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38" r:id="rId3"/>
    <p:sldMasterId id="2147483860" r:id="rId4"/>
    <p:sldMasterId id="2147483872" r:id="rId5"/>
    <p:sldMasterId id="2147483884" r:id="rId6"/>
  </p:sldMasterIdLst>
  <p:notesMasterIdLst>
    <p:notesMasterId r:id="rId45"/>
  </p:notesMasterIdLst>
  <p:sldIdLst>
    <p:sldId id="337" r:id="rId7"/>
    <p:sldId id="444" r:id="rId8"/>
    <p:sldId id="433" r:id="rId9"/>
    <p:sldId id="421" r:id="rId10"/>
    <p:sldId id="422" r:id="rId11"/>
    <p:sldId id="445" r:id="rId12"/>
    <p:sldId id="434" r:id="rId13"/>
    <p:sldId id="265" r:id="rId14"/>
    <p:sldId id="397" r:id="rId15"/>
    <p:sldId id="371" r:id="rId16"/>
    <p:sldId id="400" r:id="rId17"/>
    <p:sldId id="401" r:id="rId18"/>
    <p:sldId id="425" r:id="rId19"/>
    <p:sldId id="364" r:id="rId20"/>
    <p:sldId id="372" r:id="rId21"/>
    <p:sldId id="366" r:id="rId22"/>
    <p:sldId id="365" r:id="rId23"/>
    <p:sldId id="367" r:id="rId24"/>
    <p:sldId id="423" r:id="rId25"/>
    <p:sldId id="369" r:id="rId26"/>
    <p:sldId id="370" r:id="rId27"/>
    <p:sldId id="424" r:id="rId28"/>
    <p:sldId id="385" r:id="rId29"/>
    <p:sldId id="312" r:id="rId30"/>
    <p:sldId id="263" r:id="rId31"/>
    <p:sldId id="435" r:id="rId32"/>
    <p:sldId id="426" r:id="rId33"/>
    <p:sldId id="427" r:id="rId34"/>
    <p:sldId id="428" r:id="rId35"/>
    <p:sldId id="431" r:id="rId36"/>
    <p:sldId id="442" r:id="rId37"/>
    <p:sldId id="432" r:id="rId38"/>
    <p:sldId id="436" r:id="rId39"/>
    <p:sldId id="437" r:id="rId40"/>
    <p:sldId id="438" r:id="rId41"/>
    <p:sldId id="440" r:id="rId42"/>
    <p:sldId id="443" r:id="rId43"/>
    <p:sldId id="441" r:id="rId44"/>
  </p:sldIdLst>
  <p:sldSz cx="9144000" cy="6858000" type="screen4x3"/>
  <p:notesSz cx="7099300" cy="10234613"/>
  <p:defaultTextStyle>
    <a:defPPr>
      <a:defRPr lang="en-US"/>
    </a:defPPr>
    <a:lvl1pPr algn="ctr" rtl="0" fontAlgn="base">
      <a:spcBef>
        <a:spcPct val="50000"/>
      </a:spcBef>
      <a:spcAft>
        <a:spcPct val="0"/>
      </a:spcAft>
      <a:defRPr sz="2000" kern="1200">
        <a:solidFill>
          <a:schemeClr val="tx2"/>
        </a:solidFill>
        <a:latin typeface="Times New Roman" pitchFamily="18" charset="0"/>
        <a:ea typeface="+mn-ea"/>
        <a:cs typeface="+mn-cs"/>
      </a:defRPr>
    </a:lvl1pPr>
    <a:lvl2pPr marL="457200" algn="ctr" rtl="0" fontAlgn="base">
      <a:spcBef>
        <a:spcPct val="50000"/>
      </a:spcBef>
      <a:spcAft>
        <a:spcPct val="0"/>
      </a:spcAft>
      <a:defRPr sz="2000" kern="1200">
        <a:solidFill>
          <a:schemeClr val="tx2"/>
        </a:solidFill>
        <a:latin typeface="Times New Roman" pitchFamily="18" charset="0"/>
        <a:ea typeface="+mn-ea"/>
        <a:cs typeface="+mn-cs"/>
      </a:defRPr>
    </a:lvl2pPr>
    <a:lvl3pPr marL="914400" algn="ctr" rtl="0" fontAlgn="base">
      <a:spcBef>
        <a:spcPct val="50000"/>
      </a:spcBef>
      <a:spcAft>
        <a:spcPct val="0"/>
      </a:spcAft>
      <a:defRPr sz="2000" kern="1200">
        <a:solidFill>
          <a:schemeClr val="tx2"/>
        </a:solidFill>
        <a:latin typeface="Times New Roman" pitchFamily="18" charset="0"/>
        <a:ea typeface="+mn-ea"/>
        <a:cs typeface="+mn-cs"/>
      </a:defRPr>
    </a:lvl3pPr>
    <a:lvl4pPr marL="1371600" algn="ctr" rtl="0" fontAlgn="base">
      <a:spcBef>
        <a:spcPct val="50000"/>
      </a:spcBef>
      <a:spcAft>
        <a:spcPct val="0"/>
      </a:spcAft>
      <a:defRPr sz="2000" kern="1200">
        <a:solidFill>
          <a:schemeClr val="tx2"/>
        </a:solidFill>
        <a:latin typeface="Times New Roman" pitchFamily="18" charset="0"/>
        <a:ea typeface="+mn-ea"/>
        <a:cs typeface="+mn-cs"/>
      </a:defRPr>
    </a:lvl4pPr>
    <a:lvl5pPr marL="1828800" algn="ctr" rtl="0" fontAlgn="base">
      <a:spcBef>
        <a:spcPct val="50000"/>
      </a:spcBef>
      <a:spcAft>
        <a:spcPct val="0"/>
      </a:spcAft>
      <a:defRPr sz="2000" kern="1200">
        <a:solidFill>
          <a:schemeClr val="tx2"/>
        </a:solidFill>
        <a:latin typeface="Times New Roman" pitchFamily="18" charset="0"/>
        <a:ea typeface="+mn-ea"/>
        <a:cs typeface="+mn-cs"/>
      </a:defRPr>
    </a:lvl5pPr>
    <a:lvl6pPr marL="2286000" algn="l" defTabSz="914400" rtl="0" eaLnBrk="1" latinLnBrk="0" hangingPunct="1">
      <a:defRPr sz="2000" kern="1200">
        <a:solidFill>
          <a:schemeClr val="tx2"/>
        </a:solidFill>
        <a:latin typeface="Times New Roman" pitchFamily="18" charset="0"/>
        <a:ea typeface="+mn-ea"/>
        <a:cs typeface="+mn-cs"/>
      </a:defRPr>
    </a:lvl6pPr>
    <a:lvl7pPr marL="2743200" algn="l" defTabSz="914400" rtl="0" eaLnBrk="1" latinLnBrk="0" hangingPunct="1">
      <a:defRPr sz="2000" kern="1200">
        <a:solidFill>
          <a:schemeClr val="tx2"/>
        </a:solidFill>
        <a:latin typeface="Times New Roman" pitchFamily="18" charset="0"/>
        <a:ea typeface="+mn-ea"/>
        <a:cs typeface="+mn-cs"/>
      </a:defRPr>
    </a:lvl7pPr>
    <a:lvl8pPr marL="3200400" algn="l" defTabSz="914400" rtl="0" eaLnBrk="1" latinLnBrk="0" hangingPunct="1">
      <a:defRPr sz="2000" kern="1200">
        <a:solidFill>
          <a:schemeClr val="tx2"/>
        </a:solidFill>
        <a:latin typeface="Times New Roman" pitchFamily="18" charset="0"/>
        <a:ea typeface="+mn-ea"/>
        <a:cs typeface="+mn-cs"/>
      </a:defRPr>
    </a:lvl8pPr>
    <a:lvl9pPr marL="3657600" algn="l" defTabSz="914400" rtl="0" eaLnBrk="1" latinLnBrk="0" hangingPunct="1">
      <a:defRPr sz="2000" kern="1200">
        <a:solidFill>
          <a:schemeClr val="tx2"/>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39A"/>
    <a:srgbClr val="FFFF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3132" autoAdjust="0"/>
  </p:normalViewPr>
  <p:slideViewPr>
    <p:cSldViewPr>
      <p:cViewPr>
        <p:scale>
          <a:sx n="60" d="100"/>
          <a:sy n="60" d="100"/>
        </p:scale>
        <p:origin x="-89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4"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1.wmf"/><Relationship Id="rId4" Type="http://schemas.openxmlformats.org/officeDocument/2006/relationships/image" Target="../media/image3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pPr>
              <a:defRPr/>
            </a:pPr>
            <a:endParaRPr lang="en-US"/>
          </a:p>
        </p:txBody>
      </p:sp>
      <p:sp>
        <p:nvSpPr>
          <p:cNvPr id="3" name="Segnaposto data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pPr>
              <a:defRPr/>
            </a:pPr>
            <a:fld id="{C79AE8EE-A5B4-4128-9A5C-D8E53ED35588}" type="datetimeFigureOut">
              <a:rPr lang="en-US"/>
              <a:pPr>
                <a:defRPr/>
              </a:pPr>
              <a:t>12/1/2016</a:t>
            </a:fld>
            <a:endParaRPr lang="en-US"/>
          </a:p>
        </p:txBody>
      </p:sp>
      <p:sp>
        <p:nvSpPr>
          <p:cNvPr id="4" name="Segnaposto immagine diapositiva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Segnaposto note 4"/>
          <p:cNvSpPr>
            <a:spLocks noGrp="1"/>
          </p:cNvSpPr>
          <p:nvPr>
            <p:ph type="body" sz="quarter" idx="3"/>
          </p:nvPr>
        </p:nvSpPr>
        <p:spPr>
          <a:xfrm>
            <a:off x="709613" y="4860925"/>
            <a:ext cx="5680075" cy="4605338"/>
          </a:xfrm>
          <a:prstGeom prst="rect">
            <a:avLst/>
          </a:prstGeom>
        </p:spPr>
        <p:txBody>
          <a:bodyPr vert="horz" lIns="91440" tIns="45720" rIns="91440" bIns="45720" rtlCol="0"/>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endParaRPr lang="en-US" noProof="0" smtClean="0"/>
          </a:p>
        </p:txBody>
      </p:sp>
      <p:sp>
        <p:nvSpPr>
          <p:cNvPr id="6" name="Segnaposto piè di pagina 5"/>
          <p:cNvSpPr>
            <a:spLocks noGrp="1"/>
          </p:cNvSpPr>
          <p:nvPr>
            <p:ph type="ftr" sz="quarter" idx="4"/>
          </p:nvPr>
        </p:nvSpPr>
        <p:spPr>
          <a:xfrm>
            <a:off x="0" y="9721850"/>
            <a:ext cx="3076575" cy="511175"/>
          </a:xfrm>
          <a:prstGeom prst="rect">
            <a:avLst/>
          </a:prstGeom>
        </p:spPr>
        <p:txBody>
          <a:bodyPr vert="horz" lIns="91440" tIns="45720" rIns="91440" bIns="45720" rtlCol="0" anchor="b"/>
          <a:lstStyle>
            <a:lvl1pPr algn="l">
              <a:defRPr sz="1200"/>
            </a:lvl1pPr>
          </a:lstStyle>
          <a:p>
            <a:pPr>
              <a:defRPr/>
            </a:pPr>
            <a:endParaRPr lang="en-US"/>
          </a:p>
        </p:txBody>
      </p:sp>
      <p:sp>
        <p:nvSpPr>
          <p:cNvPr id="7" name="Segnaposto numero diapositiva 6"/>
          <p:cNvSpPr>
            <a:spLocks noGrp="1"/>
          </p:cNvSpPr>
          <p:nvPr>
            <p:ph type="sldNum" sz="quarter" idx="5"/>
          </p:nvPr>
        </p:nvSpPr>
        <p:spPr>
          <a:xfrm>
            <a:off x="4021138" y="9721850"/>
            <a:ext cx="3076575" cy="511175"/>
          </a:xfrm>
          <a:prstGeom prst="rect">
            <a:avLst/>
          </a:prstGeom>
        </p:spPr>
        <p:txBody>
          <a:bodyPr vert="horz" lIns="91440" tIns="45720" rIns="91440" bIns="45720" rtlCol="0" anchor="b"/>
          <a:lstStyle>
            <a:lvl1pPr algn="r">
              <a:defRPr sz="1200"/>
            </a:lvl1pPr>
          </a:lstStyle>
          <a:p>
            <a:pPr>
              <a:defRPr/>
            </a:pPr>
            <a:fld id="{6DB86D1E-4417-4ED4-B10E-4F6A70BE824E}" type="slidenum">
              <a:rPr lang="en-US"/>
              <a:pPr>
                <a:defRPr/>
              </a:pPr>
              <a:t>‹N›</a:t>
            </a:fld>
            <a:endParaRPr lang="en-US"/>
          </a:p>
        </p:txBody>
      </p:sp>
    </p:spTree>
    <p:extLst>
      <p:ext uri="{BB962C8B-B14F-4D97-AF65-F5344CB8AC3E}">
        <p14:creationId xmlns:p14="http://schemas.microsoft.com/office/powerpoint/2010/main" val="21812362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a:defRPr/>
            </a:pPr>
            <a:fld id="{6DB86D1E-4417-4ED4-B10E-4F6A70BE824E}" type="slidenum">
              <a:rPr lang="en-US" smtClean="0"/>
              <a:pPr>
                <a:defRPr/>
              </a:pPr>
              <a:t>5</a:t>
            </a:fld>
            <a:endParaRPr lang="en-US"/>
          </a:p>
        </p:txBody>
      </p:sp>
    </p:spTree>
    <p:extLst>
      <p:ext uri="{BB962C8B-B14F-4D97-AF65-F5344CB8AC3E}">
        <p14:creationId xmlns:p14="http://schemas.microsoft.com/office/powerpoint/2010/main" val="3780195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sz="2600">
                <a:solidFill>
                  <a:schemeClr val="tx1"/>
                </a:solidFill>
                <a:latin typeface="Times New Roman" pitchFamily="18" charset="0"/>
              </a:defRPr>
            </a:lvl1pPr>
            <a:lvl2pPr marL="804763" indent="-309524" eaLnBrk="0" hangingPunct="0">
              <a:defRPr sz="2600">
                <a:solidFill>
                  <a:schemeClr val="tx1"/>
                </a:solidFill>
                <a:latin typeface="Times New Roman" pitchFamily="18" charset="0"/>
              </a:defRPr>
            </a:lvl2pPr>
            <a:lvl3pPr marL="1238098" indent="-247620" eaLnBrk="0" hangingPunct="0">
              <a:defRPr sz="2600">
                <a:solidFill>
                  <a:schemeClr val="tx1"/>
                </a:solidFill>
                <a:latin typeface="Times New Roman" pitchFamily="18" charset="0"/>
              </a:defRPr>
            </a:lvl3pPr>
            <a:lvl4pPr marL="1733337" indent="-247620" eaLnBrk="0" hangingPunct="0">
              <a:defRPr sz="2600">
                <a:solidFill>
                  <a:schemeClr val="tx1"/>
                </a:solidFill>
                <a:latin typeface="Times New Roman" pitchFamily="18" charset="0"/>
              </a:defRPr>
            </a:lvl4pPr>
            <a:lvl5pPr marL="2228576" indent="-247620" eaLnBrk="0" hangingPunct="0">
              <a:defRPr sz="2600">
                <a:solidFill>
                  <a:schemeClr val="tx1"/>
                </a:solidFill>
                <a:latin typeface="Times New Roman" pitchFamily="18" charset="0"/>
              </a:defRPr>
            </a:lvl5pPr>
            <a:lvl6pPr marL="2723815" indent="-247620" eaLnBrk="0" fontAlgn="base" hangingPunct="0">
              <a:spcBef>
                <a:spcPct val="20000"/>
              </a:spcBef>
              <a:spcAft>
                <a:spcPct val="0"/>
              </a:spcAft>
              <a:defRPr sz="2600">
                <a:solidFill>
                  <a:schemeClr val="tx1"/>
                </a:solidFill>
                <a:latin typeface="Times New Roman" pitchFamily="18" charset="0"/>
              </a:defRPr>
            </a:lvl6pPr>
            <a:lvl7pPr marL="3219054" indent="-247620" eaLnBrk="0" fontAlgn="base" hangingPunct="0">
              <a:spcBef>
                <a:spcPct val="20000"/>
              </a:spcBef>
              <a:spcAft>
                <a:spcPct val="0"/>
              </a:spcAft>
              <a:defRPr sz="2600">
                <a:solidFill>
                  <a:schemeClr val="tx1"/>
                </a:solidFill>
                <a:latin typeface="Times New Roman" pitchFamily="18" charset="0"/>
              </a:defRPr>
            </a:lvl7pPr>
            <a:lvl8pPr marL="3714293" indent="-247620" eaLnBrk="0" fontAlgn="base" hangingPunct="0">
              <a:spcBef>
                <a:spcPct val="20000"/>
              </a:spcBef>
              <a:spcAft>
                <a:spcPct val="0"/>
              </a:spcAft>
              <a:defRPr sz="2600">
                <a:solidFill>
                  <a:schemeClr val="tx1"/>
                </a:solidFill>
                <a:latin typeface="Times New Roman" pitchFamily="18" charset="0"/>
              </a:defRPr>
            </a:lvl8pPr>
            <a:lvl9pPr marL="4209532" indent="-247620" eaLnBrk="0" fontAlgn="base" hangingPunct="0">
              <a:spcBef>
                <a:spcPct val="20000"/>
              </a:spcBef>
              <a:spcAft>
                <a:spcPct val="0"/>
              </a:spcAft>
              <a:defRPr sz="2600">
                <a:solidFill>
                  <a:schemeClr val="tx1"/>
                </a:solidFill>
                <a:latin typeface="Times New Roman" pitchFamily="18" charset="0"/>
              </a:defRPr>
            </a:lvl9pPr>
          </a:lstStyle>
          <a:p>
            <a:pPr eaLnBrk="1" hangingPunct="1"/>
            <a:fld id="{CDAAEDE6-E41D-417A-8719-C7B6D7759276}" type="slidenum">
              <a:rPr lang="en-US" sz="1300">
                <a:solidFill>
                  <a:prstClr val="black"/>
                </a:solidFill>
              </a:rPr>
              <a:pPr eaLnBrk="1" hangingPunct="1"/>
              <a:t>20</a:t>
            </a:fld>
            <a:endParaRPr lang="en-US" sz="1300">
              <a:solidFill>
                <a:prstClr val="black"/>
              </a:solidFill>
            </a:endParaRPr>
          </a:p>
        </p:txBody>
      </p:sp>
      <p:sp>
        <p:nvSpPr>
          <p:cNvPr id="32771" name="Rectangle 2"/>
          <p:cNvSpPr>
            <a:spLocks noGrp="1" noRot="1" noChangeAspect="1" noChangeArrowheads="1" noTextEdit="1"/>
          </p:cNvSpPr>
          <p:nvPr>
            <p:ph type="sldImg"/>
          </p:nvPr>
        </p:nvSpPr>
        <p:spPr>
          <a:xfrm>
            <a:off x="992188" y="768350"/>
            <a:ext cx="5114925" cy="3836988"/>
          </a:xfrm>
          <a:ln/>
        </p:spPr>
      </p:sp>
      <p:sp>
        <p:nvSpPr>
          <p:cNvPr id="3277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defRPr b="1">
                <a:solidFill>
                  <a:schemeClr val="bg1"/>
                </a:solidFill>
                <a:latin typeface="Comic Sans MS" pitchFamily="66" charset="0"/>
                <a:cs typeface="Arial" charset="0"/>
              </a:defRPr>
            </a:lvl1pPr>
            <a:lvl2pPr marL="804763" indent="-309524" eaLnBrk="0" hangingPunct="0">
              <a:defRPr b="1">
                <a:solidFill>
                  <a:schemeClr val="bg1"/>
                </a:solidFill>
                <a:latin typeface="Comic Sans MS" pitchFamily="66" charset="0"/>
                <a:cs typeface="Arial" charset="0"/>
              </a:defRPr>
            </a:lvl2pPr>
            <a:lvl3pPr marL="1238098" indent="-247620" eaLnBrk="0" hangingPunct="0">
              <a:defRPr b="1">
                <a:solidFill>
                  <a:schemeClr val="bg1"/>
                </a:solidFill>
                <a:latin typeface="Comic Sans MS" pitchFamily="66" charset="0"/>
                <a:cs typeface="Arial" charset="0"/>
              </a:defRPr>
            </a:lvl3pPr>
            <a:lvl4pPr marL="1733337" indent="-247620" eaLnBrk="0" hangingPunct="0">
              <a:defRPr b="1">
                <a:solidFill>
                  <a:schemeClr val="bg1"/>
                </a:solidFill>
                <a:latin typeface="Comic Sans MS" pitchFamily="66" charset="0"/>
                <a:cs typeface="Arial" charset="0"/>
              </a:defRPr>
            </a:lvl4pPr>
            <a:lvl5pPr marL="2228576" indent="-247620" eaLnBrk="0" hangingPunct="0">
              <a:defRPr b="1">
                <a:solidFill>
                  <a:schemeClr val="bg1"/>
                </a:solidFill>
                <a:latin typeface="Comic Sans MS" pitchFamily="66" charset="0"/>
                <a:cs typeface="Arial" charset="0"/>
              </a:defRPr>
            </a:lvl5pPr>
            <a:lvl6pPr marL="2723815" indent="-247620" eaLnBrk="0" fontAlgn="base" hangingPunct="0">
              <a:spcBef>
                <a:spcPct val="0"/>
              </a:spcBef>
              <a:spcAft>
                <a:spcPct val="0"/>
              </a:spcAft>
              <a:defRPr b="1">
                <a:solidFill>
                  <a:schemeClr val="bg1"/>
                </a:solidFill>
                <a:latin typeface="Comic Sans MS" pitchFamily="66" charset="0"/>
                <a:cs typeface="Arial" charset="0"/>
              </a:defRPr>
            </a:lvl6pPr>
            <a:lvl7pPr marL="3219054" indent="-247620" eaLnBrk="0" fontAlgn="base" hangingPunct="0">
              <a:spcBef>
                <a:spcPct val="0"/>
              </a:spcBef>
              <a:spcAft>
                <a:spcPct val="0"/>
              </a:spcAft>
              <a:defRPr b="1">
                <a:solidFill>
                  <a:schemeClr val="bg1"/>
                </a:solidFill>
                <a:latin typeface="Comic Sans MS" pitchFamily="66" charset="0"/>
                <a:cs typeface="Arial" charset="0"/>
              </a:defRPr>
            </a:lvl7pPr>
            <a:lvl8pPr marL="3714293" indent="-247620" eaLnBrk="0" fontAlgn="base" hangingPunct="0">
              <a:spcBef>
                <a:spcPct val="0"/>
              </a:spcBef>
              <a:spcAft>
                <a:spcPct val="0"/>
              </a:spcAft>
              <a:defRPr b="1">
                <a:solidFill>
                  <a:schemeClr val="bg1"/>
                </a:solidFill>
                <a:latin typeface="Comic Sans MS" pitchFamily="66" charset="0"/>
                <a:cs typeface="Arial" charset="0"/>
              </a:defRPr>
            </a:lvl8pPr>
            <a:lvl9pPr marL="4209532" indent="-247620" eaLnBrk="0" fontAlgn="base" hangingPunct="0">
              <a:spcBef>
                <a:spcPct val="0"/>
              </a:spcBef>
              <a:spcAft>
                <a:spcPct val="0"/>
              </a:spcAft>
              <a:defRPr b="1">
                <a:solidFill>
                  <a:schemeClr val="bg1"/>
                </a:solidFill>
                <a:latin typeface="Comic Sans MS" pitchFamily="66" charset="0"/>
                <a:cs typeface="Arial" charset="0"/>
              </a:defRPr>
            </a:lvl9pPr>
          </a:lstStyle>
          <a:p>
            <a:pPr eaLnBrk="1" hangingPunct="1"/>
            <a:fld id="{7581F54B-34CF-45CC-A2F6-D9C2DFC80842}" type="slidenum">
              <a:rPr lang="en-US" b="0" smtClean="0">
                <a:solidFill>
                  <a:prstClr val="black"/>
                </a:solidFill>
                <a:latin typeface="Arial" charset="0"/>
              </a:rPr>
              <a:pPr eaLnBrk="1" hangingPunct="1"/>
              <a:t>31</a:t>
            </a:fld>
            <a:endParaRPr lang="en-US" b="0" smtClean="0">
              <a:solidFill>
                <a:prstClr val="black"/>
              </a:solidFill>
              <a:latin typeface="Arial"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defRPr b="1">
                <a:solidFill>
                  <a:schemeClr val="bg1"/>
                </a:solidFill>
                <a:latin typeface="Comic Sans MS" pitchFamily="66" charset="0"/>
                <a:cs typeface="Arial" charset="0"/>
              </a:defRPr>
            </a:lvl1pPr>
            <a:lvl2pPr marL="804763" indent="-309524" eaLnBrk="0" hangingPunct="0">
              <a:defRPr b="1">
                <a:solidFill>
                  <a:schemeClr val="bg1"/>
                </a:solidFill>
                <a:latin typeface="Comic Sans MS" pitchFamily="66" charset="0"/>
                <a:cs typeface="Arial" charset="0"/>
              </a:defRPr>
            </a:lvl2pPr>
            <a:lvl3pPr marL="1238098" indent="-247620" eaLnBrk="0" hangingPunct="0">
              <a:defRPr b="1">
                <a:solidFill>
                  <a:schemeClr val="bg1"/>
                </a:solidFill>
                <a:latin typeface="Comic Sans MS" pitchFamily="66" charset="0"/>
                <a:cs typeface="Arial" charset="0"/>
              </a:defRPr>
            </a:lvl3pPr>
            <a:lvl4pPr marL="1733337" indent="-247620" eaLnBrk="0" hangingPunct="0">
              <a:defRPr b="1">
                <a:solidFill>
                  <a:schemeClr val="bg1"/>
                </a:solidFill>
                <a:latin typeface="Comic Sans MS" pitchFamily="66" charset="0"/>
                <a:cs typeface="Arial" charset="0"/>
              </a:defRPr>
            </a:lvl4pPr>
            <a:lvl5pPr marL="2228576" indent="-247620" eaLnBrk="0" hangingPunct="0">
              <a:defRPr b="1">
                <a:solidFill>
                  <a:schemeClr val="bg1"/>
                </a:solidFill>
                <a:latin typeface="Comic Sans MS" pitchFamily="66" charset="0"/>
                <a:cs typeface="Arial" charset="0"/>
              </a:defRPr>
            </a:lvl5pPr>
            <a:lvl6pPr marL="2723815" indent="-247620" eaLnBrk="0" fontAlgn="base" hangingPunct="0">
              <a:spcBef>
                <a:spcPct val="0"/>
              </a:spcBef>
              <a:spcAft>
                <a:spcPct val="0"/>
              </a:spcAft>
              <a:defRPr b="1">
                <a:solidFill>
                  <a:schemeClr val="bg1"/>
                </a:solidFill>
                <a:latin typeface="Comic Sans MS" pitchFamily="66" charset="0"/>
                <a:cs typeface="Arial" charset="0"/>
              </a:defRPr>
            </a:lvl6pPr>
            <a:lvl7pPr marL="3219054" indent="-247620" eaLnBrk="0" fontAlgn="base" hangingPunct="0">
              <a:spcBef>
                <a:spcPct val="0"/>
              </a:spcBef>
              <a:spcAft>
                <a:spcPct val="0"/>
              </a:spcAft>
              <a:defRPr b="1">
                <a:solidFill>
                  <a:schemeClr val="bg1"/>
                </a:solidFill>
                <a:latin typeface="Comic Sans MS" pitchFamily="66" charset="0"/>
                <a:cs typeface="Arial" charset="0"/>
              </a:defRPr>
            </a:lvl7pPr>
            <a:lvl8pPr marL="3714293" indent="-247620" eaLnBrk="0" fontAlgn="base" hangingPunct="0">
              <a:spcBef>
                <a:spcPct val="0"/>
              </a:spcBef>
              <a:spcAft>
                <a:spcPct val="0"/>
              </a:spcAft>
              <a:defRPr b="1">
                <a:solidFill>
                  <a:schemeClr val="bg1"/>
                </a:solidFill>
                <a:latin typeface="Comic Sans MS" pitchFamily="66" charset="0"/>
                <a:cs typeface="Arial" charset="0"/>
              </a:defRPr>
            </a:lvl8pPr>
            <a:lvl9pPr marL="4209532" indent="-247620" eaLnBrk="0" fontAlgn="base" hangingPunct="0">
              <a:spcBef>
                <a:spcPct val="0"/>
              </a:spcBef>
              <a:spcAft>
                <a:spcPct val="0"/>
              </a:spcAft>
              <a:defRPr b="1">
                <a:solidFill>
                  <a:schemeClr val="bg1"/>
                </a:solidFill>
                <a:latin typeface="Comic Sans MS" pitchFamily="66" charset="0"/>
                <a:cs typeface="Arial" charset="0"/>
              </a:defRPr>
            </a:lvl9pPr>
          </a:lstStyle>
          <a:p>
            <a:pPr eaLnBrk="1" hangingPunct="1"/>
            <a:fld id="{C5E51174-3B76-45D0-ADEE-2E1686261147}" type="slidenum">
              <a:rPr lang="en-US" b="0" smtClean="0">
                <a:solidFill>
                  <a:prstClr val="black"/>
                </a:solidFill>
                <a:latin typeface="Arial" charset="0"/>
              </a:rPr>
              <a:pPr eaLnBrk="1" hangingPunct="1"/>
              <a:t>34</a:t>
            </a:fld>
            <a:endParaRPr lang="en-US" b="0" smtClean="0">
              <a:solidFill>
                <a:prstClr val="black"/>
              </a:solidFill>
              <a:latin typeface="Arial"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defRPr b="1">
                <a:solidFill>
                  <a:schemeClr val="bg1"/>
                </a:solidFill>
                <a:latin typeface="Comic Sans MS" pitchFamily="66" charset="0"/>
                <a:cs typeface="Arial" charset="0"/>
              </a:defRPr>
            </a:lvl1pPr>
            <a:lvl2pPr marL="804763" indent="-309524" eaLnBrk="0" hangingPunct="0">
              <a:defRPr b="1">
                <a:solidFill>
                  <a:schemeClr val="bg1"/>
                </a:solidFill>
                <a:latin typeface="Comic Sans MS" pitchFamily="66" charset="0"/>
                <a:cs typeface="Arial" charset="0"/>
              </a:defRPr>
            </a:lvl2pPr>
            <a:lvl3pPr marL="1238098" indent="-247620" eaLnBrk="0" hangingPunct="0">
              <a:defRPr b="1">
                <a:solidFill>
                  <a:schemeClr val="bg1"/>
                </a:solidFill>
                <a:latin typeface="Comic Sans MS" pitchFamily="66" charset="0"/>
                <a:cs typeface="Arial" charset="0"/>
              </a:defRPr>
            </a:lvl3pPr>
            <a:lvl4pPr marL="1733337" indent="-247620" eaLnBrk="0" hangingPunct="0">
              <a:defRPr b="1">
                <a:solidFill>
                  <a:schemeClr val="bg1"/>
                </a:solidFill>
                <a:latin typeface="Comic Sans MS" pitchFamily="66" charset="0"/>
                <a:cs typeface="Arial" charset="0"/>
              </a:defRPr>
            </a:lvl4pPr>
            <a:lvl5pPr marL="2228576" indent="-247620" eaLnBrk="0" hangingPunct="0">
              <a:defRPr b="1">
                <a:solidFill>
                  <a:schemeClr val="bg1"/>
                </a:solidFill>
                <a:latin typeface="Comic Sans MS" pitchFamily="66" charset="0"/>
                <a:cs typeface="Arial" charset="0"/>
              </a:defRPr>
            </a:lvl5pPr>
            <a:lvl6pPr marL="2723815" indent="-247620" eaLnBrk="0" fontAlgn="base" hangingPunct="0">
              <a:spcBef>
                <a:spcPct val="0"/>
              </a:spcBef>
              <a:spcAft>
                <a:spcPct val="0"/>
              </a:spcAft>
              <a:defRPr b="1">
                <a:solidFill>
                  <a:schemeClr val="bg1"/>
                </a:solidFill>
                <a:latin typeface="Comic Sans MS" pitchFamily="66" charset="0"/>
                <a:cs typeface="Arial" charset="0"/>
              </a:defRPr>
            </a:lvl6pPr>
            <a:lvl7pPr marL="3219054" indent="-247620" eaLnBrk="0" fontAlgn="base" hangingPunct="0">
              <a:spcBef>
                <a:spcPct val="0"/>
              </a:spcBef>
              <a:spcAft>
                <a:spcPct val="0"/>
              </a:spcAft>
              <a:defRPr b="1">
                <a:solidFill>
                  <a:schemeClr val="bg1"/>
                </a:solidFill>
                <a:latin typeface="Comic Sans MS" pitchFamily="66" charset="0"/>
                <a:cs typeface="Arial" charset="0"/>
              </a:defRPr>
            </a:lvl7pPr>
            <a:lvl8pPr marL="3714293" indent="-247620" eaLnBrk="0" fontAlgn="base" hangingPunct="0">
              <a:spcBef>
                <a:spcPct val="0"/>
              </a:spcBef>
              <a:spcAft>
                <a:spcPct val="0"/>
              </a:spcAft>
              <a:defRPr b="1">
                <a:solidFill>
                  <a:schemeClr val="bg1"/>
                </a:solidFill>
                <a:latin typeface="Comic Sans MS" pitchFamily="66" charset="0"/>
                <a:cs typeface="Arial" charset="0"/>
              </a:defRPr>
            </a:lvl8pPr>
            <a:lvl9pPr marL="4209532" indent="-247620" eaLnBrk="0" fontAlgn="base" hangingPunct="0">
              <a:spcBef>
                <a:spcPct val="0"/>
              </a:spcBef>
              <a:spcAft>
                <a:spcPct val="0"/>
              </a:spcAft>
              <a:defRPr b="1">
                <a:solidFill>
                  <a:schemeClr val="bg1"/>
                </a:solidFill>
                <a:latin typeface="Comic Sans MS" pitchFamily="66" charset="0"/>
                <a:cs typeface="Arial" charset="0"/>
              </a:defRPr>
            </a:lvl9pPr>
          </a:lstStyle>
          <a:p>
            <a:pPr eaLnBrk="1" hangingPunct="1"/>
            <a:fld id="{E86B1B4C-C3FB-46CA-9DD3-2D8F528E2392}" type="slidenum">
              <a:rPr lang="en-US" b="0" smtClean="0">
                <a:solidFill>
                  <a:prstClr val="black"/>
                </a:solidFill>
                <a:latin typeface="Arial" charset="0"/>
              </a:rPr>
              <a:pPr eaLnBrk="1" hangingPunct="1"/>
              <a:t>35</a:t>
            </a:fld>
            <a:endParaRPr lang="en-US" b="0" smtClean="0">
              <a:solidFill>
                <a:prstClr val="black"/>
              </a:solidFill>
              <a:latin typeface="Arial"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defRPr b="1">
                <a:solidFill>
                  <a:schemeClr val="bg1"/>
                </a:solidFill>
                <a:latin typeface="Comic Sans MS" pitchFamily="66" charset="0"/>
                <a:cs typeface="Arial" charset="0"/>
              </a:defRPr>
            </a:lvl1pPr>
            <a:lvl2pPr marL="804763" indent="-309524" eaLnBrk="0" hangingPunct="0">
              <a:defRPr b="1">
                <a:solidFill>
                  <a:schemeClr val="bg1"/>
                </a:solidFill>
                <a:latin typeface="Comic Sans MS" pitchFamily="66" charset="0"/>
                <a:cs typeface="Arial" charset="0"/>
              </a:defRPr>
            </a:lvl2pPr>
            <a:lvl3pPr marL="1238098" indent="-247620" eaLnBrk="0" hangingPunct="0">
              <a:defRPr b="1">
                <a:solidFill>
                  <a:schemeClr val="bg1"/>
                </a:solidFill>
                <a:latin typeface="Comic Sans MS" pitchFamily="66" charset="0"/>
                <a:cs typeface="Arial" charset="0"/>
              </a:defRPr>
            </a:lvl3pPr>
            <a:lvl4pPr marL="1733337" indent="-247620" eaLnBrk="0" hangingPunct="0">
              <a:defRPr b="1">
                <a:solidFill>
                  <a:schemeClr val="bg1"/>
                </a:solidFill>
                <a:latin typeface="Comic Sans MS" pitchFamily="66" charset="0"/>
                <a:cs typeface="Arial" charset="0"/>
              </a:defRPr>
            </a:lvl4pPr>
            <a:lvl5pPr marL="2228576" indent="-247620" eaLnBrk="0" hangingPunct="0">
              <a:defRPr b="1">
                <a:solidFill>
                  <a:schemeClr val="bg1"/>
                </a:solidFill>
                <a:latin typeface="Comic Sans MS" pitchFamily="66" charset="0"/>
                <a:cs typeface="Arial" charset="0"/>
              </a:defRPr>
            </a:lvl5pPr>
            <a:lvl6pPr marL="2723815" indent="-247620" eaLnBrk="0" fontAlgn="base" hangingPunct="0">
              <a:spcBef>
                <a:spcPct val="0"/>
              </a:spcBef>
              <a:spcAft>
                <a:spcPct val="0"/>
              </a:spcAft>
              <a:defRPr b="1">
                <a:solidFill>
                  <a:schemeClr val="bg1"/>
                </a:solidFill>
                <a:latin typeface="Comic Sans MS" pitchFamily="66" charset="0"/>
                <a:cs typeface="Arial" charset="0"/>
              </a:defRPr>
            </a:lvl6pPr>
            <a:lvl7pPr marL="3219054" indent="-247620" eaLnBrk="0" fontAlgn="base" hangingPunct="0">
              <a:spcBef>
                <a:spcPct val="0"/>
              </a:spcBef>
              <a:spcAft>
                <a:spcPct val="0"/>
              </a:spcAft>
              <a:defRPr b="1">
                <a:solidFill>
                  <a:schemeClr val="bg1"/>
                </a:solidFill>
                <a:latin typeface="Comic Sans MS" pitchFamily="66" charset="0"/>
                <a:cs typeface="Arial" charset="0"/>
              </a:defRPr>
            </a:lvl7pPr>
            <a:lvl8pPr marL="3714293" indent="-247620" eaLnBrk="0" fontAlgn="base" hangingPunct="0">
              <a:spcBef>
                <a:spcPct val="0"/>
              </a:spcBef>
              <a:spcAft>
                <a:spcPct val="0"/>
              </a:spcAft>
              <a:defRPr b="1">
                <a:solidFill>
                  <a:schemeClr val="bg1"/>
                </a:solidFill>
                <a:latin typeface="Comic Sans MS" pitchFamily="66" charset="0"/>
                <a:cs typeface="Arial" charset="0"/>
              </a:defRPr>
            </a:lvl8pPr>
            <a:lvl9pPr marL="4209532" indent="-247620" eaLnBrk="0" fontAlgn="base" hangingPunct="0">
              <a:spcBef>
                <a:spcPct val="0"/>
              </a:spcBef>
              <a:spcAft>
                <a:spcPct val="0"/>
              </a:spcAft>
              <a:defRPr b="1">
                <a:solidFill>
                  <a:schemeClr val="bg1"/>
                </a:solidFill>
                <a:latin typeface="Comic Sans MS" pitchFamily="66" charset="0"/>
                <a:cs typeface="Arial" charset="0"/>
              </a:defRPr>
            </a:lvl9pPr>
          </a:lstStyle>
          <a:p>
            <a:pPr eaLnBrk="1" hangingPunct="1"/>
            <a:fld id="{5232FAF6-8672-47C6-B786-554D120D50C5}" type="slidenum">
              <a:rPr lang="en-US" b="0" smtClean="0">
                <a:solidFill>
                  <a:prstClr val="black"/>
                </a:solidFill>
                <a:latin typeface="Arial" charset="0"/>
              </a:rPr>
              <a:pPr eaLnBrk="1" hangingPunct="1"/>
              <a:t>36</a:t>
            </a:fld>
            <a:endParaRPr lang="en-US" b="0" smtClean="0">
              <a:solidFill>
                <a:prstClr val="black"/>
              </a:solidFill>
              <a:latin typeface="Arial"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b="1">
                <a:solidFill>
                  <a:schemeClr val="bg1"/>
                </a:solidFill>
                <a:latin typeface="Comic Sans MS" pitchFamily="66" charset="0"/>
                <a:cs typeface="Arial" charset="0"/>
              </a:defRPr>
            </a:lvl1pPr>
            <a:lvl2pPr marL="804763" indent="-309524" eaLnBrk="0" hangingPunct="0">
              <a:defRPr b="1">
                <a:solidFill>
                  <a:schemeClr val="bg1"/>
                </a:solidFill>
                <a:latin typeface="Comic Sans MS" pitchFamily="66" charset="0"/>
                <a:cs typeface="Arial" charset="0"/>
              </a:defRPr>
            </a:lvl2pPr>
            <a:lvl3pPr marL="1238098" indent="-247620" eaLnBrk="0" hangingPunct="0">
              <a:defRPr b="1">
                <a:solidFill>
                  <a:schemeClr val="bg1"/>
                </a:solidFill>
                <a:latin typeface="Comic Sans MS" pitchFamily="66" charset="0"/>
                <a:cs typeface="Arial" charset="0"/>
              </a:defRPr>
            </a:lvl3pPr>
            <a:lvl4pPr marL="1733337" indent="-247620" eaLnBrk="0" hangingPunct="0">
              <a:defRPr b="1">
                <a:solidFill>
                  <a:schemeClr val="bg1"/>
                </a:solidFill>
                <a:latin typeface="Comic Sans MS" pitchFamily="66" charset="0"/>
                <a:cs typeface="Arial" charset="0"/>
              </a:defRPr>
            </a:lvl4pPr>
            <a:lvl5pPr marL="2228576" indent="-247620" eaLnBrk="0" hangingPunct="0">
              <a:defRPr b="1">
                <a:solidFill>
                  <a:schemeClr val="bg1"/>
                </a:solidFill>
                <a:latin typeface="Comic Sans MS" pitchFamily="66" charset="0"/>
                <a:cs typeface="Arial" charset="0"/>
              </a:defRPr>
            </a:lvl5pPr>
            <a:lvl6pPr marL="2723815" indent="-247620" eaLnBrk="0" fontAlgn="base" hangingPunct="0">
              <a:spcBef>
                <a:spcPct val="0"/>
              </a:spcBef>
              <a:spcAft>
                <a:spcPct val="0"/>
              </a:spcAft>
              <a:defRPr b="1">
                <a:solidFill>
                  <a:schemeClr val="bg1"/>
                </a:solidFill>
                <a:latin typeface="Comic Sans MS" pitchFamily="66" charset="0"/>
                <a:cs typeface="Arial" charset="0"/>
              </a:defRPr>
            </a:lvl6pPr>
            <a:lvl7pPr marL="3219054" indent="-247620" eaLnBrk="0" fontAlgn="base" hangingPunct="0">
              <a:spcBef>
                <a:spcPct val="0"/>
              </a:spcBef>
              <a:spcAft>
                <a:spcPct val="0"/>
              </a:spcAft>
              <a:defRPr b="1">
                <a:solidFill>
                  <a:schemeClr val="bg1"/>
                </a:solidFill>
                <a:latin typeface="Comic Sans MS" pitchFamily="66" charset="0"/>
                <a:cs typeface="Arial" charset="0"/>
              </a:defRPr>
            </a:lvl7pPr>
            <a:lvl8pPr marL="3714293" indent="-247620" eaLnBrk="0" fontAlgn="base" hangingPunct="0">
              <a:spcBef>
                <a:spcPct val="0"/>
              </a:spcBef>
              <a:spcAft>
                <a:spcPct val="0"/>
              </a:spcAft>
              <a:defRPr b="1">
                <a:solidFill>
                  <a:schemeClr val="bg1"/>
                </a:solidFill>
                <a:latin typeface="Comic Sans MS" pitchFamily="66" charset="0"/>
                <a:cs typeface="Arial" charset="0"/>
              </a:defRPr>
            </a:lvl8pPr>
            <a:lvl9pPr marL="4209532" indent="-247620" eaLnBrk="0" fontAlgn="base" hangingPunct="0">
              <a:spcBef>
                <a:spcPct val="0"/>
              </a:spcBef>
              <a:spcAft>
                <a:spcPct val="0"/>
              </a:spcAft>
              <a:defRPr b="1">
                <a:solidFill>
                  <a:schemeClr val="bg1"/>
                </a:solidFill>
                <a:latin typeface="Comic Sans MS" pitchFamily="66" charset="0"/>
                <a:cs typeface="Arial" charset="0"/>
              </a:defRPr>
            </a:lvl9pPr>
          </a:lstStyle>
          <a:p>
            <a:pPr eaLnBrk="1" hangingPunct="1"/>
            <a:fld id="{50B6E4D3-660A-4F12-8083-FF410B944F53}" type="slidenum">
              <a:rPr lang="en-US" b="0" smtClean="0">
                <a:solidFill>
                  <a:prstClr val="black"/>
                </a:solidFill>
                <a:latin typeface="Arial" charset="0"/>
              </a:rPr>
              <a:pPr eaLnBrk="1" hangingPunct="1"/>
              <a:t>38</a:t>
            </a:fld>
            <a:endParaRPr lang="en-US" b="0" smtClean="0">
              <a:solidFill>
                <a:prstClr val="black"/>
              </a:solidFill>
              <a:latin typeface="Arial"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C574F1D1-4735-410B-B7F6-3BD17999AAB0}" type="slidenum">
              <a:rPr lang="en-US" altLang="en-US"/>
              <a:pPr>
                <a:defRPr/>
              </a:pPr>
              <a:t>‹N›</a:t>
            </a:fld>
            <a:endParaRPr lang="en-US" altLang="en-US"/>
          </a:p>
        </p:txBody>
      </p:sp>
    </p:spTree>
    <p:extLst>
      <p:ext uri="{BB962C8B-B14F-4D97-AF65-F5344CB8AC3E}">
        <p14:creationId xmlns:p14="http://schemas.microsoft.com/office/powerpoint/2010/main" val="36100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EF5A4CE-1434-416E-95B1-05A4FF9FEECE}" type="slidenum">
              <a:rPr lang="en-US" altLang="en-US"/>
              <a:pPr>
                <a:defRPr/>
              </a:pPr>
              <a:t>‹N›</a:t>
            </a:fld>
            <a:endParaRPr lang="en-US" altLang="en-US"/>
          </a:p>
        </p:txBody>
      </p:sp>
    </p:spTree>
    <p:extLst>
      <p:ext uri="{BB962C8B-B14F-4D97-AF65-F5344CB8AC3E}">
        <p14:creationId xmlns:p14="http://schemas.microsoft.com/office/powerpoint/2010/main" val="274773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C4E6374-FAED-413E-A233-0E3EF548D4ED}" type="slidenum">
              <a:rPr lang="en-US" altLang="en-US"/>
              <a:pPr>
                <a:defRPr/>
              </a:pPr>
              <a:t>‹N›</a:t>
            </a:fld>
            <a:endParaRPr lang="en-US" altLang="en-US"/>
          </a:p>
        </p:txBody>
      </p:sp>
    </p:spTree>
    <p:extLst>
      <p:ext uri="{BB962C8B-B14F-4D97-AF65-F5344CB8AC3E}">
        <p14:creationId xmlns:p14="http://schemas.microsoft.com/office/powerpoint/2010/main" val="38327387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lgn="ct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895161C-3763-464E-B250-1B4A6AB72091}" type="slidenum">
              <a:rPr lang="it-IT"/>
              <a:pPr>
                <a:defRPr/>
              </a:pPr>
              <a:t>‹N›</a:t>
            </a:fld>
            <a:endParaRPr lang="it-IT"/>
          </a:p>
        </p:txBody>
      </p:sp>
    </p:spTree>
    <p:extLst>
      <p:ext uri="{BB962C8B-B14F-4D97-AF65-F5344CB8AC3E}">
        <p14:creationId xmlns:p14="http://schemas.microsoft.com/office/powerpoint/2010/main" val="786393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lgn="ct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200B6333-F9F8-47D3-AD73-0D72F26B66FD}" type="slidenum">
              <a:rPr lang="it-IT"/>
              <a:pPr>
                <a:defRPr/>
              </a:pPr>
              <a:t>‹N›</a:t>
            </a:fld>
            <a:endParaRPr lang="it-IT"/>
          </a:p>
        </p:txBody>
      </p:sp>
    </p:spTree>
    <p:extLst>
      <p:ext uri="{BB962C8B-B14F-4D97-AF65-F5344CB8AC3E}">
        <p14:creationId xmlns:p14="http://schemas.microsoft.com/office/powerpoint/2010/main" val="3527367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lgn="ct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08CBC51-47E4-49B4-AE16-0E64E0F888AA}" type="slidenum">
              <a:rPr lang="it-IT"/>
              <a:pPr>
                <a:defRPr/>
              </a:pPr>
              <a:t>‹N›</a:t>
            </a:fld>
            <a:endParaRPr lang="it-IT"/>
          </a:p>
        </p:txBody>
      </p:sp>
    </p:spTree>
    <p:extLst>
      <p:ext uri="{BB962C8B-B14F-4D97-AF65-F5344CB8AC3E}">
        <p14:creationId xmlns:p14="http://schemas.microsoft.com/office/powerpoint/2010/main" val="8039274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lgn="ct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C9553C41-5184-49FD-9B85-A44C156BF9BD}" type="slidenum">
              <a:rPr lang="it-IT"/>
              <a:pPr>
                <a:defRPr/>
              </a:pPr>
              <a:t>‹N›</a:t>
            </a:fld>
            <a:endParaRPr lang="it-IT"/>
          </a:p>
        </p:txBody>
      </p:sp>
    </p:spTree>
    <p:extLst>
      <p:ext uri="{BB962C8B-B14F-4D97-AF65-F5344CB8AC3E}">
        <p14:creationId xmlns:p14="http://schemas.microsoft.com/office/powerpoint/2010/main" val="33777785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lgn="ctr">
              <a:defRPr/>
            </a:lvl1pPr>
          </a:lstStyle>
          <a:p>
            <a:pPr>
              <a:defRPr/>
            </a:pPr>
            <a:endParaRPr lang="it-IT"/>
          </a:p>
        </p:txBody>
      </p:sp>
      <p:sp>
        <p:nvSpPr>
          <p:cNvPr id="8" name="Segnaposto piè di pagina 7"/>
          <p:cNvSpPr>
            <a:spLocks noGrp="1"/>
          </p:cNvSpPr>
          <p:nvPr>
            <p:ph type="ftr" sz="quarter" idx="11"/>
          </p:nvPr>
        </p:nvSpPr>
        <p:spPr/>
        <p:txBody>
          <a:bodyPr/>
          <a:lstStyle>
            <a:lvl1pPr>
              <a:defRPr/>
            </a:lvl1pPr>
          </a:lstStyle>
          <a:p>
            <a:pPr>
              <a:defRPr/>
            </a:pPr>
            <a:endParaRPr lang="it-IT"/>
          </a:p>
        </p:txBody>
      </p:sp>
      <p:sp>
        <p:nvSpPr>
          <p:cNvPr id="9" name="Segnaposto numero diapositiva 8"/>
          <p:cNvSpPr>
            <a:spLocks noGrp="1"/>
          </p:cNvSpPr>
          <p:nvPr>
            <p:ph type="sldNum" sz="quarter" idx="12"/>
          </p:nvPr>
        </p:nvSpPr>
        <p:spPr/>
        <p:txBody>
          <a:bodyPr/>
          <a:lstStyle>
            <a:lvl1pPr>
              <a:defRPr/>
            </a:lvl1pPr>
          </a:lstStyle>
          <a:p>
            <a:pPr>
              <a:defRPr/>
            </a:pPr>
            <a:fld id="{E967A592-5CDA-48BC-8D5C-4965CE30E224}" type="slidenum">
              <a:rPr lang="it-IT"/>
              <a:pPr>
                <a:defRPr/>
              </a:pPr>
              <a:t>‹N›</a:t>
            </a:fld>
            <a:endParaRPr lang="it-IT"/>
          </a:p>
        </p:txBody>
      </p:sp>
    </p:spTree>
    <p:extLst>
      <p:ext uri="{BB962C8B-B14F-4D97-AF65-F5344CB8AC3E}">
        <p14:creationId xmlns:p14="http://schemas.microsoft.com/office/powerpoint/2010/main" val="28539396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lgn="ctr">
              <a:defRPr/>
            </a:lvl1pPr>
          </a:lstStyle>
          <a:p>
            <a:pPr>
              <a:defRPr/>
            </a:pPr>
            <a:endParaRPr lang="it-IT"/>
          </a:p>
        </p:txBody>
      </p:sp>
      <p:sp>
        <p:nvSpPr>
          <p:cNvPr id="4" name="Segnaposto piè di pagina 3"/>
          <p:cNvSpPr>
            <a:spLocks noGrp="1"/>
          </p:cNvSpPr>
          <p:nvPr>
            <p:ph type="ftr" sz="quarter" idx="11"/>
          </p:nvPr>
        </p:nvSpPr>
        <p:spPr/>
        <p:txBody>
          <a:bodyPr/>
          <a:lstStyle>
            <a:lvl1pPr>
              <a:defRPr/>
            </a:lvl1pPr>
          </a:lstStyle>
          <a:p>
            <a:pPr>
              <a:defRPr/>
            </a:pPr>
            <a:endParaRPr lang="it-IT"/>
          </a:p>
        </p:txBody>
      </p:sp>
      <p:sp>
        <p:nvSpPr>
          <p:cNvPr id="5" name="Segnaposto numero diapositiva 4"/>
          <p:cNvSpPr>
            <a:spLocks noGrp="1"/>
          </p:cNvSpPr>
          <p:nvPr>
            <p:ph type="sldNum" sz="quarter" idx="12"/>
          </p:nvPr>
        </p:nvSpPr>
        <p:spPr/>
        <p:txBody>
          <a:bodyPr/>
          <a:lstStyle>
            <a:lvl1pPr>
              <a:defRPr/>
            </a:lvl1pPr>
          </a:lstStyle>
          <a:p>
            <a:pPr>
              <a:defRPr/>
            </a:pPr>
            <a:fld id="{D1335F21-DC27-468C-A175-6E107DA137BE}" type="slidenum">
              <a:rPr lang="it-IT"/>
              <a:pPr>
                <a:defRPr/>
              </a:pPr>
              <a:t>‹N›</a:t>
            </a:fld>
            <a:endParaRPr lang="it-IT"/>
          </a:p>
        </p:txBody>
      </p:sp>
    </p:spTree>
    <p:extLst>
      <p:ext uri="{BB962C8B-B14F-4D97-AF65-F5344CB8AC3E}">
        <p14:creationId xmlns:p14="http://schemas.microsoft.com/office/powerpoint/2010/main" val="35495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lgn="ctr">
              <a:defRPr/>
            </a:lvl1pPr>
          </a:lstStyle>
          <a:p>
            <a:pPr>
              <a:defRPr/>
            </a:pPr>
            <a:endParaRPr lang="it-IT"/>
          </a:p>
        </p:txBody>
      </p:sp>
      <p:sp>
        <p:nvSpPr>
          <p:cNvPr id="3" name="Segnaposto piè di pagina 2"/>
          <p:cNvSpPr>
            <a:spLocks noGrp="1"/>
          </p:cNvSpPr>
          <p:nvPr>
            <p:ph type="ftr" sz="quarter" idx="11"/>
          </p:nvPr>
        </p:nvSpPr>
        <p:spPr/>
        <p:txBody>
          <a:bodyPr/>
          <a:lstStyle>
            <a:lvl1pPr>
              <a:defRPr/>
            </a:lvl1pPr>
          </a:lstStyle>
          <a:p>
            <a:pPr>
              <a:defRPr/>
            </a:pPr>
            <a:endParaRPr lang="it-IT"/>
          </a:p>
        </p:txBody>
      </p:sp>
      <p:sp>
        <p:nvSpPr>
          <p:cNvPr id="4" name="Segnaposto numero diapositiva 3"/>
          <p:cNvSpPr>
            <a:spLocks noGrp="1"/>
          </p:cNvSpPr>
          <p:nvPr>
            <p:ph type="sldNum" sz="quarter" idx="12"/>
          </p:nvPr>
        </p:nvSpPr>
        <p:spPr/>
        <p:txBody>
          <a:bodyPr/>
          <a:lstStyle>
            <a:lvl1pPr>
              <a:defRPr/>
            </a:lvl1pPr>
          </a:lstStyle>
          <a:p>
            <a:pPr>
              <a:defRPr/>
            </a:pPr>
            <a:fld id="{00A15210-9F36-4DDC-A818-32806444EB1F}" type="slidenum">
              <a:rPr lang="it-IT"/>
              <a:pPr>
                <a:defRPr/>
              </a:pPr>
              <a:t>‹N›</a:t>
            </a:fld>
            <a:endParaRPr lang="it-IT"/>
          </a:p>
        </p:txBody>
      </p:sp>
    </p:spTree>
    <p:extLst>
      <p:ext uri="{BB962C8B-B14F-4D97-AF65-F5344CB8AC3E}">
        <p14:creationId xmlns:p14="http://schemas.microsoft.com/office/powerpoint/2010/main" val="756665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5C289F6F-915F-4C2A-8D2D-59E3703C67C8}" type="slidenum">
              <a:rPr lang="it-IT"/>
              <a:pPr>
                <a:defRPr/>
              </a:pPr>
              <a:t>‹N›</a:t>
            </a:fld>
            <a:endParaRPr lang="it-IT"/>
          </a:p>
        </p:txBody>
      </p:sp>
    </p:spTree>
    <p:extLst>
      <p:ext uri="{BB962C8B-B14F-4D97-AF65-F5344CB8AC3E}">
        <p14:creationId xmlns:p14="http://schemas.microsoft.com/office/powerpoint/2010/main" val="2361980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280BC8C-B9D5-406A-8FB5-80CA40A4B1B1}" type="slidenum">
              <a:rPr lang="en-US" altLang="en-US"/>
              <a:pPr>
                <a:defRPr/>
              </a:pPr>
              <a:t>‹N›</a:t>
            </a:fld>
            <a:endParaRPr lang="en-US" altLang="en-US"/>
          </a:p>
        </p:txBody>
      </p:sp>
    </p:spTree>
    <p:extLst>
      <p:ext uri="{BB962C8B-B14F-4D97-AF65-F5344CB8AC3E}">
        <p14:creationId xmlns:p14="http://schemas.microsoft.com/office/powerpoint/2010/main" val="3516012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defRPr/>
            </a:lvl1pPr>
          </a:lstStyle>
          <a:p>
            <a:pPr>
              <a:defRPr/>
            </a:pPr>
            <a:endParaRPr lang="it-IT"/>
          </a:p>
        </p:txBody>
      </p:sp>
      <p:sp>
        <p:nvSpPr>
          <p:cNvPr id="6" name="Segnaposto piè di pagina 5"/>
          <p:cNvSpPr>
            <a:spLocks noGrp="1"/>
          </p:cNvSpPr>
          <p:nvPr>
            <p:ph type="ftr" sz="quarter" idx="11"/>
          </p:nvPr>
        </p:nvSpPr>
        <p:spPr/>
        <p:txBody>
          <a:bodyPr/>
          <a:lstStyle>
            <a:lvl1pPr>
              <a:defRPr/>
            </a:lvl1pPr>
          </a:lstStyle>
          <a:p>
            <a:pPr>
              <a:defRPr/>
            </a:pPr>
            <a:endParaRPr lang="it-IT"/>
          </a:p>
        </p:txBody>
      </p:sp>
      <p:sp>
        <p:nvSpPr>
          <p:cNvPr id="7" name="Segnaposto numero diapositiva 6"/>
          <p:cNvSpPr>
            <a:spLocks noGrp="1"/>
          </p:cNvSpPr>
          <p:nvPr>
            <p:ph type="sldNum" sz="quarter" idx="12"/>
          </p:nvPr>
        </p:nvSpPr>
        <p:spPr/>
        <p:txBody>
          <a:bodyPr/>
          <a:lstStyle>
            <a:lvl1pPr>
              <a:defRPr/>
            </a:lvl1pPr>
          </a:lstStyle>
          <a:p>
            <a:pPr>
              <a:defRPr/>
            </a:pPr>
            <a:fld id="{DB818995-75FE-46CC-B9F7-FD439E43367D}" type="slidenum">
              <a:rPr lang="it-IT"/>
              <a:pPr>
                <a:defRPr/>
              </a:pPr>
              <a:t>‹N›</a:t>
            </a:fld>
            <a:endParaRPr lang="it-IT"/>
          </a:p>
        </p:txBody>
      </p:sp>
    </p:spTree>
    <p:extLst>
      <p:ext uri="{BB962C8B-B14F-4D97-AF65-F5344CB8AC3E}">
        <p14:creationId xmlns:p14="http://schemas.microsoft.com/office/powerpoint/2010/main" val="7713826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lgn="ct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9C9DD504-2EB2-44F7-82F4-2DDA05B7D358}" type="slidenum">
              <a:rPr lang="it-IT"/>
              <a:pPr>
                <a:defRPr/>
              </a:pPr>
              <a:t>‹N›</a:t>
            </a:fld>
            <a:endParaRPr lang="it-IT"/>
          </a:p>
        </p:txBody>
      </p:sp>
    </p:spTree>
    <p:extLst>
      <p:ext uri="{BB962C8B-B14F-4D97-AF65-F5344CB8AC3E}">
        <p14:creationId xmlns:p14="http://schemas.microsoft.com/office/powerpoint/2010/main" val="1287953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2" y="609600"/>
            <a:ext cx="1943100" cy="54864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lgn="ctr">
              <a:defRPr/>
            </a:lvl1pPr>
          </a:lstStyle>
          <a:p>
            <a:pPr>
              <a:defRPr/>
            </a:pPr>
            <a:endParaRPr lang="it-IT"/>
          </a:p>
        </p:txBody>
      </p:sp>
      <p:sp>
        <p:nvSpPr>
          <p:cNvPr id="5" name="Segnaposto piè di pagina 4"/>
          <p:cNvSpPr>
            <a:spLocks noGrp="1"/>
          </p:cNvSpPr>
          <p:nvPr>
            <p:ph type="ftr" sz="quarter" idx="11"/>
          </p:nvPr>
        </p:nvSpPr>
        <p:spPr/>
        <p:txBody>
          <a:bodyPr/>
          <a:lstStyle>
            <a:lvl1pPr>
              <a:defRPr/>
            </a:lvl1pPr>
          </a:lstStyle>
          <a:p>
            <a:pPr>
              <a:defRPr/>
            </a:pPr>
            <a:endParaRPr lang="it-IT"/>
          </a:p>
        </p:txBody>
      </p:sp>
      <p:sp>
        <p:nvSpPr>
          <p:cNvPr id="6" name="Segnaposto numero diapositiva 5"/>
          <p:cNvSpPr>
            <a:spLocks noGrp="1"/>
          </p:cNvSpPr>
          <p:nvPr>
            <p:ph type="sldNum" sz="quarter" idx="12"/>
          </p:nvPr>
        </p:nvSpPr>
        <p:spPr/>
        <p:txBody>
          <a:bodyPr/>
          <a:lstStyle>
            <a:lvl1pPr>
              <a:defRPr/>
            </a:lvl1pPr>
          </a:lstStyle>
          <a:p>
            <a:pPr>
              <a:defRPr/>
            </a:pPr>
            <a:fld id="{7AA99573-BAEB-4A43-A5C9-D3DBA8147321}" type="slidenum">
              <a:rPr lang="it-IT"/>
              <a:pPr>
                <a:defRPr/>
              </a:pPr>
              <a:t>‹N›</a:t>
            </a:fld>
            <a:endParaRPr lang="it-IT"/>
          </a:p>
        </p:txBody>
      </p:sp>
    </p:spTree>
    <p:extLst>
      <p:ext uri="{BB962C8B-B14F-4D97-AF65-F5344CB8AC3E}">
        <p14:creationId xmlns:p14="http://schemas.microsoft.com/office/powerpoint/2010/main" val="3161635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5" name="Segnaposto piè di pagina 4"/>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a:spcBef>
                <a:spcPct val="50000"/>
              </a:spcBef>
              <a:defRPr>
                <a:latin typeface="Times New Roman" pitchFamily="18" charset="0"/>
              </a:defRPr>
            </a:lvl1pPr>
          </a:lstStyle>
          <a:p>
            <a:pPr>
              <a:defRPr/>
            </a:pPr>
            <a:fld id="{C63EF38B-9AA4-4B68-8F3C-6192A4E6A123}" type="slidenum">
              <a:rPr lang="en-US"/>
              <a:pPr>
                <a:defRPr/>
              </a:pPr>
              <a:t>‹N›</a:t>
            </a:fld>
            <a:endParaRPr lang="en-US"/>
          </a:p>
        </p:txBody>
      </p:sp>
    </p:spTree>
    <p:extLst>
      <p:ext uri="{BB962C8B-B14F-4D97-AF65-F5344CB8AC3E}">
        <p14:creationId xmlns:p14="http://schemas.microsoft.com/office/powerpoint/2010/main" val="8785615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5" name="Segnaposto piè di pagina 4"/>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a:spcBef>
                <a:spcPct val="50000"/>
              </a:spcBef>
              <a:defRPr>
                <a:latin typeface="Times New Roman" pitchFamily="18" charset="0"/>
              </a:defRPr>
            </a:lvl1pPr>
          </a:lstStyle>
          <a:p>
            <a:pPr>
              <a:defRPr/>
            </a:pPr>
            <a:fld id="{2F9C00D9-F2BD-4CFD-805B-4E4259395E7D}" type="slidenum">
              <a:rPr lang="en-US"/>
              <a:pPr>
                <a:defRPr/>
              </a:pPr>
              <a:t>‹N›</a:t>
            </a:fld>
            <a:endParaRPr lang="en-US"/>
          </a:p>
        </p:txBody>
      </p:sp>
    </p:spTree>
    <p:extLst>
      <p:ext uri="{BB962C8B-B14F-4D97-AF65-F5344CB8AC3E}">
        <p14:creationId xmlns:p14="http://schemas.microsoft.com/office/powerpoint/2010/main" val="28218299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5" name="Segnaposto piè di pagina 4"/>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a:spcBef>
                <a:spcPct val="50000"/>
              </a:spcBef>
              <a:defRPr>
                <a:latin typeface="Times New Roman" pitchFamily="18" charset="0"/>
              </a:defRPr>
            </a:lvl1pPr>
          </a:lstStyle>
          <a:p>
            <a:pPr>
              <a:defRPr/>
            </a:pPr>
            <a:fld id="{908CC438-A2EE-4D89-92AD-DB55C68E5F45}" type="slidenum">
              <a:rPr lang="en-US"/>
              <a:pPr>
                <a:defRPr/>
              </a:pPr>
              <a:t>‹N›</a:t>
            </a:fld>
            <a:endParaRPr lang="en-US"/>
          </a:p>
        </p:txBody>
      </p:sp>
    </p:spTree>
    <p:extLst>
      <p:ext uri="{BB962C8B-B14F-4D97-AF65-F5344CB8AC3E}">
        <p14:creationId xmlns:p14="http://schemas.microsoft.com/office/powerpoint/2010/main" val="28437195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6" name="Segnaposto piè di pagina 5"/>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7" name="Segnaposto numero diapositiva 6"/>
          <p:cNvSpPr>
            <a:spLocks noGrp="1"/>
          </p:cNvSpPr>
          <p:nvPr>
            <p:ph type="sldNum" sz="quarter" idx="12"/>
          </p:nvPr>
        </p:nvSpPr>
        <p:spPr/>
        <p:txBody>
          <a:bodyPr/>
          <a:lstStyle>
            <a:lvl1pPr>
              <a:spcBef>
                <a:spcPct val="50000"/>
              </a:spcBef>
              <a:defRPr>
                <a:latin typeface="Times New Roman" pitchFamily="18" charset="0"/>
              </a:defRPr>
            </a:lvl1pPr>
          </a:lstStyle>
          <a:p>
            <a:pPr>
              <a:defRPr/>
            </a:pPr>
            <a:fld id="{6C7800C7-9A53-4AF8-A18E-5BAD7265C0E1}" type="slidenum">
              <a:rPr lang="en-US"/>
              <a:pPr>
                <a:defRPr/>
              </a:pPr>
              <a:t>‹N›</a:t>
            </a:fld>
            <a:endParaRPr lang="en-US"/>
          </a:p>
        </p:txBody>
      </p:sp>
    </p:spTree>
    <p:extLst>
      <p:ext uri="{BB962C8B-B14F-4D97-AF65-F5344CB8AC3E}">
        <p14:creationId xmlns:p14="http://schemas.microsoft.com/office/powerpoint/2010/main" val="30853814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8" name="Segnaposto piè di pagina 7"/>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9" name="Segnaposto numero diapositiva 8"/>
          <p:cNvSpPr>
            <a:spLocks noGrp="1"/>
          </p:cNvSpPr>
          <p:nvPr>
            <p:ph type="sldNum" sz="quarter" idx="12"/>
          </p:nvPr>
        </p:nvSpPr>
        <p:spPr/>
        <p:txBody>
          <a:bodyPr/>
          <a:lstStyle>
            <a:lvl1pPr>
              <a:spcBef>
                <a:spcPct val="50000"/>
              </a:spcBef>
              <a:defRPr>
                <a:latin typeface="Times New Roman" pitchFamily="18" charset="0"/>
              </a:defRPr>
            </a:lvl1pPr>
          </a:lstStyle>
          <a:p>
            <a:pPr>
              <a:defRPr/>
            </a:pPr>
            <a:fld id="{077A67D3-58B7-4241-BDDF-AB13975AE4A7}" type="slidenum">
              <a:rPr lang="en-US"/>
              <a:pPr>
                <a:defRPr/>
              </a:pPr>
              <a:t>‹N›</a:t>
            </a:fld>
            <a:endParaRPr lang="en-US"/>
          </a:p>
        </p:txBody>
      </p:sp>
    </p:spTree>
    <p:extLst>
      <p:ext uri="{BB962C8B-B14F-4D97-AF65-F5344CB8AC3E}">
        <p14:creationId xmlns:p14="http://schemas.microsoft.com/office/powerpoint/2010/main" val="3325207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4" name="Segnaposto piè di pagina 3"/>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5" name="Segnaposto numero diapositiva 4"/>
          <p:cNvSpPr>
            <a:spLocks noGrp="1"/>
          </p:cNvSpPr>
          <p:nvPr>
            <p:ph type="sldNum" sz="quarter" idx="12"/>
          </p:nvPr>
        </p:nvSpPr>
        <p:spPr/>
        <p:txBody>
          <a:bodyPr/>
          <a:lstStyle>
            <a:lvl1pPr>
              <a:spcBef>
                <a:spcPct val="50000"/>
              </a:spcBef>
              <a:defRPr>
                <a:latin typeface="Times New Roman" pitchFamily="18" charset="0"/>
              </a:defRPr>
            </a:lvl1pPr>
          </a:lstStyle>
          <a:p>
            <a:pPr>
              <a:defRPr/>
            </a:pPr>
            <a:fld id="{BC4800F4-CB39-40A7-93A1-990A5F5CDC18}" type="slidenum">
              <a:rPr lang="en-US"/>
              <a:pPr>
                <a:defRPr/>
              </a:pPr>
              <a:t>‹N›</a:t>
            </a:fld>
            <a:endParaRPr lang="en-US"/>
          </a:p>
        </p:txBody>
      </p:sp>
    </p:spTree>
    <p:extLst>
      <p:ext uri="{BB962C8B-B14F-4D97-AF65-F5344CB8AC3E}">
        <p14:creationId xmlns:p14="http://schemas.microsoft.com/office/powerpoint/2010/main" val="27543267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3" name="Segnaposto piè di pagina 2"/>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4" name="Segnaposto numero diapositiva 3"/>
          <p:cNvSpPr>
            <a:spLocks noGrp="1"/>
          </p:cNvSpPr>
          <p:nvPr>
            <p:ph type="sldNum" sz="quarter" idx="12"/>
          </p:nvPr>
        </p:nvSpPr>
        <p:spPr/>
        <p:txBody>
          <a:bodyPr/>
          <a:lstStyle>
            <a:lvl1pPr>
              <a:spcBef>
                <a:spcPct val="50000"/>
              </a:spcBef>
              <a:defRPr>
                <a:latin typeface="Times New Roman" pitchFamily="18" charset="0"/>
              </a:defRPr>
            </a:lvl1pPr>
          </a:lstStyle>
          <a:p>
            <a:pPr>
              <a:defRPr/>
            </a:pPr>
            <a:fld id="{4544B7D2-D57F-4213-9EFE-58F434BA3750}" type="slidenum">
              <a:rPr lang="en-US"/>
              <a:pPr>
                <a:defRPr/>
              </a:pPr>
              <a:t>‹N›</a:t>
            </a:fld>
            <a:endParaRPr lang="en-US"/>
          </a:p>
        </p:txBody>
      </p:sp>
    </p:spTree>
    <p:extLst>
      <p:ext uri="{BB962C8B-B14F-4D97-AF65-F5344CB8AC3E}">
        <p14:creationId xmlns:p14="http://schemas.microsoft.com/office/powerpoint/2010/main" val="2863595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6B84031-8495-43AA-8986-E31B944E4043}" type="slidenum">
              <a:rPr lang="en-US" altLang="en-US"/>
              <a:pPr>
                <a:defRPr/>
              </a:pPr>
              <a:t>‹N›</a:t>
            </a:fld>
            <a:endParaRPr lang="en-US" altLang="en-US"/>
          </a:p>
        </p:txBody>
      </p:sp>
    </p:spTree>
    <p:extLst>
      <p:ext uri="{BB962C8B-B14F-4D97-AF65-F5344CB8AC3E}">
        <p14:creationId xmlns:p14="http://schemas.microsoft.com/office/powerpoint/2010/main" val="3994705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6" name="Segnaposto piè di pagina 5"/>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7" name="Segnaposto numero diapositiva 6"/>
          <p:cNvSpPr>
            <a:spLocks noGrp="1"/>
          </p:cNvSpPr>
          <p:nvPr>
            <p:ph type="sldNum" sz="quarter" idx="12"/>
          </p:nvPr>
        </p:nvSpPr>
        <p:spPr/>
        <p:txBody>
          <a:bodyPr/>
          <a:lstStyle>
            <a:lvl1pPr>
              <a:spcBef>
                <a:spcPct val="50000"/>
              </a:spcBef>
              <a:defRPr>
                <a:latin typeface="Times New Roman" pitchFamily="18" charset="0"/>
              </a:defRPr>
            </a:lvl1pPr>
          </a:lstStyle>
          <a:p>
            <a:pPr>
              <a:defRPr/>
            </a:pPr>
            <a:fld id="{A3652495-CCEA-4DA8-94F4-DDE5B064F5FD}" type="slidenum">
              <a:rPr lang="en-US"/>
              <a:pPr>
                <a:defRPr/>
              </a:pPr>
              <a:t>‹N›</a:t>
            </a:fld>
            <a:endParaRPr lang="en-US"/>
          </a:p>
        </p:txBody>
      </p:sp>
    </p:spTree>
    <p:extLst>
      <p:ext uri="{BB962C8B-B14F-4D97-AF65-F5344CB8AC3E}">
        <p14:creationId xmlns:p14="http://schemas.microsoft.com/office/powerpoint/2010/main" val="26245839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6" name="Segnaposto piè di pagina 5"/>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7" name="Segnaposto numero diapositiva 6"/>
          <p:cNvSpPr>
            <a:spLocks noGrp="1"/>
          </p:cNvSpPr>
          <p:nvPr>
            <p:ph type="sldNum" sz="quarter" idx="12"/>
          </p:nvPr>
        </p:nvSpPr>
        <p:spPr/>
        <p:txBody>
          <a:bodyPr/>
          <a:lstStyle>
            <a:lvl1pPr>
              <a:spcBef>
                <a:spcPct val="50000"/>
              </a:spcBef>
              <a:defRPr>
                <a:latin typeface="Times New Roman" pitchFamily="18" charset="0"/>
              </a:defRPr>
            </a:lvl1pPr>
          </a:lstStyle>
          <a:p>
            <a:pPr>
              <a:defRPr/>
            </a:pPr>
            <a:fld id="{415D2A0E-8BAF-46A3-85DB-12617B91FC6F}" type="slidenum">
              <a:rPr lang="en-US"/>
              <a:pPr>
                <a:defRPr/>
              </a:pPr>
              <a:t>‹N›</a:t>
            </a:fld>
            <a:endParaRPr lang="en-US"/>
          </a:p>
        </p:txBody>
      </p:sp>
    </p:spTree>
    <p:extLst>
      <p:ext uri="{BB962C8B-B14F-4D97-AF65-F5344CB8AC3E}">
        <p14:creationId xmlns:p14="http://schemas.microsoft.com/office/powerpoint/2010/main" val="27067301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5" name="Segnaposto piè di pagina 4"/>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a:spcBef>
                <a:spcPct val="50000"/>
              </a:spcBef>
              <a:defRPr>
                <a:latin typeface="Times New Roman" pitchFamily="18" charset="0"/>
              </a:defRPr>
            </a:lvl1pPr>
          </a:lstStyle>
          <a:p>
            <a:pPr>
              <a:defRPr/>
            </a:pPr>
            <a:fld id="{4AAA1AF2-2222-42D0-9277-C37B759E9616}" type="slidenum">
              <a:rPr lang="en-US"/>
              <a:pPr>
                <a:defRPr/>
              </a:pPr>
              <a:t>‹N›</a:t>
            </a:fld>
            <a:endParaRPr lang="en-US"/>
          </a:p>
        </p:txBody>
      </p:sp>
    </p:spTree>
    <p:extLst>
      <p:ext uri="{BB962C8B-B14F-4D97-AF65-F5344CB8AC3E}">
        <p14:creationId xmlns:p14="http://schemas.microsoft.com/office/powerpoint/2010/main" val="40191287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40"/>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40"/>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lgn="ctr">
              <a:spcBef>
                <a:spcPct val="50000"/>
              </a:spcBef>
              <a:defRPr>
                <a:latin typeface="Times New Roman" pitchFamily="18" charset="0"/>
              </a:defRPr>
            </a:lvl1pPr>
          </a:lstStyle>
          <a:p>
            <a:pPr>
              <a:defRPr/>
            </a:pPr>
            <a:endParaRPr lang="en-US"/>
          </a:p>
        </p:txBody>
      </p:sp>
      <p:sp>
        <p:nvSpPr>
          <p:cNvPr id="5" name="Segnaposto piè di pagina 4"/>
          <p:cNvSpPr>
            <a:spLocks noGrp="1"/>
          </p:cNvSpPr>
          <p:nvPr>
            <p:ph type="ftr" sz="quarter" idx="11"/>
          </p:nvPr>
        </p:nvSpPr>
        <p:spPr/>
        <p:txBody>
          <a:bodyPr/>
          <a:lstStyle>
            <a:lvl1pPr>
              <a:spcBef>
                <a:spcPct val="50000"/>
              </a:spcBef>
              <a:defRPr>
                <a:latin typeface="Times New Roman" pitchFamily="18" charset="0"/>
              </a:defRPr>
            </a:lvl1pPr>
          </a:lstStyle>
          <a:p>
            <a:pPr>
              <a:defRPr/>
            </a:pPr>
            <a:endParaRPr lang="en-US"/>
          </a:p>
        </p:txBody>
      </p:sp>
      <p:sp>
        <p:nvSpPr>
          <p:cNvPr id="6" name="Segnaposto numero diapositiva 5"/>
          <p:cNvSpPr>
            <a:spLocks noGrp="1"/>
          </p:cNvSpPr>
          <p:nvPr>
            <p:ph type="sldNum" sz="quarter" idx="12"/>
          </p:nvPr>
        </p:nvSpPr>
        <p:spPr/>
        <p:txBody>
          <a:bodyPr/>
          <a:lstStyle>
            <a:lvl1pPr>
              <a:spcBef>
                <a:spcPct val="50000"/>
              </a:spcBef>
              <a:defRPr>
                <a:latin typeface="Times New Roman" pitchFamily="18" charset="0"/>
              </a:defRPr>
            </a:lvl1pPr>
          </a:lstStyle>
          <a:p>
            <a:pPr>
              <a:defRPr/>
            </a:pPr>
            <a:fld id="{44798BE0-1517-4D10-8246-99EDA2801C67}" type="slidenum">
              <a:rPr lang="en-US"/>
              <a:pPr>
                <a:defRPr/>
              </a:pPr>
              <a:t>‹N›</a:t>
            </a:fld>
            <a:endParaRPr lang="en-US"/>
          </a:p>
        </p:txBody>
      </p:sp>
    </p:spTree>
    <p:extLst>
      <p:ext uri="{BB962C8B-B14F-4D97-AF65-F5344CB8AC3E}">
        <p14:creationId xmlns:p14="http://schemas.microsoft.com/office/powerpoint/2010/main" val="904167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7"/>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29AA173-C3EF-4E77-BA3C-7E723472FD8A}"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1229655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60022C5-6C20-4639-9BF9-F745CC9A1774}"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754197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5"/>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BC980B33-2D60-4787-A784-6BEE3BBE8D9D}"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73389163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105B7F6E-C416-466E-9004-7D1351F96CF9}"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722704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lvl1pPr>
              <a:defRPr/>
            </a:lvl1pPr>
          </a:lstStyle>
          <a:p>
            <a:endParaRPr lang="it-IT">
              <a:solidFill>
                <a:srgbClr val="000000"/>
              </a:solidFill>
            </a:endParaRPr>
          </a:p>
        </p:txBody>
      </p:sp>
      <p:sp>
        <p:nvSpPr>
          <p:cNvPr id="8" name="Segnaposto piè di pagina 7"/>
          <p:cNvSpPr>
            <a:spLocks noGrp="1"/>
          </p:cNvSpPr>
          <p:nvPr>
            <p:ph type="ftr" sz="quarter" idx="11"/>
          </p:nvPr>
        </p:nvSpPr>
        <p:spPr/>
        <p:txBody>
          <a:bodyPr/>
          <a:lstStyle>
            <a:lvl1pPr>
              <a:defRPr/>
            </a:lvl1pPr>
          </a:lstStyle>
          <a:p>
            <a:endParaRPr lang="it-IT">
              <a:solidFill>
                <a:srgbClr val="000000"/>
              </a:solidFill>
            </a:endParaRPr>
          </a:p>
        </p:txBody>
      </p:sp>
      <p:sp>
        <p:nvSpPr>
          <p:cNvPr id="9" name="Segnaposto numero diapositiva 8"/>
          <p:cNvSpPr>
            <a:spLocks noGrp="1"/>
          </p:cNvSpPr>
          <p:nvPr>
            <p:ph type="sldNum" sz="quarter" idx="12"/>
          </p:nvPr>
        </p:nvSpPr>
        <p:spPr/>
        <p:txBody>
          <a:bodyPr/>
          <a:lstStyle>
            <a:lvl1pPr>
              <a:defRPr/>
            </a:lvl1pPr>
          </a:lstStyle>
          <a:p>
            <a:fld id="{02E6BD40-1D33-40F7-8FD0-3DBE9F7ACEA2}"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9789789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lvl1pPr>
              <a:defRPr/>
            </a:lvl1pPr>
          </a:lstStyle>
          <a:p>
            <a:endParaRPr lang="it-IT">
              <a:solidFill>
                <a:srgbClr val="000000"/>
              </a:solidFill>
            </a:endParaRPr>
          </a:p>
        </p:txBody>
      </p:sp>
      <p:sp>
        <p:nvSpPr>
          <p:cNvPr id="4" name="Segnaposto piè di pagina 3"/>
          <p:cNvSpPr>
            <a:spLocks noGrp="1"/>
          </p:cNvSpPr>
          <p:nvPr>
            <p:ph type="ftr" sz="quarter" idx="11"/>
          </p:nvPr>
        </p:nvSpPr>
        <p:spPr/>
        <p:txBody>
          <a:bodyPr/>
          <a:lstStyle>
            <a:lvl1pPr>
              <a:defRPr/>
            </a:lvl1pPr>
          </a:lstStyle>
          <a:p>
            <a:endParaRPr lang="it-IT">
              <a:solidFill>
                <a:srgbClr val="000000"/>
              </a:solidFill>
            </a:endParaRPr>
          </a:p>
        </p:txBody>
      </p:sp>
      <p:sp>
        <p:nvSpPr>
          <p:cNvPr id="5" name="Segnaposto numero diapositiva 4"/>
          <p:cNvSpPr>
            <a:spLocks noGrp="1"/>
          </p:cNvSpPr>
          <p:nvPr>
            <p:ph type="sldNum" sz="quarter" idx="12"/>
          </p:nvPr>
        </p:nvSpPr>
        <p:spPr/>
        <p:txBody>
          <a:bodyPr/>
          <a:lstStyle>
            <a:lvl1pPr>
              <a:defRPr/>
            </a:lvl1pPr>
          </a:lstStyle>
          <a:p>
            <a:fld id="{3AEAC4DC-E582-4462-B52A-E5AE9AF36E4C}"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696860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B798DD3-18C7-4B1E-BFE8-AD9AB064B39B}" type="slidenum">
              <a:rPr lang="en-US" altLang="en-US"/>
              <a:pPr>
                <a:defRPr/>
              </a:pPr>
              <a:t>‹N›</a:t>
            </a:fld>
            <a:endParaRPr lang="en-US" altLang="en-US"/>
          </a:p>
        </p:txBody>
      </p:sp>
    </p:spTree>
    <p:extLst>
      <p:ext uri="{BB962C8B-B14F-4D97-AF65-F5344CB8AC3E}">
        <p14:creationId xmlns:p14="http://schemas.microsoft.com/office/powerpoint/2010/main" val="2150399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solidFill>
                <a:srgbClr val="000000"/>
              </a:solidFill>
            </a:endParaRPr>
          </a:p>
        </p:txBody>
      </p:sp>
      <p:sp>
        <p:nvSpPr>
          <p:cNvPr id="3" name="Segnaposto piè di pagina 2"/>
          <p:cNvSpPr>
            <a:spLocks noGrp="1"/>
          </p:cNvSpPr>
          <p:nvPr>
            <p:ph type="ftr" sz="quarter" idx="11"/>
          </p:nvPr>
        </p:nvSpPr>
        <p:spPr/>
        <p:txBody>
          <a:bodyPr/>
          <a:lstStyle>
            <a:lvl1pPr>
              <a:defRPr/>
            </a:lvl1pPr>
          </a:lstStyle>
          <a:p>
            <a:endParaRPr lang="it-IT">
              <a:solidFill>
                <a:srgbClr val="000000"/>
              </a:solidFill>
            </a:endParaRPr>
          </a:p>
        </p:txBody>
      </p:sp>
      <p:sp>
        <p:nvSpPr>
          <p:cNvPr id="4" name="Segnaposto numero diapositiva 3"/>
          <p:cNvSpPr>
            <a:spLocks noGrp="1"/>
          </p:cNvSpPr>
          <p:nvPr>
            <p:ph type="sldNum" sz="quarter" idx="12"/>
          </p:nvPr>
        </p:nvSpPr>
        <p:spPr/>
        <p:txBody>
          <a:bodyPr/>
          <a:lstStyle>
            <a:lvl1pPr>
              <a:defRPr/>
            </a:lvl1pPr>
          </a:lstStyle>
          <a:p>
            <a:fld id="{D504F86C-3B38-4616-80EB-77DB60FB9A0C}"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39217211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2"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318A6703-F40F-4585-A168-C5EAEAA56225}"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6991931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1"/>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solidFill>
                <a:srgbClr val="000000"/>
              </a:solidFill>
            </a:endParaRPr>
          </a:p>
        </p:txBody>
      </p:sp>
      <p:sp>
        <p:nvSpPr>
          <p:cNvPr id="6" name="Segnaposto piè di pagina 5"/>
          <p:cNvSpPr>
            <a:spLocks noGrp="1"/>
          </p:cNvSpPr>
          <p:nvPr>
            <p:ph type="ftr" sz="quarter" idx="11"/>
          </p:nvPr>
        </p:nvSpPr>
        <p:spPr/>
        <p:txBody>
          <a:bodyPr/>
          <a:lstStyle>
            <a:lvl1pPr>
              <a:defRPr/>
            </a:lvl1pPr>
          </a:lstStyle>
          <a:p>
            <a:endParaRPr lang="it-IT">
              <a:solidFill>
                <a:srgbClr val="000000"/>
              </a:solidFill>
            </a:endParaRPr>
          </a:p>
        </p:txBody>
      </p:sp>
      <p:sp>
        <p:nvSpPr>
          <p:cNvPr id="7" name="Segnaposto numero diapositiva 6"/>
          <p:cNvSpPr>
            <a:spLocks noGrp="1"/>
          </p:cNvSpPr>
          <p:nvPr>
            <p:ph type="sldNum" sz="quarter" idx="12"/>
          </p:nvPr>
        </p:nvSpPr>
        <p:spPr/>
        <p:txBody>
          <a:bodyPr/>
          <a:lstStyle>
            <a:lvl1pPr>
              <a:defRPr/>
            </a:lvl1pPr>
          </a:lstStyle>
          <a:p>
            <a:fld id="{E4A53916-F183-4F1A-9E5A-814AEFD81D3B}"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3131078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1E768A97-2C85-482E-944C-9732A1D5F340}"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12152785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2" y="609600"/>
            <a:ext cx="1943100" cy="5486400"/>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85802"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endParaRPr lang="it-IT">
              <a:solidFill>
                <a:srgbClr val="000000"/>
              </a:solidFill>
            </a:endParaRPr>
          </a:p>
        </p:txBody>
      </p:sp>
      <p:sp>
        <p:nvSpPr>
          <p:cNvPr id="5" name="Segnaposto piè di pagina 4"/>
          <p:cNvSpPr>
            <a:spLocks noGrp="1"/>
          </p:cNvSpPr>
          <p:nvPr>
            <p:ph type="ftr" sz="quarter" idx="11"/>
          </p:nvPr>
        </p:nvSpPr>
        <p:spPr/>
        <p:txBody>
          <a:bodyPr/>
          <a:lstStyle>
            <a:lvl1pPr>
              <a:defRPr/>
            </a:lvl1pPr>
          </a:lstStyle>
          <a:p>
            <a:endParaRPr lang="it-IT">
              <a:solidFill>
                <a:srgbClr val="000000"/>
              </a:solidFill>
            </a:endParaRPr>
          </a:p>
        </p:txBody>
      </p:sp>
      <p:sp>
        <p:nvSpPr>
          <p:cNvPr id="6" name="Segnaposto numero diapositiva 5"/>
          <p:cNvSpPr>
            <a:spLocks noGrp="1"/>
          </p:cNvSpPr>
          <p:nvPr>
            <p:ph type="sldNum" sz="quarter" idx="12"/>
          </p:nvPr>
        </p:nvSpPr>
        <p:spPr/>
        <p:txBody>
          <a:bodyPr/>
          <a:lstStyle>
            <a:lvl1pPr>
              <a:defRPr/>
            </a:lvl1pPr>
          </a:lstStyle>
          <a:p>
            <a:fld id="{A8D2A94E-782A-4C38-8BF1-47770CCAC8E7}"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9236274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627895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2482828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500065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2109533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8" name="Segnaposto piè di pagina 7"/>
          <p:cNvSpPr>
            <a:spLocks noGrp="1"/>
          </p:cNvSpPr>
          <p:nvPr>
            <p:ph type="ftr" sz="quarter" idx="11"/>
          </p:nvPr>
        </p:nvSpPr>
        <p:spPr/>
        <p:txBody>
          <a:bodyPr/>
          <a:lstStyle/>
          <a:p>
            <a:endParaRPr lang="it-IT">
              <a:solidFill>
                <a:prstClr val="black">
                  <a:tint val="75000"/>
                </a:prstClr>
              </a:solidFill>
            </a:endParaRPr>
          </a:p>
        </p:txBody>
      </p:sp>
      <p:sp>
        <p:nvSpPr>
          <p:cNvPr id="9" name="Segnaposto numero diapositiva 8"/>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155602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C0BBD13B-F069-44FE-92C8-2C5BBA59ADA7}" type="slidenum">
              <a:rPr lang="en-US" altLang="en-US"/>
              <a:pPr>
                <a:defRPr/>
              </a:pPr>
              <a:t>‹N›</a:t>
            </a:fld>
            <a:endParaRPr lang="en-US" altLang="en-US"/>
          </a:p>
        </p:txBody>
      </p:sp>
    </p:spTree>
    <p:extLst>
      <p:ext uri="{BB962C8B-B14F-4D97-AF65-F5344CB8AC3E}">
        <p14:creationId xmlns:p14="http://schemas.microsoft.com/office/powerpoint/2010/main" val="41868880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4" name="Segnaposto piè di pagina 3"/>
          <p:cNvSpPr>
            <a:spLocks noGrp="1"/>
          </p:cNvSpPr>
          <p:nvPr>
            <p:ph type="ftr" sz="quarter" idx="11"/>
          </p:nvPr>
        </p:nvSpPr>
        <p:spPr/>
        <p:txBody>
          <a:bodyPr/>
          <a:lstStyle/>
          <a:p>
            <a:endParaRPr lang="it-IT">
              <a:solidFill>
                <a:prstClr val="black">
                  <a:tint val="75000"/>
                </a:prstClr>
              </a:solidFill>
            </a:endParaRPr>
          </a:p>
        </p:txBody>
      </p:sp>
      <p:sp>
        <p:nvSpPr>
          <p:cNvPr id="5" name="Segnaposto numero diapositiva 4"/>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2773470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3" name="Segnaposto piè di pagina 2"/>
          <p:cNvSpPr>
            <a:spLocks noGrp="1"/>
          </p:cNvSpPr>
          <p:nvPr>
            <p:ph type="ftr" sz="quarter" idx="11"/>
          </p:nvPr>
        </p:nvSpPr>
        <p:spPr/>
        <p:txBody>
          <a:bodyPr/>
          <a:lstStyle/>
          <a:p>
            <a:endParaRPr lang="it-IT">
              <a:solidFill>
                <a:prstClr val="black">
                  <a:tint val="75000"/>
                </a:prstClr>
              </a:solidFill>
            </a:endParaRPr>
          </a:p>
        </p:txBody>
      </p:sp>
      <p:sp>
        <p:nvSpPr>
          <p:cNvPr id="4" name="Segnaposto numero diapositiva 3"/>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400362034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8513017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6" name="Segnaposto piè di pagina 5"/>
          <p:cNvSpPr>
            <a:spLocks noGrp="1"/>
          </p:cNvSpPr>
          <p:nvPr>
            <p:ph type="ftr" sz="quarter" idx="11"/>
          </p:nvPr>
        </p:nvSpPr>
        <p:spPr/>
        <p:txBody>
          <a:bodyPr/>
          <a:lstStyle/>
          <a:p>
            <a:endParaRPr lang="it-IT">
              <a:solidFill>
                <a:prstClr val="black">
                  <a:tint val="75000"/>
                </a:prstClr>
              </a:solidFill>
            </a:endParaRPr>
          </a:p>
        </p:txBody>
      </p:sp>
      <p:sp>
        <p:nvSpPr>
          <p:cNvPr id="7" name="Segnaposto numero diapositiva 6"/>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4496782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33297077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42BD7F1-8CA7-4EB1-8916-1667BD6EB4EE}" type="datetimeFigureOut">
              <a:rPr lang="it-IT" smtClean="0">
                <a:solidFill>
                  <a:prstClr val="black">
                    <a:tint val="75000"/>
                  </a:prstClr>
                </a:solidFill>
              </a:rPr>
              <a:pPr/>
              <a:t>01/12/2016</a:t>
            </a:fld>
            <a:endParaRPr lang="it-IT">
              <a:solidFill>
                <a:prstClr val="black">
                  <a:tint val="75000"/>
                </a:prstClr>
              </a:solidFill>
            </a:endParaRPr>
          </a:p>
        </p:txBody>
      </p:sp>
      <p:sp>
        <p:nvSpPr>
          <p:cNvPr id="5" name="Segnaposto piè di pagina 4"/>
          <p:cNvSpPr>
            <a:spLocks noGrp="1"/>
          </p:cNvSpPr>
          <p:nvPr>
            <p:ph type="ftr" sz="quarter" idx="11"/>
          </p:nvPr>
        </p:nvSpPr>
        <p:spPr/>
        <p:txBody>
          <a:bodyPr/>
          <a:lstStyle/>
          <a:p>
            <a:endParaRPr lang="it-IT">
              <a:solidFill>
                <a:prstClr val="black">
                  <a:tint val="75000"/>
                </a:prstClr>
              </a:solidFill>
            </a:endParaRPr>
          </a:p>
        </p:txBody>
      </p:sp>
      <p:sp>
        <p:nvSpPr>
          <p:cNvPr id="6" name="Segnaposto numero diapositiva 5"/>
          <p:cNvSpPr>
            <a:spLocks noGrp="1"/>
          </p:cNvSpPr>
          <p:nvPr>
            <p:ph type="sldNum" sz="quarter" idx="12"/>
          </p:nvPr>
        </p:nvSpPr>
        <p:spPr/>
        <p:txBody>
          <a:bodyPr/>
          <a:lstStyle/>
          <a:p>
            <a:fld id="{65B72D08-E3C5-413A-A3B8-7FE63E137220}"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226229308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0825" cy="6850063"/>
            <a:chOff x="0" y="0"/>
            <a:chExt cx="5758" cy="4315"/>
          </a:xfrm>
        </p:grpSpPr>
        <p:grpSp>
          <p:nvGrpSpPr>
            <p:cNvPr id="5" name="Group 3"/>
            <p:cNvGrpSpPr>
              <a:grpSpLocks/>
            </p:cNvGrpSpPr>
            <p:nvPr userDrawn="1"/>
          </p:nvGrpSpPr>
          <p:grpSpPr bwMode="auto">
            <a:xfrm>
              <a:off x="1728" y="2230"/>
              <a:ext cx="4027" cy="2085"/>
              <a:chOff x="1728" y="2230"/>
              <a:chExt cx="4027" cy="2085"/>
            </a:xfrm>
          </p:grpSpPr>
          <p:sp>
            <p:nvSpPr>
              <p:cNvPr id="8" name="Freeform 4"/>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9" name="Freeform 5"/>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10" name="Freeform 6"/>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11" name="Freeform 7"/>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pPr>
                <a:endParaRPr lang="en-US" sz="1800" b="1">
                  <a:solidFill>
                    <a:srgbClr val="003399"/>
                  </a:solidFill>
                  <a:latin typeface="Comic Sans MS" pitchFamily="66" charset="0"/>
                </a:endParaRPr>
              </a:p>
            </p:txBody>
          </p:sp>
          <p:sp>
            <p:nvSpPr>
              <p:cNvPr id="12" name="Freeform 8"/>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grpSp>
        <p:sp>
          <p:nvSpPr>
            <p:cNvPr id="6" name="Freeform 9"/>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7" name="Freeform 10"/>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pPr>
              <a:endParaRPr lang="en-US" sz="1800" b="1">
                <a:solidFill>
                  <a:srgbClr val="003399"/>
                </a:solidFill>
                <a:latin typeface="Comic Sans MS" pitchFamily="66" charset="0"/>
              </a:endParaRPr>
            </a:p>
          </p:txBody>
        </p:sp>
      </p:grpSp>
      <p:sp>
        <p:nvSpPr>
          <p:cNvPr id="9227" name="Rectangle 11"/>
          <p:cNvSpPr>
            <a:spLocks noGrp="1" noChangeArrowheads="1"/>
          </p:cNvSpPr>
          <p:nvPr>
            <p:ph type="ctrTitle" sz="quarter"/>
          </p:nvPr>
        </p:nvSpPr>
        <p:spPr>
          <a:xfrm>
            <a:off x="685800" y="1736725"/>
            <a:ext cx="7772400" cy="1920875"/>
          </a:xfrm>
        </p:spPr>
        <p:txBody>
          <a:bodyPr/>
          <a:lstStyle>
            <a:lvl1pPr>
              <a:defRPr sz="6000"/>
            </a:lvl1pPr>
          </a:lstStyle>
          <a:p>
            <a:pPr lvl="0"/>
            <a:r>
              <a:rPr lang="en-US" noProof="0" smtClean="0"/>
              <a:t>Fare clic per modificare lo stile del titolo</a:t>
            </a:r>
          </a:p>
        </p:txBody>
      </p:sp>
      <p:sp>
        <p:nvSpPr>
          <p:cNvPr id="9228"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smtClean="0"/>
              <a:t>Fare clic per modificare lo stile del sottotitolo dello schema</a:t>
            </a:r>
          </a:p>
        </p:txBody>
      </p:sp>
      <p:sp>
        <p:nvSpPr>
          <p:cNvPr id="13" name="Rectangle 13"/>
          <p:cNvSpPr>
            <a:spLocks noGrp="1" noChangeArrowheads="1"/>
          </p:cNvSpPr>
          <p:nvPr>
            <p:ph type="dt" sz="quarter" idx="10"/>
          </p:nvPr>
        </p:nvSpPr>
        <p:spPr>
          <a:xfrm>
            <a:off x="457200" y="6248400"/>
            <a:ext cx="2133600" cy="476250"/>
          </a:xfrm>
        </p:spPr>
        <p:txBody>
          <a:bodyPr/>
          <a:lstStyle>
            <a:lvl1pPr>
              <a:defRPr/>
            </a:lvl1pPr>
          </a:lstStyle>
          <a:p>
            <a:pPr>
              <a:defRPr/>
            </a:pPr>
            <a:endParaRPr lang="en-US">
              <a:solidFill>
                <a:srgbClr val="FFFFFF"/>
              </a:solidFill>
            </a:endParaRPr>
          </a:p>
        </p:txBody>
      </p:sp>
      <p:sp>
        <p:nvSpPr>
          <p:cNvPr id="14" name="Rectangle 14"/>
          <p:cNvSpPr>
            <a:spLocks noGrp="1" noChangeArrowheads="1"/>
          </p:cNvSpPr>
          <p:nvPr>
            <p:ph type="ftr" sz="quarter" idx="11"/>
          </p:nvPr>
        </p:nvSpPr>
        <p:spPr>
          <a:xfrm>
            <a:off x="3124200" y="6251575"/>
            <a:ext cx="2895600" cy="476250"/>
          </a:xfrm>
        </p:spPr>
        <p:txBody>
          <a:bodyPr/>
          <a:lstStyle>
            <a:lvl1pPr>
              <a:defRPr/>
            </a:lvl1pPr>
          </a:lstStyle>
          <a:p>
            <a:pPr>
              <a:defRPr/>
            </a:pPr>
            <a:endParaRPr lang="en-US">
              <a:solidFill>
                <a:srgbClr val="FFFFFF"/>
              </a:solidFill>
            </a:endParaRPr>
          </a:p>
        </p:txBody>
      </p:sp>
      <p:sp>
        <p:nvSpPr>
          <p:cNvPr id="15" name="Rectangle 15"/>
          <p:cNvSpPr>
            <a:spLocks noGrp="1" noChangeArrowheads="1"/>
          </p:cNvSpPr>
          <p:nvPr>
            <p:ph type="sldNum" sz="quarter" idx="12"/>
          </p:nvPr>
        </p:nvSpPr>
        <p:spPr>
          <a:xfrm>
            <a:off x="6553200" y="6254750"/>
            <a:ext cx="2133600" cy="476250"/>
          </a:xfrm>
        </p:spPr>
        <p:txBody>
          <a:bodyPr/>
          <a:lstStyle>
            <a:lvl1pPr>
              <a:defRPr/>
            </a:lvl1pPr>
          </a:lstStyle>
          <a:p>
            <a:pPr>
              <a:defRPr/>
            </a:pPr>
            <a:fld id="{ACBAD1A0-9D99-4B43-BEE3-42B6384484B6}" type="slidenum">
              <a:rPr lang="en-US">
                <a:solidFill>
                  <a:srgbClr val="FFFFFF"/>
                </a:solidFill>
              </a:rPr>
              <a:pPr>
                <a:defRPr/>
              </a:pPr>
              <a:t>‹N›</a:t>
            </a:fld>
            <a:endParaRPr lang="en-US">
              <a:solidFill>
                <a:srgbClr val="FFFFFF"/>
              </a:solidFill>
            </a:endParaRPr>
          </a:p>
        </p:txBody>
      </p:sp>
    </p:spTree>
    <p:extLst>
      <p:ext uri="{BB962C8B-B14F-4D97-AF65-F5344CB8AC3E}">
        <p14:creationId xmlns:p14="http://schemas.microsoft.com/office/powerpoint/2010/main" val="275773734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1415692B-1E17-4B18-A57B-23D6E9B19AF0}" type="slidenum">
              <a:rPr lang="en-US">
                <a:solidFill>
                  <a:srgbClr val="FFFFFF"/>
                </a:solidFill>
              </a:rPr>
              <a:pPr>
                <a:defRPr/>
              </a:pPr>
              <a:t>‹N›</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1196091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82767CAF-0C01-4330-A0FD-B51464BACD91}" type="slidenum">
              <a:rPr lang="en-US">
                <a:solidFill>
                  <a:srgbClr val="FFFFFF"/>
                </a:solidFill>
              </a:rPr>
              <a:pPr>
                <a:defRPr/>
              </a:pPr>
              <a:t>‹N›</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330359346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FEB0B5BB-2F96-45A8-A332-89EE243861F1}" type="slidenum">
              <a:rPr lang="en-US">
                <a:solidFill>
                  <a:srgbClr val="FFFFFF"/>
                </a:solidFill>
              </a:rPr>
              <a:pPr>
                <a:defRPr/>
              </a:pPr>
              <a:t>‹N›</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670672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5DC63B5-5E9F-4009-AD71-1D685A06BBAD}" type="slidenum">
              <a:rPr lang="en-US" altLang="en-US"/>
              <a:pPr>
                <a:defRPr/>
              </a:pPr>
              <a:t>‹N›</a:t>
            </a:fld>
            <a:endParaRPr lang="en-US" altLang="en-US"/>
          </a:p>
        </p:txBody>
      </p:sp>
    </p:spTree>
    <p:extLst>
      <p:ext uri="{BB962C8B-B14F-4D97-AF65-F5344CB8AC3E}">
        <p14:creationId xmlns:p14="http://schemas.microsoft.com/office/powerpoint/2010/main" val="119103828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09331DE-E12D-4C79-8661-9BDE09F01C55}" type="slidenum">
              <a:rPr lang="en-US">
                <a:solidFill>
                  <a:srgbClr val="FFFFFF"/>
                </a:solidFill>
              </a:rPr>
              <a:pPr>
                <a:defRPr/>
              </a:pPr>
              <a:t>‹N›</a:t>
            </a:fld>
            <a:endParaRPr lang="en-US">
              <a:solidFill>
                <a:srgbClr val="FFFFFF"/>
              </a:solidFill>
            </a:endParaRPr>
          </a:p>
        </p:txBody>
      </p:sp>
      <p:sp>
        <p:nvSpPr>
          <p:cNvPr id="9"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7458779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4A07ADF-CA37-49A0-8181-591ACAB6748F}" type="slidenum">
              <a:rPr lang="en-US">
                <a:solidFill>
                  <a:srgbClr val="FFFFFF"/>
                </a:solidFill>
              </a:rPr>
              <a:pPr>
                <a:defRPr/>
              </a:pPr>
              <a:t>‹N›</a:t>
            </a:fld>
            <a:endParaRPr lang="en-US">
              <a:solidFill>
                <a:srgbClr val="FFFFFF"/>
              </a:solidFill>
            </a:endParaRPr>
          </a:p>
        </p:txBody>
      </p:sp>
      <p:sp>
        <p:nvSpPr>
          <p:cNvPr id="5"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87577167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C4D149B5-4983-4D48-908D-7BC4F91BC746}" type="slidenum">
              <a:rPr lang="en-US">
                <a:solidFill>
                  <a:srgbClr val="FFFFFF"/>
                </a:solidFill>
              </a:rPr>
              <a:pPr>
                <a:defRPr/>
              </a:pPr>
              <a:t>‹N›</a:t>
            </a:fld>
            <a:endParaRPr lang="en-US">
              <a:solidFill>
                <a:srgbClr val="FFFFFF"/>
              </a:solidFill>
            </a:endParaRPr>
          </a:p>
        </p:txBody>
      </p:sp>
      <p:sp>
        <p:nvSpPr>
          <p:cNvPr id="4"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8336805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5881930-7814-4A74-8F4F-AB9FF5B61552}" type="slidenum">
              <a:rPr lang="en-US">
                <a:solidFill>
                  <a:srgbClr val="FFFFFF"/>
                </a:solidFill>
              </a:rPr>
              <a:pPr>
                <a:defRPr/>
              </a:pPr>
              <a:t>‹N›</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5699021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CEEBA84-8FE6-40A1-A4BD-2868AD266CA3}" type="slidenum">
              <a:rPr lang="en-US">
                <a:solidFill>
                  <a:srgbClr val="FFFFFF"/>
                </a:solidFill>
              </a:rPr>
              <a:pPr>
                <a:defRPr/>
              </a:pPr>
              <a:t>‹N›</a:t>
            </a:fld>
            <a:endParaRPr lang="en-US">
              <a:solidFill>
                <a:srgbClr val="FFFFFF"/>
              </a:solidFill>
            </a:endParaRPr>
          </a:p>
        </p:txBody>
      </p:sp>
      <p:sp>
        <p:nvSpPr>
          <p:cNvPr id="7"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22292809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754ECB0B-6D87-459F-8C25-4B956EA25709}" type="slidenum">
              <a:rPr lang="en-US">
                <a:solidFill>
                  <a:srgbClr val="FFFFFF"/>
                </a:solidFill>
              </a:rPr>
              <a:pPr>
                <a:defRPr/>
              </a:pPr>
              <a:t>‹N›</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4344224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2"/>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4CAEFE2-D00B-4497-B694-F402DF366907}" type="slidenum">
              <a:rPr lang="en-US">
                <a:solidFill>
                  <a:srgbClr val="FFFFFF"/>
                </a:solidFill>
              </a:rPr>
              <a:pPr>
                <a:defRPr/>
              </a:pPr>
              <a:t>‹N›</a:t>
            </a:fld>
            <a:endParaRPr lang="en-US">
              <a:solidFill>
                <a:srgbClr val="FFFFFF"/>
              </a:solidFill>
            </a:endParaRPr>
          </a:p>
        </p:txBody>
      </p:sp>
      <p:sp>
        <p:nvSpPr>
          <p:cNvPr id="6" name="Rectangle 14"/>
          <p:cNvSpPr>
            <a:spLocks noGrp="1" noChangeArrowheads="1"/>
          </p:cNvSpPr>
          <p:nvPr>
            <p:ph type="ftr" sz="quarter" idx="12"/>
          </p:nvPr>
        </p:nvSpPr>
        <p:spPr>
          <a:ln/>
        </p:spPr>
        <p:txBody>
          <a:bodyPr/>
          <a:lstStyle>
            <a:lvl1pPr>
              <a:defRPr/>
            </a:lvl1pPr>
          </a:lstStyle>
          <a:p>
            <a:pPr>
              <a:defRPr/>
            </a:pPr>
            <a:endParaRPr lang="en-US">
              <a:solidFill>
                <a:srgbClr val="FFFFFF"/>
              </a:solidFill>
            </a:endParaRPr>
          </a:p>
        </p:txBody>
      </p:sp>
    </p:spTree>
    <p:extLst>
      <p:ext uri="{BB962C8B-B14F-4D97-AF65-F5344CB8AC3E}">
        <p14:creationId xmlns:p14="http://schemas.microsoft.com/office/powerpoint/2010/main" val="168541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CEE2D54-2275-4ACF-99B9-BE29384D24E1}" type="slidenum">
              <a:rPr lang="en-US" altLang="en-US"/>
              <a:pPr>
                <a:defRPr/>
              </a:pPr>
              <a:t>‹N›</a:t>
            </a:fld>
            <a:endParaRPr lang="en-US" altLang="en-US"/>
          </a:p>
        </p:txBody>
      </p:sp>
    </p:spTree>
    <p:extLst>
      <p:ext uri="{BB962C8B-B14F-4D97-AF65-F5344CB8AC3E}">
        <p14:creationId xmlns:p14="http://schemas.microsoft.com/office/powerpoint/2010/main" val="1567129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458FD06-6FE2-42A9-BF3B-889D44E40EA7}" type="slidenum">
              <a:rPr lang="en-US" altLang="en-US"/>
              <a:pPr>
                <a:defRPr/>
              </a:pPr>
              <a:t>‹N›</a:t>
            </a:fld>
            <a:endParaRPr lang="en-US" altLang="en-US"/>
          </a:p>
        </p:txBody>
      </p:sp>
    </p:spTree>
    <p:extLst>
      <p:ext uri="{BB962C8B-B14F-4D97-AF65-F5344CB8AC3E}">
        <p14:creationId xmlns:p14="http://schemas.microsoft.com/office/powerpoint/2010/main" val="2461189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E44D65-3ABE-4932-B8CE-DF7B9462DB9F}" type="slidenum">
              <a:rPr lang="en-US" altLang="en-US"/>
              <a:pPr>
                <a:defRPr/>
              </a:pPr>
              <a:t>‹N›</a:t>
            </a:fld>
            <a:endParaRPr lang="en-US" altLang="en-US"/>
          </a:p>
        </p:txBody>
      </p:sp>
    </p:spTree>
    <p:extLst>
      <p:ext uri="{BB962C8B-B14F-4D97-AF65-F5344CB8AC3E}">
        <p14:creationId xmlns:p14="http://schemas.microsoft.com/office/powerpoint/2010/main" val="1729720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Fare clic per modificare gli stili del testo dello schema</a:t>
            </a:r>
          </a:p>
          <a:p>
            <a:pPr lvl="1"/>
            <a:r>
              <a:rPr lang="en-US" altLang="en-US" smtClean="0"/>
              <a:t>Secondo livello</a:t>
            </a:r>
          </a:p>
          <a:p>
            <a:pPr lvl="2"/>
            <a:r>
              <a:rPr lang="en-US" altLang="en-US" smtClean="0"/>
              <a:t>Terzo livello</a:t>
            </a:r>
          </a:p>
          <a:p>
            <a:pPr lvl="3"/>
            <a:r>
              <a:rPr lang="en-US" altLang="en-US" smtClean="0"/>
              <a:t>Quarto livello</a:t>
            </a:r>
          </a:p>
          <a:p>
            <a:pPr lvl="4"/>
            <a:r>
              <a:rPr lang="en-US" altLang="en-US"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chemeClr val="tx1"/>
                </a:solidFill>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solidFill>
                  <a:schemeClr val="tx1"/>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chemeClr val="tx1"/>
                </a:solidFill>
                <a:latin typeface="+mn-lt"/>
              </a:defRPr>
            </a:lvl1pPr>
          </a:lstStyle>
          <a:p>
            <a:pPr>
              <a:defRPr/>
            </a:pPr>
            <a:fld id="{93DF901D-1D12-4ED7-8702-768E04703882}" type="slidenum">
              <a:rPr lang="en-US" altLang="en-US"/>
              <a:pPr>
                <a:defRPr/>
              </a:pPr>
              <a:t>‹N›</a:t>
            </a:fld>
            <a:endParaRPr lang="en-US" altLang="en-US"/>
          </a:p>
        </p:txBody>
      </p:sp>
    </p:spTree>
  </p:cSld>
  <p:clrMap bg1="lt1" tx1="dk1" bg2="lt2" tx2="dk2" accent1="accent1" accent2="accent2" accent3="accent3" accent4="accent4" accent5="accent5" accent6="accent6" hlink="hlink" folHlink="folHlink"/>
  <p:sldLayoutIdLst>
    <p:sldLayoutId id="2147483827" r:id="rId1"/>
    <p:sldLayoutId id="2147483828" r:id="rId2"/>
    <p:sldLayoutId id="2147483829" r:id="rId3"/>
    <p:sldLayoutId id="2147483830" r:id="rId4"/>
    <p:sldLayoutId id="2147483831" r:id="rId5"/>
    <p:sldLayoutId id="2147483832" r:id="rId6"/>
    <p:sldLayoutId id="2147483833" r:id="rId7"/>
    <p:sldLayoutId id="2147483834" r:id="rId8"/>
    <p:sldLayoutId id="2147483835" r:id="rId9"/>
    <p:sldLayoutId id="2147483836" r:id="rId10"/>
    <p:sldLayoutId id="21474838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effectLst/>
      </p:bgPr>
    </p:bg>
    <p:spTree>
      <p:nvGrpSpPr>
        <p:cNvPr id="1" name=""/>
        <p:cNvGrpSpPr/>
        <p:nvPr/>
      </p:nvGrpSpPr>
      <p:grpSpPr>
        <a:xfrm>
          <a:off x="0" y="0"/>
          <a:ext cx="0" cy="0"/>
          <a:chOff x="0" y="0"/>
          <a:chExt cx="0" cy="0"/>
        </a:xfrm>
      </p:grpSpPr>
      <p:sp>
        <p:nvSpPr>
          <p:cNvPr id="2050" name="Rectangle 102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it-IT" smtClean="0"/>
              <a:t>Fare clic per modificare lo stile del titolo dello schema</a:t>
            </a:r>
          </a:p>
        </p:txBody>
      </p:sp>
      <p:sp>
        <p:nvSpPr>
          <p:cNvPr id="2051" name="Rectangle 102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it-IT" smtClean="0"/>
              <a:t>Fare clic per modificare gli stili del testo dello schema</a:t>
            </a:r>
          </a:p>
          <a:p>
            <a:pPr lvl="1"/>
            <a:r>
              <a:rPr lang="it-IT" altLang="it-IT" smtClean="0"/>
              <a:t>Secondo livello</a:t>
            </a:r>
          </a:p>
          <a:p>
            <a:pPr lvl="2"/>
            <a:r>
              <a:rPr lang="it-IT" altLang="it-IT" smtClean="0"/>
              <a:t>Terzo livello</a:t>
            </a:r>
          </a:p>
          <a:p>
            <a:pPr lvl="3"/>
            <a:r>
              <a:rPr lang="it-IT" altLang="it-IT" smtClean="0"/>
              <a:t>Quarto livello</a:t>
            </a:r>
          </a:p>
          <a:p>
            <a:pPr lvl="4"/>
            <a:r>
              <a:rPr lang="it-IT" altLang="it-IT" smtClean="0"/>
              <a:t>Quinto livello</a:t>
            </a:r>
          </a:p>
        </p:txBody>
      </p:sp>
      <p:sp>
        <p:nvSpPr>
          <p:cNvPr id="53252" name="Rectangle 102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defRPr>
            </a:lvl1pPr>
          </a:lstStyle>
          <a:p>
            <a:pPr>
              <a:defRPr/>
            </a:pPr>
            <a:endParaRPr lang="it-IT"/>
          </a:p>
        </p:txBody>
      </p:sp>
      <p:sp>
        <p:nvSpPr>
          <p:cNvPr id="53253" name="Rectangle 102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defRPr>
            </a:lvl1pPr>
          </a:lstStyle>
          <a:p>
            <a:pPr>
              <a:defRPr/>
            </a:pPr>
            <a:endParaRPr lang="it-IT"/>
          </a:p>
        </p:txBody>
      </p:sp>
      <p:sp>
        <p:nvSpPr>
          <p:cNvPr id="53254" name="Rectangle 103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defRPr>
            </a:lvl1pPr>
          </a:lstStyle>
          <a:p>
            <a:pPr>
              <a:defRPr/>
            </a:pPr>
            <a:fld id="{EAB0F5A4-4842-4A23-86A8-DC31A9644046}"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it-IT" smtClean="0"/>
              <a:t>Fare clic per modificare lo stile del titolo</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it-IT" smtClean="0"/>
              <a:t>Fare clic per modificare gli stili del testo dello schema</a:t>
            </a:r>
          </a:p>
          <a:p>
            <a:pPr lvl="1"/>
            <a:r>
              <a:rPr lang="en-US" altLang="it-IT" smtClean="0"/>
              <a:t>Secondo livello</a:t>
            </a:r>
          </a:p>
          <a:p>
            <a:pPr lvl="2"/>
            <a:r>
              <a:rPr lang="en-US" altLang="it-IT" smtClean="0"/>
              <a:t>Terzo livello</a:t>
            </a:r>
          </a:p>
          <a:p>
            <a:pPr lvl="3"/>
            <a:r>
              <a:rPr lang="en-US" altLang="it-IT" smtClean="0"/>
              <a:t>Quarto livello</a:t>
            </a:r>
          </a:p>
          <a:p>
            <a:pPr lvl="4"/>
            <a:r>
              <a:rPr lang="en-US" alt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a:solidFill>
                  <a:srgbClr val="000000"/>
                </a:solidFill>
                <a:latin typeface="Arial" pitchFamily="34"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solidFill>
                  <a:srgbClr val="000000"/>
                </a:solidFill>
                <a:latin typeface="Arial" pitchFamily="34"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solidFill>
                  <a:srgbClr val="000000"/>
                </a:solidFill>
                <a:latin typeface="Arial" pitchFamily="34" charset="0"/>
              </a:defRPr>
            </a:lvl1pPr>
          </a:lstStyle>
          <a:p>
            <a:pPr>
              <a:defRPr/>
            </a:pPr>
            <a:fld id="{CCDEAE2D-446F-439B-8D8E-AAA4A78380E4}" type="slidenum">
              <a:rPr lang="en-US"/>
              <a:pPr>
                <a:defRPr/>
              </a:pPr>
              <a:t>‹N›</a:t>
            </a:fld>
            <a:endParaRPr lang="en-US"/>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00"/>
            </a:gs>
            <a:gs pos="10000">
              <a:srgbClr val="000040"/>
            </a:gs>
            <a:gs pos="25000">
              <a:srgbClr val="400040"/>
            </a:gs>
            <a:gs pos="37500">
              <a:srgbClr val="8F0040"/>
            </a:gs>
            <a:gs pos="45000">
              <a:srgbClr val="F27300"/>
            </a:gs>
            <a:gs pos="50000">
              <a:srgbClr val="FFBF00"/>
            </a:gs>
            <a:gs pos="55001">
              <a:srgbClr val="F27300"/>
            </a:gs>
            <a:gs pos="62500">
              <a:srgbClr val="8F0040"/>
            </a:gs>
            <a:gs pos="75000">
              <a:srgbClr val="400040"/>
            </a:gs>
            <a:gs pos="90000">
              <a:srgbClr val="000040"/>
            </a:gs>
            <a:gs pos="100000">
              <a:srgbClr val="000000"/>
            </a:gs>
          </a:gsLst>
          <a:lin ang="5400000" scaled="1"/>
        </a:gradFill>
        <a:effectLst/>
      </p:bgPr>
    </p:bg>
    <p:spTree>
      <p:nvGrpSpPr>
        <p:cNvPr id="1" name=""/>
        <p:cNvGrpSpPr/>
        <p:nvPr/>
      </p:nvGrpSpPr>
      <p:grpSpPr>
        <a:xfrm>
          <a:off x="0" y="0"/>
          <a:ext cx="0" cy="0"/>
          <a:chOff x="0" y="0"/>
          <a:chExt cx="0" cy="0"/>
        </a:xfrm>
      </p:grpSpPr>
      <p:sp>
        <p:nvSpPr>
          <p:cNvPr id="53250" name="Rectangle 1026"/>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 dello schema</a:t>
            </a:r>
          </a:p>
        </p:txBody>
      </p:sp>
      <p:sp>
        <p:nvSpPr>
          <p:cNvPr id="53251" name="Rectangle 1027"/>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53252" name="Rectangle 1028"/>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400"/>
            </a:lvl1pPr>
          </a:lstStyle>
          <a:p>
            <a:pPr algn="l"/>
            <a:endParaRPr lang="it-IT">
              <a:solidFill>
                <a:srgbClr val="000000"/>
              </a:solidFill>
            </a:endParaRPr>
          </a:p>
        </p:txBody>
      </p:sp>
      <p:sp>
        <p:nvSpPr>
          <p:cNvPr id="53253" name="Rectangle 1029"/>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defRPr sz="1400"/>
            </a:lvl1pPr>
          </a:lstStyle>
          <a:p>
            <a:endParaRPr lang="it-IT">
              <a:solidFill>
                <a:srgbClr val="000000"/>
              </a:solidFill>
            </a:endParaRPr>
          </a:p>
        </p:txBody>
      </p:sp>
      <p:sp>
        <p:nvSpPr>
          <p:cNvPr id="53254" name="Rectangle 1030"/>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a:lvl1pPr>
          </a:lstStyle>
          <a:p>
            <a:fld id="{D05D32AF-9877-49FE-A990-528B0B28A342}" type="slidenum">
              <a:rPr lang="it-IT">
                <a:solidFill>
                  <a:srgbClr val="000000"/>
                </a:solidFill>
              </a:rPr>
              <a:pPr/>
              <a:t>‹N›</a:t>
            </a:fld>
            <a:endParaRPr lang="it-IT">
              <a:solidFill>
                <a:srgbClr val="000000"/>
              </a:solidFill>
            </a:endParaRPr>
          </a:p>
        </p:txBody>
      </p:sp>
    </p:spTree>
    <p:extLst>
      <p:ext uri="{BB962C8B-B14F-4D97-AF65-F5344CB8AC3E}">
        <p14:creationId xmlns:p14="http://schemas.microsoft.com/office/powerpoint/2010/main" val="2104448297"/>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42BD7F1-8CA7-4EB1-8916-1667BD6EB4EE}" type="datetimeFigureOut">
              <a:rPr lang="it-IT" smtClean="0">
                <a:solidFill>
                  <a:prstClr val="black">
                    <a:tint val="75000"/>
                  </a:prstClr>
                </a:solidFill>
                <a:latin typeface="Calibri"/>
              </a:rPr>
              <a:pPr fontAlgn="auto">
                <a:spcBef>
                  <a:spcPts val="0"/>
                </a:spcBef>
                <a:spcAft>
                  <a:spcPts val="0"/>
                </a:spcAft>
              </a:pPr>
              <a:t>01/12/2016</a:t>
            </a:fld>
            <a:endParaRPr lang="it-IT">
              <a:solidFill>
                <a:prstClr val="black">
                  <a:tint val="75000"/>
                </a:prstClr>
              </a:solidFill>
              <a:latin typeface="Calibri"/>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it-IT">
              <a:solidFill>
                <a:prstClr val="black">
                  <a:tint val="75000"/>
                </a:prstClr>
              </a:solidFill>
              <a:latin typeface="Calibri"/>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5B72D08-E3C5-413A-A3B8-7FE63E137220}" type="slidenum">
              <a:rPr lang="it-IT" smtClean="0">
                <a:solidFill>
                  <a:prstClr val="black">
                    <a:tint val="75000"/>
                  </a:prstClr>
                </a:solidFill>
                <a:latin typeface="Calibri"/>
              </a:rPr>
              <a:pPr fontAlgn="auto">
                <a:spcBef>
                  <a:spcPts val="0"/>
                </a:spcBef>
                <a:spcAft>
                  <a:spcPts val="0"/>
                </a:spcAft>
              </a:pPr>
              <a:t>‹N›</a:t>
            </a:fld>
            <a:endParaRPr lang="it-IT">
              <a:solidFill>
                <a:prstClr val="black">
                  <a:tint val="75000"/>
                </a:prstClr>
              </a:solidFill>
              <a:latin typeface="Calibri"/>
            </a:endParaRPr>
          </a:p>
        </p:txBody>
      </p:sp>
    </p:spTree>
    <p:extLst>
      <p:ext uri="{BB962C8B-B14F-4D97-AF65-F5344CB8AC3E}">
        <p14:creationId xmlns:p14="http://schemas.microsoft.com/office/powerpoint/2010/main" val="3347159443"/>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dt" sz="half" idx="2"/>
          </p:nvPr>
        </p:nvSpPr>
        <p:spPr bwMode="auto">
          <a:xfrm>
            <a:off x="457200" y="625157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defRPr>
            </a:lvl1pPr>
          </a:lstStyle>
          <a:p>
            <a:pPr algn="l">
              <a:spcBef>
                <a:spcPct val="0"/>
              </a:spcBef>
              <a:defRPr/>
            </a:pPr>
            <a:endParaRPr lang="en-US">
              <a:solidFill>
                <a:srgbClr val="FFFFFF"/>
              </a:solidFill>
            </a:endParaRPr>
          </a:p>
        </p:txBody>
      </p:sp>
      <p:sp>
        <p:nvSpPr>
          <p:cNvPr id="8195" name="Rectangle 3"/>
          <p:cNvSpPr>
            <a:spLocks noGrp="1" noChangeArrowheads="1"/>
          </p:cNvSpPr>
          <p:nvPr>
            <p:ph type="sldNum" sz="quarter" idx="4"/>
          </p:nvPr>
        </p:nvSpPr>
        <p:spPr bwMode="auto">
          <a:xfrm>
            <a:off x="6553200" y="6248400"/>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charset="0"/>
              </a:defRPr>
            </a:lvl1pPr>
          </a:lstStyle>
          <a:p>
            <a:pPr>
              <a:spcBef>
                <a:spcPct val="0"/>
              </a:spcBef>
              <a:defRPr/>
            </a:pPr>
            <a:fld id="{4999B0F4-35BD-4B69-839B-85B0417D57B0}" type="slidenum">
              <a:rPr lang="en-US">
                <a:solidFill>
                  <a:srgbClr val="FFFFFF"/>
                </a:solidFill>
              </a:rPr>
              <a:pPr>
                <a:spcBef>
                  <a:spcPct val="0"/>
                </a:spcBef>
                <a:defRPr/>
              </a:pPr>
              <a:t>‹N›</a:t>
            </a:fld>
            <a:endParaRPr lang="en-US">
              <a:solidFill>
                <a:srgbClr val="FFFFFF"/>
              </a:solidFill>
            </a:endParaRPr>
          </a:p>
        </p:txBody>
      </p:sp>
      <p:grpSp>
        <p:nvGrpSpPr>
          <p:cNvPr id="1028" name="Group 4"/>
          <p:cNvGrpSpPr>
            <a:grpSpLocks/>
          </p:cNvGrpSpPr>
          <p:nvPr/>
        </p:nvGrpSpPr>
        <p:grpSpPr bwMode="auto">
          <a:xfrm>
            <a:off x="0" y="0"/>
            <a:ext cx="9140825" cy="6850063"/>
            <a:chOff x="0" y="0"/>
            <a:chExt cx="5758" cy="4315"/>
          </a:xfrm>
        </p:grpSpPr>
        <p:grpSp>
          <p:nvGrpSpPr>
            <p:cNvPr id="1032" name="Group 5"/>
            <p:cNvGrpSpPr>
              <a:grpSpLocks/>
            </p:cNvGrpSpPr>
            <p:nvPr userDrawn="1"/>
          </p:nvGrpSpPr>
          <p:grpSpPr bwMode="auto">
            <a:xfrm>
              <a:off x="1728" y="2230"/>
              <a:ext cx="4027" cy="2085"/>
              <a:chOff x="1728" y="2230"/>
              <a:chExt cx="4027" cy="2085"/>
            </a:xfrm>
          </p:grpSpPr>
          <p:sp>
            <p:nvSpPr>
              <p:cNvPr id="8198" name="Freeform 6"/>
              <p:cNvSpPr>
                <a:spLocks/>
              </p:cNvSpPr>
              <p:nvPr/>
            </p:nvSpPr>
            <p:spPr bwMode="hidden">
              <a:xfrm>
                <a:off x="1728" y="2644"/>
                <a:ext cx="2882" cy="1671"/>
              </a:xfrm>
              <a:custGeom>
                <a:avLst/>
                <a:gdLst>
                  <a:gd name="T0" fmla="*/ 2740 w 2882"/>
                  <a:gd name="T1" fmla="*/ 528 h 1671"/>
                  <a:gd name="T2" fmla="*/ 2632 w 2882"/>
                  <a:gd name="T3" fmla="*/ 484 h 1671"/>
                  <a:gd name="T4" fmla="*/ 2480 w 2882"/>
                  <a:gd name="T5" fmla="*/ 424 h 1671"/>
                  <a:gd name="T6" fmla="*/ 2203 w 2882"/>
                  <a:gd name="T7" fmla="*/ 343 h 1671"/>
                  <a:gd name="T8" fmla="*/ 1970 w 2882"/>
                  <a:gd name="T9" fmla="*/ 277 h 1671"/>
                  <a:gd name="T10" fmla="*/ 1807 w 2882"/>
                  <a:gd name="T11" fmla="*/ 212 h 1671"/>
                  <a:gd name="T12" fmla="*/ 1693 w 2882"/>
                  <a:gd name="T13" fmla="*/ 152 h 1671"/>
                  <a:gd name="T14" fmla="*/ 1628 w 2882"/>
                  <a:gd name="T15" fmla="*/ 103 h 1671"/>
                  <a:gd name="T16" fmla="*/ 1590 w 2882"/>
                  <a:gd name="T17" fmla="*/ 60 h 1671"/>
                  <a:gd name="T18" fmla="*/ 1579 w 2882"/>
                  <a:gd name="T19" fmla="*/ 27 h 1671"/>
                  <a:gd name="T20" fmla="*/ 1585 w 2882"/>
                  <a:gd name="T21" fmla="*/ 0 h 1671"/>
                  <a:gd name="T22" fmla="*/ 1557 w 2882"/>
                  <a:gd name="T23" fmla="*/ 49 h 1671"/>
                  <a:gd name="T24" fmla="*/ 1568 w 2882"/>
                  <a:gd name="T25" fmla="*/ 98 h 1671"/>
                  <a:gd name="T26" fmla="*/ 1617 w 2882"/>
                  <a:gd name="T27" fmla="*/ 141 h 1671"/>
                  <a:gd name="T28" fmla="*/ 1688 w 2882"/>
                  <a:gd name="T29" fmla="*/ 185 h 1671"/>
                  <a:gd name="T30" fmla="*/ 1791 w 2882"/>
                  <a:gd name="T31" fmla="*/ 228 h 1671"/>
                  <a:gd name="T32" fmla="*/ 2040 w 2882"/>
                  <a:gd name="T33" fmla="*/ 310 h 1671"/>
                  <a:gd name="T34" fmla="*/ 2285 w 2882"/>
                  <a:gd name="T35" fmla="*/ 381 h 1671"/>
                  <a:gd name="T36" fmla="*/ 2464 w 2882"/>
                  <a:gd name="T37" fmla="*/ 435 h 1671"/>
                  <a:gd name="T38" fmla="*/ 2605 w 2882"/>
                  <a:gd name="T39" fmla="*/ 484 h 1671"/>
                  <a:gd name="T40" fmla="*/ 2708 w 2882"/>
                  <a:gd name="T41" fmla="*/ 528 h 1671"/>
                  <a:gd name="T42" fmla="*/ 2768 w 2882"/>
                  <a:gd name="T43" fmla="*/ 560 h 1671"/>
                  <a:gd name="T44" fmla="*/ 2795 w 2882"/>
                  <a:gd name="T45" fmla="*/ 593 h 1671"/>
                  <a:gd name="T46" fmla="*/ 2795 w 2882"/>
                  <a:gd name="T47" fmla="*/ 642 h 1671"/>
                  <a:gd name="T48" fmla="*/ 2762 w 2882"/>
                  <a:gd name="T49" fmla="*/ 691 h 1671"/>
                  <a:gd name="T50" fmla="*/ 2692 w 2882"/>
                  <a:gd name="T51" fmla="*/ 735 h 1671"/>
                  <a:gd name="T52" fmla="*/ 2589 w 2882"/>
                  <a:gd name="T53" fmla="*/ 778 h 1671"/>
                  <a:gd name="T54" fmla="*/ 2458 w 2882"/>
                  <a:gd name="T55" fmla="*/ 822 h 1671"/>
                  <a:gd name="T56" fmla="*/ 2301 w 2882"/>
                  <a:gd name="T57" fmla="*/ 865 h 1671"/>
                  <a:gd name="T58" fmla="*/ 2030 w 2882"/>
                  <a:gd name="T59" fmla="*/ 930 h 1671"/>
                  <a:gd name="T60" fmla="*/ 1606 w 2882"/>
                  <a:gd name="T61" fmla="*/ 1034 h 1671"/>
                  <a:gd name="T62" fmla="*/ 1145 w 2882"/>
                  <a:gd name="T63" fmla="*/ 1164 h 1671"/>
                  <a:gd name="T64" fmla="*/ 673 w 2882"/>
                  <a:gd name="T65" fmla="*/ 1328 h 1671"/>
                  <a:gd name="T66" fmla="*/ 217 w 2882"/>
                  <a:gd name="T67" fmla="*/ 1545 h 1671"/>
                  <a:gd name="T68" fmla="*/ 353 w 2882"/>
                  <a:gd name="T69" fmla="*/ 1671 h 1671"/>
                  <a:gd name="T70" fmla="*/ 754 w 2882"/>
                  <a:gd name="T71" fmla="*/ 1469 h 1671"/>
                  <a:gd name="T72" fmla="*/ 1145 w 2882"/>
                  <a:gd name="T73" fmla="*/ 1311 h 1671"/>
                  <a:gd name="T74" fmla="*/ 1519 w 2882"/>
                  <a:gd name="T75" fmla="*/ 1186 h 1671"/>
                  <a:gd name="T76" fmla="*/ 1861 w 2882"/>
                  <a:gd name="T77" fmla="*/ 1083 h 1671"/>
                  <a:gd name="T78" fmla="*/ 2165 w 2882"/>
                  <a:gd name="T79" fmla="*/ 1007 h 1671"/>
                  <a:gd name="T80" fmla="*/ 2426 w 2882"/>
                  <a:gd name="T81" fmla="*/ 947 h 1671"/>
                  <a:gd name="T82" fmla="*/ 2626 w 2882"/>
                  <a:gd name="T83" fmla="*/ 892 h 1671"/>
                  <a:gd name="T84" fmla="*/ 2762 w 2882"/>
                  <a:gd name="T85" fmla="*/ 838 h 1671"/>
                  <a:gd name="T86" fmla="*/ 2827 w 2882"/>
                  <a:gd name="T87" fmla="*/ 794 h 1671"/>
                  <a:gd name="T88" fmla="*/ 2865 w 2882"/>
                  <a:gd name="T89" fmla="*/ 745 h 1671"/>
                  <a:gd name="T90" fmla="*/ 2882 w 2882"/>
                  <a:gd name="T91" fmla="*/ 702 h 1671"/>
                  <a:gd name="T92" fmla="*/ 2854 w 2882"/>
                  <a:gd name="T93" fmla="*/ 620 h 1671"/>
                  <a:gd name="T94" fmla="*/ 2800 w 2882"/>
                  <a:gd name="T95" fmla="*/ 560 h 1671"/>
                  <a:gd name="T96" fmla="*/ 2773 w 2882"/>
                  <a:gd name="T97" fmla="*/ 54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8199" name="Freeform 7"/>
              <p:cNvSpPr>
                <a:spLocks/>
              </p:cNvSpPr>
              <p:nvPr/>
            </p:nvSpPr>
            <p:spPr bwMode="hidden">
              <a:xfrm>
                <a:off x="4170" y="2671"/>
                <a:ext cx="1259" cy="811"/>
              </a:xfrm>
              <a:custGeom>
                <a:avLst/>
                <a:gdLst>
                  <a:gd name="T0" fmla="*/ 1259 w 1259"/>
                  <a:gd name="T1" fmla="*/ 615 h 811"/>
                  <a:gd name="T2" fmla="*/ 1248 w 1259"/>
                  <a:gd name="T3" fmla="*/ 588 h 811"/>
                  <a:gd name="T4" fmla="*/ 1237 w 1259"/>
                  <a:gd name="T5" fmla="*/ 566 h 811"/>
                  <a:gd name="T6" fmla="*/ 1216 w 1259"/>
                  <a:gd name="T7" fmla="*/ 539 h 811"/>
                  <a:gd name="T8" fmla="*/ 1188 w 1259"/>
                  <a:gd name="T9" fmla="*/ 517 h 811"/>
                  <a:gd name="T10" fmla="*/ 1123 w 1259"/>
                  <a:gd name="T11" fmla="*/ 479 h 811"/>
                  <a:gd name="T12" fmla="*/ 1042 w 1259"/>
                  <a:gd name="T13" fmla="*/ 441 h 811"/>
                  <a:gd name="T14" fmla="*/ 944 w 1259"/>
                  <a:gd name="T15" fmla="*/ 408 h 811"/>
                  <a:gd name="T16" fmla="*/ 841 w 1259"/>
                  <a:gd name="T17" fmla="*/ 381 h 811"/>
                  <a:gd name="T18" fmla="*/ 727 w 1259"/>
                  <a:gd name="T19" fmla="*/ 348 h 811"/>
                  <a:gd name="T20" fmla="*/ 613 w 1259"/>
                  <a:gd name="T21" fmla="*/ 321 h 811"/>
                  <a:gd name="T22" fmla="*/ 499 w 1259"/>
                  <a:gd name="T23" fmla="*/ 294 h 811"/>
                  <a:gd name="T24" fmla="*/ 391 w 1259"/>
                  <a:gd name="T25" fmla="*/ 261 h 811"/>
                  <a:gd name="T26" fmla="*/ 288 w 1259"/>
                  <a:gd name="T27" fmla="*/ 229 h 811"/>
                  <a:gd name="T28" fmla="*/ 195 w 1259"/>
                  <a:gd name="T29" fmla="*/ 196 h 811"/>
                  <a:gd name="T30" fmla="*/ 119 w 1259"/>
                  <a:gd name="T31" fmla="*/ 152 h 811"/>
                  <a:gd name="T32" fmla="*/ 54 w 1259"/>
                  <a:gd name="T33" fmla="*/ 109 h 811"/>
                  <a:gd name="T34" fmla="*/ 33 w 1259"/>
                  <a:gd name="T35" fmla="*/ 87 h 811"/>
                  <a:gd name="T36" fmla="*/ 16 w 1259"/>
                  <a:gd name="T37" fmla="*/ 60 h 811"/>
                  <a:gd name="T38" fmla="*/ 5 w 1259"/>
                  <a:gd name="T39" fmla="*/ 33 h 811"/>
                  <a:gd name="T40" fmla="*/ 0 w 1259"/>
                  <a:gd name="T41" fmla="*/ 0 h 811"/>
                  <a:gd name="T42" fmla="*/ 0 w 1259"/>
                  <a:gd name="T43" fmla="*/ 6 h 811"/>
                  <a:gd name="T44" fmla="*/ 0 w 1259"/>
                  <a:gd name="T45" fmla="*/ 11 h 811"/>
                  <a:gd name="T46" fmla="*/ 0 w 1259"/>
                  <a:gd name="T47" fmla="*/ 38 h 811"/>
                  <a:gd name="T48" fmla="*/ 5 w 1259"/>
                  <a:gd name="T49" fmla="*/ 60 h 811"/>
                  <a:gd name="T50" fmla="*/ 16 w 1259"/>
                  <a:gd name="T51" fmla="*/ 87 h 811"/>
                  <a:gd name="T52" fmla="*/ 33 w 1259"/>
                  <a:gd name="T53" fmla="*/ 114 h 811"/>
                  <a:gd name="T54" fmla="*/ 54 w 1259"/>
                  <a:gd name="T55" fmla="*/ 142 h 811"/>
                  <a:gd name="T56" fmla="*/ 87 w 1259"/>
                  <a:gd name="T57" fmla="*/ 174 h 811"/>
                  <a:gd name="T58" fmla="*/ 125 w 1259"/>
                  <a:gd name="T59" fmla="*/ 207 h 811"/>
                  <a:gd name="T60" fmla="*/ 179 w 1259"/>
                  <a:gd name="T61" fmla="*/ 240 h 811"/>
                  <a:gd name="T62" fmla="*/ 244 w 1259"/>
                  <a:gd name="T63" fmla="*/ 278 h 811"/>
                  <a:gd name="T64" fmla="*/ 326 w 1259"/>
                  <a:gd name="T65" fmla="*/ 310 h 811"/>
                  <a:gd name="T66" fmla="*/ 418 w 1259"/>
                  <a:gd name="T67" fmla="*/ 348 h 811"/>
                  <a:gd name="T68" fmla="*/ 526 w 1259"/>
                  <a:gd name="T69" fmla="*/ 381 h 811"/>
                  <a:gd name="T70" fmla="*/ 657 w 1259"/>
                  <a:gd name="T71" fmla="*/ 414 h 811"/>
                  <a:gd name="T72" fmla="*/ 749 w 1259"/>
                  <a:gd name="T73" fmla="*/ 435 h 811"/>
                  <a:gd name="T74" fmla="*/ 830 w 1259"/>
                  <a:gd name="T75" fmla="*/ 463 h 811"/>
                  <a:gd name="T76" fmla="*/ 901 w 1259"/>
                  <a:gd name="T77" fmla="*/ 490 h 811"/>
                  <a:gd name="T78" fmla="*/ 966 w 1259"/>
                  <a:gd name="T79" fmla="*/ 512 h 811"/>
                  <a:gd name="T80" fmla="*/ 1015 w 1259"/>
                  <a:gd name="T81" fmla="*/ 539 h 811"/>
                  <a:gd name="T82" fmla="*/ 1053 w 1259"/>
                  <a:gd name="T83" fmla="*/ 566 h 811"/>
                  <a:gd name="T84" fmla="*/ 1080 w 1259"/>
                  <a:gd name="T85" fmla="*/ 593 h 811"/>
                  <a:gd name="T86" fmla="*/ 1102 w 1259"/>
                  <a:gd name="T87" fmla="*/ 620 h 811"/>
                  <a:gd name="T88" fmla="*/ 1112 w 1259"/>
                  <a:gd name="T89" fmla="*/ 648 h 811"/>
                  <a:gd name="T90" fmla="*/ 1118 w 1259"/>
                  <a:gd name="T91" fmla="*/ 675 h 811"/>
                  <a:gd name="T92" fmla="*/ 1112 w 1259"/>
                  <a:gd name="T93" fmla="*/ 697 h 811"/>
                  <a:gd name="T94" fmla="*/ 1096 w 1259"/>
                  <a:gd name="T95" fmla="*/ 724 h 811"/>
                  <a:gd name="T96" fmla="*/ 1080 w 1259"/>
                  <a:gd name="T97" fmla="*/ 746 h 811"/>
                  <a:gd name="T98" fmla="*/ 1053 w 1259"/>
                  <a:gd name="T99" fmla="*/ 767 h 811"/>
                  <a:gd name="T100" fmla="*/ 1015 w 1259"/>
                  <a:gd name="T101" fmla="*/ 789 h 811"/>
                  <a:gd name="T102" fmla="*/ 977 w 1259"/>
                  <a:gd name="T103" fmla="*/ 811 h 811"/>
                  <a:gd name="T104" fmla="*/ 1047 w 1259"/>
                  <a:gd name="T105" fmla="*/ 789 h 811"/>
                  <a:gd name="T106" fmla="*/ 1107 w 1259"/>
                  <a:gd name="T107" fmla="*/ 767 h 811"/>
                  <a:gd name="T108" fmla="*/ 1156 w 1259"/>
                  <a:gd name="T109" fmla="*/ 746 h 811"/>
                  <a:gd name="T110" fmla="*/ 1199 w 1259"/>
                  <a:gd name="T111" fmla="*/ 724 h 811"/>
                  <a:gd name="T112" fmla="*/ 1226 w 1259"/>
                  <a:gd name="T113" fmla="*/ 702 h 811"/>
                  <a:gd name="T114" fmla="*/ 1248 w 1259"/>
                  <a:gd name="T115" fmla="*/ 675 h 811"/>
                  <a:gd name="T116" fmla="*/ 1259 w 1259"/>
                  <a:gd name="T117" fmla="*/ 648 h 811"/>
                  <a:gd name="T118" fmla="*/ 1259 w 1259"/>
                  <a:gd name="T119" fmla="*/ 615 h 811"/>
                  <a:gd name="T120" fmla="*/ 1259 w 1259"/>
                  <a:gd name="T121" fmla="*/ 615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8200" name="Freeform 8"/>
              <p:cNvSpPr>
                <a:spLocks/>
              </p:cNvSpPr>
              <p:nvPr/>
            </p:nvSpPr>
            <p:spPr bwMode="hidden">
              <a:xfrm>
                <a:off x="2900" y="3346"/>
                <a:ext cx="2849" cy="969"/>
              </a:xfrm>
              <a:custGeom>
                <a:avLst/>
                <a:gdLst>
                  <a:gd name="T0" fmla="*/ 92 w 2849"/>
                  <a:gd name="T1" fmla="*/ 958 h 969"/>
                  <a:gd name="T2" fmla="*/ 0 w 2849"/>
                  <a:gd name="T3" fmla="*/ 969 h 969"/>
                  <a:gd name="T4" fmla="*/ 391 w 2849"/>
                  <a:gd name="T5" fmla="*/ 969 h 969"/>
                  <a:gd name="T6" fmla="*/ 434 w 2849"/>
                  <a:gd name="T7" fmla="*/ 947 h 969"/>
                  <a:gd name="T8" fmla="*/ 483 w 2849"/>
                  <a:gd name="T9" fmla="*/ 914 h 969"/>
                  <a:gd name="T10" fmla="*/ 554 w 2849"/>
                  <a:gd name="T11" fmla="*/ 876 h 969"/>
                  <a:gd name="T12" fmla="*/ 635 w 2849"/>
                  <a:gd name="T13" fmla="*/ 838 h 969"/>
                  <a:gd name="T14" fmla="*/ 727 w 2849"/>
                  <a:gd name="T15" fmla="*/ 794 h 969"/>
                  <a:gd name="T16" fmla="*/ 836 w 2849"/>
                  <a:gd name="T17" fmla="*/ 745 h 969"/>
                  <a:gd name="T18" fmla="*/ 961 w 2849"/>
                  <a:gd name="T19" fmla="*/ 696 h 969"/>
                  <a:gd name="T20" fmla="*/ 1102 w 2849"/>
                  <a:gd name="T21" fmla="*/ 642 h 969"/>
                  <a:gd name="T22" fmla="*/ 1259 w 2849"/>
                  <a:gd name="T23" fmla="*/ 582 h 969"/>
                  <a:gd name="T24" fmla="*/ 1433 w 2849"/>
                  <a:gd name="T25" fmla="*/ 522 h 969"/>
                  <a:gd name="T26" fmla="*/ 1623 w 2849"/>
                  <a:gd name="T27" fmla="*/ 462 h 969"/>
                  <a:gd name="T28" fmla="*/ 1829 w 2849"/>
                  <a:gd name="T29" fmla="*/ 403 h 969"/>
                  <a:gd name="T30" fmla="*/ 2057 w 2849"/>
                  <a:gd name="T31" fmla="*/ 343 h 969"/>
                  <a:gd name="T32" fmla="*/ 2301 w 2849"/>
                  <a:gd name="T33" fmla="*/ 283 h 969"/>
                  <a:gd name="T34" fmla="*/ 2567 w 2849"/>
                  <a:gd name="T35" fmla="*/ 223 h 969"/>
                  <a:gd name="T36" fmla="*/ 2849 w 2849"/>
                  <a:gd name="T37" fmla="*/ 163 h 969"/>
                  <a:gd name="T38" fmla="*/ 2849 w 2849"/>
                  <a:gd name="T39" fmla="*/ 0 h 969"/>
                  <a:gd name="T40" fmla="*/ 2817 w 2849"/>
                  <a:gd name="T41" fmla="*/ 16 h 969"/>
                  <a:gd name="T42" fmla="*/ 2773 w 2849"/>
                  <a:gd name="T43" fmla="*/ 33 h 969"/>
                  <a:gd name="T44" fmla="*/ 2719 w 2849"/>
                  <a:gd name="T45" fmla="*/ 54 h 969"/>
                  <a:gd name="T46" fmla="*/ 2648 w 2849"/>
                  <a:gd name="T47" fmla="*/ 76 h 969"/>
                  <a:gd name="T48" fmla="*/ 2572 w 2849"/>
                  <a:gd name="T49" fmla="*/ 98 h 969"/>
                  <a:gd name="T50" fmla="*/ 2491 w 2849"/>
                  <a:gd name="T51" fmla="*/ 120 h 969"/>
                  <a:gd name="T52" fmla="*/ 2399 w 2849"/>
                  <a:gd name="T53" fmla="*/ 147 h 969"/>
                  <a:gd name="T54" fmla="*/ 2301 w 2849"/>
                  <a:gd name="T55" fmla="*/ 169 h 969"/>
                  <a:gd name="T56" fmla="*/ 2095 w 2849"/>
                  <a:gd name="T57" fmla="*/ 223 h 969"/>
                  <a:gd name="T58" fmla="*/ 1889 w 2849"/>
                  <a:gd name="T59" fmla="*/ 277 h 969"/>
                  <a:gd name="T60" fmla="*/ 1688 w 2849"/>
                  <a:gd name="T61" fmla="*/ 326 h 969"/>
                  <a:gd name="T62" fmla="*/ 1590 w 2849"/>
                  <a:gd name="T63" fmla="*/ 354 h 969"/>
                  <a:gd name="T64" fmla="*/ 1503 w 2849"/>
                  <a:gd name="T65" fmla="*/ 381 h 969"/>
                  <a:gd name="T66" fmla="*/ 1107 w 2849"/>
                  <a:gd name="T67" fmla="*/ 506 h 969"/>
                  <a:gd name="T68" fmla="*/ 912 w 2849"/>
                  <a:gd name="T69" fmla="*/ 577 h 969"/>
                  <a:gd name="T70" fmla="*/ 727 w 2849"/>
                  <a:gd name="T71" fmla="*/ 647 h 969"/>
                  <a:gd name="T72" fmla="*/ 548 w 2849"/>
                  <a:gd name="T73" fmla="*/ 718 h 969"/>
                  <a:gd name="T74" fmla="*/ 380 w 2849"/>
                  <a:gd name="T75" fmla="*/ 794 h 969"/>
                  <a:gd name="T76" fmla="*/ 228 w 2849"/>
                  <a:gd name="T77" fmla="*/ 876 h 969"/>
                  <a:gd name="T78" fmla="*/ 92 w 2849"/>
                  <a:gd name="T79" fmla="*/ 958 h 969"/>
                  <a:gd name="T80" fmla="*/ 92 w 2849"/>
                  <a:gd name="T81" fmla="*/ 958 h 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1038" name="Freeform 9"/>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pPr>
                <a:endParaRPr lang="en-US" sz="1800" b="1">
                  <a:solidFill>
                    <a:srgbClr val="003399"/>
                  </a:solidFill>
                  <a:latin typeface="Comic Sans MS" pitchFamily="66" charset="0"/>
                </a:endParaRPr>
              </a:p>
            </p:txBody>
          </p:sp>
          <p:sp>
            <p:nvSpPr>
              <p:cNvPr id="8202" name="Freeform 10"/>
              <p:cNvSpPr>
                <a:spLocks/>
              </p:cNvSpPr>
              <p:nvPr/>
            </p:nvSpPr>
            <p:spPr bwMode="hidden">
              <a:xfrm>
                <a:off x="4501" y="2317"/>
                <a:ext cx="1248" cy="539"/>
              </a:xfrm>
              <a:custGeom>
                <a:avLst/>
                <a:gdLst>
                  <a:gd name="T0" fmla="*/ 0 w 1248"/>
                  <a:gd name="T1" fmla="*/ 332 h 539"/>
                  <a:gd name="T2" fmla="*/ 0 w 1248"/>
                  <a:gd name="T3" fmla="*/ 360 h 539"/>
                  <a:gd name="T4" fmla="*/ 5 w 1248"/>
                  <a:gd name="T5" fmla="*/ 387 h 539"/>
                  <a:gd name="T6" fmla="*/ 27 w 1248"/>
                  <a:gd name="T7" fmla="*/ 414 h 539"/>
                  <a:gd name="T8" fmla="*/ 54 w 1248"/>
                  <a:gd name="T9" fmla="*/ 436 h 539"/>
                  <a:gd name="T10" fmla="*/ 92 w 1248"/>
                  <a:gd name="T11" fmla="*/ 463 h 539"/>
                  <a:gd name="T12" fmla="*/ 141 w 1248"/>
                  <a:gd name="T13" fmla="*/ 490 h 539"/>
                  <a:gd name="T14" fmla="*/ 195 w 1248"/>
                  <a:gd name="T15" fmla="*/ 512 h 539"/>
                  <a:gd name="T16" fmla="*/ 255 w 1248"/>
                  <a:gd name="T17" fmla="*/ 539 h 539"/>
                  <a:gd name="T18" fmla="*/ 212 w 1248"/>
                  <a:gd name="T19" fmla="*/ 517 h 539"/>
                  <a:gd name="T20" fmla="*/ 179 w 1248"/>
                  <a:gd name="T21" fmla="*/ 490 h 539"/>
                  <a:gd name="T22" fmla="*/ 157 w 1248"/>
                  <a:gd name="T23" fmla="*/ 468 h 539"/>
                  <a:gd name="T24" fmla="*/ 141 w 1248"/>
                  <a:gd name="T25" fmla="*/ 447 h 539"/>
                  <a:gd name="T26" fmla="*/ 136 w 1248"/>
                  <a:gd name="T27" fmla="*/ 425 h 539"/>
                  <a:gd name="T28" fmla="*/ 136 w 1248"/>
                  <a:gd name="T29" fmla="*/ 403 h 539"/>
                  <a:gd name="T30" fmla="*/ 141 w 1248"/>
                  <a:gd name="T31" fmla="*/ 381 h 539"/>
                  <a:gd name="T32" fmla="*/ 157 w 1248"/>
                  <a:gd name="T33" fmla="*/ 365 h 539"/>
                  <a:gd name="T34" fmla="*/ 179 w 1248"/>
                  <a:gd name="T35" fmla="*/ 343 h 539"/>
                  <a:gd name="T36" fmla="*/ 201 w 1248"/>
                  <a:gd name="T37" fmla="*/ 327 h 539"/>
                  <a:gd name="T38" fmla="*/ 266 w 1248"/>
                  <a:gd name="T39" fmla="*/ 294 h 539"/>
                  <a:gd name="T40" fmla="*/ 353 w 1248"/>
                  <a:gd name="T41" fmla="*/ 262 h 539"/>
                  <a:gd name="T42" fmla="*/ 445 w 1248"/>
                  <a:gd name="T43" fmla="*/ 234 h 539"/>
                  <a:gd name="T44" fmla="*/ 554 w 1248"/>
                  <a:gd name="T45" fmla="*/ 213 h 539"/>
                  <a:gd name="T46" fmla="*/ 662 w 1248"/>
                  <a:gd name="T47" fmla="*/ 191 h 539"/>
                  <a:gd name="T48" fmla="*/ 890 w 1248"/>
                  <a:gd name="T49" fmla="*/ 153 h 539"/>
                  <a:gd name="T50" fmla="*/ 993 w 1248"/>
                  <a:gd name="T51" fmla="*/ 136 h 539"/>
                  <a:gd name="T52" fmla="*/ 1091 w 1248"/>
                  <a:gd name="T53" fmla="*/ 120 h 539"/>
                  <a:gd name="T54" fmla="*/ 1178 w 1248"/>
                  <a:gd name="T55" fmla="*/ 115 h 539"/>
                  <a:gd name="T56" fmla="*/ 1248 w 1248"/>
                  <a:gd name="T57" fmla="*/ 104 h 539"/>
                  <a:gd name="T58" fmla="*/ 1248 w 1248"/>
                  <a:gd name="T59" fmla="*/ 0 h 539"/>
                  <a:gd name="T60" fmla="*/ 1161 w 1248"/>
                  <a:gd name="T61" fmla="*/ 22 h 539"/>
                  <a:gd name="T62" fmla="*/ 1069 w 1248"/>
                  <a:gd name="T63" fmla="*/ 38 h 539"/>
                  <a:gd name="T64" fmla="*/ 874 w 1248"/>
                  <a:gd name="T65" fmla="*/ 71 h 539"/>
                  <a:gd name="T66" fmla="*/ 673 w 1248"/>
                  <a:gd name="T67" fmla="*/ 93 h 539"/>
                  <a:gd name="T68" fmla="*/ 483 w 1248"/>
                  <a:gd name="T69" fmla="*/ 126 h 539"/>
                  <a:gd name="T70" fmla="*/ 391 w 1248"/>
                  <a:gd name="T71" fmla="*/ 142 h 539"/>
                  <a:gd name="T72" fmla="*/ 309 w 1248"/>
                  <a:gd name="T73" fmla="*/ 158 h 539"/>
                  <a:gd name="T74" fmla="*/ 228 w 1248"/>
                  <a:gd name="T75" fmla="*/ 180 h 539"/>
                  <a:gd name="T76" fmla="*/ 163 w 1248"/>
                  <a:gd name="T77" fmla="*/ 202 h 539"/>
                  <a:gd name="T78" fmla="*/ 103 w 1248"/>
                  <a:gd name="T79" fmla="*/ 229 h 539"/>
                  <a:gd name="T80" fmla="*/ 54 w 1248"/>
                  <a:gd name="T81" fmla="*/ 256 h 539"/>
                  <a:gd name="T82" fmla="*/ 22 w 1248"/>
                  <a:gd name="T83" fmla="*/ 294 h 539"/>
                  <a:gd name="T84" fmla="*/ 0 w 1248"/>
                  <a:gd name="T85" fmla="*/ 332 h 539"/>
                  <a:gd name="T86" fmla="*/ 0 w 1248"/>
                  <a:gd name="T87" fmla="*/ 332 h 5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grpSp>
        <p:sp>
          <p:nvSpPr>
            <p:cNvPr id="8203" name="Freeform 11"/>
            <p:cNvSpPr>
              <a:spLocks/>
            </p:cNvSpPr>
            <p:nvPr/>
          </p:nvSpPr>
          <p:spPr bwMode="hidden">
            <a:xfrm>
              <a:off x="3322" y="1341"/>
              <a:ext cx="1825" cy="1537"/>
            </a:xfrm>
            <a:custGeom>
              <a:avLst/>
              <a:gdLst>
                <a:gd name="T0" fmla="*/ 982 w 2296"/>
                <a:gd name="T1" fmla="*/ 1061 h 1469"/>
                <a:gd name="T2" fmla="*/ 1357 w 2296"/>
                <a:gd name="T3" fmla="*/ 1012 h 1469"/>
                <a:gd name="T4" fmla="*/ 1666 w 2296"/>
                <a:gd name="T5" fmla="*/ 957 h 1469"/>
                <a:gd name="T6" fmla="*/ 1916 w 2296"/>
                <a:gd name="T7" fmla="*/ 897 h 1469"/>
                <a:gd name="T8" fmla="*/ 2100 w 2296"/>
                <a:gd name="T9" fmla="*/ 832 h 1469"/>
                <a:gd name="T10" fmla="*/ 2220 w 2296"/>
                <a:gd name="T11" fmla="*/ 756 h 1469"/>
                <a:gd name="T12" fmla="*/ 2285 w 2296"/>
                <a:gd name="T13" fmla="*/ 669 h 1469"/>
                <a:gd name="T14" fmla="*/ 2290 w 2296"/>
                <a:gd name="T15" fmla="*/ 560 h 1469"/>
                <a:gd name="T16" fmla="*/ 2241 w 2296"/>
                <a:gd name="T17" fmla="*/ 457 h 1469"/>
                <a:gd name="T18" fmla="*/ 2144 w 2296"/>
                <a:gd name="T19" fmla="*/ 364 h 1469"/>
                <a:gd name="T20" fmla="*/ 2008 w 2296"/>
                <a:gd name="T21" fmla="*/ 277 h 1469"/>
                <a:gd name="T22" fmla="*/ 1769 w 2296"/>
                <a:gd name="T23" fmla="*/ 157 h 1469"/>
                <a:gd name="T24" fmla="*/ 1612 w 2296"/>
                <a:gd name="T25" fmla="*/ 92 h 1469"/>
                <a:gd name="T26" fmla="*/ 1476 w 2296"/>
                <a:gd name="T27" fmla="*/ 43 h 1469"/>
                <a:gd name="T28" fmla="*/ 1384 w 2296"/>
                <a:gd name="T29" fmla="*/ 10 h 1469"/>
                <a:gd name="T30" fmla="*/ 1346 w 2296"/>
                <a:gd name="T31" fmla="*/ 0 h 1469"/>
                <a:gd name="T32" fmla="*/ 1655 w 2296"/>
                <a:gd name="T33" fmla="*/ 119 h 1469"/>
                <a:gd name="T34" fmla="*/ 1948 w 2296"/>
                <a:gd name="T35" fmla="*/ 255 h 1469"/>
                <a:gd name="T36" fmla="*/ 2068 w 2296"/>
                <a:gd name="T37" fmla="*/ 326 h 1469"/>
                <a:gd name="T38" fmla="*/ 2171 w 2296"/>
                <a:gd name="T39" fmla="*/ 402 h 1469"/>
                <a:gd name="T40" fmla="*/ 2236 w 2296"/>
                <a:gd name="T41" fmla="*/ 478 h 1469"/>
                <a:gd name="T42" fmla="*/ 2263 w 2296"/>
                <a:gd name="T43" fmla="*/ 560 h 1469"/>
                <a:gd name="T44" fmla="*/ 2241 w 2296"/>
                <a:gd name="T45" fmla="*/ 636 h 1469"/>
                <a:gd name="T46" fmla="*/ 2171 w 2296"/>
                <a:gd name="T47" fmla="*/ 702 h 1469"/>
                <a:gd name="T48" fmla="*/ 2062 w 2296"/>
                <a:gd name="T49" fmla="*/ 756 h 1469"/>
                <a:gd name="T50" fmla="*/ 1921 w 2296"/>
                <a:gd name="T51" fmla="*/ 800 h 1469"/>
                <a:gd name="T52" fmla="*/ 1748 w 2296"/>
                <a:gd name="T53" fmla="*/ 843 h 1469"/>
                <a:gd name="T54" fmla="*/ 1351 w 2296"/>
                <a:gd name="T55" fmla="*/ 908 h 1469"/>
                <a:gd name="T56" fmla="*/ 923 w 2296"/>
                <a:gd name="T57" fmla="*/ 968 h 1469"/>
                <a:gd name="T58" fmla="*/ 521 w 2296"/>
                <a:gd name="T59" fmla="*/ 1028 h 1469"/>
                <a:gd name="T60" fmla="*/ 353 w 2296"/>
                <a:gd name="T61" fmla="*/ 1066 h 1469"/>
                <a:gd name="T62" fmla="*/ 206 w 2296"/>
                <a:gd name="T63" fmla="*/ 1104 h 1469"/>
                <a:gd name="T64" fmla="*/ 92 w 2296"/>
                <a:gd name="T65" fmla="*/ 1148 h 1469"/>
                <a:gd name="T66" fmla="*/ 22 w 2296"/>
                <a:gd name="T67" fmla="*/ 1202 h 1469"/>
                <a:gd name="T68" fmla="*/ 0 w 2296"/>
                <a:gd name="T69" fmla="*/ 1262 h 1469"/>
                <a:gd name="T70" fmla="*/ 27 w 2296"/>
                <a:gd name="T71" fmla="*/ 1327 h 1469"/>
                <a:gd name="T72" fmla="*/ 98 w 2296"/>
                <a:gd name="T73" fmla="*/ 1382 h 1469"/>
                <a:gd name="T74" fmla="*/ 196 w 2296"/>
                <a:gd name="T75" fmla="*/ 1425 h 1469"/>
                <a:gd name="T76" fmla="*/ 326 w 2296"/>
                <a:gd name="T77" fmla="*/ 1469 h 1469"/>
                <a:gd name="T78" fmla="*/ 217 w 2296"/>
                <a:gd name="T79" fmla="*/ 1414 h 1469"/>
                <a:gd name="T80" fmla="*/ 147 w 2296"/>
                <a:gd name="T81" fmla="*/ 1360 h 1469"/>
                <a:gd name="T82" fmla="*/ 120 w 2296"/>
                <a:gd name="T83" fmla="*/ 1306 h 1469"/>
                <a:gd name="T84" fmla="*/ 141 w 2296"/>
                <a:gd name="T85" fmla="*/ 1257 h 1469"/>
                <a:gd name="T86" fmla="*/ 212 w 2296"/>
                <a:gd name="T87" fmla="*/ 1208 h 1469"/>
                <a:gd name="T88" fmla="*/ 342 w 2296"/>
                <a:gd name="T89" fmla="*/ 1164 h 1469"/>
                <a:gd name="T90" fmla="*/ 527 w 2296"/>
                <a:gd name="T91" fmla="*/ 1121 h 1469"/>
                <a:gd name="T92" fmla="*/ 771 w 2296"/>
                <a:gd name="T93" fmla="*/ 1088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defRPr/>
              </a:pPr>
              <a:endParaRPr lang="en-US" sz="1800" b="1">
                <a:solidFill>
                  <a:srgbClr val="003399"/>
                </a:solidFill>
                <a:latin typeface="Comic Sans MS" pitchFamily="66" charset="0"/>
              </a:endParaRPr>
            </a:p>
          </p:txBody>
        </p:sp>
        <p:sp>
          <p:nvSpPr>
            <p:cNvPr id="1034" name="Freeform 12"/>
            <p:cNvSpPr>
              <a:spLocks/>
            </p:cNvSpPr>
            <p:nvPr/>
          </p:nvSpPr>
          <p:spPr bwMode="hidden">
            <a:xfrm>
              <a:off x="0" y="0"/>
              <a:ext cx="5758" cy="1776"/>
            </a:xfrm>
            <a:custGeom>
              <a:avLst/>
              <a:gdLst>
                <a:gd name="T0" fmla="*/ 0 w 5740"/>
                <a:gd name="T1" fmla="*/ 0 h 1906"/>
                <a:gd name="T2" fmla="*/ 0 w 5740"/>
                <a:gd name="T3" fmla="*/ 1248 h 1906"/>
                <a:gd name="T4" fmla="*/ 5848 w 5740"/>
                <a:gd name="T5" fmla="*/ 1248 h 1906"/>
                <a:gd name="T6" fmla="*/ 5848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lgn="l">
                <a:spcBef>
                  <a:spcPct val="0"/>
                </a:spcBef>
              </a:pPr>
              <a:endParaRPr lang="en-US" sz="1800" b="1">
                <a:solidFill>
                  <a:srgbClr val="003399"/>
                </a:solidFill>
                <a:latin typeface="Comic Sans MS" pitchFamily="66" charset="0"/>
              </a:endParaRPr>
            </a:p>
          </p:txBody>
        </p:sp>
      </p:grpSp>
      <p:sp>
        <p:nvSpPr>
          <p:cNvPr id="8205" name="Rectangle 13"/>
          <p:cNvSpPr>
            <a:spLocks noGrp="1" noRot="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
        <p:nvSpPr>
          <p:cNvPr id="8206" name="Rectangle 14"/>
          <p:cNvSpPr>
            <a:spLocks noGrp="1" noChangeArrowheads="1"/>
          </p:cNvSpPr>
          <p:nvPr>
            <p:ph type="ftr" sz="quarter" idx="3"/>
          </p:nvPr>
        </p:nvSpPr>
        <p:spPr bwMode="auto">
          <a:xfrm>
            <a:off x="3124200" y="6248400"/>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0">
                <a:solidFill>
                  <a:schemeClr val="tx1"/>
                </a:solidFill>
                <a:latin typeface="Arial" charset="0"/>
              </a:defRPr>
            </a:lvl1pPr>
          </a:lstStyle>
          <a:p>
            <a:pPr>
              <a:spcBef>
                <a:spcPct val="0"/>
              </a:spcBef>
              <a:defRPr/>
            </a:pPr>
            <a:endParaRPr lang="en-US">
              <a:solidFill>
                <a:srgbClr val="FFFFFF"/>
              </a:solidFill>
            </a:endParaRPr>
          </a:p>
        </p:txBody>
      </p:sp>
      <p:sp>
        <p:nvSpPr>
          <p:cNvPr id="8207" name="Rectangle 15"/>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Fare clic per modificare gli stili del testo dello schema</a:t>
            </a:r>
          </a:p>
          <a:p>
            <a:pPr lvl="1"/>
            <a:r>
              <a:rPr lang="en-US" smtClean="0"/>
              <a:t>Secondo livello</a:t>
            </a:r>
          </a:p>
          <a:p>
            <a:pPr lvl="2"/>
            <a:r>
              <a:rPr lang="en-US" smtClean="0"/>
              <a:t>Terzo livello</a:t>
            </a:r>
          </a:p>
          <a:p>
            <a:pPr lvl="3"/>
            <a:r>
              <a:rPr lang="en-US" smtClean="0"/>
              <a:t>Quarto livello</a:t>
            </a:r>
          </a:p>
          <a:p>
            <a:pPr lvl="4"/>
            <a:r>
              <a:rPr lang="en-US" smtClean="0"/>
              <a:t>Quinto livello</a:t>
            </a:r>
          </a:p>
        </p:txBody>
      </p:sp>
    </p:spTree>
    <p:extLst>
      <p:ext uri="{BB962C8B-B14F-4D97-AF65-F5344CB8AC3E}">
        <p14:creationId xmlns:p14="http://schemas.microsoft.com/office/powerpoint/2010/main" val="4241411207"/>
      </p:ext>
    </p:extLst>
  </p:cSld>
  <p:clrMap bg1="dk2" tx1="lt1" bg2="dk1" tx2="lt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 id="2147483891" r:id="rId7"/>
    <p:sldLayoutId id="2147483892" r:id="rId8"/>
    <p:sldLayoutId id="2147483893" r:id="rId9"/>
    <p:sldLayoutId id="2147483894" r:id="rId10"/>
    <p:sldLayoutId id="2147483895" r:id="rId11"/>
  </p:sldLayoutIdLst>
  <p:timing>
    <p:tnLst>
      <p:par>
        <p:cTn id="1" dur="indefinite" restart="never" nodeType="tmRoot"/>
      </p:par>
    </p:tnLst>
  </p:timing>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SzPct val="70000"/>
        <a:buFont typeface="Wingdings"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tx2"/>
        </a:buClr>
        <a:buSzPct val="7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7.wmf"/><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8.pn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29.xml"/><Relationship Id="rId1" Type="http://schemas.openxmlformats.org/officeDocument/2006/relationships/vmlDrawing" Target="../drawings/vmlDrawing2.vml"/><Relationship Id="rId6" Type="http://schemas.openxmlformats.org/officeDocument/2006/relationships/image" Target="../media/image13.wmf"/><Relationship Id="rId5" Type="http://schemas.openxmlformats.org/officeDocument/2006/relationships/oleObject" Target="../embeddings/oleObject4.bin"/><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9.xml"/><Relationship Id="rId1" Type="http://schemas.openxmlformats.org/officeDocument/2006/relationships/vmlDrawing" Target="../drawings/vmlDrawing3.vml"/><Relationship Id="rId6" Type="http://schemas.openxmlformats.org/officeDocument/2006/relationships/image" Target="../media/image16.wmf"/><Relationship Id="rId5" Type="http://schemas.openxmlformats.org/officeDocument/2006/relationships/oleObject" Target="../embeddings/oleObject7.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9.xml"/><Relationship Id="rId1" Type="http://schemas.openxmlformats.org/officeDocument/2006/relationships/vmlDrawing" Target="../drawings/vmlDrawing4.vml"/><Relationship Id="rId6" Type="http://schemas.openxmlformats.org/officeDocument/2006/relationships/image" Target="../media/image20.wmf"/><Relationship Id="rId5" Type="http://schemas.openxmlformats.org/officeDocument/2006/relationships/oleObject" Target="../embeddings/oleObject11.bin"/><Relationship Id="rId4" Type="http://schemas.openxmlformats.org/officeDocument/2006/relationships/image" Target="../media/image19.wmf"/></Relationships>
</file>

<file path=ppt/slides/_rels/slide17.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9.xml"/><Relationship Id="rId1" Type="http://schemas.openxmlformats.org/officeDocument/2006/relationships/vmlDrawing" Target="../drawings/vmlDrawing5.vml"/><Relationship Id="rId6" Type="http://schemas.openxmlformats.org/officeDocument/2006/relationships/image" Target="../media/image22.wmf"/><Relationship Id="rId5" Type="http://schemas.openxmlformats.org/officeDocument/2006/relationships/oleObject" Target="../embeddings/oleObject13.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15.bin"/></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29.xml"/><Relationship Id="rId1" Type="http://schemas.openxmlformats.org/officeDocument/2006/relationships/vmlDrawing" Target="../drawings/vmlDrawing6.vml"/><Relationship Id="rId6" Type="http://schemas.openxmlformats.org/officeDocument/2006/relationships/image" Target="../media/image26.wmf"/><Relationship Id="rId5" Type="http://schemas.openxmlformats.org/officeDocument/2006/relationships/oleObject" Target="../embeddings/oleObject17.bin"/><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20.bin"/><Relationship Id="rId13" Type="http://schemas.openxmlformats.org/officeDocument/2006/relationships/image" Target="../media/image31.wmf"/><Relationship Id="rId3" Type="http://schemas.openxmlformats.org/officeDocument/2006/relationships/notesSlide" Target="../notesSlides/notesSlide2.xml"/><Relationship Id="rId7" Type="http://schemas.openxmlformats.org/officeDocument/2006/relationships/image" Target="../media/image28.wmf"/><Relationship Id="rId12" Type="http://schemas.openxmlformats.org/officeDocument/2006/relationships/oleObject" Target="../embeddings/oleObject22.bin"/><Relationship Id="rId2" Type="http://schemas.openxmlformats.org/officeDocument/2006/relationships/slideLayout" Target="../slideLayouts/slideLayout35.xml"/><Relationship Id="rId1" Type="http://schemas.openxmlformats.org/officeDocument/2006/relationships/vmlDrawing" Target="../drawings/vmlDrawing7.vml"/><Relationship Id="rId6" Type="http://schemas.openxmlformats.org/officeDocument/2006/relationships/oleObject" Target="../embeddings/oleObject19.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21.bin"/><Relationship Id="rId4" Type="http://schemas.openxmlformats.org/officeDocument/2006/relationships/oleObject" Target="../embeddings/oleObject18.bin"/><Relationship Id="rId9" Type="http://schemas.openxmlformats.org/officeDocument/2006/relationships/image" Target="../media/image2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46.xml"/><Relationship Id="rId1" Type="http://schemas.openxmlformats.org/officeDocument/2006/relationships/vmlDrawing" Target="../drawings/vmlDrawing8.vml"/><Relationship Id="rId5" Type="http://schemas.openxmlformats.org/officeDocument/2006/relationships/image" Target="../media/image35.wmf"/><Relationship Id="rId4" Type="http://schemas.openxmlformats.org/officeDocument/2006/relationships/oleObject" Target="../embeddings/oleObject23.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6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7.xml"/><Relationship Id="rId1" Type="http://schemas.openxmlformats.org/officeDocument/2006/relationships/vmlDrawing" Target="../drawings/vmlDrawing9.vml"/><Relationship Id="rId5" Type="http://schemas.openxmlformats.org/officeDocument/2006/relationships/image" Target="../media/image42.wmf"/><Relationship Id="rId4" Type="http://schemas.openxmlformats.org/officeDocument/2006/relationships/oleObject" Target="../embeddings/oleObject24.bin"/></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ctrTitle"/>
          </p:nvPr>
        </p:nvSpPr>
        <p:spPr>
          <a:xfrm>
            <a:off x="453280" y="548680"/>
            <a:ext cx="8382000" cy="3789784"/>
          </a:xfrm>
        </p:spPr>
        <p:txBody>
          <a:bodyPr rtlCol="0">
            <a:normAutofit fontScale="90000"/>
          </a:bodyPr>
          <a:lstStyle/>
          <a:p>
            <a:pPr algn="l" eaLnBrk="1" fontAlgn="auto" hangingPunct="1">
              <a:spcAft>
                <a:spcPts val="0"/>
              </a:spcAft>
              <a:defRPr/>
            </a:pPr>
            <a:r>
              <a:rPr lang="en-US" sz="7300" dirty="0" smtClean="0"/>
              <a:t>                        </a:t>
            </a:r>
            <a:r>
              <a:rPr lang="en-US" sz="8000" dirty="0" smtClean="0"/>
              <a:t/>
            </a:r>
            <a:br>
              <a:rPr lang="en-US" sz="8000" dirty="0" smtClean="0"/>
            </a:br>
            <a:r>
              <a:rPr lang="en-US" sz="4000" dirty="0"/>
              <a:t>Oscar </a:t>
            </a:r>
            <a:r>
              <a:rPr lang="en-US" sz="4000" dirty="0" err="1"/>
              <a:t>Straniero</a:t>
            </a:r>
            <a:r>
              <a:rPr lang="en-US" sz="4000" dirty="0"/>
              <a:t> </a:t>
            </a:r>
            <a:r>
              <a:rPr lang="en-US" sz="4000" dirty="0" smtClean="0"/>
              <a:t>– INAF</a:t>
            </a:r>
            <a:br>
              <a:rPr lang="en-US" sz="4000" dirty="0" smtClean="0"/>
            </a:br>
            <a:r>
              <a:rPr lang="en-GB" sz="4800" i="1" dirty="0"/>
              <a:t>Open problems in Nuclear Astrophysics</a:t>
            </a:r>
            <a:r>
              <a:rPr lang="en-GB" sz="4800" dirty="0"/>
              <a:t/>
            </a:r>
            <a:br>
              <a:rPr lang="en-GB" sz="4800" dirty="0"/>
            </a:br>
            <a:r>
              <a:rPr lang="en-US" sz="8000" dirty="0" smtClean="0"/>
              <a:t/>
            </a:r>
            <a:br>
              <a:rPr lang="en-US" sz="8000" dirty="0" smtClean="0"/>
            </a:br>
            <a:r>
              <a:rPr lang="en-US" sz="4000" b="1" i="1" dirty="0" smtClean="0"/>
              <a:t>Silver Moon</a:t>
            </a:r>
            <a:r>
              <a:rPr lang="en-US" sz="4000" dirty="0" smtClean="0"/>
              <a:t> 2016, December 1-2 </a:t>
            </a:r>
          </a:p>
        </p:txBody>
      </p:sp>
      <p:pic>
        <p:nvPicPr>
          <p:cNvPr id="82946" name="Picture 2" descr="https://agenda.infn.it/conferenceDisplay.py/getPic?picId=2&amp;confId=1157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229200"/>
            <a:ext cx="2016224" cy="15056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p:cNvSpPr txBox="1"/>
          <p:nvPr/>
        </p:nvSpPr>
        <p:spPr>
          <a:xfrm>
            <a:off x="293385" y="260648"/>
            <a:ext cx="8213700" cy="646331"/>
          </a:xfrm>
          <a:prstGeom prst="rect">
            <a:avLst/>
          </a:prstGeom>
          <a:noFill/>
        </p:spPr>
        <p:txBody>
          <a:bodyPr wrap="square" rtlCol="0">
            <a:spAutoFit/>
          </a:bodyPr>
          <a:lstStyle/>
          <a:p>
            <a:r>
              <a:rPr lang="it-IT" sz="3600" b="1" i="1" u="sng" dirty="0" smtClean="0">
                <a:solidFill>
                  <a:schemeClr val="bg1"/>
                </a:solidFill>
              </a:rPr>
              <a:t>Core </a:t>
            </a:r>
            <a:r>
              <a:rPr lang="it-IT" sz="3600" b="1" i="1" u="sng" dirty="0" err="1" smtClean="0">
                <a:solidFill>
                  <a:schemeClr val="bg1"/>
                </a:solidFill>
              </a:rPr>
              <a:t>contraction</a:t>
            </a:r>
            <a:r>
              <a:rPr lang="it-IT" sz="3600" b="1" i="1" u="sng" dirty="0" smtClean="0">
                <a:solidFill>
                  <a:schemeClr val="bg1"/>
                </a:solidFill>
              </a:rPr>
              <a:t> and </a:t>
            </a:r>
            <a:r>
              <a:rPr lang="it-IT" sz="3600" b="1" i="1" u="sng" dirty="0" err="1" smtClean="0">
                <a:solidFill>
                  <a:schemeClr val="bg1"/>
                </a:solidFill>
              </a:rPr>
              <a:t>Virial</a:t>
            </a:r>
            <a:r>
              <a:rPr lang="it-IT" sz="3600" b="1" i="1" u="sng" dirty="0" smtClean="0">
                <a:solidFill>
                  <a:schemeClr val="bg1"/>
                </a:solidFill>
              </a:rPr>
              <a:t> </a:t>
            </a:r>
            <a:r>
              <a:rPr lang="it-IT" sz="3600" b="1" i="1" u="sng" dirty="0" err="1" smtClean="0">
                <a:solidFill>
                  <a:schemeClr val="bg1"/>
                </a:solidFill>
              </a:rPr>
              <a:t>Theorem</a:t>
            </a:r>
            <a:r>
              <a:rPr lang="it-IT" sz="3600" b="1" i="1" u="sng" dirty="0" smtClean="0">
                <a:solidFill>
                  <a:schemeClr val="bg1"/>
                </a:solidFill>
              </a:rPr>
              <a:t> </a:t>
            </a:r>
            <a:r>
              <a:rPr lang="it-IT" sz="2800" dirty="0" smtClean="0">
                <a:solidFill>
                  <a:schemeClr val="bg1"/>
                </a:solidFill>
              </a:rPr>
              <a:t>             </a:t>
            </a:r>
            <a:endParaRPr lang="it-IT" sz="2800" dirty="0">
              <a:solidFill>
                <a:schemeClr val="bg1"/>
              </a:solidFill>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3375315057"/>
              </p:ext>
            </p:extLst>
          </p:nvPr>
        </p:nvGraphicFramePr>
        <p:xfrm>
          <a:off x="251520" y="1268760"/>
          <a:ext cx="3168352" cy="1816502"/>
        </p:xfrm>
        <a:graphic>
          <a:graphicData uri="http://schemas.openxmlformats.org/presentationml/2006/ole">
            <mc:AlternateContent xmlns:mc="http://schemas.openxmlformats.org/markup-compatibility/2006">
              <mc:Choice xmlns:v="urn:schemas-microsoft-com:vml" Requires="v">
                <p:oleObj spid="_x0000_s81212" name="Equazione" r:id="rId3" imgW="1473120" imgH="888840" progId="Equation.3">
                  <p:embed/>
                </p:oleObj>
              </mc:Choice>
              <mc:Fallback>
                <p:oleObj name="Equazione" r:id="rId3" imgW="1473120" imgH="888840" progId="Equation.3">
                  <p:embed/>
                  <p:pic>
                    <p:nvPicPr>
                      <p:cNvPr id="0" name="Oggetto 1"/>
                      <p:cNvPicPr>
                        <a:picLocks noChangeAspect="1" noChangeArrowheads="1"/>
                      </p:cNvPicPr>
                      <p:nvPr/>
                    </p:nvPicPr>
                    <p:blipFill>
                      <a:blip r:embed="rId4"/>
                      <a:srcRect/>
                      <a:stretch>
                        <a:fillRect/>
                      </a:stretch>
                    </p:blipFill>
                    <p:spPr bwMode="auto">
                      <a:xfrm>
                        <a:off x="251520" y="1268760"/>
                        <a:ext cx="3168352" cy="1816502"/>
                      </a:xfrm>
                      <a:prstGeom prst="rect">
                        <a:avLst/>
                      </a:prstGeom>
                      <a:solidFill>
                        <a:schemeClr val="bg1"/>
                      </a:solidFill>
                      <a:ln>
                        <a:noFill/>
                      </a:ln>
                    </p:spPr>
                  </p:pic>
                </p:oleObj>
              </mc:Fallback>
            </mc:AlternateContent>
          </a:graphicData>
        </a:graphic>
      </p:graphicFrame>
      <p:pic>
        <p:nvPicPr>
          <p:cNvPr id="80933" name="Picture 37"/>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8107"/>
          <a:stretch/>
        </p:blipFill>
        <p:spPr bwMode="auto">
          <a:xfrm>
            <a:off x="4572000" y="1916832"/>
            <a:ext cx="4176464" cy="783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Freccia in giù 3"/>
          <p:cNvSpPr/>
          <p:nvPr/>
        </p:nvSpPr>
        <p:spPr>
          <a:xfrm rot="16368278">
            <a:off x="3845304" y="1934277"/>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CasellaDiTesto 6"/>
          <p:cNvSpPr txBox="1"/>
          <p:nvPr/>
        </p:nvSpPr>
        <p:spPr>
          <a:xfrm>
            <a:off x="4736057" y="1180438"/>
            <a:ext cx="3096344" cy="584775"/>
          </a:xfrm>
          <a:prstGeom prst="rect">
            <a:avLst/>
          </a:prstGeom>
          <a:noFill/>
        </p:spPr>
        <p:txBody>
          <a:bodyPr wrap="square" rtlCol="0">
            <a:spAutoFit/>
          </a:bodyPr>
          <a:lstStyle/>
          <a:p>
            <a:pPr algn="l"/>
            <a:r>
              <a:rPr lang="it-IT" sz="3200" dirty="0" err="1" smtClean="0">
                <a:solidFill>
                  <a:schemeClr val="bg1"/>
                </a:solidFill>
              </a:rPr>
              <a:t>Hydrostatic</a:t>
            </a:r>
            <a:r>
              <a:rPr lang="it-IT" sz="3200" dirty="0" smtClean="0">
                <a:solidFill>
                  <a:schemeClr val="bg1"/>
                </a:solidFill>
              </a:rPr>
              <a:t> </a:t>
            </a:r>
            <a:r>
              <a:rPr lang="it-IT" sz="3200" dirty="0" err="1" smtClean="0">
                <a:solidFill>
                  <a:schemeClr val="bg1"/>
                </a:solidFill>
              </a:rPr>
              <a:t>eq</a:t>
            </a:r>
            <a:r>
              <a:rPr lang="it-IT" sz="3200" dirty="0" smtClean="0">
                <a:solidFill>
                  <a:schemeClr val="bg1"/>
                </a:solidFill>
              </a:rPr>
              <a:t>.</a:t>
            </a:r>
            <a:endParaRPr lang="it-IT" sz="3200" dirty="0">
              <a:solidFill>
                <a:schemeClr val="bg1"/>
              </a:solidFill>
            </a:endParaRPr>
          </a:p>
        </p:txBody>
      </p:sp>
      <p:sp>
        <p:nvSpPr>
          <p:cNvPr id="12" name="CasellaDiTesto 11"/>
          <p:cNvSpPr txBox="1"/>
          <p:nvPr/>
        </p:nvSpPr>
        <p:spPr>
          <a:xfrm>
            <a:off x="467544" y="4653136"/>
            <a:ext cx="8424936" cy="1877437"/>
          </a:xfrm>
          <a:prstGeom prst="rect">
            <a:avLst/>
          </a:prstGeom>
          <a:noFill/>
        </p:spPr>
        <p:txBody>
          <a:bodyPr wrap="square" rtlCol="0">
            <a:spAutoFit/>
          </a:bodyPr>
          <a:lstStyle/>
          <a:p>
            <a:pPr algn="l"/>
            <a:r>
              <a:rPr lang="en-GB" sz="2800" dirty="0" smtClean="0">
                <a:solidFill>
                  <a:schemeClr val="bg1"/>
                </a:solidFill>
              </a:rPr>
              <a:t>if </a:t>
            </a:r>
            <a:r>
              <a:rPr lang="en-GB" sz="2800" b="1" i="1" dirty="0" smtClean="0">
                <a:solidFill>
                  <a:schemeClr val="bg1"/>
                </a:solidFill>
                <a:latin typeface="Symbol" panose="05050102010706020507" pitchFamily="18" charset="2"/>
              </a:rPr>
              <a:t>g</a:t>
            </a:r>
            <a:r>
              <a:rPr lang="en-GB" sz="2800" dirty="0" smtClean="0">
                <a:solidFill>
                  <a:schemeClr val="bg1"/>
                </a:solidFill>
              </a:rPr>
              <a:t>=5/3, a perfect non-relativistic gas, 50% of the gravitational energy released during the contraction is transformed into heat (internal energy), the rest radiates away, as photons or neutrinos</a:t>
            </a:r>
            <a:r>
              <a:rPr lang="it-IT" sz="3200" dirty="0" smtClean="0">
                <a:solidFill>
                  <a:schemeClr val="bg1"/>
                </a:solidFill>
              </a:rPr>
              <a:t>.</a:t>
            </a:r>
            <a:endParaRPr lang="it-IT" sz="3200" dirty="0">
              <a:solidFill>
                <a:schemeClr val="bg1"/>
              </a:solidFill>
            </a:endParaRPr>
          </a:p>
        </p:txBody>
      </p:sp>
      <p:graphicFrame>
        <p:nvGraphicFramePr>
          <p:cNvPr id="8" name="Oggetto 7"/>
          <p:cNvGraphicFramePr>
            <a:graphicFrameLocks noChangeAspect="1"/>
          </p:cNvGraphicFramePr>
          <p:nvPr>
            <p:extLst>
              <p:ext uri="{D42A27DB-BD31-4B8C-83A1-F6EECF244321}">
                <p14:modId xmlns:p14="http://schemas.microsoft.com/office/powerpoint/2010/main" val="902764023"/>
              </p:ext>
            </p:extLst>
          </p:nvPr>
        </p:nvGraphicFramePr>
        <p:xfrm>
          <a:off x="1619672" y="3356992"/>
          <a:ext cx="6421438" cy="987425"/>
        </p:xfrm>
        <a:graphic>
          <a:graphicData uri="http://schemas.openxmlformats.org/presentationml/2006/ole">
            <mc:AlternateContent xmlns:mc="http://schemas.openxmlformats.org/markup-compatibility/2006">
              <mc:Choice xmlns:v="urn:schemas-microsoft-com:vml" Requires="v">
                <p:oleObj spid="_x0000_s81213" name="Equazione" r:id="rId6" imgW="2984400" imgH="482400" progId="Equation.3">
                  <p:embed/>
                </p:oleObj>
              </mc:Choice>
              <mc:Fallback>
                <p:oleObj name="Equazione" r:id="rId6" imgW="2984400" imgH="482400" progId="Equation.3">
                  <p:embed/>
                  <p:pic>
                    <p:nvPicPr>
                      <p:cNvPr id="0" name="Oggetto 2"/>
                      <p:cNvPicPr>
                        <a:picLocks noChangeAspect="1" noChangeArrowheads="1"/>
                      </p:cNvPicPr>
                      <p:nvPr/>
                    </p:nvPicPr>
                    <p:blipFill>
                      <a:blip r:embed="rId7"/>
                      <a:srcRect/>
                      <a:stretch>
                        <a:fillRect/>
                      </a:stretch>
                    </p:blipFill>
                    <p:spPr bwMode="auto">
                      <a:xfrm>
                        <a:off x="1619672" y="3356992"/>
                        <a:ext cx="6421438" cy="987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278357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855" t="4308" r="1359" b="4310"/>
          <a:stretch/>
        </p:blipFill>
        <p:spPr bwMode="auto">
          <a:xfrm>
            <a:off x="5391877" y="1700808"/>
            <a:ext cx="3419061" cy="337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08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214" y="1731436"/>
            <a:ext cx="4541292" cy="3312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sellaDiTesto 1"/>
          <p:cNvSpPr txBox="1"/>
          <p:nvPr/>
        </p:nvSpPr>
        <p:spPr>
          <a:xfrm>
            <a:off x="386002" y="5622339"/>
            <a:ext cx="4397276" cy="830997"/>
          </a:xfrm>
          <a:prstGeom prst="rect">
            <a:avLst/>
          </a:prstGeom>
          <a:noFill/>
        </p:spPr>
        <p:txBody>
          <a:bodyPr wrap="square" rtlCol="0">
            <a:spAutoFit/>
          </a:bodyPr>
          <a:lstStyle/>
          <a:p>
            <a:r>
              <a:rPr lang="en-GB" sz="2400" dirty="0" smtClean="0">
                <a:solidFill>
                  <a:schemeClr val="bg1"/>
                </a:solidFill>
              </a:rPr>
              <a:t>Just before the C ignition and beyond, </a:t>
            </a:r>
            <a:r>
              <a:rPr lang="en-GB" sz="2400" b="1" i="1" dirty="0" err="1" smtClean="0">
                <a:solidFill>
                  <a:schemeClr val="accent3"/>
                </a:solidFill>
                <a:latin typeface="Symbol" panose="05050102010706020507" pitchFamily="18" charset="2"/>
              </a:rPr>
              <a:t>r</a:t>
            </a:r>
            <a:r>
              <a:rPr lang="en-GB" sz="2400" b="1" i="1" baseline="-25000" dirty="0" err="1" smtClean="0">
                <a:solidFill>
                  <a:schemeClr val="accent3"/>
                </a:solidFill>
              </a:rPr>
              <a:t>c</a:t>
            </a:r>
            <a:r>
              <a:rPr lang="en-GB" sz="2400" b="1" i="1" baseline="-25000" dirty="0" smtClean="0">
                <a:solidFill>
                  <a:schemeClr val="accent3"/>
                </a:solidFill>
              </a:rPr>
              <a:t> </a:t>
            </a:r>
            <a:r>
              <a:rPr lang="en-GB" sz="2400" b="1" i="1" dirty="0" smtClean="0">
                <a:solidFill>
                  <a:schemeClr val="accent3"/>
                </a:solidFill>
              </a:rPr>
              <a:t>&gt; 10</a:t>
            </a:r>
            <a:r>
              <a:rPr lang="en-GB" sz="2400" b="1" i="1" baseline="30000" dirty="0" smtClean="0">
                <a:solidFill>
                  <a:schemeClr val="accent3"/>
                </a:solidFill>
              </a:rPr>
              <a:t>6</a:t>
            </a:r>
            <a:r>
              <a:rPr lang="en-GB" sz="2400" b="1" baseline="30000" dirty="0" smtClean="0">
                <a:solidFill>
                  <a:schemeClr val="accent3"/>
                </a:solidFill>
              </a:rPr>
              <a:t> </a:t>
            </a:r>
            <a:r>
              <a:rPr lang="en-GB" sz="2400" dirty="0" smtClean="0">
                <a:solidFill>
                  <a:schemeClr val="bg1"/>
                </a:solidFill>
              </a:rPr>
              <a:t>g/cm</a:t>
            </a:r>
            <a:r>
              <a:rPr lang="en-GB" sz="2400" baseline="30000" dirty="0" smtClean="0">
                <a:solidFill>
                  <a:schemeClr val="bg1"/>
                </a:solidFill>
              </a:rPr>
              <a:t>3</a:t>
            </a:r>
            <a:r>
              <a:rPr lang="en-GB" sz="2400" dirty="0" smtClean="0">
                <a:solidFill>
                  <a:schemeClr val="bg1"/>
                </a:solidFill>
              </a:rPr>
              <a:t> in the core </a:t>
            </a:r>
            <a:r>
              <a:rPr lang="it-IT" sz="2400" dirty="0" smtClean="0">
                <a:solidFill>
                  <a:schemeClr val="bg1"/>
                </a:solidFill>
              </a:rPr>
              <a:t>             </a:t>
            </a:r>
            <a:endParaRPr lang="it-IT" sz="2400" dirty="0">
              <a:solidFill>
                <a:schemeClr val="bg1"/>
              </a:solidFill>
            </a:endParaRPr>
          </a:p>
        </p:txBody>
      </p:sp>
      <p:sp>
        <p:nvSpPr>
          <p:cNvPr id="5" name="CasellaDiTesto 4"/>
          <p:cNvSpPr txBox="1"/>
          <p:nvPr/>
        </p:nvSpPr>
        <p:spPr>
          <a:xfrm>
            <a:off x="5292080" y="5661248"/>
            <a:ext cx="3960440" cy="584775"/>
          </a:xfrm>
          <a:prstGeom prst="rect">
            <a:avLst/>
          </a:prstGeom>
          <a:noFill/>
        </p:spPr>
        <p:txBody>
          <a:bodyPr wrap="square" rtlCol="0">
            <a:spAutoFit/>
          </a:bodyPr>
          <a:lstStyle/>
          <a:p>
            <a:r>
              <a:rPr lang="it-IT" sz="3200" dirty="0" smtClean="0">
                <a:solidFill>
                  <a:schemeClr val="bg1"/>
                </a:solidFill>
              </a:rPr>
              <a:t>P</a:t>
            </a:r>
            <a:r>
              <a:rPr lang="it-IT" sz="3200" baseline="-25000" dirty="0" smtClean="0">
                <a:solidFill>
                  <a:schemeClr val="bg1"/>
                </a:solidFill>
              </a:rPr>
              <a:t>e</a:t>
            </a:r>
            <a:r>
              <a:rPr lang="it-IT" sz="3200" dirty="0" smtClean="0">
                <a:solidFill>
                  <a:schemeClr val="bg1"/>
                </a:solidFill>
              </a:rPr>
              <a:t>/</a:t>
            </a:r>
            <a:r>
              <a:rPr lang="it-IT" sz="3200" dirty="0" err="1" smtClean="0">
                <a:solidFill>
                  <a:schemeClr val="bg1"/>
                </a:solidFill>
              </a:rPr>
              <a:t>P</a:t>
            </a:r>
            <a:r>
              <a:rPr lang="it-IT" sz="3200" baseline="-25000" dirty="0" err="1" smtClean="0">
                <a:solidFill>
                  <a:schemeClr val="bg1"/>
                </a:solidFill>
              </a:rPr>
              <a:t>tot</a:t>
            </a:r>
            <a:r>
              <a:rPr lang="it-IT" sz="3200" baseline="-25000" dirty="0" smtClean="0">
                <a:solidFill>
                  <a:schemeClr val="bg1"/>
                </a:solidFill>
              </a:rPr>
              <a:t> </a:t>
            </a:r>
            <a:r>
              <a:rPr lang="it-IT" sz="3200" dirty="0" smtClean="0">
                <a:solidFill>
                  <a:schemeClr val="bg1"/>
                </a:solidFill>
              </a:rPr>
              <a:t>~ 1</a:t>
            </a:r>
            <a:endParaRPr lang="it-IT" sz="3200" dirty="0">
              <a:solidFill>
                <a:schemeClr val="bg1"/>
              </a:solidFill>
            </a:endParaRPr>
          </a:p>
        </p:txBody>
      </p:sp>
      <p:sp>
        <p:nvSpPr>
          <p:cNvPr id="6" name="CasellaDiTesto 5"/>
          <p:cNvSpPr txBox="1"/>
          <p:nvPr/>
        </p:nvSpPr>
        <p:spPr>
          <a:xfrm>
            <a:off x="318740" y="260648"/>
            <a:ext cx="8573740" cy="1077218"/>
          </a:xfrm>
          <a:prstGeom prst="rect">
            <a:avLst/>
          </a:prstGeom>
          <a:noFill/>
        </p:spPr>
        <p:txBody>
          <a:bodyPr wrap="square" rtlCol="0">
            <a:spAutoFit/>
          </a:bodyPr>
          <a:lstStyle/>
          <a:p>
            <a:r>
              <a:rPr lang="en-GB" sz="3200" b="1" i="1" dirty="0" smtClean="0">
                <a:solidFill>
                  <a:schemeClr val="accent1"/>
                </a:solidFill>
              </a:rPr>
              <a:t>Succession of contraction and nuclear powered phases: the case of Massive Stars             </a:t>
            </a:r>
            <a:endParaRPr lang="en-GB" sz="3200" b="1" i="1" dirty="0">
              <a:solidFill>
                <a:schemeClr val="accent1"/>
              </a:solidFill>
            </a:endParaRPr>
          </a:p>
        </p:txBody>
      </p:sp>
      <p:sp>
        <p:nvSpPr>
          <p:cNvPr id="8" name="Freccia in giù 7"/>
          <p:cNvSpPr/>
          <p:nvPr/>
        </p:nvSpPr>
        <p:spPr>
          <a:xfrm rot="16200000">
            <a:off x="5364088" y="5676902"/>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628594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86002" y="1628800"/>
            <a:ext cx="4397276" cy="830997"/>
          </a:xfrm>
          <a:prstGeom prst="rect">
            <a:avLst/>
          </a:prstGeom>
          <a:noFill/>
        </p:spPr>
        <p:txBody>
          <a:bodyPr wrap="square" rtlCol="0">
            <a:spAutoFit/>
          </a:bodyPr>
          <a:lstStyle/>
          <a:p>
            <a:r>
              <a:rPr lang="it-IT" sz="2400" dirty="0" err="1" smtClean="0">
                <a:solidFill>
                  <a:schemeClr val="bg1"/>
                </a:solidFill>
              </a:rPr>
              <a:t>After</a:t>
            </a:r>
            <a:r>
              <a:rPr lang="it-IT" sz="2400" dirty="0" smtClean="0">
                <a:solidFill>
                  <a:schemeClr val="bg1"/>
                </a:solidFill>
              </a:rPr>
              <a:t> the He </a:t>
            </a:r>
            <a:r>
              <a:rPr lang="it-IT" sz="2400" dirty="0" err="1" smtClean="0">
                <a:solidFill>
                  <a:schemeClr val="bg1"/>
                </a:solidFill>
              </a:rPr>
              <a:t>burning</a:t>
            </a:r>
            <a:r>
              <a:rPr lang="it-IT" sz="2400" dirty="0" smtClean="0">
                <a:solidFill>
                  <a:schemeClr val="bg1"/>
                </a:solidFill>
              </a:rPr>
              <a:t>,                   </a:t>
            </a:r>
            <a:r>
              <a:rPr lang="it-IT" sz="2400" b="1" i="1" dirty="0" err="1" smtClean="0">
                <a:solidFill>
                  <a:schemeClr val="accent3"/>
                </a:solidFill>
                <a:latin typeface="Symbol" panose="05050102010706020507" pitchFamily="18" charset="2"/>
              </a:rPr>
              <a:t>r</a:t>
            </a:r>
            <a:r>
              <a:rPr lang="it-IT" sz="2400" b="1" i="1" baseline="-25000" dirty="0" err="1" smtClean="0">
                <a:solidFill>
                  <a:schemeClr val="accent3"/>
                </a:solidFill>
              </a:rPr>
              <a:t>c</a:t>
            </a:r>
            <a:r>
              <a:rPr lang="it-IT" sz="2400" b="1" i="1" baseline="-25000" dirty="0" smtClean="0">
                <a:solidFill>
                  <a:schemeClr val="accent3"/>
                </a:solidFill>
              </a:rPr>
              <a:t> </a:t>
            </a:r>
            <a:r>
              <a:rPr lang="it-IT" sz="2400" b="1" i="1" dirty="0" smtClean="0">
                <a:solidFill>
                  <a:schemeClr val="accent3"/>
                </a:solidFill>
              </a:rPr>
              <a:t>&gt; </a:t>
            </a:r>
            <a:r>
              <a:rPr lang="it-IT" sz="2400" b="1" i="1" dirty="0">
                <a:solidFill>
                  <a:schemeClr val="accent3"/>
                </a:solidFill>
              </a:rPr>
              <a:t>10</a:t>
            </a:r>
            <a:r>
              <a:rPr lang="it-IT" sz="2400" b="1" i="1" baseline="30000" dirty="0">
                <a:solidFill>
                  <a:schemeClr val="accent3"/>
                </a:solidFill>
              </a:rPr>
              <a:t>6</a:t>
            </a:r>
            <a:r>
              <a:rPr lang="it-IT" sz="2400" b="1" baseline="30000" dirty="0">
                <a:solidFill>
                  <a:schemeClr val="accent3"/>
                </a:solidFill>
              </a:rPr>
              <a:t> </a:t>
            </a:r>
            <a:r>
              <a:rPr lang="it-IT" sz="2400" dirty="0" smtClean="0">
                <a:solidFill>
                  <a:schemeClr val="bg1"/>
                </a:solidFill>
              </a:rPr>
              <a:t>g/cm</a:t>
            </a:r>
            <a:r>
              <a:rPr lang="it-IT" sz="2400" baseline="30000" dirty="0" smtClean="0">
                <a:solidFill>
                  <a:schemeClr val="bg1"/>
                </a:solidFill>
              </a:rPr>
              <a:t>3</a:t>
            </a:r>
            <a:r>
              <a:rPr lang="it-IT" sz="2400" dirty="0" smtClean="0">
                <a:solidFill>
                  <a:schemeClr val="bg1"/>
                </a:solidFill>
              </a:rPr>
              <a:t> in the core              </a:t>
            </a:r>
            <a:endParaRPr lang="it-IT" sz="2400" dirty="0">
              <a:solidFill>
                <a:schemeClr val="bg1"/>
              </a:solidFill>
            </a:endParaRPr>
          </a:p>
        </p:txBody>
      </p:sp>
      <p:sp>
        <p:nvSpPr>
          <p:cNvPr id="5" name="CasellaDiTesto 4"/>
          <p:cNvSpPr txBox="1"/>
          <p:nvPr/>
        </p:nvSpPr>
        <p:spPr>
          <a:xfrm>
            <a:off x="4885996" y="1844824"/>
            <a:ext cx="3286404" cy="584775"/>
          </a:xfrm>
          <a:prstGeom prst="rect">
            <a:avLst/>
          </a:prstGeom>
          <a:noFill/>
        </p:spPr>
        <p:txBody>
          <a:bodyPr wrap="square" rtlCol="0">
            <a:spAutoFit/>
          </a:bodyPr>
          <a:lstStyle/>
          <a:p>
            <a:r>
              <a:rPr lang="it-IT" sz="3200" dirty="0" smtClean="0">
                <a:solidFill>
                  <a:schemeClr val="bg1"/>
                </a:solidFill>
              </a:rPr>
              <a:t>P</a:t>
            </a:r>
            <a:r>
              <a:rPr lang="it-IT" sz="3200" baseline="-25000" dirty="0" smtClean="0">
                <a:solidFill>
                  <a:schemeClr val="bg1"/>
                </a:solidFill>
              </a:rPr>
              <a:t>e</a:t>
            </a:r>
            <a:r>
              <a:rPr lang="it-IT" sz="3200" dirty="0" smtClean="0">
                <a:solidFill>
                  <a:schemeClr val="bg1"/>
                </a:solidFill>
              </a:rPr>
              <a:t>/</a:t>
            </a:r>
            <a:r>
              <a:rPr lang="it-IT" sz="3200" dirty="0" err="1" smtClean="0">
                <a:solidFill>
                  <a:schemeClr val="bg1"/>
                </a:solidFill>
              </a:rPr>
              <a:t>P</a:t>
            </a:r>
            <a:r>
              <a:rPr lang="it-IT" sz="3200" baseline="-25000" dirty="0" err="1" smtClean="0">
                <a:solidFill>
                  <a:schemeClr val="bg1"/>
                </a:solidFill>
              </a:rPr>
              <a:t>tot</a:t>
            </a:r>
            <a:r>
              <a:rPr lang="it-IT" sz="3200" baseline="-25000" dirty="0" smtClean="0">
                <a:solidFill>
                  <a:schemeClr val="bg1"/>
                </a:solidFill>
              </a:rPr>
              <a:t> </a:t>
            </a:r>
            <a:r>
              <a:rPr lang="it-IT" sz="3200" dirty="0" smtClean="0">
                <a:solidFill>
                  <a:schemeClr val="bg1"/>
                </a:solidFill>
              </a:rPr>
              <a:t>~ 1</a:t>
            </a:r>
            <a:endParaRPr lang="it-IT" sz="3200" dirty="0">
              <a:solidFill>
                <a:schemeClr val="bg1"/>
              </a:solidFill>
            </a:endParaRPr>
          </a:p>
        </p:txBody>
      </p:sp>
      <p:sp>
        <p:nvSpPr>
          <p:cNvPr id="6" name="CasellaDiTesto 5"/>
          <p:cNvSpPr txBox="1"/>
          <p:nvPr/>
        </p:nvSpPr>
        <p:spPr>
          <a:xfrm>
            <a:off x="318740" y="260648"/>
            <a:ext cx="8573740" cy="1077218"/>
          </a:xfrm>
          <a:prstGeom prst="rect">
            <a:avLst/>
          </a:prstGeom>
          <a:noFill/>
        </p:spPr>
        <p:txBody>
          <a:bodyPr wrap="square" rtlCol="0">
            <a:spAutoFit/>
          </a:bodyPr>
          <a:lstStyle/>
          <a:p>
            <a:r>
              <a:rPr lang="en-GB" sz="3200" b="1" i="1" dirty="0" smtClean="0">
                <a:solidFill>
                  <a:schemeClr val="accent1"/>
                </a:solidFill>
              </a:rPr>
              <a:t>Succession of contraction and nuclear powered phases: the case of the Low-mass Stars             </a:t>
            </a:r>
            <a:endParaRPr lang="en-GB" sz="3200" b="1" i="1" dirty="0">
              <a:solidFill>
                <a:schemeClr val="accent1"/>
              </a:solidFill>
            </a:endParaRPr>
          </a:p>
        </p:txBody>
      </p:sp>
      <p:pic>
        <p:nvPicPr>
          <p:cNvPr id="7" name="Picture 10" descr="http://iopscience.iop.org/0004-637X/524/1/226/fulltext/fg8.h.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089" y="2747220"/>
            <a:ext cx="3966189" cy="3877921"/>
          </a:xfrm>
          <a:prstGeom prst="rect">
            <a:avLst/>
          </a:prstGeom>
          <a:noFill/>
          <a:extLst>
            <a:ext uri="{909E8E84-426E-40DD-AFC4-6F175D3DCCD1}">
              <a14:hiddenFill xmlns:a14="http://schemas.microsoft.com/office/drawing/2010/main">
                <a:solidFill>
                  <a:srgbClr val="FFFFFF"/>
                </a:solidFill>
              </a14:hiddenFill>
            </a:ext>
          </a:extLst>
        </p:spPr>
      </p:pic>
      <p:sp>
        <p:nvSpPr>
          <p:cNvPr id="8" name="Freccia in giù 7"/>
          <p:cNvSpPr/>
          <p:nvPr/>
        </p:nvSpPr>
        <p:spPr>
          <a:xfrm rot="16200000">
            <a:off x="4788024" y="1772817"/>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CasellaDiTesto 8"/>
          <p:cNvSpPr txBox="1"/>
          <p:nvPr/>
        </p:nvSpPr>
        <p:spPr>
          <a:xfrm>
            <a:off x="4932040" y="3573016"/>
            <a:ext cx="4109244" cy="1938992"/>
          </a:xfrm>
          <a:prstGeom prst="rect">
            <a:avLst/>
          </a:prstGeom>
          <a:noFill/>
        </p:spPr>
        <p:txBody>
          <a:bodyPr wrap="square" rtlCol="0">
            <a:spAutoFit/>
          </a:bodyPr>
          <a:lstStyle/>
          <a:p>
            <a:r>
              <a:rPr lang="it-IT" sz="2400" dirty="0" err="1" smtClean="0">
                <a:solidFill>
                  <a:schemeClr val="bg1"/>
                </a:solidFill>
              </a:rPr>
              <a:t>Elettron</a:t>
            </a:r>
            <a:r>
              <a:rPr lang="it-IT" sz="2400" dirty="0" smtClean="0">
                <a:solidFill>
                  <a:schemeClr val="bg1"/>
                </a:solidFill>
              </a:rPr>
              <a:t> pressure large </a:t>
            </a:r>
            <a:r>
              <a:rPr lang="it-IT" sz="2400" dirty="0" err="1" smtClean="0">
                <a:solidFill>
                  <a:schemeClr val="bg1"/>
                </a:solidFill>
              </a:rPr>
              <a:t>enough</a:t>
            </a:r>
            <a:r>
              <a:rPr lang="it-IT" sz="2400" dirty="0" smtClean="0">
                <a:solidFill>
                  <a:schemeClr val="bg1"/>
                </a:solidFill>
              </a:rPr>
              <a:t> to stop core </a:t>
            </a:r>
            <a:r>
              <a:rPr lang="it-IT" sz="2400" dirty="0" err="1" smtClean="0">
                <a:solidFill>
                  <a:schemeClr val="bg1"/>
                </a:solidFill>
              </a:rPr>
              <a:t>contraction</a:t>
            </a:r>
            <a:r>
              <a:rPr lang="it-IT" sz="2400" dirty="0" smtClean="0">
                <a:solidFill>
                  <a:schemeClr val="bg1"/>
                </a:solidFill>
              </a:rPr>
              <a:t> </a:t>
            </a:r>
          </a:p>
          <a:p>
            <a:endParaRPr lang="it-IT" sz="2400" dirty="0">
              <a:solidFill>
                <a:schemeClr val="bg1"/>
              </a:solidFill>
            </a:endParaRPr>
          </a:p>
          <a:p>
            <a:r>
              <a:rPr lang="it-IT" sz="2400" dirty="0" err="1" smtClean="0">
                <a:solidFill>
                  <a:schemeClr val="bg1"/>
                </a:solidFill>
              </a:rPr>
              <a:t>Cooling</a:t>
            </a:r>
            <a:r>
              <a:rPr lang="it-IT" sz="2400" dirty="0" smtClean="0">
                <a:solidFill>
                  <a:schemeClr val="bg1"/>
                </a:solidFill>
              </a:rPr>
              <a:t> by plasma </a:t>
            </a:r>
            <a:r>
              <a:rPr lang="it-IT" sz="2400" dirty="0" err="1" smtClean="0">
                <a:solidFill>
                  <a:schemeClr val="bg1"/>
                </a:solidFill>
              </a:rPr>
              <a:t>neutrinos</a:t>
            </a:r>
            <a:r>
              <a:rPr lang="it-IT" sz="2400" dirty="0" smtClean="0">
                <a:solidFill>
                  <a:schemeClr val="bg1"/>
                </a:solidFill>
              </a:rPr>
              <a:t>              </a:t>
            </a:r>
            <a:endParaRPr lang="it-IT" sz="2400" dirty="0">
              <a:solidFill>
                <a:schemeClr val="bg1"/>
              </a:solidFill>
            </a:endParaRPr>
          </a:p>
        </p:txBody>
      </p:sp>
      <p:sp>
        <p:nvSpPr>
          <p:cNvPr id="10" name="Freccia in giù 9"/>
          <p:cNvSpPr/>
          <p:nvPr/>
        </p:nvSpPr>
        <p:spPr>
          <a:xfrm>
            <a:off x="6372200" y="2708921"/>
            <a:ext cx="2880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Freccia in giù 10"/>
          <p:cNvSpPr/>
          <p:nvPr/>
        </p:nvSpPr>
        <p:spPr>
          <a:xfrm>
            <a:off x="6529198" y="4437112"/>
            <a:ext cx="275050" cy="5040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 name="CasellaDiTesto 2"/>
          <p:cNvSpPr txBox="1"/>
          <p:nvPr/>
        </p:nvSpPr>
        <p:spPr>
          <a:xfrm>
            <a:off x="2043103" y="3766267"/>
            <a:ext cx="423514" cy="338554"/>
          </a:xfrm>
          <a:prstGeom prst="rect">
            <a:avLst/>
          </a:prstGeom>
          <a:noFill/>
        </p:spPr>
        <p:txBody>
          <a:bodyPr wrap="none" rtlCol="0">
            <a:spAutoFit/>
          </a:bodyPr>
          <a:lstStyle/>
          <a:p>
            <a:r>
              <a:rPr lang="it-IT" sz="1600" dirty="0" smtClean="0"/>
              <a:t>He</a:t>
            </a:r>
            <a:endParaRPr lang="it-IT" sz="1600" dirty="0"/>
          </a:p>
        </p:txBody>
      </p:sp>
      <p:sp>
        <p:nvSpPr>
          <p:cNvPr id="4" name="CasellaDiTesto 3"/>
          <p:cNvSpPr txBox="1"/>
          <p:nvPr/>
        </p:nvSpPr>
        <p:spPr>
          <a:xfrm>
            <a:off x="1383556" y="4686180"/>
            <a:ext cx="332142" cy="338554"/>
          </a:xfrm>
          <a:prstGeom prst="rect">
            <a:avLst/>
          </a:prstGeom>
          <a:noFill/>
        </p:spPr>
        <p:txBody>
          <a:bodyPr wrap="none" rtlCol="0">
            <a:spAutoFit/>
          </a:bodyPr>
          <a:lstStyle/>
          <a:p>
            <a:r>
              <a:rPr lang="it-IT" sz="1600" dirty="0" smtClean="0"/>
              <a:t>H</a:t>
            </a:r>
            <a:endParaRPr lang="it-IT" sz="1600" dirty="0"/>
          </a:p>
        </p:txBody>
      </p:sp>
      <p:sp>
        <p:nvSpPr>
          <p:cNvPr id="12" name="CasellaDiTesto 11"/>
          <p:cNvSpPr txBox="1"/>
          <p:nvPr/>
        </p:nvSpPr>
        <p:spPr>
          <a:xfrm>
            <a:off x="3298426" y="5805264"/>
            <a:ext cx="950901" cy="338554"/>
          </a:xfrm>
          <a:prstGeom prst="rect">
            <a:avLst/>
          </a:prstGeom>
          <a:noFill/>
        </p:spPr>
        <p:txBody>
          <a:bodyPr wrap="none" rtlCol="0">
            <a:spAutoFit/>
          </a:bodyPr>
          <a:lstStyle/>
          <a:p>
            <a:r>
              <a:rPr lang="it-IT" sz="1600" dirty="0" smtClean="0"/>
              <a:t>M=1 to 9</a:t>
            </a:r>
            <a:endParaRPr lang="it-IT" sz="1600" dirty="0"/>
          </a:p>
        </p:txBody>
      </p:sp>
      <p:cxnSp>
        <p:nvCxnSpPr>
          <p:cNvPr id="14" name="Connettore 2 13"/>
          <p:cNvCxnSpPr/>
          <p:nvPr/>
        </p:nvCxnSpPr>
        <p:spPr>
          <a:xfrm flipH="1" flipV="1">
            <a:off x="4427984" y="4185084"/>
            <a:ext cx="864096" cy="75608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27353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843808" y="2852936"/>
            <a:ext cx="3222357" cy="769441"/>
          </a:xfrm>
          <a:prstGeom prst="rect">
            <a:avLst/>
          </a:prstGeom>
          <a:noFill/>
        </p:spPr>
        <p:txBody>
          <a:bodyPr wrap="none" rtlCol="0">
            <a:spAutoFit/>
          </a:bodyPr>
          <a:lstStyle/>
          <a:p>
            <a:r>
              <a:rPr lang="it-IT" sz="4400" dirty="0" smtClean="0">
                <a:solidFill>
                  <a:schemeClr val="bg1"/>
                </a:solidFill>
              </a:rPr>
              <a:t>The </a:t>
            </a:r>
            <a:r>
              <a:rPr lang="it-IT" sz="4400" dirty="0" err="1" smtClean="0">
                <a:solidFill>
                  <a:schemeClr val="bg1"/>
                </a:solidFill>
              </a:rPr>
              <a:t>final</a:t>
            </a:r>
            <a:r>
              <a:rPr lang="it-IT" sz="4400" dirty="0" smtClean="0">
                <a:solidFill>
                  <a:schemeClr val="bg1"/>
                </a:solidFill>
              </a:rPr>
              <a:t> fate</a:t>
            </a:r>
            <a:endParaRPr lang="it-IT" sz="4400" dirty="0">
              <a:solidFill>
                <a:schemeClr val="bg1"/>
              </a:solidFill>
            </a:endParaRPr>
          </a:p>
        </p:txBody>
      </p:sp>
    </p:spTree>
    <p:extLst>
      <p:ext uri="{BB962C8B-B14F-4D97-AF65-F5344CB8AC3E}">
        <p14:creationId xmlns:p14="http://schemas.microsoft.com/office/powerpoint/2010/main" val="3209813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34997" y="68431"/>
            <a:ext cx="8280920" cy="1200329"/>
          </a:xfrm>
          <a:prstGeom prst="rect">
            <a:avLst/>
          </a:prstGeom>
          <a:noFill/>
        </p:spPr>
        <p:txBody>
          <a:bodyPr wrap="square" rtlCol="0">
            <a:spAutoFit/>
          </a:bodyPr>
          <a:lstStyle/>
          <a:p>
            <a:r>
              <a:rPr lang="en-GB" sz="3600" b="1" i="1" u="sng" dirty="0" smtClean="0">
                <a:solidFill>
                  <a:srgbClr val="FFFFCC"/>
                </a:solidFill>
              </a:rPr>
              <a:t>Chandrasekhar mass limit: stable or unstable cores, this is the question!</a:t>
            </a:r>
            <a:endParaRPr lang="en-GB" sz="3600" b="1" i="1" u="sng" dirty="0">
              <a:solidFill>
                <a:srgbClr val="FFFFCC"/>
              </a:solidFill>
            </a:endParaRPr>
          </a:p>
        </p:txBody>
      </p:sp>
      <p:sp>
        <p:nvSpPr>
          <p:cNvPr id="3" name="CasellaDiTesto 2"/>
          <p:cNvSpPr txBox="1"/>
          <p:nvPr/>
        </p:nvSpPr>
        <p:spPr>
          <a:xfrm>
            <a:off x="179512" y="1340768"/>
            <a:ext cx="7704856" cy="954107"/>
          </a:xfrm>
          <a:prstGeom prst="rect">
            <a:avLst/>
          </a:prstGeom>
          <a:noFill/>
        </p:spPr>
        <p:txBody>
          <a:bodyPr wrap="square" rtlCol="0">
            <a:spAutoFit/>
          </a:bodyPr>
          <a:lstStyle/>
          <a:p>
            <a:pPr algn="l"/>
            <a:r>
              <a:rPr lang="it-IT" sz="2800" dirty="0">
                <a:solidFill>
                  <a:schemeClr val="accent3"/>
                </a:solidFill>
              </a:rPr>
              <a:t>A</a:t>
            </a:r>
            <a:r>
              <a:rPr lang="it-IT" sz="2800" dirty="0" smtClean="0">
                <a:solidFill>
                  <a:schemeClr val="accent3"/>
                </a:solidFill>
              </a:rPr>
              <a:t>t </a:t>
            </a:r>
            <a:r>
              <a:rPr lang="it-IT" sz="2800" b="1" i="1" dirty="0" smtClean="0">
                <a:solidFill>
                  <a:schemeClr val="accent3"/>
                </a:solidFill>
                <a:latin typeface="Symbol" panose="05050102010706020507" pitchFamily="18" charset="2"/>
              </a:rPr>
              <a:t>r </a:t>
            </a:r>
            <a:r>
              <a:rPr lang="it-IT" sz="2800" b="1" i="1" dirty="0" smtClean="0">
                <a:solidFill>
                  <a:schemeClr val="accent3"/>
                </a:solidFill>
              </a:rPr>
              <a:t>&gt; 10</a:t>
            </a:r>
            <a:r>
              <a:rPr lang="it-IT" sz="2800" b="1" i="1" baseline="30000" dirty="0" smtClean="0">
                <a:solidFill>
                  <a:schemeClr val="accent3"/>
                </a:solidFill>
              </a:rPr>
              <a:t>6</a:t>
            </a:r>
            <a:r>
              <a:rPr lang="it-IT" sz="2800" b="1" baseline="30000" dirty="0" smtClean="0">
                <a:solidFill>
                  <a:schemeClr val="accent3"/>
                </a:solidFill>
              </a:rPr>
              <a:t> </a:t>
            </a:r>
            <a:r>
              <a:rPr lang="it-IT" sz="2800" dirty="0" smtClean="0">
                <a:solidFill>
                  <a:schemeClr val="accent3"/>
                </a:solidFill>
              </a:rPr>
              <a:t>g/cm</a:t>
            </a:r>
            <a:r>
              <a:rPr lang="it-IT" sz="2800" baseline="30000" dirty="0" smtClean="0">
                <a:solidFill>
                  <a:schemeClr val="accent3"/>
                </a:solidFill>
              </a:rPr>
              <a:t>3</a:t>
            </a:r>
            <a:r>
              <a:rPr lang="it-IT" sz="2800" dirty="0" smtClean="0">
                <a:solidFill>
                  <a:schemeClr val="accent3"/>
                </a:solidFill>
              </a:rPr>
              <a:t> the gas pressure </a:t>
            </a:r>
            <a:r>
              <a:rPr lang="it-IT" sz="2800" dirty="0" err="1" smtClean="0">
                <a:solidFill>
                  <a:schemeClr val="accent3"/>
                </a:solidFill>
              </a:rPr>
              <a:t>is</a:t>
            </a:r>
            <a:r>
              <a:rPr lang="it-IT" sz="2800" dirty="0" smtClean="0">
                <a:solidFill>
                  <a:schemeClr val="accent3"/>
                </a:solidFill>
              </a:rPr>
              <a:t> </a:t>
            </a:r>
            <a:r>
              <a:rPr lang="it-IT" sz="2800" dirty="0" err="1" smtClean="0">
                <a:solidFill>
                  <a:schemeClr val="accent3"/>
                </a:solidFill>
              </a:rPr>
              <a:t>dominated</a:t>
            </a:r>
            <a:r>
              <a:rPr lang="it-IT" sz="2800" dirty="0" smtClean="0">
                <a:solidFill>
                  <a:schemeClr val="accent3"/>
                </a:solidFill>
              </a:rPr>
              <a:t> by degenerate </a:t>
            </a:r>
            <a:r>
              <a:rPr lang="it-IT" sz="2800" dirty="0" err="1" smtClean="0">
                <a:solidFill>
                  <a:schemeClr val="accent3"/>
                </a:solidFill>
              </a:rPr>
              <a:t>electrons</a:t>
            </a:r>
            <a:r>
              <a:rPr lang="it-IT" sz="2800" dirty="0">
                <a:solidFill>
                  <a:schemeClr val="accent3"/>
                </a:solidFill>
              </a:rPr>
              <a:t>:</a:t>
            </a:r>
            <a:endParaRPr lang="it-IT" sz="2800" baseline="30000" dirty="0">
              <a:solidFill>
                <a:schemeClr val="accent3"/>
              </a:solidFill>
            </a:endParaRPr>
          </a:p>
        </p:txBody>
      </p:sp>
      <p:graphicFrame>
        <p:nvGraphicFramePr>
          <p:cNvPr id="5" name="Oggetto 4"/>
          <p:cNvGraphicFramePr>
            <a:graphicFrameLocks noChangeAspect="1"/>
          </p:cNvGraphicFramePr>
          <p:nvPr>
            <p:extLst>
              <p:ext uri="{D42A27DB-BD31-4B8C-83A1-F6EECF244321}">
                <p14:modId xmlns:p14="http://schemas.microsoft.com/office/powerpoint/2010/main" val="4103839822"/>
              </p:ext>
            </p:extLst>
          </p:nvPr>
        </p:nvGraphicFramePr>
        <p:xfrm>
          <a:off x="251520" y="4005064"/>
          <a:ext cx="5285343" cy="2333583"/>
        </p:xfrm>
        <a:graphic>
          <a:graphicData uri="http://schemas.openxmlformats.org/presentationml/2006/ole">
            <mc:AlternateContent xmlns:mc="http://schemas.openxmlformats.org/markup-compatibility/2006">
              <mc:Choice xmlns:v="urn:schemas-microsoft-com:vml" Requires="v">
                <p:oleObj spid="_x0000_s76355" name="Equazione" r:id="rId3" imgW="2819160" imgH="1244520" progId="Equation.3">
                  <p:embed/>
                </p:oleObj>
              </mc:Choice>
              <mc:Fallback>
                <p:oleObj name="Equazione" r:id="rId3" imgW="2819160" imgH="1244520" progId="Equation.3">
                  <p:embed/>
                  <p:pic>
                    <p:nvPicPr>
                      <p:cNvPr id="0" name=""/>
                      <p:cNvPicPr/>
                      <p:nvPr/>
                    </p:nvPicPr>
                    <p:blipFill>
                      <a:blip r:embed="rId4"/>
                      <a:stretch>
                        <a:fillRect/>
                      </a:stretch>
                    </p:blipFill>
                    <p:spPr>
                      <a:xfrm>
                        <a:off x="251520" y="4005064"/>
                        <a:ext cx="5285343" cy="2333583"/>
                      </a:xfrm>
                      <a:prstGeom prst="rect">
                        <a:avLst/>
                      </a:prstGeom>
                      <a:solidFill>
                        <a:schemeClr val="bg1"/>
                      </a:solidFill>
                    </p:spPr>
                  </p:pic>
                </p:oleObj>
              </mc:Fallback>
            </mc:AlternateContent>
          </a:graphicData>
        </a:graphic>
      </p:graphicFrame>
      <p:sp>
        <p:nvSpPr>
          <p:cNvPr id="8" name="CasellaDiTesto 7"/>
          <p:cNvSpPr txBox="1"/>
          <p:nvPr/>
        </p:nvSpPr>
        <p:spPr>
          <a:xfrm>
            <a:off x="6300192" y="5085184"/>
            <a:ext cx="2585965" cy="523220"/>
          </a:xfrm>
          <a:prstGeom prst="rect">
            <a:avLst/>
          </a:prstGeom>
          <a:noFill/>
        </p:spPr>
        <p:txBody>
          <a:bodyPr wrap="none" rtlCol="0">
            <a:spAutoFit/>
          </a:bodyPr>
          <a:lstStyle/>
          <a:p>
            <a:r>
              <a:rPr lang="it-IT" sz="2800" dirty="0" err="1" smtClean="0">
                <a:solidFill>
                  <a:schemeClr val="accent3"/>
                </a:solidFill>
              </a:rPr>
              <a:t>Politropic</a:t>
            </a:r>
            <a:r>
              <a:rPr lang="it-IT" sz="2800" dirty="0" smtClean="0">
                <a:solidFill>
                  <a:schemeClr val="accent3"/>
                </a:solidFill>
              </a:rPr>
              <a:t> </a:t>
            </a:r>
            <a:r>
              <a:rPr lang="it-IT" sz="2800" dirty="0" err="1" smtClean="0">
                <a:solidFill>
                  <a:schemeClr val="accent3"/>
                </a:solidFill>
              </a:rPr>
              <a:t>index</a:t>
            </a:r>
            <a:r>
              <a:rPr lang="it-IT" sz="2800" dirty="0" smtClean="0">
                <a:solidFill>
                  <a:schemeClr val="accent3"/>
                </a:solidFill>
              </a:rPr>
              <a:t>:</a:t>
            </a:r>
            <a:endParaRPr lang="it-IT" sz="2800" dirty="0">
              <a:solidFill>
                <a:schemeClr val="accent3"/>
              </a:solidFill>
            </a:endParaRPr>
          </a:p>
        </p:txBody>
      </p:sp>
      <p:graphicFrame>
        <p:nvGraphicFramePr>
          <p:cNvPr id="6" name="Oggetto 5"/>
          <p:cNvGraphicFramePr>
            <a:graphicFrameLocks noChangeAspect="1"/>
          </p:cNvGraphicFramePr>
          <p:nvPr>
            <p:extLst>
              <p:ext uri="{D42A27DB-BD31-4B8C-83A1-F6EECF244321}">
                <p14:modId xmlns:p14="http://schemas.microsoft.com/office/powerpoint/2010/main" val="2804089073"/>
              </p:ext>
            </p:extLst>
          </p:nvPr>
        </p:nvGraphicFramePr>
        <p:xfrm>
          <a:off x="6420936" y="5622696"/>
          <a:ext cx="1185862" cy="869950"/>
        </p:xfrm>
        <a:graphic>
          <a:graphicData uri="http://schemas.openxmlformats.org/presentationml/2006/ole">
            <mc:AlternateContent xmlns:mc="http://schemas.openxmlformats.org/markup-compatibility/2006">
              <mc:Choice xmlns:v="urn:schemas-microsoft-com:vml" Requires="v">
                <p:oleObj spid="_x0000_s76356" name="Equazione" r:id="rId5" imgW="571320" imgH="419040" progId="Equation.3">
                  <p:embed/>
                </p:oleObj>
              </mc:Choice>
              <mc:Fallback>
                <p:oleObj name="Equazione" r:id="rId5" imgW="571320" imgH="419040" progId="Equation.3">
                  <p:embed/>
                  <p:pic>
                    <p:nvPicPr>
                      <p:cNvPr id="0" name="Oggetto 4"/>
                      <p:cNvPicPr>
                        <a:picLocks noChangeAspect="1" noChangeArrowheads="1"/>
                      </p:cNvPicPr>
                      <p:nvPr/>
                    </p:nvPicPr>
                    <p:blipFill>
                      <a:blip r:embed="rId6"/>
                      <a:srcRect/>
                      <a:stretch>
                        <a:fillRect/>
                      </a:stretch>
                    </p:blipFill>
                    <p:spPr bwMode="auto">
                      <a:xfrm>
                        <a:off x="6420936" y="5622696"/>
                        <a:ext cx="1185862" cy="8699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ggetto 9"/>
          <p:cNvGraphicFramePr>
            <a:graphicFrameLocks noChangeAspect="1"/>
          </p:cNvGraphicFramePr>
          <p:nvPr>
            <p:extLst>
              <p:ext uri="{D42A27DB-BD31-4B8C-83A1-F6EECF244321}">
                <p14:modId xmlns:p14="http://schemas.microsoft.com/office/powerpoint/2010/main" val="4250301828"/>
              </p:ext>
            </p:extLst>
          </p:nvPr>
        </p:nvGraphicFramePr>
        <p:xfrm>
          <a:off x="385763" y="2478088"/>
          <a:ext cx="4697412" cy="1076325"/>
        </p:xfrm>
        <a:graphic>
          <a:graphicData uri="http://schemas.openxmlformats.org/presentationml/2006/ole">
            <mc:AlternateContent xmlns:mc="http://schemas.openxmlformats.org/markup-compatibility/2006">
              <mc:Choice xmlns:v="urn:schemas-microsoft-com:vml" Requires="v">
                <p:oleObj spid="_x0000_s76357" name="Equazione" r:id="rId7" imgW="2108160" imgH="482400" progId="Equation.3">
                  <p:embed/>
                </p:oleObj>
              </mc:Choice>
              <mc:Fallback>
                <p:oleObj name="Equazione" r:id="rId7" imgW="2108160" imgH="482400" progId="Equation.3">
                  <p:embed/>
                  <p:pic>
                    <p:nvPicPr>
                      <p:cNvPr id="0" name="Oggetto 4"/>
                      <p:cNvPicPr>
                        <a:picLocks noChangeAspect="1" noChangeArrowheads="1"/>
                      </p:cNvPicPr>
                      <p:nvPr/>
                    </p:nvPicPr>
                    <p:blipFill>
                      <a:blip r:embed="rId8"/>
                      <a:srcRect/>
                      <a:stretch>
                        <a:fillRect/>
                      </a:stretch>
                    </p:blipFill>
                    <p:spPr bwMode="auto">
                      <a:xfrm>
                        <a:off x="385763" y="2478088"/>
                        <a:ext cx="4697412" cy="1076325"/>
                      </a:xfrm>
                      <a:prstGeom prst="rect">
                        <a:avLst/>
                      </a:prstGeom>
                      <a:solidFill>
                        <a:schemeClr val="bg1"/>
                      </a:solidFill>
                      <a:ln>
                        <a:noFill/>
                      </a:ln>
                    </p:spPr>
                  </p:pic>
                </p:oleObj>
              </mc:Fallback>
            </mc:AlternateContent>
          </a:graphicData>
        </a:graphic>
      </p:graphicFrame>
      <p:sp>
        <p:nvSpPr>
          <p:cNvPr id="11" name="CasellaDiTesto 10"/>
          <p:cNvSpPr txBox="1"/>
          <p:nvPr/>
        </p:nvSpPr>
        <p:spPr>
          <a:xfrm>
            <a:off x="5580112" y="2708920"/>
            <a:ext cx="864339" cy="523220"/>
          </a:xfrm>
          <a:prstGeom prst="rect">
            <a:avLst/>
          </a:prstGeom>
          <a:noFill/>
        </p:spPr>
        <p:txBody>
          <a:bodyPr wrap="none" rtlCol="0">
            <a:spAutoFit/>
          </a:bodyPr>
          <a:lstStyle/>
          <a:p>
            <a:r>
              <a:rPr lang="it-IT" sz="2800" dirty="0" smtClean="0">
                <a:solidFill>
                  <a:schemeClr val="accent3"/>
                </a:solidFill>
              </a:rPr>
              <a:t>EOS</a:t>
            </a:r>
            <a:endParaRPr lang="it-IT" sz="2800" dirty="0">
              <a:solidFill>
                <a:schemeClr val="accent3"/>
              </a:solidFill>
            </a:endParaRPr>
          </a:p>
        </p:txBody>
      </p:sp>
    </p:spTree>
    <p:extLst>
      <p:ext uri="{BB962C8B-B14F-4D97-AF65-F5344CB8AC3E}">
        <p14:creationId xmlns:p14="http://schemas.microsoft.com/office/powerpoint/2010/main" val="2865229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1509" y="260648"/>
            <a:ext cx="6980851" cy="1200329"/>
          </a:xfrm>
          <a:prstGeom prst="rect">
            <a:avLst/>
          </a:prstGeom>
          <a:noFill/>
        </p:spPr>
        <p:txBody>
          <a:bodyPr wrap="square" rtlCol="0">
            <a:spAutoFit/>
          </a:bodyPr>
          <a:lstStyle/>
          <a:p>
            <a:r>
              <a:rPr lang="en-GB" sz="3600" dirty="0" smtClean="0">
                <a:solidFill>
                  <a:srgbClr val="FFFFCC"/>
                </a:solidFill>
              </a:rPr>
              <a:t>Hydrostatic equilibrium for a </a:t>
            </a:r>
            <a:r>
              <a:rPr lang="en-GB" sz="3600" dirty="0" err="1" smtClean="0">
                <a:solidFill>
                  <a:srgbClr val="FFFFCC"/>
                </a:solidFill>
              </a:rPr>
              <a:t>politropic</a:t>
            </a:r>
            <a:r>
              <a:rPr lang="en-GB" sz="3600" dirty="0" smtClean="0">
                <a:solidFill>
                  <a:srgbClr val="FFFFCC"/>
                </a:solidFill>
              </a:rPr>
              <a:t> structure:</a:t>
            </a:r>
            <a:endParaRPr lang="en-GB" sz="3600" dirty="0">
              <a:solidFill>
                <a:srgbClr val="FFFFCC"/>
              </a:solidFill>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1139931082"/>
              </p:ext>
            </p:extLst>
          </p:nvPr>
        </p:nvGraphicFramePr>
        <p:xfrm>
          <a:off x="1263779" y="1916113"/>
          <a:ext cx="2777505" cy="1106381"/>
        </p:xfrm>
        <a:graphic>
          <a:graphicData uri="http://schemas.openxmlformats.org/presentationml/2006/ole">
            <mc:AlternateContent xmlns:mc="http://schemas.openxmlformats.org/markup-compatibility/2006">
              <mc:Choice xmlns:v="urn:schemas-microsoft-com:vml" Requires="v">
                <p:oleObj spid="_x0000_s82586" name="Equazione" r:id="rId3" imgW="939600" imgH="393480" progId="Equation.3">
                  <p:embed/>
                </p:oleObj>
              </mc:Choice>
              <mc:Fallback>
                <p:oleObj name="Equazione" r:id="rId3" imgW="939600" imgH="393480" progId="Equation.3">
                  <p:embed/>
                  <p:pic>
                    <p:nvPicPr>
                      <p:cNvPr id="0" name="Oggetto 2"/>
                      <p:cNvPicPr>
                        <a:picLocks noChangeAspect="1" noChangeArrowheads="1"/>
                      </p:cNvPicPr>
                      <p:nvPr/>
                    </p:nvPicPr>
                    <p:blipFill>
                      <a:blip r:embed="rId4"/>
                      <a:srcRect/>
                      <a:stretch>
                        <a:fillRect/>
                      </a:stretch>
                    </p:blipFill>
                    <p:spPr bwMode="auto">
                      <a:xfrm>
                        <a:off x="1263779" y="1916113"/>
                        <a:ext cx="2777505" cy="1106381"/>
                      </a:xfrm>
                      <a:prstGeom prst="rect">
                        <a:avLst/>
                      </a:prstGeom>
                      <a:solidFill>
                        <a:schemeClr val="bg1"/>
                      </a:solidFill>
                      <a:ln>
                        <a:noFill/>
                      </a:ln>
                    </p:spPr>
                  </p:pic>
                </p:oleObj>
              </mc:Fallback>
            </mc:AlternateContent>
          </a:graphicData>
        </a:graphic>
      </p:graphicFrame>
      <p:graphicFrame>
        <p:nvGraphicFramePr>
          <p:cNvPr id="4" name="Oggetto 3"/>
          <p:cNvGraphicFramePr>
            <a:graphicFrameLocks noChangeAspect="1"/>
          </p:cNvGraphicFramePr>
          <p:nvPr>
            <p:extLst>
              <p:ext uri="{D42A27DB-BD31-4B8C-83A1-F6EECF244321}">
                <p14:modId xmlns:p14="http://schemas.microsoft.com/office/powerpoint/2010/main" val="4975799"/>
              </p:ext>
            </p:extLst>
          </p:nvPr>
        </p:nvGraphicFramePr>
        <p:xfrm>
          <a:off x="573966" y="4711923"/>
          <a:ext cx="3710002" cy="1237357"/>
        </p:xfrm>
        <a:graphic>
          <a:graphicData uri="http://schemas.openxmlformats.org/presentationml/2006/ole">
            <mc:AlternateContent xmlns:mc="http://schemas.openxmlformats.org/markup-compatibility/2006">
              <mc:Choice xmlns:v="urn:schemas-microsoft-com:vml" Requires="v">
                <p:oleObj spid="_x0000_s82587" name="Equazione" r:id="rId5" imgW="1371600" imgH="457200" progId="Equation.3">
                  <p:embed/>
                </p:oleObj>
              </mc:Choice>
              <mc:Fallback>
                <p:oleObj name="Equazione" r:id="rId5" imgW="1371600" imgH="457200" progId="Equation.3">
                  <p:embed/>
                  <p:pic>
                    <p:nvPicPr>
                      <p:cNvPr id="0" name="Oggetto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3966" y="4711923"/>
                        <a:ext cx="3710002" cy="1237357"/>
                      </a:xfrm>
                      <a:prstGeom prst="rect">
                        <a:avLst/>
                      </a:prstGeom>
                      <a:solidFill>
                        <a:schemeClr val="bg1"/>
                      </a:solidFill>
                      <a:ln>
                        <a:noFill/>
                      </a:ln>
                    </p:spPr>
                  </p:pic>
                </p:oleObj>
              </mc:Fallback>
            </mc:AlternateContent>
          </a:graphicData>
        </a:graphic>
      </p:graphicFrame>
      <p:sp>
        <p:nvSpPr>
          <p:cNvPr id="5" name="CasellaDiTesto 4"/>
          <p:cNvSpPr txBox="1"/>
          <p:nvPr/>
        </p:nvSpPr>
        <p:spPr>
          <a:xfrm>
            <a:off x="4427984" y="5014917"/>
            <a:ext cx="4403770" cy="646331"/>
          </a:xfrm>
          <a:prstGeom prst="rect">
            <a:avLst/>
          </a:prstGeom>
          <a:noFill/>
        </p:spPr>
        <p:txBody>
          <a:bodyPr wrap="none" rtlCol="0">
            <a:spAutoFit/>
          </a:bodyPr>
          <a:lstStyle/>
          <a:p>
            <a:r>
              <a:rPr lang="en-GB" sz="3600" dirty="0" smtClean="0">
                <a:solidFill>
                  <a:srgbClr val="FFFFCC"/>
                </a:solidFill>
              </a:rPr>
              <a:t>Lane-Emden equation</a:t>
            </a:r>
            <a:endParaRPr lang="en-GB" sz="3600" dirty="0">
              <a:solidFill>
                <a:srgbClr val="FFFFCC"/>
              </a:solidFill>
            </a:endParaRPr>
          </a:p>
        </p:txBody>
      </p:sp>
      <p:sp>
        <p:nvSpPr>
          <p:cNvPr id="6" name="CasellaDiTesto 5"/>
          <p:cNvSpPr txBox="1"/>
          <p:nvPr/>
        </p:nvSpPr>
        <p:spPr>
          <a:xfrm>
            <a:off x="4486979" y="2132856"/>
            <a:ext cx="476413" cy="707886"/>
          </a:xfrm>
          <a:prstGeom prst="rect">
            <a:avLst/>
          </a:prstGeom>
          <a:noFill/>
        </p:spPr>
        <p:txBody>
          <a:bodyPr wrap="none" rtlCol="0">
            <a:spAutoFit/>
          </a:bodyPr>
          <a:lstStyle/>
          <a:p>
            <a:r>
              <a:rPr lang="en-GB" sz="4000" b="1" dirty="0">
                <a:solidFill>
                  <a:srgbClr val="FFFFCC"/>
                </a:solidFill>
              </a:rPr>
              <a:t>+</a:t>
            </a:r>
          </a:p>
        </p:txBody>
      </p:sp>
      <p:graphicFrame>
        <p:nvGraphicFramePr>
          <p:cNvPr id="7" name="Oggetto 6"/>
          <p:cNvGraphicFramePr>
            <a:graphicFrameLocks noChangeAspect="1"/>
          </p:cNvGraphicFramePr>
          <p:nvPr>
            <p:extLst>
              <p:ext uri="{D42A27DB-BD31-4B8C-83A1-F6EECF244321}">
                <p14:modId xmlns:p14="http://schemas.microsoft.com/office/powerpoint/2010/main" val="957588701"/>
              </p:ext>
            </p:extLst>
          </p:nvPr>
        </p:nvGraphicFramePr>
        <p:xfrm>
          <a:off x="5553452" y="2198260"/>
          <a:ext cx="1538828" cy="675736"/>
        </p:xfrm>
        <a:graphic>
          <a:graphicData uri="http://schemas.openxmlformats.org/presentationml/2006/ole">
            <mc:AlternateContent xmlns:mc="http://schemas.openxmlformats.org/markup-compatibility/2006">
              <mc:Choice xmlns:v="urn:schemas-microsoft-com:vml" Requires="v">
                <p:oleObj spid="_x0000_s82588" name="Equazione" r:id="rId7" imgW="520560" imgH="228600" progId="Equation.3">
                  <p:embed/>
                </p:oleObj>
              </mc:Choice>
              <mc:Fallback>
                <p:oleObj name="Equazione" r:id="rId7" imgW="520560" imgH="228600" progId="Equation.3">
                  <p:embed/>
                  <p:pic>
                    <p:nvPicPr>
                      <p:cNvPr id="0" name="Oggetto 9"/>
                      <p:cNvPicPr>
                        <a:picLocks noChangeAspect="1" noChangeArrowheads="1"/>
                      </p:cNvPicPr>
                      <p:nvPr/>
                    </p:nvPicPr>
                    <p:blipFill>
                      <a:blip r:embed="rId8"/>
                      <a:srcRect/>
                      <a:stretch>
                        <a:fillRect/>
                      </a:stretch>
                    </p:blipFill>
                    <p:spPr bwMode="auto">
                      <a:xfrm>
                        <a:off x="5553452" y="2198260"/>
                        <a:ext cx="1538828" cy="675736"/>
                      </a:xfrm>
                      <a:prstGeom prst="rect">
                        <a:avLst/>
                      </a:prstGeom>
                      <a:solidFill>
                        <a:schemeClr val="bg1"/>
                      </a:solidFill>
                      <a:ln>
                        <a:noFill/>
                      </a:ln>
                    </p:spPr>
                  </p:pic>
                </p:oleObj>
              </mc:Fallback>
            </mc:AlternateContent>
          </a:graphicData>
        </a:graphic>
      </p:graphicFrame>
      <p:graphicFrame>
        <p:nvGraphicFramePr>
          <p:cNvPr id="8" name="Oggetto 7"/>
          <p:cNvGraphicFramePr>
            <a:graphicFrameLocks noChangeAspect="1"/>
          </p:cNvGraphicFramePr>
          <p:nvPr>
            <p:extLst>
              <p:ext uri="{D42A27DB-BD31-4B8C-83A1-F6EECF244321}">
                <p14:modId xmlns:p14="http://schemas.microsoft.com/office/powerpoint/2010/main" val="1033963103"/>
              </p:ext>
            </p:extLst>
          </p:nvPr>
        </p:nvGraphicFramePr>
        <p:xfrm>
          <a:off x="1357313" y="3357563"/>
          <a:ext cx="6775450" cy="922337"/>
        </p:xfrm>
        <a:graphic>
          <a:graphicData uri="http://schemas.openxmlformats.org/presentationml/2006/ole">
            <mc:AlternateContent xmlns:mc="http://schemas.openxmlformats.org/markup-compatibility/2006">
              <mc:Choice xmlns:v="urn:schemas-microsoft-com:vml" Requires="v">
                <p:oleObj spid="_x0000_s82589" name="Equazione" r:id="rId9" imgW="3263760" imgH="444240" progId="Equation.3">
                  <p:embed/>
                </p:oleObj>
              </mc:Choice>
              <mc:Fallback>
                <p:oleObj name="Equazione" r:id="rId9" imgW="3263760" imgH="444240" progId="Equation.3">
                  <p:embed/>
                  <p:pic>
                    <p:nvPicPr>
                      <p:cNvPr id="0" name="Oggetto 6"/>
                      <p:cNvPicPr>
                        <a:picLocks noChangeAspect="1" noChangeArrowheads="1"/>
                      </p:cNvPicPr>
                      <p:nvPr/>
                    </p:nvPicPr>
                    <p:blipFill>
                      <a:blip r:embed="rId10"/>
                      <a:srcRect/>
                      <a:stretch>
                        <a:fillRect/>
                      </a:stretch>
                    </p:blipFill>
                    <p:spPr bwMode="auto">
                      <a:xfrm>
                        <a:off x="1357313" y="3357563"/>
                        <a:ext cx="6775450" cy="9223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140010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332655"/>
            <a:ext cx="8610049" cy="646331"/>
          </a:xfrm>
          <a:prstGeom prst="rect">
            <a:avLst/>
          </a:prstGeom>
          <a:noFill/>
        </p:spPr>
        <p:txBody>
          <a:bodyPr wrap="none" rtlCol="0">
            <a:spAutoFit/>
          </a:bodyPr>
          <a:lstStyle/>
          <a:p>
            <a:r>
              <a:rPr lang="en-GB" sz="3600" dirty="0" smtClean="0">
                <a:solidFill>
                  <a:srgbClr val="FFFFCC"/>
                </a:solidFill>
              </a:rPr>
              <a:t>M-R relation from the Lane-Emden equation:</a:t>
            </a:r>
            <a:endParaRPr lang="en-GB" sz="3600" dirty="0">
              <a:solidFill>
                <a:srgbClr val="FFFFCC"/>
              </a:solidFill>
            </a:endParaRPr>
          </a:p>
        </p:txBody>
      </p:sp>
      <p:graphicFrame>
        <p:nvGraphicFramePr>
          <p:cNvPr id="7" name="Oggetto 6"/>
          <p:cNvGraphicFramePr>
            <a:graphicFrameLocks noChangeAspect="1"/>
          </p:cNvGraphicFramePr>
          <p:nvPr>
            <p:extLst>
              <p:ext uri="{D42A27DB-BD31-4B8C-83A1-F6EECF244321}">
                <p14:modId xmlns:p14="http://schemas.microsoft.com/office/powerpoint/2010/main" val="2521577315"/>
              </p:ext>
            </p:extLst>
          </p:nvPr>
        </p:nvGraphicFramePr>
        <p:xfrm>
          <a:off x="467544" y="1098302"/>
          <a:ext cx="6565900" cy="1898650"/>
        </p:xfrm>
        <a:graphic>
          <a:graphicData uri="http://schemas.openxmlformats.org/presentationml/2006/ole">
            <mc:AlternateContent xmlns:mc="http://schemas.openxmlformats.org/markup-compatibility/2006">
              <mc:Choice xmlns:v="urn:schemas-microsoft-com:vml" Requires="v">
                <p:oleObj spid="_x0000_s77225" name="Equazione" r:id="rId3" imgW="3162240" imgH="914400" progId="Equation.3">
                  <p:embed/>
                </p:oleObj>
              </mc:Choice>
              <mc:Fallback>
                <p:oleObj name="Equazione" r:id="rId3" imgW="3162240" imgH="914400" progId="Equation.3">
                  <p:embed/>
                  <p:pic>
                    <p:nvPicPr>
                      <p:cNvPr id="0" name="Oggetto 4"/>
                      <p:cNvPicPr>
                        <a:picLocks noChangeAspect="1" noChangeArrowheads="1"/>
                      </p:cNvPicPr>
                      <p:nvPr/>
                    </p:nvPicPr>
                    <p:blipFill>
                      <a:blip r:embed="rId4"/>
                      <a:srcRect/>
                      <a:stretch>
                        <a:fillRect/>
                      </a:stretch>
                    </p:blipFill>
                    <p:spPr bwMode="auto">
                      <a:xfrm>
                        <a:off x="467544" y="1098302"/>
                        <a:ext cx="6565900" cy="18986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asellaDiTesto 10"/>
          <p:cNvSpPr txBox="1"/>
          <p:nvPr/>
        </p:nvSpPr>
        <p:spPr>
          <a:xfrm>
            <a:off x="467545" y="3212976"/>
            <a:ext cx="6912768" cy="954107"/>
          </a:xfrm>
          <a:prstGeom prst="rect">
            <a:avLst/>
          </a:prstGeom>
          <a:noFill/>
        </p:spPr>
        <p:txBody>
          <a:bodyPr wrap="square" rtlCol="0">
            <a:spAutoFit/>
          </a:bodyPr>
          <a:lstStyle/>
          <a:p>
            <a:pPr algn="l"/>
            <a:r>
              <a:rPr lang="it-IT" sz="2800" b="1" dirty="0" err="1" smtClean="0">
                <a:solidFill>
                  <a:schemeClr val="accent3"/>
                </a:solidFill>
                <a:latin typeface="Symbol" panose="05050102010706020507" pitchFamily="18" charset="2"/>
                <a:cs typeface="Times New Roman" panose="02020603050405020304" pitchFamily="18" charset="0"/>
              </a:rPr>
              <a:t>x</a:t>
            </a:r>
            <a:r>
              <a:rPr lang="it-IT" sz="2800" baseline="-25000" dirty="0" err="1" smtClean="0">
                <a:solidFill>
                  <a:schemeClr val="accent3"/>
                </a:solidFill>
                <a:latin typeface="+mj-lt"/>
                <a:cs typeface="Times New Roman" panose="02020603050405020304" pitchFamily="18" charset="0"/>
              </a:rPr>
              <a:t>s</a:t>
            </a:r>
            <a:r>
              <a:rPr lang="it-IT" sz="2800" b="1" dirty="0" smtClean="0">
                <a:solidFill>
                  <a:schemeClr val="accent3"/>
                </a:solidFill>
                <a:cs typeface="Times New Roman" panose="02020603050405020304" pitchFamily="18" charset="0"/>
              </a:rPr>
              <a:t>=</a:t>
            </a:r>
            <a:r>
              <a:rPr lang="it-IT" sz="2800" b="1" i="1" dirty="0" smtClean="0">
                <a:solidFill>
                  <a:schemeClr val="accent3"/>
                </a:solidFill>
                <a:cs typeface="Times New Roman" panose="02020603050405020304" pitchFamily="18" charset="0"/>
              </a:rPr>
              <a:t>R/</a:t>
            </a:r>
            <a:r>
              <a:rPr lang="it-IT" sz="2800" b="1" i="1" dirty="0" smtClean="0">
                <a:solidFill>
                  <a:schemeClr val="accent3"/>
                </a:solidFill>
                <a:latin typeface="Symbol" panose="05050102010706020507" pitchFamily="18" charset="2"/>
                <a:cs typeface="Times New Roman" panose="02020603050405020304" pitchFamily="18" charset="0"/>
              </a:rPr>
              <a:t>a</a:t>
            </a:r>
            <a:r>
              <a:rPr lang="it-IT" sz="2800" dirty="0" smtClean="0">
                <a:solidFill>
                  <a:schemeClr val="accent3"/>
                </a:solidFill>
                <a:cs typeface="Times New Roman" panose="02020603050405020304" pitchFamily="18" charset="0"/>
              </a:rPr>
              <a:t>   </a:t>
            </a:r>
            <a:r>
              <a:rPr lang="it-IT" sz="2800" dirty="0" err="1" smtClean="0">
                <a:solidFill>
                  <a:schemeClr val="accent3"/>
                </a:solidFill>
                <a:cs typeface="Times New Roman" panose="02020603050405020304" pitchFamily="18" charset="0"/>
              </a:rPr>
              <a:t>is</a:t>
            </a:r>
            <a:r>
              <a:rPr lang="it-IT" sz="2800" dirty="0" smtClean="0">
                <a:solidFill>
                  <a:schemeClr val="accent3"/>
                </a:solidFill>
              </a:rPr>
              <a:t> the first zero of the </a:t>
            </a:r>
            <a:r>
              <a:rPr lang="it-IT" sz="2800" b="1" i="1" dirty="0" smtClean="0">
                <a:solidFill>
                  <a:schemeClr val="accent3"/>
                </a:solidFill>
                <a:latin typeface="Symbol" panose="05050102010706020507" pitchFamily="18" charset="2"/>
              </a:rPr>
              <a:t>q(x)</a:t>
            </a:r>
            <a:r>
              <a:rPr lang="it-IT" sz="2800" dirty="0" smtClean="0">
                <a:solidFill>
                  <a:schemeClr val="accent3"/>
                </a:solidFill>
              </a:rPr>
              <a:t>  </a:t>
            </a:r>
            <a:r>
              <a:rPr lang="it-IT" sz="2800" dirty="0" err="1" smtClean="0">
                <a:solidFill>
                  <a:schemeClr val="accent3"/>
                </a:solidFill>
              </a:rPr>
              <a:t>function</a:t>
            </a:r>
            <a:r>
              <a:rPr lang="it-IT" sz="2800" dirty="0" smtClean="0">
                <a:solidFill>
                  <a:schemeClr val="accent3"/>
                </a:solidFill>
              </a:rPr>
              <a:t>, </a:t>
            </a:r>
            <a:r>
              <a:rPr lang="it-IT" sz="2800" dirty="0" err="1" smtClean="0">
                <a:solidFill>
                  <a:schemeClr val="accent3"/>
                </a:solidFill>
              </a:rPr>
              <a:t>solution</a:t>
            </a:r>
            <a:r>
              <a:rPr lang="it-IT" sz="2800" dirty="0" smtClean="0">
                <a:solidFill>
                  <a:schemeClr val="accent3"/>
                </a:solidFill>
              </a:rPr>
              <a:t> of the LE </a:t>
            </a:r>
            <a:r>
              <a:rPr lang="it-IT" sz="2800" dirty="0" err="1" smtClean="0">
                <a:solidFill>
                  <a:schemeClr val="accent3"/>
                </a:solidFill>
              </a:rPr>
              <a:t>equation</a:t>
            </a:r>
            <a:r>
              <a:rPr lang="it-IT" sz="2800" dirty="0">
                <a:solidFill>
                  <a:schemeClr val="accent3"/>
                </a:solidFill>
              </a:rPr>
              <a:t>:</a:t>
            </a:r>
          </a:p>
        </p:txBody>
      </p:sp>
      <p:graphicFrame>
        <p:nvGraphicFramePr>
          <p:cNvPr id="10" name="Oggetto 9"/>
          <p:cNvGraphicFramePr>
            <a:graphicFrameLocks noChangeAspect="1"/>
          </p:cNvGraphicFramePr>
          <p:nvPr>
            <p:extLst>
              <p:ext uri="{D42A27DB-BD31-4B8C-83A1-F6EECF244321}">
                <p14:modId xmlns:p14="http://schemas.microsoft.com/office/powerpoint/2010/main" val="1494079414"/>
              </p:ext>
            </p:extLst>
          </p:nvPr>
        </p:nvGraphicFramePr>
        <p:xfrm>
          <a:off x="360363" y="4351338"/>
          <a:ext cx="8294687" cy="1254125"/>
        </p:xfrm>
        <a:graphic>
          <a:graphicData uri="http://schemas.openxmlformats.org/presentationml/2006/ole">
            <mc:AlternateContent xmlns:mc="http://schemas.openxmlformats.org/markup-compatibility/2006">
              <mc:Choice xmlns:v="urn:schemas-microsoft-com:vml" Requires="v">
                <p:oleObj spid="_x0000_s77226" name="Equazione" r:id="rId5" imgW="3352680" imgH="507960" progId="Equation.3">
                  <p:embed/>
                </p:oleObj>
              </mc:Choice>
              <mc:Fallback>
                <p:oleObj name="Equazione" r:id="rId5" imgW="3352680" imgH="507960" progId="Equation.3">
                  <p:embed/>
                  <p:pic>
                    <p:nvPicPr>
                      <p:cNvPr id="0" name="Oggetto 6"/>
                      <p:cNvPicPr>
                        <a:picLocks noChangeAspect="1" noChangeArrowheads="1"/>
                      </p:cNvPicPr>
                      <p:nvPr/>
                    </p:nvPicPr>
                    <p:blipFill>
                      <a:blip r:embed="rId6"/>
                      <a:srcRect/>
                      <a:stretch>
                        <a:fillRect/>
                      </a:stretch>
                    </p:blipFill>
                    <p:spPr bwMode="auto">
                      <a:xfrm>
                        <a:off x="360363" y="4351338"/>
                        <a:ext cx="8294687" cy="1254125"/>
                      </a:xfrm>
                      <a:prstGeom prst="rect">
                        <a:avLst/>
                      </a:prstGeom>
                      <a:solidFill>
                        <a:schemeClr val="bg1"/>
                      </a:solidFill>
                      <a:ln>
                        <a:noFill/>
                      </a:ln>
                    </p:spPr>
                  </p:pic>
                </p:oleObj>
              </mc:Fallback>
            </mc:AlternateContent>
          </a:graphicData>
        </a:graphic>
      </p:graphicFrame>
      <p:sp>
        <p:nvSpPr>
          <p:cNvPr id="12" name="CasellaDiTesto 11"/>
          <p:cNvSpPr txBox="1"/>
          <p:nvPr/>
        </p:nvSpPr>
        <p:spPr>
          <a:xfrm>
            <a:off x="1187624" y="5733256"/>
            <a:ext cx="6912768" cy="954107"/>
          </a:xfrm>
          <a:prstGeom prst="rect">
            <a:avLst/>
          </a:prstGeom>
          <a:noFill/>
        </p:spPr>
        <p:txBody>
          <a:bodyPr wrap="square" rtlCol="0">
            <a:spAutoFit/>
          </a:bodyPr>
          <a:lstStyle/>
          <a:p>
            <a:r>
              <a:rPr lang="it-IT" sz="2800" dirty="0" smtClean="0">
                <a:solidFill>
                  <a:schemeClr val="accent3"/>
                </a:solidFill>
                <a:cs typeface="Times New Roman" panose="02020603050405020304" pitchFamily="18" charset="0"/>
              </a:rPr>
              <a:t>Total mass (</a:t>
            </a:r>
            <a:r>
              <a:rPr lang="it-IT" sz="2800" b="1" i="1" dirty="0" smtClean="0">
                <a:solidFill>
                  <a:schemeClr val="accent3"/>
                </a:solidFill>
                <a:cs typeface="Times New Roman" panose="02020603050405020304" pitchFamily="18" charset="0"/>
              </a:rPr>
              <a:t>M</a:t>
            </a:r>
            <a:r>
              <a:rPr lang="it-IT" sz="2800" dirty="0" smtClean="0">
                <a:solidFill>
                  <a:schemeClr val="accent3"/>
                </a:solidFill>
                <a:cs typeface="Times New Roman" panose="02020603050405020304" pitchFamily="18" charset="0"/>
              </a:rPr>
              <a:t>) </a:t>
            </a:r>
            <a:r>
              <a:rPr lang="it-IT" sz="2800" dirty="0" err="1" smtClean="0">
                <a:solidFill>
                  <a:schemeClr val="accent3"/>
                </a:solidFill>
                <a:cs typeface="Times New Roman" panose="02020603050405020304" pitchFamily="18" charset="0"/>
              </a:rPr>
              <a:t>depends</a:t>
            </a:r>
            <a:r>
              <a:rPr lang="it-IT" sz="2800" dirty="0" smtClean="0">
                <a:solidFill>
                  <a:schemeClr val="accent3"/>
                </a:solidFill>
                <a:cs typeface="Times New Roman" panose="02020603050405020304" pitchFamily="18" charset="0"/>
              </a:rPr>
              <a:t> on </a:t>
            </a:r>
            <a:r>
              <a:rPr lang="it-IT" sz="2800" dirty="0" err="1" smtClean="0">
                <a:solidFill>
                  <a:schemeClr val="accent3"/>
                </a:solidFill>
                <a:cs typeface="Times New Roman" panose="02020603050405020304" pitchFamily="18" charset="0"/>
              </a:rPr>
              <a:t>central</a:t>
            </a:r>
            <a:r>
              <a:rPr lang="it-IT" sz="2800" dirty="0" smtClean="0">
                <a:solidFill>
                  <a:schemeClr val="accent3"/>
                </a:solidFill>
                <a:cs typeface="Times New Roman" panose="02020603050405020304" pitchFamily="18" charset="0"/>
              </a:rPr>
              <a:t> </a:t>
            </a:r>
            <a:r>
              <a:rPr lang="it-IT" sz="2800" dirty="0" err="1" smtClean="0">
                <a:solidFill>
                  <a:schemeClr val="accent3"/>
                </a:solidFill>
                <a:cs typeface="Times New Roman" panose="02020603050405020304" pitchFamily="18" charset="0"/>
              </a:rPr>
              <a:t>density</a:t>
            </a:r>
            <a:r>
              <a:rPr lang="it-IT" sz="2800" dirty="0" smtClean="0">
                <a:solidFill>
                  <a:schemeClr val="accent3"/>
                </a:solidFill>
                <a:cs typeface="Times New Roman" panose="02020603050405020304" pitchFamily="18" charset="0"/>
              </a:rPr>
              <a:t> (</a:t>
            </a:r>
            <a:r>
              <a:rPr lang="it-IT" sz="2800" b="1" i="1" dirty="0" err="1" smtClean="0">
                <a:solidFill>
                  <a:schemeClr val="accent3"/>
                </a:solidFill>
                <a:latin typeface="Symbol" panose="05050102010706020507" pitchFamily="18" charset="2"/>
                <a:cs typeface="Times New Roman" panose="02020603050405020304" pitchFamily="18" charset="0"/>
              </a:rPr>
              <a:t>r</a:t>
            </a:r>
            <a:r>
              <a:rPr lang="it-IT" sz="2800" b="1" i="1" baseline="-25000" dirty="0" err="1" smtClean="0">
                <a:solidFill>
                  <a:schemeClr val="accent3"/>
                </a:solidFill>
                <a:cs typeface="Times New Roman" panose="02020603050405020304" pitchFamily="18" charset="0"/>
              </a:rPr>
              <a:t>c</a:t>
            </a:r>
            <a:r>
              <a:rPr lang="it-IT" sz="2800" b="1" i="1" baseline="-25000" dirty="0" smtClean="0">
                <a:solidFill>
                  <a:schemeClr val="accent3"/>
                </a:solidFill>
                <a:cs typeface="Times New Roman" panose="02020603050405020304" pitchFamily="18" charset="0"/>
              </a:rPr>
              <a:t> </a:t>
            </a:r>
            <a:r>
              <a:rPr lang="it-IT" sz="2800" b="1" i="1" dirty="0" smtClean="0">
                <a:solidFill>
                  <a:schemeClr val="accent3"/>
                </a:solidFill>
                <a:cs typeface="Times New Roman" panose="02020603050405020304" pitchFamily="18" charset="0"/>
              </a:rPr>
              <a:t>) </a:t>
            </a:r>
            <a:r>
              <a:rPr lang="it-IT" sz="2800" dirty="0" smtClean="0">
                <a:solidFill>
                  <a:schemeClr val="accent3"/>
                </a:solidFill>
                <a:cs typeface="Times New Roman" panose="02020603050405020304" pitchFamily="18" charset="0"/>
              </a:rPr>
              <a:t>or viceversa</a:t>
            </a:r>
            <a:endParaRPr lang="it-IT" sz="2800" dirty="0">
              <a:solidFill>
                <a:schemeClr val="accent3"/>
              </a:solidFill>
              <a:cs typeface="Times New Roman" panose="02020603050405020304" pitchFamily="18" charset="0"/>
            </a:endParaRPr>
          </a:p>
        </p:txBody>
      </p:sp>
    </p:spTree>
    <p:extLst>
      <p:ext uri="{BB962C8B-B14F-4D97-AF65-F5344CB8AC3E}">
        <p14:creationId xmlns:p14="http://schemas.microsoft.com/office/powerpoint/2010/main" val="2583261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998881743"/>
              </p:ext>
            </p:extLst>
          </p:nvPr>
        </p:nvGraphicFramePr>
        <p:xfrm>
          <a:off x="179512" y="2204864"/>
          <a:ext cx="7100887" cy="563563"/>
        </p:xfrm>
        <a:graphic>
          <a:graphicData uri="http://schemas.openxmlformats.org/presentationml/2006/ole">
            <mc:AlternateContent xmlns:mc="http://schemas.openxmlformats.org/markup-compatibility/2006">
              <mc:Choice xmlns:v="urn:schemas-microsoft-com:vml" Requires="v">
                <p:oleObj spid="_x0000_s78525" name="Equazione" r:id="rId3" imgW="2869920" imgH="228600" progId="Equation.3">
                  <p:embed/>
                </p:oleObj>
              </mc:Choice>
              <mc:Fallback>
                <p:oleObj name="Equazione" r:id="rId3" imgW="2869920" imgH="228600" progId="Equation.3">
                  <p:embed/>
                  <p:pic>
                    <p:nvPicPr>
                      <p:cNvPr id="0" name="Oggetto 9"/>
                      <p:cNvPicPr>
                        <a:picLocks noChangeAspect="1" noChangeArrowheads="1"/>
                      </p:cNvPicPr>
                      <p:nvPr/>
                    </p:nvPicPr>
                    <p:blipFill>
                      <a:blip r:embed="rId4"/>
                      <a:srcRect/>
                      <a:stretch>
                        <a:fillRect/>
                      </a:stretch>
                    </p:blipFill>
                    <p:spPr bwMode="auto">
                      <a:xfrm>
                        <a:off x="179512" y="2204864"/>
                        <a:ext cx="7100887" cy="563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 name="Oggetto 4"/>
          <p:cNvGraphicFramePr>
            <a:graphicFrameLocks noChangeAspect="1"/>
          </p:cNvGraphicFramePr>
          <p:nvPr>
            <p:extLst>
              <p:ext uri="{D42A27DB-BD31-4B8C-83A1-F6EECF244321}">
                <p14:modId xmlns:p14="http://schemas.microsoft.com/office/powerpoint/2010/main" val="3995933467"/>
              </p:ext>
            </p:extLst>
          </p:nvPr>
        </p:nvGraphicFramePr>
        <p:xfrm>
          <a:off x="2267744" y="3789040"/>
          <a:ext cx="4727334" cy="1057077"/>
        </p:xfrm>
        <a:graphic>
          <a:graphicData uri="http://schemas.openxmlformats.org/presentationml/2006/ole">
            <mc:AlternateContent xmlns:mc="http://schemas.openxmlformats.org/markup-compatibility/2006">
              <mc:Choice xmlns:v="urn:schemas-microsoft-com:vml" Requires="v">
                <p:oleObj spid="_x0000_s78526" name="Equazione" r:id="rId5" imgW="1130040" imgH="253800" progId="Equation.3">
                  <p:embed/>
                </p:oleObj>
              </mc:Choice>
              <mc:Fallback>
                <p:oleObj name="Equazione" r:id="rId5" imgW="1130040" imgH="253800" progId="Equation.3">
                  <p:embed/>
                  <p:pic>
                    <p:nvPicPr>
                      <p:cNvPr id="0" name="Oggetto 1"/>
                      <p:cNvPicPr>
                        <a:picLocks noChangeAspect="1" noChangeArrowheads="1"/>
                      </p:cNvPicPr>
                      <p:nvPr/>
                    </p:nvPicPr>
                    <p:blipFill>
                      <a:blip r:embed="rId6"/>
                      <a:srcRect/>
                      <a:stretch>
                        <a:fillRect/>
                      </a:stretch>
                    </p:blipFill>
                    <p:spPr bwMode="auto">
                      <a:xfrm>
                        <a:off x="2267744" y="3789040"/>
                        <a:ext cx="4727334" cy="1057077"/>
                      </a:xfrm>
                      <a:prstGeom prst="rect">
                        <a:avLst/>
                      </a:prstGeom>
                      <a:solidFill>
                        <a:schemeClr val="bg1"/>
                      </a:solidFill>
                      <a:ln>
                        <a:noFill/>
                      </a:ln>
                      <a:extLst/>
                    </p:spPr>
                  </p:pic>
                </p:oleObj>
              </mc:Fallback>
            </mc:AlternateContent>
          </a:graphicData>
        </a:graphic>
      </p:graphicFrame>
      <p:sp>
        <p:nvSpPr>
          <p:cNvPr id="6" name="CasellaDiTesto 5"/>
          <p:cNvSpPr txBox="1"/>
          <p:nvPr/>
        </p:nvSpPr>
        <p:spPr>
          <a:xfrm>
            <a:off x="971600" y="5013176"/>
            <a:ext cx="7611764" cy="1169551"/>
          </a:xfrm>
          <a:prstGeom prst="rect">
            <a:avLst/>
          </a:prstGeom>
          <a:noFill/>
        </p:spPr>
        <p:txBody>
          <a:bodyPr wrap="none" rtlCol="0">
            <a:spAutoFit/>
          </a:bodyPr>
          <a:lstStyle/>
          <a:p>
            <a:r>
              <a:rPr lang="it-IT" sz="2800" i="1" dirty="0">
                <a:solidFill>
                  <a:schemeClr val="accent3"/>
                </a:solidFill>
              </a:rPr>
              <a:t>R</a:t>
            </a:r>
            <a:r>
              <a:rPr lang="it-IT" sz="2800" dirty="0" smtClean="0">
                <a:solidFill>
                  <a:schemeClr val="accent3"/>
                </a:solidFill>
              </a:rPr>
              <a:t> in 10</a:t>
            </a:r>
            <a:r>
              <a:rPr lang="it-IT" sz="2800" baseline="30000" dirty="0" smtClean="0">
                <a:solidFill>
                  <a:schemeClr val="accent3"/>
                </a:solidFill>
              </a:rPr>
              <a:t>9</a:t>
            </a:r>
            <a:r>
              <a:rPr lang="it-IT" sz="2800" dirty="0" smtClean="0">
                <a:solidFill>
                  <a:schemeClr val="accent3"/>
                </a:solidFill>
              </a:rPr>
              <a:t> cm  and M in  </a:t>
            </a:r>
            <a:r>
              <a:rPr lang="en-US" altLang="it-IT" sz="2400" kern="0" dirty="0" smtClean="0">
                <a:solidFill>
                  <a:schemeClr val="bg1"/>
                </a:solidFill>
                <a:latin typeface="Arial"/>
              </a:rPr>
              <a:t>M</a:t>
            </a:r>
            <a:r>
              <a:rPr lang="en-US" altLang="en-US" sz="2400" b="1" kern="0" baseline="-25000" dirty="0" smtClean="0">
                <a:solidFill>
                  <a:schemeClr val="bg1"/>
                </a:solidFill>
                <a:latin typeface="Wingdings" pitchFamily="2" charset="2"/>
              </a:rPr>
              <a:t>¤</a:t>
            </a:r>
            <a:r>
              <a:rPr lang="en-US" altLang="en-US" sz="2400" b="1" kern="0" dirty="0" smtClean="0">
                <a:solidFill>
                  <a:schemeClr val="bg1"/>
                </a:solidFill>
              </a:rPr>
              <a:t> = 1.989 x 10</a:t>
            </a:r>
            <a:r>
              <a:rPr lang="en-US" altLang="en-US" sz="2400" b="1" kern="0" baseline="30000" dirty="0" smtClean="0">
                <a:solidFill>
                  <a:schemeClr val="bg1"/>
                </a:solidFill>
              </a:rPr>
              <a:t>33</a:t>
            </a:r>
            <a:r>
              <a:rPr lang="en-US" altLang="en-US" sz="2400" b="1" kern="0" dirty="0" smtClean="0">
                <a:solidFill>
                  <a:schemeClr val="bg1"/>
                </a:solidFill>
              </a:rPr>
              <a:t> g</a:t>
            </a:r>
            <a:endParaRPr lang="it-IT" sz="2800" dirty="0" smtClean="0">
              <a:solidFill>
                <a:schemeClr val="bg1"/>
              </a:solidFill>
            </a:endParaRPr>
          </a:p>
          <a:p>
            <a:pPr algn="l"/>
            <a:r>
              <a:rPr lang="it-IT" sz="2800" dirty="0" smtClean="0">
                <a:solidFill>
                  <a:schemeClr val="accent3"/>
                </a:solidFill>
              </a:rPr>
              <a:t>For </a:t>
            </a:r>
            <a:r>
              <a:rPr lang="it-IT" sz="2800" dirty="0" err="1" smtClean="0">
                <a:solidFill>
                  <a:schemeClr val="accent3"/>
                </a:solidFill>
              </a:rPr>
              <a:t>instance</a:t>
            </a:r>
            <a:r>
              <a:rPr lang="it-IT" sz="2800" dirty="0" smtClean="0">
                <a:solidFill>
                  <a:schemeClr val="accent3"/>
                </a:solidFill>
              </a:rPr>
              <a:t>, R=10</a:t>
            </a:r>
            <a:r>
              <a:rPr lang="it-IT" sz="2800" baseline="30000" dirty="0" smtClean="0">
                <a:solidFill>
                  <a:schemeClr val="accent3"/>
                </a:solidFill>
              </a:rPr>
              <a:t>9</a:t>
            </a:r>
            <a:r>
              <a:rPr lang="it-IT" sz="2800" dirty="0" smtClean="0">
                <a:solidFill>
                  <a:schemeClr val="accent3"/>
                </a:solidFill>
              </a:rPr>
              <a:t> cm  and </a:t>
            </a:r>
            <a:r>
              <a:rPr lang="it-IT" sz="2800" dirty="0" err="1" smtClean="0">
                <a:solidFill>
                  <a:schemeClr val="accent3"/>
                </a:solidFill>
              </a:rPr>
              <a:t>Y</a:t>
            </a:r>
            <a:r>
              <a:rPr lang="it-IT" sz="2800" baseline="-25000" dirty="0" err="1" smtClean="0">
                <a:solidFill>
                  <a:schemeClr val="accent3"/>
                </a:solidFill>
              </a:rPr>
              <a:t>e</a:t>
            </a:r>
            <a:r>
              <a:rPr lang="it-IT" sz="2800" dirty="0" smtClean="0">
                <a:solidFill>
                  <a:schemeClr val="accent3"/>
                </a:solidFill>
              </a:rPr>
              <a:t>=0.5  </a:t>
            </a:r>
            <a:r>
              <a:rPr lang="it-IT" sz="2800" dirty="0" smtClean="0">
                <a:solidFill>
                  <a:schemeClr val="accent3"/>
                </a:solidFill>
                <a:sym typeface="Wingdings" panose="05000000000000000000" pitchFamily="2" charset="2"/>
              </a:rPr>
              <a:t>  M=0.7 </a:t>
            </a:r>
            <a:r>
              <a:rPr lang="en-US" altLang="it-IT" sz="2800" kern="0" dirty="0">
                <a:solidFill>
                  <a:schemeClr val="bg1"/>
                </a:solidFill>
                <a:latin typeface="Arial"/>
              </a:rPr>
              <a:t>M</a:t>
            </a:r>
            <a:r>
              <a:rPr lang="en-US" altLang="en-US" sz="2800" b="1" kern="0" baseline="-25000" dirty="0" smtClean="0">
                <a:solidFill>
                  <a:schemeClr val="bg1"/>
                </a:solidFill>
                <a:latin typeface="Wingdings" pitchFamily="2" charset="2"/>
              </a:rPr>
              <a:t>¤</a:t>
            </a:r>
            <a:endParaRPr lang="it-IT" sz="2800" dirty="0" smtClean="0">
              <a:solidFill>
                <a:schemeClr val="accent3"/>
              </a:solidFill>
              <a:sym typeface="Wingdings" panose="05000000000000000000" pitchFamily="2" charset="2"/>
            </a:endParaRPr>
          </a:p>
        </p:txBody>
      </p:sp>
      <p:sp>
        <p:nvSpPr>
          <p:cNvPr id="7" name="CasellaDiTesto 6"/>
          <p:cNvSpPr txBox="1"/>
          <p:nvPr/>
        </p:nvSpPr>
        <p:spPr>
          <a:xfrm>
            <a:off x="899592" y="529516"/>
            <a:ext cx="1628972" cy="523220"/>
          </a:xfrm>
          <a:prstGeom prst="rect">
            <a:avLst/>
          </a:prstGeom>
          <a:noFill/>
        </p:spPr>
        <p:txBody>
          <a:bodyPr wrap="none" rtlCol="0">
            <a:spAutoFit/>
          </a:bodyPr>
          <a:lstStyle/>
          <a:p>
            <a:pPr algn="l"/>
            <a:r>
              <a:rPr lang="it-IT" sz="2800" i="1" dirty="0" smtClean="0">
                <a:solidFill>
                  <a:schemeClr val="accent3"/>
                </a:solidFill>
              </a:rPr>
              <a:t>Note </a:t>
            </a:r>
            <a:r>
              <a:rPr lang="it-IT" sz="2800" i="1" dirty="0" err="1" smtClean="0">
                <a:solidFill>
                  <a:schemeClr val="accent3"/>
                </a:solidFill>
              </a:rPr>
              <a:t>that</a:t>
            </a:r>
            <a:r>
              <a:rPr lang="it-IT" sz="2800" i="1" dirty="0" smtClean="0">
                <a:solidFill>
                  <a:schemeClr val="accent3"/>
                </a:solidFill>
              </a:rPr>
              <a:t>:</a:t>
            </a:r>
            <a:endParaRPr lang="it-IT" sz="2800" dirty="0" smtClean="0">
              <a:solidFill>
                <a:schemeClr val="bg1"/>
              </a:solidFill>
            </a:endParaRPr>
          </a:p>
        </p:txBody>
      </p:sp>
      <p:graphicFrame>
        <p:nvGraphicFramePr>
          <p:cNvPr id="3" name="Oggetto 2"/>
          <p:cNvGraphicFramePr>
            <a:graphicFrameLocks noChangeAspect="1"/>
          </p:cNvGraphicFramePr>
          <p:nvPr>
            <p:extLst>
              <p:ext uri="{D42A27DB-BD31-4B8C-83A1-F6EECF244321}">
                <p14:modId xmlns:p14="http://schemas.microsoft.com/office/powerpoint/2010/main" val="442774122"/>
              </p:ext>
            </p:extLst>
          </p:nvPr>
        </p:nvGraphicFramePr>
        <p:xfrm>
          <a:off x="2638425" y="374650"/>
          <a:ext cx="2933700" cy="979488"/>
        </p:xfrm>
        <a:graphic>
          <a:graphicData uri="http://schemas.openxmlformats.org/presentationml/2006/ole">
            <mc:AlternateContent xmlns:mc="http://schemas.openxmlformats.org/markup-compatibility/2006">
              <mc:Choice xmlns:v="urn:schemas-microsoft-com:vml" Requires="v">
                <p:oleObj spid="_x0000_s78527" name="Equazione" r:id="rId7" imgW="1485720" imgH="495000" progId="Equation.3">
                  <p:embed/>
                </p:oleObj>
              </mc:Choice>
              <mc:Fallback>
                <p:oleObj name="Equazione" r:id="rId7" imgW="1485720" imgH="495000" progId="Equation.3">
                  <p:embed/>
                  <p:pic>
                    <p:nvPicPr>
                      <p:cNvPr id="0" name="Oggetto 9"/>
                      <p:cNvPicPr>
                        <a:picLocks noChangeAspect="1" noChangeArrowheads="1"/>
                      </p:cNvPicPr>
                      <p:nvPr/>
                    </p:nvPicPr>
                    <p:blipFill>
                      <a:blip r:embed="rId8"/>
                      <a:srcRect/>
                      <a:stretch>
                        <a:fillRect/>
                      </a:stretch>
                    </p:blipFill>
                    <p:spPr bwMode="auto">
                      <a:xfrm>
                        <a:off x="2638425" y="374650"/>
                        <a:ext cx="2933700" cy="979488"/>
                      </a:xfrm>
                      <a:prstGeom prst="rect">
                        <a:avLst/>
                      </a:prstGeom>
                      <a:solidFill>
                        <a:schemeClr val="bg1"/>
                      </a:solidFill>
                      <a:ln>
                        <a:noFill/>
                      </a:ln>
                    </p:spPr>
                  </p:pic>
                </p:oleObj>
              </mc:Fallback>
            </mc:AlternateContent>
          </a:graphicData>
        </a:graphic>
      </p:graphicFrame>
      <p:sp>
        <p:nvSpPr>
          <p:cNvPr id="9" name="Parentesi graffa aperta 8"/>
          <p:cNvSpPr/>
          <p:nvPr/>
        </p:nvSpPr>
        <p:spPr>
          <a:xfrm>
            <a:off x="5796136" y="116632"/>
            <a:ext cx="432048" cy="1872208"/>
          </a:xfrm>
          <a:prstGeom prst="leftBrace">
            <a:avLst/>
          </a:prstGeom>
          <a:ln w="28575">
            <a:solidFill>
              <a:srgbClr val="FCF39A"/>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graphicFrame>
        <p:nvGraphicFramePr>
          <p:cNvPr id="10" name="Oggetto 9"/>
          <p:cNvGraphicFramePr>
            <a:graphicFrameLocks noChangeAspect="1"/>
          </p:cNvGraphicFramePr>
          <p:nvPr>
            <p:extLst>
              <p:ext uri="{D42A27DB-BD31-4B8C-83A1-F6EECF244321}">
                <p14:modId xmlns:p14="http://schemas.microsoft.com/office/powerpoint/2010/main" val="157285866"/>
              </p:ext>
            </p:extLst>
          </p:nvPr>
        </p:nvGraphicFramePr>
        <p:xfrm>
          <a:off x="6426200" y="160338"/>
          <a:ext cx="2132013" cy="1755775"/>
        </p:xfrm>
        <a:graphic>
          <a:graphicData uri="http://schemas.openxmlformats.org/presentationml/2006/ole">
            <mc:AlternateContent xmlns:mc="http://schemas.openxmlformats.org/markup-compatibility/2006">
              <mc:Choice xmlns:v="urn:schemas-microsoft-com:vml" Requires="v">
                <p:oleObj spid="_x0000_s78528" name="Equazione" r:id="rId9" imgW="1079280" imgH="888840" progId="Equation.3">
                  <p:embed/>
                </p:oleObj>
              </mc:Choice>
              <mc:Fallback>
                <p:oleObj name="Equazione" r:id="rId9" imgW="1079280" imgH="888840" progId="Equation.3">
                  <p:embed/>
                  <p:pic>
                    <p:nvPicPr>
                      <p:cNvPr id="0" name="Oggetto 2"/>
                      <p:cNvPicPr>
                        <a:picLocks noChangeAspect="1" noChangeArrowheads="1"/>
                      </p:cNvPicPr>
                      <p:nvPr/>
                    </p:nvPicPr>
                    <p:blipFill>
                      <a:blip r:embed="rId10"/>
                      <a:srcRect/>
                      <a:stretch>
                        <a:fillRect/>
                      </a:stretch>
                    </p:blipFill>
                    <p:spPr bwMode="auto">
                      <a:xfrm>
                        <a:off x="6426200" y="160338"/>
                        <a:ext cx="2132013" cy="1755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 name="CasellaDiTesto 10"/>
          <p:cNvSpPr txBox="1"/>
          <p:nvPr/>
        </p:nvSpPr>
        <p:spPr>
          <a:xfrm>
            <a:off x="1714078" y="3068960"/>
            <a:ext cx="5718232" cy="584775"/>
          </a:xfrm>
          <a:prstGeom prst="rect">
            <a:avLst/>
          </a:prstGeom>
          <a:noFill/>
        </p:spPr>
        <p:txBody>
          <a:bodyPr wrap="none" rtlCol="0">
            <a:spAutoFit/>
          </a:bodyPr>
          <a:lstStyle/>
          <a:p>
            <a:pPr algn="l"/>
            <a:r>
              <a:rPr lang="en-GB" sz="3200" b="1" i="1" dirty="0" smtClean="0">
                <a:solidFill>
                  <a:srgbClr val="FFFF00"/>
                </a:solidFill>
              </a:rPr>
              <a:t>For </a:t>
            </a:r>
            <a:r>
              <a:rPr lang="en-GB" sz="3200" b="1" i="1" dirty="0" smtClean="0">
                <a:solidFill>
                  <a:srgbClr val="FFFF00"/>
                </a:solidFill>
                <a:latin typeface="Symbol" panose="05050102010706020507" pitchFamily="18" charset="2"/>
              </a:rPr>
              <a:t>g</a:t>
            </a:r>
            <a:r>
              <a:rPr lang="en-GB" sz="3200" b="1" i="1" dirty="0" smtClean="0">
                <a:solidFill>
                  <a:srgbClr val="FFFF00"/>
                </a:solidFill>
              </a:rPr>
              <a:t>=5/3 </a:t>
            </a:r>
            <a:r>
              <a:rPr lang="en-GB" sz="3200" b="1" i="1" dirty="0" smtClean="0">
                <a:solidFill>
                  <a:srgbClr val="FFFF00"/>
                </a:solidFill>
              </a:rPr>
              <a:t>(non </a:t>
            </a:r>
            <a:r>
              <a:rPr lang="en-GB" sz="3200" b="1" i="1" dirty="0" smtClean="0">
                <a:solidFill>
                  <a:srgbClr val="FFFF00"/>
                </a:solidFill>
              </a:rPr>
              <a:t>relativistic </a:t>
            </a:r>
            <a:r>
              <a:rPr lang="en-GB" sz="3200" b="1" i="1" dirty="0" smtClean="0">
                <a:solidFill>
                  <a:srgbClr val="FFFF00"/>
                </a:solidFill>
              </a:rPr>
              <a:t>case):</a:t>
            </a:r>
            <a:endParaRPr lang="en-GB" sz="3200" b="1" dirty="0" smtClean="0">
              <a:solidFill>
                <a:srgbClr val="FFFF00"/>
              </a:solidFill>
            </a:endParaRPr>
          </a:p>
        </p:txBody>
      </p:sp>
    </p:spTree>
    <p:extLst>
      <p:ext uri="{BB962C8B-B14F-4D97-AF65-F5344CB8AC3E}">
        <p14:creationId xmlns:p14="http://schemas.microsoft.com/office/powerpoint/2010/main" val="3694285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ggetto 1"/>
          <p:cNvGraphicFramePr>
            <a:graphicFrameLocks noChangeAspect="1"/>
          </p:cNvGraphicFramePr>
          <p:nvPr>
            <p:extLst>
              <p:ext uri="{D42A27DB-BD31-4B8C-83A1-F6EECF244321}">
                <p14:modId xmlns:p14="http://schemas.microsoft.com/office/powerpoint/2010/main" val="2545695182"/>
              </p:ext>
            </p:extLst>
          </p:nvPr>
        </p:nvGraphicFramePr>
        <p:xfrm>
          <a:off x="969963" y="188913"/>
          <a:ext cx="7010400" cy="1162050"/>
        </p:xfrm>
        <a:graphic>
          <a:graphicData uri="http://schemas.openxmlformats.org/presentationml/2006/ole">
            <mc:AlternateContent xmlns:mc="http://schemas.openxmlformats.org/markup-compatibility/2006">
              <mc:Choice xmlns:v="urn:schemas-microsoft-com:vml" Requires="v">
                <p:oleObj spid="_x0000_s79207" name="Equazione" r:id="rId3" imgW="2831760" imgH="469800" progId="Equation.3">
                  <p:embed/>
                </p:oleObj>
              </mc:Choice>
              <mc:Fallback>
                <p:oleObj name="Equazione" r:id="rId3" imgW="2831760" imgH="469800" progId="Equation.3">
                  <p:embed/>
                  <p:pic>
                    <p:nvPicPr>
                      <p:cNvPr id="0" name="Oggetto 6"/>
                      <p:cNvPicPr>
                        <a:picLocks noChangeAspect="1" noChangeArrowheads="1"/>
                      </p:cNvPicPr>
                      <p:nvPr/>
                    </p:nvPicPr>
                    <p:blipFill>
                      <a:blip r:embed="rId4"/>
                      <a:srcRect/>
                      <a:stretch>
                        <a:fillRect/>
                      </a:stretch>
                    </p:blipFill>
                    <p:spPr bwMode="auto">
                      <a:xfrm>
                        <a:off x="969963" y="188913"/>
                        <a:ext cx="7010400" cy="1162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 name="CasellaDiTesto 1"/>
          <p:cNvSpPr txBox="1">
            <a:spLocks noChangeArrowheads="1"/>
          </p:cNvSpPr>
          <p:nvPr/>
        </p:nvSpPr>
        <p:spPr bwMode="auto">
          <a:xfrm>
            <a:off x="826348" y="4650234"/>
            <a:ext cx="7563312"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it-IT" sz="2400" dirty="0" smtClean="0">
                <a:solidFill>
                  <a:srgbClr val="FFFF00"/>
                </a:solidFill>
                <a:latin typeface="Times New Roman" pitchFamily="18" charset="0"/>
              </a:rPr>
              <a:t>              Pure H              </a:t>
            </a:r>
            <a:r>
              <a:rPr lang="it-IT" altLang="it-IT" sz="2400" dirty="0" smtClean="0">
                <a:solidFill>
                  <a:srgbClr val="FFFF00"/>
                </a:solidFill>
                <a:latin typeface="Times New Roman" pitchFamily="18" charset="0"/>
                <a:sym typeface="Wingdings" panose="05000000000000000000" pitchFamily="2" charset="2"/>
              </a:rPr>
              <a:t>    </a:t>
            </a:r>
            <a:r>
              <a:rPr lang="it-IT" altLang="it-IT" sz="2400" dirty="0" err="1" smtClean="0">
                <a:solidFill>
                  <a:srgbClr val="FFFF00"/>
                </a:solidFill>
                <a:latin typeface="Times New Roman" pitchFamily="18" charset="0"/>
                <a:sym typeface="Wingdings" panose="05000000000000000000" pitchFamily="2" charset="2"/>
              </a:rPr>
              <a:t>Y</a:t>
            </a:r>
            <a:r>
              <a:rPr lang="it-IT" altLang="it-IT" sz="2400" baseline="-25000" dirty="0" err="1" smtClean="0">
                <a:solidFill>
                  <a:srgbClr val="FFFF00"/>
                </a:solidFill>
                <a:latin typeface="Times New Roman" pitchFamily="18" charset="0"/>
                <a:sym typeface="Wingdings" panose="05000000000000000000" pitchFamily="2" charset="2"/>
              </a:rPr>
              <a:t>e</a:t>
            </a:r>
            <a:r>
              <a:rPr lang="it-IT" altLang="it-IT" sz="2400" dirty="0" smtClean="0">
                <a:solidFill>
                  <a:srgbClr val="FFFF00"/>
                </a:solidFill>
                <a:latin typeface="Times New Roman" pitchFamily="18" charset="0"/>
                <a:sym typeface="Wingdings" panose="05000000000000000000" pitchFamily="2" charset="2"/>
              </a:rPr>
              <a:t>=1           </a:t>
            </a:r>
            <a:r>
              <a:rPr lang="it-IT" altLang="it-IT" sz="2400" dirty="0" err="1" smtClean="0">
                <a:solidFill>
                  <a:srgbClr val="FFFF00"/>
                </a:solidFill>
                <a:latin typeface="Times New Roman" pitchFamily="18" charset="0"/>
                <a:sym typeface="Wingdings" panose="05000000000000000000" pitchFamily="2" charset="2"/>
              </a:rPr>
              <a:t>M</a:t>
            </a:r>
            <a:r>
              <a:rPr lang="it-IT" altLang="it-IT" sz="2400" baseline="-25000" dirty="0" err="1" smtClean="0">
                <a:solidFill>
                  <a:srgbClr val="FFFF00"/>
                </a:solidFill>
                <a:latin typeface="Times New Roman" pitchFamily="18" charset="0"/>
                <a:sym typeface="Wingdings" panose="05000000000000000000" pitchFamily="2" charset="2"/>
              </a:rPr>
              <a:t>Ch</a:t>
            </a:r>
            <a:r>
              <a:rPr lang="it-IT" altLang="it-IT" sz="2400" dirty="0" smtClean="0">
                <a:solidFill>
                  <a:srgbClr val="FFFF00"/>
                </a:solidFill>
                <a:latin typeface="Times New Roman" pitchFamily="18" charset="0"/>
                <a:sym typeface="Wingdings" panose="05000000000000000000" pitchFamily="2" charset="2"/>
              </a:rPr>
              <a:t>=5.81</a:t>
            </a:r>
            <a:endParaRPr lang="it-IT" altLang="it-IT" sz="2400" dirty="0">
              <a:solidFill>
                <a:srgbClr val="FFFF00"/>
              </a:solidFill>
              <a:latin typeface="Times New Roman" pitchFamily="18" charset="0"/>
            </a:endParaRPr>
          </a:p>
          <a:p>
            <a:pPr eaLnBrk="1" hangingPunct="1">
              <a:spcBef>
                <a:spcPct val="50000"/>
              </a:spcBef>
              <a:buNone/>
            </a:pPr>
            <a:r>
              <a:rPr lang="it-IT" altLang="it-IT" sz="2400" dirty="0" smtClean="0">
                <a:solidFill>
                  <a:srgbClr val="FFFF00"/>
                </a:solidFill>
                <a:latin typeface="Times New Roman" pitchFamily="18" charset="0"/>
              </a:rPr>
              <a:t>      C-O White </a:t>
            </a:r>
            <a:r>
              <a:rPr lang="it-IT" altLang="it-IT" sz="2400" dirty="0" err="1" smtClean="0">
                <a:solidFill>
                  <a:srgbClr val="FFFF00"/>
                </a:solidFill>
                <a:latin typeface="Times New Roman" pitchFamily="18" charset="0"/>
              </a:rPr>
              <a:t>Dwarf</a:t>
            </a:r>
            <a:r>
              <a:rPr lang="it-IT" altLang="it-IT" sz="2400" dirty="0" smtClean="0">
                <a:solidFill>
                  <a:srgbClr val="FFFF00"/>
                </a:solidFill>
                <a:latin typeface="Times New Roman" pitchFamily="18" charset="0"/>
              </a:rPr>
              <a:t>   </a:t>
            </a:r>
            <a:r>
              <a:rPr lang="it-IT" altLang="it-IT" sz="2400" dirty="0" smtClean="0">
                <a:solidFill>
                  <a:srgbClr val="FFFF00"/>
                </a:solidFill>
                <a:latin typeface="Times New Roman" pitchFamily="18" charset="0"/>
                <a:sym typeface="Wingdings" panose="05000000000000000000" pitchFamily="2" charset="2"/>
              </a:rPr>
              <a:t>   </a:t>
            </a:r>
            <a:r>
              <a:rPr lang="it-IT" altLang="it-IT" sz="2400" dirty="0" err="1" smtClean="0">
                <a:solidFill>
                  <a:srgbClr val="FFFF00"/>
                </a:solidFill>
                <a:latin typeface="Times New Roman" pitchFamily="18" charset="0"/>
                <a:sym typeface="Wingdings" panose="05000000000000000000" pitchFamily="2" charset="2"/>
              </a:rPr>
              <a:t>Y</a:t>
            </a:r>
            <a:r>
              <a:rPr lang="it-IT" altLang="it-IT" sz="2400" baseline="-25000" dirty="0" err="1" smtClean="0">
                <a:solidFill>
                  <a:srgbClr val="FFFF00"/>
                </a:solidFill>
                <a:latin typeface="Times New Roman" pitchFamily="18" charset="0"/>
                <a:sym typeface="Wingdings" panose="05000000000000000000" pitchFamily="2" charset="2"/>
              </a:rPr>
              <a:t>e</a:t>
            </a:r>
            <a:r>
              <a:rPr lang="it-IT" altLang="it-IT" sz="2400" dirty="0" smtClean="0">
                <a:solidFill>
                  <a:srgbClr val="FFFF00"/>
                </a:solidFill>
                <a:latin typeface="Times New Roman" pitchFamily="18" charset="0"/>
                <a:sym typeface="Wingdings" panose="05000000000000000000" pitchFamily="2" charset="2"/>
              </a:rPr>
              <a:t>=0.5        </a:t>
            </a:r>
            <a:r>
              <a:rPr lang="it-IT" altLang="it-IT" sz="2400" dirty="0" err="1" smtClean="0">
                <a:solidFill>
                  <a:srgbClr val="FFFF00"/>
                </a:solidFill>
                <a:latin typeface="Times New Roman" pitchFamily="18" charset="0"/>
                <a:sym typeface="Wingdings" panose="05000000000000000000" pitchFamily="2" charset="2"/>
              </a:rPr>
              <a:t>M</a:t>
            </a:r>
            <a:r>
              <a:rPr lang="it-IT" altLang="it-IT" sz="2400" baseline="-25000" dirty="0" err="1" smtClean="0">
                <a:solidFill>
                  <a:srgbClr val="FFFF00"/>
                </a:solidFill>
                <a:latin typeface="Times New Roman" pitchFamily="18" charset="0"/>
                <a:sym typeface="Wingdings" panose="05000000000000000000" pitchFamily="2" charset="2"/>
              </a:rPr>
              <a:t>Ch</a:t>
            </a:r>
            <a:r>
              <a:rPr lang="it-IT" altLang="it-IT" sz="2400" dirty="0" smtClean="0">
                <a:solidFill>
                  <a:srgbClr val="FFFF00"/>
                </a:solidFill>
                <a:latin typeface="Times New Roman" pitchFamily="18" charset="0"/>
                <a:sym typeface="Wingdings" panose="05000000000000000000" pitchFamily="2" charset="2"/>
              </a:rPr>
              <a:t>=1.45</a:t>
            </a:r>
            <a:endParaRPr lang="it-IT" altLang="it-IT" sz="2400" dirty="0">
              <a:solidFill>
                <a:srgbClr val="FFFF00"/>
              </a:solidFill>
              <a:latin typeface="Times New Roman" pitchFamily="18" charset="0"/>
            </a:endParaRPr>
          </a:p>
          <a:p>
            <a:pPr eaLnBrk="1" hangingPunct="1">
              <a:spcBef>
                <a:spcPct val="50000"/>
              </a:spcBef>
              <a:buNone/>
            </a:pPr>
            <a:r>
              <a:rPr lang="it-IT" altLang="it-IT" sz="2400" dirty="0" smtClean="0">
                <a:solidFill>
                  <a:srgbClr val="FFFF00"/>
                </a:solidFill>
                <a:latin typeface="Times New Roman" pitchFamily="18" charset="0"/>
              </a:rPr>
              <a:t>Fe core of a massive star </a:t>
            </a:r>
            <a:r>
              <a:rPr lang="it-IT" altLang="it-IT" sz="2400" dirty="0" smtClean="0">
                <a:solidFill>
                  <a:srgbClr val="FFFF00"/>
                </a:solidFill>
                <a:latin typeface="Times New Roman" pitchFamily="18" charset="0"/>
                <a:sym typeface="Wingdings" panose="05000000000000000000" pitchFamily="2" charset="2"/>
              </a:rPr>
              <a:t>  </a:t>
            </a:r>
            <a:r>
              <a:rPr lang="it-IT" altLang="it-IT" sz="2400" dirty="0" err="1" smtClean="0">
                <a:solidFill>
                  <a:srgbClr val="FFFF00"/>
                </a:solidFill>
                <a:latin typeface="Times New Roman" pitchFamily="18" charset="0"/>
                <a:sym typeface="Wingdings" panose="05000000000000000000" pitchFamily="2" charset="2"/>
              </a:rPr>
              <a:t>Y</a:t>
            </a:r>
            <a:r>
              <a:rPr lang="it-IT" altLang="it-IT" sz="2400" baseline="-25000" dirty="0" err="1" smtClean="0">
                <a:solidFill>
                  <a:srgbClr val="FFFF00"/>
                </a:solidFill>
                <a:latin typeface="Times New Roman" pitchFamily="18" charset="0"/>
                <a:sym typeface="Wingdings" panose="05000000000000000000" pitchFamily="2" charset="2"/>
              </a:rPr>
              <a:t>e</a:t>
            </a:r>
            <a:r>
              <a:rPr lang="it-IT" altLang="it-IT" sz="2400" dirty="0" smtClean="0">
                <a:solidFill>
                  <a:srgbClr val="FFFF00"/>
                </a:solidFill>
                <a:latin typeface="Times New Roman" pitchFamily="18" charset="0"/>
                <a:sym typeface="Wingdings" panose="05000000000000000000" pitchFamily="2" charset="2"/>
              </a:rPr>
              <a:t>=0.46      </a:t>
            </a:r>
            <a:r>
              <a:rPr lang="it-IT" altLang="it-IT" sz="2400" dirty="0" err="1" smtClean="0">
                <a:solidFill>
                  <a:srgbClr val="FFFF00"/>
                </a:solidFill>
                <a:latin typeface="Times New Roman" pitchFamily="18" charset="0"/>
                <a:sym typeface="Wingdings" panose="05000000000000000000" pitchFamily="2" charset="2"/>
              </a:rPr>
              <a:t>M</a:t>
            </a:r>
            <a:r>
              <a:rPr lang="it-IT" altLang="it-IT" sz="2400" baseline="-25000" dirty="0" err="1" smtClean="0">
                <a:solidFill>
                  <a:srgbClr val="FFFF00"/>
                </a:solidFill>
                <a:latin typeface="Times New Roman" pitchFamily="18" charset="0"/>
                <a:sym typeface="Wingdings" panose="05000000000000000000" pitchFamily="2" charset="2"/>
              </a:rPr>
              <a:t>Ch</a:t>
            </a:r>
            <a:r>
              <a:rPr lang="it-IT" altLang="it-IT" sz="2400" dirty="0" smtClean="0">
                <a:solidFill>
                  <a:srgbClr val="FFFF00"/>
                </a:solidFill>
                <a:latin typeface="Times New Roman" pitchFamily="18" charset="0"/>
                <a:sym typeface="Wingdings" panose="05000000000000000000" pitchFamily="2" charset="2"/>
              </a:rPr>
              <a:t>=1.25</a:t>
            </a:r>
          </a:p>
          <a:p>
            <a:pPr eaLnBrk="1" hangingPunct="1">
              <a:spcBef>
                <a:spcPct val="50000"/>
              </a:spcBef>
              <a:buNone/>
            </a:pPr>
            <a:r>
              <a:rPr lang="it-IT" altLang="it-IT" sz="2400" dirty="0" smtClean="0">
                <a:solidFill>
                  <a:srgbClr val="FFFF00"/>
                </a:solidFill>
                <a:latin typeface="Times New Roman" pitchFamily="18" charset="0"/>
                <a:sym typeface="Wingdings" panose="05000000000000000000" pitchFamily="2" charset="2"/>
              </a:rPr>
              <a:t>                       </a:t>
            </a:r>
            <a:r>
              <a:rPr lang="it-IT" altLang="it-IT" sz="2400" b="1" u="sng" dirty="0" err="1" smtClean="0">
                <a:solidFill>
                  <a:srgbClr val="FFFF00"/>
                </a:solidFill>
                <a:latin typeface="Times New Roman" pitchFamily="18" charset="0"/>
                <a:sym typeface="Wingdings" panose="05000000000000000000" pitchFamily="2" charset="2"/>
              </a:rPr>
              <a:t>M</a:t>
            </a:r>
            <a:r>
              <a:rPr lang="it-IT" altLang="it-IT" sz="2400" b="1" u="sng" baseline="-25000" dirty="0" err="1" smtClean="0">
                <a:solidFill>
                  <a:srgbClr val="FFFF00"/>
                </a:solidFill>
                <a:latin typeface="Times New Roman" pitchFamily="18" charset="0"/>
                <a:sym typeface="Wingdings" panose="05000000000000000000" pitchFamily="2" charset="2"/>
              </a:rPr>
              <a:t>Ch</a:t>
            </a:r>
            <a:r>
              <a:rPr lang="it-IT" altLang="it-IT" sz="2400" b="1" u="sng" baseline="-25000" dirty="0" smtClean="0">
                <a:solidFill>
                  <a:srgbClr val="FFFF00"/>
                </a:solidFill>
                <a:latin typeface="Times New Roman" pitchFamily="18" charset="0"/>
                <a:sym typeface="Wingdings" panose="05000000000000000000" pitchFamily="2" charset="2"/>
              </a:rPr>
              <a:t> </a:t>
            </a:r>
            <a:r>
              <a:rPr lang="it-IT" altLang="it-IT" sz="2400" b="1" u="sng" dirty="0" err="1" smtClean="0">
                <a:solidFill>
                  <a:srgbClr val="FFFF00"/>
                </a:solidFill>
                <a:latin typeface="Times New Roman" pitchFamily="18" charset="0"/>
                <a:sym typeface="Wingdings" panose="05000000000000000000" pitchFamily="2" charset="2"/>
              </a:rPr>
              <a:t>larger</a:t>
            </a:r>
            <a:r>
              <a:rPr lang="it-IT" altLang="it-IT" sz="2400" b="1" u="sng" dirty="0" smtClean="0">
                <a:solidFill>
                  <a:srgbClr val="FFFF00"/>
                </a:solidFill>
                <a:latin typeface="Times New Roman" pitchFamily="18" charset="0"/>
                <a:sym typeface="Wingdings" panose="05000000000000000000" pitchFamily="2" charset="2"/>
              </a:rPr>
              <a:t> in case of </a:t>
            </a:r>
            <a:r>
              <a:rPr lang="it-IT" altLang="it-IT" sz="2400" b="1" u="sng" dirty="0" err="1" smtClean="0">
                <a:solidFill>
                  <a:srgbClr val="FFFF00"/>
                </a:solidFill>
                <a:latin typeface="Times New Roman" pitchFamily="18" charset="0"/>
                <a:sym typeface="Wingdings" panose="05000000000000000000" pitchFamily="2" charset="2"/>
              </a:rPr>
              <a:t>rotation</a:t>
            </a:r>
            <a:endParaRPr lang="it-IT" altLang="it-IT" sz="2400" b="1" u="sng" dirty="0">
              <a:solidFill>
                <a:srgbClr val="FFFF00"/>
              </a:solidFill>
              <a:latin typeface="Times New Roman" pitchFamily="18" charset="0"/>
            </a:endParaRPr>
          </a:p>
        </p:txBody>
      </p:sp>
      <p:graphicFrame>
        <p:nvGraphicFramePr>
          <p:cNvPr id="4" name="Oggetto 3"/>
          <p:cNvGraphicFramePr>
            <a:graphicFrameLocks noChangeAspect="1"/>
          </p:cNvGraphicFramePr>
          <p:nvPr>
            <p:extLst>
              <p:ext uri="{D42A27DB-BD31-4B8C-83A1-F6EECF244321}">
                <p14:modId xmlns:p14="http://schemas.microsoft.com/office/powerpoint/2010/main" val="3249164603"/>
              </p:ext>
            </p:extLst>
          </p:nvPr>
        </p:nvGraphicFramePr>
        <p:xfrm>
          <a:off x="2088319" y="1988840"/>
          <a:ext cx="4859945" cy="1347142"/>
        </p:xfrm>
        <a:graphic>
          <a:graphicData uri="http://schemas.openxmlformats.org/presentationml/2006/ole">
            <mc:AlternateContent xmlns:mc="http://schemas.openxmlformats.org/markup-compatibility/2006">
              <mc:Choice xmlns:v="urn:schemas-microsoft-com:vml" Requires="v">
                <p:oleObj spid="_x0000_s79208" name="Equazione" r:id="rId5" imgW="914400" imgH="253800" progId="Equation.3">
                  <p:embed/>
                </p:oleObj>
              </mc:Choice>
              <mc:Fallback>
                <p:oleObj name="Equazione" r:id="rId5" imgW="914400" imgH="253800" progId="Equation.3">
                  <p:embed/>
                  <p:pic>
                    <p:nvPicPr>
                      <p:cNvPr id="0" name="Oggetto 1"/>
                      <p:cNvPicPr>
                        <a:picLocks noChangeAspect="1" noChangeArrowheads="1"/>
                      </p:cNvPicPr>
                      <p:nvPr/>
                    </p:nvPicPr>
                    <p:blipFill>
                      <a:blip r:embed="rId6"/>
                      <a:srcRect/>
                      <a:stretch>
                        <a:fillRect/>
                      </a:stretch>
                    </p:blipFill>
                    <p:spPr bwMode="auto">
                      <a:xfrm>
                        <a:off x="2088319" y="1988840"/>
                        <a:ext cx="4859945" cy="1347142"/>
                      </a:xfrm>
                      <a:prstGeom prst="rect">
                        <a:avLst/>
                      </a:prstGeom>
                      <a:solidFill>
                        <a:schemeClr val="bg1"/>
                      </a:solidFill>
                      <a:ln>
                        <a:noFill/>
                      </a:ln>
                    </p:spPr>
                  </p:pic>
                </p:oleObj>
              </mc:Fallback>
            </mc:AlternateContent>
          </a:graphicData>
        </a:graphic>
      </p:graphicFrame>
      <p:sp>
        <p:nvSpPr>
          <p:cNvPr id="5" name="CasellaDiTesto 4"/>
          <p:cNvSpPr txBox="1"/>
          <p:nvPr/>
        </p:nvSpPr>
        <p:spPr>
          <a:xfrm>
            <a:off x="107504" y="3429000"/>
            <a:ext cx="8856984" cy="1077218"/>
          </a:xfrm>
          <a:prstGeom prst="rect">
            <a:avLst/>
          </a:prstGeom>
          <a:noFill/>
        </p:spPr>
        <p:txBody>
          <a:bodyPr wrap="square" rtlCol="0">
            <a:spAutoFit/>
          </a:bodyPr>
          <a:lstStyle/>
          <a:p>
            <a:r>
              <a:rPr lang="en-GB" sz="3200" b="1" dirty="0" smtClean="0">
                <a:solidFill>
                  <a:schemeClr val="bg1"/>
                </a:solidFill>
              </a:rPr>
              <a:t>Represents the maximum mass for a degenerate core in hydrostatic equilibrium</a:t>
            </a:r>
            <a:endParaRPr lang="en-GB" sz="3200" b="1" dirty="0">
              <a:solidFill>
                <a:schemeClr val="bg1"/>
              </a:solidFill>
            </a:endParaRPr>
          </a:p>
        </p:txBody>
      </p:sp>
      <p:sp>
        <p:nvSpPr>
          <p:cNvPr id="6" name="CasellaDiTesto 1"/>
          <p:cNvSpPr txBox="1">
            <a:spLocks noChangeArrowheads="1"/>
          </p:cNvSpPr>
          <p:nvPr/>
        </p:nvSpPr>
        <p:spPr bwMode="auto">
          <a:xfrm>
            <a:off x="251520" y="1412776"/>
            <a:ext cx="870343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it-IT" sz="2800" dirty="0" smtClean="0">
                <a:solidFill>
                  <a:srgbClr val="FFFF00"/>
                </a:solidFill>
                <a:latin typeface="Times New Roman" pitchFamily="18" charset="0"/>
              </a:rPr>
              <a:t>M </a:t>
            </a:r>
            <a:r>
              <a:rPr lang="it-IT" altLang="it-IT" sz="2800" dirty="0" err="1" smtClean="0">
                <a:solidFill>
                  <a:srgbClr val="FFFF00"/>
                </a:solidFill>
                <a:latin typeface="Times New Roman" pitchFamily="18" charset="0"/>
              </a:rPr>
              <a:t>does</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not</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depend</a:t>
            </a:r>
            <a:r>
              <a:rPr lang="it-IT" altLang="it-IT" sz="2800" dirty="0" smtClean="0">
                <a:solidFill>
                  <a:srgbClr val="FFFF00"/>
                </a:solidFill>
                <a:latin typeface="Times New Roman" pitchFamily="18" charset="0"/>
              </a:rPr>
              <a:t> on R or, </a:t>
            </a:r>
            <a:r>
              <a:rPr lang="it-IT" altLang="it-IT" sz="2800" dirty="0" err="1" smtClean="0">
                <a:solidFill>
                  <a:srgbClr val="FFFF00"/>
                </a:solidFill>
                <a:latin typeface="Times New Roman" pitchFamily="18" charset="0"/>
              </a:rPr>
              <a:t>only</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one</a:t>
            </a:r>
            <a:r>
              <a:rPr lang="it-IT" altLang="it-IT" sz="2800" dirty="0" smtClean="0">
                <a:solidFill>
                  <a:srgbClr val="FFFF00"/>
                </a:solidFill>
                <a:latin typeface="Times New Roman" pitchFamily="18" charset="0"/>
              </a:rPr>
              <a:t> mass </a:t>
            </a:r>
            <a:r>
              <a:rPr lang="it-IT" altLang="it-IT" sz="2800" dirty="0" err="1" smtClean="0">
                <a:solidFill>
                  <a:srgbClr val="FFFF00"/>
                </a:solidFill>
                <a:latin typeface="Times New Roman" pitchFamily="18" charset="0"/>
              </a:rPr>
              <a:t>value</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is</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possible</a:t>
            </a:r>
            <a:endParaRPr lang="it-IT" altLang="it-IT" sz="2800" dirty="0">
              <a:solidFill>
                <a:srgbClr val="FFFF00"/>
              </a:solidFill>
              <a:latin typeface="Times New Roman" pitchFamily="18" charset="0"/>
            </a:endParaRPr>
          </a:p>
        </p:txBody>
      </p:sp>
    </p:spTree>
    <p:extLst>
      <p:ext uri="{BB962C8B-B14F-4D97-AF65-F5344CB8AC3E}">
        <p14:creationId xmlns:p14="http://schemas.microsoft.com/office/powerpoint/2010/main" val="389382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23528" y="908720"/>
            <a:ext cx="8321229" cy="5078313"/>
          </a:xfrm>
          <a:prstGeom prst="rect">
            <a:avLst/>
          </a:prstGeom>
          <a:noFill/>
        </p:spPr>
        <p:txBody>
          <a:bodyPr wrap="square" rtlCol="0">
            <a:spAutoFit/>
          </a:bodyPr>
          <a:lstStyle/>
          <a:p>
            <a:pPr algn="just"/>
            <a:r>
              <a:rPr lang="en-GB" sz="2800" kern="0" dirty="0">
                <a:solidFill>
                  <a:srgbClr val="FFFFFF"/>
                </a:solidFill>
                <a:latin typeface="Arial"/>
              </a:rPr>
              <a:t>The evolution ends when the  density in the core becomes </a:t>
            </a:r>
            <a:r>
              <a:rPr lang="en-GB" sz="2800" kern="0" dirty="0" smtClean="0">
                <a:solidFill>
                  <a:srgbClr val="FFFFFF"/>
                </a:solidFill>
                <a:latin typeface="Arial"/>
              </a:rPr>
              <a:t>large enough and high </a:t>
            </a:r>
            <a:r>
              <a:rPr lang="en-GB" sz="2800" kern="0" dirty="0">
                <a:solidFill>
                  <a:srgbClr val="FFFFFF"/>
                </a:solidFill>
                <a:latin typeface="Arial"/>
              </a:rPr>
              <a:t>electron </a:t>
            </a:r>
            <a:r>
              <a:rPr lang="en-GB" sz="2800" kern="0" dirty="0" smtClean="0">
                <a:solidFill>
                  <a:srgbClr val="FFFFFF"/>
                </a:solidFill>
                <a:latin typeface="Arial"/>
              </a:rPr>
              <a:t>degeneracy develops. Then:</a:t>
            </a:r>
          </a:p>
          <a:p>
            <a:pPr algn="just"/>
            <a:endParaRPr lang="en-GB" sz="2800" kern="0" dirty="0" smtClean="0">
              <a:solidFill>
                <a:srgbClr val="FFFFFF"/>
              </a:solidFill>
              <a:latin typeface="Arial"/>
            </a:endParaRPr>
          </a:p>
          <a:p>
            <a:pPr marL="514350" indent="-514350">
              <a:buFont typeface="+mj-lt"/>
              <a:buAutoNum type="arabicPeriod"/>
            </a:pPr>
            <a:r>
              <a:rPr lang="en-GB" sz="2800" kern="0" dirty="0">
                <a:solidFill>
                  <a:srgbClr val="FCF39A"/>
                </a:solidFill>
                <a:latin typeface="Arial"/>
              </a:rPr>
              <a:t>C</a:t>
            </a:r>
            <a:r>
              <a:rPr lang="en-GB" sz="2800" kern="0" dirty="0" smtClean="0">
                <a:solidFill>
                  <a:srgbClr val="FCF39A"/>
                </a:solidFill>
                <a:latin typeface="Arial"/>
              </a:rPr>
              <a:t>ore </a:t>
            </a:r>
            <a:r>
              <a:rPr lang="en-GB" sz="2800" kern="0" dirty="0">
                <a:solidFill>
                  <a:srgbClr val="FCF39A"/>
                </a:solidFill>
                <a:latin typeface="Arial"/>
              </a:rPr>
              <a:t>mass </a:t>
            </a:r>
            <a:r>
              <a:rPr lang="en-GB" sz="2800" kern="0" dirty="0" smtClean="0">
                <a:solidFill>
                  <a:srgbClr val="FCF39A"/>
                </a:solidFill>
                <a:latin typeface="Arial"/>
              </a:rPr>
              <a:t>&lt; Chandrasekhar mass.     </a:t>
            </a:r>
            <a:r>
              <a:rPr lang="en-GB" sz="2800" kern="0" dirty="0">
                <a:solidFill>
                  <a:srgbClr val="FFFFFF"/>
                </a:solidFill>
                <a:latin typeface="Arial"/>
              </a:rPr>
              <a:t>c</a:t>
            </a:r>
            <a:r>
              <a:rPr lang="en-GB" sz="2800" kern="0" dirty="0" smtClean="0">
                <a:solidFill>
                  <a:srgbClr val="FFFFFF"/>
                </a:solidFill>
                <a:latin typeface="Arial"/>
              </a:rPr>
              <a:t>ontraction stops </a:t>
            </a:r>
            <a:r>
              <a:rPr lang="it-IT" sz="2800" dirty="0">
                <a:solidFill>
                  <a:schemeClr val="bg1"/>
                </a:solidFill>
                <a:latin typeface="Symbol"/>
              </a:rPr>
              <a:t>Þ</a:t>
            </a:r>
            <a:r>
              <a:rPr lang="en-GB" sz="2800" kern="0" dirty="0" smtClean="0">
                <a:solidFill>
                  <a:srgbClr val="FFFFFF"/>
                </a:solidFill>
                <a:latin typeface="Arial"/>
              </a:rPr>
              <a:t> formation of a White Dwarf           or</a:t>
            </a:r>
          </a:p>
          <a:p>
            <a:pPr marL="514350" indent="-514350">
              <a:buFont typeface="+mj-lt"/>
              <a:buAutoNum type="arabicPeriod"/>
            </a:pPr>
            <a:r>
              <a:rPr lang="en-GB" sz="2800" kern="0" dirty="0" smtClean="0">
                <a:solidFill>
                  <a:srgbClr val="FCF39A"/>
                </a:solidFill>
                <a:latin typeface="Arial"/>
              </a:rPr>
              <a:t>Core mass &gt; Chandrasekhar mass               </a:t>
            </a:r>
            <a:r>
              <a:rPr lang="en-GB" sz="2800" kern="0" dirty="0" smtClean="0">
                <a:solidFill>
                  <a:schemeClr val="bg1"/>
                </a:solidFill>
                <a:latin typeface="Arial"/>
              </a:rPr>
              <a:t>indefinite contractions </a:t>
            </a:r>
            <a:r>
              <a:rPr lang="it-IT" sz="2800" dirty="0" smtClean="0">
                <a:solidFill>
                  <a:schemeClr val="bg1"/>
                </a:solidFill>
                <a:latin typeface="Symbol"/>
              </a:rPr>
              <a:t>Þ</a:t>
            </a:r>
            <a:r>
              <a:rPr lang="en-GB" sz="1200" dirty="0" smtClean="0">
                <a:solidFill>
                  <a:schemeClr val="bg1"/>
                </a:solidFill>
                <a:latin typeface="MS Shell Dlg 2"/>
              </a:rPr>
              <a:t> </a:t>
            </a:r>
            <a:r>
              <a:rPr lang="en-GB" sz="2800" kern="0" dirty="0">
                <a:solidFill>
                  <a:schemeClr val="bg1"/>
                </a:solidFill>
                <a:latin typeface="Arial"/>
              </a:rPr>
              <a:t>c</a:t>
            </a:r>
            <a:r>
              <a:rPr lang="en-GB" sz="2800" kern="0" dirty="0" smtClean="0">
                <a:solidFill>
                  <a:schemeClr val="bg1"/>
                </a:solidFill>
                <a:latin typeface="Arial"/>
              </a:rPr>
              <a:t>ore </a:t>
            </a:r>
            <a:r>
              <a:rPr lang="en-GB" sz="2800" kern="0" dirty="0" smtClean="0">
                <a:solidFill>
                  <a:srgbClr val="FFFFFF"/>
                </a:solidFill>
                <a:latin typeface="Arial"/>
              </a:rPr>
              <a:t>collapse </a:t>
            </a:r>
          </a:p>
          <a:p>
            <a:pPr marL="457200" indent="-457200">
              <a:buFont typeface="+mj-lt"/>
              <a:buAutoNum type="arabicPeriod"/>
            </a:pPr>
            <a:endParaRPr lang="it-IT" dirty="0"/>
          </a:p>
        </p:txBody>
      </p:sp>
    </p:spTree>
    <p:extLst>
      <p:ext uri="{BB962C8B-B14F-4D97-AF65-F5344CB8AC3E}">
        <p14:creationId xmlns:p14="http://schemas.microsoft.com/office/powerpoint/2010/main" val="1266009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767972" y="116632"/>
            <a:ext cx="7772400" cy="936104"/>
          </a:xfrm>
        </p:spPr>
        <p:txBody>
          <a:bodyPr/>
          <a:lstStyle/>
          <a:p>
            <a:r>
              <a:rPr lang="en-GB" dirty="0">
                <a:solidFill>
                  <a:schemeClr val="bg1"/>
                </a:solidFill>
              </a:rPr>
              <a:t>The Key Role of the  </a:t>
            </a:r>
            <a:r>
              <a:rPr lang="it-IT" baseline="30000" dirty="0">
                <a:solidFill>
                  <a:schemeClr val="bg1"/>
                </a:solidFill>
              </a:rPr>
              <a:t>12</a:t>
            </a:r>
            <a:r>
              <a:rPr lang="it-IT" dirty="0">
                <a:solidFill>
                  <a:schemeClr val="bg1"/>
                </a:solidFill>
              </a:rPr>
              <a:t>C+</a:t>
            </a:r>
            <a:r>
              <a:rPr lang="it-IT" baseline="30000" dirty="0">
                <a:solidFill>
                  <a:schemeClr val="bg1"/>
                </a:solidFill>
              </a:rPr>
              <a:t>12</a:t>
            </a:r>
            <a:r>
              <a:rPr lang="it-IT" dirty="0">
                <a:solidFill>
                  <a:schemeClr val="bg1"/>
                </a:solidFill>
              </a:rPr>
              <a:t>C</a:t>
            </a:r>
            <a:r>
              <a:rPr lang="en-GB" dirty="0">
                <a:solidFill>
                  <a:schemeClr val="bg1"/>
                </a:solidFill>
              </a:rPr>
              <a:t> </a:t>
            </a:r>
          </a:p>
        </p:txBody>
      </p:sp>
      <p:pic>
        <p:nvPicPr>
          <p:cNvPr id="860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1123450"/>
            <a:ext cx="2906812" cy="3989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asellaDiTesto 4"/>
          <p:cNvSpPr txBox="1"/>
          <p:nvPr/>
        </p:nvSpPr>
        <p:spPr>
          <a:xfrm>
            <a:off x="467544" y="2590878"/>
            <a:ext cx="2007281" cy="769441"/>
          </a:xfrm>
          <a:prstGeom prst="rect">
            <a:avLst/>
          </a:prstGeom>
          <a:noFill/>
        </p:spPr>
        <p:txBody>
          <a:bodyPr wrap="none" rtlCol="0">
            <a:spAutoFit/>
          </a:bodyPr>
          <a:lstStyle/>
          <a:p>
            <a:r>
              <a:rPr lang="it-IT" sz="4400" kern="0" baseline="30000" dirty="0">
                <a:solidFill>
                  <a:srgbClr val="FFFFFF"/>
                </a:solidFill>
                <a:latin typeface="Times New Roman"/>
                <a:ea typeface="+mj-ea"/>
                <a:cs typeface="+mj-cs"/>
              </a:rPr>
              <a:t>12</a:t>
            </a:r>
            <a:r>
              <a:rPr lang="it-IT" sz="4400" kern="0" dirty="0">
                <a:solidFill>
                  <a:srgbClr val="FFFFFF"/>
                </a:solidFill>
                <a:latin typeface="Times New Roman"/>
                <a:ea typeface="+mj-ea"/>
                <a:cs typeface="+mj-cs"/>
              </a:rPr>
              <a:t>C+</a:t>
            </a:r>
            <a:r>
              <a:rPr lang="it-IT" sz="4400" kern="0" baseline="30000" dirty="0">
                <a:solidFill>
                  <a:srgbClr val="FFFFFF"/>
                </a:solidFill>
                <a:latin typeface="Times New Roman"/>
                <a:ea typeface="+mj-ea"/>
                <a:cs typeface="+mj-cs"/>
              </a:rPr>
              <a:t>12</a:t>
            </a:r>
            <a:r>
              <a:rPr lang="it-IT" sz="4400" kern="0" dirty="0">
                <a:solidFill>
                  <a:srgbClr val="FFFFFF"/>
                </a:solidFill>
                <a:latin typeface="Times New Roman"/>
                <a:ea typeface="+mj-ea"/>
                <a:cs typeface="+mj-cs"/>
              </a:rPr>
              <a:t>C</a:t>
            </a:r>
            <a:endParaRPr lang="en-GB" dirty="0"/>
          </a:p>
        </p:txBody>
      </p:sp>
      <p:cxnSp>
        <p:nvCxnSpPr>
          <p:cNvPr id="9" name="Connettore 2 8"/>
          <p:cNvCxnSpPr/>
          <p:nvPr/>
        </p:nvCxnSpPr>
        <p:spPr bwMode="auto">
          <a:xfrm flipV="1">
            <a:off x="2405285" y="2492896"/>
            <a:ext cx="515002" cy="360040"/>
          </a:xfrm>
          <a:prstGeom prst="straightConnector1">
            <a:avLst/>
          </a:prstGeom>
          <a:noFill/>
          <a:ln w="31750" cap="flat" cmpd="sng" algn="ctr">
            <a:solidFill>
              <a:schemeClr val="bg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Connettore 2 13"/>
          <p:cNvCxnSpPr/>
          <p:nvPr/>
        </p:nvCxnSpPr>
        <p:spPr bwMode="auto">
          <a:xfrm>
            <a:off x="2411760" y="3068960"/>
            <a:ext cx="508527" cy="432048"/>
          </a:xfrm>
          <a:prstGeom prst="straightConnector1">
            <a:avLst/>
          </a:prstGeom>
          <a:noFill/>
          <a:ln w="31750" cap="flat" cmpd="sng" algn="ctr">
            <a:solidFill>
              <a:schemeClr val="bg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CasellaDiTesto 16"/>
          <p:cNvSpPr txBox="1"/>
          <p:nvPr/>
        </p:nvSpPr>
        <p:spPr>
          <a:xfrm>
            <a:off x="2938386" y="3163615"/>
            <a:ext cx="1818126" cy="769441"/>
          </a:xfrm>
          <a:prstGeom prst="rect">
            <a:avLst/>
          </a:prstGeom>
          <a:noFill/>
        </p:spPr>
        <p:txBody>
          <a:bodyPr wrap="none" rtlCol="0">
            <a:spAutoFit/>
          </a:bodyPr>
          <a:lstStyle/>
          <a:p>
            <a:r>
              <a:rPr lang="it-IT" sz="4400" kern="0" baseline="30000" dirty="0" smtClean="0">
                <a:solidFill>
                  <a:srgbClr val="FFFFFF"/>
                </a:solidFill>
                <a:latin typeface="Times New Roman"/>
                <a:ea typeface="+mj-ea"/>
                <a:cs typeface="+mj-cs"/>
              </a:rPr>
              <a:t>23</a:t>
            </a:r>
            <a:r>
              <a:rPr lang="it-IT" sz="4400" kern="0" dirty="0" smtClean="0">
                <a:solidFill>
                  <a:srgbClr val="FFFFFF"/>
                </a:solidFill>
                <a:latin typeface="Times New Roman"/>
                <a:ea typeface="+mj-ea"/>
                <a:cs typeface="+mj-cs"/>
              </a:rPr>
              <a:t>Na+p</a:t>
            </a:r>
            <a:endParaRPr lang="en-GB" dirty="0"/>
          </a:p>
        </p:txBody>
      </p:sp>
      <p:sp>
        <p:nvSpPr>
          <p:cNvPr id="18" name="CasellaDiTesto 17"/>
          <p:cNvSpPr txBox="1"/>
          <p:nvPr/>
        </p:nvSpPr>
        <p:spPr>
          <a:xfrm>
            <a:off x="2824151" y="1988840"/>
            <a:ext cx="1891865" cy="769441"/>
          </a:xfrm>
          <a:prstGeom prst="rect">
            <a:avLst/>
          </a:prstGeom>
          <a:noFill/>
        </p:spPr>
        <p:txBody>
          <a:bodyPr wrap="none" rtlCol="0">
            <a:spAutoFit/>
          </a:bodyPr>
          <a:lstStyle/>
          <a:p>
            <a:r>
              <a:rPr lang="it-IT" sz="4400" kern="0" baseline="30000" dirty="0" smtClean="0">
                <a:solidFill>
                  <a:srgbClr val="FFFFFF"/>
                </a:solidFill>
                <a:latin typeface="Times New Roman"/>
                <a:ea typeface="+mj-ea"/>
                <a:cs typeface="+mj-cs"/>
              </a:rPr>
              <a:t>20</a:t>
            </a:r>
            <a:r>
              <a:rPr lang="it-IT" sz="4400" kern="0" dirty="0" smtClean="0">
                <a:solidFill>
                  <a:srgbClr val="FFFFFF"/>
                </a:solidFill>
                <a:latin typeface="Times New Roman"/>
                <a:ea typeface="+mj-ea"/>
                <a:cs typeface="+mj-cs"/>
              </a:rPr>
              <a:t>Ne+</a:t>
            </a:r>
            <a:r>
              <a:rPr lang="it-IT" sz="4400" kern="0" dirty="0" smtClean="0">
                <a:solidFill>
                  <a:srgbClr val="FFFFFF"/>
                </a:solidFill>
                <a:latin typeface="Symbol" panose="05050102010706020507" pitchFamily="18" charset="2"/>
                <a:ea typeface="+mj-ea"/>
                <a:cs typeface="+mj-cs"/>
              </a:rPr>
              <a:t>a</a:t>
            </a:r>
            <a:endParaRPr lang="en-GB" dirty="0">
              <a:latin typeface="Symbol" panose="05050102010706020507" pitchFamily="18" charset="2"/>
            </a:endParaRPr>
          </a:p>
        </p:txBody>
      </p:sp>
      <p:sp>
        <p:nvSpPr>
          <p:cNvPr id="20" name="CasellaDiTesto 19"/>
          <p:cNvSpPr txBox="1"/>
          <p:nvPr/>
        </p:nvSpPr>
        <p:spPr>
          <a:xfrm>
            <a:off x="540862" y="5301208"/>
            <a:ext cx="1582484" cy="646331"/>
          </a:xfrm>
          <a:prstGeom prst="rect">
            <a:avLst/>
          </a:prstGeom>
          <a:noFill/>
        </p:spPr>
        <p:txBody>
          <a:bodyPr wrap="none" rtlCol="0">
            <a:spAutoFit/>
          </a:bodyPr>
          <a:lstStyle/>
          <a:p>
            <a:r>
              <a:rPr lang="it-IT" sz="3600" kern="0" baseline="30000" dirty="0" smtClean="0">
                <a:solidFill>
                  <a:srgbClr val="FFFFFF"/>
                </a:solidFill>
                <a:latin typeface="Times New Roman"/>
                <a:ea typeface="+mj-ea"/>
                <a:cs typeface="+mj-cs"/>
              </a:rPr>
              <a:t>22</a:t>
            </a:r>
            <a:r>
              <a:rPr lang="it-IT" sz="3600" kern="0" dirty="0" smtClean="0">
                <a:solidFill>
                  <a:srgbClr val="FFFFFF"/>
                </a:solidFill>
                <a:latin typeface="Times New Roman"/>
                <a:ea typeface="+mj-ea"/>
                <a:cs typeface="+mj-cs"/>
              </a:rPr>
              <a:t>Ne+</a:t>
            </a:r>
            <a:r>
              <a:rPr lang="it-IT" sz="3600" kern="0" dirty="0" smtClean="0">
                <a:solidFill>
                  <a:srgbClr val="FFFFFF"/>
                </a:solidFill>
                <a:latin typeface="Symbol" panose="05050102010706020507" pitchFamily="18" charset="2"/>
              </a:rPr>
              <a:t>a</a:t>
            </a:r>
            <a:endParaRPr lang="en-GB" sz="3600" dirty="0">
              <a:latin typeface="Symbol" panose="05050102010706020507" pitchFamily="18" charset="2"/>
            </a:endParaRPr>
          </a:p>
        </p:txBody>
      </p:sp>
      <p:cxnSp>
        <p:nvCxnSpPr>
          <p:cNvPr id="21" name="Connettore 2 20"/>
          <p:cNvCxnSpPr/>
          <p:nvPr/>
        </p:nvCxnSpPr>
        <p:spPr bwMode="auto">
          <a:xfrm>
            <a:off x="2282509" y="5661248"/>
            <a:ext cx="508527" cy="0"/>
          </a:xfrm>
          <a:prstGeom prst="straightConnector1">
            <a:avLst/>
          </a:prstGeom>
          <a:noFill/>
          <a:ln w="31750" cap="flat" cmpd="sng" algn="ctr">
            <a:solidFill>
              <a:schemeClr val="bg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CasellaDiTesto 22"/>
          <p:cNvSpPr txBox="1"/>
          <p:nvPr/>
        </p:nvSpPr>
        <p:spPr>
          <a:xfrm>
            <a:off x="2905229" y="5323855"/>
            <a:ext cx="1624163" cy="646331"/>
          </a:xfrm>
          <a:prstGeom prst="rect">
            <a:avLst/>
          </a:prstGeom>
          <a:noFill/>
        </p:spPr>
        <p:txBody>
          <a:bodyPr wrap="none" rtlCol="0">
            <a:spAutoFit/>
          </a:bodyPr>
          <a:lstStyle/>
          <a:p>
            <a:r>
              <a:rPr lang="it-IT" sz="3600" kern="0" baseline="30000" dirty="0" smtClean="0">
                <a:solidFill>
                  <a:srgbClr val="FFFFFF"/>
                </a:solidFill>
                <a:latin typeface="Times New Roman"/>
                <a:ea typeface="+mj-ea"/>
                <a:cs typeface="+mj-cs"/>
              </a:rPr>
              <a:t>25</a:t>
            </a:r>
            <a:r>
              <a:rPr lang="it-IT" sz="3600" kern="0" dirty="0" smtClean="0">
                <a:solidFill>
                  <a:srgbClr val="FFFFFF"/>
                </a:solidFill>
                <a:latin typeface="Times New Roman"/>
                <a:ea typeface="+mj-ea"/>
                <a:cs typeface="+mj-cs"/>
              </a:rPr>
              <a:t>Mg+n</a:t>
            </a:r>
            <a:endParaRPr lang="en-GB" sz="3600" dirty="0">
              <a:latin typeface="Symbol" panose="05050102010706020507" pitchFamily="18" charset="2"/>
            </a:endParaRPr>
          </a:p>
        </p:txBody>
      </p:sp>
      <p:sp>
        <p:nvSpPr>
          <p:cNvPr id="24" name="CasellaDiTesto 23"/>
          <p:cNvSpPr txBox="1"/>
          <p:nvPr/>
        </p:nvSpPr>
        <p:spPr>
          <a:xfrm>
            <a:off x="525253" y="5949280"/>
            <a:ext cx="1505540" cy="646331"/>
          </a:xfrm>
          <a:prstGeom prst="rect">
            <a:avLst/>
          </a:prstGeom>
          <a:noFill/>
        </p:spPr>
        <p:txBody>
          <a:bodyPr wrap="none" rtlCol="0">
            <a:spAutoFit/>
          </a:bodyPr>
          <a:lstStyle/>
          <a:p>
            <a:r>
              <a:rPr lang="it-IT" sz="3600" kern="0" dirty="0" smtClean="0">
                <a:solidFill>
                  <a:srgbClr val="FFFFFF"/>
                </a:solidFill>
                <a:latin typeface="Times New Roman"/>
                <a:ea typeface="+mj-ea"/>
                <a:cs typeface="+mj-cs"/>
              </a:rPr>
              <a:t>(</a:t>
            </a:r>
            <a:r>
              <a:rPr lang="it-IT" sz="3600" kern="0" baseline="30000" dirty="0" smtClean="0">
                <a:solidFill>
                  <a:srgbClr val="FFFFFF"/>
                </a:solidFill>
                <a:latin typeface="Times New Roman"/>
                <a:ea typeface="+mj-ea"/>
                <a:cs typeface="+mj-cs"/>
              </a:rPr>
              <a:t>13</a:t>
            </a:r>
            <a:r>
              <a:rPr lang="it-IT" sz="3600" kern="0" dirty="0" smtClean="0">
                <a:solidFill>
                  <a:srgbClr val="FFFFFF"/>
                </a:solidFill>
                <a:latin typeface="Times New Roman"/>
                <a:ea typeface="+mj-ea"/>
                <a:cs typeface="+mj-cs"/>
              </a:rPr>
              <a:t>C+</a:t>
            </a:r>
            <a:r>
              <a:rPr lang="it-IT" sz="3600" kern="0" dirty="0" smtClean="0">
                <a:solidFill>
                  <a:srgbClr val="FFFFFF"/>
                </a:solidFill>
                <a:latin typeface="Symbol" panose="05050102010706020507" pitchFamily="18" charset="2"/>
              </a:rPr>
              <a:t>a</a:t>
            </a:r>
            <a:endParaRPr lang="en-GB" sz="3600" dirty="0">
              <a:latin typeface="Symbol" panose="05050102010706020507" pitchFamily="18" charset="2"/>
            </a:endParaRPr>
          </a:p>
        </p:txBody>
      </p:sp>
      <p:cxnSp>
        <p:nvCxnSpPr>
          <p:cNvPr id="25" name="Connettore 2 24"/>
          <p:cNvCxnSpPr/>
          <p:nvPr/>
        </p:nvCxnSpPr>
        <p:spPr bwMode="auto">
          <a:xfrm>
            <a:off x="2228427" y="6309320"/>
            <a:ext cx="508527" cy="0"/>
          </a:xfrm>
          <a:prstGeom prst="straightConnector1">
            <a:avLst/>
          </a:prstGeom>
          <a:noFill/>
          <a:ln w="31750" cap="flat" cmpd="sng" algn="ctr">
            <a:solidFill>
              <a:schemeClr val="bg1"/>
            </a:solidFill>
            <a:prstDash val="solid"/>
            <a:round/>
            <a:headEnd type="none"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 name="CasellaDiTesto 25"/>
          <p:cNvSpPr txBox="1"/>
          <p:nvPr/>
        </p:nvSpPr>
        <p:spPr>
          <a:xfrm>
            <a:off x="2928091" y="5971927"/>
            <a:ext cx="1470274" cy="646331"/>
          </a:xfrm>
          <a:prstGeom prst="rect">
            <a:avLst/>
          </a:prstGeom>
          <a:noFill/>
        </p:spPr>
        <p:txBody>
          <a:bodyPr wrap="none" rtlCol="0">
            <a:spAutoFit/>
          </a:bodyPr>
          <a:lstStyle/>
          <a:p>
            <a:r>
              <a:rPr lang="it-IT" sz="3600" kern="0" baseline="30000" dirty="0" smtClean="0">
                <a:solidFill>
                  <a:srgbClr val="FFFFFF"/>
                </a:solidFill>
                <a:latin typeface="Times New Roman"/>
                <a:ea typeface="+mj-ea"/>
                <a:cs typeface="+mj-cs"/>
              </a:rPr>
              <a:t>16</a:t>
            </a:r>
            <a:r>
              <a:rPr lang="it-IT" sz="3600" kern="0" dirty="0" smtClean="0">
                <a:solidFill>
                  <a:srgbClr val="FFFFFF"/>
                </a:solidFill>
                <a:latin typeface="Times New Roman"/>
                <a:ea typeface="+mj-ea"/>
                <a:cs typeface="+mj-cs"/>
              </a:rPr>
              <a:t>O+n)</a:t>
            </a:r>
            <a:endParaRPr lang="en-GB" sz="3600" dirty="0">
              <a:latin typeface="Symbol" panose="05050102010706020507" pitchFamily="18" charset="2"/>
            </a:endParaRPr>
          </a:p>
        </p:txBody>
      </p:sp>
      <p:sp>
        <p:nvSpPr>
          <p:cNvPr id="22" name="Freccia a destra 21"/>
          <p:cNvSpPr/>
          <p:nvPr/>
        </p:nvSpPr>
        <p:spPr bwMode="auto">
          <a:xfrm>
            <a:off x="4807260" y="5971927"/>
            <a:ext cx="864096" cy="193377"/>
          </a:xfrm>
          <a:prstGeom prst="rightArrow">
            <a:avLst/>
          </a:prstGeom>
          <a:solidFill>
            <a:schemeClr val="bg1">
              <a:lumMod val="95000"/>
            </a:schemeClr>
          </a:solidFill>
          <a:ln>
            <a:noFill/>
          </a:ln>
          <a:effectLst/>
          <a:ex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Tx/>
              <a:buFontTx/>
              <a:buNone/>
              <a:tabLst/>
            </a:pPr>
            <a:endParaRPr kumimoji="0" lang="en-GB" sz="2400" b="0" i="0" u="none" strike="noStrike" cap="none" normalizeH="0" baseline="0" smtClean="0">
              <a:ln>
                <a:noFill/>
              </a:ln>
              <a:solidFill>
                <a:schemeClr val="tx1"/>
              </a:solidFill>
              <a:effectLst/>
              <a:latin typeface="Times New Roman" pitchFamily="18" charset="0"/>
            </a:endParaRPr>
          </a:p>
        </p:txBody>
      </p:sp>
      <p:sp>
        <p:nvSpPr>
          <p:cNvPr id="27" name="CasellaDiTesto 26"/>
          <p:cNvSpPr txBox="1"/>
          <p:nvPr/>
        </p:nvSpPr>
        <p:spPr>
          <a:xfrm>
            <a:off x="5815372" y="5733256"/>
            <a:ext cx="3025187" cy="584775"/>
          </a:xfrm>
          <a:prstGeom prst="rect">
            <a:avLst/>
          </a:prstGeom>
          <a:noFill/>
        </p:spPr>
        <p:txBody>
          <a:bodyPr wrap="none" rtlCol="0">
            <a:spAutoFit/>
          </a:bodyPr>
          <a:lstStyle/>
          <a:p>
            <a:r>
              <a:rPr lang="en-GB" sz="3200" dirty="0">
                <a:solidFill>
                  <a:schemeClr val="bg1"/>
                </a:solidFill>
              </a:rPr>
              <a:t>s</a:t>
            </a:r>
            <a:r>
              <a:rPr lang="en-GB" sz="3200" dirty="0" smtClean="0">
                <a:solidFill>
                  <a:schemeClr val="bg1"/>
                </a:solidFill>
              </a:rPr>
              <a:t> process (weak)</a:t>
            </a:r>
            <a:endParaRPr lang="en-GB" sz="3200" dirty="0">
              <a:solidFill>
                <a:schemeClr val="bg1"/>
              </a:solidFill>
            </a:endParaRPr>
          </a:p>
        </p:txBody>
      </p:sp>
    </p:spTree>
    <p:extLst>
      <p:ext uri="{BB962C8B-B14F-4D97-AF65-F5344CB8AC3E}">
        <p14:creationId xmlns:p14="http://schemas.microsoft.com/office/powerpoint/2010/main" val="3211701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9874" name="Group 2"/>
          <p:cNvGrpSpPr>
            <a:grpSpLocks/>
          </p:cNvGrpSpPr>
          <p:nvPr/>
        </p:nvGrpSpPr>
        <p:grpSpPr bwMode="auto">
          <a:xfrm>
            <a:off x="152400" y="3124201"/>
            <a:ext cx="5486400" cy="3348039"/>
            <a:chOff x="96" y="1968"/>
            <a:chExt cx="3456" cy="2109"/>
          </a:xfrm>
        </p:grpSpPr>
        <p:grpSp>
          <p:nvGrpSpPr>
            <p:cNvPr id="4108" name="Group 3"/>
            <p:cNvGrpSpPr>
              <a:grpSpLocks/>
            </p:cNvGrpSpPr>
            <p:nvPr/>
          </p:nvGrpSpPr>
          <p:grpSpPr bwMode="auto">
            <a:xfrm>
              <a:off x="96" y="1968"/>
              <a:ext cx="3456" cy="2109"/>
              <a:chOff x="1248" y="624"/>
              <a:chExt cx="3552" cy="2112"/>
            </a:xfrm>
          </p:grpSpPr>
          <p:sp>
            <p:nvSpPr>
              <p:cNvPr id="4110" name="Rectangle 4"/>
              <p:cNvSpPr>
                <a:spLocks noChangeArrowheads="1"/>
              </p:cNvSpPr>
              <p:nvPr/>
            </p:nvSpPr>
            <p:spPr bwMode="auto">
              <a:xfrm>
                <a:off x="1248" y="624"/>
                <a:ext cx="3552" cy="2112"/>
              </a:xfrm>
              <a:prstGeom prst="rect">
                <a:avLst/>
              </a:prstGeom>
              <a:solidFill>
                <a:schemeClr val="hlink"/>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pPr>
                <a:endParaRPr lang="en-US" sz="2400">
                  <a:solidFill>
                    <a:srgbClr val="000000"/>
                  </a:solidFill>
                </a:endParaRPr>
              </a:p>
            </p:txBody>
          </p:sp>
          <p:sp>
            <p:nvSpPr>
              <p:cNvPr id="4111" name="Rectangle 5"/>
              <p:cNvSpPr>
                <a:spLocks noChangeArrowheads="1"/>
              </p:cNvSpPr>
              <p:nvPr/>
            </p:nvSpPr>
            <p:spPr bwMode="auto">
              <a:xfrm>
                <a:off x="1584" y="912"/>
                <a:ext cx="2928" cy="1536"/>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20000"/>
                  </a:spcBef>
                </a:pPr>
                <a:endParaRPr lang="en-US" sz="2400">
                  <a:solidFill>
                    <a:srgbClr val="000000"/>
                  </a:solidFill>
                </a:endParaRPr>
              </a:p>
            </p:txBody>
          </p:sp>
          <p:sp>
            <p:nvSpPr>
              <p:cNvPr id="4112" name="Text Box 6"/>
              <p:cNvSpPr txBox="1">
                <a:spLocks noChangeArrowheads="1"/>
              </p:cNvSpPr>
              <p:nvPr/>
            </p:nvSpPr>
            <p:spPr bwMode="auto">
              <a:xfrm>
                <a:off x="2784" y="2447"/>
                <a:ext cx="528"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sz="2000">
                    <a:solidFill>
                      <a:srgbClr val="000000"/>
                    </a:solidFill>
                  </a:rPr>
                  <a:t>log </a:t>
                </a:r>
                <a:r>
                  <a:rPr lang="it-IT" sz="2000">
                    <a:solidFill>
                      <a:srgbClr val="000000"/>
                    </a:solidFill>
                    <a:latin typeface="Symbol" pitchFamily="18" charset="2"/>
                  </a:rPr>
                  <a:t>r</a:t>
                </a:r>
                <a:endParaRPr lang="en-US" sz="2000">
                  <a:solidFill>
                    <a:srgbClr val="000000"/>
                  </a:solidFill>
                  <a:latin typeface="Symbol" pitchFamily="18" charset="2"/>
                </a:endParaRPr>
              </a:p>
            </p:txBody>
          </p:sp>
          <p:sp>
            <p:nvSpPr>
              <p:cNvPr id="4113" name="Text Box 7"/>
              <p:cNvSpPr txBox="1">
                <a:spLocks noChangeArrowheads="1"/>
              </p:cNvSpPr>
              <p:nvPr/>
            </p:nvSpPr>
            <p:spPr bwMode="auto">
              <a:xfrm rot="16200000">
                <a:off x="1159" y="1431"/>
                <a:ext cx="528" cy="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sz="2000">
                    <a:solidFill>
                      <a:srgbClr val="000000"/>
                    </a:solidFill>
                  </a:rPr>
                  <a:t>log P</a:t>
                </a:r>
                <a:endParaRPr lang="en-US" sz="2000">
                  <a:solidFill>
                    <a:srgbClr val="000000"/>
                  </a:solidFill>
                  <a:latin typeface="Symbol" pitchFamily="18" charset="2"/>
                </a:endParaRPr>
              </a:p>
            </p:txBody>
          </p:sp>
          <p:sp>
            <p:nvSpPr>
              <p:cNvPr id="4114" name="Freeform 8"/>
              <p:cNvSpPr>
                <a:spLocks/>
              </p:cNvSpPr>
              <p:nvPr/>
            </p:nvSpPr>
            <p:spPr bwMode="auto">
              <a:xfrm>
                <a:off x="3408" y="1248"/>
                <a:ext cx="1104" cy="1200"/>
              </a:xfrm>
              <a:custGeom>
                <a:avLst/>
                <a:gdLst>
                  <a:gd name="T0" fmla="*/ 0 w 1104"/>
                  <a:gd name="T1" fmla="*/ 1200 h 1200"/>
                  <a:gd name="T2" fmla="*/ 336 w 1104"/>
                  <a:gd name="T3" fmla="*/ 480 h 1200"/>
                  <a:gd name="T4" fmla="*/ 1104 w 1104"/>
                  <a:gd name="T5" fmla="*/ 0 h 1200"/>
                  <a:gd name="T6" fmla="*/ 0 60000 65536"/>
                  <a:gd name="T7" fmla="*/ 0 60000 65536"/>
                  <a:gd name="T8" fmla="*/ 0 60000 65536"/>
                </a:gdLst>
                <a:ahLst/>
                <a:cxnLst>
                  <a:cxn ang="T6">
                    <a:pos x="T0" y="T1"/>
                  </a:cxn>
                  <a:cxn ang="T7">
                    <a:pos x="T2" y="T3"/>
                  </a:cxn>
                  <a:cxn ang="T8">
                    <a:pos x="T4" y="T5"/>
                  </a:cxn>
                </a:cxnLst>
                <a:rect l="0" t="0" r="r" b="b"/>
                <a:pathLst>
                  <a:path w="1104" h="1200">
                    <a:moveTo>
                      <a:pt x="0" y="1200"/>
                    </a:moveTo>
                    <a:cubicBezTo>
                      <a:pt x="76" y="940"/>
                      <a:pt x="152" y="680"/>
                      <a:pt x="336" y="480"/>
                    </a:cubicBezTo>
                    <a:cubicBezTo>
                      <a:pt x="520" y="280"/>
                      <a:pt x="812" y="140"/>
                      <a:pt x="1104" y="0"/>
                    </a:cubicBezTo>
                  </a:path>
                </a:pathLst>
              </a:cu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sp>
            <p:nvSpPr>
              <p:cNvPr id="4115" name="Text Box 9"/>
              <p:cNvSpPr txBox="1">
                <a:spLocks noChangeArrowheads="1"/>
              </p:cNvSpPr>
              <p:nvPr/>
            </p:nvSpPr>
            <p:spPr bwMode="auto">
              <a:xfrm>
                <a:off x="3744" y="2064"/>
                <a:ext cx="382"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sz="1800">
                    <a:solidFill>
                      <a:srgbClr val="000000"/>
                    </a:solidFill>
                    <a:latin typeface="Symbol" pitchFamily="18" charset="2"/>
                  </a:rPr>
                  <a:t>r</a:t>
                </a:r>
                <a:r>
                  <a:rPr lang="it-IT" sz="1800" baseline="30000">
                    <a:solidFill>
                      <a:srgbClr val="000000"/>
                    </a:solidFill>
                  </a:rPr>
                  <a:t>5/3</a:t>
                </a:r>
                <a:endParaRPr lang="en-US" sz="1800" baseline="30000">
                  <a:solidFill>
                    <a:srgbClr val="000000"/>
                  </a:solidFill>
                </a:endParaRPr>
              </a:p>
            </p:txBody>
          </p:sp>
          <p:sp>
            <p:nvSpPr>
              <p:cNvPr id="4116" name="Text Box 10"/>
              <p:cNvSpPr txBox="1">
                <a:spLocks noChangeArrowheads="1"/>
              </p:cNvSpPr>
              <p:nvPr/>
            </p:nvSpPr>
            <p:spPr bwMode="auto">
              <a:xfrm>
                <a:off x="4176" y="1488"/>
                <a:ext cx="384"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sz="1800">
                    <a:solidFill>
                      <a:srgbClr val="000000"/>
                    </a:solidFill>
                    <a:latin typeface="Symbol" pitchFamily="18" charset="2"/>
                  </a:rPr>
                  <a:t>r</a:t>
                </a:r>
                <a:r>
                  <a:rPr lang="it-IT" sz="1800" baseline="30000">
                    <a:solidFill>
                      <a:srgbClr val="000000"/>
                    </a:solidFill>
                  </a:rPr>
                  <a:t>4/3</a:t>
                </a:r>
                <a:endParaRPr lang="en-US" sz="1800" baseline="30000">
                  <a:solidFill>
                    <a:srgbClr val="000000"/>
                  </a:solidFill>
                </a:endParaRPr>
              </a:p>
            </p:txBody>
          </p:sp>
          <p:sp>
            <p:nvSpPr>
              <p:cNvPr id="4117" name="Line 11"/>
              <p:cNvSpPr>
                <a:spLocks noChangeShapeType="1"/>
              </p:cNvSpPr>
              <p:nvPr/>
            </p:nvSpPr>
            <p:spPr bwMode="auto">
              <a:xfrm flipH="1" flipV="1">
                <a:off x="4080" y="1488"/>
                <a:ext cx="144"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sp>
            <p:nvSpPr>
              <p:cNvPr id="4118" name="Line 12"/>
              <p:cNvSpPr>
                <a:spLocks noChangeShapeType="1"/>
              </p:cNvSpPr>
              <p:nvPr/>
            </p:nvSpPr>
            <p:spPr bwMode="auto">
              <a:xfrm flipH="1" flipV="1">
                <a:off x="3600" y="2016"/>
                <a:ext cx="192" cy="1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sp>
            <p:nvSpPr>
              <p:cNvPr id="4119" name="Line 13"/>
              <p:cNvSpPr>
                <a:spLocks noChangeShapeType="1"/>
              </p:cNvSpPr>
              <p:nvPr/>
            </p:nvSpPr>
            <p:spPr bwMode="auto">
              <a:xfrm flipV="1">
                <a:off x="1632" y="1152"/>
                <a:ext cx="2736" cy="1248"/>
              </a:xfrm>
              <a:prstGeom prst="line">
                <a:avLst/>
              </a:prstGeom>
              <a:noFill/>
              <a:ln w="19050">
                <a:solidFill>
                  <a:schemeClr val="tx1"/>
                </a:solidFill>
                <a:prstDash val="dash"/>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sp>
            <p:nvSpPr>
              <p:cNvPr id="4120" name="Line 14"/>
              <p:cNvSpPr>
                <a:spLocks noChangeShapeType="1"/>
              </p:cNvSpPr>
              <p:nvPr/>
            </p:nvSpPr>
            <p:spPr bwMode="auto">
              <a:xfrm flipV="1">
                <a:off x="2640" y="2016"/>
                <a:ext cx="912" cy="432"/>
              </a:xfrm>
              <a:prstGeom prst="line">
                <a:avLst/>
              </a:prstGeom>
              <a:noFill/>
              <a:ln w="19050">
                <a:solidFill>
                  <a:schemeClr val="tx1"/>
                </a:solidFill>
                <a:prstDash val="dash"/>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sp>
            <p:nvSpPr>
              <p:cNvPr id="4121" name="Text Box 15"/>
              <p:cNvSpPr txBox="1">
                <a:spLocks noChangeArrowheads="1"/>
              </p:cNvSpPr>
              <p:nvPr/>
            </p:nvSpPr>
            <p:spPr bwMode="auto">
              <a:xfrm>
                <a:off x="2881" y="2026"/>
                <a:ext cx="384"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sz="1800" dirty="0">
                    <a:solidFill>
                      <a:srgbClr val="000000"/>
                    </a:solidFill>
                  </a:rPr>
                  <a:t>M</a:t>
                </a:r>
                <a:r>
                  <a:rPr lang="it-IT" sz="1800" baseline="-25000" dirty="0">
                    <a:solidFill>
                      <a:srgbClr val="000000"/>
                    </a:solidFill>
                  </a:rPr>
                  <a:t>1</a:t>
                </a:r>
                <a:endParaRPr lang="en-US" sz="1800" baseline="-25000" dirty="0">
                  <a:solidFill>
                    <a:srgbClr val="000000"/>
                  </a:solidFill>
                </a:endParaRPr>
              </a:p>
            </p:txBody>
          </p:sp>
          <p:sp>
            <p:nvSpPr>
              <p:cNvPr id="4122" name="Text Box 16"/>
              <p:cNvSpPr txBox="1">
                <a:spLocks noChangeArrowheads="1"/>
              </p:cNvSpPr>
              <p:nvPr/>
            </p:nvSpPr>
            <p:spPr bwMode="auto">
              <a:xfrm>
                <a:off x="2495" y="1641"/>
                <a:ext cx="386" cy="23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sz="1800">
                    <a:solidFill>
                      <a:srgbClr val="000000"/>
                    </a:solidFill>
                  </a:rPr>
                  <a:t>M</a:t>
                </a:r>
                <a:r>
                  <a:rPr lang="it-IT" sz="1800" baseline="-25000">
                    <a:solidFill>
                      <a:srgbClr val="000000"/>
                    </a:solidFill>
                  </a:rPr>
                  <a:t>2</a:t>
                </a:r>
                <a:endParaRPr lang="en-US" sz="1800" baseline="-25000">
                  <a:solidFill>
                    <a:srgbClr val="000000"/>
                  </a:solidFill>
                </a:endParaRPr>
              </a:p>
            </p:txBody>
          </p:sp>
          <p:sp>
            <p:nvSpPr>
              <p:cNvPr id="4123" name="Text Box 17"/>
              <p:cNvSpPr txBox="1">
                <a:spLocks noChangeArrowheads="1"/>
              </p:cNvSpPr>
              <p:nvPr/>
            </p:nvSpPr>
            <p:spPr bwMode="auto">
              <a:xfrm>
                <a:off x="1633" y="1008"/>
                <a:ext cx="1055"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sz="1600">
                    <a:solidFill>
                      <a:srgbClr val="000000"/>
                    </a:solidFill>
                  </a:rPr>
                  <a:t>Non-degenerate</a:t>
                </a:r>
                <a:endParaRPr lang="en-US" sz="1600">
                  <a:solidFill>
                    <a:srgbClr val="000000"/>
                  </a:solidFill>
                </a:endParaRPr>
              </a:p>
            </p:txBody>
          </p:sp>
          <p:sp>
            <p:nvSpPr>
              <p:cNvPr id="4124" name="Text Box 18"/>
              <p:cNvSpPr txBox="1">
                <a:spLocks noChangeArrowheads="1"/>
              </p:cNvSpPr>
              <p:nvPr/>
            </p:nvSpPr>
            <p:spPr bwMode="auto">
              <a:xfrm>
                <a:off x="3504" y="2236"/>
                <a:ext cx="1056"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en-US" sz="1600">
                    <a:solidFill>
                      <a:srgbClr val="000000"/>
                    </a:solidFill>
                  </a:rPr>
                  <a:t>Non-relativistic</a:t>
                </a:r>
              </a:p>
            </p:txBody>
          </p:sp>
          <p:sp>
            <p:nvSpPr>
              <p:cNvPr id="4125" name="Text Box 19"/>
              <p:cNvSpPr txBox="1">
                <a:spLocks noChangeArrowheads="1"/>
              </p:cNvSpPr>
              <p:nvPr/>
            </p:nvSpPr>
            <p:spPr bwMode="auto">
              <a:xfrm>
                <a:off x="3888" y="1632"/>
                <a:ext cx="720" cy="2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en-US" sz="1600">
                    <a:solidFill>
                      <a:srgbClr val="000000"/>
                    </a:solidFill>
                  </a:rPr>
                  <a:t>relativistic</a:t>
                </a:r>
              </a:p>
            </p:txBody>
          </p:sp>
        </p:grpSp>
        <p:sp>
          <p:nvSpPr>
            <p:cNvPr id="4109" name="Text Box 20"/>
            <p:cNvSpPr txBox="1">
              <a:spLocks noChangeArrowheads="1"/>
            </p:cNvSpPr>
            <p:nvPr/>
          </p:nvSpPr>
          <p:spPr bwMode="auto">
            <a:xfrm rot="20100000">
              <a:off x="1680" y="2495"/>
              <a:ext cx="181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en-US" sz="1600">
                  <a:solidFill>
                    <a:srgbClr val="000000"/>
                  </a:solidFill>
                </a:rPr>
                <a:t>Collapse</a:t>
              </a:r>
              <a:r>
                <a:rPr lang="it-IT" sz="1600">
                  <a:solidFill>
                    <a:srgbClr val="000000"/>
                  </a:solidFill>
                </a:rPr>
                <a:t> or ignition</a:t>
              </a:r>
              <a:endParaRPr lang="en-US" sz="1600">
                <a:solidFill>
                  <a:srgbClr val="000000"/>
                </a:solidFill>
              </a:endParaRPr>
            </a:p>
          </p:txBody>
        </p:sp>
      </p:grpSp>
      <p:sp>
        <p:nvSpPr>
          <p:cNvPr id="4099" name="Rectangle 21"/>
          <p:cNvSpPr>
            <a:spLocks noGrp="1" noChangeArrowheads="1"/>
          </p:cNvSpPr>
          <p:nvPr>
            <p:ph type="title"/>
          </p:nvPr>
        </p:nvSpPr>
        <p:spPr>
          <a:xfrm>
            <a:off x="192260" y="44624"/>
            <a:ext cx="3410464" cy="1008112"/>
          </a:xfrm>
        </p:spPr>
        <p:txBody>
          <a:bodyPr/>
          <a:lstStyle/>
          <a:p>
            <a:pPr eaLnBrk="1" hangingPunct="1"/>
            <a:r>
              <a:rPr lang="it-IT" sz="3600" u="sng" dirty="0" smtClean="0">
                <a:solidFill>
                  <a:srgbClr val="FFFF00"/>
                </a:solidFill>
              </a:rPr>
              <a:t>Stellar core </a:t>
            </a:r>
            <a:br>
              <a:rPr lang="it-IT" sz="3600" u="sng" dirty="0" smtClean="0">
                <a:solidFill>
                  <a:srgbClr val="FFFF00"/>
                </a:solidFill>
              </a:rPr>
            </a:br>
            <a:r>
              <a:rPr lang="it-IT" sz="3600" u="sng" dirty="0" err="1" smtClean="0">
                <a:solidFill>
                  <a:srgbClr val="FFFF00"/>
                </a:solidFill>
              </a:rPr>
              <a:t>evolution</a:t>
            </a:r>
            <a:endParaRPr lang="en-US" sz="3600" u="sng" dirty="0" smtClean="0">
              <a:solidFill>
                <a:srgbClr val="FFFF00"/>
              </a:solidFill>
            </a:endParaRPr>
          </a:p>
        </p:txBody>
      </p:sp>
      <p:graphicFrame>
        <p:nvGraphicFramePr>
          <p:cNvPr id="4100" name="Object 22"/>
          <p:cNvGraphicFramePr>
            <a:graphicFrameLocks noChangeAspect="1"/>
          </p:cNvGraphicFramePr>
          <p:nvPr>
            <p:extLst>
              <p:ext uri="{D42A27DB-BD31-4B8C-83A1-F6EECF244321}">
                <p14:modId xmlns:p14="http://schemas.microsoft.com/office/powerpoint/2010/main" val="1090371263"/>
              </p:ext>
            </p:extLst>
          </p:nvPr>
        </p:nvGraphicFramePr>
        <p:xfrm>
          <a:off x="755576" y="1268760"/>
          <a:ext cx="3252787" cy="1397000"/>
        </p:xfrm>
        <a:graphic>
          <a:graphicData uri="http://schemas.openxmlformats.org/presentationml/2006/ole">
            <mc:AlternateContent xmlns:mc="http://schemas.openxmlformats.org/markup-compatibility/2006">
              <mc:Choice xmlns:v="urn:schemas-microsoft-com:vml" Requires="v">
                <p:oleObj spid="_x0000_s80755" name="Equation" r:id="rId4" imgW="2298700" imgH="965200" progId="Equation.3">
                  <p:embed/>
                </p:oleObj>
              </mc:Choice>
              <mc:Fallback>
                <p:oleObj name="Equation" r:id="rId4" imgW="2298700" imgH="965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76" y="1268760"/>
                        <a:ext cx="3252787" cy="13970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01" name="Object 23"/>
          <p:cNvGraphicFramePr>
            <a:graphicFrameLocks noChangeAspect="1"/>
          </p:cNvGraphicFramePr>
          <p:nvPr>
            <p:extLst>
              <p:ext uri="{D42A27DB-BD31-4B8C-83A1-F6EECF244321}">
                <p14:modId xmlns:p14="http://schemas.microsoft.com/office/powerpoint/2010/main" val="2786355992"/>
              </p:ext>
            </p:extLst>
          </p:nvPr>
        </p:nvGraphicFramePr>
        <p:xfrm>
          <a:off x="5453063" y="2276475"/>
          <a:ext cx="3276600" cy="596900"/>
        </p:xfrm>
        <a:graphic>
          <a:graphicData uri="http://schemas.openxmlformats.org/presentationml/2006/ole">
            <mc:AlternateContent xmlns:mc="http://schemas.openxmlformats.org/markup-compatibility/2006">
              <mc:Choice xmlns:v="urn:schemas-microsoft-com:vml" Requires="v">
                <p:oleObj spid="_x0000_s80756" name="Equazione" r:id="rId6" imgW="1879600" imgH="381000" progId="Equation.3">
                  <p:embed/>
                </p:oleObj>
              </mc:Choice>
              <mc:Fallback>
                <p:oleObj name="Equazione" r:id="rId6" imgW="1879600" imgH="381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53063" y="2276475"/>
                        <a:ext cx="3276600" cy="59690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79896" name="Group 24"/>
          <p:cNvGrpSpPr>
            <a:grpSpLocks/>
          </p:cNvGrpSpPr>
          <p:nvPr/>
        </p:nvGrpSpPr>
        <p:grpSpPr bwMode="auto">
          <a:xfrm>
            <a:off x="4038600" y="4876802"/>
            <a:ext cx="4984533" cy="1076325"/>
            <a:chOff x="2592" y="3120"/>
            <a:chExt cx="3093" cy="630"/>
          </a:xfrm>
        </p:grpSpPr>
        <p:graphicFrame>
          <p:nvGraphicFramePr>
            <p:cNvPr id="4106" name="Object 25"/>
            <p:cNvGraphicFramePr>
              <a:graphicFrameLocks noChangeAspect="1"/>
            </p:cNvGraphicFramePr>
            <p:nvPr>
              <p:extLst>
                <p:ext uri="{D42A27DB-BD31-4B8C-83A1-F6EECF244321}">
                  <p14:modId xmlns:p14="http://schemas.microsoft.com/office/powerpoint/2010/main" val="1128822752"/>
                </p:ext>
              </p:extLst>
            </p:nvPr>
          </p:nvGraphicFramePr>
          <p:xfrm>
            <a:off x="3695" y="3120"/>
            <a:ext cx="1990" cy="630"/>
          </p:xfrm>
          <a:graphic>
            <a:graphicData uri="http://schemas.openxmlformats.org/presentationml/2006/ole">
              <mc:AlternateContent xmlns:mc="http://schemas.openxmlformats.org/markup-compatibility/2006">
                <mc:Choice xmlns:v="urn:schemas-microsoft-com:vml" Requires="v">
                  <p:oleObj spid="_x0000_s80757" name="Equazione" r:id="rId8" imgW="1688760" imgH="558720" progId="Equation.3">
                    <p:embed/>
                  </p:oleObj>
                </mc:Choice>
                <mc:Fallback>
                  <p:oleObj name="Equazione" r:id="rId8" imgW="1688760" imgH="558720" progId="Equation.3">
                    <p:embed/>
                    <p:pic>
                      <p:nvPicPr>
                        <p:cNvPr id="0" name=""/>
                        <p:cNvPicPr>
                          <a:picLocks noChangeAspect="1" noChangeArrowheads="1"/>
                        </p:cNvPicPr>
                        <p:nvPr/>
                      </p:nvPicPr>
                      <p:blipFill>
                        <a:blip r:embed="rId9"/>
                        <a:srcRect/>
                        <a:stretch>
                          <a:fillRect/>
                        </a:stretch>
                      </p:blipFill>
                      <p:spPr bwMode="auto">
                        <a:xfrm>
                          <a:off x="3695" y="3120"/>
                          <a:ext cx="1990" cy="630"/>
                        </a:xfrm>
                        <a:prstGeom prst="rect">
                          <a:avLst/>
                        </a:prstGeom>
                        <a:solidFill>
                          <a:srgbClr val="FFFF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07" name="Line 26"/>
            <p:cNvSpPr>
              <a:spLocks noChangeShapeType="1"/>
            </p:cNvSpPr>
            <p:nvPr/>
          </p:nvSpPr>
          <p:spPr bwMode="auto">
            <a:xfrm flipH="1" flipV="1">
              <a:off x="2592" y="3168"/>
              <a:ext cx="1008" cy="288"/>
            </a:xfrm>
            <a:prstGeom prst="line">
              <a:avLst/>
            </a:prstGeom>
            <a:noFill/>
            <a:ln w="57150">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grpSp>
      <p:sp>
        <p:nvSpPr>
          <p:cNvPr id="30" name="Line 14"/>
          <p:cNvSpPr>
            <a:spLocks noChangeShapeType="1"/>
          </p:cNvSpPr>
          <p:nvPr/>
        </p:nvSpPr>
        <p:spPr bwMode="auto">
          <a:xfrm flipV="1">
            <a:off x="3637005" y="4608784"/>
            <a:ext cx="401595" cy="666770"/>
          </a:xfrm>
          <a:prstGeom prst="line">
            <a:avLst/>
          </a:prstGeom>
          <a:noFill/>
          <a:ln w="19050">
            <a:solidFill>
              <a:schemeClr val="tx1"/>
            </a:solidFill>
            <a:prstDash val="dash"/>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sp>
        <p:nvSpPr>
          <p:cNvPr id="31" name="Line 14"/>
          <p:cNvSpPr>
            <a:spLocks noChangeShapeType="1"/>
          </p:cNvSpPr>
          <p:nvPr/>
        </p:nvSpPr>
        <p:spPr bwMode="auto">
          <a:xfrm flipV="1">
            <a:off x="4044780" y="3896304"/>
            <a:ext cx="1408671" cy="684826"/>
          </a:xfrm>
          <a:prstGeom prst="line">
            <a:avLst/>
          </a:prstGeom>
          <a:noFill/>
          <a:ln w="19050">
            <a:solidFill>
              <a:schemeClr val="tx1"/>
            </a:solidFill>
            <a:prstDash val="dash"/>
            <a:round/>
            <a:headEnd/>
            <a:tailEnd type="arrow"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graphicFrame>
        <p:nvGraphicFramePr>
          <p:cNvPr id="2" name="Oggetto 1"/>
          <p:cNvGraphicFramePr>
            <a:graphicFrameLocks noChangeAspect="1"/>
          </p:cNvGraphicFramePr>
          <p:nvPr>
            <p:extLst>
              <p:ext uri="{D42A27DB-BD31-4B8C-83A1-F6EECF244321}">
                <p14:modId xmlns:p14="http://schemas.microsoft.com/office/powerpoint/2010/main" val="3965681360"/>
              </p:ext>
            </p:extLst>
          </p:nvPr>
        </p:nvGraphicFramePr>
        <p:xfrm>
          <a:off x="3822700" y="188913"/>
          <a:ext cx="5138738" cy="782637"/>
        </p:xfrm>
        <a:graphic>
          <a:graphicData uri="http://schemas.openxmlformats.org/presentationml/2006/ole">
            <mc:AlternateContent xmlns:mc="http://schemas.openxmlformats.org/markup-compatibility/2006">
              <mc:Choice xmlns:v="urn:schemas-microsoft-com:vml" Requires="v">
                <p:oleObj spid="_x0000_s80758" name="Equazione" r:id="rId10" imgW="3009600" imgH="482400" progId="Equation.3">
                  <p:embed/>
                </p:oleObj>
              </mc:Choice>
              <mc:Fallback>
                <p:oleObj name="Equazione" r:id="rId10" imgW="3009600" imgH="482400" progId="Equation.3">
                  <p:embed/>
                  <p:pic>
                    <p:nvPicPr>
                      <p:cNvPr id="0" name=""/>
                      <p:cNvPicPr>
                        <a:picLocks noChangeAspect="1" noChangeArrowheads="1"/>
                      </p:cNvPicPr>
                      <p:nvPr/>
                    </p:nvPicPr>
                    <p:blipFill>
                      <a:blip r:embed="rId11"/>
                      <a:srcRect/>
                      <a:stretch>
                        <a:fillRect/>
                      </a:stretch>
                    </p:blipFill>
                    <p:spPr bwMode="auto">
                      <a:xfrm>
                        <a:off x="3822700" y="188913"/>
                        <a:ext cx="5138738" cy="782637"/>
                      </a:xfrm>
                      <a:prstGeom prst="rect">
                        <a:avLst/>
                      </a:prstGeom>
                      <a:solidFill>
                        <a:schemeClr val="bg1"/>
                      </a:solidFill>
                      <a:ln>
                        <a:noFill/>
                      </a:ln>
                      <a:effectLst/>
                    </p:spPr>
                  </p:pic>
                </p:oleObj>
              </mc:Fallback>
            </mc:AlternateContent>
          </a:graphicData>
        </a:graphic>
      </p:graphicFrame>
      <p:sp>
        <p:nvSpPr>
          <p:cNvPr id="3" name="Freccia in su 2"/>
          <p:cNvSpPr/>
          <p:nvPr/>
        </p:nvSpPr>
        <p:spPr bwMode="auto">
          <a:xfrm rot="14006149">
            <a:off x="4388632" y="897812"/>
            <a:ext cx="192180" cy="792007"/>
          </a:xfrm>
          <a:prstGeom prst="upArrow">
            <a:avLst>
              <a:gd name="adj1" fmla="val 26385"/>
              <a:gd name="adj2" fmla="val 58333"/>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342900" indent="-342900" algn="l">
              <a:spcBef>
                <a:spcPct val="20000"/>
              </a:spcBef>
            </a:pPr>
            <a:endParaRPr lang="it-IT" sz="2400" smtClean="0">
              <a:solidFill>
                <a:srgbClr val="000000"/>
              </a:solidFill>
            </a:endParaRPr>
          </a:p>
        </p:txBody>
      </p:sp>
      <p:sp>
        <p:nvSpPr>
          <p:cNvPr id="34" name="Freccia in su 33"/>
          <p:cNvSpPr/>
          <p:nvPr/>
        </p:nvSpPr>
        <p:spPr bwMode="auto">
          <a:xfrm rot="6341310">
            <a:off x="4577893" y="1910490"/>
            <a:ext cx="192180" cy="1060549"/>
          </a:xfrm>
          <a:prstGeom prst="upArrow">
            <a:avLst>
              <a:gd name="adj1" fmla="val 26385"/>
              <a:gd name="adj2" fmla="val 58333"/>
            </a:avLst>
          </a:prstGeom>
          <a:solidFill>
            <a:srgbClr val="FFFF00"/>
          </a:solidFill>
          <a:ln>
            <a:noFill/>
          </a:ln>
          <a:effectLst/>
          <a:extLst/>
        </p:spPr>
        <p:txBody>
          <a:bodyPr vert="horz" wrap="square" lIns="91440" tIns="45720" rIns="91440" bIns="45720" numCol="1" rtlCol="0" anchor="t" anchorCtr="0" compatLnSpc="1">
            <a:prstTxWarp prst="textNoShape">
              <a:avLst/>
            </a:prstTxWarp>
          </a:bodyPr>
          <a:lstStyle/>
          <a:p>
            <a:pPr marL="342900" indent="-342900" algn="l">
              <a:spcBef>
                <a:spcPct val="20000"/>
              </a:spcBef>
            </a:pPr>
            <a:endParaRPr lang="it-IT" sz="2400" smtClean="0">
              <a:solidFill>
                <a:srgbClr val="000000"/>
              </a:solidFill>
            </a:endParaRPr>
          </a:p>
        </p:txBody>
      </p:sp>
      <p:grpSp>
        <p:nvGrpSpPr>
          <p:cNvPr id="5" name="Gruppo 4"/>
          <p:cNvGrpSpPr/>
          <p:nvPr/>
        </p:nvGrpSpPr>
        <p:grpSpPr>
          <a:xfrm>
            <a:off x="4953002" y="3573467"/>
            <a:ext cx="4156077" cy="862779"/>
            <a:chOff x="4953002" y="3573467"/>
            <a:chExt cx="4156077" cy="862779"/>
          </a:xfrm>
        </p:grpSpPr>
        <p:grpSp>
          <p:nvGrpSpPr>
            <p:cNvPr id="79899" name="Group 27"/>
            <p:cNvGrpSpPr>
              <a:grpSpLocks/>
            </p:cNvGrpSpPr>
            <p:nvPr/>
          </p:nvGrpSpPr>
          <p:grpSpPr bwMode="auto">
            <a:xfrm>
              <a:off x="4953002" y="3573467"/>
              <a:ext cx="4156076" cy="693739"/>
              <a:chOff x="3120" y="2251"/>
              <a:chExt cx="2618" cy="437"/>
            </a:xfrm>
          </p:grpSpPr>
          <p:sp>
            <p:nvSpPr>
              <p:cNvPr id="4104" name="Text Box 28"/>
              <p:cNvSpPr txBox="1">
                <a:spLocks noChangeArrowheads="1"/>
              </p:cNvSpPr>
              <p:nvPr/>
            </p:nvSpPr>
            <p:spPr bwMode="auto">
              <a:xfrm>
                <a:off x="3866" y="2251"/>
                <a:ext cx="1872" cy="291"/>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20000"/>
                  </a:spcBef>
                  <a:spcAft>
                    <a:spcPct val="0"/>
                  </a:spcAft>
                  <a:defRPr sz="2400">
                    <a:solidFill>
                      <a:schemeClr val="tx1"/>
                    </a:solidFill>
                    <a:latin typeface="Times New Roman" pitchFamily="18" charset="0"/>
                  </a:defRPr>
                </a:lvl6pPr>
                <a:lvl7pPr marL="2971800" indent="-228600" eaLnBrk="0" fontAlgn="base" hangingPunct="0">
                  <a:spcBef>
                    <a:spcPct val="20000"/>
                  </a:spcBef>
                  <a:spcAft>
                    <a:spcPct val="0"/>
                  </a:spcAft>
                  <a:defRPr sz="2400">
                    <a:solidFill>
                      <a:schemeClr val="tx1"/>
                    </a:solidFill>
                    <a:latin typeface="Times New Roman" pitchFamily="18" charset="0"/>
                  </a:defRPr>
                </a:lvl7pPr>
                <a:lvl8pPr marL="3429000" indent="-228600" eaLnBrk="0" fontAlgn="base" hangingPunct="0">
                  <a:spcBef>
                    <a:spcPct val="20000"/>
                  </a:spcBef>
                  <a:spcAft>
                    <a:spcPct val="0"/>
                  </a:spcAft>
                  <a:defRPr sz="2400">
                    <a:solidFill>
                      <a:schemeClr val="tx1"/>
                    </a:solidFill>
                    <a:latin typeface="Times New Roman" pitchFamily="18" charset="0"/>
                  </a:defRPr>
                </a:lvl8pPr>
                <a:lvl9pPr marL="3886200" indent="-228600" eaLnBrk="0" fontAlgn="base" hangingPunct="0">
                  <a:spcBef>
                    <a:spcPct val="20000"/>
                  </a:spcBef>
                  <a:spcAft>
                    <a:spcPct val="0"/>
                  </a:spcAft>
                  <a:defRPr sz="2400">
                    <a:solidFill>
                      <a:schemeClr val="tx1"/>
                    </a:solidFill>
                    <a:latin typeface="Times New Roman" pitchFamily="18" charset="0"/>
                  </a:defRPr>
                </a:lvl9pPr>
              </a:lstStyle>
              <a:p>
                <a:pPr algn="l" eaLnBrk="1" hangingPunct="1"/>
                <a:r>
                  <a:rPr lang="it-IT" dirty="0">
                    <a:solidFill>
                      <a:srgbClr val="000000"/>
                    </a:solidFill>
                  </a:rPr>
                  <a:t>Degenerate Fermi gas</a:t>
                </a:r>
                <a:endParaRPr lang="en-US" dirty="0">
                  <a:solidFill>
                    <a:srgbClr val="000000"/>
                  </a:solidFill>
                </a:endParaRPr>
              </a:p>
            </p:txBody>
          </p:sp>
          <p:sp>
            <p:nvSpPr>
              <p:cNvPr id="4105" name="Line 29"/>
              <p:cNvSpPr>
                <a:spLocks noChangeShapeType="1"/>
              </p:cNvSpPr>
              <p:nvPr/>
            </p:nvSpPr>
            <p:spPr bwMode="auto">
              <a:xfrm flipH="1">
                <a:off x="3120" y="2640"/>
                <a:ext cx="720" cy="48"/>
              </a:xfrm>
              <a:prstGeom prst="line">
                <a:avLst/>
              </a:prstGeom>
              <a:noFill/>
              <a:ln w="57150">
                <a:solidFill>
                  <a:srgbClr val="FF99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a:spcBef>
                    <a:spcPct val="20000"/>
                  </a:spcBef>
                </a:pPr>
                <a:endParaRPr lang="en-US" sz="2400">
                  <a:solidFill>
                    <a:srgbClr val="000000"/>
                  </a:solidFill>
                </a:endParaRPr>
              </a:p>
            </p:txBody>
          </p:sp>
        </p:grpSp>
        <p:graphicFrame>
          <p:nvGraphicFramePr>
            <p:cNvPr id="4" name="Oggetto 3"/>
            <p:cNvGraphicFramePr>
              <a:graphicFrameLocks noChangeAspect="1"/>
            </p:cNvGraphicFramePr>
            <p:nvPr>
              <p:extLst>
                <p:ext uri="{D42A27DB-BD31-4B8C-83A1-F6EECF244321}">
                  <p14:modId xmlns:p14="http://schemas.microsoft.com/office/powerpoint/2010/main" val="2526857345"/>
                </p:ext>
              </p:extLst>
            </p:nvPr>
          </p:nvGraphicFramePr>
          <p:xfrm>
            <a:off x="6137277" y="4005064"/>
            <a:ext cx="2971802" cy="431182"/>
          </p:xfrm>
          <a:graphic>
            <a:graphicData uri="http://schemas.openxmlformats.org/presentationml/2006/ole">
              <mc:AlternateContent xmlns:mc="http://schemas.openxmlformats.org/markup-compatibility/2006">
                <mc:Choice xmlns:v="urn:schemas-microsoft-com:vml" Requires="v">
                  <p:oleObj spid="_x0000_s80759" name="Equazione" r:id="rId12" imgW="2247840" imgH="330120" progId="Equation.3">
                    <p:embed/>
                  </p:oleObj>
                </mc:Choice>
                <mc:Fallback>
                  <p:oleObj name="Equazione" r:id="rId12" imgW="2247840" imgH="330120" progId="Equation.3">
                    <p:embed/>
                    <p:pic>
                      <p:nvPicPr>
                        <p:cNvPr id="0" name=""/>
                        <p:cNvPicPr/>
                        <p:nvPr/>
                      </p:nvPicPr>
                      <p:blipFill>
                        <a:blip r:embed="rId13"/>
                        <a:stretch>
                          <a:fillRect/>
                        </a:stretch>
                      </p:blipFill>
                      <p:spPr>
                        <a:xfrm>
                          <a:off x="6137277" y="4005064"/>
                          <a:ext cx="2971802" cy="431182"/>
                        </a:xfrm>
                        <a:prstGeom prst="rect">
                          <a:avLst/>
                        </a:prstGeom>
                        <a:solidFill>
                          <a:srgbClr val="FFFF99"/>
                        </a:solidFill>
                      </p:spPr>
                    </p:pic>
                  </p:oleObj>
                </mc:Fallback>
              </mc:AlternateContent>
            </a:graphicData>
          </a:graphic>
        </p:graphicFrame>
      </p:grpSp>
    </p:spTree>
    <p:extLst>
      <p:ext uri="{BB962C8B-B14F-4D97-AF65-F5344CB8AC3E}">
        <p14:creationId xmlns:p14="http://schemas.microsoft.com/office/powerpoint/2010/main" val="2369793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dissolve">
                                      <p:cBhvr>
                                        <p:cTn id="7" dur="500"/>
                                        <p:tgtEl>
                                          <p:spTgt spid="7987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6" fill="hold" nodeType="clickEffect">
                                  <p:stCondLst>
                                    <p:cond delay="0"/>
                                  </p:stCondLst>
                                  <p:childTnLst>
                                    <p:set>
                                      <p:cBhvr>
                                        <p:cTn id="14" dur="1" fill="hold">
                                          <p:stCondLst>
                                            <p:cond delay="0"/>
                                          </p:stCondLst>
                                        </p:cTn>
                                        <p:tgtEl>
                                          <p:spTgt spid="79896"/>
                                        </p:tgtEl>
                                        <p:attrNameLst>
                                          <p:attrName>style.visibility</p:attrName>
                                        </p:attrNameLst>
                                      </p:cBhvr>
                                      <p:to>
                                        <p:strVal val="visible"/>
                                      </p:to>
                                    </p:set>
                                    <p:anim calcmode="lin" valueType="num">
                                      <p:cBhvr additive="base">
                                        <p:cTn id="15" dur="500" fill="hold"/>
                                        <p:tgtEl>
                                          <p:spTgt spid="79896"/>
                                        </p:tgtEl>
                                        <p:attrNameLst>
                                          <p:attrName>ppt_x</p:attrName>
                                        </p:attrNameLst>
                                      </p:cBhvr>
                                      <p:tavLst>
                                        <p:tav tm="0">
                                          <p:val>
                                            <p:strVal val="1+#ppt_w/2"/>
                                          </p:val>
                                        </p:tav>
                                        <p:tav tm="100000">
                                          <p:val>
                                            <p:strVal val="#ppt_x"/>
                                          </p:val>
                                        </p:tav>
                                      </p:tavLst>
                                    </p:anim>
                                    <p:anim calcmode="lin" valueType="num">
                                      <p:cBhvr additive="base">
                                        <p:cTn id="16" dur="500" fill="hold"/>
                                        <p:tgtEl>
                                          <p:spTgt spid="7989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sellaDiTesto 10"/>
          <p:cNvSpPr txBox="1"/>
          <p:nvPr/>
        </p:nvSpPr>
        <p:spPr>
          <a:xfrm>
            <a:off x="-36512" y="332656"/>
            <a:ext cx="9036496" cy="5539978"/>
          </a:xfrm>
          <a:prstGeom prst="rect">
            <a:avLst/>
          </a:prstGeom>
          <a:noFill/>
        </p:spPr>
        <p:txBody>
          <a:bodyPr wrap="square" rtlCol="0">
            <a:spAutoFit/>
          </a:bodyPr>
          <a:lstStyle/>
          <a:p>
            <a:r>
              <a:rPr lang="en-GB" sz="3600" b="1" dirty="0" smtClean="0">
                <a:solidFill>
                  <a:schemeClr val="bg1"/>
                </a:solidFill>
              </a:rPr>
              <a:t>Summary of single </a:t>
            </a:r>
            <a:r>
              <a:rPr lang="en-GB" sz="3600" b="1" dirty="0" err="1" smtClean="0">
                <a:solidFill>
                  <a:schemeClr val="bg1"/>
                </a:solidFill>
              </a:rPr>
              <a:t>sta</a:t>
            </a:r>
            <a:r>
              <a:rPr lang="en-GB" sz="3600" b="1" dirty="0" smtClean="0">
                <a:solidFill>
                  <a:schemeClr val="bg1"/>
                </a:solidFill>
              </a:rPr>
              <a:t> evolution:</a:t>
            </a:r>
          </a:p>
          <a:p>
            <a:pPr marL="571500" indent="-571500" algn="l">
              <a:buFont typeface="Arial" panose="020B0604020202020204" pitchFamily="34" charset="0"/>
              <a:buChar char="•"/>
            </a:pPr>
            <a:r>
              <a:rPr lang="en-GB" sz="2400" b="1" dirty="0">
                <a:solidFill>
                  <a:schemeClr val="bg1"/>
                </a:solidFill>
              </a:rPr>
              <a:t>M</a:t>
            </a:r>
            <a:r>
              <a:rPr lang="en-GB" sz="2400" b="1" dirty="0" smtClean="0">
                <a:solidFill>
                  <a:schemeClr val="bg1"/>
                </a:solidFill>
              </a:rPr>
              <a:t>assive stars built up Fe core with mass close or exceeding the </a:t>
            </a:r>
            <a:r>
              <a:rPr lang="en-GB" sz="2400" b="1" dirty="0" err="1" smtClean="0">
                <a:solidFill>
                  <a:schemeClr val="bg1"/>
                </a:solidFill>
              </a:rPr>
              <a:t>Ch</a:t>
            </a:r>
            <a:r>
              <a:rPr lang="en-GB" sz="2400" b="1" dirty="0" smtClean="0">
                <a:solidFill>
                  <a:schemeClr val="bg1"/>
                </a:solidFill>
              </a:rPr>
              <a:t> limit. Electron captures trigger the collapse. A neutron star (or a black-hall) forms. Possibly, this process terminates with the bounce (and ejection) of the external envelope</a:t>
            </a:r>
          </a:p>
          <a:p>
            <a:pPr marL="571500" indent="-571500" algn="l">
              <a:buFont typeface="Arial" panose="020B0604020202020204" pitchFamily="34" charset="0"/>
              <a:buChar char="•"/>
            </a:pPr>
            <a:r>
              <a:rPr lang="en-GB" sz="2400" b="1" dirty="0" smtClean="0">
                <a:solidFill>
                  <a:schemeClr val="bg1"/>
                </a:solidFill>
              </a:rPr>
              <a:t>Low and intermediate mass stars produce CO WDs. If in close binaries, mass accretion may lead to the </a:t>
            </a:r>
            <a:r>
              <a:rPr lang="en-GB" sz="2400" b="1" dirty="0" err="1" smtClean="0">
                <a:solidFill>
                  <a:schemeClr val="bg1"/>
                </a:solidFill>
              </a:rPr>
              <a:t>Ch</a:t>
            </a:r>
            <a:r>
              <a:rPr lang="en-GB" sz="2400" b="1" dirty="0" smtClean="0">
                <a:solidFill>
                  <a:schemeClr val="bg1"/>
                </a:solidFill>
              </a:rPr>
              <a:t> limit.  Then, C ignites close to the </a:t>
            </a:r>
            <a:r>
              <a:rPr lang="en-GB" sz="2400" b="1" dirty="0" err="1" smtClean="0">
                <a:solidFill>
                  <a:schemeClr val="bg1"/>
                </a:solidFill>
              </a:rPr>
              <a:t>center</a:t>
            </a:r>
            <a:r>
              <a:rPr lang="en-GB" sz="2400" b="1" dirty="0" smtClean="0">
                <a:solidFill>
                  <a:schemeClr val="bg1"/>
                </a:solidFill>
              </a:rPr>
              <a:t>. After about 1000 </a:t>
            </a:r>
            <a:r>
              <a:rPr lang="en-GB" sz="2400" b="1" dirty="0" err="1" smtClean="0">
                <a:solidFill>
                  <a:schemeClr val="bg1"/>
                </a:solidFill>
              </a:rPr>
              <a:t>yr</a:t>
            </a:r>
            <a:r>
              <a:rPr lang="en-GB" sz="2400" b="1" dirty="0" smtClean="0">
                <a:solidFill>
                  <a:schemeClr val="bg1"/>
                </a:solidFill>
              </a:rPr>
              <a:t> of quiescent burning, a thermonuclear runaway starts, which power the explosion (deflagration or detonation). The WD is completely incinerated.</a:t>
            </a:r>
            <a:endParaRPr lang="en-GB" sz="2400" b="1" dirty="0">
              <a:solidFill>
                <a:schemeClr val="bg1"/>
              </a:solidFill>
            </a:endParaRPr>
          </a:p>
          <a:p>
            <a:r>
              <a:rPr lang="en-GB" sz="2800" b="1" dirty="0" smtClean="0">
                <a:solidFill>
                  <a:srgbClr val="FFFF00"/>
                </a:solidFill>
              </a:rPr>
              <a:t>This scenario is essentially confirmed by </a:t>
            </a:r>
            <a:r>
              <a:rPr lang="en-GB" sz="3600" b="1" dirty="0" smtClean="0">
                <a:solidFill>
                  <a:srgbClr val="FFFF00"/>
                </a:solidFill>
              </a:rPr>
              <a:t>observations </a:t>
            </a:r>
            <a:endParaRPr lang="en-GB" sz="3600" b="1" dirty="0">
              <a:solidFill>
                <a:srgbClr val="FFFF00"/>
              </a:solidFill>
            </a:endParaRPr>
          </a:p>
        </p:txBody>
      </p:sp>
    </p:spTree>
    <p:extLst>
      <p:ext uri="{BB962C8B-B14F-4D97-AF65-F5344CB8AC3E}">
        <p14:creationId xmlns:p14="http://schemas.microsoft.com/office/powerpoint/2010/main" val="1245314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fade">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3" end="3"/>
                                            </p:txEl>
                                          </p:spTgt>
                                        </p:tgtEl>
                                        <p:attrNameLst>
                                          <p:attrName>style.visibility</p:attrName>
                                        </p:attrNameLst>
                                      </p:cBhvr>
                                      <p:to>
                                        <p:strVal val="visible"/>
                                      </p:to>
                                    </p:set>
                                    <p:animEffect transition="in" filter="fade">
                                      <p:cBhvr>
                                        <p:cTn id="1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reccia a destra 3"/>
          <p:cNvSpPr>
            <a:spLocks noChangeArrowheads="1"/>
          </p:cNvSpPr>
          <p:nvPr/>
        </p:nvSpPr>
        <p:spPr bwMode="auto">
          <a:xfrm rot="-5400000">
            <a:off x="-1502966" y="3636490"/>
            <a:ext cx="5724427" cy="341312"/>
          </a:xfrm>
          <a:prstGeom prst="rightArrow">
            <a:avLst>
              <a:gd name="adj1" fmla="val 50000"/>
              <a:gd name="adj2" fmla="val 50103"/>
            </a:avLst>
          </a:prstGeom>
          <a:solidFill>
            <a:srgbClr val="FFFF00"/>
          </a:solidFill>
          <a:ln w="9525" algn="ctr">
            <a:solidFill>
              <a:schemeClr val="tx1"/>
            </a:solidFill>
            <a:round/>
            <a:headEnd/>
            <a:tailEnd/>
          </a:ln>
        </p:spPr>
        <p:txBody>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endParaRPr lang="it-IT" altLang="it-IT" sz="1800" b="1">
              <a:solidFill>
                <a:srgbClr val="FFFF00"/>
              </a:solidFill>
              <a:latin typeface="Comic Sans MS" pitchFamily="66" charset="0"/>
            </a:endParaRPr>
          </a:p>
        </p:txBody>
      </p:sp>
      <p:cxnSp>
        <p:nvCxnSpPr>
          <p:cNvPr id="29699" name="Connettore 1 5"/>
          <p:cNvCxnSpPr>
            <a:cxnSpLocks noChangeShapeType="1"/>
          </p:cNvCxnSpPr>
          <p:nvPr/>
        </p:nvCxnSpPr>
        <p:spPr bwMode="auto">
          <a:xfrm>
            <a:off x="1358454" y="3032396"/>
            <a:ext cx="1557338" cy="0"/>
          </a:xfrm>
          <a:prstGeom prst="line">
            <a:avLst/>
          </a:prstGeom>
          <a:noFill/>
          <a:ln w="31750" algn="ctr">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700" name="Connettore 1 6"/>
          <p:cNvCxnSpPr>
            <a:cxnSpLocks noChangeShapeType="1"/>
          </p:cNvCxnSpPr>
          <p:nvPr/>
        </p:nvCxnSpPr>
        <p:spPr bwMode="auto">
          <a:xfrm>
            <a:off x="1404492" y="4329384"/>
            <a:ext cx="1557337" cy="0"/>
          </a:xfrm>
          <a:prstGeom prst="line">
            <a:avLst/>
          </a:prstGeom>
          <a:noFill/>
          <a:ln w="31750" algn="ctr">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9701" name="CasellaDiTesto 7"/>
          <p:cNvSpPr txBox="1">
            <a:spLocks noChangeArrowheads="1"/>
          </p:cNvSpPr>
          <p:nvPr/>
        </p:nvSpPr>
        <p:spPr bwMode="auto">
          <a:xfrm>
            <a:off x="1620392" y="1268760"/>
            <a:ext cx="736862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it-IT" altLang="it-IT" sz="2400" b="1" dirty="0">
                <a:solidFill>
                  <a:srgbClr val="B8CFFF"/>
                </a:solidFill>
                <a:latin typeface="Comic Sans MS" pitchFamily="66" charset="0"/>
              </a:rPr>
              <a:t>Massive </a:t>
            </a:r>
            <a:r>
              <a:rPr lang="it-IT" altLang="it-IT" sz="2400" b="1" dirty="0" err="1">
                <a:solidFill>
                  <a:srgbClr val="B8CFFF"/>
                </a:solidFill>
                <a:latin typeface="Comic Sans MS" pitchFamily="66" charset="0"/>
              </a:rPr>
              <a:t>stars</a:t>
            </a:r>
            <a:r>
              <a:rPr lang="it-IT" altLang="it-IT" sz="2400" b="1" dirty="0">
                <a:solidFill>
                  <a:srgbClr val="B8CFFF"/>
                </a:solidFill>
                <a:latin typeface="Comic Sans MS" pitchFamily="66" charset="0"/>
              </a:rPr>
              <a:t>: H, He, C, </a:t>
            </a:r>
            <a:r>
              <a:rPr lang="it-IT" altLang="it-IT" sz="2400" b="1" dirty="0" smtClean="0">
                <a:solidFill>
                  <a:srgbClr val="B8CFFF"/>
                </a:solidFill>
                <a:latin typeface="Comic Sans MS" pitchFamily="66" charset="0"/>
              </a:rPr>
              <a:t>Ne</a:t>
            </a:r>
            <a:r>
              <a:rPr lang="it-IT" altLang="it-IT" sz="2400" b="1" dirty="0">
                <a:solidFill>
                  <a:srgbClr val="B8CFFF"/>
                </a:solidFill>
                <a:latin typeface="Comic Sans MS" pitchFamily="66" charset="0"/>
              </a:rPr>
              <a:t>, </a:t>
            </a:r>
            <a:r>
              <a:rPr lang="it-IT" altLang="it-IT" sz="2400" b="1" dirty="0" smtClean="0">
                <a:solidFill>
                  <a:srgbClr val="B8CFFF"/>
                </a:solidFill>
                <a:latin typeface="Comic Sans MS" pitchFamily="66" charset="0"/>
              </a:rPr>
              <a:t>O and Si </a:t>
            </a:r>
            <a:r>
              <a:rPr lang="it-IT" altLang="it-IT" sz="2400" b="1" dirty="0" smtClean="0">
                <a:solidFill>
                  <a:srgbClr val="B8CFFF"/>
                </a:solidFill>
                <a:latin typeface="Comic Sans MS" pitchFamily="66" charset="0"/>
                <a:sym typeface="Wingdings" panose="05000000000000000000" pitchFamily="2" charset="2"/>
              </a:rPr>
              <a:t></a:t>
            </a:r>
            <a:endParaRPr lang="it-IT" altLang="it-IT" sz="2400" b="1" dirty="0">
              <a:solidFill>
                <a:srgbClr val="B8CFFF"/>
              </a:solidFill>
              <a:latin typeface="Comic Sans MS" pitchFamily="66" charset="0"/>
            </a:endParaRPr>
          </a:p>
          <a:p>
            <a:pPr eaLnBrk="1" hangingPunct="1">
              <a:spcBef>
                <a:spcPct val="0"/>
              </a:spcBef>
              <a:buFontTx/>
              <a:buNone/>
            </a:pPr>
            <a:r>
              <a:rPr lang="it-IT" altLang="it-IT" sz="2400" b="1" dirty="0" smtClean="0">
                <a:solidFill>
                  <a:srgbClr val="B8CFFF"/>
                </a:solidFill>
                <a:latin typeface="Comic Sans MS" pitchFamily="66" charset="0"/>
              </a:rPr>
              <a:t>Fe-core </a:t>
            </a:r>
            <a:r>
              <a:rPr lang="it-IT" altLang="it-IT" sz="2400" b="1" dirty="0" err="1" smtClean="0">
                <a:solidFill>
                  <a:srgbClr val="B8CFFF"/>
                </a:solidFill>
                <a:latin typeface="Comic Sans MS" pitchFamily="66" charset="0"/>
              </a:rPr>
              <a:t>unstable</a:t>
            </a:r>
            <a:r>
              <a:rPr lang="it-IT" altLang="it-IT" sz="2400" b="1" dirty="0" smtClean="0">
                <a:solidFill>
                  <a:srgbClr val="B8CFFF"/>
                </a:solidFill>
                <a:latin typeface="Comic Sans MS" pitchFamily="66" charset="0"/>
              </a:rPr>
              <a:t> </a:t>
            </a:r>
            <a:r>
              <a:rPr lang="it-IT" altLang="it-IT" sz="2400" b="1" dirty="0" err="1" smtClean="0">
                <a:solidFill>
                  <a:srgbClr val="B8CFFF"/>
                </a:solidFill>
                <a:latin typeface="Comic Sans MS" pitchFamily="66" charset="0"/>
              </a:rPr>
              <a:t>because</a:t>
            </a:r>
            <a:r>
              <a:rPr lang="it-IT" altLang="it-IT" sz="2400" b="1" dirty="0" smtClean="0">
                <a:solidFill>
                  <a:srgbClr val="B8CFFF"/>
                </a:solidFill>
                <a:latin typeface="Comic Sans MS" pitchFamily="66" charset="0"/>
              </a:rPr>
              <a:t> e-</a:t>
            </a:r>
            <a:r>
              <a:rPr lang="it-IT" altLang="it-IT" sz="2400" b="1" dirty="0" err="1" smtClean="0">
                <a:solidFill>
                  <a:srgbClr val="B8CFFF"/>
                </a:solidFill>
                <a:latin typeface="Comic Sans MS" pitchFamily="66" charset="0"/>
              </a:rPr>
              <a:t>capture</a:t>
            </a:r>
            <a:r>
              <a:rPr lang="it-IT" altLang="it-IT" sz="2400" b="1" dirty="0" smtClean="0">
                <a:solidFill>
                  <a:srgbClr val="B8CFFF"/>
                </a:solidFill>
                <a:latin typeface="Comic Sans MS" pitchFamily="66" charset="0"/>
              </a:rPr>
              <a:t> or </a:t>
            </a:r>
            <a:r>
              <a:rPr lang="it-IT" altLang="it-IT" sz="2400" b="1" dirty="0" err="1" smtClean="0">
                <a:solidFill>
                  <a:srgbClr val="B8CFFF"/>
                </a:solidFill>
                <a:latin typeface="Comic Sans MS" pitchFamily="66" charset="0"/>
              </a:rPr>
              <a:t>photodisintegrations</a:t>
            </a:r>
            <a:r>
              <a:rPr lang="it-IT" altLang="it-IT" sz="2400" b="1" dirty="0" smtClean="0">
                <a:solidFill>
                  <a:srgbClr val="B8CFFF"/>
                </a:solidFill>
                <a:latin typeface="Comic Sans MS" pitchFamily="66" charset="0"/>
              </a:rPr>
              <a:t> of nuclei </a:t>
            </a:r>
            <a:r>
              <a:rPr lang="it-IT" altLang="it-IT" sz="2400" b="1" dirty="0" smtClean="0">
                <a:solidFill>
                  <a:srgbClr val="B8CFFF"/>
                </a:solidFill>
                <a:latin typeface="Comic Sans MS" pitchFamily="66" charset="0"/>
                <a:sym typeface="Wingdings" pitchFamily="2" charset="2"/>
              </a:rPr>
              <a:t> core </a:t>
            </a:r>
            <a:r>
              <a:rPr lang="it-IT" altLang="it-IT" sz="2400" b="1" dirty="0" err="1">
                <a:solidFill>
                  <a:srgbClr val="B8CFFF"/>
                </a:solidFill>
                <a:latin typeface="Comic Sans MS" pitchFamily="66" charset="0"/>
                <a:sym typeface="Wingdings" pitchFamily="2" charset="2"/>
              </a:rPr>
              <a:t>collapse</a:t>
            </a:r>
            <a:r>
              <a:rPr lang="it-IT" altLang="it-IT" sz="2400" b="1" dirty="0">
                <a:solidFill>
                  <a:srgbClr val="B8CFFF"/>
                </a:solidFill>
                <a:latin typeface="Comic Sans MS" pitchFamily="66" charset="0"/>
                <a:sym typeface="Wingdings" pitchFamily="2" charset="2"/>
              </a:rPr>
              <a:t>  (SNE </a:t>
            </a:r>
            <a:r>
              <a:rPr lang="it-IT" altLang="it-IT" sz="2400" b="1" dirty="0" err="1" smtClean="0">
                <a:solidFill>
                  <a:srgbClr val="B8CFFF"/>
                </a:solidFill>
                <a:latin typeface="Comic Sans MS" pitchFamily="66" charset="0"/>
                <a:sym typeface="Wingdings" pitchFamily="2" charset="2"/>
              </a:rPr>
              <a:t>II,Ib,Ic</a:t>
            </a:r>
            <a:r>
              <a:rPr lang="it-IT" altLang="it-IT" sz="2400" b="1" dirty="0">
                <a:solidFill>
                  <a:srgbClr val="B8CFFF"/>
                </a:solidFill>
                <a:latin typeface="Comic Sans MS" pitchFamily="66" charset="0"/>
                <a:sym typeface="Wingdings" pitchFamily="2" charset="2"/>
              </a:rPr>
              <a:t>)</a:t>
            </a:r>
            <a:endParaRPr lang="en-US" altLang="it-IT" sz="2400" b="1" dirty="0">
              <a:solidFill>
                <a:srgbClr val="B8CFFF"/>
              </a:solidFill>
              <a:latin typeface="Comic Sans MS" pitchFamily="66" charset="0"/>
            </a:endParaRPr>
          </a:p>
        </p:txBody>
      </p:sp>
      <p:sp>
        <p:nvSpPr>
          <p:cNvPr id="29702" name="CasellaDiTesto 8"/>
          <p:cNvSpPr txBox="1">
            <a:spLocks noChangeArrowheads="1"/>
          </p:cNvSpPr>
          <p:nvPr/>
        </p:nvSpPr>
        <p:spPr bwMode="auto">
          <a:xfrm>
            <a:off x="1745928" y="4941168"/>
            <a:ext cx="736257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it-IT" altLang="it-IT" sz="2400" b="1" dirty="0" err="1">
                <a:solidFill>
                  <a:srgbClr val="B8CFFF"/>
                </a:solidFill>
                <a:latin typeface="Comic Sans MS" pitchFamily="66" charset="0"/>
              </a:rPr>
              <a:t>Low</a:t>
            </a:r>
            <a:r>
              <a:rPr lang="it-IT" altLang="it-IT" sz="2400" b="1" dirty="0">
                <a:solidFill>
                  <a:srgbClr val="B8CFFF"/>
                </a:solidFill>
                <a:latin typeface="Comic Sans MS" pitchFamily="66" charset="0"/>
              </a:rPr>
              <a:t> &amp; intermediate mass: H, He, </a:t>
            </a:r>
          </a:p>
          <a:p>
            <a:pPr eaLnBrk="1" hangingPunct="1">
              <a:spcBef>
                <a:spcPct val="0"/>
              </a:spcBef>
              <a:buFontTx/>
              <a:buNone/>
            </a:pPr>
            <a:r>
              <a:rPr lang="it-IT" altLang="it-IT" sz="2400" b="1" dirty="0">
                <a:solidFill>
                  <a:srgbClr val="B8CFFF"/>
                </a:solidFill>
                <a:latin typeface="Comic Sans MS" pitchFamily="66" charset="0"/>
              </a:rPr>
              <a:t>AGB </a:t>
            </a:r>
            <a:r>
              <a:rPr lang="it-IT" altLang="it-IT" sz="2400" b="1" dirty="0">
                <a:solidFill>
                  <a:srgbClr val="B8CFFF"/>
                </a:solidFill>
                <a:latin typeface="Comic Sans MS" pitchFamily="66" charset="0"/>
                <a:sym typeface="Wingdings" pitchFamily="2" charset="2"/>
              </a:rPr>
              <a:t> </a:t>
            </a:r>
            <a:r>
              <a:rPr lang="it-IT" altLang="it-IT" sz="2400" b="1" dirty="0" err="1" smtClean="0">
                <a:solidFill>
                  <a:srgbClr val="B8CFFF"/>
                </a:solidFill>
                <a:latin typeface="Comic Sans MS" pitchFamily="66" charset="0"/>
                <a:sym typeface="Wingdings" pitchFamily="2" charset="2"/>
              </a:rPr>
              <a:t>skip</a:t>
            </a:r>
            <a:r>
              <a:rPr lang="it-IT" altLang="it-IT" sz="2400" b="1" dirty="0" smtClean="0">
                <a:solidFill>
                  <a:srgbClr val="B8CFFF"/>
                </a:solidFill>
                <a:latin typeface="Comic Sans MS" pitchFamily="66" charset="0"/>
                <a:sym typeface="Wingdings" pitchFamily="2" charset="2"/>
              </a:rPr>
              <a:t> C </a:t>
            </a:r>
            <a:r>
              <a:rPr lang="it-IT" altLang="it-IT" sz="2400" b="1" dirty="0" err="1" smtClean="0">
                <a:solidFill>
                  <a:srgbClr val="B8CFFF"/>
                </a:solidFill>
                <a:latin typeface="Comic Sans MS" pitchFamily="66" charset="0"/>
                <a:sym typeface="Wingdings" pitchFamily="2" charset="2"/>
              </a:rPr>
              <a:t>ignition</a:t>
            </a:r>
            <a:r>
              <a:rPr lang="it-IT" altLang="it-IT" sz="2400" b="1" dirty="0" smtClean="0">
                <a:solidFill>
                  <a:srgbClr val="B8CFFF"/>
                </a:solidFill>
                <a:latin typeface="Comic Sans MS" pitchFamily="66" charset="0"/>
                <a:sym typeface="Wingdings" pitchFamily="2" charset="2"/>
              </a:rPr>
              <a:t> </a:t>
            </a:r>
            <a:r>
              <a:rPr lang="it-IT" altLang="it-IT" sz="2400" b="1" dirty="0" err="1" smtClean="0">
                <a:solidFill>
                  <a:srgbClr val="B8CFFF"/>
                </a:solidFill>
                <a:latin typeface="Comic Sans MS" pitchFamily="66" charset="0"/>
                <a:sym typeface="Wingdings" pitchFamily="2" charset="2"/>
              </a:rPr>
              <a:t>because</a:t>
            </a:r>
            <a:r>
              <a:rPr lang="it-IT" altLang="it-IT" sz="2400" b="1" dirty="0" smtClean="0">
                <a:solidFill>
                  <a:srgbClr val="B8CFFF"/>
                </a:solidFill>
                <a:latin typeface="Comic Sans MS" pitchFamily="66" charset="0"/>
                <a:sym typeface="Wingdings" pitchFamily="2" charset="2"/>
              </a:rPr>
              <a:t> the high pressure of degenerate </a:t>
            </a:r>
            <a:r>
              <a:rPr lang="it-IT" altLang="it-IT" sz="2400" b="1" dirty="0" err="1" smtClean="0">
                <a:solidFill>
                  <a:srgbClr val="B8CFFF"/>
                </a:solidFill>
                <a:latin typeface="Comic Sans MS" pitchFamily="66" charset="0"/>
                <a:sym typeface="Wingdings" pitchFamily="2" charset="2"/>
              </a:rPr>
              <a:t>electrons</a:t>
            </a:r>
            <a:r>
              <a:rPr lang="it-IT" altLang="it-IT" sz="2400" b="1" dirty="0" smtClean="0">
                <a:solidFill>
                  <a:srgbClr val="B8CFFF"/>
                </a:solidFill>
                <a:latin typeface="Comic Sans MS" pitchFamily="66" charset="0"/>
                <a:sym typeface="Wingdings" pitchFamily="2" charset="2"/>
              </a:rPr>
              <a:t>  C-O WD (in </a:t>
            </a:r>
            <a:r>
              <a:rPr lang="it-IT" altLang="it-IT" sz="2400" b="1" dirty="0" err="1" smtClean="0">
                <a:solidFill>
                  <a:srgbClr val="B8CFFF"/>
                </a:solidFill>
                <a:latin typeface="Comic Sans MS" pitchFamily="66" charset="0"/>
                <a:sym typeface="Wingdings" pitchFamily="2" charset="2"/>
              </a:rPr>
              <a:t>close</a:t>
            </a:r>
            <a:r>
              <a:rPr lang="it-IT" altLang="it-IT" sz="2400" b="1" dirty="0" smtClean="0">
                <a:solidFill>
                  <a:srgbClr val="B8CFFF"/>
                </a:solidFill>
                <a:latin typeface="Comic Sans MS" pitchFamily="66" charset="0"/>
                <a:sym typeface="Wingdings" pitchFamily="2" charset="2"/>
              </a:rPr>
              <a:t> </a:t>
            </a:r>
            <a:r>
              <a:rPr lang="it-IT" altLang="it-IT" sz="2400" b="1" dirty="0" err="1" smtClean="0">
                <a:solidFill>
                  <a:srgbClr val="B8CFFF"/>
                </a:solidFill>
                <a:latin typeface="Comic Sans MS" pitchFamily="66" charset="0"/>
                <a:sym typeface="Wingdings" pitchFamily="2" charset="2"/>
              </a:rPr>
              <a:t>binaries</a:t>
            </a:r>
            <a:r>
              <a:rPr lang="it-IT" altLang="it-IT" sz="2400" b="1" dirty="0">
                <a:solidFill>
                  <a:srgbClr val="B8CFFF"/>
                </a:solidFill>
                <a:latin typeface="Comic Sans MS" pitchFamily="66" charset="0"/>
                <a:sym typeface="Wingdings" pitchFamily="2" charset="2"/>
              </a:rPr>
              <a:t> </a:t>
            </a:r>
            <a:r>
              <a:rPr lang="it-IT" altLang="it-IT" sz="2400" b="1" dirty="0" smtClean="0">
                <a:solidFill>
                  <a:srgbClr val="B8CFFF"/>
                </a:solidFill>
                <a:latin typeface="Comic Sans MS" pitchFamily="66" charset="0"/>
                <a:sym typeface="Wingdings" pitchFamily="2" charset="2"/>
              </a:rPr>
              <a:t> mass </a:t>
            </a:r>
            <a:r>
              <a:rPr lang="it-IT" altLang="it-IT" sz="2400" b="1" dirty="0" err="1" smtClean="0">
                <a:solidFill>
                  <a:srgbClr val="B8CFFF"/>
                </a:solidFill>
                <a:latin typeface="Comic Sans MS" pitchFamily="66" charset="0"/>
                <a:sym typeface="Wingdings" pitchFamily="2" charset="2"/>
              </a:rPr>
              <a:t>accretion</a:t>
            </a:r>
            <a:r>
              <a:rPr lang="it-IT" altLang="it-IT" sz="2400" b="1" dirty="0" smtClean="0">
                <a:solidFill>
                  <a:srgbClr val="B8CFFF"/>
                </a:solidFill>
                <a:latin typeface="Comic Sans MS" pitchFamily="66" charset="0"/>
                <a:sym typeface="Wingdings" pitchFamily="2" charset="2"/>
              </a:rPr>
              <a:t>  SNE </a:t>
            </a:r>
            <a:r>
              <a:rPr lang="it-IT" altLang="it-IT" sz="2400" b="1" dirty="0" err="1" smtClean="0">
                <a:solidFill>
                  <a:srgbClr val="B8CFFF"/>
                </a:solidFill>
                <a:latin typeface="Comic Sans MS" pitchFamily="66" charset="0"/>
                <a:sym typeface="Wingdings" pitchFamily="2" charset="2"/>
              </a:rPr>
              <a:t>Ia</a:t>
            </a:r>
            <a:r>
              <a:rPr lang="it-IT" altLang="it-IT" sz="2400" b="1" dirty="0" smtClean="0">
                <a:solidFill>
                  <a:srgbClr val="B8CFFF"/>
                </a:solidFill>
                <a:latin typeface="Comic Sans MS" pitchFamily="66" charset="0"/>
                <a:sym typeface="Wingdings" pitchFamily="2" charset="2"/>
              </a:rPr>
              <a:t>) </a:t>
            </a:r>
            <a:endParaRPr lang="en-US" altLang="it-IT" sz="2400" b="1" dirty="0">
              <a:solidFill>
                <a:srgbClr val="B8CFFF"/>
              </a:solidFill>
              <a:latin typeface="Comic Sans MS" pitchFamily="66" charset="0"/>
            </a:endParaRPr>
          </a:p>
        </p:txBody>
      </p:sp>
      <p:sp>
        <p:nvSpPr>
          <p:cNvPr id="29703" name="CasellaDiTesto 9"/>
          <p:cNvSpPr txBox="1">
            <a:spLocks noChangeArrowheads="1"/>
          </p:cNvSpPr>
          <p:nvPr/>
        </p:nvSpPr>
        <p:spPr bwMode="auto">
          <a:xfrm>
            <a:off x="1738774" y="3054025"/>
            <a:ext cx="693768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it-IT" altLang="it-IT" sz="2400" b="1" dirty="0">
                <a:solidFill>
                  <a:srgbClr val="B8CFFF"/>
                </a:solidFill>
                <a:latin typeface="Comic Sans MS" pitchFamily="66" charset="0"/>
              </a:rPr>
              <a:t>H, He, C </a:t>
            </a:r>
          </a:p>
          <a:p>
            <a:pPr eaLnBrk="1" hangingPunct="1">
              <a:spcBef>
                <a:spcPct val="0"/>
              </a:spcBef>
              <a:buFontTx/>
              <a:buNone/>
            </a:pPr>
            <a:r>
              <a:rPr lang="it-IT" altLang="it-IT" sz="2400" b="1" dirty="0">
                <a:solidFill>
                  <a:srgbClr val="B8CFFF"/>
                </a:solidFill>
                <a:latin typeface="Comic Sans MS" pitchFamily="66" charset="0"/>
              </a:rPr>
              <a:t>Super AGB </a:t>
            </a:r>
            <a:r>
              <a:rPr lang="it-IT" altLang="it-IT" sz="2400" b="1" dirty="0">
                <a:solidFill>
                  <a:srgbClr val="B8CFFF"/>
                </a:solidFill>
                <a:latin typeface="Comic Sans MS" pitchFamily="66" charset="0"/>
                <a:sym typeface="Wingdings" pitchFamily="2" charset="2"/>
              </a:rPr>
              <a:t> </a:t>
            </a:r>
            <a:r>
              <a:rPr lang="it-IT" altLang="it-IT" sz="2400" b="1" dirty="0" err="1" smtClean="0">
                <a:solidFill>
                  <a:srgbClr val="B8CFFF"/>
                </a:solidFill>
                <a:latin typeface="Comic Sans MS" pitchFamily="66" charset="0"/>
                <a:sym typeface="Wingdings" pitchFamily="2" charset="2"/>
              </a:rPr>
              <a:t>skip</a:t>
            </a:r>
            <a:r>
              <a:rPr lang="it-IT" altLang="it-IT" sz="2400" b="1" dirty="0" smtClean="0">
                <a:solidFill>
                  <a:srgbClr val="B8CFFF"/>
                </a:solidFill>
                <a:latin typeface="Comic Sans MS" pitchFamily="66" charset="0"/>
                <a:sym typeface="Wingdings" pitchFamily="2" charset="2"/>
              </a:rPr>
              <a:t> O </a:t>
            </a:r>
            <a:r>
              <a:rPr lang="it-IT" altLang="it-IT" sz="2400" b="1" dirty="0" err="1" smtClean="0">
                <a:solidFill>
                  <a:srgbClr val="B8CFFF"/>
                </a:solidFill>
                <a:latin typeface="Comic Sans MS" pitchFamily="66" charset="0"/>
                <a:sym typeface="Wingdings" pitchFamily="2" charset="2"/>
              </a:rPr>
              <a:t>ignition</a:t>
            </a:r>
            <a:r>
              <a:rPr lang="it-IT" altLang="it-IT" sz="2400" b="1" dirty="0">
                <a:solidFill>
                  <a:srgbClr val="B8CFFF"/>
                </a:solidFill>
                <a:latin typeface="Comic Sans MS" pitchFamily="66" charset="0"/>
                <a:sym typeface="Wingdings" pitchFamily="2" charset="2"/>
              </a:rPr>
              <a:t>  </a:t>
            </a:r>
            <a:r>
              <a:rPr lang="it-IT" altLang="it-IT" sz="2400" b="1" dirty="0" smtClean="0">
                <a:solidFill>
                  <a:srgbClr val="B8CFFF"/>
                </a:solidFill>
                <a:latin typeface="Comic Sans MS" pitchFamily="66" charset="0"/>
                <a:sym typeface="Wingdings" pitchFamily="2" charset="2"/>
              </a:rPr>
              <a:t>O-Ne WD (SNE e-</a:t>
            </a:r>
            <a:r>
              <a:rPr lang="it-IT" altLang="it-IT" sz="2400" b="1" dirty="0" err="1" smtClean="0">
                <a:solidFill>
                  <a:srgbClr val="B8CFFF"/>
                </a:solidFill>
                <a:latin typeface="Comic Sans MS" pitchFamily="66" charset="0"/>
                <a:sym typeface="Wingdings" pitchFamily="2" charset="2"/>
              </a:rPr>
              <a:t>capture</a:t>
            </a:r>
            <a:r>
              <a:rPr lang="it-IT" altLang="it-IT" sz="2400" b="1" dirty="0" smtClean="0">
                <a:solidFill>
                  <a:srgbClr val="B8CFFF"/>
                </a:solidFill>
                <a:latin typeface="Comic Sans MS" pitchFamily="66" charset="0"/>
                <a:sym typeface="Wingdings" pitchFamily="2" charset="2"/>
              </a:rPr>
              <a:t>)</a:t>
            </a:r>
            <a:endParaRPr lang="en-US" altLang="it-IT" sz="2400" b="1" dirty="0">
              <a:solidFill>
                <a:srgbClr val="B8CFFF"/>
              </a:solidFill>
              <a:latin typeface="Comic Sans MS" pitchFamily="66" charset="0"/>
            </a:endParaRPr>
          </a:p>
        </p:txBody>
      </p:sp>
      <p:sp>
        <p:nvSpPr>
          <p:cNvPr id="29704" name="CasellaDiTesto 10"/>
          <p:cNvSpPr txBox="1">
            <a:spLocks noChangeArrowheads="1"/>
          </p:cNvSpPr>
          <p:nvPr/>
        </p:nvSpPr>
        <p:spPr bwMode="auto">
          <a:xfrm>
            <a:off x="107504" y="2673621"/>
            <a:ext cx="9667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it-IT" altLang="it-IT" b="1">
                <a:solidFill>
                  <a:srgbClr val="B8CFFF"/>
                </a:solidFill>
              </a:rPr>
              <a:t>M</a:t>
            </a:r>
            <a:r>
              <a:rPr lang="it-IT" altLang="it-IT" b="1" baseline="-25000">
                <a:solidFill>
                  <a:srgbClr val="B8CFFF"/>
                </a:solidFill>
              </a:rPr>
              <a:t>up</a:t>
            </a:r>
            <a:r>
              <a:rPr lang="it-IT" altLang="it-IT" b="1" baseline="30000">
                <a:solidFill>
                  <a:srgbClr val="B8CFFF"/>
                </a:solidFill>
              </a:rPr>
              <a:t>*</a:t>
            </a:r>
            <a:endParaRPr lang="en-US" altLang="it-IT" b="1" baseline="30000">
              <a:solidFill>
                <a:srgbClr val="B8CFFF"/>
              </a:solidFill>
            </a:endParaRPr>
          </a:p>
        </p:txBody>
      </p:sp>
      <p:sp>
        <p:nvSpPr>
          <p:cNvPr id="29705" name="CasellaDiTesto 11"/>
          <p:cNvSpPr txBox="1">
            <a:spLocks noChangeArrowheads="1"/>
          </p:cNvSpPr>
          <p:nvPr/>
        </p:nvSpPr>
        <p:spPr bwMode="auto">
          <a:xfrm>
            <a:off x="183704" y="3897584"/>
            <a:ext cx="860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cs typeface="Arial" pitchFamily="34" charset="0"/>
              </a:defRPr>
            </a:lvl1pPr>
            <a:lvl2pPr marL="742950" indent="-285750" algn="l" eaLnBrk="0" hangingPunct="0">
              <a:spcBef>
                <a:spcPct val="20000"/>
              </a:spcBef>
              <a:buChar char="–"/>
              <a:defRPr sz="2800">
                <a:solidFill>
                  <a:schemeClr val="tx1"/>
                </a:solidFill>
                <a:latin typeface="Arial" pitchFamily="34" charset="0"/>
                <a:cs typeface="Arial" pitchFamily="34" charset="0"/>
              </a:defRPr>
            </a:lvl2pPr>
            <a:lvl3pPr marL="1143000" indent="-228600" algn="l" eaLnBrk="0" hangingPunct="0">
              <a:spcBef>
                <a:spcPct val="20000"/>
              </a:spcBef>
              <a:buChar char="•"/>
              <a:defRPr sz="2400">
                <a:solidFill>
                  <a:schemeClr val="tx1"/>
                </a:solidFill>
                <a:latin typeface="Arial" pitchFamily="34" charset="0"/>
                <a:cs typeface="Arial" pitchFamily="34" charset="0"/>
              </a:defRPr>
            </a:lvl3pPr>
            <a:lvl4pPr marL="1600200" indent="-228600" algn="l" eaLnBrk="0" hangingPunct="0">
              <a:spcBef>
                <a:spcPct val="20000"/>
              </a:spcBef>
              <a:buChar char="–"/>
              <a:defRPr sz="2000">
                <a:solidFill>
                  <a:schemeClr val="tx1"/>
                </a:solidFill>
                <a:latin typeface="Arial" pitchFamily="34" charset="0"/>
                <a:cs typeface="Arial" pitchFamily="34" charset="0"/>
              </a:defRPr>
            </a:lvl4pPr>
            <a:lvl5pPr marL="2057400" indent="-228600" algn="l"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spcBef>
                <a:spcPct val="0"/>
              </a:spcBef>
              <a:buFontTx/>
              <a:buNone/>
            </a:pPr>
            <a:r>
              <a:rPr lang="it-IT" altLang="it-IT" b="1">
                <a:solidFill>
                  <a:srgbClr val="B8CFFF"/>
                </a:solidFill>
              </a:rPr>
              <a:t>M</a:t>
            </a:r>
            <a:r>
              <a:rPr lang="it-IT" altLang="it-IT" b="1" baseline="-25000">
                <a:solidFill>
                  <a:srgbClr val="B8CFFF"/>
                </a:solidFill>
              </a:rPr>
              <a:t>up</a:t>
            </a:r>
            <a:endParaRPr lang="en-US" altLang="it-IT" b="1">
              <a:solidFill>
                <a:srgbClr val="B8CFFF"/>
              </a:solidFill>
            </a:endParaRPr>
          </a:p>
        </p:txBody>
      </p:sp>
      <p:sp>
        <p:nvSpPr>
          <p:cNvPr id="2" name="CasellaDiTesto 1"/>
          <p:cNvSpPr txBox="1"/>
          <p:nvPr/>
        </p:nvSpPr>
        <p:spPr>
          <a:xfrm>
            <a:off x="1552927" y="136710"/>
            <a:ext cx="6630919" cy="584775"/>
          </a:xfrm>
          <a:prstGeom prst="rect">
            <a:avLst/>
          </a:prstGeom>
          <a:noFill/>
        </p:spPr>
        <p:txBody>
          <a:bodyPr wrap="none" rtlCol="0">
            <a:spAutoFit/>
          </a:bodyPr>
          <a:lstStyle/>
          <a:p>
            <a:r>
              <a:rPr lang="it-IT" sz="3200" b="1" i="1" u="sng" dirty="0" smtClean="0">
                <a:solidFill>
                  <a:schemeClr val="bg1"/>
                </a:solidFill>
              </a:rPr>
              <a:t>STELLAR EVOLUTION SUMMARY</a:t>
            </a:r>
            <a:endParaRPr lang="it-IT" sz="3200" b="1" i="1" u="sng" dirty="0">
              <a:solidFill>
                <a:schemeClr val="bg1"/>
              </a:solidFill>
            </a:endParaRPr>
          </a:p>
        </p:txBody>
      </p:sp>
    </p:spTree>
    <p:extLst>
      <p:ext uri="{BB962C8B-B14F-4D97-AF65-F5344CB8AC3E}">
        <p14:creationId xmlns:p14="http://schemas.microsoft.com/office/powerpoint/2010/main" val="103301801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Picture 6" descr="http://www.vikdhillon.staff.shef.ac.uk/seminars/lives_of_binary_stars/typ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5868"/>
            <a:ext cx="56134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8" descr="http://4.bp.blogspot.com/_2ijVnE-NxZc/SUn8PsmieTI/AAAAAAAAAVg/8_20vLcdy3w/s400/Cataclysm-III.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9350" y="4077072"/>
            <a:ext cx="2914650" cy="190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1"/>
          <p:cNvSpPr txBox="1"/>
          <p:nvPr/>
        </p:nvSpPr>
        <p:spPr>
          <a:xfrm>
            <a:off x="971600" y="76573"/>
            <a:ext cx="7214299" cy="584775"/>
          </a:xfrm>
          <a:prstGeom prst="rect">
            <a:avLst/>
          </a:prstGeom>
          <a:noFill/>
        </p:spPr>
        <p:txBody>
          <a:bodyPr wrap="square" rtlCol="0">
            <a:spAutoFit/>
          </a:bodyPr>
          <a:lstStyle/>
          <a:p>
            <a:pPr algn="l" fontAlgn="auto">
              <a:spcBef>
                <a:spcPts val="0"/>
              </a:spcBef>
              <a:spcAft>
                <a:spcPts val="0"/>
              </a:spcAft>
            </a:pPr>
            <a:r>
              <a:rPr lang="en-GB" sz="3200" b="1" i="1" dirty="0" smtClean="0">
                <a:solidFill>
                  <a:srgbClr val="FFFF00"/>
                </a:solidFill>
                <a:latin typeface="Arial"/>
              </a:rPr>
              <a:t>Close Binaries &amp; Roche geometry</a:t>
            </a:r>
            <a:endParaRPr lang="en-GB" sz="3200" b="1" i="1" dirty="0">
              <a:solidFill>
                <a:srgbClr val="FFFF00"/>
              </a:solidFill>
              <a:latin typeface="Arial"/>
            </a:endParaRPr>
          </a:p>
        </p:txBody>
      </p:sp>
      <p:sp>
        <p:nvSpPr>
          <p:cNvPr id="3" name="CasellaDiTesto 2"/>
          <p:cNvSpPr txBox="1"/>
          <p:nvPr/>
        </p:nvSpPr>
        <p:spPr>
          <a:xfrm>
            <a:off x="5940152" y="1700808"/>
            <a:ext cx="3084338" cy="1384995"/>
          </a:xfrm>
          <a:prstGeom prst="rect">
            <a:avLst/>
          </a:prstGeom>
          <a:noFill/>
        </p:spPr>
        <p:txBody>
          <a:bodyPr wrap="square" rtlCol="0">
            <a:spAutoFit/>
          </a:bodyPr>
          <a:lstStyle/>
          <a:p>
            <a:r>
              <a:rPr lang="en-GB" sz="2800" dirty="0" smtClean="0">
                <a:solidFill>
                  <a:schemeClr val="bg1"/>
                </a:solidFill>
              </a:rPr>
              <a:t>Equipotential surfaces in the orbital plane</a:t>
            </a:r>
            <a:endParaRPr lang="en-GB" sz="2800" dirty="0">
              <a:solidFill>
                <a:schemeClr val="bg1"/>
              </a:solidFill>
            </a:endParaRPr>
          </a:p>
        </p:txBody>
      </p:sp>
    </p:spTree>
    <p:extLst>
      <p:ext uri="{BB962C8B-B14F-4D97-AF65-F5344CB8AC3E}">
        <p14:creationId xmlns:p14="http://schemas.microsoft.com/office/powerpoint/2010/main" val="41203481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p:txBody>
          <a:bodyPr/>
          <a:lstStyle/>
          <a:p>
            <a:pPr algn="l"/>
            <a:r>
              <a:rPr lang="en-US" altLang="en-US" dirty="0" smtClean="0">
                <a:solidFill>
                  <a:schemeClr val="bg1"/>
                </a:solidFill>
              </a:rPr>
              <a:t>Environment:</a:t>
            </a:r>
          </a:p>
        </p:txBody>
      </p:sp>
      <p:sp>
        <p:nvSpPr>
          <p:cNvPr id="3" name="Segnaposto contenuto 2"/>
          <p:cNvSpPr>
            <a:spLocks noGrp="1"/>
          </p:cNvSpPr>
          <p:nvPr>
            <p:ph idx="1"/>
          </p:nvPr>
        </p:nvSpPr>
        <p:spPr/>
        <p:txBody>
          <a:bodyPr/>
          <a:lstStyle/>
          <a:p>
            <a:pPr>
              <a:defRPr/>
            </a:pPr>
            <a:r>
              <a:rPr lang="en-US" sz="4000" dirty="0" smtClean="0">
                <a:solidFill>
                  <a:schemeClr val="bg1"/>
                </a:solidFill>
              </a:rPr>
              <a:t>Type </a:t>
            </a:r>
            <a:r>
              <a:rPr lang="en-US" sz="4000" dirty="0" err="1" smtClean="0">
                <a:solidFill>
                  <a:schemeClr val="bg1"/>
                </a:solidFill>
              </a:rPr>
              <a:t>Ia</a:t>
            </a:r>
            <a:r>
              <a:rPr lang="en-US" sz="4000" dirty="0" smtClean="0">
                <a:solidFill>
                  <a:schemeClr val="bg1"/>
                </a:solidFill>
              </a:rPr>
              <a:t>  in </a:t>
            </a:r>
            <a:r>
              <a:rPr lang="en-US" sz="4000" dirty="0" err="1" smtClean="0">
                <a:solidFill>
                  <a:schemeClr val="bg1"/>
                </a:solidFill>
              </a:rPr>
              <a:t>ellipticals</a:t>
            </a:r>
            <a:r>
              <a:rPr lang="en-US" sz="4000" dirty="0" smtClean="0">
                <a:solidFill>
                  <a:schemeClr val="bg1"/>
                </a:solidFill>
              </a:rPr>
              <a:t> as well in both  halo and disk of spirals</a:t>
            </a:r>
          </a:p>
          <a:p>
            <a:pPr>
              <a:defRPr/>
            </a:pPr>
            <a:r>
              <a:rPr lang="en-US" sz="4000" dirty="0" smtClean="0">
                <a:solidFill>
                  <a:schemeClr val="bg1"/>
                </a:solidFill>
              </a:rPr>
              <a:t>Type II, </a:t>
            </a:r>
            <a:r>
              <a:rPr lang="en-US" sz="4000" dirty="0" err="1" smtClean="0">
                <a:solidFill>
                  <a:schemeClr val="bg1"/>
                </a:solidFill>
              </a:rPr>
              <a:t>Ib</a:t>
            </a:r>
            <a:r>
              <a:rPr lang="en-US" sz="4000" dirty="0" smtClean="0">
                <a:solidFill>
                  <a:schemeClr val="bg1"/>
                </a:solidFill>
              </a:rPr>
              <a:t>, </a:t>
            </a:r>
            <a:r>
              <a:rPr lang="en-US" sz="4000" dirty="0" err="1" smtClean="0">
                <a:solidFill>
                  <a:schemeClr val="bg1"/>
                </a:solidFill>
              </a:rPr>
              <a:t>Ic</a:t>
            </a:r>
            <a:r>
              <a:rPr lang="en-US" sz="4000" dirty="0" smtClean="0">
                <a:solidFill>
                  <a:schemeClr val="bg1"/>
                </a:solidFill>
              </a:rPr>
              <a:t>    preferentially in disks of spirals</a:t>
            </a:r>
          </a:p>
          <a:p>
            <a:pPr>
              <a:defRPr/>
            </a:pPr>
            <a:endParaRPr lang="en-US" dirty="0">
              <a:solidFill>
                <a:schemeClr val="bg1"/>
              </a:solidFill>
            </a:endParaRPr>
          </a:p>
        </p:txBody>
      </p:sp>
      <p:sp>
        <p:nvSpPr>
          <p:cNvPr id="30724" name="CasellaDiTesto 1"/>
          <p:cNvSpPr txBox="1">
            <a:spLocks noChangeArrowheads="1"/>
          </p:cNvSpPr>
          <p:nvPr/>
        </p:nvSpPr>
        <p:spPr bwMode="auto">
          <a:xfrm>
            <a:off x="683568" y="4653136"/>
            <a:ext cx="7681911"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it-IT" sz="2800" dirty="0" err="1">
                <a:solidFill>
                  <a:srgbClr val="FFFF00"/>
                </a:solidFill>
                <a:latin typeface="Times New Roman" pitchFamily="18" charset="0"/>
              </a:rPr>
              <a:t>Parent</a:t>
            </a:r>
            <a:r>
              <a:rPr lang="it-IT" altLang="it-IT" sz="2800" dirty="0">
                <a:solidFill>
                  <a:srgbClr val="FFFF00"/>
                </a:solidFill>
                <a:latin typeface="Times New Roman" pitchFamily="18" charset="0"/>
              </a:rPr>
              <a:t> stellar </a:t>
            </a:r>
            <a:r>
              <a:rPr lang="it-IT" altLang="it-IT" sz="2800" dirty="0" err="1" smtClean="0">
                <a:solidFill>
                  <a:srgbClr val="FFFF00"/>
                </a:solidFill>
                <a:latin typeface="Times New Roman" pitchFamily="18" charset="0"/>
              </a:rPr>
              <a:t>population</a:t>
            </a:r>
            <a:r>
              <a:rPr lang="it-IT" altLang="it-IT" sz="2800" dirty="0" smtClean="0">
                <a:solidFill>
                  <a:srgbClr val="FFFF00"/>
                </a:solidFill>
                <a:latin typeface="Times New Roman" pitchFamily="18" charset="0"/>
              </a:rPr>
              <a:t>:</a:t>
            </a:r>
            <a:endParaRPr lang="it-IT" altLang="it-IT" sz="2800" dirty="0">
              <a:solidFill>
                <a:srgbClr val="FFFF00"/>
              </a:solidFill>
              <a:latin typeface="Times New Roman" pitchFamily="18" charset="0"/>
            </a:endParaRPr>
          </a:p>
          <a:p>
            <a:pPr eaLnBrk="1" hangingPunct="1">
              <a:spcBef>
                <a:spcPct val="50000"/>
              </a:spcBef>
              <a:buFontTx/>
              <a:buNone/>
            </a:pPr>
            <a:r>
              <a:rPr lang="it-IT" altLang="it-IT" sz="2800" dirty="0" err="1">
                <a:solidFill>
                  <a:srgbClr val="FFFF00"/>
                </a:solidFill>
                <a:latin typeface="Times New Roman" pitchFamily="18" charset="0"/>
              </a:rPr>
              <a:t>Ia</a:t>
            </a:r>
            <a:r>
              <a:rPr lang="it-IT" altLang="it-IT" sz="2800" dirty="0">
                <a:solidFill>
                  <a:srgbClr val="FFFF00"/>
                </a:solidFill>
                <a:latin typeface="Times New Roman" pitchFamily="18" charset="0"/>
              </a:rPr>
              <a:t>: </a:t>
            </a:r>
            <a:r>
              <a:rPr lang="it-IT" altLang="it-IT" sz="2800" dirty="0" err="1" smtClean="0">
                <a:solidFill>
                  <a:srgbClr val="FFFF00"/>
                </a:solidFill>
                <a:latin typeface="Times New Roman" pitchFamily="18" charset="0"/>
              </a:rPr>
              <a:t>both</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old</a:t>
            </a:r>
            <a:r>
              <a:rPr lang="it-IT" altLang="it-IT" sz="2800" dirty="0" smtClean="0">
                <a:solidFill>
                  <a:srgbClr val="FFFF00"/>
                </a:solidFill>
                <a:latin typeface="Times New Roman" pitchFamily="18" charset="0"/>
              </a:rPr>
              <a:t> and </a:t>
            </a:r>
            <a:r>
              <a:rPr lang="it-IT" altLang="it-IT" sz="2800" dirty="0" err="1" smtClean="0">
                <a:solidFill>
                  <a:srgbClr val="FFFF00"/>
                </a:solidFill>
                <a:latin typeface="Times New Roman" pitchFamily="18" charset="0"/>
              </a:rPr>
              <a:t>young</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SPs</a:t>
            </a:r>
            <a:endParaRPr lang="it-IT" altLang="it-IT" sz="2800" dirty="0">
              <a:solidFill>
                <a:srgbClr val="FFFF00"/>
              </a:solidFill>
              <a:latin typeface="Times New Roman" pitchFamily="18" charset="0"/>
            </a:endParaRPr>
          </a:p>
          <a:p>
            <a:pPr eaLnBrk="1" hangingPunct="1">
              <a:spcBef>
                <a:spcPct val="50000"/>
              </a:spcBef>
              <a:buFontTx/>
              <a:buNone/>
            </a:pPr>
            <a:r>
              <a:rPr lang="it-IT" altLang="it-IT" sz="2800" dirty="0">
                <a:solidFill>
                  <a:srgbClr val="FFFF00"/>
                </a:solidFill>
                <a:latin typeface="Times New Roman" pitchFamily="18" charset="0"/>
              </a:rPr>
              <a:t>II, </a:t>
            </a:r>
            <a:r>
              <a:rPr lang="it-IT" altLang="it-IT" sz="2800" dirty="0" err="1">
                <a:solidFill>
                  <a:srgbClr val="FFFF00"/>
                </a:solidFill>
                <a:latin typeface="Times New Roman" pitchFamily="18" charset="0"/>
              </a:rPr>
              <a:t>Ib</a:t>
            </a:r>
            <a:r>
              <a:rPr lang="it-IT" altLang="it-IT" sz="2800" dirty="0">
                <a:solidFill>
                  <a:srgbClr val="FFFF00"/>
                </a:solidFill>
                <a:latin typeface="Times New Roman" pitchFamily="18" charset="0"/>
              </a:rPr>
              <a:t>, </a:t>
            </a:r>
            <a:r>
              <a:rPr lang="it-IT" altLang="it-IT" sz="2800" dirty="0" err="1">
                <a:solidFill>
                  <a:srgbClr val="FFFF00"/>
                </a:solidFill>
                <a:latin typeface="Times New Roman" pitchFamily="18" charset="0"/>
              </a:rPr>
              <a:t>Ic</a:t>
            </a:r>
            <a:r>
              <a:rPr lang="it-IT" altLang="it-IT" sz="2800" dirty="0">
                <a:solidFill>
                  <a:srgbClr val="FFFF00"/>
                </a:solidFill>
                <a:latin typeface="Times New Roman" pitchFamily="18" charset="0"/>
              </a:rPr>
              <a:t>: </a:t>
            </a:r>
            <a:r>
              <a:rPr lang="it-IT" altLang="it-IT" sz="2800" dirty="0" err="1" smtClean="0">
                <a:solidFill>
                  <a:srgbClr val="FFFF00"/>
                </a:solidFill>
                <a:latin typeface="Times New Roman" pitchFamily="18" charset="0"/>
              </a:rPr>
              <a:t>only</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young</a:t>
            </a:r>
            <a:r>
              <a:rPr lang="it-IT" altLang="it-IT" sz="2800" dirty="0" smtClean="0">
                <a:solidFill>
                  <a:srgbClr val="FFFF00"/>
                </a:solidFill>
                <a:latin typeface="Times New Roman" pitchFamily="18" charset="0"/>
              </a:rPr>
              <a:t> </a:t>
            </a:r>
            <a:r>
              <a:rPr lang="it-IT" altLang="it-IT" sz="2800" dirty="0" err="1" smtClean="0">
                <a:solidFill>
                  <a:srgbClr val="FFFF00"/>
                </a:solidFill>
                <a:latin typeface="Times New Roman" pitchFamily="18" charset="0"/>
              </a:rPr>
              <a:t>SPs</a:t>
            </a:r>
            <a:r>
              <a:rPr lang="it-IT" altLang="it-IT" sz="2800" dirty="0" smtClean="0">
                <a:solidFill>
                  <a:srgbClr val="FFFF00"/>
                </a:solidFill>
                <a:latin typeface="Times New Roman" pitchFamily="18" charset="0"/>
              </a:rPr>
              <a:t>, </a:t>
            </a:r>
            <a:r>
              <a:rPr lang="it-IT" altLang="it-IT" sz="2800" dirty="0">
                <a:solidFill>
                  <a:srgbClr val="FFFF00"/>
                </a:solidFill>
                <a:latin typeface="Times New Roman" pitchFamily="18" charset="0"/>
              </a:rPr>
              <a:t>with </a:t>
            </a:r>
            <a:r>
              <a:rPr lang="it-IT" altLang="it-IT" sz="2800" dirty="0" err="1">
                <a:solidFill>
                  <a:srgbClr val="FFFF00"/>
                </a:solidFill>
                <a:latin typeface="Times New Roman" pitchFamily="18" charset="0"/>
              </a:rPr>
              <a:t>active</a:t>
            </a:r>
            <a:r>
              <a:rPr lang="it-IT" altLang="it-IT" sz="2800" dirty="0">
                <a:solidFill>
                  <a:srgbClr val="FFFF00"/>
                </a:solidFill>
                <a:latin typeface="Times New Roman" pitchFamily="18" charset="0"/>
              </a:rPr>
              <a:t> star </a:t>
            </a:r>
            <a:r>
              <a:rPr lang="it-IT" altLang="it-IT" sz="2800" dirty="0" err="1">
                <a:solidFill>
                  <a:srgbClr val="FFFF00"/>
                </a:solidFill>
                <a:latin typeface="Times New Roman" pitchFamily="18" charset="0"/>
              </a:rPr>
              <a:t>formation</a:t>
            </a:r>
            <a:endParaRPr lang="it-IT" altLang="it-IT" sz="2800" dirty="0">
              <a:solidFill>
                <a:srgbClr val="FFFF00"/>
              </a:solidFill>
              <a:latin typeface="Times New Roman"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94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76200"/>
            <a:ext cx="50482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3"/>
          <p:cNvSpPr txBox="1">
            <a:spLocks noChangeArrowheads="1"/>
          </p:cNvSpPr>
          <p:nvPr/>
        </p:nvSpPr>
        <p:spPr bwMode="auto">
          <a:xfrm>
            <a:off x="685800" y="457200"/>
            <a:ext cx="304800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4000" dirty="0" err="1" smtClean="0">
                <a:solidFill>
                  <a:srgbClr val="FFFF00"/>
                </a:solidFill>
                <a:latin typeface="Times New Roman" pitchFamily="18" charset="0"/>
              </a:rPr>
              <a:t>Type</a:t>
            </a:r>
            <a:r>
              <a:rPr lang="it-IT" altLang="en-US" sz="4000" dirty="0" smtClean="0">
                <a:solidFill>
                  <a:srgbClr val="FFFF00"/>
                </a:solidFill>
                <a:latin typeface="Times New Roman" pitchFamily="18" charset="0"/>
              </a:rPr>
              <a:t> </a:t>
            </a:r>
            <a:r>
              <a:rPr lang="it-IT" altLang="en-US" sz="4000" dirty="0" err="1" smtClean="0">
                <a:solidFill>
                  <a:srgbClr val="FFFF00"/>
                </a:solidFill>
                <a:latin typeface="Times New Roman" pitchFamily="18" charset="0"/>
              </a:rPr>
              <a:t>Ia</a:t>
            </a:r>
            <a:r>
              <a:rPr lang="it-IT" altLang="en-US" sz="4000" dirty="0" smtClean="0">
                <a:solidFill>
                  <a:srgbClr val="FFFF00"/>
                </a:solidFill>
                <a:latin typeface="Times New Roman" pitchFamily="18" charset="0"/>
              </a:rPr>
              <a:t> </a:t>
            </a:r>
            <a:r>
              <a:rPr lang="it-IT" altLang="en-US" sz="4000" dirty="0" err="1" smtClean="0">
                <a:solidFill>
                  <a:srgbClr val="FFFF00"/>
                </a:solidFill>
                <a:latin typeface="Times New Roman" pitchFamily="18" charset="0"/>
              </a:rPr>
              <a:t>Supernovae</a:t>
            </a:r>
            <a:endParaRPr lang="en-US" altLang="en-US" sz="4000" dirty="0">
              <a:solidFill>
                <a:srgbClr val="FFFF00"/>
              </a:solidFill>
              <a:latin typeface="Times New Roman" pitchFamily="18" charset="0"/>
            </a:endParaRPr>
          </a:p>
        </p:txBody>
      </p:sp>
      <p:grpSp>
        <p:nvGrpSpPr>
          <p:cNvPr id="10244" name="Group 4"/>
          <p:cNvGrpSpPr>
            <a:grpSpLocks/>
          </p:cNvGrpSpPr>
          <p:nvPr/>
        </p:nvGrpSpPr>
        <p:grpSpPr bwMode="auto">
          <a:xfrm>
            <a:off x="3352800" y="4221164"/>
            <a:ext cx="5813425" cy="2246314"/>
            <a:chOff x="2112" y="2659"/>
            <a:chExt cx="3662" cy="1415"/>
          </a:xfrm>
        </p:grpSpPr>
        <p:sp>
          <p:nvSpPr>
            <p:cNvPr id="32773" name="Text Box 5"/>
            <p:cNvSpPr txBox="1">
              <a:spLocks noChangeArrowheads="1"/>
            </p:cNvSpPr>
            <p:nvPr/>
          </p:nvSpPr>
          <p:spPr bwMode="auto">
            <a:xfrm>
              <a:off x="3662" y="2659"/>
              <a:ext cx="2112" cy="1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it-IT" altLang="en-US" sz="2800" dirty="0">
                <a:solidFill>
                  <a:srgbClr val="FFFF00"/>
                </a:solidFill>
                <a:latin typeface="Times New Roman" pitchFamily="18" charset="0"/>
              </a:endParaRPr>
            </a:p>
            <a:p>
              <a:pPr algn="ctr" eaLnBrk="1" hangingPunct="1">
                <a:spcBef>
                  <a:spcPct val="50000"/>
                </a:spcBef>
                <a:buFontTx/>
                <a:buNone/>
              </a:pPr>
              <a:r>
                <a:rPr lang="en-US" altLang="en-US" sz="2800" dirty="0">
                  <a:solidFill>
                    <a:srgbClr val="FFFF00"/>
                  </a:solidFill>
                  <a:latin typeface="Times New Roman" pitchFamily="18" charset="0"/>
                </a:rPr>
                <a:t>2002bo in NGC </a:t>
              </a:r>
              <a:r>
                <a:rPr lang="en-US" altLang="en-US" sz="2800" dirty="0" smtClean="0">
                  <a:solidFill>
                    <a:srgbClr val="FFFF00"/>
                  </a:solidFill>
                  <a:latin typeface="Times New Roman" pitchFamily="18" charset="0"/>
                </a:rPr>
                <a:t>3190</a:t>
              </a:r>
            </a:p>
            <a:p>
              <a:pPr algn="ctr" eaLnBrk="1" hangingPunct="1">
                <a:spcBef>
                  <a:spcPct val="50000"/>
                </a:spcBef>
                <a:buFontTx/>
                <a:buNone/>
              </a:pPr>
              <a:r>
                <a:rPr lang="en-US" altLang="en-US" sz="2800" dirty="0" smtClean="0">
                  <a:solidFill>
                    <a:srgbClr val="FFFF00"/>
                  </a:solidFill>
                  <a:latin typeface="Times New Roman" pitchFamily="18" charset="0"/>
                </a:rPr>
                <a:t>Observed from Campo </a:t>
              </a:r>
              <a:r>
                <a:rPr lang="en-US" altLang="en-US" sz="2800" dirty="0" err="1" smtClean="0">
                  <a:solidFill>
                    <a:srgbClr val="FFFF00"/>
                  </a:solidFill>
                  <a:latin typeface="Times New Roman" pitchFamily="18" charset="0"/>
                </a:rPr>
                <a:t>Imperatore</a:t>
              </a:r>
              <a:endParaRPr lang="en-US" altLang="en-US" sz="2800" dirty="0">
                <a:solidFill>
                  <a:srgbClr val="FFFF00"/>
                </a:solidFill>
                <a:latin typeface="Times New Roman" pitchFamily="18" charset="0"/>
              </a:endParaRPr>
            </a:p>
          </p:txBody>
        </p:sp>
        <p:sp>
          <p:nvSpPr>
            <p:cNvPr id="32774" name="Line 6"/>
            <p:cNvSpPr>
              <a:spLocks noChangeShapeType="1"/>
            </p:cNvSpPr>
            <p:nvPr/>
          </p:nvSpPr>
          <p:spPr bwMode="auto">
            <a:xfrm flipH="1" flipV="1">
              <a:off x="2112" y="2976"/>
              <a:ext cx="1488" cy="454"/>
            </a:xfrm>
            <a:prstGeom prst="line">
              <a:avLst/>
            </a:prstGeom>
            <a:noFill/>
            <a:ln w="12700">
              <a:solidFill>
                <a:srgbClr val="FFFF00"/>
              </a:solidFill>
              <a:round/>
              <a:headEnd/>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2"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p:cTn id="7" dur="500" fill="hold"/>
                                        <p:tgtEl>
                                          <p:spTgt spid="10242"/>
                                        </p:tgtEl>
                                        <p:attrNameLst>
                                          <p:attrName>ppt_x</p:attrName>
                                        </p:attrNameLst>
                                      </p:cBhvr>
                                      <p:tavLst>
                                        <p:tav tm="0">
                                          <p:val>
                                            <p:strVal val="#ppt_x+#ppt_w/2"/>
                                          </p:val>
                                        </p:tav>
                                        <p:tav tm="100000">
                                          <p:val>
                                            <p:strVal val="#ppt_x"/>
                                          </p:val>
                                        </p:tav>
                                      </p:tavLst>
                                    </p:anim>
                                    <p:anim calcmode="lin" valueType="num">
                                      <p:cBhvr>
                                        <p:cTn id="8" dur="500" fill="hold"/>
                                        <p:tgtEl>
                                          <p:spTgt spid="10242"/>
                                        </p:tgtEl>
                                        <p:attrNameLst>
                                          <p:attrName>ppt_y</p:attrName>
                                        </p:attrNameLst>
                                      </p:cBhvr>
                                      <p:tavLst>
                                        <p:tav tm="0">
                                          <p:val>
                                            <p:strVal val="#ppt_y"/>
                                          </p:val>
                                        </p:tav>
                                        <p:tav tm="100000">
                                          <p:val>
                                            <p:strVal val="#ppt_y"/>
                                          </p:val>
                                        </p:tav>
                                      </p:tavLst>
                                    </p:anim>
                                    <p:anim calcmode="lin" valueType="num">
                                      <p:cBhvr>
                                        <p:cTn id="9" dur="500" fill="hold"/>
                                        <p:tgtEl>
                                          <p:spTgt spid="10242"/>
                                        </p:tgtEl>
                                        <p:attrNameLst>
                                          <p:attrName>ppt_w</p:attrName>
                                        </p:attrNameLst>
                                      </p:cBhvr>
                                      <p:tavLst>
                                        <p:tav tm="0">
                                          <p:val>
                                            <p:fltVal val="0"/>
                                          </p:val>
                                        </p:tav>
                                        <p:tav tm="100000">
                                          <p:val>
                                            <p:strVal val="#ppt_w"/>
                                          </p:val>
                                        </p:tav>
                                      </p:tavLst>
                                    </p:anim>
                                    <p:anim calcmode="lin" valueType="num">
                                      <p:cBhvr>
                                        <p:cTn id="10" dur="500" fill="hold"/>
                                        <p:tgtEl>
                                          <p:spTgt spid="1024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nodeType="clickEffect">
                                  <p:stCondLst>
                                    <p:cond delay="0"/>
                                  </p:stCondLst>
                                  <p:childTnLst>
                                    <p:set>
                                      <p:cBhvr>
                                        <p:cTn id="14" dur="1" fill="hold">
                                          <p:stCondLst>
                                            <p:cond delay="0"/>
                                          </p:stCondLst>
                                        </p:cTn>
                                        <p:tgtEl>
                                          <p:spTgt spid="10244"/>
                                        </p:tgtEl>
                                        <p:attrNameLst>
                                          <p:attrName>style.visibility</p:attrName>
                                        </p:attrNameLst>
                                      </p:cBhvr>
                                      <p:to>
                                        <p:strVal val="visible"/>
                                      </p:to>
                                    </p:set>
                                    <p:animEffect transition="in" filter="dissolve">
                                      <p:cBhvr>
                                        <p:cTn id="15" dur="5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251520" y="2852936"/>
            <a:ext cx="8229600" cy="1143000"/>
          </a:xfrm>
        </p:spPr>
        <p:txBody>
          <a:bodyPr/>
          <a:lstStyle/>
          <a:p>
            <a:r>
              <a:rPr lang="en-GB" dirty="0" smtClean="0"/>
              <a:t>The Key Role of the  </a:t>
            </a:r>
            <a:r>
              <a:rPr lang="it-IT" baseline="30000" dirty="0"/>
              <a:t>12</a:t>
            </a:r>
            <a:r>
              <a:rPr lang="it-IT" dirty="0"/>
              <a:t>C+</a:t>
            </a:r>
            <a:r>
              <a:rPr lang="it-IT" baseline="30000" dirty="0"/>
              <a:t>12</a:t>
            </a:r>
            <a:r>
              <a:rPr lang="it-IT" dirty="0"/>
              <a:t>C</a:t>
            </a:r>
            <a:r>
              <a:rPr lang="en-GB" dirty="0" smtClean="0"/>
              <a:t> </a:t>
            </a:r>
            <a:endParaRPr lang="en-GB" dirty="0"/>
          </a:p>
        </p:txBody>
      </p:sp>
    </p:spTree>
    <p:extLst>
      <p:ext uri="{BB962C8B-B14F-4D97-AF65-F5344CB8AC3E}">
        <p14:creationId xmlns:p14="http://schemas.microsoft.com/office/powerpoint/2010/main" val="42279164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274638"/>
            <a:ext cx="8507288" cy="1143000"/>
          </a:xfrm>
        </p:spPr>
        <p:txBody>
          <a:bodyPr>
            <a:normAutofit fontScale="90000"/>
          </a:bodyPr>
          <a:lstStyle/>
          <a:p>
            <a:r>
              <a:rPr lang="en-US" dirty="0" smtClean="0">
                <a:solidFill>
                  <a:srgbClr val="FF0000"/>
                </a:solidFill>
              </a:rPr>
              <a:t>The </a:t>
            </a:r>
            <a:r>
              <a:rPr lang="en-US" baseline="30000" dirty="0" smtClean="0">
                <a:solidFill>
                  <a:srgbClr val="FF0000"/>
                </a:solidFill>
              </a:rPr>
              <a:t>12</a:t>
            </a:r>
            <a:r>
              <a:rPr lang="en-US" dirty="0" smtClean="0">
                <a:solidFill>
                  <a:srgbClr val="FF0000"/>
                </a:solidFill>
              </a:rPr>
              <a:t>C+</a:t>
            </a:r>
            <a:r>
              <a:rPr lang="en-US" baseline="30000" dirty="0" smtClean="0">
                <a:solidFill>
                  <a:srgbClr val="FF0000"/>
                </a:solidFill>
              </a:rPr>
              <a:t>12</a:t>
            </a:r>
            <a:r>
              <a:rPr lang="en-US" dirty="0" smtClean="0">
                <a:solidFill>
                  <a:srgbClr val="FF0000"/>
                </a:solidFill>
              </a:rPr>
              <a:t>C determines several quantities</a:t>
            </a:r>
            <a:endParaRPr lang="en-US" dirty="0">
              <a:solidFill>
                <a:srgbClr val="FF0000"/>
              </a:solidFill>
            </a:endParaRPr>
          </a:p>
        </p:txBody>
      </p:sp>
      <p:sp>
        <p:nvSpPr>
          <p:cNvPr id="3" name="Segnaposto contenuto 2"/>
          <p:cNvSpPr>
            <a:spLocks noGrp="1"/>
          </p:cNvSpPr>
          <p:nvPr>
            <p:ph idx="1"/>
          </p:nvPr>
        </p:nvSpPr>
        <p:spPr>
          <a:xfrm>
            <a:off x="385192" y="1600200"/>
            <a:ext cx="8435280" cy="4525963"/>
          </a:xfrm>
        </p:spPr>
        <p:txBody>
          <a:bodyPr>
            <a:normAutofit fontScale="92500" lnSpcReduction="10000"/>
          </a:bodyPr>
          <a:lstStyle/>
          <a:p>
            <a:r>
              <a:rPr lang="en-GB" dirty="0" err="1" smtClean="0"/>
              <a:t>M</a:t>
            </a:r>
            <a:r>
              <a:rPr lang="en-GB" baseline="-25000" dirty="0" err="1" smtClean="0"/>
              <a:t>up</a:t>
            </a:r>
            <a:r>
              <a:rPr lang="en-GB" dirty="0" smtClean="0"/>
              <a:t> and </a:t>
            </a:r>
            <a:r>
              <a:rPr lang="en-GB" dirty="0" err="1" smtClean="0"/>
              <a:t>M</a:t>
            </a:r>
            <a:r>
              <a:rPr lang="en-GB" baseline="-25000" dirty="0" err="1" smtClean="0"/>
              <a:t>up</a:t>
            </a:r>
            <a:r>
              <a:rPr lang="en-GB" dirty="0" smtClean="0"/>
              <a:t>*</a:t>
            </a:r>
          </a:p>
          <a:p>
            <a:r>
              <a:rPr lang="en-GB" dirty="0" err="1" smtClean="0"/>
              <a:t>SNe</a:t>
            </a:r>
            <a:r>
              <a:rPr lang="en-GB" dirty="0" smtClean="0"/>
              <a:t> rate (type </a:t>
            </a:r>
            <a:r>
              <a:rPr lang="en-GB" dirty="0" err="1" smtClean="0"/>
              <a:t>Ia</a:t>
            </a:r>
            <a:r>
              <a:rPr lang="en-GB" dirty="0" smtClean="0"/>
              <a:t>, EC and II)</a:t>
            </a:r>
          </a:p>
          <a:p>
            <a:r>
              <a:rPr lang="en-GB" dirty="0"/>
              <a:t>m</a:t>
            </a:r>
            <a:r>
              <a:rPr lang="en-GB" dirty="0" smtClean="0"/>
              <a:t>ass-distribution functions of compact objects: WDs, NSs and BHs</a:t>
            </a:r>
          </a:p>
          <a:p>
            <a:r>
              <a:rPr lang="en-GB" dirty="0" smtClean="0"/>
              <a:t>mass of iron-cores in core-collapse progenitors</a:t>
            </a:r>
            <a:endParaRPr lang="en-GB" dirty="0"/>
          </a:p>
          <a:p>
            <a:r>
              <a:rPr lang="en-GB" dirty="0" smtClean="0"/>
              <a:t>physical </a:t>
            </a:r>
            <a:r>
              <a:rPr lang="en-GB" dirty="0"/>
              <a:t>and chemical </a:t>
            </a:r>
            <a:r>
              <a:rPr lang="en-GB" dirty="0" smtClean="0"/>
              <a:t> </a:t>
            </a:r>
            <a:r>
              <a:rPr lang="en-GB" dirty="0"/>
              <a:t>conditions at the dynamical  </a:t>
            </a:r>
            <a:r>
              <a:rPr lang="en-GB" dirty="0" smtClean="0"/>
              <a:t>breakout in thermonuclear </a:t>
            </a:r>
            <a:r>
              <a:rPr lang="en-GB" dirty="0" err="1" smtClean="0"/>
              <a:t>SNe</a:t>
            </a:r>
            <a:endParaRPr lang="en-GB" dirty="0"/>
          </a:p>
          <a:p>
            <a:r>
              <a:rPr lang="en-GB" dirty="0"/>
              <a:t>S</a:t>
            </a:r>
            <a:r>
              <a:rPr lang="en-GB" dirty="0" smtClean="0"/>
              <a:t>ynthesis of elements and Chemical evolution scenarios </a:t>
            </a:r>
            <a:endParaRPr lang="en-GB" dirty="0"/>
          </a:p>
        </p:txBody>
      </p:sp>
    </p:spTree>
    <p:extLst>
      <p:ext uri="{BB962C8B-B14F-4D97-AF65-F5344CB8AC3E}">
        <p14:creationId xmlns:p14="http://schemas.microsoft.com/office/powerpoint/2010/main" val="613595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0648"/>
            <a:ext cx="8003232" cy="706090"/>
          </a:xfrm>
        </p:spPr>
        <p:txBody>
          <a:bodyPr>
            <a:normAutofit fontScale="90000"/>
          </a:bodyPr>
          <a:lstStyle/>
          <a:p>
            <a:r>
              <a:rPr lang="en-GB" dirty="0" smtClean="0"/>
              <a:t>Experiments and theory</a:t>
            </a:r>
            <a:endParaRPr lang="en-GB" dirty="0"/>
          </a:p>
        </p:txBody>
      </p:sp>
      <p:pic>
        <p:nvPicPr>
          <p:cNvPr id="829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496" y="1628800"/>
            <a:ext cx="5241925" cy="3790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Oggetto 5"/>
          <p:cNvGraphicFramePr>
            <a:graphicFrameLocks noChangeAspect="1"/>
          </p:cNvGraphicFramePr>
          <p:nvPr>
            <p:extLst>
              <p:ext uri="{D42A27DB-BD31-4B8C-83A1-F6EECF244321}">
                <p14:modId xmlns:p14="http://schemas.microsoft.com/office/powerpoint/2010/main" val="223220156"/>
              </p:ext>
            </p:extLst>
          </p:nvPr>
        </p:nvGraphicFramePr>
        <p:xfrm>
          <a:off x="899592" y="5661248"/>
          <a:ext cx="4215741" cy="864096"/>
        </p:xfrm>
        <a:graphic>
          <a:graphicData uri="http://schemas.openxmlformats.org/presentationml/2006/ole">
            <mc:AlternateContent xmlns:mc="http://schemas.openxmlformats.org/markup-compatibility/2006">
              <mc:Choice xmlns:v="urn:schemas-microsoft-com:vml" Requires="v">
                <p:oleObj spid="_x0000_s83010" name="Equazione" r:id="rId4" imgW="2044440" imgH="419040" progId="Equation.3">
                  <p:embed/>
                </p:oleObj>
              </mc:Choice>
              <mc:Fallback>
                <p:oleObj name="Equazione" r:id="rId4" imgW="2044440" imgH="419040" progId="Equation.3">
                  <p:embed/>
                  <p:pic>
                    <p:nvPicPr>
                      <p:cNvPr id="0" name=""/>
                      <p:cNvPicPr/>
                      <p:nvPr/>
                    </p:nvPicPr>
                    <p:blipFill>
                      <a:blip r:embed="rId5"/>
                      <a:stretch>
                        <a:fillRect/>
                      </a:stretch>
                    </p:blipFill>
                    <p:spPr>
                      <a:xfrm>
                        <a:off x="899592" y="5661248"/>
                        <a:ext cx="4215741" cy="864096"/>
                      </a:xfrm>
                      <a:prstGeom prst="rect">
                        <a:avLst/>
                      </a:prstGeom>
                    </p:spPr>
                  </p:pic>
                </p:oleObj>
              </mc:Fallback>
            </mc:AlternateContent>
          </a:graphicData>
        </a:graphic>
      </p:graphicFrame>
      <p:sp>
        <p:nvSpPr>
          <p:cNvPr id="7" name="CasellaDiTesto 6"/>
          <p:cNvSpPr txBox="1"/>
          <p:nvPr/>
        </p:nvSpPr>
        <p:spPr>
          <a:xfrm>
            <a:off x="5508104" y="1628800"/>
            <a:ext cx="3384376" cy="4555093"/>
          </a:xfrm>
          <a:prstGeom prst="rect">
            <a:avLst/>
          </a:prstGeom>
          <a:noFill/>
        </p:spPr>
        <p:txBody>
          <a:bodyPr wrap="square" rtlCol="0">
            <a:spAutoFit/>
          </a:bodyPr>
          <a:lstStyle/>
          <a:p>
            <a:pPr marL="342900" indent="-342900" algn="l">
              <a:buFont typeface="Wingdings" panose="05000000000000000000" pitchFamily="2" charset="2"/>
              <a:buChar char="Ø"/>
            </a:pPr>
            <a:r>
              <a:rPr lang="en-GB" dirty="0"/>
              <a:t>&lt;</a:t>
            </a:r>
            <a:r>
              <a:rPr lang="en-GB" dirty="0" smtClean="0"/>
              <a:t>S(E)&gt;=1.4x10</a:t>
            </a:r>
            <a:r>
              <a:rPr lang="en-GB" baseline="30000" dirty="0" smtClean="0"/>
              <a:t>16</a:t>
            </a:r>
            <a:r>
              <a:rPr lang="en-GB" dirty="0" smtClean="0"/>
              <a:t> </a:t>
            </a:r>
            <a:r>
              <a:rPr lang="en-GB" dirty="0" err="1" smtClean="0"/>
              <a:t>MeVb</a:t>
            </a:r>
            <a:endParaRPr lang="en-GB" dirty="0" smtClean="0"/>
          </a:p>
          <a:p>
            <a:pPr marL="342900" indent="-342900" algn="l">
              <a:buFont typeface="Wingdings" panose="05000000000000000000" pitchFamily="2" charset="2"/>
              <a:buChar char="Ø"/>
            </a:pPr>
            <a:r>
              <a:rPr lang="en-GB" dirty="0" smtClean="0"/>
              <a:t>Many </a:t>
            </a:r>
            <a:r>
              <a:rPr lang="en-GB" dirty="0"/>
              <a:t>narrow resonances </a:t>
            </a:r>
            <a:r>
              <a:rPr lang="en-GB" dirty="0" smtClean="0"/>
              <a:t>(~every 400 </a:t>
            </a:r>
            <a:r>
              <a:rPr lang="en-GB" dirty="0" err="1" smtClean="0"/>
              <a:t>KeV</a:t>
            </a:r>
            <a:r>
              <a:rPr lang="en-GB" dirty="0" smtClean="0"/>
              <a:t>)  superimposed to a non-resonant flat background</a:t>
            </a:r>
          </a:p>
          <a:p>
            <a:pPr marL="342900" indent="-342900" algn="l">
              <a:buFont typeface="Wingdings" panose="05000000000000000000" pitchFamily="2" charset="2"/>
              <a:buChar char="Ø"/>
            </a:pPr>
            <a:r>
              <a:rPr lang="en-GB" dirty="0" smtClean="0"/>
              <a:t>a narrow </a:t>
            </a:r>
            <a:r>
              <a:rPr lang="en-GB" dirty="0"/>
              <a:t>structure </a:t>
            </a:r>
            <a:r>
              <a:rPr lang="en-GB" dirty="0" smtClean="0"/>
              <a:t>at 2.14 </a:t>
            </a:r>
            <a:r>
              <a:rPr lang="en-GB" dirty="0"/>
              <a:t>MeV, </a:t>
            </a:r>
            <a:r>
              <a:rPr lang="en-GB" dirty="0" smtClean="0"/>
              <a:t>may </a:t>
            </a:r>
            <a:r>
              <a:rPr lang="en-GB" dirty="0"/>
              <a:t>increase the reaction rate by up to a factor of </a:t>
            </a:r>
            <a:r>
              <a:rPr lang="en-GB" dirty="0" smtClean="0"/>
              <a:t>five</a:t>
            </a:r>
            <a:endParaRPr lang="en-GB" dirty="0"/>
          </a:p>
          <a:p>
            <a:pPr marL="342900" indent="-342900" algn="l">
              <a:buFont typeface="Wingdings" panose="05000000000000000000" pitchFamily="2" charset="2"/>
              <a:buChar char="Ø"/>
            </a:pPr>
            <a:r>
              <a:rPr lang="en-GB" dirty="0"/>
              <a:t>A</a:t>
            </a:r>
            <a:r>
              <a:rPr lang="en-GB" dirty="0" smtClean="0"/>
              <a:t> </a:t>
            </a:r>
            <a:r>
              <a:rPr lang="en-GB" dirty="0"/>
              <a:t>sub-barrier fusion hindrance </a:t>
            </a:r>
            <a:r>
              <a:rPr lang="en-GB" dirty="0" smtClean="0"/>
              <a:t>would also have significant effects (</a:t>
            </a:r>
            <a:r>
              <a:rPr lang="it-IT" dirty="0" err="1"/>
              <a:t>Gasques</a:t>
            </a:r>
            <a:r>
              <a:rPr lang="en-GB" dirty="0" smtClean="0"/>
              <a:t> 2007, Jang 2007).</a:t>
            </a:r>
            <a:endParaRPr lang="en-GB" dirty="0"/>
          </a:p>
        </p:txBody>
      </p:sp>
      <p:sp>
        <p:nvSpPr>
          <p:cNvPr id="3" name="CasellaDiTesto 2"/>
          <p:cNvSpPr txBox="1"/>
          <p:nvPr/>
        </p:nvSpPr>
        <p:spPr>
          <a:xfrm>
            <a:off x="1691680" y="1916832"/>
            <a:ext cx="3312368" cy="1077218"/>
          </a:xfrm>
          <a:prstGeom prst="rect">
            <a:avLst/>
          </a:prstGeom>
          <a:solidFill>
            <a:schemeClr val="bg1"/>
          </a:solidFill>
        </p:spPr>
        <p:txBody>
          <a:bodyPr wrap="square" rtlCol="0">
            <a:spAutoFit/>
          </a:bodyPr>
          <a:lstStyle/>
          <a:p>
            <a:pPr algn="l"/>
            <a:r>
              <a:rPr lang="en-GB" sz="1600" b="1" dirty="0" smtClean="0">
                <a:solidFill>
                  <a:schemeClr val="tx1"/>
                </a:solidFill>
              </a:rPr>
              <a:t>Spillane et al. 2012  (squares) Aguilera et al. 2006 (circles) </a:t>
            </a:r>
            <a:r>
              <a:rPr lang="en-GB" sz="1600" b="1" dirty="0" err="1" smtClean="0">
                <a:solidFill>
                  <a:schemeClr val="tx1"/>
                </a:solidFill>
              </a:rPr>
              <a:t>Caughhlan</a:t>
            </a:r>
            <a:r>
              <a:rPr lang="en-GB" sz="1600" b="1" dirty="0" smtClean="0">
                <a:solidFill>
                  <a:schemeClr val="tx1"/>
                </a:solidFill>
              </a:rPr>
              <a:t> et al. 1988 (dashed) Hindrance – Jiang et al. 2007 (solid)</a:t>
            </a:r>
            <a:endParaRPr lang="en-GB" sz="1600" b="1" dirty="0">
              <a:solidFill>
                <a:schemeClr val="tx1"/>
              </a:solidFill>
            </a:endParaRPr>
          </a:p>
        </p:txBody>
      </p:sp>
    </p:spTree>
    <p:extLst>
      <p:ext uri="{BB962C8B-B14F-4D97-AF65-F5344CB8AC3E}">
        <p14:creationId xmlns:p14="http://schemas.microsoft.com/office/powerpoint/2010/main" val="2309024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706090"/>
          </a:xfrm>
        </p:spPr>
        <p:txBody>
          <a:bodyPr>
            <a:normAutofit fontScale="90000"/>
          </a:bodyPr>
          <a:lstStyle/>
          <a:p>
            <a:r>
              <a:rPr lang="en-GB" dirty="0" smtClean="0"/>
              <a:t>What stellar energy </a:t>
            </a:r>
            <a:r>
              <a:rPr lang="en-GB" smtClean="0"/>
              <a:t>range (?)</a:t>
            </a:r>
            <a:endParaRPr lang="en-GB" dirty="0"/>
          </a:p>
        </p:txBody>
      </p:sp>
      <p:sp>
        <p:nvSpPr>
          <p:cNvPr id="3" name="Segnaposto contenuto 2"/>
          <p:cNvSpPr>
            <a:spLocks noGrp="1"/>
          </p:cNvSpPr>
          <p:nvPr>
            <p:ph idx="1"/>
          </p:nvPr>
        </p:nvSpPr>
        <p:spPr>
          <a:xfrm>
            <a:off x="302840" y="1257424"/>
            <a:ext cx="8229600" cy="4525963"/>
          </a:xfrm>
        </p:spPr>
        <p:txBody>
          <a:bodyPr>
            <a:normAutofit fontScale="85000" lnSpcReduction="10000"/>
          </a:bodyPr>
          <a:lstStyle/>
          <a:p>
            <a:r>
              <a:rPr lang="en-GB" dirty="0" smtClean="0"/>
              <a:t>The </a:t>
            </a:r>
            <a:r>
              <a:rPr lang="en-GB" baseline="30000" dirty="0" smtClean="0"/>
              <a:t>12</a:t>
            </a:r>
            <a:r>
              <a:rPr lang="en-GB" dirty="0" smtClean="0"/>
              <a:t>C+</a:t>
            </a:r>
            <a:r>
              <a:rPr lang="en-GB" baseline="30000" dirty="0" smtClean="0"/>
              <a:t>12</a:t>
            </a:r>
            <a:r>
              <a:rPr lang="en-GB" dirty="0" smtClean="0"/>
              <a:t>C determines the Temperature of the C burning,  and, in turn, the location of the Gamow’s peak.  </a:t>
            </a:r>
          </a:p>
          <a:p>
            <a:r>
              <a:rPr lang="en-GB" dirty="0"/>
              <a:t>B</a:t>
            </a:r>
            <a:r>
              <a:rPr lang="en-GB" dirty="0" smtClean="0"/>
              <a:t>y assuming a flat </a:t>
            </a:r>
            <a:r>
              <a:rPr lang="en-GB" i="1" dirty="0" smtClean="0"/>
              <a:t>S(E)</a:t>
            </a:r>
            <a:r>
              <a:rPr lang="en-GB" dirty="0" smtClean="0"/>
              <a:t> extrapolation (CF88 like), the C ignition in massive stars occurs at </a:t>
            </a:r>
            <a:r>
              <a:rPr lang="en-GB" b="1" dirty="0" smtClean="0">
                <a:solidFill>
                  <a:srgbClr val="FF0000"/>
                </a:solidFill>
              </a:rPr>
              <a:t>T</a:t>
            </a:r>
            <a:r>
              <a:rPr lang="it-IT" b="1" dirty="0">
                <a:solidFill>
                  <a:srgbClr val="FF0000"/>
                </a:solidFill>
              </a:rPr>
              <a:t> </a:t>
            </a:r>
            <a:r>
              <a:rPr lang="it-IT" b="1" dirty="0" smtClean="0">
                <a:solidFill>
                  <a:srgbClr val="FF0000"/>
                </a:solidFill>
              </a:rPr>
              <a:t>≈ </a:t>
            </a:r>
            <a:r>
              <a:rPr lang="it-IT" b="1" i="1" dirty="0" smtClean="0">
                <a:solidFill>
                  <a:srgbClr val="FF0000"/>
                </a:solidFill>
              </a:rPr>
              <a:t>0.6</a:t>
            </a:r>
            <a:r>
              <a:rPr lang="it-IT" b="1" dirty="0" smtClean="0">
                <a:solidFill>
                  <a:srgbClr val="FF0000"/>
                </a:solidFill>
              </a:rPr>
              <a:t> GK </a:t>
            </a:r>
            <a:r>
              <a:rPr lang="it-IT" dirty="0" smtClean="0"/>
              <a:t>and </a:t>
            </a:r>
            <a:r>
              <a:rPr lang="en-GB" dirty="0" smtClean="0"/>
              <a:t>the Gamow’s peak  is </a:t>
            </a:r>
            <a:r>
              <a:rPr lang="en-GB" b="1" dirty="0" smtClean="0">
                <a:solidFill>
                  <a:srgbClr val="FF0000"/>
                </a:solidFill>
                <a:latin typeface="Symbol" panose="05050102010706020507" pitchFamily="18" charset="2"/>
              </a:rPr>
              <a:t>D</a:t>
            </a:r>
            <a:r>
              <a:rPr lang="en-GB" b="1" dirty="0" smtClean="0">
                <a:solidFill>
                  <a:srgbClr val="FF0000"/>
                </a:solidFill>
              </a:rPr>
              <a:t>E=</a:t>
            </a:r>
            <a:r>
              <a:rPr lang="en-GB" b="1" i="1" dirty="0" smtClean="0">
                <a:solidFill>
                  <a:srgbClr val="FF0000"/>
                </a:solidFill>
              </a:rPr>
              <a:t>1.7</a:t>
            </a:r>
            <a:r>
              <a:rPr lang="it-IT" b="1" i="1" dirty="0" smtClean="0">
                <a:solidFill>
                  <a:srgbClr val="FF0000"/>
                </a:solidFill>
              </a:rPr>
              <a:t>±</a:t>
            </a:r>
            <a:r>
              <a:rPr lang="en-GB" b="1" i="1" dirty="0" smtClean="0">
                <a:solidFill>
                  <a:srgbClr val="FF0000"/>
                </a:solidFill>
              </a:rPr>
              <a:t>0.35 </a:t>
            </a:r>
            <a:r>
              <a:rPr lang="en-GB" b="1" dirty="0" smtClean="0">
                <a:solidFill>
                  <a:srgbClr val="FF0000"/>
                </a:solidFill>
              </a:rPr>
              <a:t>MeV</a:t>
            </a:r>
            <a:r>
              <a:rPr lang="en-GB" dirty="0" smtClean="0"/>
              <a:t>. </a:t>
            </a:r>
          </a:p>
          <a:p>
            <a:r>
              <a:rPr lang="en-GB" dirty="0"/>
              <a:t>I</a:t>
            </a:r>
            <a:r>
              <a:rPr lang="en-GB" dirty="0" smtClean="0"/>
              <a:t>n case of hindrance, however,  the rate (at low E) will be smaller, so that T and </a:t>
            </a:r>
            <a:r>
              <a:rPr lang="en-GB" dirty="0" smtClean="0">
                <a:latin typeface="Symbol" panose="05050102010706020507" pitchFamily="18" charset="2"/>
              </a:rPr>
              <a:t>D</a:t>
            </a:r>
            <a:r>
              <a:rPr lang="en-GB" dirty="0" smtClean="0"/>
              <a:t>E are shifted toward higher values.</a:t>
            </a:r>
          </a:p>
          <a:p>
            <a:r>
              <a:rPr lang="en-GB" dirty="0" smtClean="0"/>
              <a:t>On the contrary, a low-energy resonance would increase the rate, allowing  smaller C burning </a:t>
            </a:r>
            <a:r>
              <a:rPr lang="en-GB" dirty="0"/>
              <a:t>T</a:t>
            </a:r>
            <a:r>
              <a:rPr lang="en-GB" dirty="0" smtClean="0"/>
              <a:t> and E. </a:t>
            </a:r>
            <a:endParaRPr lang="en-GB" dirty="0"/>
          </a:p>
        </p:txBody>
      </p:sp>
    </p:spTree>
    <p:extLst>
      <p:ext uri="{BB962C8B-B14F-4D97-AF65-F5344CB8AC3E}">
        <p14:creationId xmlns:p14="http://schemas.microsoft.com/office/powerpoint/2010/main" val="277013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1114400"/>
            <a:ext cx="7772400" cy="4114800"/>
          </a:xfrm>
        </p:spPr>
        <p:txBody>
          <a:bodyPr/>
          <a:lstStyle/>
          <a:p>
            <a:pPr marL="0" indent="0" algn="ctr">
              <a:buNone/>
            </a:pPr>
            <a:r>
              <a:rPr lang="en-GB" sz="4000" u="sng" dirty="0" smtClean="0">
                <a:solidFill>
                  <a:srgbClr val="FFFF00"/>
                </a:solidFill>
              </a:rPr>
              <a:t>Stellar evolution: THE END</a:t>
            </a:r>
          </a:p>
          <a:p>
            <a:pPr marL="0" indent="0">
              <a:buNone/>
            </a:pPr>
            <a:endParaRPr lang="en-GB" sz="4000" u="sng" dirty="0" smtClean="0">
              <a:solidFill>
                <a:srgbClr val="FFFF00"/>
              </a:solidFill>
            </a:endParaRPr>
          </a:p>
          <a:p>
            <a:pPr marL="0" indent="0" algn="just">
              <a:buNone/>
            </a:pPr>
            <a:r>
              <a:rPr lang="en-GB" sz="3600" dirty="0" smtClean="0">
                <a:solidFill>
                  <a:schemeClr val="bg1"/>
                </a:solidFill>
              </a:rPr>
              <a:t>Massive stars </a:t>
            </a:r>
            <a:r>
              <a:rPr lang="en-GB" sz="2400" dirty="0" smtClean="0">
                <a:solidFill>
                  <a:srgbClr val="FFFF00"/>
                </a:solidFill>
              </a:rPr>
              <a:t>undergo a  collapse of the </a:t>
            </a:r>
            <a:r>
              <a:rPr lang="en-GB" sz="2400" dirty="0">
                <a:solidFill>
                  <a:srgbClr val="FFFF00"/>
                </a:solidFill>
              </a:rPr>
              <a:t>i</a:t>
            </a:r>
            <a:r>
              <a:rPr lang="en-GB" sz="2400" dirty="0" smtClean="0">
                <a:solidFill>
                  <a:srgbClr val="FFFF00"/>
                </a:solidFill>
              </a:rPr>
              <a:t>ron core. Sometime, this process implies a successful bounce of the in-falling envelope and, in turn, a Supernova Event (</a:t>
            </a:r>
            <a:r>
              <a:rPr lang="en-GB" sz="2400" dirty="0" err="1" smtClean="0">
                <a:solidFill>
                  <a:srgbClr val="FFFF00"/>
                </a:solidFill>
              </a:rPr>
              <a:t>Sne</a:t>
            </a:r>
            <a:r>
              <a:rPr lang="en-GB" sz="2400" dirty="0" smtClean="0">
                <a:solidFill>
                  <a:srgbClr val="FFFF00"/>
                </a:solidFill>
              </a:rPr>
              <a:t> II, </a:t>
            </a:r>
            <a:r>
              <a:rPr lang="en-GB" sz="2400" dirty="0" err="1" smtClean="0">
                <a:solidFill>
                  <a:srgbClr val="FFFF00"/>
                </a:solidFill>
              </a:rPr>
              <a:t>Ib,Ic</a:t>
            </a:r>
            <a:r>
              <a:rPr lang="en-GB" sz="2400" dirty="0" smtClean="0">
                <a:solidFill>
                  <a:srgbClr val="FFFF00"/>
                </a:solidFill>
              </a:rPr>
              <a:t>). The collapse produces a compact object, i.e., a neutron star (NS) or a black hole (BH)</a:t>
            </a:r>
          </a:p>
          <a:p>
            <a:pPr marL="0" indent="0" algn="just">
              <a:buNone/>
            </a:pPr>
            <a:endParaRPr lang="en-GB" sz="2400" dirty="0">
              <a:solidFill>
                <a:srgbClr val="FFFF00"/>
              </a:solidFill>
            </a:endParaRPr>
          </a:p>
        </p:txBody>
      </p:sp>
    </p:spTree>
    <p:extLst>
      <p:ext uri="{BB962C8B-B14F-4D97-AF65-F5344CB8AC3E}">
        <p14:creationId xmlns:p14="http://schemas.microsoft.com/office/powerpoint/2010/main" val="3994060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Gamow’s Peak vs T</a:t>
            </a:r>
            <a:endParaRPr lang="en-GB" dirty="0"/>
          </a:p>
        </p:txBody>
      </p:sp>
      <p:pic>
        <p:nvPicPr>
          <p:cNvPr id="839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484784"/>
            <a:ext cx="7629525" cy="469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sellaDiTesto 3"/>
          <p:cNvSpPr txBox="1"/>
          <p:nvPr/>
        </p:nvSpPr>
        <p:spPr>
          <a:xfrm>
            <a:off x="4250251" y="5157192"/>
            <a:ext cx="784190" cy="400110"/>
          </a:xfrm>
          <a:prstGeom prst="rect">
            <a:avLst/>
          </a:prstGeom>
          <a:noFill/>
        </p:spPr>
        <p:txBody>
          <a:bodyPr wrap="none" rtlCol="0">
            <a:spAutoFit/>
          </a:bodyPr>
          <a:lstStyle/>
          <a:p>
            <a:r>
              <a:rPr lang="en-GB" b="1" dirty="0" smtClean="0">
                <a:solidFill>
                  <a:srgbClr val="FF0000"/>
                </a:solidFill>
              </a:rPr>
              <a:t>CF88</a:t>
            </a:r>
            <a:endParaRPr lang="en-GB" b="1" dirty="0">
              <a:solidFill>
                <a:srgbClr val="FF0000"/>
              </a:solidFill>
            </a:endParaRPr>
          </a:p>
        </p:txBody>
      </p:sp>
      <p:cxnSp>
        <p:nvCxnSpPr>
          <p:cNvPr id="6" name="Connettore 2 5"/>
          <p:cNvCxnSpPr>
            <a:stCxn id="4" idx="0"/>
          </p:cNvCxnSpPr>
          <p:nvPr/>
        </p:nvCxnSpPr>
        <p:spPr>
          <a:xfrm flipH="1" flipV="1">
            <a:off x="4139952" y="4293096"/>
            <a:ext cx="502394" cy="864096"/>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9094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3">
            <a:extLst>
              <a:ext uri="{28A0092B-C50C-407E-A947-70E740481C1C}">
                <a14:useLocalDpi xmlns:a14="http://schemas.microsoft.com/office/drawing/2010/main" val="0"/>
              </a:ext>
            </a:extLst>
          </a:blip>
          <a:srcRect l="3969" t="18277" r="5504" b="21298"/>
          <a:stretch>
            <a:fillRect/>
          </a:stretch>
        </p:blipFill>
        <p:spPr bwMode="auto">
          <a:xfrm>
            <a:off x="179388" y="1436688"/>
            <a:ext cx="5616575" cy="530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4" name="Rectangle 2"/>
          <p:cNvSpPr>
            <a:spLocks noGrp="1" noRot="1" noChangeArrowheads="1"/>
          </p:cNvSpPr>
          <p:nvPr>
            <p:ph type="title"/>
          </p:nvPr>
        </p:nvSpPr>
        <p:spPr>
          <a:xfrm>
            <a:off x="192088" y="404813"/>
            <a:ext cx="8929687" cy="576262"/>
          </a:xfrm>
        </p:spPr>
        <p:txBody>
          <a:bodyPr/>
          <a:lstStyle/>
          <a:p>
            <a:pPr eaLnBrk="1" hangingPunct="1">
              <a:defRPr/>
            </a:pPr>
            <a:r>
              <a:rPr lang="en-US" dirty="0" smtClean="0"/>
              <a:t>The C-ignition curve                       </a:t>
            </a:r>
            <a:r>
              <a:rPr lang="en-US" sz="3600" dirty="0" smtClean="0"/>
              <a:t>nuclear energy=neutrino energy loss </a:t>
            </a:r>
          </a:p>
        </p:txBody>
      </p:sp>
      <p:sp>
        <p:nvSpPr>
          <p:cNvPr id="9220" name="Text Box 5"/>
          <p:cNvSpPr txBox="1">
            <a:spLocks noChangeArrowheads="1"/>
          </p:cNvSpPr>
          <p:nvPr/>
        </p:nvSpPr>
        <p:spPr bwMode="auto">
          <a:xfrm>
            <a:off x="3275013" y="1990725"/>
            <a:ext cx="2195512"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Comic Sans MS" pitchFamily="66" charset="0"/>
                <a:cs typeface="Arial" charset="0"/>
              </a:defRPr>
            </a:lvl1pPr>
            <a:lvl2pPr marL="742950" indent="-285750" eaLnBrk="0" hangingPunct="0">
              <a:defRPr b="1">
                <a:solidFill>
                  <a:schemeClr val="bg1"/>
                </a:solidFill>
                <a:latin typeface="Comic Sans MS" pitchFamily="66" charset="0"/>
                <a:cs typeface="Arial" charset="0"/>
              </a:defRPr>
            </a:lvl2pPr>
            <a:lvl3pPr marL="1143000" indent="-228600" eaLnBrk="0" hangingPunct="0">
              <a:defRPr b="1">
                <a:solidFill>
                  <a:schemeClr val="bg1"/>
                </a:solidFill>
                <a:latin typeface="Comic Sans MS" pitchFamily="66" charset="0"/>
                <a:cs typeface="Arial" charset="0"/>
              </a:defRPr>
            </a:lvl3pPr>
            <a:lvl4pPr marL="1600200" indent="-228600" eaLnBrk="0" hangingPunct="0">
              <a:defRPr b="1">
                <a:solidFill>
                  <a:schemeClr val="bg1"/>
                </a:solidFill>
                <a:latin typeface="Comic Sans MS" pitchFamily="66" charset="0"/>
                <a:cs typeface="Arial" charset="0"/>
              </a:defRPr>
            </a:lvl4pPr>
            <a:lvl5pPr marL="2057400" indent="-228600" eaLnBrk="0" hangingPunct="0">
              <a:defRPr b="1">
                <a:solidFill>
                  <a:schemeClr val="bg1"/>
                </a:solidFill>
                <a:latin typeface="Comic Sans MS" pitchFamily="66" charset="0"/>
                <a:cs typeface="Arial" charset="0"/>
              </a:defRPr>
            </a:lvl5pPr>
            <a:lvl6pPr marL="2514600" indent="-228600" eaLnBrk="0" fontAlgn="base" hangingPunct="0">
              <a:spcBef>
                <a:spcPct val="0"/>
              </a:spcBef>
              <a:spcAft>
                <a:spcPct val="0"/>
              </a:spcAft>
              <a:defRPr b="1">
                <a:solidFill>
                  <a:schemeClr val="bg1"/>
                </a:solidFill>
                <a:latin typeface="Comic Sans MS" pitchFamily="66" charset="0"/>
                <a:cs typeface="Arial" charset="0"/>
              </a:defRPr>
            </a:lvl6pPr>
            <a:lvl7pPr marL="2971800" indent="-228600" eaLnBrk="0" fontAlgn="base" hangingPunct="0">
              <a:spcBef>
                <a:spcPct val="0"/>
              </a:spcBef>
              <a:spcAft>
                <a:spcPct val="0"/>
              </a:spcAft>
              <a:defRPr b="1">
                <a:solidFill>
                  <a:schemeClr val="bg1"/>
                </a:solidFill>
                <a:latin typeface="Comic Sans MS" pitchFamily="66" charset="0"/>
                <a:cs typeface="Arial" charset="0"/>
              </a:defRPr>
            </a:lvl7pPr>
            <a:lvl8pPr marL="3429000" indent="-228600" eaLnBrk="0" fontAlgn="base" hangingPunct="0">
              <a:spcBef>
                <a:spcPct val="0"/>
              </a:spcBef>
              <a:spcAft>
                <a:spcPct val="0"/>
              </a:spcAft>
              <a:defRPr b="1">
                <a:solidFill>
                  <a:schemeClr val="bg1"/>
                </a:solidFill>
                <a:latin typeface="Comic Sans MS" pitchFamily="66" charset="0"/>
                <a:cs typeface="Arial" charset="0"/>
              </a:defRPr>
            </a:lvl8pPr>
            <a:lvl9pPr marL="3886200" indent="-228600" eaLnBrk="0" fontAlgn="base" hangingPunct="0">
              <a:spcBef>
                <a:spcPct val="0"/>
              </a:spcBef>
              <a:spcAft>
                <a:spcPct val="0"/>
              </a:spcAft>
              <a:defRPr b="1">
                <a:solidFill>
                  <a:schemeClr val="bg1"/>
                </a:solidFill>
                <a:latin typeface="Comic Sans MS" pitchFamily="66" charset="0"/>
                <a:cs typeface="Arial" charset="0"/>
              </a:defRPr>
            </a:lvl9pPr>
          </a:lstStyle>
          <a:p>
            <a:pPr algn="l" eaLnBrk="1" hangingPunct="1"/>
            <a:r>
              <a:rPr lang="en-US" sz="3200">
                <a:solidFill>
                  <a:srgbClr val="000514"/>
                </a:solidFill>
                <a:latin typeface="Symbol" pitchFamily="18" charset="2"/>
              </a:rPr>
              <a:t>e</a:t>
            </a:r>
            <a:r>
              <a:rPr lang="en-US" sz="3200" baseline="-25000">
                <a:solidFill>
                  <a:srgbClr val="000514"/>
                </a:solidFill>
                <a:latin typeface="Times New Roman" pitchFamily="18" charset="0"/>
              </a:rPr>
              <a:t>nuc</a:t>
            </a:r>
            <a:r>
              <a:rPr lang="en-US" sz="3200">
                <a:solidFill>
                  <a:srgbClr val="000514"/>
                </a:solidFill>
                <a:latin typeface="Times New Roman" pitchFamily="18" charset="0"/>
              </a:rPr>
              <a:t>=|</a:t>
            </a:r>
            <a:r>
              <a:rPr lang="en-US" sz="3200">
                <a:solidFill>
                  <a:srgbClr val="000514"/>
                </a:solidFill>
                <a:latin typeface="Symbol" pitchFamily="18" charset="2"/>
              </a:rPr>
              <a:t>e</a:t>
            </a:r>
            <a:r>
              <a:rPr lang="en-US" sz="3200" baseline="-25000">
                <a:solidFill>
                  <a:srgbClr val="000514"/>
                </a:solidFill>
                <a:latin typeface="Symbol" pitchFamily="18" charset="2"/>
              </a:rPr>
              <a:t>n</a:t>
            </a:r>
            <a:r>
              <a:rPr lang="en-US" sz="3200">
                <a:solidFill>
                  <a:srgbClr val="000514"/>
                </a:solidFill>
                <a:latin typeface="Symbol" pitchFamily="18" charset="2"/>
              </a:rPr>
              <a:t>|</a:t>
            </a:r>
          </a:p>
        </p:txBody>
      </p:sp>
      <p:sp>
        <p:nvSpPr>
          <p:cNvPr id="7" name="Oval 9"/>
          <p:cNvSpPr>
            <a:spLocks noChangeArrowheads="1"/>
          </p:cNvSpPr>
          <p:nvPr/>
        </p:nvSpPr>
        <p:spPr bwMode="auto">
          <a:xfrm rot="996510">
            <a:off x="1619672" y="3015778"/>
            <a:ext cx="1223541" cy="576262"/>
          </a:xfrm>
          <a:prstGeom prst="ellipse">
            <a:avLst/>
          </a:prstGeom>
          <a:noFill/>
          <a:ln w="158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0"/>
              </a:spcBef>
            </a:pPr>
            <a:endParaRPr lang="en-US" sz="1800" b="1">
              <a:solidFill>
                <a:srgbClr val="003399"/>
              </a:solidFill>
              <a:latin typeface="Comic Sans MS" pitchFamily="66" charset="0"/>
            </a:endParaRPr>
          </a:p>
        </p:txBody>
      </p:sp>
      <p:sp>
        <p:nvSpPr>
          <p:cNvPr id="8" name="Oval 9"/>
          <p:cNvSpPr>
            <a:spLocks noChangeArrowheads="1"/>
          </p:cNvSpPr>
          <p:nvPr/>
        </p:nvSpPr>
        <p:spPr bwMode="auto">
          <a:xfrm rot="-2469557">
            <a:off x="4713288" y="3471863"/>
            <a:ext cx="477837" cy="1565275"/>
          </a:xfrm>
          <a:prstGeom prst="ellipse">
            <a:avLst/>
          </a:prstGeom>
          <a:noFill/>
          <a:ln w="15875" algn="ctr">
            <a:solidFill>
              <a:schemeClr val="bg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a:spcBef>
                <a:spcPct val="0"/>
              </a:spcBef>
            </a:pPr>
            <a:endParaRPr lang="en-US" sz="1800" b="1">
              <a:solidFill>
                <a:srgbClr val="003399"/>
              </a:solidFill>
              <a:latin typeface="Comic Sans MS" pitchFamily="66" charset="0"/>
            </a:endParaRPr>
          </a:p>
        </p:txBody>
      </p:sp>
      <p:sp>
        <p:nvSpPr>
          <p:cNvPr id="9223" name="Text Box 8"/>
          <p:cNvSpPr txBox="1">
            <a:spLocks noChangeArrowheads="1"/>
          </p:cNvSpPr>
          <p:nvPr/>
        </p:nvSpPr>
        <p:spPr bwMode="auto">
          <a:xfrm>
            <a:off x="5867400" y="2179638"/>
            <a:ext cx="2916238"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bg1"/>
                </a:solidFill>
                <a:latin typeface="Comic Sans MS" pitchFamily="66" charset="0"/>
                <a:cs typeface="Arial" charset="0"/>
              </a:defRPr>
            </a:lvl1pPr>
            <a:lvl2pPr marL="742950" indent="-285750" eaLnBrk="0" hangingPunct="0">
              <a:defRPr b="1">
                <a:solidFill>
                  <a:schemeClr val="bg1"/>
                </a:solidFill>
                <a:latin typeface="Comic Sans MS" pitchFamily="66" charset="0"/>
                <a:cs typeface="Arial" charset="0"/>
              </a:defRPr>
            </a:lvl2pPr>
            <a:lvl3pPr marL="1143000" indent="-228600" eaLnBrk="0" hangingPunct="0">
              <a:defRPr b="1">
                <a:solidFill>
                  <a:schemeClr val="bg1"/>
                </a:solidFill>
                <a:latin typeface="Comic Sans MS" pitchFamily="66" charset="0"/>
                <a:cs typeface="Arial" charset="0"/>
              </a:defRPr>
            </a:lvl3pPr>
            <a:lvl4pPr marL="1600200" indent="-228600" eaLnBrk="0" hangingPunct="0">
              <a:defRPr b="1">
                <a:solidFill>
                  <a:schemeClr val="bg1"/>
                </a:solidFill>
                <a:latin typeface="Comic Sans MS" pitchFamily="66" charset="0"/>
                <a:cs typeface="Arial" charset="0"/>
              </a:defRPr>
            </a:lvl4pPr>
            <a:lvl5pPr marL="2057400" indent="-228600" eaLnBrk="0" hangingPunct="0">
              <a:defRPr b="1">
                <a:solidFill>
                  <a:schemeClr val="bg1"/>
                </a:solidFill>
                <a:latin typeface="Comic Sans MS" pitchFamily="66" charset="0"/>
                <a:cs typeface="Arial" charset="0"/>
              </a:defRPr>
            </a:lvl5pPr>
            <a:lvl6pPr marL="2514600" indent="-228600" eaLnBrk="0" fontAlgn="base" hangingPunct="0">
              <a:spcBef>
                <a:spcPct val="0"/>
              </a:spcBef>
              <a:spcAft>
                <a:spcPct val="0"/>
              </a:spcAft>
              <a:defRPr b="1">
                <a:solidFill>
                  <a:schemeClr val="bg1"/>
                </a:solidFill>
                <a:latin typeface="Comic Sans MS" pitchFamily="66" charset="0"/>
                <a:cs typeface="Arial" charset="0"/>
              </a:defRPr>
            </a:lvl6pPr>
            <a:lvl7pPr marL="2971800" indent="-228600" eaLnBrk="0" fontAlgn="base" hangingPunct="0">
              <a:spcBef>
                <a:spcPct val="0"/>
              </a:spcBef>
              <a:spcAft>
                <a:spcPct val="0"/>
              </a:spcAft>
              <a:defRPr b="1">
                <a:solidFill>
                  <a:schemeClr val="bg1"/>
                </a:solidFill>
                <a:latin typeface="Comic Sans MS" pitchFamily="66" charset="0"/>
                <a:cs typeface="Arial" charset="0"/>
              </a:defRPr>
            </a:lvl7pPr>
            <a:lvl8pPr marL="3429000" indent="-228600" eaLnBrk="0" fontAlgn="base" hangingPunct="0">
              <a:spcBef>
                <a:spcPct val="0"/>
              </a:spcBef>
              <a:spcAft>
                <a:spcPct val="0"/>
              </a:spcAft>
              <a:defRPr b="1">
                <a:solidFill>
                  <a:schemeClr val="bg1"/>
                </a:solidFill>
                <a:latin typeface="Comic Sans MS" pitchFamily="66" charset="0"/>
                <a:cs typeface="Arial" charset="0"/>
              </a:defRPr>
            </a:lvl8pPr>
            <a:lvl9pPr marL="3886200" indent="-228600" eaLnBrk="0" fontAlgn="base" hangingPunct="0">
              <a:spcBef>
                <a:spcPct val="0"/>
              </a:spcBef>
              <a:spcAft>
                <a:spcPct val="0"/>
              </a:spcAft>
              <a:defRPr b="1">
                <a:solidFill>
                  <a:schemeClr val="bg1"/>
                </a:solidFill>
                <a:latin typeface="Comic Sans MS" pitchFamily="66" charset="0"/>
                <a:cs typeface="Arial" charset="0"/>
              </a:defRPr>
            </a:lvl9pPr>
          </a:lstStyle>
          <a:p>
            <a:pPr eaLnBrk="1" hangingPunct="1"/>
            <a:r>
              <a:rPr lang="it-IT" sz="2400" dirty="0">
                <a:solidFill>
                  <a:srgbClr val="FFFFFF"/>
                </a:solidFill>
                <a:latin typeface="SymbolPS" panose="05050102010607020607" pitchFamily="18" charset="2"/>
              </a:rPr>
              <a:t>n</a:t>
            </a:r>
            <a:r>
              <a:rPr lang="it-IT" sz="2400" dirty="0" smtClean="0">
                <a:solidFill>
                  <a:srgbClr val="FFFFFF"/>
                </a:solidFill>
                <a:latin typeface="Garamond" pitchFamily="18" charset="0"/>
              </a:rPr>
              <a:t> rate</a:t>
            </a:r>
            <a:endParaRPr lang="en-US" sz="2400" dirty="0">
              <a:solidFill>
                <a:srgbClr val="FFFFFF"/>
              </a:solidFill>
              <a:latin typeface="Garamond" pitchFamily="18" charset="0"/>
            </a:endParaRPr>
          </a:p>
          <a:p>
            <a:pPr eaLnBrk="1" hangingPunct="1"/>
            <a:r>
              <a:rPr lang="en-US" sz="2400" dirty="0" smtClean="0">
                <a:solidFill>
                  <a:srgbClr val="FFFFFF"/>
                </a:solidFill>
                <a:latin typeface="Garamond" pitchFamily="18" charset="0"/>
              </a:rPr>
              <a:t>Haft </a:t>
            </a:r>
            <a:r>
              <a:rPr lang="en-US" sz="2400" dirty="0">
                <a:solidFill>
                  <a:srgbClr val="FFFFFF"/>
                </a:solidFill>
                <a:latin typeface="Garamond" pitchFamily="18" charset="0"/>
              </a:rPr>
              <a:t>et al 1995     </a:t>
            </a:r>
            <a:r>
              <a:rPr lang="en-US" sz="2400" dirty="0" err="1">
                <a:solidFill>
                  <a:srgbClr val="FFFFFF"/>
                </a:solidFill>
                <a:latin typeface="Garamond" pitchFamily="18" charset="0"/>
              </a:rPr>
              <a:t>Itoh</a:t>
            </a:r>
            <a:r>
              <a:rPr lang="en-US" sz="2400" dirty="0">
                <a:solidFill>
                  <a:srgbClr val="FFFFFF"/>
                </a:solidFill>
                <a:latin typeface="Garamond" pitchFamily="18" charset="0"/>
              </a:rPr>
              <a:t> et al. 1996 Esposito et al. 2003 </a:t>
            </a:r>
          </a:p>
          <a:p>
            <a:pPr eaLnBrk="1" hangingPunct="1"/>
            <a:r>
              <a:rPr lang="it-IT" sz="2400" dirty="0" smtClean="0">
                <a:solidFill>
                  <a:srgbClr val="FFFFFF"/>
                </a:solidFill>
                <a:latin typeface="Garamond" pitchFamily="18" charset="0"/>
              </a:rPr>
              <a:t>&amp; </a:t>
            </a:r>
          </a:p>
          <a:p>
            <a:pPr eaLnBrk="1" hangingPunct="1"/>
            <a:r>
              <a:rPr lang="it-IT" sz="2400" baseline="30000" dirty="0" smtClean="0">
                <a:solidFill>
                  <a:srgbClr val="FFFFFF"/>
                </a:solidFill>
                <a:latin typeface="Garamond" pitchFamily="18" charset="0"/>
              </a:rPr>
              <a:t>12</a:t>
            </a:r>
            <a:r>
              <a:rPr lang="it-IT" sz="2400" dirty="0" smtClean="0">
                <a:solidFill>
                  <a:srgbClr val="FFFFFF"/>
                </a:solidFill>
                <a:latin typeface="Garamond" pitchFamily="18" charset="0"/>
              </a:rPr>
              <a:t>C+</a:t>
            </a:r>
            <a:r>
              <a:rPr lang="it-IT" sz="2400" baseline="30000" dirty="0" smtClean="0">
                <a:solidFill>
                  <a:srgbClr val="FFFFFF"/>
                </a:solidFill>
                <a:latin typeface="Garamond" pitchFamily="18" charset="0"/>
              </a:rPr>
              <a:t>12</a:t>
            </a:r>
            <a:r>
              <a:rPr lang="it-IT" sz="2400" dirty="0" smtClean="0">
                <a:solidFill>
                  <a:srgbClr val="FFFFFF"/>
                </a:solidFill>
                <a:latin typeface="Garamond" pitchFamily="18" charset="0"/>
              </a:rPr>
              <a:t>C  CF88</a:t>
            </a:r>
            <a:endParaRPr lang="en-US" sz="2400" dirty="0">
              <a:solidFill>
                <a:srgbClr val="FFFFFF"/>
              </a:solidFill>
              <a:latin typeface="Garamond" pitchFamily="18" charset="0"/>
            </a:endParaRPr>
          </a:p>
        </p:txBody>
      </p:sp>
      <p:sp>
        <p:nvSpPr>
          <p:cNvPr id="10" name="Text Box 5"/>
          <p:cNvSpPr txBox="1">
            <a:spLocks noChangeArrowheads="1"/>
          </p:cNvSpPr>
          <p:nvPr/>
        </p:nvSpPr>
        <p:spPr bwMode="auto">
          <a:xfrm>
            <a:off x="1403375" y="3573016"/>
            <a:ext cx="15843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Comic Sans MS" pitchFamily="66" charset="0"/>
                <a:cs typeface="Arial" charset="0"/>
              </a:defRPr>
            </a:lvl1pPr>
            <a:lvl2pPr marL="742950" indent="-285750" eaLnBrk="0" hangingPunct="0">
              <a:defRPr b="1">
                <a:solidFill>
                  <a:schemeClr val="bg1"/>
                </a:solidFill>
                <a:latin typeface="Comic Sans MS" pitchFamily="66" charset="0"/>
                <a:cs typeface="Arial" charset="0"/>
              </a:defRPr>
            </a:lvl2pPr>
            <a:lvl3pPr marL="1143000" indent="-228600" eaLnBrk="0" hangingPunct="0">
              <a:defRPr b="1">
                <a:solidFill>
                  <a:schemeClr val="bg1"/>
                </a:solidFill>
                <a:latin typeface="Comic Sans MS" pitchFamily="66" charset="0"/>
                <a:cs typeface="Arial" charset="0"/>
              </a:defRPr>
            </a:lvl3pPr>
            <a:lvl4pPr marL="1600200" indent="-228600" eaLnBrk="0" hangingPunct="0">
              <a:defRPr b="1">
                <a:solidFill>
                  <a:schemeClr val="bg1"/>
                </a:solidFill>
                <a:latin typeface="Comic Sans MS" pitchFamily="66" charset="0"/>
                <a:cs typeface="Arial" charset="0"/>
              </a:defRPr>
            </a:lvl4pPr>
            <a:lvl5pPr marL="2057400" indent="-228600" eaLnBrk="0" hangingPunct="0">
              <a:defRPr b="1">
                <a:solidFill>
                  <a:schemeClr val="bg1"/>
                </a:solidFill>
                <a:latin typeface="Comic Sans MS" pitchFamily="66" charset="0"/>
                <a:cs typeface="Arial" charset="0"/>
              </a:defRPr>
            </a:lvl5pPr>
            <a:lvl6pPr marL="2514600" indent="-228600" eaLnBrk="0" fontAlgn="base" hangingPunct="0">
              <a:spcBef>
                <a:spcPct val="0"/>
              </a:spcBef>
              <a:spcAft>
                <a:spcPct val="0"/>
              </a:spcAft>
              <a:defRPr b="1">
                <a:solidFill>
                  <a:schemeClr val="bg1"/>
                </a:solidFill>
                <a:latin typeface="Comic Sans MS" pitchFamily="66" charset="0"/>
                <a:cs typeface="Arial" charset="0"/>
              </a:defRPr>
            </a:lvl6pPr>
            <a:lvl7pPr marL="2971800" indent="-228600" eaLnBrk="0" fontAlgn="base" hangingPunct="0">
              <a:spcBef>
                <a:spcPct val="0"/>
              </a:spcBef>
              <a:spcAft>
                <a:spcPct val="0"/>
              </a:spcAft>
              <a:defRPr b="1">
                <a:solidFill>
                  <a:schemeClr val="bg1"/>
                </a:solidFill>
                <a:latin typeface="Comic Sans MS" pitchFamily="66" charset="0"/>
                <a:cs typeface="Arial" charset="0"/>
              </a:defRPr>
            </a:lvl7pPr>
            <a:lvl8pPr marL="3429000" indent="-228600" eaLnBrk="0" fontAlgn="base" hangingPunct="0">
              <a:spcBef>
                <a:spcPct val="0"/>
              </a:spcBef>
              <a:spcAft>
                <a:spcPct val="0"/>
              </a:spcAft>
              <a:defRPr b="1">
                <a:solidFill>
                  <a:schemeClr val="bg1"/>
                </a:solidFill>
                <a:latin typeface="Comic Sans MS" pitchFamily="66" charset="0"/>
                <a:cs typeface="Arial" charset="0"/>
              </a:defRPr>
            </a:lvl8pPr>
            <a:lvl9pPr marL="3886200" indent="-228600" eaLnBrk="0" fontAlgn="base" hangingPunct="0">
              <a:spcBef>
                <a:spcPct val="0"/>
              </a:spcBef>
              <a:spcAft>
                <a:spcPct val="0"/>
              </a:spcAft>
              <a:defRPr b="1">
                <a:solidFill>
                  <a:schemeClr val="bg1"/>
                </a:solidFill>
                <a:latin typeface="Comic Sans MS" pitchFamily="66" charset="0"/>
                <a:cs typeface="Arial" charset="0"/>
              </a:defRPr>
            </a:lvl9pPr>
          </a:lstStyle>
          <a:p>
            <a:pPr algn="l" eaLnBrk="1" hangingPunct="1"/>
            <a:r>
              <a:rPr lang="it-IT" sz="2400" dirty="0" smtClean="0">
                <a:solidFill>
                  <a:srgbClr val="000514"/>
                </a:solidFill>
                <a:latin typeface="Arial" charset="0"/>
              </a:rPr>
              <a:t>Massive </a:t>
            </a:r>
            <a:r>
              <a:rPr lang="it-IT" sz="2400" dirty="0" err="1" smtClean="0">
                <a:solidFill>
                  <a:srgbClr val="000514"/>
                </a:solidFill>
                <a:latin typeface="Arial" charset="0"/>
              </a:rPr>
              <a:t>stars</a:t>
            </a:r>
            <a:r>
              <a:rPr lang="it-IT" sz="2400" dirty="0" smtClean="0">
                <a:solidFill>
                  <a:srgbClr val="000514"/>
                </a:solidFill>
                <a:latin typeface="Arial" charset="0"/>
              </a:rPr>
              <a:t> M&gt;</a:t>
            </a:r>
            <a:r>
              <a:rPr lang="it-IT" sz="2400" dirty="0" err="1" smtClean="0">
                <a:solidFill>
                  <a:srgbClr val="000514"/>
                </a:solidFill>
                <a:latin typeface="Arial" charset="0"/>
              </a:rPr>
              <a:t>M</a:t>
            </a:r>
            <a:r>
              <a:rPr lang="it-IT" sz="2400" baseline="-25000" dirty="0" err="1" smtClean="0">
                <a:solidFill>
                  <a:srgbClr val="000514"/>
                </a:solidFill>
                <a:latin typeface="Arial" charset="0"/>
              </a:rPr>
              <a:t>up</a:t>
            </a:r>
            <a:endParaRPr lang="en-US" sz="2400" baseline="-25000" dirty="0">
              <a:solidFill>
                <a:srgbClr val="000514"/>
              </a:solidFill>
              <a:latin typeface="Arial" charset="0"/>
            </a:endParaRPr>
          </a:p>
        </p:txBody>
      </p:sp>
      <p:sp>
        <p:nvSpPr>
          <p:cNvPr id="12" name="Text Box 5"/>
          <p:cNvSpPr txBox="1">
            <a:spLocks noChangeArrowheads="1"/>
          </p:cNvSpPr>
          <p:nvPr/>
        </p:nvSpPr>
        <p:spPr bwMode="auto">
          <a:xfrm>
            <a:off x="3419872" y="4583113"/>
            <a:ext cx="172839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Comic Sans MS" pitchFamily="66" charset="0"/>
                <a:cs typeface="Arial" charset="0"/>
              </a:defRPr>
            </a:lvl1pPr>
            <a:lvl2pPr marL="742950" indent="-285750" eaLnBrk="0" hangingPunct="0">
              <a:defRPr b="1">
                <a:solidFill>
                  <a:schemeClr val="bg1"/>
                </a:solidFill>
                <a:latin typeface="Comic Sans MS" pitchFamily="66" charset="0"/>
                <a:cs typeface="Arial" charset="0"/>
              </a:defRPr>
            </a:lvl2pPr>
            <a:lvl3pPr marL="1143000" indent="-228600" eaLnBrk="0" hangingPunct="0">
              <a:defRPr b="1">
                <a:solidFill>
                  <a:schemeClr val="bg1"/>
                </a:solidFill>
                <a:latin typeface="Comic Sans MS" pitchFamily="66" charset="0"/>
                <a:cs typeface="Arial" charset="0"/>
              </a:defRPr>
            </a:lvl3pPr>
            <a:lvl4pPr marL="1600200" indent="-228600" eaLnBrk="0" hangingPunct="0">
              <a:defRPr b="1">
                <a:solidFill>
                  <a:schemeClr val="bg1"/>
                </a:solidFill>
                <a:latin typeface="Comic Sans MS" pitchFamily="66" charset="0"/>
                <a:cs typeface="Arial" charset="0"/>
              </a:defRPr>
            </a:lvl4pPr>
            <a:lvl5pPr marL="2057400" indent="-228600" eaLnBrk="0" hangingPunct="0">
              <a:defRPr b="1">
                <a:solidFill>
                  <a:schemeClr val="bg1"/>
                </a:solidFill>
                <a:latin typeface="Comic Sans MS" pitchFamily="66" charset="0"/>
                <a:cs typeface="Arial" charset="0"/>
              </a:defRPr>
            </a:lvl5pPr>
            <a:lvl6pPr marL="2514600" indent="-228600" eaLnBrk="0" fontAlgn="base" hangingPunct="0">
              <a:spcBef>
                <a:spcPct val="0"/>
              </a:spcBef>
              <a:spcAft>
                <a:spcPct val="0"/>
              </a:spcAft>
              <a:defRPr b="1">
                <a:solidFill>
                  <a:schemeClr val="bg1"/>
                </a:solidFill>
                <a:latin typeface="Comic Sans MS" pitchFamily="66" charset="0"/>
                <a:cs typeface="Arial" charset="0"/>
              </a:defRPr>
            </a:lvl6pPr>
            <a:lvl7pPr marL="2971800" indent="-228600" eaLnBrk="0" fontAlgn="base" hangingPunct="0">
              <a:spcBef>
                <a:spcPct val="0"/>
              </a:spcBef>
              <a:spcAft>
                <a:spcPct val="0"/>
              </a:spcAft>
              <a:defRPr b="1">
                <a:solidFill>
                  <a:schemeClr val="bg1"/>
                </a:solidFill>
                <a:latin typeface="Comic Sans MS" pitchFamily="66" charset="0"/>
                <a:cs typeface="Arial" charset="0"/>
              </a:defRPr>
            </a:lvl7pPr>
            <a:lvl8pPr marL="3429000" indent="-228600" eaLnBrk="0" fontAlgn="base" hangingPunct="0">
              <a:spcBef>
                <a:spcPct val="0"/>
              </a:spcBef>
              <a:spcAft>
                <a:spcPct val="0"/>
              </a:spcAft>
              <a:defRPr b="1">
                <a:solidFill>
                  <a:schemeClr val="bg1"/>
                </a:solidFill>
                <a:latin typeface="Comic Sans MS" pitchFamily="66" charset="0"/>
                <a:cs typeface="Arial" charset="0"/>
              </a:defRPr>
            </a:lvl8pPr>
            <a:lvl9pPr marL="3886200" indent="-228600" eaLnBrk="0" fontAlgn="base" hangingPunct="0">
              <a:spcBef>
                <a:spcPct val="0"/>
              </a:spcBef>
              <a:spcAft>
                <a:spcPct val="0"/>
              </a:spcAft>
              <a:defRPr b="1">
                <a:solidFill>
                  <a:schemeClr val="bg1"/>
                </a:solidFill>
                <a:latin typeface="Comic Sans MS" pitchFamily="66" charset="0"/>
                <a:cs typeface="Arial" charset="0"/>
              </a:defRPr>
            </a:lvl9pPr>
          </a:lstStyle>
          <a:p>
            <a:pPr algn="l" eaLnBrk="1" hangingPunct="1"/>
            <a:r>
              <a:rPr lang="it-IT" sz="2400" dirty="0" err="1" smtClean="0">
                <a:solidFill>
                  <a:srgbClr val="000514"/>
                </a:solidFill>
                <a:latin typeface="Arial" charset="0"/>
              </a:rPr>
              <a:t>Accreting</a:t>
            </a:r>
            <a:r>
              <a:rPr lang="it-IT" sz="2400" dirty="0" smtClean="0">
                <a:solidFill>
                  <a:srgbClr val="000514"/>
                </a:solidFill>
                <a:latin typeface="Arial" charset="0"/>
              </a:rPr>
              <a:t> WD</a:t>
            </a:r>
          </a:p>
          <a:p>
            <a:pPr algn="l" eaLnBrk="1" hangingPunct="1"/>
            <a:r>
              <a:rPr lang="it-IT" sz="2400" dirty="0" err="1" smtClean="0">
                <a:solidFill>
                  <a:srgbClr val="000514"/>
                </a:solidFill>
                <a:latin typeface="Arial" charset="0"/>
              </a:rPr>
              <a:t>SNe</a:t>
            </a:r>
            <a:r>
              <a:rPr lang="it-IT" sz="2400" dirty="0" smtClean="0">
                <a:solidFill>
                  <a:srgbClr val="000514"/>
                </a:solidFill>
                <a:latin typeface="Arial" charset="0"/>
              </a:rPr>
              <a:t> </a:t>
            </a:r>
            <a:r>
              <a:rPr lang="it-IT" sz="2400" dirty="0" err="1">
                <a:solidFill>
                  <a:srgbClr val="000514"/>
                </a:solidFill>
                <a:latin typeface="Arial" charset="0"/>
              </a:rPr>
              <a:t>Ia</a:t>
            </a:r>
            <a:endParaRPr lang="en-US" sz="2400" baseline="-25000" dirty="0">
              <a:solidFill>
                <a:srgbClr val="000514"/>
              </a:solidFill>
              <a:latin typeface="Arial" charset="0"/>
            </a:endParaRPr>
          </a:p>
        </p:txBody>
      </p:sp>
    </p:spTree>
    <p:extLst>
      <p:ext uri="{BB962C8B-B14F-4D97-AF65-F5344CB8AC3E}">
        <p14:creationId xmlns:p14="http://schemas.microsoft.com/office/powerpoint/2010/main" val="11781694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dissolve">
                                      <p:cBhvr>
                                        <p:cTn id="15" dur="500"/>
                                        <p:tgtEl>
                                          <p:spTgt spid="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2636912"/>
            <a:ext cx="8229600" cy="1143000"/>
          </a:xfrm>
        </p:spPr>
        <p:txBody>
          <a:bodyPr>
            <a:normAutofit fontScale="90000"/>
          </a:bodyPr>
          <a:lstStyle/>
          <a:p>
            <a:r>
              <a:rPr lang="en-GB" dirty="0" smtClean="0"/>
              <a:t>Impact of low-energy resonances: some examples </a:t>
            </a:r>
            <a:endParaRPr lang="en-GB" dirty="0"/>
          </a:p>
        </p:txBody>
      </p:sp>
    </p:spTree>
    <p:extLst>
      <p:ext uri="{BB962C8B-B14F-4D97-AF65-F5344CB8AC3E}">
        <p14:creationId xmlns:p14="http://schemas.microsoft.com/office/powerpoint/2010/main" val="38938441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820863"/>
            <a:ext cx="5372100" cy="477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6 CuadroTexto"/>
          <p:cNvSpPr txBox="1">
            <a:spLocks noChangeArrowheads="1"/>
          </p:cNvSpPr>
          <p:nvPr/>
        </p:nvSpPr>
        <p:spPr bwMode="auto">
          <a:xfrm>
            <a:off x="5724128" y="5417348"/>
            <a:ext cx="336798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bg1"/>
                </a:solidFill>
                <a:latin typeface="Comic Sans MS" pitchFamily="66" charset="0"/>
                <a:cs typeface="Arial" charset="0"/>
              </a:defRPr>
            </a:lvl1pPr>
            <a:lvl2pPr marL="742950" indent="-285750" eaLnBrk="0" hangingPunct="0">
              <a:defRPr sz="2400" b="1">
                <a:solidFill>
                  <a:schemeClr val="bg1"/>
                </a:solidFill>
                <a:latin typeface="Comic Sans MS" pitchFamily="66" charset="0"/>
                <a:cs typeface="Arial" charset="0"/>
              </a:defRPr>
            </a:lvl2pPr>
            <a:lvl3pPr marL="1143000" indent="-228600" eaLnBrk="0" hangingPunct="0">
              <a:defRPr sz="2400" b="1">
                <a:solidFill>
                  <a:schemeClr val="bg1"/>
                </a:solidFill>
                <a:latin typeface="Comic Sans MS" pitchFamily="66" charset="0"/>
                <a:cs typeface="Arial" charset="0"/>
              </a:defRPr>
            </a:lvl3pPr>
            <a:lvl4pPr marL="1600200" indent="-228600" eaLnBrk="0" hangingPunct="0">
              <a:defRPr sz="2400" b="1">
                <a:solidFill>
                  <a:schemeClr val="bg1"/>
                </a:solidFill>
                <a:latin typeface="Comic Sans MS" pitchFamily="66" charset="0"/>
                <a:cs typeface="Arial" charset="0"/>
              </a:defRPr>
            </a:lvl4pPr>
            <a:lvl5pPr marL="2057400" indent="-228600" eaLnBrk="0" hangingPunct="0">
              <a:defRPr sz="2400" b="1">
                <a:solidFill>
                  <a:schemeClr val="bg1"/>
                </a:solidFill>
                <a:latin typeface="Comic Sans MS" pitchFamily="66" charset="0"/>
                <a:cs typeface="Arial" charset="0"/>
              </a:defRPr>
            </a:lvl5pPr>
            <a:lvl6pPr marL="2514600" indent="-228600" eaLnBrk="0" fontAlgn="base" hangingPunct="0">
              <a:spcBef>
                <a:spcPct val="0"/>
              </a:spcBef>
              <a:spcAft>
                <a:spcPct val="0"/>
              </a:spcAft>
              <a:defRPr sz="2400" b="1">
                <a:solidFill>
                  <a:schemeClr val="bg1"/>
                </a:solidFill>
                <a:latin typeface="Comic Sans MS" pitchFamily="66" charset="0"/>
                <a:cs typeface="Arial" charset="0"/>
              </a:defRPr>
            </a:lvl6pPr>
            <a:lvl7pPr marL="2971800" indent="-228600" eaLnBrk="0" fontAlgn="base" hangingPunct="0">
              <a:spcBef>
                <a:spcPct val="0"/>
              </a:spcBef>
              <a:spcAft>
                <a:spcPct val="0"/>
              </a:spcAft>
              <a:defRPr sz="2400" b="1">
                <a:solidFill>
                  <a:schemeClr val="bg1"/>
                </a:solidFill>
                <a:latin typeface="Comic Sans MS" pitchFamily="66" charset="0"/>
                <a:cs typeface="Arial" charset="0"/>
              </a:defRPr>
            </a:lvl7pPr>
            <a:lvl8pPr marL="3429000" indent="-228600" eaLnBrk="0" fontAlgn="base" hangingPunct="0">
              <a:spcBef>
                <a:spcPct val="0"/>
              </a:spcBef>
              <a:spcAft>
                <a:spcPct val="0"/>
              </a:spcAft>
              <a:defRPr sz="2400" b="1">
                <a:solidFill>
                  <a:schemeClr val="bg1"/>
                </a:solidFill>
                <a:latin typeface="Comic Sans MS" pitchFamily="66" charset="0"/>
                <a:cs typeface="Arial" charset="0"/>
              </a:defRPr>
            </a:lvl8pPr>
            <a:lvl9pPr marL="3886200" indent="-228600" eaLnBrk="0" fontAlgn="base" hangingPunct="0">
              <a:spcBef>
                <a:spcPct val="0"/>
              </a:spcBef>
              <a:spcAft>
                <a:spcPct val="0"/>
              </a:spcAft>
              <a:defRPr sz="2400" b="1">
                <a:solidFill>
                  <a:schemeClr val="bg1"/>
                </a:solidFill>
                <a:latin typeface="Comic Sans MS" pitchFamily="66" charset="0"/>
                <a:cs typeface="Arial" charset="0"/>
              </a:defRPr>
            </a:lvl9pPr>
          </a:lstStyle>
          <a:p>
            <a:pPr algn="l" eaLnBrk="1" fontAlgn="auto" hangingPunct="1">
              <a:spcBef>
                <a:spcPts val="0"/>
              </a:spcBef>
              <a:spcAft>
                <a:spcPts val="0"/>
              </a:spcAft>
            </a:pPr>
            <a:endParaRPr lang="es-ES" altLang="en-US" sz="1800" dirty="0">
              <a:solidFill>
                <a:srgbClr val="FF0000"/>
              </a:solidFill>
            </a:endParaRPr>
          </a:p>
          <a:p>
            <a:pPr algn="l" eaLnBrk="1" fontAlgn="auto" hangingPunct="1">
              <a:spcBef>
                <a:spcPts val="0"/>
              </a:spcBef>
              <a:spcAft>
                <a:spcPts val="0"/>
              </a:spcAft>
            </a:pPr>
            <a:r>
              <a:rPr lang="es-ES" altLang="en-US" dirty="0">
                <a:solidFill>
                  <a:srgbClr val="FFFFFF"/>
                </a:solidFill>
              </a:rPr>
              <a:t>Spillane et al. 2007</a:t>
            </a:r>
          </a:p>
          <a:p>
            <a:pPr algn="l" eaLnBrk="1" fontAlgn="auto" hangingPunct="1">
              <a:spcBef>
                <a:spcPts val="0"/>
              </a:spcBef>
              <a:spcAft>
                <a:spcPts val="0"/>
              </a:spcAft>
            </a:pPr>
            <a:r>
              <a:rPr lang="es-ES" altLang="en-US" dirty="0" smtClean="0">
                <a:solidFill>
                  <a:srgbClr val="FFFFFF"/>
                </a:solidFill>
              </a:rPr>
              <a:t>LER at 2.1 </a:t>
            </a:r>
            <a:r>
              <a:rPr lang="es-ES" altLang="en-US" dirty="0">
                <a:solidFill>
                  <a:srgbClr val="FFFFFF"/>
                </a:solidFill>
              </a:rPr>
              <a:t>MeV</a:t>
            </a:r>
          </a:p>
        </p:txBody>
      </p:sp>
      <p:sp>
        <p:nvSpPr>
          <p:cNvPr id="21520" name="17 CuadroTexto"/>
          <p:cNvSpPr txBox="1">
            <a:spLocks noChangeArrowheads="1"/>
          </p:cNvSpPr>
          <p:nvPr/>
        </p:nvSpPr>
        <p:spPr bwMode="auto">
          <a:xfrm>
            <a:off x="5868895" y="1916832"/>
            <a:ext cx="3023585"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bg1"/>
                </a:solidFill>
                <a:latin typeface="Comic Sans MS" pitchFamily="66" charset="0"/>
                <a:cs typeface="Arial" charset="0"/>
              </a:defRPr>
            </a:lvl1pPr>
            <a:lvl2pPr marL="742950" indent="-285750" eaLnBrk="0" hangingPunct="0">
              <a:defRPr sz="2400" b="1">
                <a:solidFill>
                  <a:schemeClr val="bg1"/>
                </a:solidFill>
                <a:latin typeface="Comic Sans MS" pitchFamily="66" charset="0"/>
                <a:cs typeface="Arial" charset="0"/>
              </a:defRPr>
            </a:lvl2pPr>
            <a:lvl3pPr marL="1143000" indent="-228600" eaLnBrk="0" hangingPunct="0">
              <a:defRPr sz="2400" b="1">
                <a:solidFill>
                  <a:schemeClr val="bg1"/>
                </a:solidFill>
                <a:latin typeface="Comic Sans MS" pitchFamily="66" charset="0"/>
                <a:cs typeface="Arial" charset="0"/>
              </a:defRPr>
            </a:lvl3pPr>
            <a:lvl4pPr marL="1600200" indent="-228600" eaLnBrk="0" hangingPunct="0">
              <a:defRPr sz="2400" b="1">
                <a:solidFill>
                  <a:schemeClr val="bg1"/>
                </a:solidFill>
                <a:latin typeface="Comic Sans MS" pitchFamily="66" charset="0"/>
                <a:cs typeface="Arial" charset="0"/>
              </a:defRPr>
            </a:lvl4pPr>
            <a:lvl5pPr marL="2057400" indent="-228600" eaLnBrk="0" hangingPunct="0">
              <a:defRPr sz="2400" b="1">
                <a:solidFill>
                  <a:schemeClr val="bg1"/>
                </a:solidFill>
                <a:latin typeface="Comic Sans MS" pitchFamily="66" charset="0"/>
                <a:cs typeface="Arial" charset="0"/>
              </a:defRPr>
            </a:lvl5pPr>
            <a:lvl6pPr marL="2514600" indent="-228600" eaLnBrk="0" fontAlgn="base" hangingPunct="0">
              <a:spcBef>
                <a:spcPct val="0"/>
              </a:spcBef>
              <a:spcAft>
                <a:spcPct val="0"/>
              </a:spcAft>
              <a:defRPr sz="2400" b="1">
                <a:solidFill>
                  <a:schemeClr val="bg1"/>
                </a:solidFill>
                <a:latin typeface="Comic Sans MS" pitchFamily="66" charset="0"/>
                <a:cs typeface="Arial" charset="0"/>
              </a:defRPr>
            </a:lvl6pPr>
            <a:lvl7pPr marL="2971800" indent="-228600" eaLnBrk="0" fontAlgn="base" hangingPunct="0">
              <a:spcBef>
                <a:spcPct val="0"/>
              </a:spcBef>
              <a:spcAft>
                <a:spcPct val="0"/>
              </a:spcAft>
              <a:defRPr sz="2400" b="1">
                <a:solidFill>
                  <a:schemeClr val="bg1"/>
                </a:solidFill>
                <a:latin typeface="Comic Sans MS" pitchFamily="66" charset="0"/>
                <a:cs typeface="Arial" charset="0"/>
              </a:defRPr>
            </a:lvl7pPr>
            <a:lvl8pPr marL="3429000" indent="-228600" eaLnBrk="0" fontAlgn="base" hangingPunct="0">
              <a:spcBef>
                <a:spcPct val="0"/>
              </a:spcBef>
              <a:spcAft>
                <a:spcPct val="0"/>
              </a:spcAft>
              <a:defRPr sz="2400" b="1">
                <a:solidFill>
                  <a:schemeClr val="bg1"/>
                </a:solidFill>
                <a:latin typeface="Comic Sans MS" pitchFamily="66" charset="0"/>
                <a:cs typeface="Arial" charset="0"/>
              </a:defRPr>
            </a:lvl8pPr>
            <a:lvl9pPr marL="3886200" indent="-228600" eaLnBrk="0" fontAlgn="base" hangingPunct="0">
              <a:spcBef>
                <a:spcPct val="0"/>
              </a:spcBef>
              <a:spcAft>
                <a:spcPct val="0"/>
              </a:spcAft>
              <a:defRPr sz="2400" b="1">
                <a:solidFill>
                  <a:schemeClr val="bg1"/>
                </a:solidFill>
                <a:latin typeface="Comic Sans MS" pitchFamily="66" charset="0"/>
                <a:cs typeface="Arial" charset="0"/>
              </a:defRPr>
            </a:lvl9pPr>
          </a:lstStyle>
          <a:p>
            <a:pPr algn="l" eaLnBrk="1" fontAlgn="auto" hangingPunct="1">
              <a:spcBef>
                <a:spcPts val="0"/>
              </a:spcBef>
              <a:spcAft>
                <a:spcPts val="0"/>
              </a:spcAft>
            </a:pPr>
            <a:r>
              <a:rPr lang="es-ES" altLang="en-US" sz="2800" dirty="0" smtClean="0">
                <a:solidFill>
                  <a:srgbClr val="FFFFFF"/>
                </a:solidFill>
              </a:rPr>
              <a:t>E</a:t>
            </a:r>
            <a:r>
              <a:rPr lang="es-ES" altLang="en-US" sz="2800" baseline="-25000" dirty="0" smtClean="0">
                <a:solidFill>
                  <a:srgbClr val="FFFFFF"/>
                </a:solidFill>
              </a:rPr>
              <a:t>R (MeV)</a:t>
            </a:r>
            <a:r>
              <a:rPr lang="es-ES" altLang="en-US" sz="2800" dirty="0" smtClean="0">
                <a:solidFill>
                  <a:srgbClr val="FFFFFF"/>
                </a:solidFill>
              </a:rPr>
              <a:t>    </a:t>
            </a:r>
            <a:r>
              <a:rPr lang="es-ES" altLang="en-US" sz="2800" dirty="0" smtClean="0">
                <a:solidFill>
                  <a:srgbClr val="FFFFFF"/>
                </a:solidFill>
                <a:latin typeface="Symbol" panose="05050102010706020507" pitchFamily="18" charset="2"/>
              </a:rPr>
              <a:t>w</a:t>
            </a:r>
            <a:r>
              <a:rPr lang="es-ES" altLang="en-US" sz="2800" dirty="0" smtClean="0">
                <a:solidFill>
                  <a:srgbClr val="FFFFFF"/>
                </a:solidFill>
                <a:sym typeface="Symbol" pitchFamily="18" charset="2"/>
              </a:rPr>
              <a:t></a:t>
            </a:r>
            <a:r>
              <a:rPr lang="es-ES" altLang="en-US" sz="2800" baseline="-25000" dirty="0" smtClean="0">
                <a:solidFill>
                  <a:srgbClr val="FFFFFF"/>
                </a:solidFill>
                <a:sym typeface="Symbol" pitchFamily="18" charset="2"/>
              </a:rPr>
              <a:t>(meV)</a:t>
            </a:r>
          </a:p>
          <a:p>
            <a:pPr algn="l" eaLnBrk="1" fontAlgn="auto" hangingPunct="1">
              <a:spcBef>
                <a:spcPts val="0"/>
              </a:spcBef>
              <a:spcAft>
                <a:spcPts val="0"/>
              </a:spcAft>
            </a:pPr>
            <a:r>
              <a:rPr lang="es-ES" altLang="en-US" sz="2800" dirty="0" smtClean="0">
                <a:solidFill>
                  <a:srgbClr val="FFFFFF"/>
                </a:solidFill>
              </a:rPr>
              <a:t>  1.3       16.0</a:t>
            </a:r>
          </a:p>
          <a:p>
            <a:pPr algn="l" eaLnBrk="1" fontAlgn="auto" hangingPunct="1">
              <a:spcBef>
                <a:spcPts val="0"/>
              </a:spcBef>
              <a:spcAft>
                <a:spcPts val="0"/>
              </a:spcAft>
            </a:pPr>
            <a:r>
              <a:rPr lang="es-ES" altLang="en-US" sz="2800" dirty="0" smtClean="0">
                <a:solidFill>
                  <a:srgbClr val="FFFFFF"/>
                </a:solidFill>
              </a:rPr>
              <a:t>  1.5        9.2</a:t>
            </a:r>
            <a:endParaRPr lang="es-ES" altLang="en-US" sz="2800" dirty="0">
              <a:solidFill>
                <a:srgbClr val="FFFFFF"/>
              </a:solidFill>
            </a:endParaRPr>
          </a:p>
          <a:p>
            <a:pPr algn="l" eaLnBrk="1" fontAlgn="auto" hangingPunct="1">
              <a:spcBef>
                <a:spcPts val="0"/>
              </a:spcBef>
              <a:spcAft>
                <a:spcPts val="0"/>
              </a:spcAft>
            </a:pPr>
            <a:r>
              <a:rPr lang="es-ES" altLang="en-US" sz="2800" dirty="0" smtClean="0">
                <a:solidFill>
                  <a:srgbClr val="FFFFFF"/>
                </a:solidFill>
              </a:rPr>
              <a:t>  1.7        4.1</a:t>
            </a:r>
            <a:endParaRPr lang="es-ES" altLang="en-US" sz="2800" dirty="0">
              <a:solidFill>
                <a:srgbClr val="FFFFFF"/>
              </a:solidFill>
            </a:endParaRPr>
          </a:p>
        </p:txBody>
      </p:sp>
      <p:sp>
        <p:nvSpPr>
          <p:cNvPr id="6" name="Rettangolo 5"/>
          <p:cNvSpPr/>
          <p:nvPr/>
        </p:nvSpPr>
        <p:spPr bwMode="auto">
          <a:xfrm>
            <a:off x="3995936" y="4437112"/>
            <a:ext cx="936104" cy="36004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spcBef>
                <a:spcPct val="0"/>
              </a:spcBef>
            </a:pPr>
            <a:endParaRPr lang="en-US" sz="1800" b="1" smtClean="0">
              <a:solidFill>
                <a:srgbClr val="003399"/>
              </a:solidFill>
              <a:latin typeface="Comic Sans MS" pitchFamily="66" charset="0"/>
            </a:endParaRPr>
          </a:p>
        </p:txBody>
      </p:sp>
      <p:sp>
        <p:nvSpPr>
          <p:cNvPr id="29" name="Rettangolo 28"/>
          <p:cNvSpPr/>
          <p:nvPr/>
        </p:nvSpPr>
        <p:spPr bwMode="auto">
          <a:xfrm>
            <a:off x="1547664" y="5546708"/>
            <a:ext cx="936104" cy="36004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spcBef>
                <a:spcPct val="0"/>
              </a:spcBef>
            </a:pPr>
            <a:endParaRPr lang="en-US" sz="1800" b="1" smtClean="0">
              <a:solidFill>
                <a:srgbClr val="003399"/>
              </a:solidFill>
              <a:latin typeface="Comic Sans MS" pitchFamily="66" charset="0"/>
            </a:endParaRPr>
          </a:p>
        </p:txBody>
      </p:sp>
      <p:sp>
        <p:nvSpPr>
          <p:cNvPr id="30" name="Rettangolo 29"/>
          <p:cNvSpPr/>
          <p:nvPr/>
        </p:nvSpPr>
        <p:spPr bwMode="auto">
          <a:xfrm>
            <a:off x="1008488" y="4500910"/>
            <a:ext cx="344417" cy="180020"/>
          </a:xfrm>
          <a:prstGeom prst="rect">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spcBef>
                <a:spcPct val="0"/>
              </a:spcBef>
            </a:pPr>
            <a:endParaRPr lang="en-US" sz="1800" b="1" smtClean="0">
              <a:solidFill>
                <a:srgbClr val="003399"/>
              </a:solidFill>
              <a:latin typeface="Comic Sans MS" pitchFamily="66" charset="0"/>
            </a:endParaRPr>
          </a:p>
        </p:txBody>
      </p:sp>
      <p:sp>
        <p:nvSpPr>
          <p:cNvPr id="7" name="Rettangolo 6"/>
          <p:cNvSpPr/>
          <p:nvPr/>
        </p:nvSpPr>
        <p:spPr bwMode="auto">
          <a:xfrm>
            <a:off x="1763688" y="4437112"/>
            <a:ext cx="720080" cy="1584176"/>
          </a:xfrm>
          <a:prstGeom prst="rect">
            <a:avLst/>
          </a:prstGeom>
          <a:solidFill>
            <a:schemeClr val="accent1">
              <a:alpha val="16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spcBef>
                <a:spcPct val="0"/>
              </a:spcBef>
            </a:pPr>
            <a:endParaRPr lang="en-US" sz="1800" b="1" smtClean="0">
              <a:solidFill>
                <a:srgbClr val="003399"/>
              </a:solidFill>
              <a:latin typeface="Comic Sans MS" pitchFamily="66" charset="0"/>
            </a:endParaRPr>
          </a:p>
        </p:txBody>
      </p:sp>
      <p:sp>
        <p:nvSpPr>
          <p:cNvPr id="2" name="CasellaDiTesto 1"/>
          <p:cNvSpPr txBox="1"/>
          <p:nvPr/>
        </p:nvSpPr>
        <p:spPr>
          <a:xfrm>
            <a:off x="5724128" y="4209256"/>
            <a:ext cx="3367980" cy="707886"/>
          </a:xfrm>
          <a:prstGeom prst="rect">
            <a:avLst/>
          </a:prstGeom>
          <a:noFill/>
        </p:spPr>
        <p:txBody>
          <a:bodyPr wrap="square" rtlCol="0">
            <a:spAutoFit/>
          </a:bodyPr>
          <a:lstStyle/>
          <a:p>
            <a:pPr algn="l" fontAlgn="auto">
              <a:spcBef>
                <a:spcPts val="0"/>
              </a:spcBef>
              <a:spcAft>
                <a:spcPts val="0"/>
              </a:spcAft>
            </a:pPr>
            <a:r>
              <a:rPr lang="en-US" dirty="0" smtClean="0">
                <a:solidFill>
                  <a:srgbClr val="FFFFFF"/>
                </a:solidFill>
                <a:latin typeface="Garamond"/>
              </a:rPr>
              <a:t>maximum </a:t>
            </a:r>
            <a:r>
              <a:rPr lang="en-US" dirty="0" err="1" smtClean="0">
                <a:solidFill>
                  <a:srgbClr val="FFFFFF"/>
                </a:solidFill>
                <a:latin typeface="Garamond"/>
              </a:rPr>
              <a:t>strenght</a:t>
            </a:r>
            <a:r>
              <a:rPr lang="en-US" dirty="0" smtClean="0">
                <a:solidFill>
                  <a:srgbClr val="FFFFFF"/>
                </a:solidFill>
                <a:latin typeface="Garamond"/>
              </a:rPr>
              <a:t> not affecting </a:t>
            </a:r>
          </a:p>
          <a:p>
            <a:pPr algn="l" fontAlgn="auto">
              <a:spcBef>
                <a:spcPts val="0"/>
              </a:spcBef>
              <a:spcAft>
                <a:spcPts val="0"/>
              </a:spcAft>
            </a:pPr>
            <a:r>
              <a:rPr lang="en-US" dirty="0">
                <a:solidFill>
                  <a:srgbClr val="FFFFFF"/>
                </a:solidFill>
                <a:latin typeface="Garamond"/>
              </a:rPr>
              <a:t>h</a:t>
            </a:r>
            <a:r>
              <a:rPr lang="en-US" dirty="0" smtClean="0">
                <a:solidFill>
                  <a:srgbClr val="FFFFFF"/>
                </a:solidFill>
                <a:latin typeface="Garamond"/>
              </a:rPr>
              <a:t>igh energy rate (&gt;2.1 MeV)</a:t>
            </a:r>
            <a:endParaRPr lang="en-US" dirty="0">
              <a:solidFill>
                <a:srgbClr val="FFFFFF"/>
              </a:solidFill>
              <a:latin typeface="Garamond"/>
            </a:endParaRPr>
          </a:p>
        </p:txBody>
      </p:sp>
      <p:cxnSp>
        <p:nvCxnSpPr>
          <p:cNvPr id="4" name="Connettore 2 3"/>
          <p:cNvCxnSpPr/>
          <p:nvPr/>
        </p:nvCxnSpPr>
        <p:spPr bwMode="auto">
          <a:xfrm flipV="1">
            <a:off x="7408118" y="3732714"/>
            <a:ext cx="548258" cy="476542"/>
          </a:xfrm>
          <a:prstGeom prst="straightConnector1">
            <a:avLst/>
          </a:prstGeom>
          <a:solidFill>
            <a:schemeClr val="accent1"/>
          </a:solidFill>
          <a:ln w="15875" cap="flat" cmpd="sng" algn="ctr">
            <a:solidFill>
              <a:schemeClr val="tx1"/>
            </a:solidFill>
            <a:prstDash val="solid"/>
            <a:round/>
            <a:headEnd type="none" w="med" len="med"/>
            <a:tailEnd type="arrow" w="lg"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CasellaDiTesto 10"/>
          <p:cNvSpPr txBox="1"/>
          <p:nvPr/>
        </p:nvSpPr>
        <p:spPr>
          <a:xfrm>
            <a:off x="467544" y="499319"/>
            <a:ext cx="8088932" cy="769441"/>
          </a:xfrm>
          <a:prstGeom prst="rect">
            <a:avLst/>
          </a:prstGeom>
          <a:noFill/>
        </p:spPr>
        <p:txBody>
          <a:bodyPr wrap="square" rtlCol="0">
            <a:spAutoFit/>
          </a:bodyPr>
          <a:lstStyle/>
          <a:p>
            <a:pPr algn="l" fontAlgn="auto">
              <a:spcBef>
                <a:spcPts val="0"/>
              </a:spcBef>
              <a:spcAft>
                <a:spcPts val="0"/>
              </a:spcAft>
            </a:pPr>
            <a:r>
              <a:rPr lang="en-US" sz="4400" b="1" i="1" baseline="30000" dirty="0" smtClean="0">
                <a:solidFill>
                  <a:srgbClr val="FFFFFF"/>
                </a:solidFill>
                <a:latin typeface="Garamond"/>
              </a:rPr>
              <a:t>12</a:t>
            </a:r>
            <a:r>
              <a:rPr lang="en-US" sz="4400" b="1" i="1" dirty="0" smtClean="0">
                <a:solidFill>
                  <a:srgbClr val="FFFFFF"/>
                </a:solidFill>
                <a:latin typeface="Garamond"/>
              </a:rPr>
              <a:t>C+</a:t>
            </a:r>
            <a:r>
              <a:rPr lang="en-US" sz="4400" b="1" i="1" baseline="30000" dirty="0" smtClean="0">
                <a:solidFill>
                  <a:srgbClr val="FFFFFF"/>
                </a:solidFill>
                <a:latin typeface="Garamond"/>
              </a:rPr>
              <a:t>12</a:t>
            </a:r>
            <a:r>
              <a:rPr lang="en-US" sz="4400" b="1" i="1" dirty="0" smtClean="0">
                <a:solidFill>
                  <a:srgbClr val="FFFFFF"/>
                </a:solidFill>
                <a:latin typeface="Garamond"/>
              </a:rPr>
              <a:t>C: Low Energy resonances</a:t>
            </a:r>
            <a:endParaRPr lang="en-US" sz="4400" b="1" i="1" dirty="0">
              <a:solidFill>
                <a:srgbClr val="FFFFFF"/>
              </a:solidFill>
              <a:latin typeface="Garamond"/>
            </a:endParaRPr>
          </a:p>
        </p:txBody>
      </p:sp>
    </p:spTree>
    <p:extLst>
      <p:ext uri="{BB962C8B-B14F-4D97-AF65-F5344CB8AC3E}">
        <p14:creationId xmlns:p14="http://schemas.microsoft.com/office/powerpoint/2010/main" val="33808618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2"/>
          <p:cNvSpPr txBox="1">
            <a:spLocks noChangeArrowheads="1"/>
          </p:cNvSpPr>
          <p:nvPr/>
        </p:nvSpPr>
        <p:spPr bwMode="auto">
          <a:xfrm>
            <a:off x="611560" y="188640"/>
            <a:ext cx="838797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Comic Sans MS" pitchFamily="66" charset="0"/>
                <a:cs typeface="Arial" charset="0"/>
              </a:defRPr>
            </a:lvl1pPr>
            <a:lvl2pPr marL="742950" indent="-285750" eaLnBrk="0" hangingPunct="0">
              <a:defRPr b="1">
                <a:solidFill>
                  <a:schemeClr val="bg1"/>
                </a:solidFill>
                <a:latin typeface="Comic Sans MS" pitchFamily="66" charset="0"/>
                <a:cs typeface="Arial" charset="0"/>
              </a:defRPr>
            </a:lvl2pPr>
            <a:lvl3pPr marL="1143000" indent="-228600" eaLnBrk="0" hangingPunct="0">
              <a:defRPr b="1">
                <a:solidFill>
                  <a:schemeClr val="bg1"/>
                </a:solidFill>
                <a:latin typeface="Comic Sans MS" pitchFamily="66" charset="0"/>
                <a:cs typeface="Arial" charset="0"/>
              </a:defRPr>
            </a:lvl3pPr>
            <a:lvl4pPr marL="1600200" indent="-228600" eaLnBrk="0" hangingPunct="0">
              <a:defRPr b="1">
                <a:solidFill>
                  <a:schemeClr val="bg1"/>
                </a:solidFill>
                <a:latin typeface="Comic Sans MS" pitchFamily="66" charset="0"/>
                <a:cs typeface="Arial" charset="0"/>
              </a:defRPr>
            </a:lvl4pPr>
            <a:lvl5pPr marL="2057400" indent="-228600" eaLnBrk="0" hangingPunct="0">
              <a:defRPr b="1">
                <a:solidFill>
                  <a:schemeClr val="bg1"/>
                </a:solidFill>
                <a:latin typeface="Comic Sans MS" pitchFamily="66" charset="0"/>
                <a:cs typeface="Arial" charset="0"/>
              </a:defRPr>
            </a:lvl5pPr>
            <a:lvl6pPr marL="2514600" indent="-228600" eaLnBrk="0" fontAlgn="base" hangingPunct="0">
              <a:spcBef>
                <a:spcPct val="0"/>
              </a:spcBef>
              <a:spcAft>
                <a:spcPct val="0"/>
              </a:spcAft>
              <a:defRPr b="1">
                <a:solidFill>
                  <a:schemeClr val="bg1"/>
                </a:solidFill>
                <a:latin typeface="Comic Sans MS" pitchFamily="66" charset="0"/>
                <a:cs typeface="Arial" charset="0"/>
              </a:defRPr>
            </a:lvl6pPr>
            <a:lvl7pPr marL="2971800" indent="-228600" eaLnBrk="0" fontAlgn="base" hangingPunct="0">
              <a:spcBef>
                <a:spcPct val="0"/>
              </a:spcBef>
              <a:spcAft>
                <a:spcPct val="0"/>
              </a:spcAft>
              <a:defRPr b="1">
                <a:solidFill>
                  <a:schemeClr val="bg1"/>
                </a:solidFill>
                <a:latin typeface="Comic Sans MS" pitchFamily="66" charset="0"/>
                <a:cs typeface="Arial" charset="0"/>
              </a:defRPr>
            </a:lvl7pPr>
            <a:lvl8pPr marL="3429000" indent="-228600" eaLnBrk="0" fontAlgn="base" hangingPunct="0">
              <a:spcBef>
                <a:spcPct val="0"/>
              </a:spcBef>
              <a:spcAft>
                <a:spcPct val="0"/>
              </a:spcAft>
              <a:defRPr b="1">
                <a:solidFill>
                  <a:schemeClr val="bg1"/>
                </a:solidFill>
                <a:latin typeface="Comic Sans MS" pitchFamily="66" charset="0"/>
                <a:cs typeface="Arial" charset="0"/>
              </a:defRPr>
            </a:lvl8pPr>
            <a:lvl9pPr marL="3886200" indent="-228600" eaLnBrk="0" fontAlgn="base" hangingPunct="0">
              <a:spcBef>
                <a:spcPct val="0"/>
              </a:spcBef>
              <a:spcAft>
                <a:spcPct val="0"/>
              </a:spcAft>
              <a:defRPr b="1">
                <a:solidFill>
                  <a:schemeClr val="bg1"/>
                </a:solidFill>
                <a:latin typeface="Comic Sans MS" pitchFamily="66" charset="0"/>
                <a:cs typeface="Arial" charset="0"/>
              </a:defRPr>
            </a:lvl9pPr>
          </a:lstStyle>
          <a:p>
            <a:pPr eaLnBrk="1" fontAlgn="auto" hangingPunct="1">
              <a:spcAft>
                <a:spcPts val="0"/>
              </a:spcAft>
            </a:pPr>
            <a:r>
              <a:rPr lang="en-US" sz="3200" dirty="0" smtClean="0">
                <a:solidFill>
                  <a:srgbClr val="FFFFFF"/>
                </a:solidFill>
                <a:latin typeface="Garamond" pitchFamily="18" charset="0"/>
              </a:rPr>
              <a:t>VARIATION OF THE IGNITION CURVE INCLUDING A  1.5 MeV RESONANCE</a:t>
            </a:r>
          </a:p>
        </p:txBody>
      </p:sp>
      <p:grpSp>
        <p:nvGrpSpPr>
          <p:cNvPr id="30726" name="Gruppo 1"/>
          <p:cNvGrpSpPr>
            <a:grpSpLocks/>
          </p:cNvGrpSpPr>
          <p:nvPr/>
        </p:nvGrpSpPr>
        <p:grpSpPr bwMode="auto">
          <a:xfrm>
            <a:off x="611560" y="1772816"/>
            <a:ext cx="8126983" cy="4776639"/>
            <a:chOff x="3851275" y="3573016"/>
            <a:chExt cx="5246688" cy="3192463"/>
          </a:xfrm>
        </p:grpSpPr>
        <p:pic>
          <p:nvPicPr>
            <p:cNvPr id="30727" name="Picture 6" descr="ignib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1275" y="3573016"/>
              <a:ext cx="5246688" cy="319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Rectangle 10"/>
            <p:cNvSpPr>
              <a:spLocks noChangeArrowheads="1"/>
            </p:cNvSpPr>
            <p:nvPr/>
          </p:nvSpPr>
          <p:spPr bwMode="auto">
            <a:xfrm>
              <a:off x="4644008" y="5876379"/>
              <a:ext cx="2087563" cy="288925"/>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fontAlgn="auto">
                <a:spcBef>
                  <a:spcPts val="0"/>
                </a:spcBef>
                <a:spcAft>
                  <a:spcPts val="0"/>
                </a:spcAft>
              </a:pPr>
              <a:endParaRPr lang="en-US" sz="1800">
                <a:solidFill>
                  <a:srgbClr val="FFFFFF"/>
                </a:solidFill>
                <a:latin typeface="Garamond"/>
              </a:endParaRPr>
            </a:p>
          </p:txBody>
        </p:sp>
      </p:grpSp>
      <p:cxnSp>
        <p:nvCxnSpPr>
          <p:cNvPr id="4" name="Connettore 1 3"/>
          <p:cNvCxnSpPr/>
          <p:nvPr/>
        </p:nvCxnSpPr>
        <p:spPr bwMode="auto">
          <a:xfrm flipH="1">
            <a:off x="3231793" y="4375261"/>
            <a:ext cx="161850" cy="864071"/>
          </a:xfrm>
          <a:prstGeom prst="line">
            <a:avLst/>
          </a:prstGeom>
          <a:solidFill>
            <a:schemeClr val="accent1"/>
          </a:solidFill>
          <a:ln w="19050" cap="flat" cmpd="sng" algn="ctr">
            <a:solidFill>
              <a:schemeClr val="tx2">
                <a:lumMod val="75000"/>
              </a:schemeClr>
            </a:solidFill>
            <a:prstDash val="lg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Text Box 9"/>
          <p:cNvSpPr txBox="1">
            <a:spLocks noChangeArrowheads="1"/>
          </p:cNvSpPr>
          <p:nvPr/>
        </p:nvSpPr>
        <p:spPr bwMode="auto">
          <a:xfrm>
            <a:off x="2123728" y="4665910"/>
            <a:ext cx="114834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Comic Sans MS" pitchFamily="66" charset="0"/>
                <a:cs typeface="Arial" charset="0"/>
              </a:defRPr>
            </a:lvl1pPr>
            <a:lvl2pPr marL="742950" indent="-285750" eaLnBrk="0" hangingPunct="0">
              <a:defRPr b="1">
                <a:solidFill>
                  <a:schemeClr val="bg1"/>
                </a:solidFill>
                <a:latin typeface="Comic Sans MS" pitchFamily="66" charset="0"/>
                <a:cs typeface="Arial" charset="0"/>
              </a:defRPr>
            </a:lvl2pPr>
            <a:lvl3pPr marL="1143000" indent="-228600" eaLnBrk="0" hangingPunct="0">
              <a:defRPr b="1">
                <a:solidFill>
                  <a:schemeClr val="bg1"/>
                </a:solidFill>
                <a:latin typeface="Comic Sans MS" pitchFamily="66" charset="0"/>
                <a:cs typeface="Arial" charset="0"/>
              </a:defRPr>
            </a:lvl3pPr>
            <a:lvl4pPr marL="1600200" indent="-228600" eaLnBrk="0" hangingPunct="0">
              <a:defRPr b="1">
                <a:solidFill>
                  <a:schemeClr val="bg1"/>
                </a:solidFill>
                <a:latin typeface="Comic Sans MS" pitchFamily="66" charset="0"/>
                <a:cs typeface="Arial" charset="0"/>
              </a:defRPr>
            </a:lvl4pPr>
            <a:lvl5pPr marL="2057400" indent="-228600" eaLnBrk="0" hangingPunct="0">
              <a:defRPr b="1">
                <a:solidFill>
                  <a:schemeClr val="bg1"/>
                </a:solidFill>
                <a:latin typeface="Comic Sans MS" pitchFamily="66" charset="0"/>
                <a:cs typeface="Arial" charset="0"/>
              </a:defRPr>
            </a:lvl5pPr>
            <a:lvl6pPr marL="2514600" indent="-228600" eaLnBrk="0" fontAlgn="base" hangingPunct="0">
              <a:spcBef>
                <a:spcPct val="0"/>
              </a:spcBef>
              <a:spcAft>
                <a:spcPct val="0"/>
              </a:spcAft>
              <a:defRPr b="1">
                <a:solidFill>
                  <a:schemeClr val="bg1"/>
                </a:solidFill>
                <a:latin typeface="Comic Sans MS" pitchFamily="66" charset="0"/>
                <a:cs typeface="Arial" charset="0"/>
              </a:defRPr>
            </a:lvl6pPr>
            <a:lvl7pPr marL="2971800" indent="-228600" eaLnBrk="0" fontAlgn="base" hangingPunct="0">
              <a:spcBef>
                <a:spcPct val="0"/>
              </a:spcBef>
              <a:spcAft>
                <a:spcPct val="0"/>
              </a:spcAft>
              <a:defRPr b="1">
                <a:solidFill>
                  <a:schemeClr val="bg1"/>
                </a:solidFill>
                <a:latin typeface="Comic Sans MS" pitchFamily="66" charset="0"/>
                <a:cs typeface="Arial" charset="0"/>
              </a:defRPr>
            </a:lvl7pPr>
            <a:lvl8pPr marL="3429000" indent="-228600" eaLnBrk="0" fontAlgn="base" hangingPunct="0">
              <a:spcBef>
                <a:spcPct val="0"/>
              </a:spcBef>
              <a:spcAft>
                <a:spcPct val="0"/>
              </a:spcAft>
              <a:defRPr b="1">
                <a:solidFill>
                  <a:schemeClr val="bg1"/>
                </a:solidFill>
                <a:latin typeface="Comic Sans MS" pitchFamily="66" charset="0"/>
                <a:cs typeface="Arial" charset="0"/>
              </a:defRPr>
            </a:lvl8pPr>
            <a:lvl9pPr marL="3886200" indent="-228600" eaLnBrk="0" fontAlgn="base" hangingPunct="0">
              <a:spcBef>
                <a:spcPct val="0"/>
              </a:spcBef>
              <a:spcAft>
                <a:spcPct val="0"/>
              </a:spcAft>
              <a:defRPr b="1">
                <a:solidFill>
                  <a:schemeClr val="bg1"/>
                </a:solidFill>
                <a:latin typeface="Comic Sans MS" pitchFamily="66" charset="0"/>
                <a:cs typeface="Arial" charset="0"/>
              </a:defRPr>
            </a:lvl9pPr>
          </a:lstStyle>
          <a:p>
            <a:pPr algn="l" eaLnBrk="1" fontAlgn="auto" hangingPunct="1">
              <a:spcBef>
                <a:spcPts val="0"/>
              </a:spcBef>
              <a:spcAft>
                <a:spcPts val="0"/>
              </a:spcAft>
            </a:pPr>
            <a:r>
              <a:rPr lang="en-US" sz="1800" dirty="0">
                <a:solidFill>
                  <a:srgbClr val="000514"/>
                </a:solidFill>
              </a:rPr>
              <a:t>M=7M</a:t>
            </a:r>
            <a:r>
              <a:rPr lang="en-US" sz="1800" baseline="-25000" dirty="0" smtClean="0">
                <a:solidFill>
                  <a:srgbClr val="000514"/>
                </a:solidFill>
                <a:sym typeface="ZapfDingbats" pitchFamily="82" charset="2"/>
              </a:rPr>
              <a:t>  </a:t>
            </a:r>
            <a:r>
              <a:rPr lang="en-US" sz="1800" dirty="0" smtClean="0">
                <a:solidFill>
                  <a:srgbClr val="000514"/>
                </a:solidFill>
                <a:sym typeface="ZapfDingbats" pitchFamily="82" charset="2"/>
              </a:rPr>
              <a:t>without LER</a:t>
            </a:r>
            <a:endParaRPr lang="en-US" sz="1800" baseline="-25000" dirty="0">
              <a:solidFill>
                <a:srgbClr val="000514"/>
              </a:solidFill>
              <a:sym typeface="ZapfDingbats" pitchFamily="82" charset="2"/>
            </a:endParaRPr>
          </a:p>
        </p:txBody>
      </p:sp>
      <p:sp>
        <p:nvSpPr>
          <p:cNvPr id="2" name="CasellaDiTesto 1"/>
          <p:cNvSpPr txBox="1"/>
          <p:nvPr/>
        </p:nvSpPr>
        <p:spPr>
          <a:xfrm rot="457166">
            <a:off x="4584422" y="3773959"/>
            <a:ext cx="2732625" cy="461665"/>
          </a:xfrm>
          <a:prstGeom prst="rect">
            <a:avLst/>
          </a:prstGeom>
          <a:solidFill>
            <a:schemeClr val="tx1"/>
          </a:solidFill>
        </p:spPr>
        <p:txBody>
          <a:bodyPr wrap="square" rtlCol="0">
            <a:spAutoFit/>
          </a:bodyPr>
          <a:lstStyle/>
          <a:p>
            <a:pPr algn="l" fontAlgn="auto">
              <a:spcBef>
                <a:spcPts val="0"/>
              </a:spcBef>
              <a:spcAft>
                <a:spcPts val="0"/>
              </a:spcAft>
            </a:pPr>
            <a:r>
              <a:rPr lang="en-US" sz="2400" dirty="0" smtClean="0">
                <a:solidFill>
                  <a:srgbClr val="FF0000"/>
                </a:solidFill>
                <a:latin typeface="Symbol" pitchFamily="18" charset="2"/>
              </a:rPr>
              <a:t>s</a:t>
            </a:r>
            <a:r>
              <a:rPr lang="en-US" sz="2400" baseline="-25000" dirty="0" smtClean="0">
                <a:solidFill>
                  <a:srgbClr val="FF0000"/>
                </a:solidFill>
                <a:latin typeface="Times" pitchFamily="18" charset="0"/>
              </a:rPr>
              <a:t>CF88</a:t>
            </a:r>
            <a:r>
              <a:rPr lang="en-US" sz="2400" dirty="0" smtClean="0">
                <a:solidFill>
                  <a:srgbClr val="FF0000"/>
                </a:solidFill>
                <a:latin typeface="Times" pitchFamily="18" charset="0"/>
              </a:rPr>
              <a:t> + 1.5 MeV res</a:t>
            </a:r>
            <a:endParaRPr lang="en-US" sz="2400" dirty="0">
              <a:solidFill>
                <a:srgbClr val="FF0000"/>
              </a:solidFill>
              <a:latin typeface="Symbol" pitchFamily="18" charset="2"/>
            </a:endParaRPr>
          </a:p>
        </p:txBody>
      </p:sp>
    </p:spTree>
    <p:extLst>
      <p:ext uri="{BB962C8B-B14F-4D97-AF65-F5344CB8AC3E}">
        <p14:creationId xmlns:p14="http://schemas.microsoft.com/office/powerpoint/2010/main" val="417908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mup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14" y="332656"/>
            <a:ext cx="7366787" cy="5230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67" name="Text Box 35"/>
          <p:cNvSpPr txBox="1">
            <a:spLocks noChangeArrowheads="1"/>
          </p:cNvSpPr>
          <p:nvPr/>
        </p:nvSpPr>
        <p:spPr bwMode="auto">
          <a:xfrm>
            <a:off x="3059832" y="5877272"/>
            <a:ext cx="3672408" cy="707886"/>
          </a:xfrm>
          <a:prstGeom prst="rect">
            <a:avLst/>
          </a:prstGeom>
          <a:solidFill>
            <a:schemeClr val="bg1"/>
          </a:solidFill>
          <a:ln w="9525">
            <a:solidFill>
              <a:srgbClr val="0033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b="1">
                <a:solidFill>
                  <a:schemeClr val="bg1"/>
                </a:solidFill>
                <a:latin typeface="Comic Sans MS" pitchFamily="66" charset="0"/>
                <a:cs typeface="Arial" charset="0"/>
              </a:defRPr>
            </a:lvl1pPr>
            <a:lvl2pPr marL="742950" indent="-285750" eaLnBrk="0" hangingPunct="0">
              <a:defRPr b="1">
                <a:solidFill>
                  <a:schemeClr val="bg1"/>
                </a:solidFill>
                <a:latin typeface="Comic Sans MS" pitchFamily="66" charset="0"/>
                <a:cs typeface="Arial" charset="0"/>
              </a:defRPr>
            </a:lvl2pPr>
            <a:lvl3pPr marL="1143000" indent="-228600" eaLnBrk="0" hangingPunct="0">
              <a:defRPr b="1">
                <a:solidFill>
                  <a:schemeClr val="bg1"/>
                </a:solidFill>
                <a:latin typeface="Comic Sans MS" pitchFamily="66" charset="0"/>
                <a:cs typeface="Arial" charset="0"/>
              </a:defRPr>
            </a:lvl3pPr>
            <a:lvl4pPr marL="1600200" indent="-228600" eaLnBrk="0" hangingPunct="0">
              <a:defRPr b="1">
                <a:solidFill>
                  <a:schemeClr val="bg1"/>
                </a:solidFill>
                <a:latin typeface="Comic Sans MS" pitchFamily="66" charset="0"/>
                <a:cs typeface="Arial" charset="0"/>
              </a:defRPr>
            </a:lvl4pPr>
            <a:lvl5pPr marL="2057400" indent="-228600" eaLnBrk="0" hangingPunct="0">
              <a:defRPr b="1">
                <a:solidFill>
                  <a:schemeClr val="bg1"/>
                </a:solidFill>
                <a:latin typeface="Comic Sans MS" pitchFamily="66" charset="0"/>
                <a:cs typeface="Arial" charset="0"/>
              </a:defRPr>
            </a:lvl5pPr>
            <a:lvl6pPr marL="2514600" indent="-228600" eaLnBrk="0" fontAlgn="base" hangingPunct="0">
              <a:spcBef>
                <a:spcPct val="0"/>
              </a:spcBef>
              <a:spcAft>
                <a:spcPct val="0"/>
              </a:spcAft>
              <a:defRPr b="1">
                <a:solidFill>
                  <a:schemeClr val="bg1"/>
                </a:solidFill>
                <a:latin typeface="Comic Sans MS" pitchFamily="66" charset="0"/>
                <a:cs typeface="Arial" charset="0"/>
              </a:defRPr>
            </a:lvl6pPr>
            <a:lvl7pPr marL="2971800" indent="-228600" eaLnBrk="0" fontAlgn="base" hangingPunct="0">
              <a:spcBef>
                <a:spcPct val="0"/>
              </a:spcBef>
              <a:spcAft>
                <a:spcPct val="0"/>
              </a:spcAft>
              <a:defRPr b="1">
                <a:solidFill>
                  <a:schemeClr val="bg1"/>
                </a:solidFill>
                <a:latin typeface="Comic Sans MS" pitchFamily="66" charset="0"/>
                <a:cs typeface="Arial" charset="0"/>
              </a:defRPr>
            </a:lvl7pPr>
            <a:lvl8pPr marL="3429000" indent="-228600" eaLnBrk="0" fontAlgn="base" hangingPunct="0">
              <a:spcBef>
                <a:spcPct val="0"/>
              </a:spcBef>
              <a:spcAft>
                <a:spcPct val="0"/>
              </a:spcAft>
              <a:defRPr b="1">
                <a:solidFill>
                  <a:schemeClr val="bg1"/>
                </a:solidFill>
                <a:latin typeface="Comic Sans MS" pitchFamily="66" charset="0"/>
                <a:cs typeface="Arial" charset="0"/>
              </a:defRPr>
            </a:lvl8pPr>
            <a:lvl9pPr marL="3886200" indent="-228600" eaLnBrk="0" fontAlgn="base" hangingPunct="0">
              <a:spcBef>
                <a:spcPct val="0"/>
              </a:spcBef>
              <a:spcAft>
                <a:spcPct val="0"/>
              </a:spcAft>
              <a:defRPr b="1">
                <a:solidFill>
                  <a:schemeClr val="bg1"/>
                </a:solidFill>
                <a:latin typeface="Comic Sans MS" pitchFamily="66" charset="0"/>
                <a:cs typeface="Arial" charset="0"/>
              </a:defRPr>
            </a:lvl9pPr>
          </a:lstStyle>
          <a:p>
            <a:pPr algn="l" eaLnBrk="1" fontAlgn="auto" hangingPunct="1">
              <a:spcAft>
                <a:spcPts val="0"/>
              </a:spcAft>
            </a:pPr>
            <a:r>
              <a:rPr lang="en-US" sz="4000" dirty="0" err="1" smtClean="0">
                <a:solidFill>
                  <a:srgbClr val="FFFFFF"/>
                </a:solidFill>
                <a:latin typeface="Symbol" pitchFamily="18" charset="2"/>
              </a:rPr>
              <a:t>D</a:t>
            </a:r>
            <a:r>
              <a:rPr lang="en-US" sz="4000" dirty="0" err="1" smtClean="0">
                <a:solidFill>
                  <a:srgbClr val="FFFFFF"/>
                </a:solidFill>
              </a:rPr>
              <a:t>M</a:t>
            </a:r>
            <a:r>
              <a:rPr lang="en-US" sz="4000" baseline="-25000" dirty="0" err="1" smtClean="0">
                <a:solidFill>
                  <a:srgbClr val="FFFFFF"/>
                </a:solidFill>
              </a:rPr>
              <a:t>up</a:t>
            </a:r>
            <a:r>
              <a:rPr lang="en-US" sz="4000" dirty="0" smtClean="0">
                <a:solidFill>
                  <a:srgbClr val="FFFFFF"/>
                </a:solidFill>
              </a:rPr>
              <a:t> ~ 2 M</a:t>
            </a:r>
            <a:r>
              <a:rPr lang="en-US" sz="4000" baseline="-25000" dirty="0" smtClean="0">
                <a:solidFill>
                  <a:srgbClr val="FFFFFF"/>
                </a:solidFill>
                <a:sym typeface="ZapfDingbats" pitchFamily="82" charset="2"/>
              </a:rPr>
              <a:t></a:t>
            </a:r>
            <a:endParaRPr lang="it-IT" sz="4000" baseline="-25000" dirty="0">
              <a:solidFill>
                <a:srgbClr val="FFFFFF"/>
              </a:solidFill>
              <a:sym typeface="ZapfDingbats" pitchFamily="82" charset="2"/>
            </a:endParaRPr>
          </a:p>
        </p:txBody>
      </p:sp>
      <p:sp>
        <p:nvSpPr>
          <p:cNvPr id="7" name="CasellaDiTesto 6"/>
          <p:cNvSpPr txBox="1"/>
          <p:nvPr/>
        </p:nvSpPr>
        <p:spPr>
          <a:xfrm>
            <a:off x="2055399" y="3170833"/>
            <a:ext cx="2732625" cy="461665"/>
          </a:xfrm>
          <a:prstGeom prst="rect">
            <a:avLst/>
          </a:prstGeom>
          <a:solidFill>
            <a:schemeClr val="tx1"/>
          </a:solidFill>
        </p:spPr>
        <p:txBody>
          <a:bodyPr wrap="square" rtlCol="0">
            <a:spAutoFit/>
          </a:bodyPr>
          <a:lstStyle/>
          <a:p>
            <a:pPr algn="l" fontAlgn="auto">
              <a:spcBef>
                <a:spcPts val="0"/>
              </a:spcBef>
              <a:spcAft>
                <a:spcPts val="0"/>
              </a:spcAft>
            </a:pPr>
            <a:r>
              <a:rPr lang="en-US" sz="2400" b="1" dirty="0" smtClean="0">
                <a:solidFill>
                  <a:srgbClr val="FF0000"/>
                </a:solidFill>
                <a:latin typeface="Symbol" pitchFamily="18" charset="2"/>
              </a:rPr>
              <a:t>s</a:t>
            </a:r>
            <a:r>
              <a:rPr lang="en-US" sz="2400" b="1" baseline="-25000" dirty="0" smtClean="0">
                <a:solidFill>
                  <a:srgbClr val="FF0000"/>
                </a:solidFill>
                <a:latin typeface="Times" pitchFamily="18" charset="0"/>
              </a:rPr>
              <a:t>CF88</a:t>
            </a:r>
            <a:r>
              <a:rPr lang="en-US" sz="2400" b="1" dirty="0" smtClean="0">
                <a:solidFill>
                  <a:srgbClr val="FF0000"/>
                </a:solidFill>
                <a:latin typeface="Times" pitchFamily="18" charset="0"/>
              </a:rPr>
              <a:t> + 1.5 MeV res</a:t>
            </a:r>
            <a:endParaRPr lang="en-US" sz="2400" b="1" dirty="0">
              <a:solidFill>
                <a:srgbClr val="FF0000"/>
              </a:solidFill>
              <a:latin typeface="Symbol" pitchFamily="18" charset="2"/>
            </a:endParaRPr>
          </a:p>
        </p:txBody>
      </p:sp>
      <p:sp>
        <p:nvSpPr>
          <p:cNvPr id="2" name="Freccia in giù 1"/>
          <p:cNvSpPr/>
          <p:nvPr/>
        </p:nvSpPr>
        <p:spPr bwMode="auto">
          <a:xfrm>
            <a:off x="5076056" y="1772816"/>
            <a:ext cx="360040" cy="1512168"/>
          </a:xfrm>
          <a:prstGeom prst="down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l">
              <a:spcBef>
                <a:spcPct val="0"/>
              </a:spcBef>
            </a:pPr>
            <a:endParaRPr lang="en-US" sz="1800" b="1" smtClean="0">
              <a:solidFill>
                <a:srgbClr val="003399"/>
              </a:solidFill>
              <a:latin typeface="Comic Sans MS" pitchFamily="66" charset="0"/>
            </a:endParaRPr>
          </a:p>
        </p:txBody>
      </p:sp>
    </p:spTree>
    <p:extLst>
      <p:ext uri="{BB962C8B-B14F-4D97-AF65-F5344CB8AC3E}">
        <p14:creationId xmlns:p14="http://schemas.microsoft.com/office/powerpoint/2010/main" val="1179227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4067"/>
                                        </p:tgtEl>
                                        <p:attrNameLst>
                                          <p:attrName>style.visibility</p:attrName>
                                        </p:attrNameLst>
                                      </p:cBhvr>
                                      <p:to>
                                        <p:strVal val="visible"/>
                                      </p:to>
                                    </p:set>
                                    <p:animEffect transition="in" filter="fade">
                                      <p:cBhvr>
                                        <p:cTn id="10" dur="500"/>
                                        <p:tgtEl>
                                          <p:spTgt spid="440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67" grpId="0" animBg="1"/>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rrowheads="1"/>
          </p:cNvSpPr>
          <p:nvPr>
            <p:ph type="title"/>
          </p:nvPr>
        </p:nvSpPr>
        <p:spPr>
          <a:xfrm>
            <a:off x="457200" y="-27384"/>
            <a:ext cx="8229600" cy="981075"/>
          </a:xfrm>
        </p:spPr>
        <p:txBody>
          <a:bodyPr/>
          <a:lstStyle/>
          <a:p>
            <a:pPr eaLnBrk="1" hangingPunct="1">
              <a:defRPr/>
            </a:pPr>
            <a:r>
              <a:rPr lang="en-US" dirty="0" smtClean="0"/>
              <a:t>  </a:t>
            </a:r>
            <a:r>
              <a:rPr lang="en-US" dirty="0" err="1" smtClean="0"/>
              <a:t>SNe</a:t>
            </a:r>
            <a:r>
              <a:rPr lang="en-US" dirty="0" smtClean="0"/>
              <a:t> rates and </a:t>
            </a:r>
            <a:r>
              <a:rPr lang="en-US" baseline="30000" dirty="0" smtClean="0"/>
              <a:t>12</a:t>
            </a:r>
            <a:r>
              <a:rPr lang="en-US" dirty="0" smtClean="0"/>
              <a:t>C+</a:t>
            </a:r>
            <a:r>
              <a:rPr lang="en-US" baseline="30000" dirty="0" smtClean="0"/>
              <a:t>12</a:t>
            </a:r>
            <a:r>
              <a:rPr lang="en-US" dirty="0" smtClean="0"/>
              <a:t>C</a:t>
            </a:r>
          </a:p>
        </p:txBody>
      </p:sp>
      <p:sp>
        <p:nvSpPr>
          <p:cNvPr id="62467" name="Rectangle 3"/>
          <p:cNvSpPr>
            <a:spLocks noGrp="1" noChangeArrowheads="1"/>
          </p:cNvSpPr>
          <p:nvPr>
            <p:ph type="body" idx="1"/>
          </p:nvPr>
        </p:nvSpPr>
        <p:spPr>
          <a:xfrm>
            <a:off x="323528" y="1167879"/>
            <a:ext cx="8568952" cy="3197225"/>
          </a:xfrm>
        </p:spPr>
        <p:txBody>
          <a:bodyPr/>
          <a:lstStyle/>
          <a:p>
            <a:pPr marL="0" indent="0" eaLnBrk="1" hangingPunct="1">
              <a:buNone/>
              <a:defRPr/>
            </a:pPr>
            <a:r>
              <a:rPr lang="en-US" sz="2800" dirty="0" smtClean="0"/>
              <a:t>Owing to </a:t>
            </a:r>
            <a:r>
              <a:rPr lang="en-US" sz="2800" dirty="0"/>
              <a:t>the steepness of the mass function, </a:t>
            </a:r>
            <a:r>
              <a:rPr lang="en-US" sz="2800" dirty="0" smtClean="0"/>
              <a:t>all supernova rates </a:t>
            </a:r>
            <a:r>
              <a:rPr lang="en-US" sz="2800" dirty="0"/>
              <a:t>would </a:t>
            </a:r>
            <a:r>
              <a:rPr lang="en-US" sz="2800" dirty="0" smtClean="0"/>
              <a:t>significantly change: </a:t>
            </a:r>
          </a:p>
          <a:p>
            <a:pPr marL="0" indent="0" eaLnBrk="1" hangingPunct="1">
              <a:buNone/>
              <a:defRPr/>
            </a:pPr>
            <a:endParaRPr lang="en-US" sz="2800" dirty="0" smtClean="0">
              <a:solidFill>
                <a:srgbClr val="FFFF00"/>
              </a:solidFill>
            </a:endParaRPr>
          </a:p>
          <a:p>
            <a:pPr eaLnBrk="1" hangingPunct="1">
              <a:defRPr/>
            </a:pPr>
            <a:r>
              <a:rPr lang="en-US" sz="2800" dirty="0" smtClean="0"/>
              <a:t>For </a:t>
            </a:r>
            <a:r>
              <a:rPr lang="en-US" sz="2800" dirty="0" err="1" smtClean="0"/>
              <a:t>istance</a:t>
            </a:r>
            <a:r>
              <a:rPr lang="en-US" sz="2800" dirty="0" smtClean="0"/>
              <a:t>, a reduction </a:t>
            </a:r>
            <a:r>
              <a:rPr lang="en-US" sz="2800" dirty="0"/>
              <a:t>of about 2 </a:t>
            </a:r>
            <a:r>
              <a:rPr lang="en-US" sz="2800" dirty="0" err="1"/>
              <a:t>M</a:t>
            </a:r>
            <a:r>
              <a:rPr lang="en-US" sz="2800" baseline="-25000" dirty="0" err="1"/>
              <a:t>ʘ</a:t>
            </a:r>
            <a:r>
              <a:rPr lang="en-US" sz="2800" dirty="0"/>
              <a:t> of </a:t>
            </a:r>
            <a:r>
              <a:rPr lang="en-US" sz="2800" dirty="0" err="1"/>
              <a:t>M</a:t>
            </a:r>
            <a:r>
              <a:rPr lang="en-US" sz="2800" baseline="-25000" dirty="0" err="1"/>
              <a:t>up</a:t>
            </a:r>
            <a:r>
              <a:rPr lang="en-US" sz="2800" dirty="0"/>
              <a:t> would reduce the type </a:t>
            </a:r>
            <a:r>
              <a:rPr lang="en-US" sz="2800" dirty="0" err="1"/>
              <a:t>Ia</a:t>
            </a:r>
            <a:r>
              <a:rPr lang="en-US" sz="2800" dirty="0"/>
              <a:t> frequency up to a factor of </a:t>
            </a:r>
            <a:r>
              <a:rPr lang="en-US" sz="2800" dirty="0" smtClean="0"/>
              <a:t>4.</a:t>
            </a:r>
          </a:p>
          <a:p>
            <a:pPr eaLnBrk="1" hangingPunct="1">
              <a:defRPr/>
            </a:pPr>
            <a:r>
              <a:rPr lang="en-US" sz="2800" dirty="0" smtClean="0"/>
              <a:t>In contrast, core collapse </a:t>
            </a:r>
            <a:r>
              <a:rPr lang="en-US" sz="2800" dirty="0" err="1" smtClean="0"/>
              <a:t>SNe</a:t>
            </a:r>
            <a:r>
              <a:rPr lang="en-US" sz="2800" dirty="0" smtClean="0"/>
              <a:t> (EC </a:t>
            </a:r>
            <a:r>
              <a:rPr lang="en-US" sz="2800" dirty="0" err="1" smtClean="0"/>
              <a:t>SNe</a:t>
            </a:r>
            <a:r>
              <a:rPr lang="en-US" sz="2800" dirty="0" smtClean="0"/>
              <a:t> included) would be more frequent than expected. </a:t>
            </a:r>
            <a:endParaRPr lang="en-GB" sz="2800" dirty="0" smtClean="0"/>
          </a:p>
          <a:p>
            <a:pPr eaLnBrk="1" hangingPunct="1">
              <a:defRPr/>
            </a:pPr>
            <a:r>
              <a:rPr lang="en-GB" sz="2800" dirty="0" smtClean="0"/>
              <a:t> Observational constraints: </a:t>
            </a:r>
            <a:r>
              <a:rPr lang="en-GB" sz="2800" dirty="0" err="1" smtClean="0"/>
              <a:t>i</a:t>
            </a:r>
            <a:r>
              <a:rPr lang="en-GB" sz="2800" dirty="0" smtClean="0"/>
              <a:t>) the minimum mass for CC </a:t>
            </a:r>
            <a:r>
              <a:rPr lang="en-GB" sz="2800" dirty="0" err="1" smtClean="0"/>
              <a:t>SNe</a:t>
            </a:r>
            <a:r>
              <a:rPr lang="en-GB" sz="2800" dirty="0" smtClean="0"/>
              <a:t> - Smart et al. 2009, </a:t>
            </a:r>
            <a:r>
              <a:rPr lang="en-US" sz="2800" b="1" dirty="0"/>
              <a:t>8.5 ± </a:t>
            </a:r>
            <a:r>
              <a:rPr lang="en-US" sz="2800" b="1" dirty="0" smtClean="0"/>
              <a:t>1.5 </a:t>
            </a:r>
            <a:r>
              <a:rPr lang="en-US" sz="2800" b="1" dirty="0" err="1" smtClean="0"/>
              <a:t>M</a:t>
            </a:r>
            <a:r>
              <a:rPr lang="en-US" sz="2800" b="1" baseline="-25000" dirty="0" err="1" smtClean="0"/>
              <a:t>ʘ</a:t>
            </a:r>
            <a:r>
              <a:rPr lang="en-US" sz="2800" dirty="0"/>
              <a:t> </a:t>
            </a:r>
            <a:endParaRPr lang="en-US" sz="2800" b="1" dirty="0"/>
          </a:p>
        </p:txBody>
      </p:sp>
      <p:graphicFrame>
        <p:nvGraphicFramePr>
          <p:cNvPr id="4" name="Oggetto 3"/>
          <p:cNvGraphicFramePr>
            <a:graphicFrameLocks noChangeAspect="1"/>
          </p:cNvGraphicFramePr>
          <p:nvPr>
            <p:extLst>
              <p:ext uri="{D42A27DB-BD31-4B8C-83A1-F6EECF244321}">
                <p14:modId xmlns:p14="http://schemas.microsoft.com/office/powerpoint/2010/main" val="1326401317"/>
              </p:ext>
            </p:extLst>
          </p:nvPr>
        </p:nvGraphicFramePr>
        <p:xfrm>
          <a:off x="5799138" y="1725613"/>
          <a:ext cx="2877318" cy="766762"/>
        </p:xfrm>
        <a:graphic>
          <a:graphicData uri="http://schemas.openxmlformats.org/presentationml/2006/ole">
            <mc:AlternateContent xmlns:mc="http://schemas.openxmlformats.org/markup-compatibility/2006">
              <mc:Choice xmlns:v="urn:schemas-microsoft-com:vml" Requires="v">
                <p:oleObj spid="_x0000_s85024" name="Equazione" r:id="rId4" imgW="1549080" imgH="393480" progId="Equation.3">
                  <p:embed/>
                </p:oleObj>
              </mc:Choice>
              <mc:Fallback>
                <p:oleObj name="Equazione" r:id="rId4" imgW="1549080" imgH="393480" progId="Equation.3">
                  <p:embed/>
                  <p:pic>
                    <p:nvPicPr>
                      <p:cNvPr id="0" name=""/>
                      <p:cNvPicPr>
                        <a:picLocks noChangeAspect="1" noChangeArrowheads="1"/>
                      </p:cNvPicPr>
                      <p:nvPr/>
                    </p:nvPicPr>
                    <p:blipFill>
                      <a:blip r:embed="rId5"/>
                      <a:srcRect/>
                      <a:stretch>
                        <a:fillRect/>
                      </a:stretch>
                    </p:blipFill>
                    <p:spPr bwMode="auto">
                      <a:xfrm>
                        <a:off x="5799138" y="1725613"/>
                        <a:ext cx="2877318" cy="766762"/>
                      </a:xfrm>
                      <a:prstGeom prst="rect">
                        <a:avLst/>
                      </a:prstGeom>
                      <a:solidFill>
                        <a:schemeClr val="tx1"/>
                      </a:solidFill>
                      <a:ln>
                        <a:noFill/>
                      </a:ln>
                    </p:spPr>
                  </p:pic>
                </p:oleObj>
              </mc:Fallback>
            </mc:AlternateContent>
          </a:graphicData>
        </a:graphic>
      </p:graphicFrame>
    </p:spTree>
    <p:extLst>
      <p:ext uri="{BB962C8B-B14F-4D97-AF65-F5344CB8AC3E}">
        <p14:creationId xmlns:p14="http://schemas.microsoft.com/office/powerpoint/2010/main" val="21606546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smtClean="0"/>
              <a:t>Impact on Nucleosynthesis</a:t>
            </a:r>
            <a:endParaRPr lang="en-GB" dirty="0"/>
          </a:p>
        </p:txBody>
      </p:sp>
      <p:sp>
        <p:nvSpPr>
          <p:cNvPr id="3" name="Segnaposto contenuto 2"/>
          <p:cNvSpPr>
            <a:spLocks noGrp="1"/>
          </p:cNvSpPr>
          <p:nvPr>
            <p:ph idx="1"/>
          </p:nvPr>
        </p:nvSpPr>
        <p:spPr>
          <a:xfrm>
            <a:off x="457200" y="1600201"/>
            <a:ext cx="8435280" cy="1756792"/>
          </a:xfrm>
        </p:spPr>
        <p:txBody>
          <a:bodyPr/>
          <a:lstStyle/>
          <a:p>
            <a:r>
              <a:rPr lang="en-GB" dirty="0" smtClean="0"/>
              <a:t>A variation of the C burning temperature would directly affect the nucleosynthesis. </a:t>
            </a:r>
          </a:p>
          <a:p>
            <a:r>
              <a:rPr lang="en-GB" dirty="0" smtClean="0"/>
              <a:t>An Example. 50% of the </a:t>
            </a:r>
            <a:r>
              <a:rPr lang="en-US" baseline="30000" dirty="0"/>
              <a:t>12</a:t>
            </a:r>
            <a:r>
              <a:rPr lang="en-US" dirty="0"/>
              <a:t>C+</a:t>
            </a:r>
            <a:r>
              <a:rPr lang="en-US" baseline="30000" dirty="0"/>
              <a:t>12</a:t>
            </a:r>
            <a:r>
              <a:rPr lang="en-US" dirty="0"/>
              <a:t>C </a:t>
            </a:r>
            <a:r>
              <a:rPr lang="en-US" dirty="0" smtClean="0"/>
              <a:t> </a:t>
            </a:r>
            <a:r>
              <a:rPr lang="en-GB" dirty="0" smtClean="0"/>
              <a:t>reactions:</a:t>
            </a:r>
          </a:p>
        </p:txBody>
      </p:sp>
      <p:sp>
        <p:nvSpPr>
          <p:cNvPr id="6" name="CasellaDiTesto 5"/>
          <p:cNvSpPr txBox="1"/>
          <p:nvPr/>
        </p:nvSpPr>
        <p:spPr>
          <a:xfrm>
            <a:off x="6516216" y="4653136"/>
            <a:ext cx="1824537" cy="1169551"/>
          </a:xfrm>
          <a:prstGeom prst="rect">
            <a:avLst/>
          </a:prstGeom>
          <a:noFill/>
        </p:spPr>
        <p:txBody>
          <a:bodyPr wrap="none" rtlCol="0">
            <a:spAutoFit/>
          </a:bodyPr>
          <a:lstStyle/>
          <a:p>
            <a:r>
              <a:rPr lang="en-GB" sz="2800" baseline="30000" dirty="0" smtClean="0"/>
              <a:t>13</a:t>
            </a:r>
            <a:r>
              <a:rPr lang="en-GB" sz="2800" dirty="0" smtClean="0"/>
              <a:t>N(</a:t>
            </a:r>
            <a:r>
              <a:rPr lang="en-GB" sz="2800" dirty="0" err="1" smtClean="0">
                <a:latin typeface="Symbol" panose="05050102010706020507" pitchFamily="18" charset="2"/>
              </a:rPr>
              <a:t>g,</a:t>
            </a:r>
            <a:r>
              <a:rPr lang="en-GB" sz="2800" dirty="0" err="1" smtClean="0">
                <a:latin typeface="+mn-lt"/>
              </a:rPr>
              <a:t>p</a:t>
            </a:r>
            <a:r>
              <a:rPr lang="en-GB" sz="2800" dirty="0" smtClean="0"/>
              <a:t>)</a:t>
            </a:r>
            <a:r>
              <a:rPr lang="en-GB" sz="2800" baseline="30000" dirty="0" smtClean="0"/>
              <a:t>12</a:t>
            </a:r>
            <a:r>
              <a:rPr lang="en-GB" sz="2800" dirty="0" smtClean="0"/>
              <a:t>C</a:t>
            </a:r>
          </a:p>
          <a:p>
            <a:r>
              <a:rPr lang="en-GB" sz="2800" dirty="0" smtClean="0">
                <a:solidFill>
                  <a:srgbClr val="FCF39A"/>
                </a:solidFill>
              </a:rPr>
              <a:t>High T</a:t>
            </a:r>
            <a:endParaRPr lang="en-GB" sz="2800" dirty="0">
              <a:solidFill>
                <a:srgbClr val="FCF39A"/>
              </a:solidFill>
            </a:endParaRPr>
          </a:p>
        </p:txBody>
      </p:sp>
      <p:sp>
        <p:nvSpPr>
          <p:cNvPr id="7" name="CasellaDiTesto 6"/>
          <p:cNvSpPr txBox="1"/>
          <p:nvPr/>
        </p:nvSpPr>
        <p:spPr>
          <a:xfrm>
            <a:off x="981843" y="4149080"/>
            <a:ext cx="3817071" cy="2462213"/>
          </a:xfrm>
          <a:prstGeom prst="rect">
            <a:avLst/>
          </a:prstGeom>
          <a:noFill/>
        </p:spPr>
        <p:txBody>
          <a:bodyPr wrap="none" rtlCol="0">
            <a:spAutoFit/>
          </a:bodyPr>
          <a:lstStyle/>
          <a:p>
            <a:r>
              <a:rPr lang="en-GB" sz="2800" baseline="30000" dirty="0" smtClean="0"/>
              <a:t>13</a:t>
            </a:r>
            <a:r>
              <a:rPr lang="en-GB" sz="2800" dirty="0" smtClean="0"/>
              <a:t>N(</a:t>
            </a:r>
            <a:r>
              <a:rPr lang="en-GB" sz="2800" dirty="0" smtClean="0">
                <a:latin typeface="Symbol" panose="05050102010706020507" pitchFamily="18" charset="2"/>
              </a:rPr>
              <a:t>b</a:t>
            </a:r>
            <a:r>
              <a:rPr lang="en-GB" sz="2800" dirty="0" smtClean="0"/>
              <a:t>)</a:t>
            </a:r>
            <a:r>
              <a:rPr lang="en-GB" sz="2800" baseline="30000" dirty="0" smtClean="0"/>
              <a:t>13</a:t>
            </a:r>
            <a:r>
              <a:rPr lang="en-GB" sz="2800" dirty="0" smtClean="0"/>
              <a:t>C </a:t>
            </a:r>
            <a:r>
              <a:rPr lang="en-GB" sz="2800" dirty="0"/>
              <a:t>→</a:t>
            </a:r>
            <a:r>
              <a:rPr lang="en-GB" sz="2800" dirty="0" smtClean="0"/>
              <a:t> </a:t>
            </a:r>
            <a:r>
              <a:rPr lang="en-GB" sz="2800" baseline="30000" dirty="0" smtClean="0"/>
              <a:t>13</a:t>
            </a:r>
            <a:r>
              <a:rPr lang="en-GB" sz="2800" dirty="0" smtClean="0"/>
              <a:t>C(</a:t>
            </a:r>
            <a:r>
              <a:rPr lang="en-GB" sz="2800" dirty="0" err="1" smtClean="0">
                <a:latin typeface="Symbol" panose="05050102010706020507" pitchFamily="18" charset="2"/>
              </a:rPr>
              <a:t>a</a:t>
            </a:r>
            <a:r>
              <a:rPr lang="en-GB" sz="2800" dirty="0" err="1" smtClean="0">
                <a:latin typeface="+mj-lt"/>
              </a:rPr>
              <a:t>,n</a:t>
            </a:r>
            <a:r>
              <a:rPr lang="en-GB" sz="2800" dirty="0" smtClean="0">
                <a:latin typeface="+mj-lt"/>
              </a:rPr>
              <a:t>)</a:t>
            </a:r>
            <a:r>
              <a:rPr lang="en-GB" sz="2800" baseline="30000" dirty="0" smtClean="0"/>
              <a:t>16</a:t>
            </a:r>
            <a:r>
              <a:rPr lang="en-GB" sz="2800" dirty="0" smtClean="0"/>
              <a:t>O</a:t>
            </a:r>
          </a:p>
          <a:p>
            <a:endParaRPr lang="en-GB" sz="2800" dirty="0" smtClean="0"/>
          </a:p>
          <a:p>
            <a:r>
              <a:rPr lang="en-GB" sz="2800" dirty="0" smtClean="0"/>
              <a:t>s-process</a:t>
            </a:r>
          </a:p>
          <a:p>
            <a:r>
              <a:rPr lang="en-GB" sz="2800" dirty="0" smtClean="0">
                <a:solidFill>
                  <a:srgbClr val="FCF39A"/>
                </a:solidFill>
              </a:rPr>
              <a:t>Low T</a:t>
            </a:r>
            <a:endParaRPr lang="en-GB" sz="2800" dirty="0">
              <a:solidFill>
                <a:srgbClr val="FCF39A"/>
              </a:solidFill>
            </a:endParaRPr>
          </a:p>
        </p:txBody>
      </p:sp>
      <p:sp>
        <p:nvSpPr>
          <p:cNvPr id="8" name="CasellaDiTesto 7"/>
          <p:cNvSpPr txBox="1"/>
          <p:nvPr/>
        </p:nvSpPr>
        <p:spPr>
          <a:xfrm>
            <a:off x="2195736" y="3378119"/>
            <a:ext cx="5725246" cy="523220"/>
          </a:xfrm>
          <a:prstGeom prst="rect">
            <a:avLst/>
          </a:prstGeom>
          <a:noFill/>
        </p:spPr>
        <p:txBody>
          <a:bodyPr wrap="square" rtlCol="0">
            <a:spAutoFit/>
          </a:bodyPr>
          <a:lstStyle/>
          <a:p>
            <a:r>
              <a:rPr lang="en-GB" sz="3200" baseline="30000" dirty="0"/>
              <a:t> </a:t>
            </a:r>
            <a:r>
              <a:rPr lang="en-GB" sz="2800" baseline="30000" dirty="0"/>
              <a:t>12</a:t>
            </a:r>
            <a:r>
              <a:rPr lang="en-GB" sz="2800" dirty="0"/>
              <a:t>C(</a:t>
            </a:r>
            <a:r>
              <a:rPr lang="en-GB" sz="2800" baseline="30000" dirty="0"/>
              <a:t>12</a:t>
            </a:r>
            <a:r>
              <a:rPr lang="en-GB" sz="2800" dirty="0"/>
              <a:t>C,p)</a:t>
            </a:r>
            <a:r>
              <a:rPr lang="en-GB" sz="2800" baseline="30000" dirty="0"/>
              <a:t>23</a:t>
            </a:r>
            <a:r>
              <a:rPr lang="en-GB" sz="2800" dirty="0"/>
              <a:t>Na  → </a:t>
            </a:r>
            <a:r>
              <a:rPr lang="en-GB" sz="2800" kern="0" baseline="30000" dirty="0" smtClean="0">
                <a:solidFill>
                  <a:srgbClr val="FFFFFF"/>
                </a:solidFill>
                <a:effectLst>
                  <a:outerShdw blurRad="38100" dist="38100" dir="2700000" algn="tl">
                    <a:srgbClr val="000000"/>
                  </a:outerShdw>
                </a:effectLst>
                <a:latin typeface="Garamond"/>
              </a:rPr>
              <a:t>12</a:t>
            </a:r>
            <a:r>
              <a:rPr lang="en-GB" sz="2800" kern="0" dirty="0" smtClean="0">
                <a:solidFill>
                  <a:srgbClr val="FFFFFF"/>
                </a:solidFill>
                <a:effectLst>
                  <a:outerShdw blurRad="38100" dist="38100" dir="2700000" algn="tl">
                    <a:srgbClr val="000000"/>
                  </a:outerShdw>
                </a:effectLst>
                <a:latin typeface="Garamond"/>
              </a:rPr>
              <a:t>C(</a:t>
            </a:r>
            <a:r>
              <a:rPr lang="en-GB" sz="2800" kern="0" dirty="0" err="1" smtClean="0">
                <a:solidFill>
                  <a:srgbClr val="FFFFFF"/>
                </a:solidFill>
                <a:effectLst>
                  <a:outerShdw blurRad="38100" dist="38100" dir="2700000" algn="tl">
                    <a:srgbClr val="000000"/>
                  </a:outerShdw>
                </a:effectLst>
                <a:latin typeface="Garamond"/>
              </a:rPr>
              <a:t>p,</a:t>
            </a:r>
            <a:r>
              <a:rPr lang="en-GB" sz="2800" kern="0" dirty="0" err="1" smtClean="0">
                <a:solidFill>
                  <a:srgbClr val="FFFFFF"/>
                </a:solidFill>
                <a:effectLst>
                  <a:outerShdw blurRad="38100" dist="38100" dir="2700000" algn="tl">
                    <a:srgbClr val="000000"/>
                  </a:outerShdw>
                </a:effectLst>
                <a:latin typeface="Symbol" panose="05050102010706020507" pitchFamily="18" charset="2"/>
              </a:rPr>
              <a:t>g</a:t>
            </a:r>
            <a:r>
              <a:rPr lang="en-GB" sz="2800" kern="0" dirty="0" smtClean="0">
                <a:solidFill>
                  <a:srgbClr val="FFFFFF"/>
                </a:solidFill>
                <a:effectLst>
                  <a:outerShdw blurRad="38100" dist="38100" dir="2700000" algn="tl">
                    <a:srgbClr val="000000"/>
                  </a:outerShdw>
                </a:effectLst>
                <a:latin typeface="Garamond"/>
              </a:rPr>
              <a:t>)</a:t>
            </a:r>
            <a:r>
              <a:rPr lang="en-GB" sz="2800" kern="0" baseline="30000" dirty="0" smtClean="0">
                <a:solidFill>
                  <a:srgbClr val="FFFFFF"/>
                </a:solidFill>
                <a:effectLst>
                  <a:outerShdw blurRad="38100" dist="38100" dir="2700000" algn="tl">
                    <a:srgbClr val="000000"/>
                  </a:outerShdw>
                </a:effectLst>
                <a:latin typeface="Garamond"/>
              </a:rPr>
              <a:t>13</a:t>
            </a:r>
            <a:r>
              <a:rPr lang="en-GB" sz="2800" kern="0" dirty="0" smtClean="0">
                <a:solidFill>
                  <a:srgbClr val="FFFFFF"/>
                </a:solidFill>
                <a:effectLst>
                  <a:outerShdw blurRad="38100" dist="38100" dir="2700000" algn="tl">
                    <a:srgbClr val="000000"/>
                  </a:outerShdw>
                </a:effectLst>
                <a:latin typeface="Garamond"/>
              </a:rPr>
              <a:t>N</a:t>
            </a:r>
            <a:endParaRPr lang="en-GB" sz="2800" dirty="0"/>
          </a:p>
        </p:txBody>
      </p:sp>
      <p:sp>
        <p:nvSpPr>
          <p:cNvPr id="9" name="Freccia in giù 8"/>
          <p:cNvSpPr/>
          <p:nvPr/>
        </p:nvSpPr>
        <p:spPr bwMode="auto">
          <a:xfrm>
            <a:off x="2689403" y="4757812"/>
            <a:ext cx="216024" cy="403885"/>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1" i="0" u="none" strike="noStrike" cap="none" normalizeH="0" baseline="0" smtClean="0">
              <a:ln>
                <a:noFill/>
              </a:ln>
              <a:solidFill>
                <a:schemeClr val="bg1"/>
              </a:solidFill>
              <a:effectLst/>
              <a:latin typeface="Comic Sans MS" pitchFamily="66" charset="0"/>
              <a:cs typeface="Arial" charset="0"/>
            </a:endParaRPr>
          </a:p>
        </p:txBody>
      </p:sp>
    </p:spTree>
    <p:extLst>
      <p:ext uri="{BB962C8B-B14F-4D97-AF65-F5344CB8AC3E}">
        <p14:creationId xmlns:p14="http://schemas.microsoft.com/office/powerpoint/2010/main" val="67634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rrowheads="1"/>
          </p:cNvSpPr>
          <p:nvPr>
            <p:ph type="title"/>
          </p:nvPr>
        </p:nvSpPr>
        <p:spPr>
          <a:xfrm>
            <a:off x="179512" y="188640"/>
            <a:ext cx="8712968" cy="1224136"/>
          </a:xfrm>
        </p:spPr>
        <p:txBody>
          <a:bodyPr/>
          <a:lstStyle/>
          <a:p>
            <a:pPr algn="l" eaLnBrk="1" hangingPunct="1">
              <a:defRPr/>
            </a:pPr>
            <a:r>
              <a:rPr lang="en-US" sz="4800" dirty="0" smtClean="0">
                <a:solidFill>
                  <a:srgbClr val="FFFF00"/>
                </a:solidFill>
              </a:rPr>
              <a:t>Summary.</a:t>
            </a:r>
            <a:r>
              <a:rPr lang="en-US" sz="4800" dirty="0" smtClean="0"/>
              <a:t> </a:t>
            </a:r>
            <a:r>
              <a:rPr lang="en-US" sz="3200" dirty="0"/>
              <a:t>P</a:t>
            </a:r>
            <a:r>
              <a:rPr lang="en-US" sz="3200" dirty="0" smtClean="0"/>
              <a:t>resent uncertainties in the </a:t>
            </a:r>
            <a:r>
              <a:rPr lang="en-US" sz="3200" i="1" baseline="30000" dirty="0">
                <a:solidFill>
                  <a:srgbClr val="FFFFFF"/>
                </a:solidFill>
              </a:rPr>
              <a:t>12</a:t>
            </a:r>
            <a:r>
              <a:rPr lang="en-US" sz="3200" i="1" dirty="0">
                <a:solidFill>
                  <a:srgbClr val="FFFFFF"/>
                </a:solidFill>
              </a:rPr>
              <a:t>C+</a:t>
            </a:r>
            <a:r>
              <a:rPr lang="en-US" sz="3200" i="1" baseline="30000" dirty="0">
                <a:solidFill>
                  <a:srgbClr val="FFFFFF"/>
                </a:solidFill>
              </a:rPr>
              <a:t>12</a:t>
            </a:r>
            <a:r>
              <a:rPr lang="en-US" sz="3200" i="1" dirty="0">
                <a:solidFill>
                  <a:srgbClr val="FFFFFF"/>
                </a:solidFill>
              </a:rPr>
              <a:t>C </a:t>
            </a:r>
            <a:r>
              <a:rPr lang="en-US" sz="3200" dirty="0" smtClean="0"/>
              <a:t>:</a:t>
            </a:r>
            <a:r>
              <a:rPr lang="en-US" sz="3200" dirty="0"/>
              <a:t> </a:t>
            </a:r>
            <a:r>
              <a:rPr lang="en-US" sz="3200" dirty="0" smtClean="0"/>
              <a:t>    </a:t>
            </a:r>
            <a:r>
              <a:rPr lang="en-US" sz="3200" dirty="0" err="1" smtClean="0">
                <a:latin typeface="Symbol" pitchFamily="18" charset="2"/>
              </a:rPr>
              <a:t>D</a:t>
            </a:r>
            <a:r>
              <a:rPr lang="en-US" sz="3200" dirty="0" err="1" smtClean="0"/>
              <a:t>m</a:t>
            </a:r>
            <a:r>
              <a:rPr lang="en-US" sz="3200" baseline="-25000" dirty="0" err="1" smtClean="0"/>
              <a:t>up</a:t>
            </a:r>
            <a:r>
              <a:rPr lang="en-US" sz="3200" dirty="0" smtClean="0"/>
              <a:t> (</a:t>
            </a:r>
            <a:r>
              <a:rPr lang="en-US" sz="3200" dirty="0" err="1" smtClean="0">
                <a:latin typeface="Symbol" pitchFamily="18" charset="2"/>
              </a:rPr>
              <a:t>D</a:t>
            </a:r>
            <a:r>
              <a:rPr lang="en-US" sz="3200" dirty="0" err="1" smtClean="0"/>
              <a:t>M</a:t>
            </a:r>
            <a:r>
              <a:rPr lang="en-US" sz="3200" baseline="-25000" dirty="0" err="1" smtClean="0"/>
              <a:t>up</a:t>
            </a:r>
            <a:r>
              <a:rPr lang="en-US" sz="3200" baseline="30000" dirty="0" smtClean="0"/>
              <a:t>*</a:t>
            </a:r>
            <a:r>
              <a:rPr lang="en-US" sz="3200" dirty="0" smtClean="0"/>
              <a:t>)</a:t>
            </a:r>
            <a:r>
              <a:rPr lang="en-US" sz="3200" baseline="-25000" dirty="0" smtClean="0"/>
              <a:t> </a:t>
            </a:r>
            <a:r>
              <a:rPr lang="en-US" sz="3200" dirty="0" smtClean="0"/>
              <a:t>≈ 2 </a:t>
            </a:r>
            <a:r>
              <a:rPr lang="en-US" sz="3200" dirty="0" err="1"/>
              <a:t>M</a:t>
            </a:r>
            <a:r>
              <a:rPr lang="en-US" sz="3200" baseline="-25000" dirty="0" err="1"/>
              <a:t>ʘ</a:t>
            </a:r>
            <a:r>
              <a:rPr lang="en-US" sz="3200" baseline="-25000" dirty="0"/>
              <a:t> </a:t>
            </a:r>
            <a:r>
              <a:rPr lang="en-US" sz="3200" dirty="0" smtClean="0"/>
              <a:t>(conservative)</a:t>
            </a:r>
            <a:endParaRPr lang="en-US" sz="4800" dirty="0" smtClean="0"/>
          </a:p>
        </p:txBody>
      </p:sp>
      <p:sp>
        <p:nvSpPr>
          <p:cNvPr id="80899" name="Rectangle 3"/>
          <p:cNvSpPr>
            <a:spLocks noGrp="1" noChangeArrowheads="1"/>
          </p:cNvSpPr>
          <p:nvPr>
            <p:ph type="body" idx="1"/>
          </p:nvPr>
        </p:nvSpPr>
        <p:spPr>
          <a:xfrm>
            <a:off x="107504" y="2060848"/>
            <a:ext cx="8964488" cy="6120680"/>
          </a:xfrm>
        </p:spPr>
        <p:txBody>
          <a:bodyPr/>
          <a:lstStyle/>
          <a:p>
            <a:pPr marL="0" indent="0" algn="ctr" eaLnBrk="1" hangingPunct="1">
              <a:buNone/>
              <a:defRPr/>
            </a:pPr>
            <a:r>
              <a:rPr lang="en-US" sz="3600" b="1" dirty="0" smtClean="0">
                <a:solidFill>
                  <a:srgbClr val="FFFF00"/>
                </a:solidFill>
              </a:rPr>
              <a:t>Astrophysical consequences</a:t>
            </a:r>
          </a:p>
          <a:p>
            <a:pPr eaLnBrk="1" hangingPunct="1">
              <a:buFont typeface="Wingdings" pitchFamily="2" charset="2"/>
              <a:buChar char="§"/>
              <a:defRPr/>
            </a:pPr>
            <a:r>
              <a:rPr lang="en-US" sz="2800" b="1" dirty="0" err="1" smtClean="0">
                <a:effectLst/>
              </a:rPr>
              <a:t>SNe</a:t>
            </a:r>
            <a:r>
              <a:rPr lang="en-US" sz="2800" b="1" dirty="0" smtClean="0">
                <a:effectLst/>
              </a:rPr>
              <a:t> rates (type </a:t>
            </a:r>
            <a:r>
              <a:rPr lang="en-US" sz="2800" b="1" dirty="0" err="1" smtClean="0">
                <a:effectLst/>
              </a:rPr>
              <a:t>Ia</a:t>
            </a:r>
            <a:r>
              <a:rPr lang="en-US" sz="2800" b="1" dirty="0" smtClean="0">
                <a:effectLst/>
              </a:rPr>
              <a:t>, e-capture </a:t>
            </a:r>
            <a:r>
              <a:rPr lang="en-US" sz="2800" b="1" dirty="0">
                <a:effectLst/>
              </a:rPr>
              <a:t>a</a:t>
            </a:r>
            <a:r>
              <a:rPr lang="en-US" sz="2800" b="1" dirty="0" smtClean="0">
                <a:effectLst/>
              </a:rPr>
              <a:t>nd II)</a:t>
            </a:r>
          </a:p>
          <a:p>
            <a:pPr eaLnBrk="1" hangingPunct="1">
              <a:buFont typeface="Wingdings" pitchFamily="2" charset="2"/>
              <a:buChar char="§"/>
              <a:defRPr/>
            </a:pPr>
            <a:r>
              <a:rPr lang="en-US" sz="2800" b="1" dirty="0" smtClean="0">
                <a:effectLst/>
              </a:rPr>
              <a:t>Mass limits of </a:t>
            </a:r>
            <a:r>
              <a:rPr lang="en-US" sz="2800" b="1" dirty="0" err="1" smtClean="0">
                <a:effectLst/>
              </a:rPr>
              <a:t>SNe</a:t>
            </a:r>
            <a:r>
              <a:rPr lang="en-US" sz="2800" b="1" dirty="0" smtClean="0">
                <a:effectLst/>
              </a:rPr>
              <a:t> progenitors</a:t>
            </a:r>
          </a:p>
          <a:p>
            <a:pPr eaLnBrk="1" hangingPunct="1">
              <a:buFont typeface="Wingdings" pitchFamily="2" charset="2"/>
              <a:buChar char="§"/>
              <a:defRPr/>
            </a:pPr>
            <a:r>
              <a:rPr lang="en-US" sz="2800" b="1" dirty="0">
                <a:effectLst/>
              </a:rPr>
              <a:t>M</a:t>
            </a:r>
            <a:r>
              <a:rPr lang="en-US" sz="2800" b="1" dirty="0" smtClean="0">
                <a:effectLst/>
              </a:rPr>
              <a:t>ass limits of  WDs and their progenitors.</a:t>
            </a:r>
          </a:p>
          <a:p>
            <a:pPr eaLnBrk="1" hangingPunct="1">
              <a:buFont typeface="Wingdings" pitchFamily="2" charset="2"/>
              <a:buChar char="§"/>
              <a:defRPr/>
            </a:pPr>
            <a:r>
              <a:rPr lang="en-US" sz="2800" b="1" dirty="0" smtClean="0">
                <a:effectLst/>
              </a:rPr>
              <a:t>Contribution of Massive AGB (HBB) to the chemical evolution </a:t>
            </a:r>
          </a:p>
          <a:p>
            <a:pPr eaLnBrk="1" hangingPunct="1">
              <a:buFont typeface="Wingdings" pitchFamily="2" charset="2"/>
              <a:buChar char="§"/>
              <a:defRPr/>
            </a:pPr>
            <a:r>
              <a:rPr lang="en-US" sz="2800" b="1" dirty="0">
                <a:effectLst/>
              </a:rPr>
              <a:t>s</a:t>
            </a:r>
            <a:r>
              <a:rPr lang="en-US" sz="2800" b="1" dirty="0" smtClean="0">
                <a:effectLst/>
              </a:rPr>
              <a:t>-process nucleosynthesis in C-shell of massive stars.</a:t>
            </a:r>
          </a:p>
          <a:p>
            <a:pPr eaLnBrk="1" hangingPunct="1">
              <a:buFont typeface="Wingdings" pitchFamily="2" charset="2"/>
              <a:buChar char="§"/>
              <a:defRPr/>
            </a:pPr>
            <a:endParaRPr lang="en-US" sz="2800" b="1" dirty="0" smtClean="0">
              <a:effectLst/>
            </a:endParaRPr>
          </a:p>
          <a:p>
            <a:pPr marL="0" indent="0" eaLnBrk="1" hangingPunct="1">
              <a:buNone/>
              <a:defRPr/>
            </a:pPr>
            <a:endParaRPr lang="en-US" dirty="0" smtClean="0"/>
          </a:p>
        </p:txBody>
      </p:sp>
    </p:spTree>
    <p:extLst>
      <p:ext uri="{BB962C8B-B14F-4D97-AF65-F5344CB8AC3E}">
        <p14:creationId xmlns:p14="http://schemas.microsoft.com/office/powerpoint/2010/main" val="147794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endParaRPr lang="it-IT" dirty="0"/>
          </a:p>
        </p:txBody>
      </p:sp>
      <p:pic>
        <p:nvPicPr>
          <p:cNvPr id="4" name="Segnaposto contenut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16632"/>
            <a:ext cx="6624736" cy="6624736"/>
          </a:xfrm>
        </p:spPr>
      </p:pic>
    </p:spTree>
    <p:extLst>
      <p:ext uri="{BB962C8B-B14F-4D97-AF65-F5344CB8AC3E}">
        <p14:creationId xmlns:p14="http://schemas.microsoft.com/office/powerpoint/2010/main" val="22966875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685800" y="476672"/>
            <a:ext cx="7702624" cy="659160"/>
          </a:xfrm>
        </p:spPr>
        <p:txBody>
          <a:bodyPr/>
          <a:lstStyle/>
          <a:p>
            <a:r>
              <a:rPr lang="it-IT" i="1" dirty="0" err="1" smtClean="0">
                <a:solidFill>
                  <a:schemeClr val="bg1"/>
                </a:solidFill>
              </a:rPr>
              <a:t>Crab</a:t>
            </a:r>
            <a:r>
              <a:rPr lang="it-IT" i="1" dirty="0" smtClean="0">
                <a:solidFill>
                  <a:schemeClr val="bg1"/>
                </a:solidFill>
              </a:rPr>
              <a:t> Nebula</a:t>
            </a:r>
            <a:endParaRPr lang="it-IT" i="1" dirty="0">
              <a:solidFill>
                <a:schemeClr val="bg1"/>
              </a:solidFill>
            </a:endParaRPr>
          </a:p>
        </p:txBody>
      </p:sp>
      <p:pic>
        <p:nvPicPr>
          <p:cNvPr id="87042" name="Picture 2" descr="https://upload.wikimedia.org/wikipedia/commons/6/6b/Crab_Nebula_in_Multiple_Wavelengths.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331"/>
          <a:stretch/>
        </p:blipFill>
        <p:spPr bwMode="auto">
          <a:xfrm>
            <a:off x="467544" y="1412776"/>
            <a:ext cx="8137426" cy="1646310"/>
          </a:xfrm>
          <a:prstGeom prst="rect">
            <a:avLst/>
          </a:prstGeom>
          <a:noFill/>
          <a:extLst>
            <a:ext uri="{909E8E84-426E-40DD-AFC4-6F175D3DCCD1}">
              <a14:hiddenFill xmlns:a14="http://schemas.microsoft.com/office/drawing/2010/main">
                <a:solidFill>
                  <a:srgbClr val="FFFFFF"/>
                </a:solidFill>
              </a14:hiddenFill>
            </a:ext>
          </a:extLst>
        </p:spPr>
      </p:pic>
      <p:sp>
        <p:nvSpPr>
          <p:cNvPr id="5" name="Segnaposto contenuto 2"/>
          <p:cNvSpPr>
            <a:spLocks noGrp="1"/>
          </p:cNvSpPr>
          <p:nvPr>
            <p:ph idx="1"/>
          </p:nvPr>
        </p:nvSpPr>
        <p:spPr>
          <a:xfrm>
            <a:off x="323528" y="3501008"/>
            <a:ext cx="8132440" cy="3394720"/>
          </a:xfrm>
        </p:spPr>
        <p:txBody>
          <a:bodyPr/>
          <a:lstStyle/>
          <a:p>
            <a:pPr>
              <a:defRPr/>
            </a:pPr>
            <a:r>
              <a:rPr lang="en-US" sz="2800" dirty="0" smtClean="0">
                <a:solidFill>
                  <a:srgbClr val="FFFF00"/>
                </a:solidFill>
              </a:rPr>
              <a:t>Rest of a core-collapse </a:t>
            </a:r>
            <a:r>
              <a:rPr lang="en-US" sz="2800" dirty="0" err="1" smtClean="0">
                <a:solidFill>
                  <a:srgbClr val="FFFF00"/>
                </a:solidFill>
              </a:rPr>
              <a:t>SNe</a:t>
            </a:r>
            <a:r>
              <a:rPr lang="en-US" sz="2800" dirty="0" smtClean="0">
                <a:solidFill>
                  <a:srgbClr val="FFFF00"/>
                </a:solidFill>
              </a:rPr>
              <a:t> (type II or EC), observed by Chinese and Arab astronomers in 1054</a:t>
            </a:r>
          </a:p>
          <a:p>
            <a:pPr>
              <a:defRPr/>
            </a:pPr>
            <a:r>
              <a:rPr lang="en-US" sz="2800" dirty="0" smtClean="0">
                <a:solidFill>
                  <a:srgbClr val="FFFF00"/>
                </a:solidFill>
              </a:rPr>
              <a:t>Nebula mass: </a:t>
            </a:r>
            <a:r>
              <a:rPr lang="en-US" sz="2800" b="1" i="1" dirty="0">
                <a:solidFill>
                  <a:schemeClr val="bg1"/>
                </a:solidFill>
              </a:rPr>
              <a:t>4.6±1.8 M</a:t>
            </a:r>
            <a:r>
              <a:rPr lang="en-US" sz="2800" b="1" i="1" baseline="-25000" dirty="0">
                <a:solidFill>
                  <a:schemeClr val="bg1"/>
                </a:solidFill>
              </a:rPr>
              <a:t>☉</a:t>
            </a:r>
            <a:r>
              <a:rPr lang="en-US" sz="2800" dirty="0">
                <a:solidFill>
                  <a:srgbClr val="FFFF00"/>
                </a:solidFill>
              </a:rPr>
              <a:t>.</a:t>
            </a:r>
            <a:endParaRPr lang="en-US" sz="2800" dirty="0" smtClean="0">
              <a:solidFill>
                <a:srgbClr val="FFFF00"/>
              </a:solidFill>
            </a:endParaRPr>
          </a:p>
          <a:p>
            <a:pPr>
              <a:defRPr/>
            </a:pPr>
            <a:r>
              <a:rPr lang="en-US" sz="2800" dirty="0" smtClean="0">
                <a:solidFill>
                  <a:srgbClr val="FFFF00"/>
                </a:solidFill>
              </a:rPr>
              <a:t>Pulsar period and mass: </a:t>
            </a:r>
            <a:r>
              <a:rPr lang="en-US" sz="2800" b="1" i="1" dirty="0">
                <a:solidFill>
                  <a:schemeClr val="bg1"/>
                </a:solidFill>
              </a:rPr>
              <a:t>33 </a:t>
            </a:r>
            <a:r>
              <a:rPr lang="en-US" sz="2800" b="1" i="1" dirty="0" err="1">
                <a:solidFill>
                  <a:schemeClr val="bg1"/>
                </a:solidFill>
              </a:rPr>
              <a:t>ms</a:t>
            </a:r>
            <a:r>
              <a:rPr lang="en-US" sz="2800" b="1" i="1" dirty="0">
                <a:solidFill>
                  <a:schemeClr val="bg1"/>
                </a:solidFill>
              </a:rPr>
              <a:t> </a:t>
            </a:r>
            <a:r>
              <a:rPr lang="en-US" sz="2800" b="1" i="1" dirty="0" smtClean="0">
                <a:solidFill>
                  <a:schemeClr val="bg1"/>
                </a:solidFill>
              </a:rPr>
              <a:t> and ~1.4 </a:t>
            </a:r>
            <a:r>
              <a:rPr lang="en-US" sz="2800" b="1" i="1" dirty="0">
                <a:solidFill>
                  <a:schemeClr val="bg1"/>
                </a:solidFill>
              </a:rPr>
              <a:t>M</a:t>
            </a:r>
            <a:r>
              <a:rPr lang="en-US" sz="2800" b="1" i="1" baseline="-25000" dirty="0" smtClean="0">
                <a:solidFill>
                  <a:schemeClr val="bg1"/>
                </a:solidFill>
              </a:rPr>
              <a:t>☉</a:t>
            </a:r>
            <a:endParaRPr lang="en-US" sz="2800" b="1" i="1" dirty="0" smtClean="0">
              <a:solidFill>
                <a:schemeClr val="bg1"/>
              </a:solidFill>
            </a:endParaRPr>
          </a:p>
          <a:p>
            <a:pPr>
              <a:defRPr/>
            </a:pPr>
            <a:r>
              <a:rPr lang="en-US" sz="2800" dirty="0" smtClean="0">
                <a:solidFill>
                  <a:srgbClr val="FFFF00"/>
                </a:solidFill>
              </a:rPr>
              <a:t>Progenitor mass : </a:t>
            </a:r>
            <a:r>
              <a:rPr lang="en-US" sz="2800" b="1" i="1" dirty="0" smtClean="0">
                <a:solidFill>
                  <a:schemeClr val="bg1"/>
                </a:solidFill>
              </a:rPr>
              <a:t>10±3 </a:t>
            </a:r>
            <a:r>
              <a:rPr lang="en-US" sz="2800" b="1" i="1" dirty="0">
                <a:solidFill>
                  <a:schemeClr val="bg1"/>
                </a:solidFill>
              </a:rPr>
              <a:t>M</a:t>
            </a:r>
            <a:r>
              <a:rPr lang="en-US" sz="2800" b="1" i="1" baseline="-25000" dirty="0" smtClean="0">
                <a:solidFill>
                  <a:schemeClr val="bg1"/>
                </a:solidFill>
              </a:rPr>
              <a:t>☉</a:t>
            </a:r>
            <a:endParaRPr lang="en-US" sz="2800" dirty="0" smtClean="0">
              <a:solidFill>
                <a:srgbClr val="FFFF00"/>
              </a:solidFill>
            </a:endParaRPr>
          </a:p>
        </p:txBody>
      </p:sp>
    </p:spTree>
    <p:extLst>
      <p:ext uri="{BB962C8B-B14F-4D97-AF65-F5344CB8AC3E}">
        <p14:creationId xmlns:p14="http://schemas.microsoft.com/office/powerpoint/2010/main" val="16280068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egnaposto contenuto 2"/>
          <p:cNvSpPr>
            <a:spLocks noGrp="1"/>
          </p:cNvSpPr>
          <p:nvPr>
            <p:ph idx="1"/>
          </p:nvPr>
        </p:nvSpPr>
        <p:spPr>
          <a:xfrm>
            <a:off x="539552" y="970384"/>
            <a:ext cx="7772400" cy="4114800"/>
          </a:xfrm>
        </p:spPr>
        <p:txBody>
          <a:bodyPr/>
          <a:lstStyle/>
          <a:p>
            <a:pPr marL="0" indent="0" algn="ctr">
              <a:buNone/>
            </a:pPr>
            <a:r>
              <a:rPr lang="en-GB" sz="4000" u="sng" dirty="0" smtClean="0">
                <a:solidFill>
                  <a:srgbClr val="FFFF00"/>
                </a:solidFill>
              </a:rPr>
              <a:t>Stellar evolution: THE END </a:t>
            </a:r>
            <a:endParaRPr lang="en-GB" sz="2400" dirty="0" smtClean="0">
              <a:solidFill>
                <a:srgbClr val="FFFF00"/>
              </a:solidFill>
            </a:endParaRPr>
          </a:p>
          <a:p>
            <a:pPr marL="0" indent="0">
              <a:buNone/>
            </a:pPr>
            <a:endParaRPr lang="en-GB" sz="2400" dirty="0">
              <a:solidFill>
                <a:srgbClr val="FFFF00"/>
              </a:solidFill>
            </a:endParaRPr>
          </a:p>
          <a:p>
            <a:pPr marL="0" indent="0" algn="just">
              <a:buNone/>
            </a:pPr>
            <a:r>
              <a:rPr lang="en-GB" sz="3600" dirty="0" smtClean="0">
                <a:solidFill>
                  <a:schemeClr val="bg1"/>
                </a:solidFill>
              </a:rPr>
              <a:t>Low- and intermediate-mass stars </a:t>
            </a:r>
            <a:r>
              <a:rPr lang="en-GB" sz="2400" dirty="0" smtClean="0">
                <a:solidFill>
                  <a:srgbClr val="FFFF00"/>
                </a:solidFill>
              </a:rPr>
              <a:t>skip the C ignition, enter the Asymptotic Giant Branch (AGB) phase, during  which they lose the envelope, and  end their life as compact White Dwarfs  (WDs). In close binaries, WDs may accrete more mass, attaining the Chandrasekhar limit. Then, a C-burning starts, which induces a </a:t>
            </a:r>
            <a:r>
              <a:rPr lang="en-GB" sz="2400" dirty="0">
                <a:solidFill>
                  <a:srgbClr val="FFFF00"/>
                </a:solidFill>
              </a:rPr>
              <a:t>T</a:t>
            </a:r>
            <a:r>
              <a:rPr lang="en-GB" sz="2400" dirty="0" smtClean="0">
                <a:solidFill>
                  <a:srgbClr val="FFFF00"/>
                </a:solidFill>
              </a:rPr>
              <a:t>hermonuclear Runaway (</a:t>
            </a:r>
            <a:r>
              <a:rPr lang="en-GB" sz="2400" dirty="0" err="1" smtClean="0">
                <a:solidFill>
                  <a:srgbClr val="FFFF00"/>
                </a:solidFill>
              </a:rPr>
              <a:t>SNe</a:t>
            </a:r>
            <a:r>
              <a:rPr lang="en-GB" sz="2400" dirty="0" smtClean="0">
                <a:solidFill>
                  <a:srgbClr val="FFFF00"/>
                </a:solidFill>
              </a:rPr>
              <a:t> </a:t>
            </a:r>
            <a:r>
              <a:rPr lang="en-GB" sz="2400" dirty="0" err="1" smtClean="0">
                <a:solidFill>
                  <a:srgbClr val="FFFF00"/>
                </a:solidFill>
              </a:rPr>
              <a:t>Ia</a:t>
            </a:r>
            <a:r>
              <a:rPr lang="en-GB" sz="2400" dirty="0" smtClean="0">
                <a:solidFill>
                  <a:srgbClr val="FFFF00"/>
                </a:solidFill>
              </a:rPr>
              <a:t>)</a:t>
            </a:r>
            <a:endParaRPr lang="en-GB" sz="2400" dirty="0">
              <a:solidFill>
                <a:srgbClr val="FFFF00"/>
              </a:solidFill>
            </a:endParaRPr>
          </a:p>
        </p:txBody>
      </p:sp>
    </p:spTree>
    <p:extLst>
      <p:ext uri="{BB962C8B-B14F-4D97-AF65-F5344CB8AC3E}">
        <p14:creationId xmlns:p14="http://schemas.microsoft.com/office/powerpoint/2010/main" val="552544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86024" name="Picture 8" descr="Natural Artistr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9587"/>
            <a:ext cx="8928992" cy="66976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425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76200"/>
            <a:ext cx="5867400" cy="914400"/>
          </a:xfrm>
        </p:spPr>
        <p:txBody>
          <a:bodyPr/>
          <a:lstStyle/>
          <a:p>
            <a:pPr eaLnBrk="1" hangingPunct="1"/>
            <a:r>
              <a:rPr lang="it-IT" altLang="en-US" sz="4000" u="sng" smtClean="0">
                <a:solidFill>
                  <a:srgbClr val="FFFF00"/>
                </a:solidFill>
                <a:latin typeface="Comic Sans MS" pitchFamily="66" charset="0"/>
              </a:rPr>
              <a:t>SNe Classification</a:t>
            </a:r>
            <a:endParaRPr lang="en-US" altLang="en-US" sz="2800" u="sng" smtClean="0">
              <a:solidFill>
                <a:srgbClr val="FF0000"/>
              </a:solidFill>
              <a:latin typeface="Comic Sans MS" pitchFamily="66" charset="0"/>
            </a:endParaRPr>
          </a:p>
        </p:txBody>
      </p:sp>
      <p:grpSp>
        <p:nvGrpSpPr>
          <p:cNvPr id="12291" name="Group 3"/>
          <p:cNvGrpSpPr>
            <a:grpSpLocks/>
          </p:cNvGrpSpPr>
          <p:nvPr/>
        </p:nvGrpSpPr>
        <p:grpSpPr bwMode="auto">
          <a:xfrm>
            <a:off x="6705600" y="2165350"/>
            <a:ext cx="2133600" cy="2806700"/>
            <a:chOff x="4272" y="1248"/>
            <a:chExt cx="1344" cy="1768"/>
          </a:xfrm>
        </p:grpSpPr>
        <p:sp>
          <p:nvSpPr>
            <p:cNvPr id="28699" name="AutoShape 4"/>
            <p:cNvSpPr>
              <a:spLocks/>
            </p:cNvSpPr>
            <p:nvPr/>
          </p:nvSpPr>
          <p:spPr bwMode="auto">
            <a:xfrm>
              <a:off x="4272" y="1248"/>
              <a:ext cx="288" cy="1768"/>
            </a:xfrm>
            <a:prstGeom prst="rightBrace">
              <a:avLst>
                <a:gd name="adj1" fmla="val 45833"/>
                <a:gd name="adj2" fmla="val 50000"/>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50000"/>
                </a:spcBef>
                <a:buFontTx/>
                <a:buNone/>
              </a:pPr>
              <a:endParaRPr lang="en-US" altLang="en-US" sz="2000">
                <a:solidFill>
                  <a:schemeClr val="tx2"/>
                </a:solidFill>
                <a:latin typeface="Times New Roman" pitchFamily="18" charset="0"/>
              </a:endParaRPr>
            </a:p>
          </p:txBody>
        </p:sp>
        <p:sp>
          <p:nvSpPr>
            <p:cNvPr id="28700" name="Text Box 5"/>
            <p:cNvSpPr txBox="1">
              <a:spLocks noChangeArrowheads="1"/>
            </p:cNvSpPr>
            <p:nvPr/>
          </p:nvSpPr>
          <p:spPr bwMode="auto">
            <a:xfrm>
              <a:off x="4656" y="1491"/>
              <a:ext cx="960" cy="1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FFFF00"/>
                  </a:solidFill>
                  <a:latin typeface="Times New Roman" pitchFamily="18" charset="0"/>
                </a:rPr>
                <a:t>Core collapse </a:t>
              </a:r>
              <a:r>
                <a:rPr lang="en-US" altLang="en-US" sz="2400" dirty="0" smtClean="0">
                  <a:solidFill>
                    <a:srgbClr val="FFFF00"/>
                  </a:solidFill>
                  <a:latin typeface="Times New Roman" pitchFamily="18" charset="0"/>
                </a:rPr>
                <a:t>&amp; bounce of </a:t>
              </a:r>
              <a:r>
                <a:rPr lang="en-US" altLang="en-US" sz="2400" dirty="0">
                  <a:solidFill>
                    <a:srgbClr val="FFFF00"/>
                  </a:solidFill>
                  <a:latin typeface="Times New Roman" pitchFamily="18" charset="0"/>
                </a:rPr>
                <a:t>massive stars</a:t>
              </a:r>
            </a:p>
          </p:txBody>
        </p:sp>
      </p:grpSp>
      <p:grpSp>
        <p:nvGrpSpPr>
          <p:cNvPr id="12294" name="Group 6"/>
          <p:cNvGrpSpPr>
            <a:grpSpLocks/>
          </p:cNvGrpSpPr>
          <p:nvPr/>
        </p:nvGrpSpPr>
        <p:grpSpPr bwMode="auto">
          <a:xfrm>
            <a:off x="5364163" y="5289550"/>
            <a:ext cx="3703638" cy="1200150"/>
            <a:chOff x="3379" y="3332"/>
            <a:chExt cx="2333" cy="756"/>
          </a:xfrm>
        </p:grpSpPr>
        <p:sp>
          <p:nvSpPr>
            <p:cNvPr id="28697" name="Text Box 7"/>
            <p:cNvSpPr txBox="1">
              <a:spLocks noChangeArrowheads="1"/>
            </p:cNvSpPr>
            <p:nvPr/>
          </p:nvSpPr>
          <p:spPr bwMode="auto">
            <a:xfrm>
              <a:off x="4320" y="3332"/>
              <a:ext cx="1392" cy="7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en-US" altLang="en-US" sz="2400" dirty="0">
                  <a:solidFill>
                    <a:srgbClr val="FFFF00"/>
                  </a:solidFill>
                  <a:latin typeface="Times New Roman" pitchFamily="18" charset="0"/>
                </a:rPr>
                <a:t>Thermonuclear explosion</a:t>
              </a:r>
              <a:r>
                <a:rPr lang="it-IT" altLang="en-US" sz="2400" dirty="0">
                  <a:solidFill>
                    <a:srgbClr val="FFFF00"/>
                  </a:solidFill>
                  <a:latin typeface="Times New Roman" pitchFamily="18" charset="0"/>
                </a:rPr>
                <a:t> of </a:t>
              </a:r>
              <a:r>
                <a:rPr lang="it-IT" altLang="en-US" sz="2400" dirty="0" err="1" smtClean="0">
                  <a:solidFill>
                    <a:srgbClr val="FFFF00"/>
                  </a:solidFill>
                  <a:latin typeface="Times New Roman" pitchFamily="18" charset="0"/>
                </a:rPr>
                <a:t>WDs</a:t>
              </a:r>
              <a:endParaRPr lang="en-US" altLang="en-US" sz="2400" dirty="0">
                <a:solidFill>
                  <a:srgbClr val="FFFF00"/>
                </a:solidFill>
                <a:latin typeface="Times New Roman" pitchFamily="18" charset="0"/>
              </a:endParaRPr>
            </a:p>
          </p:txBody>
        </p:sp>
        <p:sp>
          <p:nvSpPr>
            <p:cNvPr id="28698" name="Line 8"/>
            <p:cNvSpPr>
              <a:spLocks noChangeShapeType="1"/>
            </p:cNvSpPr>
            <p:nvPr/>
          </p:nvSpPr>
          <p:spPr bwMode="auto">
            <a:xfrm flipV="1">
              <a:off x="3379" y="3696"/>
              <a:ext cx="893" cy="52"/>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nvGrpSpPr>
          <p:cNvPr id="28677" name="Group 9"/>
          <p:cNvGrpSpPr>
            <a:grpSpLocks/>
          </p:cNvGrpSpPr>
          <p:nvPr/>
        </p:nvGrpSpPr>
        <p:grpSpPr bwMode="auto">
          <a:xfrm>
            <a:off x="287338" y="2349426"/>
            <a:ext cx="6297613" cy="3729038"/>
            <a:chOff x="192" y="1458"/>
            <a:chExt cx="3967" cy="2349"/>
          </a:xfrm>
        </p:grpSpPr>
        <p:sp>
          <p:nvSpPr>
            <p:cNvPr id="28679" name="Line 10"/>
            <p:cNvSpPr>
              <a:spLocks noChangeShapeType="1"/>
            </p:cNvSpPr>
            <p:nvPr/>
          </p:nvSpPr>
          <p:spPr bwMode="auto">
            <a:xfrm flipV="1">
              <a:off x="2299" y="1603"/>
              <a:ext cx="403" cy="74"/>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nvGrpSpPr>
            <p:cNvPr id="28680" name="Group 11"/>
            <p:cNvGrpSpPr>
              <a:grpSpLocks/>
            </p:cNvGrpSpPr>
            <p:nvPr/>
          </p:nvGrpSpPr>
          <p:grpSpPr bwMode="auto">
            <a:xfrm>
              <a:off x="192" y="1458"/>
              <a:ext cx="3967" cy="2349"/>
              <a:chOff x="192" y="1478"/>
              <a:chExt cx="3967" cy="2349"/>
            </a:xfrm>
          </p:grpSpPr>
          <p:sp>
            <p:nvSpPr>
              <p:cNvPr id="28681" name="Text Box 12"/>
              <p:cNvSpPr txBox="1">
                <a:spLocks noChangeArrowheads="1"/>
              </p:cNvSpPr>
              <p:nvPr/>
            </p:nvSpPr>
            <p:spPr bwMode="auto">
              <a:xfrm>
                <a:off x="3426" y="2181"/>
                <a:ext cx="587"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a:solidFill>
                      <a:srgbClr val="FFFF00"/>
                    </a:solidFill>
                    <a:latin typeface="Times New Roman" pitchFamily="18" charset="0"/>
                  </a:rPr>
                  <a:t>I b  </a:t>
                </a:r>
                <a:endParaRPr lang="en-US" altLang="en-US" sz="2400" dirty="0">
                  <a:solidFill>
                    <a:schemeClr val="bg1"/>
                  </a:solidFill>
                  <a:latin typeface="Times New Roman" pitchFamily="18" charset="0"/>
                </a:endParaRPr>
              </a:p>
            </p:txBody>
          </p:sp>
          <p:sp>
            <p:nvSpPr>
              <p:cNvPr id="28682" name="Text Box 13"/>
              <p:cNvSpPr txBox="1">
                <a:spLocks noChangeArrowheads="1"/>
              </p:cNvSpPr>
              <p:nvPr/>
            </p:nvSpPr>
            <p:spPr bwMode="auto">
              <a:xfrm>
                <a:off x="3571" y="2601"/>
                <a:ext cx="39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a:solidFill>
                      <a:srgbClr val="FFFF00"/>
                    </a:solidFill>
                    <a:latin typeface="Times New Roman" pitchFamily="18" charset="0"/>
                  </a:rPr>
                  <a:t>I c  </a:t>
                </a:r>
                <a:endParaRPr lang="en-US" altLang="en-US" sz="2400" dirty="0">
                  <a:solidFill>
                    <a:schemeClr val="bg1"/>
                  </a:solidFill>
                  <a:latin typeface="Times New Roman" pitchFamily="18" charset="0"/>
                </a:endParaRPr>
              </a:p>
            </p:txBody>
          </p:sp>
          <p:sp>
            <p:nvSpPr>
              <p:cNvPr id="28683" name="Text Box 14"/>
              <p:cNvSpPr txBox="1">
                <a:spLocks noChangeArrowheads="1"/>
              </p:cNvSpPr>
              <p:nvPr/>
            </p:nvSpPr>
            <p:spPr bwMode="auto">
              <a:xfrm>
                <a:off x="192" y="2267"/>
                <a:ext cx="7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a:solidFill>
                      <a:srgbClr val="FFFF00"/>
                    </a:solidFill>
                    <a:latin typeface="Times New Roman" pitchFamily="18" charset="0"/>
                  </a:rPr>
                  <a:t>SNe</a:t>
                </a:r>
                <a:endParaRPr lang="en-US" altLang="en-US" sz="2400">
                  <a:solidFill>
                    <a:srgbClr val="FFFF00"/>
                  </a:solidFill>
                  <a:latin typeface="Times New Roman" pitchFamily="18" charset="0"/>
                </a:endParaRPr>
              </a:p>
            </p:txBody>
          </p:sp>
          <p:sp>
            <p:nvSpPr>
              <p:cNvPr id="28684" name="Text Box 15"/>
              <p:cNvSpPr txBox="1">
                <a:spLocks noChangeArrowheads="1"/>
              </p:cNvSpPr>
              <p:nvPr/>
            </p:nvSpPr>
            <p:spPr bwMode="auto">
              <a:xfrm>
                <a:off x="2730" y="1478"/>
                <a:ext cx="1429"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a:solidFill>
                      <a:srgbClr val="FFFF00"/>
                    </a:solidFill>
                    <a:latin typeface="Times New Roman" pitchFamily="18" charset="0"/>
                  </a:rPr>
                  <a:t>II </a:t>
                </a:r>
                <a:r>
                  <a:rPr lang="it-IT" altLang="en-US" sz="2400" dirty="0" smtClean="0">
                    <a:solidFill>
                      <a:srgbClr val="FFFF00"/>
                    </a:solidFill>
                    <a:latin typeface="Times New Roman" pitchFamily="18" charset="0"/>
                  </a:rPr>
                  <a:t>p, II N, II L… </a:t>
                </a:r>
                <a:endParaRPr lang="en-US" altLang="en-US" sz="2400" dirty="0">
                  <a:solidFill>
                    <a:srgbClr val="FFFF00"/>
                  </a:solidFill>
                  <a:latin typeface="Times New Roman" pitchFamily="18" charset="0"/>
                </a:endParaRPr>
              </a:p>
            </p:txBody>
          </p:sp>
          <p:sp>
            <p:nvSpPr>
              <p:cNvPr id="28685" name="Text Box 16"/>
              <p:cNvSpPr txBox="1">
                <a:spLocks noChangeArrowheads="1"/>
              </p:cNvSpPr>
              <p:nvPr/>
            </p:nvSpPr>
            <p:spPr bwMode="auto">
              <a:xfrm>
                <a:off x="1584" y="1541"/>
                <a:ext cx="7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a:solidFill>
                      <a:srgbClr val="FFFF00"/>
                    </a:solidFill>
                    <a:latin typeface="Times New Roman" pitchFamily="18" charset="0"/>
                  </a:rPr>
                  <a:t>Type II</a:t>
                </a:r>
                <a:endParaRPr lang="en-US" altLang="en-US" sz="2400">
                  <a:solidFill>
                    <a:srgbClr val="FFFF00"/>
                  </a:solidFill>
                  <a:latin typeface="Times New Roman" pitchFamily="18" charset="0"/>
                </a:endParaRPr>
              </a:p>
            </p:txBody>
          </p:sp>
          <p:sp>
            <p:nvSpPr>
              <p:cNvPr id="28687" name="Text Box 18"/>
              <p:cNvSpPr txBox="1">
                <a:spLocks noChangeArrowheads="1"/>
              </p:cNvSpPr>
              <p:nvPr/>
            </p:nvSpPr>
            <p:spPr bwMode="auto">
              <a:xfrm rot="2700000">
                <a:off x="633" y="3011"/>
                <a:ext cx="681"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a:solidFill>
                      <a:schemeClr val="bg1"/>
                    </a:solidFill>
                    <a:latin typeface="Times New Roman" pitchFamily="18" charset="0"/>
                  </a:rPr>
                  <a:t>n</a:t>
                </a:r>
                <a:r>
                  <a:rPr lang="it-IT" altLang="en-US" sz="2400" dirty="0" smtClean="0">
                    <a:solidFill>
                      <a:schemeClr val="bg1"/>
                    </a:solidFill>
                    <a:latin typeface="Times New Roman" pitchFamily="18" charset="0"/>
                  </a:rPr>
                  <a:t>o </a:t>
                </a:r>
                <a:r>
                  <a:rPr lang="it-IT" altLang="en-US" sz="2400" dirty="0">
                    <a:solidFill>
                      <a:schemeClr val="bg1"/>
                    </a:solidFill>
                    <a:latin typeface="Times New Roman" pitchFamily="18" charset="0"/>
                  </a:rPr>
                  <a:t>H</a:t>
                </a:r>
                <a:endParaRPr lang="en-US" altLang="en-US" sz="2400" dirty="0">
                  <a:solidFill>
                    <a:schemeClr val="bg1"/>
                  </a:solidFill>
                  <a:latin typeface="Times New Roman" pitchFamily="18" charset="0"/>
                </a:endParaRPr>
              </a:p>
            </p:txBody>
          </p:sp>
          <p:sp>
            <p:nvSpPr>
              <p:cNvPr id="28688" name="Text Box 19"/>
              <p:cNvSpPr txBox="1">
                <a:spLocks noChangeArrowheads="1"/>
              </p:cNvSpPr>
              <p:nvPr/>
            </p:nvSpPr>
            <p:spPr bwMode="auto">
              <a:xfrm rot="-2700000">
                <a:off x="713" y="1584"/>
                <a:ext cx="70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smtClean="0">
                    <a:solidFill>
                      <a:schemeClr val="bg1"/>
                    </a:solidFill>
                    <a:latin typeface="Times New Roman" pitchFamily="18" charset="0"/>
                  </a:rPr>
                  <a:t>H</a:t>
                </a:r>
                <a:endParaRPr lang="en-US" altLang="en-US" sz="2400" dirty="0">
                  <a:solidFill>
                    <a:schemeClr val="bg1"/>
                  </a:solidFill>
                  <a:latin typeface="Times New Roman" pitchFamily="18" charset="0"/>
                </a:endParaRPr>
              </a:p>
            </p:txBody>
          </p:sp>
          <p:sp>
            <p:nvSpPr>
              <p:cNvPr id="28689" name="Line 20"/>
              <p:cNvSpPr>
                <a:spLocks noChangeShapeType="1"/>
              </p:cNvSpPr>
              <p:nvPr/>
            </p:nvSpPr>
            <p:spPr bwMode="auto">
              <a:xfrm flipV="1">
                <a:off x="613" y="1700"/>
                <a:ext cx="971" cy="749"/>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690" name="Line 21"/>
              <p:cNvSpPr>
                <a:spLocks noChangeShapeType="1"/>
              </p:cNvSpPr>
              <p:nvPr/>
            </p:nvSpPr>
            <p:spPr bwMode="auto">
              <a:xfrm>
                <a:off x="613" y="2495"/>
                <a:ext cx="843" cy="817"/>
              </a:xfrm>
              <a:prstGeom prst="line">
                <a:avLst/>
              </a:prstGeom>
              <a:noFill/>
              <a:ln w="317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692" name="Text Box 23"/>
              <p:cNvSpPr txBox="1">
                <a:spLocks noChangeArrowheads="1"/>
              </p:cNvSpPr>
              <p:nvPr/>
            </p:nvSpPr>
            <p:spPr bwMode="auto">
              <a:xfrm>
                <a:off x="1457" y="3176"/>
                <a:ext cx="70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a:solidFill>
                      <a:srgbClr val="FFFF00"/>
                    </a:solidFill>
                    <a:latin typeface="Times New Roman" pitchFamily="18" charset="0"/>
                  </a:rPr>
                  <a:t>Type I</a:t>
                </a:r>
                <a:endParaRPr lang="en-US" altLang="en-US" sz="2400">
                  <a:solidFill>
                    <a:srgbClr val="FFFF00"/>
                  </a:solidFill>
                  <a:latin typeface="Times New Roman" pitchFamily="18" charset="0"/>
                </a:endParaRPr>
              </a:p>
            </p:txBody>
          </p:sp>
          <p:sp>
            <p:nvSpPr>
              <p:cNvPr id="28693" name="Line 24"/>
              <p:cNvSpPr>
                <a:spLocks noChangeShapeType="1"/>
              </p:cNvSpPr>
              <p:nvPr/>
            </p:nvSpPr>
            <p:spPr bwMode="auto">
              <a:xfrm>
                <a:off x="2065" y="3403"/>
                <a:ext cx="917" cy="29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694" name="Text Box 25"/>
              <p:cNvSpPr txBox="1">
                <a:spLocks noChangeArrowheads="1"/>
              </p:cNvSpPr>
              <p:nvPr/>
            </p:nvSpPr>
            <p:spPr bwMode="auto">
              <a:xfrm>
                <a:off x="3037" y="3539"/>
                <a:ext cx="58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a:solidFill>
                      <a:srgbClr val="FFFF00"/>
                    </a:solidFill>
                    <a:latin typeface="Times New Roman" pitchFamily="18" charset="0"/>
                  </a:rPr>
                  <a:t>I a </a:t>
                </a:r>
                <a:endParaRPr lang="en-US" altLang="en-US" sz="2400" dirty="0">
                  <a:solidFill>
                    <a:schemeClr val="bg1"/>
                  </a:solidFill>
                  <a:latin typeface="Times New Roman" pitchFamily="18" charset="0"/>
                </a:endParaRPr>
              </a:p>
            </p:txBody>
          </p:sp>
          <p:sp>
            <p:nvSpPr>
              <p:cNvPr id="28695" name="Line 26"/>
              <p:cNvSpPr>
                <a:spLocks noChangeShapeType="1"/>
              </p:cNvSpPr>
              <p:nvPr/>
            </p:nvSpPr>
            <p:spPr bwMode="auto">
              <a:xfrm flipV="1">
                <a:off x="2781" y="2449"/>
                <a:ext cx="663" cy="374"/>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28696" name="Line 27"/>
              <p:cNvSpPr>
                <a:spLocks noChangeShapeType="1"/>
              </p:cNvSpPr>
              <p:nvPr/>
            </p:nvSpPr>
            <p:spPr bwMode="auto">
              <a:xfrm flipV="1">
                <a:off x="2065" y="2903"/>
                <a:ext cx="609" cy="455"/>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
        <p:nvSpPr>
          <p:cNvPr id="28678" name="Text Box 28"/>
          <p:cNvSpPr txBox="1">
            <a:spLocks noChangeArrowheads="1"/>
          </p:cNvSpPr>
          <p:nvPr/>
        </p:nvSpPr>
        <p:spPr bwMode="auto">
          <a:xfrm>
            <a:off x="838200" y="990600"/>
            <a:ext cx="7467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800">
                <a:solidFill>
                  <a:srgbClr val="99FFCC"/>
                </a:solidFill>
                <a:latin typeface="Times New Roman" pitchFamily="18" charset="0"/>
              </a:rPr>
              <a:t>B</a:t>
            </a:r>
            <a:r>
              <a:rPr lang="en-US" altLang="en-US" sz="2800">
                <a:solidFill>
                  <a:srgbClr val="99FFCC"/>
                </a:solidFill>
                <a:latin typeface="Times New Roman" pitchFamily="18" charset="0"/>
              </a:rPr>
              <a:t>ased on </a:t>
            </a:r>
            <a:r>
              <a:rPr lang="it-IT" altLang="en-US" sz="2800">
                <a:solidFill>
                  <a:srgbClr val="99FFCC"/>
                </a:solidFill>
                <a:latin typeface="Times New Roman" pitchFamily="18" charset="0"/>
              </a:rPr>
              <a:t>S</a:t>
            </a:r>
            <a:r>
              <a:rPr lang="en-US" altLang="en-US" sz="2800">
                <a:solidFill>
                  <a:srgbClr val="99FFCC"/>
                </a:solidFill>
                <a:latin typeface="Times New Roman" pitchFamily="18" charset="0"/>
              </a:rPr>
              <a:t>pectra and </a:t>
            </a:r>
            <a:r>
              <a:rPr lang="it-IT" altLang="en-US" sz="2800">
                <a:solidFill>
                  <a:srgbClr val="99FFCC"/>
                </a:solidFill>
                <a:latin typeface="Times New Roman" pitchFamily="18" charset="0"/>
              </a:rPr>
              <a:t>L</a:t>
            </a:r>
            <a:r>
              <a:rPr lang="en-US" altLang="en-US" sz="2800">
                <a:solidFill>
                  <a:srgbClr val="99FFCC"/>
                </a:solidFill>
                <a:latin typeface="Times New Roman" pitchFamily="18" charset="0"/>
              </a:rPr>
              <a:t>ight </a:t>
            </a:r>
            <a:r>
              <a:rPr lang="it-IT" altLang="en-US" sz="2800">
                <a:solidFill>
                  <a:srgbClr val="99FFCC"/>
                </a:solidFill>
                <a:latin typeface="Times New Roman" pitchFamily="18" charset="0"/>
              </a:rPr>
              <a:t>C</a:t>
            </a:r>
            <a:r>
              <a:rPr lang="en-US" altLang="en-US" sz="2800">
                <a:solidFill>
                  <a:srgbClr val="99FFCC"/>
                </a:solidFill>
                <a:latin typeface="Times New Roman" pitchFamily="18" charset="0"/>
              </a:rPr>
              <a:t>urve morphologies</a:t>
            </a:r>
          </a:p>
        </p:txBody>
      </p:sp>
      <p:sp>
        <p:nvSpPr>
          <p:cNvPr id="29" name="Text Box 25"/>
          <p:cNvSpPr txBox="1">
            <a:spLocks noChangeArrowheads="1"/>
          </p:cNvSpPr>
          <p:nvPr/>
        </p:nvSpPr>
        <p:spPr bwMode="auto">
          <a:xfrm rot="1235637">
            <a:off x="3236951" y="5654674"/>
            <a:ext cx="128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smtClean="0">
                <a:solidFill>
                  <a:schemeClr val="bg1"/>
                </a:solidFill>
                <a:latin typeface="Times New Roman" pitchFamily="18" charset="0"/>
              </a:rPr>
              <a:t>strong Si</a:t>
            </a:r>
            <a:endParaRPr lang="en-US" altLang="en-US" sz="2400" dirty="0">
              <a:solidFill>
                <a:schemeClr val="bg1"/>
              </a:solidFill>
              <a:latin typeface="Times New Roman" pitchFamily="18" charset="0"/>
            </a:endParaRPr>
          </a:p>
        </p:txBody>
      </p:sp>
      <p:sp>
        <p:nvSpPr>
          <p:cNvPr id="30" name="Line 26"/>
          <p:cNvSpPr>
            <a:spLocks noChangeShapeType="1"/>
          </p:cNvSpPr>
          <p:nvPr/>
        </p:nvSpPr>
        <p:spPr bwMode="auto">
          <a:xfrm flipV="1">
            <a:off x="4397376" y="4437112"/>
            <a:ext cx="1335088" cy="85127"/>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2" name="Text Box 25"/>
          <p:cNvSpPr txBox="1">
            <a:spLocks noChangeArrowheads="1"/>
          </p:cNvSpPr>
          <p:nvPr/>
        </p:nvSpPr>
        <p:spPr bwMode="auto">
          <a:xfrm rot="19232959">
            <a:off x="2991683" y="4407253"/>
            <a:ext cx="128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a:solidFill>
                  <a:schemeClr val="bg1"/>
                </a:solidFill>
                <a:latin typeface="Times New Roman" pitchFamily="18" charset="0"/>
              </a:rPr>
              <a:t>n</a:t>
            </a:r>
            <a:r>
              <a:rPr lang="it-IT" altLang="en-US" sz="2400" dirty="0" smtClean="0">
                <a:solidFill>
                  <a:schemeClr val="bg1"/>
                </a:solidFill>
                <a:latin typeface="Times New Roman" pitchFamily="18" charset="0"/>
              </a:rPr>
              <a:t>o Si</a:t>
            </a:r>
            <a:endParaRPr lang="en-US" altLang="en-US" sz="2400" dirty="0">
              <a:solidFill>
                <a:schemeClr val="bg1"/>
              </a:solidFill>
              <a:latin typeface="Times New Roman" pitchFamily="18" charset="0"/>
            </a:endParaRPr>
          </a:p>
        </p:txBody>
      </p:sp>
      <p:sp>
        <p:nvSpPr>
          <p:cNvPr id="33" name="Text Box 19"/>
          <p:cNvSpPr txBox="1">
            <a:spLocks noChangeArrowheads="1"/>
          </p:cNvSpPr>
          <p:nvPr/>
        </p:nvSpPr>
        <p:spPr bwMode="auto">
          <a:xfrm rot="19514276">
            <a:off x="4418454" y="3661815"/>
            <a:ext cx="67372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smtClean="0">
                <a:solidFill>
                  <a:schemeClr val="bg1"/>
                </a:solidFill>
                <a:latin typeface="Times New Roman" pitchFamily="18" charset="0"/>
              </a:rPr>
              <a:t>He</a:t>
            </a:r>
            <a:endParaRPr lang="en-US" altLang="en-US" sz="2400" dirty="0">
              <a:solidFill>
                <a:schemeClr val="bg1"/>
              </a:solidFill>
              <a:latin typeface="Times New Roman" pitchFamily="18" charset="0"/>
            </a:endParaRPr>
          </a:p>
        </p:txBody>
      </p:sp>
      <p:sp>
        <p:nvSpPr>
          <p:cNvPr id="34" name="Text Box 25"/>
          <p:cNvSpPr txBox="1">
            <a:spLocks noChangeArrowheads="1"/>
          </p:cNvSpPr>
          <p:nvPr/>
        </p:nvSpPr>
        <p:spPr bwMode="auto">
          <a:xfrm rot="21417229">
            <a:off x="4539470" y="4561310"/>
            <a:ext cx="12810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50000"/>
              </a:spcBef>
              <a:buFontTx/>
              <a:buNone/>
            </a:pPr>
            <a:r>
              <a:rPr lang="it-IT" altLang="en-US" sz="2400" dirty="0">
                <a:solidFill>
                  <a:schemeClr val="bg1"/>
                </a:solidFill>
                <a:latin typeface="Times New Roman" pitchFamily="18" charset="0"/>
              </a:rPr>
              <a:t>n</a:t>
            </a:r>
            <a:r>
              <a:rPr lang="it-IT" altLang="en-US" sz="2400" dirty="0" smtClean="0">
                <a:solidFill>
                  <a:schemeClr val="bg1"/>
                </a:solidFill>
                <a:latin typeface="Times New Roman" pitchFamily="18" charset="0"/>
              </a:rPr>
              <a:t>o He</a:t>
            </a:r>
            <a:endParaRPr lang="en-US" altLang="en-US" sz="2400" dirty="0">
              <a:solidFill>
                <a:schemeClr val="bg1"/>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12291"/>
                                        </p:tgtEl>
                                        <p:attrNameLst>
                                          <p:attrName>style.visibility</p:attrName>
                                        </p:attrNameLst>
                                      </p:cBhvr>
                                      <p:to>
                                        <p:strVal val="visible"/>
                                      </p:to>
                                    </p:set>
                                    <p:anim calcmode="lin" valueType="num">
                                      <p:cBhvr additive="base">
                                        <p:cTn id="7" dur="500" fill="hold"/>
                                        <p:tgtEl>
                                          <p:spTgt spid="12291"/>
                                        </p:tgtEl>
                                        <p:attrNameLst>
                                          <p:attrName>ppt_x</p:attrName>
                                        </p:attrNameLst>
                                      </p:cBhvr>
                                      <p:tavLst>
                                        <p:tav tm="0">
                                          <p:val>
                                            <p:strVal val="1+#ppt_w/2"/>
                                          </p:val>
                                        </p:tav>
                                        <p:tav tm="100000">
                                          <p:val>
                                            <p:strVal val="#ppt_x"/>
                                          </p:val>
                                        </p:tav>
                                      </p:tavLst>
                                    </p:anim>
                                    <p:anim calcmode="lin" valueType="num">
                                      <p:cBhvr additive="base">
                                        <p:cTn id="8" dur="500" fill="hold"/>
                                        <p:tgtEl>
                                          <p:spTgt spid="1229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nodeType="clickEffect">
                                  <p:stCondLst>
                                    <p:cond delay="0"/>
                                  </p:stCondLst>
                                  <p:childTnLst>
                                    <p:set>
                                      <p:cBhvr>
                                        <p:cTn id="12" dur="1" fill="hold">
                                          <p:stCondLst>
                                            <p:cond delay="0"/>
                                          </p:stCondLst>
                                        </p:cTn>
                                        <p:tgtEl>
                                          <p:spTgt spid="12294"/>
                                        </p:tgtEl>
                                        <p:attrNameLst>
                                          <p:attrName>style.visibility</p:attrName>
                                        </p:attrNameLst>
                                      </p:cBhvr>
                                      <p:to>
                                        <p:strVal val="visible"/>
                                      </p:to>
                                    </p:set>
                                    <p:anim calcmode="lin" valueType="num">
                                      <p:cBhvr additive="base">
                                        <p:cTn id="13" dur="500" fill="hold"/>
                                        <p:tgtEl>
                                          <p:spTgt spid="12294"/>
                                        </p:tgtEl>
                                        <p:attrNameLst>
                                          <p:attrName>ppt_x</p:attrName>
                                        </p:attrNameLst>
                                      </p:cBhvr>
                                      <p:tavLst>
                                        <p:tav tm="0">
                                          <p:val>
                                            <p:strVal val="1+#ppt_w/2"/>
                                          </p:val>
                                        </p:tav>
                                        <p:tav tm="100000">
                                          <p:val>
                                            <p:strVal val="#ppt_x"/>
                                          </p:val>
                                        </p:tav>
                                      </p:tavLst>
                                    </p:anim>
                                    <p:anim calcmode="lin" valueType="num">
                                      <p:cBhvr additive="base">
                                        <p:cTn id="14" dur="500" fill="hold"/>
                                        <p:tgtEl>
                                          <p:spTgt spid="122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84"/>
            <a:ext cx="8229600" cy="1143000"/>
          </a:xfrm>
        </p:spPr>
        <p:txBody>
          <a:bodyPr/>
          <a:lstStyle/>
          <a:p>
            <a:r>
              <a:rPr lang="it-IT" sz="3200" b="1" i="1" dirty="0" smtClean="0">
                <a:solidFill>
                  <a:schemeClr val="bg1"/>
                </a:solidFill>
              </a:rPr>
              <a:t>Stellar </a:t>
            </a:r>
            <a:r>
              <a:rPr lang="it-IT" sz="3200" b="1" i="1" dirty="0" err="1" smtClean="0">
                <a:solidFill>
                  <a:schemeClr val="bg1"/>
                </a:solidFill>
              </a:rPr>
              <a:t>evolution</a:t>
            </a:r>
            <a:endParaRPr lang="it-IT" sz="3200" b="1" i="1" dirty="0">
              <a:solidFill>
                <a:schemeClr val="bg1"/>
              </a:solidFill>
            </a:endParaRPr>
          </a:p>
        </p:txBody>
      </p:sp>
      <p:sp>
        <p:nvSpPr>
          <p:cNvPr id="3" name="Segnaposto contenuto 2"/>
          <p:cNvSpPr>
            <a:spLocks noGrp="1"/>
          </p:cNvSpPr>
          <p:nvPr>
            <p:ph idx="1"/>
          </p:nvPr>
        </p:nvSpPr>
        <p:spPr>
          <a:xfrm>
            <a:off x="302840" y="908720"/>
            <a:ext cx="8229600" cy="4525963"/>
          </a:xfrm>
        </p:spPr>
        <p:txBody>
          <a:bodyPr/>
          <a:lstStyle/>
          <a:p>
            <a:r>
              <a:rPr lang="en-GB" sz="2800" dirty="0" smtClean="0">
                <a:solidFill>
                  <a:schemeClr val="bg1"/>
                </a:solidFill>
              </a:rPr>
              <a:t>Stars are self-gravitating objects in thermal and hydrostatic equilibrium.</a:t>
            </a:r>
          </a:p>
          <a:p>
            <a:endParaRPr lang="en-GB" sz="2800" dirty="0" smtClean="0">
              <a:solidFill>
                <a:schemeClr val="bg1"/>
              </a:solidFill>
            </a:endParaRPr>
          </a:p>
          <a:p>
            <a:r>
              <a:rPr lang="en-GB" sz="2800" dirty="0" smtClean="0">
                <a:solidFill>
                  <a:schemeClr val="bg1"/>
                </a:solidFill>
              </a:rPr>
              <a:t>They evolve because the energy loss (due to radiation and/or neutrinos) and the change of molecular weight due to nuclear processes. The energy lost in this ways is replaced either throughout a core contraction (and the consequent release of gravitational energy)  or the activation of thermonuclear reactions. </a:t>
            </a:r>
          </a:p>
        </p:txBody>
      </p:sp>
    </p:spTree>
    <p:extLst>
      <p:ext uri="{BB962C8B-B14F-4D97-AF65-F5344CB8AC3E}">
        <p14:creationId xmlns:p14="http://schemas.microsoft.com/office/powerpoint/2010/main" val="323649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20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en-US" altLang="en-US" sz="20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modbase">
  <a:themeElements>
    <a:clrScheme name="modbas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ba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bas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bas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bas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bas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ba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ba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ba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modbase">
  <a:themeElements>
    <a:clrScheme name="modbas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ba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it-IT"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modbas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bas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bas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bas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ba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ba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ba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Flusso">
  <a:themeElements>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Flusso">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Comic Sans MS" pitchFamily="66"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bg1"/>
            </a:solidFill>
            <a:effectLst/>
            <a:latin typeface="Comic Sans MS" pitchFamily="66" charset="0"/>
            <a:cs typeface="Arial" charset="0"/>
          </a:defRPr>
        </a:defPPr>
      </a:lstStyle>
    </a:lnDef>
  </a:objectDefaults>
  <a:extraClrSchemeLst>
    <a:extraClrScheme>
      <a:clrScheme name="Flusso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lusso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Flusso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Flusso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Flusso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Flusso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Flusso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Flusso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Flusso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3381</TotalTime>
  <Words>1538</Words>
  <Application>Microsoft Office PowerPoint</Application>
  <PresentationFormat>Presentazione su schermo (4:3)</PresentationFormat>
  <Paragraphs>195</Paragraphs>
  <Slides>38</Slides>
  <Notes>7</Notes>
  <HiddenSlides>0</HiddenSlides>
  <MMClips>0</MMClips>
  <ScaleCrop>false</ScaleCrop>
  <HeadingPairs>
    <vt:vector size="6" baseType="variant">
      <vt:variant>
        <vt:lpstr>Tema</vt:lpstr>
      </vt:variant>
      <vt:variant>
        <vt:i4>6</vt:i4>
      </vt:variant>
      <vt:variant>
        <vt:lpstr>Server OLE incorporati</vt:lpstr>
      </vt:variant>
      <vt:variant>
        <vt:i4>2</vt:i4>
      </vt:variant>
      <vt:variant>
        <vt:lpstr>Titoli diapositive</vt:lpstr>
      </vt:variant>
      <vt:variant>
        <vt:i4>38</vt:i4>
      </vt:variant>
    </vt:vector>
  </HeadingPairs>
  <TitlesOfParts>
    <vt:vector size="46" baseType="lpstr">
      <vt:lpstr>Struttura predefinita</vt:lpstr>
      <vt:lpstr>modbase</vt:lpstr>
      <vt:lpstr>1_Struttura predefinita</vt:lpstr>
      <vt:lpstr>1_modbase</vt:lpstr>
      <vt:lpstr>Tema di Office</vt:lpstr>
      <vt:lpstr>Flusso</vt:lpstr>
      <vt:lpstr>Equazione</vt:lpstr>
      <vt:lpstr>Equation</vt:lpstr>
      <vt:lpstr>                         Oscar Straniero – INAF Open problems in Nuclear Astrophysics  Silver Moon 2016, December 1-2 </vt:lpstr>
      <vt:lpstr>The Key Role of the  12C+12C </vt:lpstr>
      <vt:lpstr>Presentazione standard di PowerPoint</vt:lpstr>
      <vt:lpstr>Presentazione standard di PowerPoint</vt:lpstr>
      <vt:lpstr>Crab Nebula</vt:lpstr>
      <vt:lpstr>Presentazione standard di PowerPoint</vt:lpstr>
      <vt:lpstr>Presentazione standard di PowerPoint</vt:lpstr>
      <vt:lpstr>SNe Classification</vt:lpstr>
      <vt:lpstr>Stellar evolution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Stellar core  evolution</vt:lpstr>
      <vt:lpstr>Presentazione standard di PowerPoint</vt:lpstr>
      <vt:lpstr>Presentazione standard di PowerPoint</vt:lpstr>
      <vt:lpstr>Presentazione standard di PowerPoint</vt:lpstr>
      <vt:lpstr>Environment:</vt:lpstr>
      <vt:lpstr>Presentazione standard di PowerPoint</vt:lpstr>
      <vt:lpstr>The Key Role of the  12C+12C </vt:lpstr>
      <vt:lpstr>The 12C+12C determines several quantities</vt:lpstr>
      <vt:lpstr>Experiments and theory</vt:lpstr>
      <vt:lpstr>What stellar energy range (?)</vt:lpstr>
      <vt:lpstr>Gamow’s Peak vs T</vt:lpstr>
      <vt:lpstr>The C-ignition curve                       nuclear energy=neutrino energy loss </vt:lpstr>
      <vt:lpstr>Impact of low-energy resonances: some examples </vt:lpstr>
      <vt:lpstr>Presentazione standard di PowerPoint</vt:lpstr>
      <vt:lpstr>Presentazione standard di PowerPoint</vt:lpstr>
      <vt:lpstr>Presentazione standard di PowerPoint</vt:lpstr>
      <vt:lpstr>  SNe rates and 12C+12C</vt:lpstr>
      <vt:lpstr>Impact on Nucleosynthesis</vt:lpstr>
      <vt:lpstr>Summary. Present uncertainties in the 12C+12C :     Dmup (DMup*) ≈ 2 Mʘ (conservative)</vt:lpstr>
    </vt:vector>
  </TitlesOfParts>
  <Company>INAF-OACT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oscar</dc:creator>
  <cp:lastModifiedBy>oscar</cp:lastModifiedBy>
  <cp:revision>290</cp:revision>
  <cp:lastPrinted>2014-03-14T10:00:38Z</cp:lastPrinted>
  <dcterms:created xsi:type="dcterms:W3CDTF">2007-09-23T09:05:30Z</dcterms:created>
  <dcterms:modified xsi:type="dcterms:W3CDTF">2016-12-01T15:08:17Z</dcterms:modified>
</cp:coreProperties>
</file>