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85" r:id="rId4"/>
    <p:sldId id="258" r:id="rId5"/>
    <p:sldId id="260" r:id="rId6"/>
    <p:sldId id="261" r:id="rId7"/>
    <p:sldId id="259" r:id="rId8"/>
    <p:sldId id="262" r:id="rId9"/>
    <p:sldId id="263" r:id="rId10"/>
    <p:sldId id="278" r:id="rId11"/>
    <p:sldId id="286" r:id="rId12"/>
    <p:sldId id="276" r:id="rId13"/>
    <p:sldId id="264" r:id="rId14"/>
    <p:sldId id="265" r:id="rId15"/>
    <p:sldId id="269" r:id="rId16"/>
    <p:sldId id="270" r:id="rId17"/>
    <p:sldId id="271" r:id="rId18"/>
    <p:sldId id="272" r:id="rId19"/>
    <p:sldId id="287" r:id="rId20"/>
    <p:sldId id="288" r:id="rId21"/>
    <p:sldId id="289" r:id="rId22"/>
    <p:sldId id="290" r:id="rId23"/>
    <p:sldId id="291" r:id="rId24"/>
    <p:sldId id="292" r:id="rId25"/>
    <p:sldId id="273" r:id="rId26"/>
    <p:sldId id="274" r:id="rId27"/>
    <p:sldId id="275" r:id="rId28"/>
    <p:sldId id="294" r:id="rId29"/>
    <p:sldId id="293" r:id="rId30"/>
    <p:sldId id="296" r:id="rId3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4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6C479B3-976A-4CD9-9168-EE02FBDD3BB2}" type="datetimeFigureOut">
              <a:rPr lang="it-IT"/>
              <a:pPr>
                <a:defRPr/>
              </a:pPr>
              <a:t>28/01/2010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BAE1011-E383-4B5F-9859-9AA9C3704AF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765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DB4DB5-4AEC-4929-9EDF-DE11C42166F0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B2C87D-FE8F-4198-82DC-19615E21626C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6C6FF1-C965-437D-B3DA-8F551C609173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1C7C1E-D5D0-4EA7-85AD-B1DDC70A27FB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789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50A585-7B68-46C5-9C8E-EED790AE604D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419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15E807-B805-4E17-BC3B-B4BDC53C3B15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4301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9EAAFA-51D9-4A50-925C-6B1FBCD5F99B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4403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79D9D7-64B3-4685-8ECE-A899EA5CF084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4506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2C9203-F868-4534-9373-F5F1305CD53F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89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AC9231-442C-40AA-B1BF-C802FA2D1E2B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99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43B0B0-87C7-4823-8008-045D10D4BC54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86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C500DE-B998-4E97-AA1F-A65702966AEC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409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E936F8-03F5-49D7-837A-192186035E0D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409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E936F8-03F5-49D7-837A-192186035E0D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409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E936F8-03F5-49D7-837A-192186035E0D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409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E936F8-03F5-49D7-837A-192186035E0D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it-I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4608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DBFBF7-35D1-43F6-BF33-31759B40110A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it-I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4710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F03F3E-F89B-4516-86D2-33E298B8F8BD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it-I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612EDF-5619-4F26-90F1-608D3D118058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it-I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612EDF-5619-4F26-90F1-608D3D118058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it-IT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612EDF-5619-4F26-90F1-608D3D118058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it-IT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17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5B04F6-3C82-40B4-8BF6-76007E296171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97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94BF15-64AF-411A-B52B-3F04E6AD90EC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FAAC24-3545-46D9-890F-4DC9E54A0C52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17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5B04F6-3C82-40B4-8BF6-76007E296171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8486AF-EB59-44F6-AAE8-5BF4B42DFB0A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379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4B0455-56CE-40B7-9455-1A6F02207DB6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B2C87D-FE8F-4198-82DC-19615E21626C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B2C87D-FE8F-4198-82DC-19615E21626C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DAC63-3589-493C-A98D-91EB81F027D7}" type="datetimeFigureOut">
              <a:rPr lang="it-IT"/>
              <a:pPr>
                <a:defRPr/>
              </a:pPr>
              <a:t>28/01/2010</a:t>
            </a:fld>
            <a:endParaRPr lang="it-IT"/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16B4F-EA11-41AD-ADFC-4243FD5D2F5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12AAA-E22E-431D-B4A0-8B80DF36CBC8}" type="datetimeFigureOut">
              <a:rPr lang="it-IT"/>
              <a:pPr>
                <a:defRPr/>
              </a:pPr>
              <a:t>28/01/2010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A00B7-4696-4AEF-B50D-9D776714575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42A59-66A4-430F-919A-4FF5BF03CF0E}" type="datetimeFigureOut">
              <a:rPr lang="it-IT"/>
              <a:pPr>
                <a:defRPr/>
              </a:pPr>
              <a:t>28/01/2010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E20C3-EFAE-414C-9FC2-09CA83F65F0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4EBD8-E896-432B-8BB4-2A65332457A9}" type="datetimeFigureOut">
              <a:rPr lang="it-IT"/>
              <a:pPr>
                <a:defRPr/>
              </a:pPr>
              <a:t>28/01/2010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B8C56-52E4-4615-AA8C-AF39F2974B3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F62EA-B1C6-43E3-A545-FB1757A34BC7}" type="datetimeFigureOut">
              <a:rPr lang="it-IT"/>
              <a:pPr>
                <a:defRPr/>
              </a:pPr>
              <a:t>28/01/2010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1703A-CA79-43AA-9BA2-682B503DFE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CC8DA-4F8E-420D-9D14-A0F02A794476}" type="datetimeFigureOut">
              <a:rPr lang="it-IT"/>
              <a:pPr>
                <a:defRPr/>
              </a:pPr>
              <a:t>28/01/2010</a:t>
            </a:fld>
            <a:endParaRPr lang="it-IT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EF633-A669-4894-9090-68BE09D84AE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41F09-F059-4ADA-8F18-C51F34C673E5}" type="datetimeFigureOut">
              <a:rPr lang="it-IT"/>
              <a:pPr>
                <a:defRPr/>
              </a:pPr>
              <a:t>28/01/2010</a:t>
            </a:fld>
            <a:endParaRPr lang="it-IT"/>
          </a:p>
        </p:txBody>
      </p:sp>
      <p:sp>
        <p:nvSpPr>
          <p:cNvPr id="8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C3C10-BC6D-44D0-9884-7DF57ED8515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F3405-2E21-4565-ACFF-31A9440F2359}" type="datetimeFigureOut">
              <a:rPr lang="it-IT"/>
              <a:pPr>
                <a:defRPr/>
              </a:pPr>
              <a:t>28/01/2010</a:t>
            </a:fld>
            <a:endParaRPr lang="it-IT"/>
          </a:p>
        </p:txBody>
      </p:sp>
      <p:sp>
        <p:nvSpPr>
          <p:cNvPr id="4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A8B02-DC1F-49DB-A21F-BFBFE49CFA5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EBE66-AFA8-4D6F-AF5C-C283957DA457}" type="datetimeFigureOut">
              <a:rPr lang="it-IT"/>
              <a:pPr>
                <a:defRPr/>
              </a:pPr>
              <a:t>28/01/2010</a:t>
            </a:fld>
            <a:endParaRPr lang="it-IT"/>
          </a:p>
        </p:txBody>
      </p:sp>
      <p:sp>
        <p:nvSpPr>
          <p:cNvPr id="3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AF743-D270-4313-9CC2-785DAA79DC7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4444F-EFC8-4E8C-96DD-15C835128A62}" type="datetimeFigureOut">
              <a:rPr lang="it-IT"/>
              <a:pPr>
                <a:defRPr/>
              </a:pPr>
              <a:t>28/01/2010</a:t>
            </a:fld>
            <a:endParaRPr lang="it-IT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4442C-55A4-45A9-9F72-18F41689F78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taglia e arrotonda singolo angolo rettangolo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olo rettangolo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igura a mano libera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9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22668-B0C7-4DA5-BA02-06DB0E2ED491}" type="datetimeFigureOut">
              <a:rPr lang="it-IT"/>
              <a:pPr>
                <a:defRPr/>
              </a:pPr>
              <a:t>28/01/2010</a:t>
            </a:fld>
            <a:endParaRPr lang="it-IT"/>
          </a:p>
        </p:txBody>
      </p:sp>
      <p:sp>
        <p:nvSpPr>
          <p:cNvPr id="10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A6922-0523-4C95-A8C3-A6D01758D5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364" name="Segnaposto tito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5365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7C33E1-A6A0-4BC2-95B7-3EFEFDD906D4}" type="datetimeFigureOut">
              <a:rPr lang="it-IT"/>
              <a:pPr>
                <a:defRPr/>
              </a:pPr>
              <a:t>28/01/2010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307B8E-277A-4EF6-ACE2-2EBFE91B591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grpSp>
        <p:nvGrpSpPr>
          <p:cNvPr id="15369" name="Grup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7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4282" y="2071678"/>
            <a:ext cx="9144064" cy="178595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 </a:t>
            </a:r>
            <a:r>
              <a:rPr lang="it-IT" sz="3600" dirty="0" smtClean="0"/>
              <a:t>A </a:t>
            </a:r>
            <a:r>
              <a:rPr lang="it-IT" sz="3600" dirty="0" err="1" smtClean="0"/>
              <a:t>method</a:t>
            </a:r>
            <a:r>
              <a:rPr lang="it-IT" sz="3600" dirty="0" smtClean="0"/>
              <a:t> </a:t>
            </a:r>
            <a:r>
              <a:rPr lang="it-IT" sz="3600" dirty="0" err="1" smtClean="0"/>
              <a:t>for</a:t>
            </a:r>
            <a:r>
              <a:rPr lang="it-IT" sz="3600" dirty="0" smtClean="0"/>
              <a:t> detection </a:t>
            </a:r>
            <a:r>
              <a:rPr lang="it-IT" sz="3600" dirty="0" err="1" smtClean="0"/>
              <a:t>of</a:t>
            </a:r>
            <a:r>
              <a:rPr lang="it-IT" sz="3600" dirty="0" smtClean="0"/>
              <a:t> </a:t>
            </a:r>
            <a:r>
              <a:rPr lang="it-IT" sz="3600" dirty="0" err="1" smtClean="0"/>
              <a:t>known</a:t>
            </a:r>
            <a:r>
              <a:rPr lang="it-IT" sz="3600" dirty="0" smtClean="0"/>
              <a:t> </a:t>
            </a:r>
            <a:r>
              <a:rPr lang="it-IT" sz="3600" dirty="0" err="1" smtClean="0"/>
              <a:t>sources</a:t>
            </a:r>
            <a:r>
              <a:rPr lang="it-IT" sz="3600" dirty="0" smtClean="0"/>
              <a:t> </a:t>
            </a:r>
            <a:br>
              <a:rPr lang="it-IT" sz="3600" dirty="0" smtClean="0"/>
            </a:br>
            <a:r>
              <a:rPr lang="it-IT" sz="3600" dirty="0" err="1" smtClean="0"/>
              <a:t>of</a:t>
            </a:r>
            <a:r>
              <a:rPr lang="it-IT" sz="3600" dirty="0" smtClean="0"/>
              <a:t> </a:t>
            </a:r>
            <a:r>
              <a:rPr lang="it-IT" sz="3600" dirty="0" err="1" smtClean="0"/>
              <a:t>continuous</a:t>
            </a:r>
            <a:r>
              <a:rPr lang="it-IT" sz="3600" dirty="0" smtClean="0"/>
              <a:t> </a:t>
            </a:r>
            <a:r>
              <a:rPr lang="it-IT" sz="3600" dirty="0" err="1" smtClean="0"/>
              <a:t>gravitational</a:t>
            </a:r>
            <a:r>
              <a:rPr lang="it-IT" sz="3600" dirty="0" smtClean="0"/>
              <a:t> </a:t>
            </a:r>
            <a:r>
              <a:rPr lang="it-IT" sz="3600" dirty="0" err="1" smtClean="0"/>
              <a:t>wave</a:t>
            </a:r>
            <a:r>
              <a:rPr lang="it-IT" sz="3600" dirty="0" smtClean="0"/>
              <a:t> </a:t>
            </a:r>
            <a:r>
              <a:rPr lang="it-IT" sz="3600" dirty="0" err="1" smtClean="0"/>
              <a:t>signals</a:t>
            </a:r>
            <a:r>
              <a:rPr lang="it-IT" sz="3600" dirty="0" smtClean="0"/>
              <a:t> in</a:t>
            </a:r>
            <a:br>
              <a:rPr lang="it-IT" sz="3600" dirty="0" smtClean="0"/>
            </a:br>
            <a:r>
              <a:rPr lang="it-IT" sz="3600" dirty="0" smtClean="0"/>
              <a:t> </a:t>
            </a:r>
            <a:r>
              <a:rPr lang="it-IT" sz="3600" dirty="0" err="1" smtClean="0"/>
              <a:t>non-stationary</a:t>
            </a:r>
            <a:r>
              <a:rPr lang="it-IT" sz="3600" dirty="0" smtClean="0"/>
              <a:t> data</a:t>
            </a:r>
            <a:endParaRPr lang="it-IT" sz="3600" dirty="0"/>
          </a:p>
        </p:txBody>
      </p:sp>
      <p:sp>
        <p:nvSpPr>
          <p:cNvPr id="19459" name="Sottotitolo 2"/>
          <p:cNvSpPr>
            <a:spLocks noGrp="1"/>
          </p:cNvSpPr>
          <p:nvPr>
            <p:ph type="subTitle" idx="1"/>
          </p:nvPr>
        </p:nvSpPr>
        <p:spPr>
          <a:xfrm>
            <a:off x="1371600" y="4286250"/>
            <a:ext cx="6400800" cy="1352550"/>
          </a:xfrm>
        </p:spPr>
        <p:txBody>
          <a:bodyPr/>
          <a:lstStyle/>
          <a:p>
            <a:pPr marR="0"/>
            <a:r>
              <a:rPr lang="it-IT" sz="2400" b="1" u="sng" dirty="0" err="1" smtClean="0"/>
              <a:t>P.Astone</a:t>
            </a:r>
            <a:r>
              <a:rPr lang="it-IT" sz="2400" b="1" dirty="0" smtClean="0"/>
              <a:t>, </a:t>
            </a:r>
            <a:r>
              <a:rPr lang="it-IT" sz="2400" b="1" dirty="0" err="1" smtClean="0"/>
              <a:t>S.D’Antonio</a:t>
            </a:r>
            <a:r>
              <a:rPr lang="it-IT" sz="2400" b="1" dirty="0" smtClean="0"/>
              <a:t>, </a:t>
            </a:r>
            <a:r>
              <a:rPr lang="it-IT" sz="2400" b="1" dirty="0" err="1" smtClean="0"/>
              <a:t>S.Frasca</a:t>
            </a:r>
            <a:r>
              <a:rPr lang="it-IT" sz="2400" b="1" dirty="0" smtClean="0"/>
              <a:t>, </a:t>
            </a:r>
            <a:r>
              <a:rPr lang="it-IT" sz="2400" b="1" dirty="0" err="1" smtClean="0"/>
              <a:t>C.Palomba</a:t>
            </a:r>
            <a:endParaRPr lang="it-IT" sz="2400" dirty="0" smtClean="0"/>
          </a:p>
          <a:p>
            <a:pPr marR="0"/>
            <a:endParaRPr lang="it-IT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285720" y="5715016"/>
            <a:ext cx="771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GWDAW14               Rome, Jan,28,2010</a:t>
            </a:r>
            <a:endParaRPr lang="en-US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704088"/>
            <a:ext cx="8262966" cy="79608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5-vectors </a:t>
            </a:r>
            <a:r>
              <a:rPr lang="en-US" sz="4400" dirty="0" smtClean="0"/>
              <a:t>(the data)</a:t>
            </a:r>
            <a:endParaRPr lang="it-IT" dirty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5122" name="Object 1"/>
          <p:cNvGraphicFramePr>
            <a:graphicFrameLocks noChangeAspect="1"/>
          </p:cNvGraphicFramePr>
          <p:nvPr/>
        </p:nvGraphicFramePr>
        <p:xfrm>
          <a:off x="3143240" y="3000372"/>
          <a:ext cx="4495800" cy="1643063"/>
        </p:xfrm>
        <a:graphic>
          <a:graphicData uri="http://schemas.openxmlformats.org/presentationml/2006/ole">
            <p:oleObj spid="_x0000_s93186" name="Equation" r:id="rId4" imgW="2336760" imgH="863280" progId="Equation.DSMT4">
              <p:embed/>
            </p:oleObj>
          </a:graphicData>
        </a:graphic>
      </p:graphicFrame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143240" y="4786322"/>
          <a:ext cx="5545138" cy="785813"/>
        </p:xfrm>
        <a:graphic>
          <a:graphicData uri="http://schemas.openxmlformats.org/presentationml/2006/ole">
            <p:oleObj spid="_x0000_s93187" name="Equation" r:id="rId5" imgW="2844720" imgH="406080" progId="Equation.DSMT4">
              <p:embed/>
            </p:oleObj>
          </a:graphicData>
        </a:graphic>
      </p:graphicFrame>
      <p:sp>
        <p:nvSpPr>
          <p:cNvPr id="5127" name="CasellaDiTesto 6"/>
          <p:cNvSpPr txBox="1">
            <a:spLocks noChangeArrowheads="1"/>
          </p:cNvSpPr>
          <p:nvPr/>
        </p:nvSpPr>
        <p:spPr bwMode="auto">
          <a:xfrm>
            <a:off x="285720" y="3071810"/>
            <a:ext cx="2000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nstantia" pitchFamily="18" charset="0"/>
              </a:rPr>
              <a:t>The data 5-vector</a:t>
            </a:r>
            <a:endParaRPr lang="it-IT" dirty="0">
              <a:latin typeface="Constantia" pitchFamily="18" charset="0"/>
            </a:endParaRPr>
          </a:p>
        </p:txBody>
      </p:sp>
      <p:sp>
        <p:nvSpPr>
          <p:cNvPr id="5128" name="CasellaDiTesto 7"/>
          <p:cNvSpPr txBox="1">
            <a:spLocks noChangeArrowheads="1"/>
          </p:cNvSpPr>
          <p:nvPr/>
        </p:nvSpPr>
        <p:spPr bwMode="auto">
          <a:xfrm>
            <a:off x="214282" y="4929198"/>
            <a:ext cx="2786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nstantia" pitchFamily="18" charset="0"/>
              </a:rPr>
              <a:t>The “real signal” 5-vector</a:t>
            </a:r>
            <a:endParaRPr lang="it-IT" dirty="0">
              <a:latin typeface="Constantia" pitchFamily="18" charset="0"/>
            </a:endParaRPr>
          </a:p>
        </p:txBody>
      </p:sp>
      <p:sp>
        <p:nvSpPr>
          <p:cNvPr id="5129" name="CasellaDiTesto 8"/>
          <p:cNvSpPr txBox="1">
            <a:spLocks noChangeArrowheads="1"/>
          </p:cNvSpPr>
          <p:nvPr/>
        </p:nvSpPr>
        <p:spPr bwMode="auto">
          <a:xfrm>
            <a:off x="500063" y="5786438"/>
            <a:ext cx="8143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nstantia" pitchFamily="18" charset="0"/>
              </a:rPr>
              <a:t>w(t) is the “Wiener filter”, if it is used in order to optimize for the </a:t>
            </a:r>
            <a:r>
              <a:rPr lang="en-US" dirty="0" smtClean="0">
                <a:latin typeface="Constantia" pitchFamily="18" charset="0"/>
              </a:rPr>
              <a:t>non-</a:t>
            </a:r>
            <a:r>
              <a:rPr lang="en-US" dirty="0" err="1" smtClean="0">
                <a:latin typeface="Constantia" pitchFamily="18" charset="0"/>
              </a:rPr>
              <a:t>stationarity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en-US" dirty="0">
                <a:latin typeface="Constantia" pitchFamily="18" charset="0"/>
              </a:rPr>
              <a:t>of the noise</a:t>
            </a:r>
            <a:r>
              <a:rPr lang="en-US" dirty="0" smtClean="0">
                <a:latin typeface="Constantia" pitchFamily="18" charset="0"/>
              </a:rPr>
              <a:t>.</a:t>
            </a:r>
            <a:endParaRPr lang="it-IT" dirty="0">
              <a:latin typeface="Constantia" pitchFamily="18" charset="0"/>
            </a:endParaRP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3188" name="Object 4"/>
          <p:cNvGraphicFramePr>
            <a:graphicFrameLocks noChangeAspect="1"/>
          </p:cNvGraphicFramePr>
          <p:nvPr/>
        </p:nvGraphicFramePr>
        <p:xfrm>
          <a:off x="2928926" y="1736282"/>
          <a:ext cx="3143272" cy="692585"/>
        </p:xfrm>
        <a:graphic>
          <a:graphicData uri="http://schemas.openxmlformats.org/presentationml/2006/ole">
            <p:oleObj spid="_x0000_s93188" name="Equation" r:id="rId6" imgW="1129810" imgH="25389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704088"/>
            <a:ext cx="8262966" cy="79608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5-vectors </a:t>
            </a:r>
            <a:r>
              <a:rPr lang="en-US" sz="4400" dirty="0" smtClean="0"/>
              <a:t>(the signal)</a:t>
            </a:r>
            <a:endParaRPr lang="it-IT" dirty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500034" y="1643050"/>
          <a:ext cx="5545138" cy="785813"/>
        </p:xfrm>
        <a:graphic>
          <a:graphicData uri="http://schemas.openxmlformats.org/presentationml/2006/ole">
            <p:oleObj spid="_x0000_s151555" name="Equation" r:id="rId4" imgW="2844720" imgH="406080" progId="Equation.DSMT4">
              <p:embed/>
            </p:oleObj>
          </a:graphicData>
        </a:graphic>
      </p:graphicFrame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CasellaDiTesto 11"/>
          <p:cNvSpPr txBox="1"/>
          <p:nvPr/>
        </p:nvSpPr>
        <p:spPr>
          <a:xfrm>
            <a:off x="571472" y="2928934"/>
            <a:ext cx="72866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5-vector of the signal could in principle be constructed analytically from this equation  , but this is not what we do, because it is important to generate a signal with the whole procedure applied to the data, that is the same cuts, vetoes, Wiener  weights.</a:t>
            </a:r>
          </a:p>
          <a:p>
            <a:endParaRPr lang="en-US" sz="2000" dirty="0" smtClean="0"/>
          </a:p>
          <a:p>
            <a:r>
              <a:rPr lang="en-US" sz="2000" dirty="0" smtClean="0"/>
              <a:t>We thus create the 5-vect  </a:t>
            </a:r>
            <a:r>
              <a:rPr lang="en-US" sz="2000" b="1" dirty="0" smtClean="0">
                <a:latin typeface="+mn-lt"/>
                <a:cs typeface="Aharoni" pitchFamily="2" charset="-79"/>
              </a:rPr>
              <a:t>S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smtClean="0"/>
              <a:t> (case of 2 </a:t>
            </a:r>
            <a:r>
              <a:rPr lang="en-US" sz="2000" dirty="0" err="1" smtClean="0"/>
              <a:t>d.o.f</a:t>
            </a:r>
            <a:r>
              <a:rPr lang="en-US" sz="2000" dirty="0" smtClean="0"/>
              <a:t>.)  or its two plus and cross components (case of 4 </a:t>
            </a:r>
            <a:r>
              <a:rPr lang="en-US" sz="2000" dirty="0" err="1" smtClean="0"/>
              <a:t>d.o.f</a:t>
            </a:r>
            <a:r>
              <a:rPr lang="en-US" sz="2000" dirty="0" smtClean="0"/>
              <a:t>.) and then operate on it exactly as we do on the noise.</a:t>
            </a: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010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Why use the 5-vectors ?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00034" y="1857364"/>
            <a:ext cx="8072438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>
                <a:latin typeface="+mj-lt"/>
                <a:cs typeface="+mn-cs"/>
              </a:rPr>
              <a:t>It is immediate to understand that operating with this framework gives a big gain in computation speed. This is mainly in the case of the simulation of many source injections, not precise frequency </a:t>
            </a:r>
            <a:r>
              <a:rPr lang="en-US" dirty="0" smtClean="0">
                <a:latin typeface="+mj-lt"/>
                <a:cs typeface="+mn-cs"/>
              </a:rPr>
              <a:t>search (in fact  the signal 5-vect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+mj-lt"/>
                <a:cs typeface="+mn-cs"/>
              </a:rPr>
              <a:t>does not depend on the frequency), </a:t>
            </a:r>
            <a:r>
              <a:rPr lang="en-US" dirty="0">
                <a:latin typeface="+mj-lt"/>
                <a:cs typeface="+mn-cs"/>
              </a:rPr>
              <a:t>different analysis, and so on.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>
                <a:latin typeface="+mj-lt"/>
                <a:cs typeface="+mn-cs"/>
              </a:rPr>
              <a:t>In the case of the matched filter for the Vela pulsar during VSR1 (the reduced data were about 10</a:t>
            </a:r>
            <a:r>
              <a:rPr lang="en-US" baseline="30000" dirty="0">
                <a:latin typeface="+mj-lt"/>
                <a:cs typeface="+mn-cs"/>
              </a:rPr>
              <a:t>7</a:t>
            </a:r>
            <a:r>
              <a:rPr lang="en-US" dirty="0">
                <a:latin typeface="+mj-lt"/>
                <a:cs typeface="+mn-cs"/>
              </a:rPr>
              <a:t> samples) the gain is of the order of 1 million. And without any loss in performances.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>
                <a:latin typeface="+mj-lt"/>
                <a:cs typeface="+mn-cs"/>
              </a:rPr>
              <a:t>We should compute at the beginning only the </a:t>
            </a:r>
            <a:r>
              <a:rPr lang="en-US" dirty="0" smtClean="0">
                <a:latin typeface="+mj-lt"/>
                <a:cs typeface="+mn-cs"/>
              </a:rPr>
              <a:t>three </a:t>
            </a:r>
            <a:r>
              <a:rPr lang="en-US" dirty="0">
                <a:latin typeface="+mj-lt"/>
                <a:cs typeface="+mn-cs"/>
              </a:rPr>
              <a:t>5-vectors</a:t>
            </a:r>
            <a:r>
              <a:rPr lang="en-US" dirty="0" smtClean="0">
                <a:latin typeface="+mj-lt"/>
                <a:cs typeface="+mn-cs"/>
              </a:rPr>
              <a:t>:  </a:t>
            </a:r>
            <a:r>
              <a:rPr lang="en-US" dirty="0">
                <a:latin typeface="+mj-lt"/>
                <a:cs typeface="+mn-cs"/>
              </a:rPr>
              <a:t>the two for the basic </a:t>
            </a:r>
            <a:r>
              <a:rPr lang="en-US" dirty="0" smtClean="0">
                <a:latin typeface="+mj-lt"/>
                <a:cs typeface="+mn-cs"/>
              </a:rPr>
              <a:t>signals (plus and cross) </a:t>
            </a:r>
            <a:r>
              <a:rPr lang="en-US" dirty="0">
                <a:latin typeface="+mj-lt"/>
                <a:cs typeface="+mn-cs"/>
              </a:rPr>
              <a:t>and one for the data. </a:t>
            </a:r>
            <a:endParaRPr lang="it-IT" dirty="0">
              <a:latin typeface="+mj-lt"/>
              <a:cs typeface="+mn-cs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71472" y="5072074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Data 5-vect: the Fourier components at the 5 frequencies</a:t>
            </a:r>
          </a:p>
          <a:p>
            <a:r>
              <a:rPr lang="en-US" dirty="0" smtClean="0">
                <a:latin typeface="+mj-lt"/>
              </a:rPr>
              <a:t>Noise </a:t>
            </a:r>
            <a:r>
              <a:rPr lang="en-US" dirty="0" smtClean="0">
                <a:latin typeface="+mj-lt"/>
              </a:rPr>
              <a:t>background 5-vect</a:t>
            </a:r>
            <a:r>
              <a:rPr lang="en-US" dirty="0" smtClean="0">
                <a:latin typeface="+mj-lt"/>
              </a:rPr>
              <a:t>:  from one FFT and a comb with the 5 lines we get many noise realization</a:t>
            </a:r>
          </a:p>
          <a:p>
            <a:r>
              <a:rPr lang="en-US" dirty="0" smtClean="0">
                <a:latin typeface="+mj-lt"/>
              </a:rPr>
              <a:t>Signal 5-vect:  a linear combination of the two plus and cross 5 vectors:  </a:t>
            </a:r>
            <a:endParaRPr lang="en-US" dirty="0">
              <a:latin typeface="+mj-lt"/>
            </a:endParaRPr>
          </a:p>
        </p:txBody>
      </p:sp>
      <p:graphicFrame>
        <p:nvGraphicFramePr>
          <p:cNvPr id="154627" name="Object 9"/>
          <p:cNvGraphicFramePr>
            <a:graphicFrameLocks noChangeAspect="1"/>
          </p:cNvGraphicFramePr>
          <p:nvPr/>
        </p:nvGraphicFramePr>
        <p:xfrm>
          <a:off x="3071802" y="6392862"/>
          <a:ext cx="2214563" cy="465138"/>
        </p:xfrm>
        <a:graphic>
          <a:graphicData uri="http://schemas.openxmlformats.org/presentationml/2006/ole">
            <p:oleObj spid="_x0000_s154627" name="Equation" r:id="rId4" imgW="1168400" imgH="2413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9389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detection (2 </a:t>
            </a:r>
            <a:r>
              <a:rPr lang="en-US" dirty="0" err="1" smtClean="0"/>
              <a:t>d.o.f</a:t>
            </a:r>
            <a:r>
              <a:rPr lang="en-US" dirty="0" smtClean="0"/>
              <a:t>. case)</a:t>
            </a:r>
            <a:endParaRPr lang="it-IT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027488" y="2428875"/>
          <a:ext cx="1089025" cy="822325"/>
        </p:xfrm>
        <a:graphic>
          <a:graphicData uri="http://schemas.openxmlformats.org/presentationml/2006/ole">
            <p:oleObj spid="_x0000_s6146" name="Equation" r:id="rId4" imgW="622080" imgH="469800" progId="Equation.DSMT4">
              <p:embed/>
            </p:oleObj>
          </a:graphicData>
        </a:graphic>
      </p:graphicFrame>
      <p:sp>
        <p:nvSpPr>
          <p:cNvPr id="6149" name="CasellaDiTesto 3"/>
          <p:cNvSpPr txBox="1">
            <a:spLocks noChangeArrowheads="1"/>
          </p:cNvSpPr>
          <p:nvPr/>
        </p:nvSpPr>
        <p:spPr bwMode="auto">
          <a:xfrm>
            <a:off x="928688" y="2643188"/>
            <a:ext cx="2357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The matched filter is</a:t>
            </a:r>
            <a:endParaRPr lang="it-IT">
              <a:latin typeface="Constantia" pitchFamily="18" charset="0"/>
            </a:endParaRPr>
          </a:p>
        </p:txBody>
      </p:sp>
      <p:sp>
        <p:nvSpPr>
          <p:cNvPr id="6150" name="CasellaDiTesto 4"/>
          <p:cNvSpPr txBox="1">
            <a:spLocks noChangeArrowheads="1"/>
          </p:cNvSpPr>
          <p:nvPr/>
        </p:nvSpPr>
        <p:spPr bwMode="auto">
          <a:xfrm>
            <a:off x="928688" y="3500438"/>
            <a:ext cx="664370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nstantia" pitchFamily="18" charset="0"/>
              </a:rPr>
              <a:t>Note that the filter                is a </a:t>
            </a:r>
            <a:r>
              <a:rPr lang="en-US" dirty="0" smtClean="0">
                <a:latin typeface="Constantia" pitchFamily="18" charset="0"/>
              </a:rPr>
              <a:t>5-vector. </a:t>
            </a:r>
          </a:p>
          <a:p>
            <a:endParaRPr lang="en-US" dirty="0" smtClean="0">
              <a:latin typeface="Constantia" pitchFamily="18" charset="0"/>
            </a:endParaRPr>
          </a:p>
          <a:p>
            <a:endParaRPr lang="en-US" dirty="0" smtClean="0">
              <a:latin typeface="Constantia" pitchFamily="18" charset="0"/>
            </a:endParaRPr>
          </a:p>
          <a:p>
            <a:endParaRPr lang="en-US" dirty="0" smtClean="0">
              <a:latin typeface="Constantia" pitchFamily="18" charset="0"/>
            </a:endParaRPr>
          </a:p>
          <a:p>
            <a:r>
              <a:rPr lang="en-US" dirty="0" smtClean="0">
                <a:latin typeface="Constantia" pitchFamily="18" charset="0"/>
              </a:rPr>
              <a:t>The signal at the filter output is only one complex  number.         </a:t>
            </a:r>
            <a:endParaRPr lang="it-IT" dirty="0">
              <a:latin typeface="Constantia" pitchFamily="18" charset="0"/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011488" y="3368675"/>
          <a:ext cx="511175" cy="800100"/>
        </p:xfrm>
        <a:graphic>
          <a:graphicData uri="http://schemas.openxmlformats.org/presentationml/2006/ole">
            <p:oleObj spid="_x0000_s6147" name="Equation" r:id="rId5" imgW="291960" imgH="457200" progId="Equation.DSMT4">
              <p:embed/>
            </p:oleObj>
          </a:graphicData>
        </a:graphic>
      </p:graphicFrame>
      <p:sp>
        <p:nvSpPr>
          <p:cNvPr id="6151" name="CasellaDiTesto 6"/>
          <p:cNvSpPr txBox="1">
            <a:spLocks noChangeArrowheads="1"/>
          </p:cNvSpPr>
          <p:nvPr/>
        </p:nvSpPr>
        <p:spPr bwMode="auto">
          <a:xfrm>
            <a:off x="5715008" y="2571744"/>
            <a:ext cx="25003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nstantia" pitchFamily="18" charset="0"/>
              </a:rPr>
              <a:t>where </a:t>
            </a:r>
            <a:r>
              <a:rPr lang="en-US" b="1" dirty="0">
                <a:latin typeface="Constantia" pitchFamily="18" charset="0"/>
              </a:rPr>
              <a:t>X</a:t>
            </a:r>
            <a:r>
              <a:rPr lang="en-US" dirty="0">
                <a:latin typeface="Constantia" pitchFamily="18" charset="0"/>
              </a:rPr>
              <a:t> is the 5-vect of the data and </a:t>
            </a:r>
            <a:r>
              <a:rPr lang="en-US" b="1" dirty="0">
                <a:latin typeface="Constantia" pitchFamily="18" charset="0"/>
              </a:rPr>
              <a:t>A</a:t>
            </a:r>
            <a:r>
              <a:rPr lang="en-US" dirty="0">
                <a:latin typeface="Constantia" pitchFamily="18" charset="0"/>
              </a:rPr>
              <a:t> is the 5-vect of the signal</a:t>
            </a:r>
            <a:endParaRPr lang="it-IT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2464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detection (4 </a:t>
            </a:r>
            <a:r>
              <a:rPr lang="en-US" dirty="0" err="1" smtClean="0"/>
              <a:t>d.o.f</a:t>
            </a:r>
            <a:r>
              <a:rPr lang="en-US" dirty="0" smtClean="0"/>
              <a:t>. case)</a:t>
            </a:r>
            <a:endParaRPr lang="it-IT" dirty="0"/>
          </a:p>
        </p:txBody>
      </p:sp>
      <p:sp>
        <p:nvSpPr>
          <p:cNvPr id="717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7170" name="Object 1"/>
          <p:cNvGraphicFramePr>
            <a:graphicFrameLocks noChangeAspect="1"/>
          </p:cNvGraphicFramePr>
          <p:nvPr/>
        </p:nvGraphicFramePr>
        <p:xfrm>
          <a:off x="357158" y="1643050"/>
          <a:ext cx="3879850" cy="428625"/>
        </p:xfrm>
        <a:graphic>
          <a:graphicData uri="http://schemas.openxmlformats.org/presentationml/2006/ole">
            <p:oleObj spid="_x0000_s7170" name="Equation" r:id="rId4" imgW="2260600" imgH="254000" progId="Equation.DSMT4">
              <p:embed/>
            </p:oleObj>
          </a:graphicData>
        </a:graphic>
      </p:graphicFrame>
      <p:sp>
        <p:nvSpPr>
          <p:cNvPr id="71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6000760" y="1571612"/>
          <a:ext cx="1339850" cy="500063"/>
        </p:xfrm>
        <a:graphic>
          <a:graphicData uri="http://schemas.openxmlformats.org/presentationml/2006/ole">
            <p:oleObj spid="_x0000_s7171" name="Equation" r:id="rId5" imgW="876300" imgH="330200" progId="Equation.DSMT4">
              <p:embed/>
            </p:oleObj>
          </a:graphicData>
        </a:graphic>
      </p:graphicFrame>
      <p:sp>
        <p:nvSpPr>
          <p:cNvPr id="717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7172" name="Object 5"/>
          <p:cNvGraphicFramePr>
            <a:graphicFrameLocks noChangeAspect="1"/>
          </p:cNvGraphicFramePr>
          <p:nvPr/>
        </p:nvGraphicFramePr>
        <p:xfrm>
          <a:off x="357158" y="3357562"/>
          <a:ext cx="5275964" cy="2071702"/>
        </p:xfrm>
        <a:graphic>
          <a:graphicData uri="http://schemas.openxmlformats.org/presentationml/2006/ole">
            <p:oleObj spid="_x0000_s7172" name="Equation" r:id="rId6" imgW="3060360" imgH="1193760" progId="Equation.DSMT4">
              <p:embed/>
            </p:oleObj>
          </a:graphicData>
        </a:graphic>
      </p:graphicFrame>
      <p:sp>
        <p:nvSpPr>
          <p:cNvPr id="717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7173" name="Object 7"/>
          <p:cNvGraphicFramePr>
            <a:graphicFrameLocks noChangeAspect="1"/>
          </p:cNvGraphicFramePr>
          <p:nvPr/>
        </p:nvGraphicFramePr>
        <p:xfrm>
          <a:off x="4373563" y="2357438"/>
          <a:ext cx="3000375" cy="1071562"/>
        </p:xfrm>
        <a:graphic>
          <a:graphicData uri="http://schemas.openxmlformats.org/presentationml/2006/ole">
            <p:oleObj spid="_x0000_s7173" name="Equation" r:id="rId7" imgW="2031840" imgH="533160" progId="Equation.DSMT4">
              <p:embed/>
            </p:oleObj>
          </a:graphicData>
        </a:graphic>
      </p:graphicFrame>
      <p:sp>
        <p:nvSpPr>
          <p:cNvPr id="7179" name="CasellaDiTesto 10"/>
          <p:cNvSpPr txBox="1">
            <a:spLocks noChangeArrowheads="1"/>
          </p:cNvSpPr>
          <p:nvPr/>
        </p:nvSpPr>
        <p:spPr bwMode="auto">
          <a:xfrm>
            <a:off x="357158" y="2571744"/>
            <a:ext cx="3500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nstantia" pitchFamily="18" charset="0"/>
              </a:rPr>
              <a:t>The two basic </a:t>
            </a:r>
            <a:r>
              <a:rPr lang="en-US" dirty="0" smtClean="0">
                <a:latin typeface="Constantia" pitchFamily="18" charset="0"/>
              </a:rPr>
              <a:t>observables are</a:t>
            </a:r>
            <a:endParaRPr lang="it-IT" dirty="0">
              <a:latin typeface="Constantia" pitchFamily="18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85720" y="5643578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matched filter          is the weighted mean of  the two basic components</a:t>
            </a:r>
            <a:endParaRPr lang="en-US" dirty="0"/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2357422" y="5429264"/>
          <a:ext cx="428628" cy="571504"/>
        </p:xfrm>
        <a:graphic>
          <a:graphicData uri="http://schemas.openxmlformats.org/presentationml/2006/ole">
            <p:oleObj spid="_x0000_s7174" name="Equation" r:id="rId8" imgW="126720" imgH="228600" progId="Equation.DSMT4">
              <p:embed/>
            </p:oleObj>
          </a:graphicData>
        </a:graphic>
      </p:graphicFrame>
      <p:sp>
        <p:nvSpPr>
          <p:cNvPr id="14" name="CasellaDiTesto 13"/>
          <p:cNvSpPr txBox="1"/>
          <p:nvPr/>
        </p:nvSpPr>
        <p:spPr>
          <a:xfrm>
            <a:off x="2357422" y="6215082"/>
            <a:ext cx="4410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But we don not know  a and b !</a:t>
            </a:r>
            <a:endParaRPr lang="en-US" sz="2400" dirty="0"/>
          </a:p>
        </p:txBody>
      </p:sp>
      <p:sp>
        <p:nvSpPr>
          <p:cNvPr id="15" name="Rettangolo 14"/>
          <p:cNvSpPr/>
          <p:nvPr/>
        </p:nvSpPr>
        <p:spPr>
          <a:xfrm>
            <a:off x="214282" y="2143116"/>
            <a:ext cx="7358114" cy="1214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9608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Detection statistics: </a:t>
            </a:r>
            <a:r>
              <a:rPr lang="en-US" sz="2800" dirty="0" smtClean="0"/>
              <a:t>basic observables</a:t>
            </a:r>
            <a:endParaRPr lang="it-IT" sz="3200" dirty="0"/>
          </a:p>
        </p:txBody>
      </p:sp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10242" name="Object 1"/>
          <p:cNvGraphicFramePr>
            <a:graphicFrameLocks noChangeAspect="1"/>
          </p:cNvGraphicFramePr>
          <p:nvPr/>
        </p:nvGraphicFramePr>
        <p:xfrm>
          <a:off x="2773363" y="1797050"/>
          <a:ext cx="3429000" cy="906463"/>
        </p:xfrm>
        <a:graphic>
          <a:graphicData uri="http://schemas.openxmlformats.org/presentationml/2006/ole">
            <p:oleObj spid="_x0000_s10242" name="Equation" r:id="rId4" imgW="1968480" imgH="520560" progId="Equation.DSMT4">
              <p:embed/>
            </p:oleObj>
          </a:graphicData>
        </a:graphic>
      </p:graphicFrame>
      <p:sp>
        <p:nvSpPr>
          <p:cNvPr id="102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3071813" y="3214688"/>
          <a:ext cx="2693987" cy="785812"/>
        </p:xfrm>
        <a:graphic>
          <a:graphicData uri="http://schemas.openxmlformats.org/presentationml/2006/ole">
            <p:oleObj spid="_x0000_s10243" name="Equation" r:id="rId5" imgW="1828800" imgH="533400" progId="Equation.DSMT4">
              <p:embed/>
            </p:oleObj>
          </a:graphicData>
        </a:graphic>
      </p:graphicFrame>
      <p:sp>
        <p:nvSpPr>
          <p:cNvPr id="1024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10244" name="Object 5"/>
          <p:cNvGraphicFramePr>
            <a:graphicFrameLocks noChangeAspect="1"/>
          </p:cNvGraphicFramePr>
          <p:nvPr/>
        </p:nvGraphicFramePr>
        <p:xfrm>
          <a:off x="4314825" y="4429125"/>
          <a:ext cx="2114550" cy="857250"/>
        </p:xfrm>
        <a:graphic>
          <a:graphicData uri="http://schemas.openxmlformats.org/presentationml/2006/ole">
            <p:oleObj spid="_x0000_s10244" name="Equation" r:id="rId6" imgW="1409088" imgH="571252" progId="Equation.DSMT4">
              <p:embed/>
            </p:oleObj>
          </a:graphicData>
        </a:graphic>
      </p:graphicFrame>
      <p:graphicFrame>
        <p:nvGraphicFramePr>
          <p:cNvPr id="10245" name="Object 7"/>
          <p:cNvGraphicFramePr>
            <a:graphicFrameLocks noChangeAspect="1"/>
          </p:cNvGraphicFramePr>
          <p:nvPr/>
        </p:nvGraphicFramePr>
        <p:xfrm>
          <a:off x="4295775" y="5643563"/>
          <a:ext cx="3276600" cy="642937"/>
        </p:xfrm>
        <a:graphic>
          <a:graphicData uri="http://schemas.openxmlformats.org/presentationml/2006/ole">
            <p:oleObj spid="_x0000_s10245" name="Equation" r:id="rId7" imgW="2006280" imgH="393480" progId="Equation.DSMT4">
              <p:embed/>
            </p:oleObj>
          </a:graphicData>
        </a:graphic>
      </p:graphicFrame>
      <p:sp>
        <p:nvSpPr>
          <p:cNvPr id="10250" name="CasellaDiTesto 9"/>
          <p:cNvSpPr txBox="1">
            <a:spLocks noChangeArrowheads="1"/>
          </p:cNvSpPr>
          <p:nvPr/>
        </p:nvSpPr>
        <p:spPr bwMode="auto">
          <a:xfrm>
            <a:off x="500063" y="2000250"/>
            <a:ext cx="1928812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Basic observables</a:t>
            </a:r>
          </a:p>
          <a:p>
            <a:endParaRPr lang="en-US">
              <a:latin typeface="Constantia" pitchFamily="18" charset="0"/>
            </a:endParaRPr>
          </a:p>
          <a:p>
            <a:endParaRPr lang="en-US">
              <a:latin typeface="Constantia" pitchFamily="18" charset="0"/>
            </a:endParaRPr>
          </a:p>
          <a:p>
            <a:endParaRPr lang="en-US">
              <a:latin typeface="Constantia" pitchFamily="18" charset="0"/>
            </a:endParaRPr>
          </a:p>
          <a:p>
            <a:endParaRPr lang="en-US">
              <a:latin typeface="Constantia" pitchFamily="18" charset="0"/>
            </a:endParaRPr>
          </a:p>
          <a:p>
            <a:r>
              <a:rPr lang="en-US">
                <a:latin typeface="Constantia" pitchFamily="18" charset="0"/>
              </a:rPr>
              <a:t>Variances in case of only noise</a:t>
            </a:r>
            <a:endParaRPr lang="it-IT">
              <a:latin typeface="Constantia" pitchFamily="18" charset="0"/>
            </a:endParaRPr>
          </a:p>
        </p:txBody>
      </p:sp>
      <p:sp>
        <p:nvSpPr>
          <p:cNvPr id="10251" name="CasellaDiTesto 10"/>
          <p:cNvSpPr txBox="1">
            <a:spLocks noChangeArrowheads="1"/>
          </p:cNvSpPr>
          <p:nvPr/>
        </p:nvSpPr>
        <p:spPr bwMode="auto">
          <a:xfrm>
            <a:off x="428625" y="4643438"/>
            <a:ext cx="3143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The distribution of a single observable (only noise)</a:t>
            </a:r>
            <a:endParaRPr lang="it-IT">
              <a:latin typeface="Constantia" pitchFamily="18" charset="0"/>
            </a:endParaRPr>
          </a:p>
        </p:txBody>
      </p:sp>
      <p:sp>
        <p:nvSpPr>
          <p:cNvPr id="10252" name="CasellaDiTesto 11"/>
          <p:cNvSpPr txBox="1">
            <a:spLocks noChangeArrowheads="1"/>
          </p:cNvSpPr>
          <p:nvPr/>
        </p:nvSpPr>
        <p:spPr bwMode="auto">
          <a:xfrm>
            <a:off x="500063" y="5715000"/>
            <a:ext cx="3143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The distribution of a single observable (noise+signal </a:t>
            </a:r>
            <a:r>
              <a:rPr lang="el-GR">
                <a:latin typeface="Constantia" pitchFamily="18" charset="0"/>
              </a:rPr>
              <a:t>λ</a:t>
            </a:r>
            <a:r>
              <a:rPr lang="en-US">
                <a:latin typeface="Constantia" pitchFamily="18" charset="0"/>
              </a:rPr>
              <a:t>)</a:t>
            </a:r>
            <a:endParaRPr lang="it-IT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305800" cy="86752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Detection statistics and its optimization</a:t>
            </a:r>
            <a:endParaRPr lang="it-IT" sz="3600" dirty="0"/>
          </a:p>
        </p:txBody>
      </p:sp>
      <p:sp>
        <p:nvSpPr>
          <p:cNvPr id="1127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11266" name="Object 1"/>
          <p:cNvGraphicFramePr>
            <a:graphicFrameLocks noChangeAspect="1"/>
          </p:cNvGraphicFramePr>
          <p:nvPr/>
        </p:nvGraphicFramePr>
        <p:xfrm>
          <a:off x="3714750" y="1785938"/>
          <a:ext cx="2571750" cy="642937"/>
        </p:xfrm>
        <a:graphic>
          <a:graphicData uri="http://schemas.openxmlformats.org/presentationml/2006/ole">
            <p:oleObj spid="_x0000_s11266" name="Equation" r:id="rId4" imgW="1371600" imgH="342900" progId="Equation.DSMT4">
              <p:embed/>
            </p:oleObj>
          </a:graphicData>
        </a:graphic>
      </p:graphicFrame>
      <p:sp>
        <p:nvSpPr>
          <p:cNvPr id="1127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3643306" y="3286124"/>
          <a:ext cx="1071562" cy="600075"/>
        </p:xfrm>
        <a:graphic>
          <a:graphicData uri="http://schemas.openxmlformats.org/presentationml/2006/ole">
            <p:oleObj spid="_x0000_s11267" name="Equation" r:id="rId5" imgW="710891" imgH="393529" progId="Equation.DSMT4">
              <p:embed/>
            </p:oleObj>
          </a:graphicData>
        </a:graphic>
      </p:graphicFrame>
      <p:sp>
        <p:nvSpPr>
          <p:cNvPr id="112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11268" name="Object 5"/>
          <p:cNvGraphicFramePr>
            <a:graphicFrameLocks noChangeAspect="1"/>
          </p:cNvGraphicFramePr>
          <p:nvPr/>
        </p:nvGraphicFramePr>
        <p:xfrm>
          <a:off x="3606800" y="4138613"/>
          <a:ext cx="2874963" cy="500062"/>
        </p:xfrm>
        <a:graphic>
          <a:graphicData uri="http://schemas.openxmlformats.org/presentationml/2006/ole">
            <p:oleObj spid="_x0000_s11268" name="Equation" r:id="rId6" imgW="1752480" imgH="304560" progId="Equation.DSMT4">
              <p:embed/>
            </p:oleObj>
          </a:graphicData>
        </a:graphic>
      </p:graphicFrame>
      <p:sp>
        <p:nvSpPr>
          <p:cNvPr id="112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11269" name="Object 7"/>
          <p:cNvGraphicFramePr>
            <a:graphicFrameLocks noChangeAspect="1"/>
          </p:cNvGraphicFramePr>
          <p:nvPr/>
        </p:nvGraphicFramePr>
        <p:xfrm>
          <a:off x="3571875" y="4924425"/>
          <a:ext cx="3000375" cy="546100"/>
        </p:xfrm>
        <a:graphic>
          <a:graphicData uri="http://schemas.openxmlformats.org/presentationml/2006/ole">
            <p:oleObj spid="_x0000_s11269" name="Equation" r:id="rId7" imgW="1676160" imgH="304560" progId="Equation.DSMT4">
              <p:embed/>
            </p:oleObj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285750" y="3424238"/>
            <a:ext cx="3000375" cy="2862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simple mean  </a:t>
            </a:r>
            <a:r>
              <a:rPr lang="en-US" b="1" dirty="0">
                <a:solidFill>
                  <a:schemeClr val="accent1"/>
                </a:solidFill>
                <a:latin typeface="+mn-lt"/>
                <a:cs typeface="+mn-cs"/>
              </a:rPr>
              <a:t>(blue)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F statistics 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(red)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Best ROC statistics 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(green)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Best SNR statistics  </a:t>
            </a:r>
            <a:r>
              <a:rPr lang="en-US" b="1" dirty="0">
                <a:latin typeface="+mn-lt"/>
                <a:cs typeface="+mn-cs"/>
              </a:rPr>
              <a:t>(black)</a:t>
            </a:r>
            <a:endParaRPr lang="it-IT" b="1" dirty="0">
              <a:latin typeface="+mn-lt"/>
              <a:cs typeface="+mn-cs"/>
            </a:endParaRPr>
          </a:p>
        </p:txBody>
      </p:sp>
      <p:sp>
        <p:nvSpPr>
          <p:cNvPr id="1127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11270" name="Object 9"/>
          <p:cNvGraphicFramePr>
            <a:graphicFrameLocks noChangeAspect="1"/>
          </p:cNvGraphicFramePr>
          <p:nvPr/>
        </p:nvGraphicFramePr>
        <p:xfrm>
          <a:off x="3511550" y="5853113"/>
          <a:ext cx="2976563" cy="428625"/>
        </p:xfrm>
        <a:graphic>
          <a:graphicData uri="http://schemas.openxmlformats.org/presentationml/2006/ole">
            <p:oleObj spid="_x0000_s11270" name="Equation" r:id="rId8" imgW="1587240" imgH="228600" progId="Equation.DSMT4">
              <p:embed/>
            </p:oleObj>
          </a:graphicData>
        </a:graphic>
      </p:graphicFrame>
      <p:sp>
        <p:nvSpPr>
          <p:cNvPr id="11278" name="CasellaDiTesto 13"/>
          <p:cNvSpPr txBox="1">
            <a:spLocks noChangeArrowheads="1"/>
          </p:cNvSpPr>
          <p:nvPr/>
        </p:nvSpPr>
        <p:spPr bwMode="auto">
          <a:xfrm>
            <a:off x="285750" y="1785938"/>
            <a:ext cx="3000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The detection statistics is a linear combination of the 2 observables</a:t>
            </a:r>
            <a:endParaRPr lang="it-IT">
              <a:latin typeface="Constantia" pitchFamily="18" charset="0"/>
            </a:endParaRPr>
          </a:p>
        </p:txBody>
      </p:sp>
      <p:sp>
        <p:nvSpPr>
          <p:cNvPr id="11279" name="CasellaDiTesto 14"/>
          <p:cNvSpPr txBox="1">
            <a:spLocks noChangeArrowheads="1"/>
          </p:cNvSpPr>
          <p:nvPr/>
        </p:nvSpPr>
        <p:spPr bwMode="auto">
          <a:xfrm>
            <a:off x="2643188" y="2857500"/>
            <a:ext cx="1785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   Some </a:t>
            </a:r>
            <a:r>
              <a:rPr lang="en-US" b="1" dirty="0">
                <a:latin typeface="Constantia" pitchFamily="18" charset="0"/>
              </a:rPr>
              <a:t>cases</a:t>
            </a:r>
            <a:endParaRPr lang="it-IT" b="1" dirty="0">
              <a:latin typeface="Constantia" pitchFamily="18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3571868" y="1571612"/>
            <a:ext cx="2857520" cy="1071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9608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/>
              <a:t>Detection statistics</a:t>
            </a:r>
            <a:endParaRPr lang="it-IT" sz="4800" dirty="0"/>
          </a:p>
        </p:txBody>
      </p:sp>
      <p:pic>
        <p:nvPicPr>
          <p:cNvPr id="24579" name="Immagine 2" descr="untitled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482446"/>
            <a:ext cx="4881565" cy="366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Immagine 3" descr="untitled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7" y="2500306"/>
            <a:ext cx="430573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5929322" y="6286520"/>
            <a:ext cx="26431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j-lt"/>
                <a:cs typeface="+mn-cs"/>
              </a:rPr>
              <a:t>Ratio of the two modes: 1</a:t>
            </a:r>
            <a:endParaRPr lang="it-IT" dirty="0">
              <a:latin typeface="+mj-lt"/>
              <a:cs typeface="+mn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214414" y="6286520"/>
            <a:ext cx="27146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j-lt"/>
                <a:cs typeface="+mn-cs"/>
              </a:rPr>
              <a:t>Ratio of the two modes: 3</a:t>
            </a:r>
            <a:endParaRPr lang="it-IT" dirty="0">
              <a:latin typeface="+mj-lt"/>
              <a:cs typeface="+mn-cs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28596" y="1500174"/>
            <a:ext cx="72866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simple mean  </a:t>
            </a:r>
            <a:r>
              <a:rPr lang="en-US" b="1" dirty="0">
                <a:solidFill>
                  <a:schemeClr val="accent1"/>
                </a:solidFill>
                <a:latin typeface="+mn-lt"/>
                <a:cs typeface="+mn-cs"/>
              </a:rPr>
              <a:t>(</a:t>
            </a:r>
            <a:r>
              <a:rPr lang="en-US" b="1" dirty="0" smtClean="0">
                <a:solidFill>
                  <a:schemeClr val="accent1"/>
                </a:solidFill>
                <a:latin typeface="+mn-lt"/>
                <a:cs typeface="+mn-cs"/>
              </a:rPr>
              <a:t>blue)                           </a:t>
            </a:r>
            <a:r>
              <a:rPr lang="en-US" dirty="0" smtClean="0">
                <a:latin typeface="+mn-lt"/>
                <a:cs typeface="+mn-cs"/>
              </a:rPr>
              <a:t>F </a:t>
            </a:r>
            <a:r>
              <a:rPr lang="en-US" dirty="0">
                <a:latin typeface="+mn-lt"/>
                <a:cs typeface="+mn-cs"/>
              </a:rPr>
              <a:t>statistics 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(red)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+mn-lt"/>
                <a:cs typeface="+mn-cs"/>
              </a:rPr>
              <a:t>Best </a:t>
            </a:r>
            <a:r>
              <a:rPr lang="en-US" dirty="0">
                <a:latin typeface="+mn-lt"/>
                <a:cs typeface="+mn-cs"/>
              </a:rPr>
              <a:t>ROC statistics 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(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green)             </a:t>
            </a:r>
            <a:r>
              <a:rPr lang="en-US" dirty="0" smtClean="0">
                <a:latin typeface="+mn-lt"/>
                <a:cs typeface="+mn-cs"/>
              </a:rPr>
              <a:t>Best </a:t>
            </a:r>
            <a:r>
              <a:rPr lang="en-US" dirty="0">
                <a:latin typeface="+mn-lt"/>
                <a:cs typeface="+mn-cs"/>
              </a:rPr>
              <a:t>SNR statistics  </a:t>
            </a:r>
            <a:r>
              <a:rPr lang="en-US" b="1" dirty="0">
                <a:latin typeface="+mn-lt"/>
                <a:cs typeface="+mn-cs"/>
              </a:rPr>
              <a:t>(black)</a:t>
            </a:r>
            <a:endParaRPr lang="it-IT" b="1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6752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Detection statistics: the distribution</a:t>
            </a:r>
            <a:endParaRPr lang="it-IT" sz="3200" dirty="0"/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12290" name="Object 1"/>
          <p:cNvGraphicFramePr>
            <a:graphicFrameLocks noChangeAspect="1"/>
          </p:cNvGraphicFramePr>
          <p:nvPr/>
        </p:nvGraphicFramePr>
        <p:xfrm>
          <a:off x="3000375" y="2606675"/>
          <a:ext cx="3143250" cy="750888"/>
        </p:xfrm>
        <a:graphic>
          <a:graphicData uri="http://schemas.openxmlformats.org/presentationml/2006/ole">
            <p:oleObj spid="_x0000_s12290" name="Equation" r:id="rId4" imgW="1752600" imgH="419100" progId="Equation.DSMT4">
              <p:embed/>
            </p:oleObj>
          </a:graphicData>
        </a:graphic>
      </p:graphicFrame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3714750" y="3857625"/>
          <a:ext cx="2386013" cy="500063"/>
        </p:xfrm>
        <a:graphic>
          <a:graphicData uri="http://schemas.openxmlformats.org/presentationml/2006/ole">
            <p:oleObj spid="_x0000_s12291" name="Equation" r:id="rId5" imgW="1193800" imgH="254000" progId="Equation.DSMT4">
              <p:embed/>
            </p:oleObj>
          </a:graphicData>
        </a:graphic>
      </p:graphicFrame>
      <p:sp>
        <p:nvSpPr>
          <p:cNvPr id="12295" name="CasellaDiTesto 6"/>
          <p:cNvSpPr txBox="1">
            <a:spLocks noChangeArrowheads="1"/>
          </p:cNvSpPr>
          <p:nvPr/>
        </p:nvSpPr>
        <p:spPr bwMode="auto">
          <a:xfrm>
            <a:off x="1000125" y="3857625"/>
            <a:ext cx="157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if </a:t>
            </a:r>
            <a:r>
              <a:rPr lang="el-GR">
                <a:latin typeface="Constantia" pitchFamily="18" charset="0"/>
              </a:rPr>
              <a:t>α</a:t>
            </a:r>
            <a:r>
              <a:rPr lang="en-US">
                <a:latin typeface="Constantia" pitchFamily="18" charset="0"/>
              </a:rPr>
              <a:t>=</a:t>
            </a:r>
            <a:r>
              <a:rPr lang="el-GR">
                <a:latin typeface="Constantia" pitchFamily="18" charset="0"/>
              </a:rPr>
              <a:t>β</a:t>
            </a:r>
            <a:endParaRPr lang="it-IT">
              <a:latin typeface="Constantia" pitchFamily="18" charset="0"/>
            </a:endParaRPr>
          </a:p>
        </p:txBody>
      </p:sp>
      <p:sp>
        <p:nvSpPr>
          <p:cNvPr id="12296" name="CasellaDiTesto 7"/>
          <p:cNvSpPr txBox="1">
            <a:spLocks noChangeArrowheads="1"/>
          </p:cNvSpPr>
          <p:nvPr/>
        </p:nvSpPr>
        <p:spPr bwMode="auto">
          <a:xfrm>
            <a:off x="1000125" y="1785938"/>
            <a:ext cx="5857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Exponential distributions mixtures:</a:t>
            </a:r>
            <a:endParaRPr lang="it-IT">
              <a:latin typeface="Constantia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14282" y="5000636"/>
            <a:ext cx="6500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a=b </a:t>
            </a:r>
            <a:r>
              <a:rPr lang="en-US" sz="2000" dirty="0" smtClean="0"/>
              <a:t>  is the F-stat case, that is equalization of the two plus and cross modes</a:t>
            </a:r>
            <a:endParaRPr 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305800" cy="57150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Estimation of source parameters: </a:t>
            </a:r>
            <a:r>
              <a:rPr lang="en-US" sz="2400" dirty="0" smtClean="0"/>
              <a:t>basic relations</a:t>
            </a:r>
            <a:endParaRPr lang="it-IT" sz="3200" dirty="0"/>
          </a:p>
        </p:txBody>
      </p:sp>
      <p:sp>
        <p:nvSpPr>
          <p:cNvPr id="819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8194" name="Object 1"/>
          <p:cNvGraphicFramePr>
            <a:graphicFrameLocks noChangeAspect="1"/>
          </p:cNvGraphicFramePr>
          <p:nvPr/>
        </p:nvGraphicFramePr>
        <p:xfrm>
          <a:off x="2947988" y="1785938"/>
          <a:ext cx="2647950" cy="428625"/>
        </p:xfrm>
        <a:graphic>
          <a:graphicData uri="http://schemas.openxmlformats.org/presentationml/2006/ole">
            <p:oleObj spid="_x0000_s152578" name="Equation" r:id="rId4" imgW="1688760" imgH="279360" progId="Equation.DSMT4">
              <p:embed/>
            </p:oleObj>
          </a:graphicData>
        </a:graphic>
      </p:graphicFrame>
      <p:sp>
        <p:nvSpPr>
          <p:cNvPr id="82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2120900" y="2371725"/>
          <a:ext cx="5006975" cy="1755775"/>
        </p:xfrm>
        <a:graphic>
          <a:graphicData uri="http://schemas.openxmlformats.org/presentationml/2006/ole">
            <p:oleObj spid="_x0000_s152579" name="Equation" r:id="rId5" imgW="4190760" imgH="1473120" progId="Equation.DSMT4">
              <p:embed/>
            </p:oleObj>
          </a:graphicData>
        </a:graphic>
      </p:graphicFrame>
      <p:sp>
        <p:nvSpPr>
          <p:cNvPr id="820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8196" name="Object 5"/>
          <p:cNvGraphicFramePr>
            <a:graphicFrameLocks noChangeAspect="1"/>
          </p:cNvGraphicFramePr>
          <p:nvPr/>
        </p:nvGraphicFramePr>
        <p:xfrm>
          <a:off x="2595563" y="4572000"/>
          <a:ext cx="3427412" cy="785813"/>
        </p:xfrm>
        <a:graphic>
          <a:graphicData uri="http://schemas.openxmlformats.org/presentationml/2006/ole">
            <p:oleObj spid="_x0000_s152580" name="Equation" r:id="rId6" imgW="2730240" imgH="622080" progId="Equation.DSMT4">
              <p:embed/>
            </p:oleObj>
          </a:graphicData>
        </a:graphic>
      </p:graphicFrame>
      <p:sp>
        <p:nvSpPr>
          <p:cNvPr id="820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8197" name="Object 7"/>
          <p:cNvGraphicFramePr>
            <a:graphicFrameLocks noChangeAspect="1"/>
          </p:cNvGraphicFramePr>
          <p:nvPr/>
        </p:nvGraphicFramePr>
        <p:xfrm>
          <a:off x="2428875" y="5715000"/>
          <a:ext cx="4300538" cy="928688"/>
        </p:xfrm>
        <a:graphic>
          <a:graphicData uri="http://schemas.openxmlformats.org/presentationml/2006/ole">
            <p:oleObj spid="_x0000_s152581" name="Equation" r:id="rId7" imgW="3746500" imgH="8001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/>
          </p:cNvSpPr>
          <p:nvPr>
            <p:ph type="title"/>
          </p:nvPr>
        </p:nvSpPr>
        <p:spPr>
          <a:xfrm>
            <a:off x="857250" y="704850"/>
            <a:ext cx="7829550" cy="938213"/>
          </a:xfrm>
        </p:spPr>
        <p:txBody>
          <a:bodyPr/>
          <a:lstStyle/>
          <a:p>
            <a:r>
              <a:rPr lang="en-US" dirty="0" smtClean="0"/>
              <a:t>Outline of the talk</a:t>
            </a:r>
            <a:endParaRPr lang="it-IT" dirty="0" smtClean="0"/>
          </a:p>
        </p:txBody>
      </p:sp>
      <p:sp>
        <p:nvSpPr>
          <p:cNvPr id="2048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preparation</a:t>
            </a:r>
          </a:p>
          <a:p>
            <a:r>
              <a:rPr lang="en-US" dirty="0" smtClean="0"/>
              <a:t>Formulation of the problem</a:t>
            </a:r>
          </a:p>
          <a:p>
            <a:r>
              <a:rPr lang="en-US" dirty="0" smtClean="0"/>
              <a:t>The signal and the noise</a:t>
            </a:r>
          </a:p>
          <a:p>
            <a:r>
              <a:rPr lang="en-US" dirty="0" smtClean="0"/>
              <a:t>The algebra of the 5-vectors</a:t>
            </a:r>
          </a:p>
          <a:p>
            <a:r>
              <a:rPr lang="en-US" dirty="0" smtClean="0"/>
              <a:t>The detection problem</a:t>
            </a:r>
          </a:p>
          <a:p>
            <a:r>
              <a:rPr lang="en-US" dirty="0" smtClean="0"/>
              <a:t>The parameter estimation problem</a:t>
            </a:r>
          </a:p>
          <a:p>
            <a:r>
              <a:rPr lang="en-US" dirty="0" smtClean="0"/>
              <a:t>The Coherence: reliability of the detection</a:t>
            </a:r>
          </a:p>
          <a:p>
            <a:r>
              <a:rPr lang="en-US" dirty="0" smtClean="0"/>
              <a:t>Extension to sub-periods or more antennas analysis</a:t>
            </a:r>
          </a:p>
          <a:p>
            <a:endParaRPr lang="en-US" dirty="0" smtClean="0"/>
          </a:p>
          <a:p>
            <a:endParaRPr lang="it-IT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2464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Estimation of source parameters</a:t>
            </a:r>
            <a:endParaRPr lang="it-IT" sz="3600" dirty="0"/>
          </a:p>
        </p:txBody>
      </p:sp>
      <p:sp>
        <p:nvSpPr>
          <p:cNvPr id="922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9218" name="Object 1"/>
          <p:cNvGraphicFramePr>
            <a:graphicFrameLocks noChangeAspect="1"/>
          </p:cNvGraphicFramePr>
          <p:nvPr/>
        </p:nvGraphicFramePr>
        <p:xfrm>
          <a:off x="4000500" y="1857375"/>
          <a:ext cx="1714500" cy="571500"/>
        </p:xfrm>
        <a:graphic>
          <a:graphicData uri="http://schemas.openxmlformats.org/presentationml/2006/ole">
            <p:oleObj spid="_x0000_s153602" name="Equation" r:id="rId4" imgW="1143000" imgH="381000" progId="Equation.DSMT4">
              <p:embed/>
            </p:oleObj>
          </a:graphicData>
        </a:graphic>
      </p:graphicFrame>
      <p:sp>
        <p:nvSpPr>
          <p:cNvPr id="922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3000375" y="2643188"/>
          <a:ext cx="1706563" cy="428625"/>
        </p:xfrm>
        <a:graphic>
          <a:graphicData uri="http://schemas.openxmlformats.org/presentationml/2006/ole">
            <p:oleObj spid="_x0000_s153603" name="Equation" r:id="rId5" imgW="1002865" imgH="253890" progId="Equation.DSMT4">
              <p:embed/>
            </p:oleObj>
          </a:graphicData>
        </a:graphic>
      </p:graphicFrame>
      <p:sp>
        <p:nvSpPr>
          <p:cNvPr id="92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9220" name="Object 5"/>
          <p:cNvGraphicFramePr>
            <a:graphicFrameLocks noChangeAspect="1"/>
          </p:cNvGraphicFramePr>
          <p:nvPr/>
        </p:nvGraphicFramePr>
        <p:xfrm>
          <a:off x="5286375" y="2643188"/>
          <a:ext cx="1389063" cy="500062"/>
        </p:xfrm>
        <a:graphic>
          <a:graphicData uri="http://schemas.openxmlformats.org/presentationml/2006/ole">
            <p:oleObj spid="_x0000_s153604" name="Equation" r:id="rId6" imgW="952087" imgH="342751" progId="Equation.DSMT4">
              <p:embed/>
            </p:oleObj>
          </a:graphicData>
        </a:graphic>
      </p:graphicFrame>
      <p:sp>
        <p:nvSpPr>
          <p:cNvPr id="922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9221" name="Object 7"/>
          <p:cNvGraphicFramePr>
            <a:graphicFrameLocks noChangeAspect="1"/>
          </p:cNvGraphicFramePr>
          <p:nvPr/>
        </p:nvGraphicFramePr>
        <p:xfrm>
          <a:off x="3571875" y="3286125"/>
          <a:ext cx="1773238" cy="2000250"/>
        </p:xfrm>
        <a:graphic>
          <a:graphicData uri="http://schemas.openxmlformats.org/presentationml/2006/ole">
            <p:oleObj spid="_x0000_s153605" name="Equation" r:id="rId7" imgW="1536700" imgH="1727200" progId="Equation.DSMT4">
              <p:embed/>
            </p:oleObj>
          </a:graphicData>
        </a:graphic>
      </p:graphicFrame>
      <p:sp>
        <p:nvSpPr>
          <p:cNvPr id="922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9222" name="Object 9"/>
          <p:cNvGraphicFramePr>
            <a:graphicFrameLocks noChangeAspect="1"/>
          </p:cNvGraphicFramePr>
          <p:nvPr/>
        </p:nvGraphicFramePr>
        <p:xfrm>
          <a:off x="3679825" y="5786438"/>
          <a:ext cx="1801813" cy="928687"/>
        </p:xfrm>
        <a:graphic>
          <a:graphicData uri="http://schemas.openxmlformats.org/presentationml/2006/ole">
            <p:oleObj spid="_x0000_s153606" name="Equation" r:id="rId8" imgW="927000" imgH="482400" progId="Equation.DSMT4">
              <p:embed/>
            </p:oleObj>
          </a:graphicData>
        </a:graphic>
      </p:graphicFrame>
      <p:sp>
        <p:nvSpPr>
          <p:cNvPr id="9229" name="CasellaDiTesto 12"/>
          <p:cNvSpPr txBox="1">
            <a:spLocks noChangeArrowheads="1"/>
          </p:cNvSpPr>
          <p:nvPr/>
        </p:nvSpPr>
        <p:spPr bwMode="auto">
          <a:xfrm>
            <a:off x="571500" y="2000250"/>
            <a:ext cx="3286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Estimation of the amplitude</a:t>
            </a:r>
            <a:endParaRPr lang="it-IT">
              <a:latin typeface="Constantia" pitchFamily="18" charset="0"/>
            </a:endParaRPr>
          </a:p>
        </p:txBody>
      </p:sp>
      <p:sp>
        <p:nvSpPr>
          <p:cNvPr id="9230" name="CasellaDiTesto 13"/>
          <p:cNvSpPr txBox="1">
            <a:spLocks noChangeArrowheads="1"/>
          </p:cNvSpPr>
          <p:nvPr/>
        </p:nvSpPr>
        <p:spPr bwMode="auto">
          <a:xfrm>
            <a:off x="642938" y="2643188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Invariants</a:t>
            </a:r>
            <a:endParaRPr lang="it-IT">
              <a:latin typeface="Constantia" pitchFamily="18" charset="0"/>
            </a:endParaRPr>
          </a:p>
        </p:txBody>
      </p:sp>
      <p:sp>
        <p:nvSpPr>
          <p:cNvPr id="9231" name="CasellaDiTesto 14"/>
          <p:cNvSpPr txBox="1">
            <a:spLocks noChangeArrowheads="1"/>
          </p:cNvSpPr>
          <p:nvPr/>
        </p:nvSpPr>
        <p:spPr bwMode="auto">
          <a:xfrm>
            <a:off x="642938" y="3429000"/>
            <a:ext cx="1714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Estimation of </a:t>
            </a:r>
            <a:r>
              <a:rPr lang="el-GR">
                <a:latin typeface="Constantia" pitchFamily="18" charset="0"/>
              </a:rPr>
              <a:t>η</a:t>
            </a:r>
            <a:endParaRPr lang="it-IT">
              <a:latin typeface="Constantia" pitchFamily="18" charset="0"/>
            </a:endParaRPr>
          </a:p>
        </p:txBody>
      </p:sp>
      <p:sp>
        <p:nvSpPr>
          <p:cNvPr id="9232" name="CasellaDiTesto 16"/>
          <p:cNvSpPr txBox="1">
            <a:spLocks noChangeArrowheads="1"/>
          </p:cNvSpPr>
          <p:nvPr/>
        </p:nvSpPr>
        <p:spPr bwMode="auto">
          <a:xfrm>
            <a:off x="642938" y="4429125"/>
            <a:ext cx="1928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Estimation of </a:t>
            </a:r>
            <a:r>
              <a:rPr lang="el-GR">
                <a:latin typeface="Constantia" pitchFamily="18" charset="0"/>
              </a:rPr>
              <a:t>ψ</a:t>
            </a:r>
            <a:endParaRPr lang="it-IT">
              <a:latin typeface="Constantia" pitchFamily="18" charset="0"/>
            </a:endParaRPr>
          </a:p>
        </p:txBody>
      </p:sp>
      <p:sp>
        <p:nvSpPr>
          <p:cNvPr id="9233" name="CasellaDiTesto 17"/>
          <p:cNvSpPr txBox="1">
            <a:spLocks noChangeArrowheads="1"/>
          </p:cNvSpPr>
          <p:nvPr/>
        </p:nvSpPr>
        <p:spPr bwMode="auto">
          <a:xfrm>
            <a:off x="571472" y="5857892"/>
            <a:ext cx="2143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nstantia" pitchFamily="18" charset="0"/>
              </a:rPr>
              <a:t>Estimation of the absolute phase</a:t>
            </a:r>
            <a:endParaRPr lang="it-IT" dirty="0">
              <a:latin typeface="Constantia" pitchFamily="18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714348" y="5357826"/>
            <a:ext cx="53639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(these are independent on the absolute phase </a:t>
            </a:r>
            <a:r>
              <a:rPr lang="en-US" sz="2000" dirty="0" smtClean="0">
                <a:latin typeface="Symbol" pitchFamily="18" charset="2"/>
              </a:rPr>
              <a:t>g 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9608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/>
              <a:t>Estimation of the source parameters</a:t>
            </a:r>
            <a:endParaRPr lang="it-IT" dirty="0"/>
          </a:p>
        </p:txBody>
      </p:sp>
      <p:pic>
        <p:nvPicPr>
          <p:cNvPr id="5" name="Immagine 4" descr="meamp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0034" y="2357430"/>
            <a:ext cx="5072098" cy="4289126"/>
          </a:xfrm>
          <a:prstGeom prst="rect">
            <a:avLst/>
          </a:prstGeom>
        </p:spPr>
      </p:pic>
      <p:sp>
        <p:nvSpPr>
          <p:cNvPr id="108545" name="Rectangle 1"/>
          <p:cNvSpPr>
            <a:spLocks noChangeArrowheads="1"/>
          </p:cNvSpPr>
          <p:nvPr/>
        </p:nvSpPr>
        <p:spPr bwMode="auto">
          <a:xfrm>
            <a:off x="0" y="1604521"/>
            <a:ext cx="75770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err="1" smtClean="0">
                <a:latin typeface="+mn-lt"/>
                <a:ea typeface="Times New Roman" pitchFamily="18" charset="0"/>
                <a:cs typeface="Times New Roman" pitchFamily="18" charset="0"/>
              </a:rPr>
              <a:t>Simulation</a:t>
            </a:r>
            <a:r>
              <a:rPr lang="it-IT" sz="1600" dirty="0" smtClean="0"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 smtClean="0">
                <a:latin typeface="+mn-lt"/>
                <a:ea typeface="Times New Roman" pitchFamily="18" charset="0"/>
                <a:cs typeface="Times New Roman" pitchFamily="18" charset="0"/>
              </a:rPr>
              <a:t>for</a:t>
            </a:r>
            <a:r>
              <a:rPr lang="it-IT" sz="1600" dirty="0" smtClean="0"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(η,ψ)=(0.3,30⁰)      Antenna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latitude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 5⁰      Source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declination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  -5⁰      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000760" y="2786059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Amplitude 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9608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/>
              <a:t>Estimation of the source parameters</a:t>
            </a:r>
            <a:endParaRPr lang="it-IT" dirty="0"/>
          </a:p>
        </p:txBody>
      </p:sp>
      <p:pic>
        <p:nvPicPr>
          <p:cNvPr id="4" name="Immagine 3" descr="meeta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0034" y="2071678"/>
            <a:ext cx="5357850" cy="4605358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507825"/>
            <a:ext cx="75770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err="1" smtClean="0">
                <a:latin typeface="+mn-lt"/>
                <a:ea typeface="Times New Roman" pitchFamily="18" charset="0"/>
                <a:cs typeface="Times New Roman" pitchFamily="18" charset="0"/>
              </a:rPr>
              <a:t>Simulation</a:t>
            </a:r>
            <a:r>
              <a:rPr lang="it-IT" sz="1600" dirty="0" smtClean="0"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 smtClean="0">
                <a:latin typeface="+mn-lt"/>
                <a:ea typeface="Times New Roman" pitchFamily="18" charset="0"/>
                <a:cs typeface="Times New Roman" pitchFamily="18" charset="0"/>
              </a:rPr>
              <a:t>for</a:t>
            </a:r>
            <a:r>
              <a:rPr lang="it-IT" sz="1600" dirty="0" smtClean="0"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(η,ψ)=(0.3,30⁰)      Antenna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latitude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 5⁰      Source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declination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  -5⁰      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357950" y="2571744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ymbol" pitchFamily="18" charset="2"/>
              </a:rPr>
              <a:t>h=0.3</a:t>
            </a:r>
            <a:endParaRPr lang="en-US" sz="2800" dirty="0">
              <a:latin typeface="Symbol" pitchFamily="18" charset="2"/>
            </a:endParaRPr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/>
        </p:nvGraphicFramePr>
        <p:xfrm>
          <a:off x="3429000" y="2095500"/>
          <a:ext cx="914400" cy="198438"/>
        </p:xfrm>
        <a:graphic>
          <a:graphicData uri="http://schemas.openxmlformats.org/presentationml/2006/ole">
            <p:oleObj spid="_x0000_s176129" name="Equation" r:id="rId5" imgW="914400" imgH="198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9608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/>
              <a:t>Estimation of the source parameters</a:t>
            </a:r>
            <a:endParaRPr lang="it-IT" dirty="0"/>
          </a:p>
        </p:txBody>
      </p:sp>
      <p:pic>
        <p:nvPicPr>
          <p:cNvPr id="4" name="Immagine 3" descr="mepsi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5720" y="2000216"/>
            <a:ext cx="5429288" cy="4857784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2844" y="1500174"/>
            <a:ext cx="75770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err="1" smtClean="0">
                <a:latin typeface="+mn-lt"/>
                <a:ea typeface="Times New Roman" pitchFamily="18" charset="0"/>
                <a:cs typeface="Times New Roman" pitchFamily="18" charset="0"/>
              </a:rPr>
              <a:t>Simulation</a:t>
            </a:r>
            <a:r>
              <a:rPr lang="it-IT" sz="1600" dirty="0" smtClean="0"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 smtClean="0">
                <a:latin typeface="+mn-lt"/>
                <a:ea typeface="Times New Roman" pitchFamily="18" charset="0"/>
                <a:cs typeface="Times New Roman" pitchFamily="18" charset="0"/>
              </a:rPr>
              <a:t>for</a:t>
            </a:r>
            <a:r>
              <a:rPr lang="it-IT" sz="1600" dirty="0" smtClean="0"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(η,ψ)=(0.3,30⁰)      Antenna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latitude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 5⁰      Source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declination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  -5⁰      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429388" y="2786058"/>
            <a:ext cx="16129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Symbol" pitchFamily="18" charset="2"/>
              </a:rPr>
              <a:t>y=30 </a:t>
            </a:r>
            <a:r>
              <a:rPr lang="en-US" sz="2800" dirty="0" smtClean="0">
                <a:latin typeface="+mj-lt"/>
              </a:rPr>
              <a:t>deg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9608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/>
              <a:t>Estimation of the source parameters</a:t>
            </a:r>
            <a:endParaRPr lang="it-IT" dirty="0"/>
          </a:p>
        </p:txBody>
      </p:sp>
      <p:pic>
        <p:nvPicPr>
          <p:cNvPr id="23555" name="Immagine 4" descr="stdaep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071678"/>
            <a:ext cx="6357937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507825"/>
            <a:ext cx="75770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err="1" smtClean="0">
                <a:latin typeface="+mn-lt"/>
                <a:ea typeface="Times New Roman" pitchFamily="18" charset="0"/>
                <a:cs typeface="Times New Roman" pitchFamily="18" charset="0"/>
              </a:rPr>
              <a:t>Simulation</a:t>
            </a:r>
            <a:r>
              <a:rPr lang="it-IT" sz="1600" dirty="0" smtClean="0"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 smtClean="0">
                <a:latin typeface="+mn-lt"/>
                <a:ea typeface="Times New Roman" pitchFamily="18" charset="0"/>
                <a:cs typeface="Times New Roman" pitchFamily="18" charset="0"/>
              </a:rPr>
              <a:t>for</a:t>
            </a:r>
            <a:r>
              <a:rPr lang="it-IT" sz="1600" dirty="0" smtClean="0"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(η,ψ)=(0.3,30⁰)      Antenna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latitude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 5⁰      Source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declination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  -5⁰      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786578" y="2500306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Standard deviations</a:t>
            </a:r>
            <a:endParaRPr lang="en-US" dirty="0"/>
          </a:p>
        </p:txBody>
      </p:sp>
      <p:sp>
        <p:nvSpPr>
          <p:cNvPr id="7" name="Rettangolo 6"/>
          <p:cNvSpPr/>
          <p:nvPr/>
        </p:nvSpPr>
        <p:spPr>
          <a:xfrm>
            <a:off x="7000892" y="3786190"/>
            <a:ext cx="12858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y  </a:t>
            </a:r>
            <a:r>
              <a:rPr lang="en-US" sz="2000" dirty="0" smtClean="0">
                <a:solidFill>
                  <a:srgbClr val="92D050"/>
                </a:solidFill>
              </a:rPr>
              <a:t>green</a:t>
            </a:r>
          </a:p>
          <a:p>
            <a:r>
              <a:rPr lang="en-US" sz="2000" dirty="0" smtClean="0">
                <a:latin typeface="Symbol" pitchFamily="18" charset="2"/>
              </a:rPr>
              <a:t>h   </a:t>
            </a:r>
            <a:r>
              <a:rPr lang="en-US" sz="2000" dirty="0" smtClean="0">
                <a:solidFill>
                  <a:srgbClr val="FF0000"/>
                </a:solidFill>
              </a:rPr>
              <a:t>red</a:t>
            </a:r>
          </a:p>
          <a:p>
            <a:r>
              <a:rPr lang="en-US" sz="2000" dirty="0" smtClean="0"/>
              <a:t>amp </a:t>
            </a:r>
            <a:r>
              <a:rPr lang="en-US" sz="2000" dirty="0" smtClean="0">
                <a:solidFill>
                  <a:schemeClr val="accent1"/>
                </a:solidFill>
              </a:rPr>
              <a:t>blue</a:t>
            </a:r>
            <a:endParaRPr lang="en-US" sz="2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5321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Reliability of the detection: the coherence </a:t>
            </a:r>
            <a:endParaRPr lang="it-IT" sz="3600" dirty="0"/>
          </a:p>
        </p:txBody>
      </p:sp>
      <p:sp>
        <p:nvSpPr>
          <p:cNvPr id="133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13314" name="Object 1"/>
          <p:cNvGraphicFramePr>
            <a:graphicFrameLocks noChangeAspect="1"/>
          </p:cNvGraphicFramePr>
          <p:nvPr/>
        </p:nvGraphicFramePr>
        <p:xfrm>
          <a:off x="357158" y="1643050"/>
          <a:ext cx="1500198" cy="1500198"/>
        </p:xfrm>
        <a:graphic>
          <a:graphicData uri="http://schemas.openxmlformats.org/presentationml/2006/ole">
            <p:oleObj spid="_x0000_s13314" name="Equation" r:id="rId4" imgW="596900" imgH="596900" progId="Equation.DSMT4">
              <p:embed/>
            </p:oleObj>
          </a:graphicData>
        </a:graphic>
      </p:graphicFrame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11" name="Oggetto 10"/>
          <p:cNvGraphicFramePr>
            <a:graphicFrameLocks noChangeAspect="1"/>
          </p:cNvGraphicFramePr>
          <p:nvPr/>
        </p:nvGraphicFramePr>
        <p:xfrm>
          <a:off x="214282" y="3286125"/>
          <a:ext cx="1571636" cy="523878"/>
        </p:xfrm>
        <a:graphic>
          <a:graphicData uri="http://schemas.openxmlformats.org/presentationml/2006/ole">
            <p:oleObj spid="_x0000_s13317" name="Equation" r:id="rId5" imgW="533160" imgH="177480" progId="Equation.DSMT4">
              <p:embed/>
            </p:oleObj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214282" y="4071942"/>
            <a:ext cx="69294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Noise only: it follows a beta distribution </a:t>
            </a:r>
          </a:p>
          <a:p>
            <a:r>
              <a:rPr lang="en-US" dirty="0" smtClean="0"/>
              <a:t>(experimental result)</a:t>
            </a:r>
            <a:endParaRPr lang="en-US" dirty="0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CasellaDiTesto 14"/>
          <p:cNvSpPr txBox="1"/>
          <p:nvPr/>
        </p:nvSpPr>
        <p:spPr>
          <a:xfrm>
            <a:off x="214282" y="4929198"/>
            <a:ext cx="592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c does not depend on scaling factors on the signal. It depends only on the signal shape</a:t>
            </a:r>
            <a:endParaRPr lang="en-US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2285984" y="1785926"/>
            <a:ext cx="6997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the standard definition of coherence. </a:t>
            </a:r>
          </a:p>
          <a:p>
            <a:r>
              <a:rPr lang="en-US" dirty="0" smtClean="0"/>
              <a:t>It indicates a coherence between the signal shape and the data.</a:t>
            </a:r>
          </a:p>
          <a:p>
            <a:r>
              <a:rPr lang="en-US" dirty="0" smtClean="0"/>
              <a:t>It is not a function, but only a single number.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5321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Reliability of the detection: the coherence </a:t>
            </a:r>
            <a:endParaRPr lang="it-IT" sz="2800" dirty="0"/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pic>
        <p:nvPicPr>
          <p:cNvPr id="7" name="Immagine 6" descr="tcohe_sim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85852" y="1571612"/>
            <a:ext cx="5786478" cy="3753343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714744" y="5357826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coherence</a:t>
            </a:r>
            <a:endParaRPr lang="en-US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0" y="2000240"/>
            <a:ext cx="1928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Distribution</a:t>
            </a:r>
          </a:p>
          <a:p>
            <a:r>
              <a:rPr lang="en-US" dirty="0" smtClean="0"/>
              <a:t>absence of noise</a:t>
            </a:r>
            <a:endParaRPr lang="en-US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929454" y="1785926"/>
            <a:ext cx="1659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Green</a:t>
            </a:r>
            <a:r>
              <a:rPr lang="en-US" dirty="0" smtClean="0"/>
              <a:t>: 2 </a:t>
            </a:r>
            <a:r>
              <a:rPr lang="en-US" dirty="0" err="1" smtClean="0"/>
              <a:t>d.o.f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: 4 </a:t>
            </a:r>
            <a:r>
              <a:rPr lang="en-US" dirty="0" err="1" smtClean="0"/>
              <a:t>d.o.f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42910" y="5929330"/>
            <a:ext cx="7391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the </a:t>
            </a:r>
            <a:r>
              <a:rPr lang="en-US" dirty="0" smtClean="0">
                <a:solidFill>
                  <a:srgbClr val="92D050"/>
                </a:solidFill>
              </a:rPr>
              <a:t>2 </a:t>
            </a:r>
            <a:r>
              <a:rPr lang="en-US" dirty="0" err="1" smtClean="0">
                <a:solidFill>
                  <a:srgbClr val="92D050"/>
                </a:solidFill>
              </a:rPr>
              <a:t>d.o.f</a:t>
            </a:r>
            <a:r>
              <a:rPr lang="en-US" dirty="0" smtClean="0"/>
              <a:t>. case the coherence is more stringent, in the </a:t>
            </a:r>
            <a:r>
              <a:rPr lang="en-US" dirty="0" smtClean="0">
                <a:solidFill>
                  <a:srgbClr val="FF0000"/>
                </a:solidFill>
              </a:rPr>
              <a:t>4 </a:t>
            </a:r>
            <a:r>
              <a:rPr lang="en-US" dirty="0" err="1" smtClean="0">
                <a:solidFill>
                  <a:srgbClr val="FF0000"/>
                </a:solidFill>
              </a:rPr>
              <a:t>d.o.f</a:t>
            </a:r>
            <a:r>
              <a:rPr lang="en-US" dirty="0" smtClean="0"/>
              <a:t>. case </a:t>
            </a:r>
          </a:p>
          <a:p>
            <a:r>
              <a:rPr lang="en-US" dirty="0" smtClean="0"/>
              <a:t>it is not so stringent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9389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Extension of the method: use of the 5n-vectors</a:t>
            </a:r>
            <a:endParaRPr lang="it-IT" sz="3200" dirty="0"/>
          </a:p>
        </p:txBody>
      </p:sp>
      <p:sp>
        <p:nvSpPr>
          <p:cNvPr id="25603" name="CasellaDiTesto 2"/>
          <p:cNvSpPr txBox="1">
            <a:spLocks noChangeArrowheads="1"/>
          </p:cNvSpPr>
          <p:nvPr/>
        </p:nvSpPr>
        <p:spPr bwMode="auto">
          <a:xfrm>
            <a:off x="642938" y="2143125"/>
            <a:ext cx="8001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>
                <a:latin typeface="Constantia" pitchFamily="18" charset="0"/>
              </a:rPr>
              <a:t> Detection with more than one antenna: each antenna produces 5 components for the signal vector and for the data vector</a:t>
            </a:r>
          </a:p>
          <a:p>
            <a:pPr>
              <a:buFont typeface="Arial" charset="0"/>
              <a:buChar char="•"/>
            </a:pPr>
            <a:endParaRPr lang="en-US" dirty="0">
              <a:latin typeface="Constantia" pitchFamily="18" charset="0"/>
            </a:endParaRPr>
          </a:p>
          <a:p>
            <a:pPr>
              <a:buFont typeface="Arial" charset="0"/>
              <a:buChar char="•"/>
            </a:pPr>
            <a:endParaRPr lang="en-US" dirty="0">
              <a:latin typeface="Constantia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>
                <a:latin typeface="Constantia" pitchFamily="18" charset="0"/>
              </a:rPr>
              <a:t> Sub-interval </a:t>
            </a:r>
            <a:r>
              <a:rPr lang="en-US" dirty="0" smtClean="0">
                <a:latin typeface="Constantia" pitchFamily="18" charset="0"/>
              </a:rPr>
              <a:t>analysis: </a:t>
            </a:r>
            <a:r>
              <a:rPr lang="en-US" dirty="0">
                <a:latin typeface="Constantia" pitchFamily="18" charset="0"/>
              </a:rPr>
              <a:t>to enhance the reliability of the detection, the observation period can be divided in sub-periods, and each of them gives 5 components for the signal vector and for the data vector</a:t>
            </a:r>
            <a:r>
              <a:rPr lang="en-US" dirty="0" smtClean="0">
                <a:latin typeface="Constantia" pitchFamily="18" charset="0"/>
              </a:rPr>
              <a:t>.</a:t>
            </a:r>
          </a:p>
          <a:p>
            <a:pPr>
              <a:buFont typeface="Arial" charset="0"/>
              <a:buChar char="•"/>
            </a:pPr>
            <a:endParaRPr lang="en-US" dirty="0" smtClean="0">
              <a:latin typeface="Constantia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nstantia" pitchFamily="18" charset="0"/>
              </a:rPr>
              <a:t>It should be useful to divide the observation time into small pieces to get more information from the analysis: e.g. is the signal always present or not ?</a:t>
            </a:r>
          </a:p>
          <a:p>
            <a:endParaRPr lang="it-IT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9389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Use of the 5n-vectors (both 2 and 4 </a:t>
            </a:r>
            <a:r>
              <a:rPr lang="en-US" sz="3600" dirty="0" err="1" smtClean="0"/>
              <a:t>d.o.f</a:t>
            </a:r>
            <a:r>
              <a:rPr lang="en-US" sz="3600" dirty="0" smtClean="0"/>
              <a:t>.)</a:t>
            </a:r>
            <a:endParaRPr lang="it-IT" sz="36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000100" y="2786058"/>
            <a:ext cx="5622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are  5n vectors (data, signal and noise)  and defining </a:t>
            </a:r>
            <a:endParaRPr lang="en-US" dirty="0"/>
          </a:p>
        </p:txBody>
      </p:sp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5649" name="Object 1"/>
          <p:cNvGraphicFramePr>
            <a:graphicFrameLocks noChangeAspect="1"/>
          </p:cNvGraphicFramePr>
          <p:nvPr/>
        </p:nvGraphicFramePr>
        <p:xfrm>
          <a:off x="1000100" y="2000240"/>
          <a:ext cx="2945444" cy="571504"/>
        </p:xfrm>
        <a:graphic>
          <a:graphicData uri="http://schemas.openxmlformats.org/presentationml/2006/ole">
            <p:oleObj spid="_x0000_s155649" name="Equation" r:id="rId4" imgW="1282700" imgH="241300" progId="Equation.DSMT4">
              <p:embed/>
            </p:oleObj>
          </a:graphicData>
        </a:graphic>
      </p:graphicFrame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5651" name="Object 3"/>
          <p:cNvGraphicFramePr>
            <a:graphicFrameLocks noChangeAspect="1"/>
          </p:cNvGraphicFramePr>
          <p:nvPr/>
        </p:nvGraphicFramePr>
        <p:xfrm>
          <a:off x="857224" y="4786322"/>
          <a:ext cx="6486925" cy="1615960"/>
        </p:xfrm>
        <a:graphic>
          <a:graphicData uri="http://schemas.openxmlformats.org/presentationml/2006/ole">
            <p:oleObj spid="_x0000_s155651" name="Equation" r:id="rId5" imgW="2679700" imgH="660400" progId="Equation.DSMT4">
              <p:embed/>
            </p:oleObj>
          </a:graphicData>
        </a:graphic>
      </p:graphicFrame>
      <p:sp>
        <p:nvSpPr>
          <p:cNvPr id="1556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5653" name="Object 5"/>
          <p:cNvGraphicFramePr>
            <a:graphicFrameLocks noChangeAspect="1"/>
          </p:cNvGraphicFramePr>
          <p:nvPr/>
        </p:nvGraphicFramePr>
        <p:xfrm>
          <a:off x="1071538" y="3214686"/>
          <a:ext cx="1571636" cy="1020543"/>
        </p:xfrm>
        <a:graphic>
          <a:graphicData uri="http://schemas.openxmlformats.org/presentationml/2006/ole">
            <p:oleObj spid="_x0000_s155653" name="Equation" r:id="rId6" imgW="736600" imgH="469900" progId="Equation.DSMT4">
              <p:embed/>
            </p:oleObj>
          </a:graphicData>
        </a:graphic>
      </p:graphicFrame>
      <p:sp>
        <p:nvSpPr>
          <p:cNvPr id="15" name="CasellaDiTesto 14"/>
          <p:cNvSpPr txBox="1"/>
          <p:nvPr/>
        </p:nvSpPr>
        <p:spPr>
          <a:xfrm>
            <a:off x="1214414" y="4429132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have that </a:t>
            </a:r>
            <a:endParaRPr lang="en-US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14348" y="6286520"/>
            <a:ext cx="6929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ρ</a:t>
            </a:r>
            <a:r>
              <a:rPr lang="en-US" sz="2000" dirty="0" smtClean="0"/>
              <a:t> </a:t>
            </a:r>
            <a:r>
              <a:rPr lang="en-US" dirty="0" smtClean="0"/>
              <a:t> remains the same,  while   -see next slide-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8305800" cy="9389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the coherence, using 5n-vect, in absence of signal decreases with n </a:t>
            </a:r>
            <a:endParaRPr lang="it-IT" sz="3200" dirty="0">
              <a:solidFill>
                <a:schemeClr val="tx1"/>
              </a:solidFill>
            </a:endParaRPr>
          </a:p>
        </p:txBody>
      </p:sp>
      <p:pic>
        <p:nvPicPr>
          <p:cNvPr id="4" name="Immagine 3" descr="csnr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5786" y="2071678"/>
            <a:ext cx="5786478" cy="3857651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6786578" y="2357430"/>
            <a:ext cx="1904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Blue: n=5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Red: n=10</a:t>
            </a:r>
          </a:p>
          <a:p>
            <a:r>
              <a:rPr lang="en-US" sz="2400" dirty="0" smtClean="0">
                <a:solidFill>
                  <a:srgbClr val="92D050"/>
                </a:solidFill>
              </a:rPr>
              <a:t>Green: n=15</a:t>
            </a:r>
            <a:endParaRPr lang="en-US" sz="2400" dirty="0">
              <a:solidFill>
                <a:srgbClr val="92D05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00034" y="5929330"/>
            <a:ext cx="36455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err="1" smtClean="0"/>
              <a:t>For</a:t>
            </a:r>
            <a:r>
              <a:rPr lang="it-IT" sz="2400" dirty="0" smtClean="0"/>
              <a:t> SNR&lt;&lt;1      c  </a:t>
            </a:r>
            <a:r>
              <a:rPr lang="it-IT" sz="2400" dirty="0" smtClean="0">
                <a:sym typeface="Wingdings" pitchFamily="2" charset="2"/>
              </a:rPr>
              <a:t></a:t>
            </a:r>
            <a:r>
              <a:rPr lang="it-IT" sz="2400" dirty="0" smtClean="0"/>
              <a:t>1/n; </a:t>
            </a:r>
            <a:endParaRPr lang="it-IT" sz="2400" dirty="0"/>
          </a:p>
        </p:txBody>
      </p:sp>
      <p:sp>
        <p:nvSpPr>
          <p:cNvPr id="7" name="Rettangolo 6"/>
          <p:cNvSpPr/>
          <p:nvPr/>
        </p:nvSpPr>
        <p:spPr>
          <a:xfrm>
            <a:off x="4572000" y="5929330"/>
            <a:ext cx="3065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err="1" smtClean="0"/>
              <a:t>For</a:t>
            </a:r>
            <a:r>
              <a:rPr lang="it-IT" sz="2400" dirty="0" smtClean="0"/>
              <a:t> high SNR     c=1 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preparation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357158" y="2143116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2000" dirty="0" smtClean="0"/>
              <a:t> Band extraction, by constructing the analytic signal, over bands of ~0.1Hz</a:t>
            </a:r>
          </a:p>
          <a:p>
            <a:pPr>
              <a:buBlip>
                <a:blip r:embed="rId2"/>
              </a:buBlip>
            </a:pPr>
            <a:endParaRPr lang="en-US" sz="2000" dirty="0" smtClean="0"/>
          </a:p>
          <a:p>
            <a:pPr>
              <a:buBlip>
                <a:blip r:embed="rId2"/>
              </a:buBlip>
            </a:pPr>
            <a:r>
              <a:rPr lang="en-US" sz="2000" dirty="0" smtClean="0"/>
              <a:t> Doppler and spin-down correction</a:t>
            </a:r>
          </a:p>
          <a:p>
            <a:pPr>
              <a:buBlip>
                <a:blip r:embed="rId2"/>
              </a:buBlip>
            </a:pPr>
            <a:endParaRPr lang="en-US" sz="2000" dirty="0" smtClean="0"/>
          </a:p>
          <a:p>
            <a:pPr>
              <a:buBlip>
                <a:blip r:embed="rId2"/>
              </a:buBlip>
            </a:pPr>
            <a:r>
              <a:rPr lang="en-US" sz="2000" dirty="0" smtClean="0"/>
              <a:t> Removal of residual time periods which are particularly noisy</a:t>
            </a:r>
          </a:p>
          <a:p>
            <a:pPr>
              <a:buBlip>
                <a:blip r:embed="rId2"/>
              </a:buBlip>
            </a:pPr>
            <a:endParaRPr lang="en-US" sz="2000" dirty="0" smtClean="0"/>
          </a:p>
          <a:p>
            <a:pPr>
              <a:buBlip>
                <a:blip r:embed="rId2"/>
              </a:buBlip>
            </a:pPr>
            <a:r>
              <a:rPr lang="en-US" sz="2000" dirty="0" smtClean="0"/>
              <a:t> Wiener weighting: we weight the noise data with the inverse of their local variance, to reduce the effect of non-stationary noise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428604"/>
            <a:ext cx="8429684" cy="85725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en-US" sz="2400" dirty="0" smtClean="0"/>
              <a:t>Relation with the parameters of non axis-symmetric rotating pulsar </a:t>
            </a:r>
            <a:endParaRPr lang="it-IT" sz="2400" dirty="0"/>
          </a:p>
        </p:txBody>
      </p:sp>
      <p:sp>
        <p:nvSpPr>
          <p:cNvPr id="205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sp>
        <p:nvSpPr>
          <p:cNvPr id="205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sp>
        <p:nvSpPr>
          <p:cNvPr id="20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sp>
        <p:nvSpPr>
          <p:cNvPr id="206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sp>
        <p:nvSpPr>
          <p:cNvPr id="206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0" y="1428736"/>
            <a:ext cx="8004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Symbol" pitchFamily="18" charset="2"/>
              </a:rPr>
              <a:t> </a:t>
            </a:r>
            <a:r>
              <a:rPr lang="en-US" sz="2400" dirty="0" err="1" smtClean="0">
                <a:latin typeface="Symbol" pitchFamily="18" charset="2"/>
              </a:rPr>
              <a:t>i</a:t>
            </a:r>
            <a:r>
              <a:rPr lang="en-US" sz="2400" dirty="0" smtClean="0">
                <a:latin typeface="Symbol" pitchFamily="18" charset="2"/>
              </a:rPr>
              <a:t> </a:t>
            </a:r>
            <a:r>
              <a:rPr lang="en-US" sz="1600" dirty="0" smtClean="0"/>
              <a:t>be the angle between the pulsar rotation axis and the line of sight from the detector </a:t>
            </a:r>
            <a:endParaRPr lang="en-US" sz="1600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357158" y="3699801"/>
          <a:ext cx="1785950" cy="872207"/>
        </p:xfrm>
        <a:graphic>
          <a:graphicData uri="http://schemas.openxmlformats.org/presentationml/2006/ole">
            <p:oleObj spid="_x0000_s192514" name="Equation" r:id="rId4" imgW="825500" imgH="393700" progId="Equation.DSMT4">
              <p:embed/>
            </p:oleObj>
          </a:graphicData>
        </a:graphic>
      </p:graphicFrame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214282" y="4844634"/>
          <a:ext cx="4214842" cy="656063"/>
        </p:xfrm>
        <a:graphic>
          <a:graphicData uri="http://schemas.openxmlformats.org/presentationml/2006/ole">
            <p:oleObj spid="_x0000_s192515" name="Equation" r:id="rId5" imgW="1473120" imgH="228600" progId="Equation.DSMT4">
              <p:embed/>
            </p:oleObj>
          </a:graphicData>
        </a:graphic>
      </p:graphicFrame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214282" y="5643578"/>
          <a:ext cx="1214446" cy="963181"/>
        </p:xfrm>
        <a:graphic>
          <a:graphicData uri="http://schemas.openxmlformats.org/presentationml/2006/ole">
            <p:oleObj spid="_x0000_s192516" name="Equation" r:id="rId6" imgW="558558" imgH="431613" progId="Equation.DSMT4">
              <p:embed/>
            </p:oleObj>
          </a:graphicData>
        </a:graphic>
      </p:graphicFrame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214282" y="1928802"/>
          <a:ext cx="1928813" cy="1371600"/>
        </p:xfrm>
        <a:graphic>
          <a:graphicData uri="http://schemas.openxmlformats.org/presentationml/2006/ole">
            <p:oleObj spid="_x0000_s192517" name="Equation" r:id="rId7" imgW="863280" imgH="609480" progId="Equation.DSMT4">
              <p:embed/>
            </p:oleObj>
          </a:graphicData>
        </a:graphic>
      </p:graphicFrame>
      <p:sp>
        <p:nvSpPr>
          <p:cNvPr id="18" name="Rettangolo 17"/>
          <p:cNvSpPr/>
          <p:nvPr/>
        </p:nvSpPr>
        <p:spPr>
          <a:xfrm>
            <a:off x="2714612" y="235743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Semi-axis of the polarization ellipse (a and b in our formalism are normalized )         </a:t>
            </a:r>
            <a:endParaRPr lang="en-US" dirty="0"/>
          </a:p>
        </p:txBody>
      </p:sp>
      <p:sp>
        <p:nvSpPr>
          <p:cNvPr id="19" name="Rettangolo 18"/>
          <p:cNvSpPr/>
          <p:nvPr/>
        </p:nvSpPr>
        <p:spPr>
          <a:xfrm>
            <a:off x="2571736" y="5929330"/>
            <a:ext cx="6348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The linear polarization angle </a:t>
            </a:r>
            <a:r>
              <a:rPr lang="el-GR" dirty="0" smtClean="0">
                <a:latin typeface="Constantia" pitchFamily="18" charset="0"/>
              </a:rPr>
              <a:t>ψ</a:t>
            </a:r>
            <a:r>
              <a:rPr lang="en-US" dirty="0" smtClean="0">
                <a:latin typeface="Constantia" pitchFamily="18" charset="0"/>
              </a:rPr>
              <a:t> is the same in both formalism  </a:t>
            </a:r>
            <a:endParaRPr lang="it-IT" dirty="0">
              <a:latin typeface="Constantia" pitchFamily="18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5143504" y="4857760"/>
            <a:ext cx="3390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 this formalism the plus and cross</a:t>
            </a:r>
          </a:p>
          <a:p>
            <a:r>
              <a:rPr lang="en-US" sz="1600" dirty="0" smtClean="0"/>
              <a:t>amplitudes depend on the angle </a:t>
            </a:r>
            <a:r>
              <a:rPr lang="en-US" sz="1600" dirty="0" smtClean="0">
                <a:latin typeface="Symbol" pitchFamily="18" charset="2"/>
              </a:rPr>
              <a:t> </a:t>
            </a:r>
            <a:r>
              <a:rPr lang="en-US" sz="1600" dirty="0" err="1" smtClean="0">
                <a:latin typeface="Symbol" pitchFamily="18" charset="2"/>
              </a:rPr>
              <a:t>i</a:t>
            </a:r>
            <a:endParaRPr lang="en-US" sz="1600" dirty="0"/>
          </a:p>
        </p:txBody>
      </p:sp>
      <p:sp>
        <p:nvSpPr>
          <p:cNvPr id="21" name="Parentesi graffa chiusa 20"/>
          <p:cNvSpPr/>
          <p:nvPr/>
        </p:nvSpPr>
        <p:spPr>
          <a:xfrm>
            <a:off x="2357422" y="2143116"/>
            <a:ext cx="285752" cy="12144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2464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formulation of the problem</a:t>
            </a:r>
            <a:endParaRPr lang="it-IT" dirty="0"/>
          </a:p>
        </p:txBody>
      </p:sp>
      <p:sp>
        <p:nvSpPr>
          <p:cNvPr id="21507" name="CasellaDiTesto 2"/>
          <p:cNvSpPr txBox="1">
            <a:spLocks noChangeArrowheads="1"/>
          </p:cNvSpPr>
          <p:nvPr/>
        </p:nvSpPr>
        <p:spPr bwMode="auto">
          <a:xfrm>
            <a:off x="500063" y="2000250"/>
            <a:ext cx="8143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sp>
        <p:nvSpPr>
          <p:cNvPr id="21508" name="CasellaDiTesto 3"/>
          <p:cNvSpPr txBox="1">
            <a:spLocks noChangeArrowheads="1"/>
          </p:cNvSpPr>
          <p:nvPr/>
        </p:nvSpPr>
        <p:spPr bwMode="auto">
          <a:xfrm>
            <a:off x="714348" y="2000240"/>
            <a:ext cx="771525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latin typeface="+mj-lt"/>
              </a:rPr>
              <a:t>There </a:t>
            </a:r>
            <a:r>
              <a:rPr lang="en-US" sz="2000" dirty="0">
                <a:latin typeface="+mj-lt"/>
              </a:rPr>
              <a:t>are two cases:</a:t>
            </a:r>
          </a:p>
          <a:p>
            <a:endParaRPr lang="en-US" sz="2000" dirty="0">
              <a:latin typeface="+mj-lt"/>
            </a:endParaRPr>
          </a:p>
          <a:p>
            <a:pPr lvl="1">
              <a:buFont typeface="Arial" charset="0"/>
              <a:buChar char="•"/>
            </a:pPr>
            <a:r>
              <a:rPr lang="en-US" sz="2000" dirty="0">
                <a:latin typeface="+mj-lt"/>
              </a:rPr>
              <a:t> we know the polarization parameter </a:t>
            </a:r>
            <a:r>
              <a:rPr lang="en-US" sz="2000" dirty="0" smtClean="0">
                <a:latin typeface="+mj-lt"/>
              </a:rPr>
              <a:t> and </a:t>
            </a:r>
            <a:r>
              <a:rPr lang="en-US" sz="2000" dirty="0">
                <a:latin typeface="+mj-lt"/>
              </a:rPr>
              <a:t>so we should estimate the amplitude and the phase of the wave (2 </a:t>
            </a:r>
            <a:r>
              <a:rPr lang="en-US" sz="2000" dirty="0" err="1">
                <a:latin typeface="+mj-lt"/>
              </a:rPr>
              <a:t>d.o.f</a:t>
            </a:r>
            <a:r>
              <a:rPr lang="en-US" sz="2000" dirty="0">
                <a:latin typeface="+mj-lt"/>
              </a:rPr>
              <a:t>. problem</a:t>
            </a:r>
            <a:r>
              <a:rPr lang="en-US" sz="2000" dirty="0" smtClean="0">
                <a:latin typeface="+mj-lt"/>
              </a:rPr>
              <a:t>). The detection of the phase and amplitude modulated signal is done with a matched filter in the space of the five signal Fourier components.</a:t>
            </a:r>
            <a:endParaRPr lang="en-US" sz="2000" dirty="0">
              <a:latin typeface="+mj-lt"/>
            </a:endParaRPr>
          </a:p>
          <a:p>
            <a:pPr lvl="1">
              <a:buFont typeface="Arial" charset="0"/>
              <a:buChar char="•"/>
            </a:pPr>
            <a:endParaRPr lang="en-US" sz="2000" dirty="0">
              <a:latin typeface="+mj-lt"/>
            </a:endParaRPr>
          </a:p>
          <a:p>
            <a:pPr lvl="1">
              <a:buFont typeface="Arial" charset="0"/>
              <a:buChar char="•"/>
            </a:pPr>
            <a:r>
              <a:rPr lang="en-US" sz="2000" dirty="0">
                <a:latin typeface="+mj-lt"/>
              </a:rPr>
              <a:t> we don’t know the polarization parameters, so we should estimate also them (4 </a:t>
            </a:r>
            <a:r>
              <a:rPr lang="en-US" sz="2000" dirty="0" err="1">
                <a:latin typeface="+mj-lt"/>
              </a:rPr>
              <a:t>d.o.f</a:t>
            </a:r>
            <a:r>
              <a:rPr lang="en-US" sz="2000" dirty="0">
                <a:latin typeface="+mj-lt"/>
              </a:rPr>
              <a:t>. problem</a:t>
            </a:r>
            <a:r>
              <a:rPr lang="en-US" sz="2000" dirty="0" smtClean="0">
                <a:latin typeface="+mj-lt"/>
              </a:rPr>
              <a:t>). The detection is more complex.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0100" y="704088"/>
            <a:ext cx="7762900" cy="65321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wave</a:t>
            </a:r>
            <a:endParaRPr lang="it-IT" dirty="0"/>
          </a:p>
        </p:txBody>
      </p:sp>
      <p:sp>
        <p:nvSpPr>
          <p:cNvPr id="103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428596" y="1428736"/>
          <a:ext cx="5043487" cy="520700"/>
        </p:xfrm>
        <a:graphic>
          <a:graphicData uri="http://schemas.openxmlformats.org/presentationml/2006/ole">
            <p:oleObj spid="_x0000_s1026" name="Equation" r:id="rId4" imgW="2793960" imgH="279360" progId="Equation.DSMT4">
              <p:embed/>
            </p:oleObj>
          </a:graphicData>
        </a:graphic>
      </p:graphicFrame>
      <p:sp>
        <p:nvSpPr>
          <p:cNvPr id="103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071938" y="3000372"/>
          <a:ext cx="714375" cy="714375"/>
        </p:xfrm>
        <a:graphic>
          <a:graphicData uri="http://schemas.openxmlformats.org/presentationml/2006/ole">
            <p:oleObj spid="_x0000_s1027" name="Equation" r:id="rId5" imgW="393529" imgH="393529" progId="Equation.DSMT4">
              <p:embed/>
            </p:oleObj>
          </a:graphicData>
        </a:graphic>
      </p:graphicFrame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2357422" y="4214818"/>
          <a:ext cx="4406900" cy="522287"/>
        </p:xfrm>
        <a:graphic>
          <a:graphicData uri="http://schemas.openxmlformats.org/presentationml/2006/ole">
            <p:oleObj spid="_x0000_s1028" name="Equation" r:id="rId6" imgW="2336760" imgH="279360" progId="Equation.DSMT4">
              <p:embed/>
            </p:oleObj>
          </a:graphicData>
        </a:graphic>
      </p:graphicFrame>
      <p:sp>
        <p:nvSpPr>
          <p:cNvPr id="103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1029" name="Object 8"/>
          <p:cNvGraphicFramePr>
            <a:graphicFrameLocks noChangeAspect="1"/>
          </p:cNvGraphicFramePr>
          <p:nvPr/>
        </p:nvGraphicFramePr>
        <p:xfrm>
          <a:off x="2643174" y="4857760"/>
          <a:ext cx="3551237" cy="1643062"/>
        </p:xfrm>
        <a:graphic>
          <a:graphicData uri="http://schemas.openxmlformats.org/presentationml/2006/ole">
            <p:oleObj spid="_x0000_s1029" name="Equation" r:id="rId7" imgW="2552700" imgH="1181100" progId="Equation.DSMT4">
              <p:embed/>
            </p:oleObj>
          </a:graphicData>
        </a:graphic>
      </p:graphicFrame>
      <p:sp>
        <p:nvSpPr>
          <p:cNvPr id="103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1030" name="Object 9"/>
          <p:cNvGraphicFramePr>
            <a:graphicFrameLocks noChangeAspect="1"/>
          </p:cNvGraphicFramePr>
          <p:nvPr/>
        </p:nvGraphicFramePr>
        <p:xfrm>
          <a:off x="6929454" y="928670"/>
          <a:ext cx="1728788" cy="428625"/>
        </p:xfrm>
        <a:graphic>
          <a:graphicData uri="http://schemas.openxmlformats.org/presentationml/2006/ole">
            <p:oleObj spid="_x0000_s1030" name="Equation" r:id="rId8" imgW="977760" imgH="241200" progId="Equation.DSMT4">
              <p:embed/>
            </p:oleObj>
          </a:graphicData>
        </a:graphic>
      </p:graphicFrame>
      <p:sp>
        <p:nvSpPr>
          <p:cNvPr id="1037" name="CasellaDiTesto 13"/>
          <p:cNvSpPr txBox="1">
            <a:spLocks noChangeArrowheads="1"/>
          </p:cNvSpPr>
          <p:nvPr/>
        </p:nvSpPr>
        <p:spPr bwMode="auto">
          <a:xfrm>
            <a:off x="428596" y="2285992"/>
            <a:ext cx="77152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nstantia" pitchFamily="18" charset="0"/>
              </a:rPr>
              <a:t>If the polarization ellipse has semi-axes 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en-US" sz="2400" dirty="0" smtClean="0">
                <a:latin typeface="Constantia" pitchFamily="18" charset="0"/>
              </a:rPr>
              <a:t>a ≥ b</a:t>
            </a:r>
            <a:r>
              <a:rPr lang="en-US" dirty="0">
                <a:latin typeface="Constantia" pitchFamily="18" charset="0"/>
              </a:rPr>
              <a:t>, with the convention to put b positive if the circular part is L (CCW) and negative if it is R (CW).  </a:t>
            </a:r>
            <a:endParaRPr lang="it-IT" dirty="0">
              <a:latin typeface="Constantia" pitchFamily="18" charset="0"/>
            </a:endParaRPr>
          </a:p>
        </p:txBody>
      </p:sp>
      <p:sp>
        <p:nvSpPr>
          <p:cNvPr id="1038" name="CasellaDiTesto 14"/>
          <p:cNvSpPr txBox="1">
            <a:spLocks noChangeArrowheads="1"/>
          </p:cNvSpPr>
          <p:nvPr/>
        </p:nvSpPr>
        <p:spPr bwMode="auto">
          <a:xfrm>
            <a:off x="357158" y="3143248"/>
            <a:ext cx="850106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The two polarization parameters are                , defined in the range    </a:t>
            </a:r>
            <a:r>
              <a:rPr lang="en-US" dirty="0" smtClean="0">
                <a:latin typeface="Arial" pitchFamily="34" charset="0"/>
              </a:rPr>
              <a:t>-1≤</a:t>
            </a:r>
            <a:r>
              <a:rPr lang="el-GR" dirty="0" smtClean="0">
                <a:latin typeface="Arial" pitchFamily="34" charset="0"/>
              </a:rPr>
              <a:t>η≤</a:t>
            </a:r>
            <a:r>
              <a:rPr lang="en-US" dirty="0" smtClean="0">
                <a:latin typeface="Arial" pitchFamily="34" charset="0"/>
              </a:rPr>
              <a:t>1 </a:t>
            </a:r>
          </a:p>
          <a:p>
            <a:r>
              <a:rPr lang="en-US" sz="1600" dirty="0" smtClean="0">
                <a:latin typeface="Arial" pitchFamily="34" charset="0"/>
              </a:rPr>
              <a:t>(0 if linear polarization)</a:t>
            </a:r>
          </a:p>
          <a:p>
            <a:r>
              <a:rPr lang="en-US" dirty="0" smtClean="0">
                <a:latin typeface="Arial" pitchFamily="34" charset="0"/>
              </a:rPr>
              <a:t>  </a:t>
            </a:r>
            <a:r>
              <a:rPr lang="en-US" dirty="0" smtClean="0">
                <a:latin typeface="Constantia" pitchFamily="18" charset="0"/>
              </a:rPr>
              <a:t>and the polarization angle </a:t>
            </a:r>
            <a:r>
              <a:rPr lang="el-GR" dirty="0" smtClean="0">
                <a:latin typeface="Constantia" pitchFamily="18" charset="0"/>
              </a:rPr>
              <a:t>ψ</a:t>
            </a:r>
            <a:r>
              <a:rPr lang="en-US" dirty="0" smtClean="0">
                <a:latin typeface="Constantia" pitchFamily="18" charset="0"/>
              </a:rPr>
              <a:t> (direction of the axis a of the ellipse)</a:t>
            </a:r>
            <a:endParaRPr lang="it-IT" dirty="0">
              <a:latin typeface="Constantia" pitchFamily="18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000232" y="4071942"/>
            <a:ext cx="5072098" cy="2500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onnettore 1 16"/>
          <p:cNvCxnSpPr/>
          <p:nvPr/>
        </p:nvCxnSpPr>
        <p:spPr>
          <a:xfrm>
            <a:off x="285720" y="2143116"/>
            <a:ext cx="4857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6929454" y="1500174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tensors in </a:t>
            </a:r>
            <a:r>
              <a:rPr lang="en-US" dirty="0" err="1" smtClean="0"/>
              <a:t>arial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972452" cy="65321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Invariants and inverse problem</a:t>
            </a:r>
            <a:endParaRPr lang="it-IT" dirty="0"/>
          </a:p>
        </p:txBody>
      </p:sp>
      <p:sp>
        <p:nvSpPr>
          <p:cNvPr id="205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sp>
        <p:nvSpPr>
          <p:cNvPr id="205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4037013" y="2500313"/>
          <a:ext cx="3594100" cy="996950"/>
        </p:xfrm>
        <a:graphic>
          <a:graphicData uri="http://schemas.openxmlformats.org/presentationml/2006/ole">
            <p:oleObj spid="_x0000_s2050" name="Equation" r:id="rId4" imgW="2476440" imgH="685800" progId="Equation.DSMT4">
              <p:embed/>
            </p:oleObj>
          </a:graphicData>
        </a:graphic>
      </p:graphicFrame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1379538" y="1428750"/>
          <a:ext cx="1457325" cy="428625"/>
        </p:xfrm>
        <a:graphic>
          <a:graphicData uri="http://schemas.openxmlformats.org/presentationml/2006/ole">
            <p:oleObj spid="_x0000_s2051" name="Equation" r:id="rId5" imgW="825480" imgH="241200" progId="Equation.DSMT4">
              <p:embed/>
            </p:oleObj>
          </a:graphicData>
        </a:graphic>
      </p:graphicFrame>
      <p:sp>
        <p:nvSpPr>
          <p:cNvPr id="20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2052" name="Object 7"/>
          <p:cNvGraphicFramePr>
            <a:graphicFrameLocks noChangeAspect="1"/>
          </p:cNvGraphicFramePr>
          <p:nvPr/>
        </p:nvGraphicFramePr>
        <p:xfrm>
          <a:off x="5010150" y="1500188"/>
          <a:ext cx="1246188" cy="374650"/>
        </p:xfrm>
        <a:graphic>
          <a:graphicData uri="http://schemas.openxmlformats.org/presentationml/2006/ole">
            <p:oleObj spid="_x0000_s2052" name="Equation" r:id="rId6" imgW="812520" imgH="241200" progId="Equation.DSMT4">
              <p:embed/>
            </p:oleObj>
          </a:graphicData>
        </a:graphic>
      </p:graphicFrame>
      <p:sp>
        <p:nvSpPr>
          <p:cNvPr id="206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2053" name="Object 9"/>
          <p:cNvGraphicFramePr>
            <a:graphicFrameLocks noChangeAspect="1"/>
          </p:cNvGraphicFramePr>
          <p:nvPr/>
        </p:nvGraphicFramePr>
        <p:xfrm>
          <a:off x="4000500" y="3786188"/>
          <a:ext cx="2641600" cy="1084262"/>
        </p:xfrm>
        <a:graphic>
          <a:graphicData uri="http://schemas.openxmlformats.org/presentationml/2006/ole">
            <p:oleObj spid="_x0000_s2053" name="Equation" r:id="rId7" imgW="1841400" imgH="761760" progId="Equation.DSMT4">
              <p:embed/>
            </p:oleObj>
          </a:graphicData>
        </a:graphic>
      </p:graphicFrame>
      <p:sp>
        <p:nvSpPr>
          <p:cNvPr id="206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2054" name="Object 11"/>
          <p:cNvGraphicFramePr>
            <a:graphicFrameLocks noChangeAspect="1"/>
          </p:cNvGraphicFramePr>
          <p:nvPr/>
        </p:nvGraphicFramePr>
        <p:xfrm>
          <a:off x="6072188" y="5286375"/>
          <a:ext cx="1857375" cy="1262063"/>
        </p:xfrm>
        <a:graphic>
          <a:graphicData uri="http://schemas.openxmlformats.org/presentationml/2006/ole">
            <p:oleObj spid="_x0000_s2054" name="Equation" r:id="rId8" imgW="1536480" imgH="1041120" progId="Equation.DSMT4">
              <p:embed/>
            </p:oleObj>
          </a:graphicData>
        </a:graphic>
      </p:graphicFrame>
      <p:graphicFrame>
        <p:nvGraphicFramePr>
          <p:cNvPr id="2055" name="Object 13"/>
          <p:cNvGraphicFramePr>
            <a:graphicFrameLocks noChangeAspect="1"/>
          </p:cNvGraphicFramePr>
          <p:nvPr/>
        </p:nvGraphicFramePr>
        <p:xfrm>
          <a:off x="3786188" y="5572125"/>
          <a:ext cx="1571625" cy="604838"/>
        </p:xfrm>
        <a:graphic>
          <a:graphicData uri="http://schemas.openxmlformats.org/presentationml/2006/ole">
            <p:oleObj spid="_x0000_s2055" name="Equation" r:id="rId9" imgW="1155600" imgH="444240" progId="Equation.DSMT4">
              <p:embed/>
            </p:oleObj>
          </a:graphicData>
        </a:graphic>
      </p:graphicFrame>
      <p:sp>
        <p:nvSpPr>
          <p:cNvPr id="2063" name="CasellaDiTesto 14"/>
          <p:cNvSpPr txBox="1">
            <a:spLocks noChangeArrowheads="1"/>
          </p:cNvSpPr>
          <p:nvPr/>
        </p:nvSpPr>
        <p:spPr bwMode="auto">
          <a:xfrm>
            <a:off x="642938" y="2571750"/>
            <a:ext cx="1928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nstantia" pitchFamily="18" charset="0"/>
              </a:rPr>
              <a:t>First invariant</a:t>
            </a:r>
            <a:endParaRPr lang="it-IT" dirty="0">
              <a:latin typeface="Constantia" pitchFamily="18" charset="0"/>
            </a:endParaRPr>
          </a:p>
        </p:txBody>
      </p:sp>
      <p:sp>
        <p:nvSpPr>
          <p:cNvPr id="2064" name="CasellaDiTesto 15"/>
          <p:cNvSpPr txBox="1">
            <a:spLocks noChangeArrowheads="1"/>
          </p:cNvSpPr>
          <p:nvPr/>
        </p:nvSpPr>
        <p:spPr bwMode="auto">
          <a:xfrm>
            <a:off x="714375" y="3929063"/>
            <a:ext cx="1928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Second invariant</a:t>
            </a:r>
            <a:endParaRPr lang="it-IT">
              <a:latin typeface="Constantia" pitchFamily="18" charset="0"/>
            </a:endParaRPr>
          </a:p>
        </p:txBody>
      </p:sp>
      <p:sp>
        <p:nvSpPr>
          <p:cNvPr id="2065" name="CasellaDiTesto 16"/>
          <p:cNvSpPr txBox="1">
            <a:spLocks noChangeArrowheads="1"/>
          </p:cNvSpPr>
          <p:nvPr/>
        </p:nvSpPr>
        <p:spPr bwMode="auto">
          <a:xfrm>
            <a:off x="857250" y="5572125"/>
            <a:ext cx="2071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Inversion</a:t>
            </a:r>
            <a:endParaRPr lang="it-IT">
              <a:latin typeface="Constantia" pitchFamily="18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500034" y="2000240"/>
            <a:ext cx="67104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Invariants: functions which do not depend on the unknown parameter  </a:t>
            </a:r>
            <a:r>
              <a:rPr lang="en-US" sz="1600" dirty="0" smtClean="0">
                <a:latin typeface="Symbol" pitchFamily="18" charset="2"/>
              </a:rPr>
              <a:t>g </a:t>
            </a:r>
            <a:endParaRPr lang="en-US" sz="1600" dirty="0">
              <a:latin typeface="Symbol" pitchFamily="18" charset="2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571868" y="5143512"/>
            <a:ext cx="4929222" cy="1500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043890" cy="72464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antenna response</a:t>
            </a:r>
            <a:endParaRPr lang="it-IT" dirty="0"/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3074" name="Object 1"/>
          <p:cNvGraphicFramePr>
            <a:graphicFrameLocks noChangeAspect="1"/>
          </p:cNvGraphicFramePr>
          <p:nvPr/>
        </p:nvGraphicFramePr>
        <p:xfrm>
          <a:off x="285720" y="1785926"/>
          <a:ext cx="3776663" cy="374650"/>
        </p:xfrm>
        <a:graphic>
          <a:graphicData uri="http://schemas.openxmlformats.org/presentationml/2006/ole">
            <p:oleObj spid="_x0000_s3074" name="Equation" r:id="rId4" imgW="2819160" imgH="279360" progId="Equation.DSMT4">
              <p:embed/>
            </p:oleObj>
          </a:graphicData>
        </a:graphic>
      </p:graphicFrame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42844" y="2786058"/>
          <a:ext cx="6292850" cy="1000125"/>
        </p:xfrm>
        <a:graphic>
          <a:graphicData uri="http://schemas.openxmlformats.org/presentationml/2006/ole">
            <p:oleObj spid="_x0000_s3075" name="Equation" r:id="rId5" imgW="4686300" imgH="736600" progId="Equation.DSMT4">
              <p:embed/>
            </p:oleObj>
          </a:graphicData>
        </a:graphic>
      </p:graphicFrame>
      <p:sp>
        <p:nvSpPr>
          <p:cNvPr id="308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3076" name="Object 5"/>
          <p:cNvGraphicFramePr>
            <a:graphicFrameLocks noChangeAspect="1"/>
          </p:cNvGraphicFramePr>
          <p:nvPr/>
        </p:nvGraphicFramePr>
        <p:xfrm>
          <a:off x="1000100" y="3786190"/>
          <a:ext cx="2492375" cy="2035175"/>
        </p:xfrm>
        <a:graphic>
          <a:graphicData uri="http://schemas.openxmlformats.org/presentationml/2006/ole">
            <p:oleObj spid="_x0000_s3076" name="Equation" r:id="rId6" imgW="2501900" imgH="2032000" progId="Equation.DSMT4">
              <p:embed/>
            </p:oleObj>
          </a:graphicData>
        </a:graphic>
      </p:graphicFrame>
      <p:sp>
        <p:nvSpPr>
          <p:cNvPr id="308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3077" name="Object 7"/>
          <p:cNvGraphicFramePr>
            <a:graphicFrameLocks noChangeAspect="1"/>
          </p:cNvGraphicFramePr>
          <p:nvPr/>
        </p:nvGraphicFramePr>
        <p:xfrm>
          <a:off x="5286380" y="4214818"/>
          <a:ext cx="2330450" cy="1571625"/>
        </p:xfrm>
        <a:graphic>
          <a:graphicData uri="http://schemas.openxmlformats.org/presentationml/2006/ole">
            <p:oleObj spid="_x0000_s3077" name="Equation" r:id="rId7" imgW="1892300" imgH="1270000" progId="Equation.DSMT4">
              <p:embed/>
            </p:oleObj>
          </a:graphicData>
        </a:graphic>
      </p:graphicFrame>
      <p:sp>
        <p:nvSpPr>
          <p:cNvPr id="3083" name="CasellaDiTesto 10"/>
          <p:cNvSpPr txBox="1">
            <a:spLocks noChangeArrowheads="1"/>
          </p:cNvSpPr>
          <p:nvPr/>
        </p:nvSpPr>
        <p:spPr bwMode="auto">
          <a:xfrm>
            <a:off x="428596" y="6000768"/>
            <a:ext cx="7858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nstantia" pitchFamily="18" charset="0"/>
              </a:rPr>
              <a:t>(</a:t>
            </a:r>
            <a:r>
              <a:rPr lang="en-US" dirty="0" err="1">
                <a:latin typeface="Constantia" pitchFamily="18" charset="0"/>
              </a:rPr>
              <a:t>α,δ</a:t>
            </a:r>
            <a:r>
              <a:rPr lang="en-US" dirty="0">
                <a:latin typeface="Constantia" pitchFamily="18" charset="0"/>
              </a:rPr>
              <a:t>) source coordinates, λ and a the latitude and azimuth of the antenna; </a:t>
            </a:r>
          </a:p>
          <a:p>
            <a:r>
              <a:rPr lang="en-US" dirty="0">
                <a:latin typeface="Constantia" pitchFamily="18" charset="0"/>
              </a:rPr>
              <a:t> </a:t>
            </a:r>
            <a:r>
              <a:rPr lang="el-GR" dirty="0">
                <a:latin typeface="Constantia" pitchFamily="18" charset="0"/>
              </a:rPr>
              <a:t>Ω·</a:t>
            </a:r>
            <a:r>
              <a:rPr lang="en-US" dirty="0">
                <a:latin typeface="Constantia" pitchFamily="18" charset="0"/>
              </a:rPr>
              <a:t>t = </a:t>
            </a:r>
            <a:r>
              <a:rPr lang="el-GR" dirty="0">
                <a:latin typeface="Constantia" pitchFamily="18" charset="0"/>
              </a:rPr>
              <a:t>α</a:t>
            </a:r>
            <a:r>
              <a:rPr lang="en-US" dirty="0">
                <a:latin typeface="Constantia" pitchFamily="18" charset="0"/>
              </a:rPr>
              <a:t>-</a:t>
            </a:r>
            <a:r>
              <a:rPr lang="el-GR" dirty="0">
                <a:latin typeface="Constantia" pitchFamily="18" charset="0"/>
              </a:rPr>
              <a:t>Θ</a:t>
            </a:r>
            <a:r>
              <a:rPr lang="en-US" dirty="0">
                <a:latin typeface="Constantia" pitchFamily="18" charset="0"/>
              </a:rPr>
              <a:t>,   where </a:t>
            </a:r>
            <a:r>
              <a:rPr lang="el-GR" dirty="0">
                <a:latin typeface="Constantia" pitchFamily="18" charset="0"/>
              </a:rPr>
              <a:t>Θ</a:t>
            </a:r>
            <a:r>
              <a:rPr lang="en-US" dirty="0">
                <a:latin typeface="Constantia" pitchFamily="18" charset="0"/>
              </a:rPr>
              <a:t> is the sidereal time.</a:t>
            </a:r>
          </a:p>
        </p:txBody>
      </p:sp>
      <p:sp>
        <p:nvSpPr>
          <p:cNvPr id="308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sp>
        <p:nvSpPr>
          <p:cNvPr id="308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sp>
        <p:nvSpPr>
          <p:cNvPr id="308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786182" y="1500174"/>
            <a:ext cx="1576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fast modulation</a:t>
            </a:r>
            <a:endParaRPr lang="en-US" sz="1600" i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1714480" y="2428868"/>
            <a:ext cx="3786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slow modulation (phase and amplitude)</a:t>
            </a:r>
            <a:endParaRPr lang="en-US" sz="1600" i="1" dirty="0"/>
          </a:p>
        </p:txBody>
      </p:sp>
      <p:cxnSp>
        <p:nvCxnSpPr>
          <p:cNvPr id="18" name="Connettore 2 17"/>
          <p:cNvCxnSpPr/>
          <p:nvPr/>
        </p:nvCxnSpPr>
        <p:spPr>
          <a:xfrm rot="16200000" flipV="1">
            <a:off x="2234891" y="2194208"/>
            <a:ext cx="285752" cy="3264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rot="10800000" flipV="1">
            <a:off x="3500430" y="1643050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786" y="704088"/>
            <a:ext cx="7977214" cy="65321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5-vectors </a:t>
            </a:r>
            <a:r>
              <a:rPr lang="en-US" sz="4400" dirty="0" smtClean="0"/>
              <a:t>(the signal)</a:t>
            </a:r>
            <a:endParaRPr lang="it-IT" dirty="0"/>
          </a:p>
        </p:txBody>
      </p:sp>
      <p:sp>
        <p:nvSpPr>
          <p:cNvPr id="410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4098" name="Object 1"/>
          <p:cNvGraphicFramePr>
            <a:graphicFrameLocks noChangeAspect="1"/>
          </p:cNvGraphicFramePr>
          <p:nvPr/>
        </p:nvGraphicFramePr>
        <p:xfrm>
          <a:off x="3714750" y="1643063"/>
          <a:ext cx="1357313" cy="525462"/>
        </p:xfrm>
        <a:graphic>
          <a:graphicData uri="http://schemas.openxmlformats.org/presentationml/2006/ole">
            <p:oleObj spid="_x0000_s4098" name="Equation" r:id="rId4" imgW="634725" imgH="241195" progId="Equation.DSMT4">
              <p:embed/>
            </p:oleObj>
          </a:graphicData>
        </a:graphic>
      </p:graphicFrame>
      <p:sp>
        <p:nvSpPr>
          <p:cNvPr id="4105" name="CasellaDiTesto 4"/>
          <p:cNvSpPr txBox="1">
            <a:spLocks noChangeArrowheads="1"/>
          </p:cNvSpPr>
          <p:nvPr/>
        </p:nvSpPr>
        <p:spPr bwMode="auto">
          <a:xfrm>
            <a:off x="5286375" y="1643063"/>
            <a:ext cx="2071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with</a:t>
            </a:r>
            <a:r>
              <a:rPr lang="it-IT">
                <a:latin typeface="Constantia" pitchFamily="18" charset="0"/>
              </a:rPr>
              <a:t>   -2 ≤ k ≤2 </a:t>
            </a:r>
          </a:p>
        </p:txBody>
      </p:sp>
      <p:sp>
        <p:nvSpPr>
          <p:cNvPr id="410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794125" y="2500313"/>
          <a:ext cx="1377950" cy="2500312"/>
        </p:xfrm>
        <a:graphic>
          <a:graphicData uri="http://schemas.openxmlformats.org/presentationml/2006/ole">
            <p:oleObj spid="_x0000_s4099" name="Equation" r:id="rId5" imgW="1041120" imgH="1879560" progId="Equation.DSMT4">
              <p:embed/>
            </p:oleObj>
          </a:graphicData>
        </a:graphic>
      </p:graphicFrame>
      <p:sp>
        <p:nvSpPr>
          <p:cNvPr id="410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4100" name="Object 5"/>
          <p:cNvGraphicFramePr>
            <a:graphicFrameLocks noChangeAspect="1"/>
          </p:cNvGraphicFramePr>
          <p:nvPr/>
        </p:nvGraphicFramePr>
        <p:xfrm>
          <a:off x="6072198" y="2428868"/>
          <a:ext cx="1331912" cy="2428875"/>
        </p:xfrm>
        <a:graphic>
          <a:graphicData uri="http://schemas.openxmlformats.org/presentationml/2006/ole">
            <p:oleObj spid="_x0000_s4100" name="Equation" r:id="rId6" imgW="1028520" imgH="1879560" progId="Equation.DSMT4">
              <p:embed/>
            </p:oleObj>
          </a:graphicData>
        </a:graphic>
      </p:graphicFrame>
      <p:sp>
        <p:nvSpPr>
          <p:cNvPr id="4108" name="CasellaDiTesto 9"/>
          <p:cNvSpPr txBox="1">
            <a:spLocks noChangeArrowheads="1"/>
          </p:cNvSpPr>
          <p:nvPr/>
        </p:nvSpPr>
        <p:spPr bwMode="auto">
          <a:xfrm>
            <a:off x="357188" y="2928938"/>
            <a:ext cx="2857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nstantia" pitchFamily="18" charset="0"/>
              </a:rPr>
              <a:t>The two polarization signals 5-vectors</a:t>
            </a:r>
            <a:r>
              <a:rPr lang="it-IT" dirty="0">
                <a:latin typeface="Constantia" pitchFamily="18" charset="0"/>
              </a:rPr>
              <a:t> </a:t>
            </a:r>
            <a:r>
              <a:rPr lang="it-IT" b="1" dirty="0" err="1">
                <a:latin typeface="Constantia" pitchFamily="18" charset="0"/>
              </a:rPr>
              <a:t>A</a:t>
            </a:r>
            <a:r>
              <a:rPr lang="it-IT" b="1" baseline="30000" dirty="0" err="1">
                <a:latin typeface="Constantia" pitchFamily="18" charset="0"/>
              </a:rPr>
              <a:t>+</a:t>
            </a:r>
            <a:r>
              <a:rPr lang="it-IT" b="1" dirty="0">
                <a:latin typeface="Constantia" pitchFamily="18" charset="0"/>
              </a:rPr>
              <a:t> </a:t>
            </a:r>
            <a:r>
              <a:rPr lang="it-IT" dirty="0">
                <a:latin typeface="Constantia" pitchFamily="18" charset="0"/>
              </a:rPr>
              <a:t>and </a:t>
            </a:r>
            <a:r>
              <a:rPr lang="it-IT" b="1" dirty="0" err="1">
                <a:latin typeface="Constantia" pitchFamily="18" charset="0"/>
              </a:rPr>
              <a:t>A</a:t>
            </a:r>
            <a:r>
              <a:rPr lang="it-IT" b="1" baseline="30000" dirty="0" err="1">
                <a:latin typeface="Constantia" pitchFamily="18" charset="0"/>
              </a:rPr>
              <a:t>x</a:t>
            </a:r>
            <a:r>
              <a:rPr lang="it-IT" b="1" dirty="0">
                <a:latin typeface="Constantia" pitchFamily="18" charset="0"/>
              </a:rPr>
              <a:t>   </a:t>
            </a:r>
            <a:r>
              <a:rPr lang="it-IT" dirty="0">
                <a:latin typeface="Constantia" pitchFamily="18" charset="0"/>
              </a:rPr>
              <a:t>     </a:t>
            </a:r>
            <a:r>
              <a:rPr lang="it-IT" dirty="0" err="1">
                <a:latin typeface="Constantia" pitchFamily="18" charset="0"/>
              </a:rPr>
              <a:t>with</a:t>
            </a:r>
            <a:r>
              <a:rPr lang="it-IT" dirty="0">
                <a:latin typeface="Constantia" pitchFamily="18" charset="0"/>
              </a:rPr>
              <a:t> </a:t>
            </a:r>
            <a:r>
              <a:rPr lang="it-IT" dirty="0" err="1" smtClean="0">
                <a:latin typeface="Constantia" pitchFamily="18" charset="0"/>
              </a:rPr>
              <a:t>components</a:t>
            </a:r>
            <a:r>
              <a:rPr lang="it-IT" dirty="0">
                <a:latin typeface="Constantia" pitchFamily="18" charset="0"/>
              </a:rPr>
              <a:t>:</a:t>
            </a:r>
          </a:p>
        </p:txBody>
      </p:sp>
      <p:sp>
        <p:nvSpPr>
          <p:cNvPr id="410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4101" name="Object 7"/>
          <p:cNvGraphicFramePr>
            <a:graphicFrameLocks noChangeAspect="1"/>
          </p:cNvGraphicFramePr>
          <p:nvPr/>
        </p:nvGraphicFramePr>
        <p:xfrm>
          <a:off x="3405188" y="5953125"/>
          <a:ext cx="4046537" cy="500063"/>
        </p:xfrm>
        <a:graphic>
          <a:graphicData uri="http://schemas.openxmlformats.org/presentationml/2006/ole">
            <p:oleObj spid="_x0000_s4101" name="Equation" r:id="rId7" imgW="2082600" imgH="253800" progId="Equation.DSMT4">
              <p:embed/>
            </p:oleObj>
          </a:graphicData>
        </a:graphic>
      </p:graphicFrame>
      <p:sp>
        <p:nvSpPr>
          <p:cNvPr id="41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graphicFrame>
        <p:nvGraphicFramePr>
          <p:cNvPr id="4102" name="Object 9"/>
          <p:cNvGraphicFramePr>
            <a:graphicFrameLocks noChangeAspect="1"/>
          </p:cNvGraphicFramePr>
          <p:nvPr/>
        </p:nvGraphicFramePr>
        <p:xfrm>
          <a:off x="3286125" y="5286375"/>
          <a:ext cx="2214563" cy="465138"/>
        </p:xfrm>
        <a:graphic>
          <a:graphicData uri="http://schemas.openxmlformats.org/presentationml/2006/ole">
            <p:oleObj spid="_x0000_s4102" name="Equation" r:id="rId8" imgW="1168400" imgH="241300" progId="Equation.DSMT4">
              <p:embed/>
            </p:oleObj>
          </a:graphicData>
        </a:graphic>
      </p:graphicFrame>
      <p:sp>
        <p:nvSpPr>
          <p:cNvPr id="4111" name="CasellaDiTesto 14"/>
          <p:cNvSpPr txBox="1">
            <a:spLocks noChangeArrowheads="1"/>
          </p:cNvSpPr>
          <p:nvPr/>
        </p:nvSpPr>
        <p:spPr bwMode="auto">
          <a:xfrm>
            <a:off x="285720" y="1357298"/>
            <a:ext cx="26431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nstantia" pitchFamily="18" charset="0"/>
              </a:rPr>
              <a:t>The “generator” </a:t>
            </a:r>
            <a:r>
              <a:rPr lang="en-US" dirty="0" smtClean="0">
                <a:latin typeface="Constantia" pitchFamily="18" charset="0"/>
              </a:rPr>
              <a:t>5-vector:</a:t>
            </a:r>
          </a:p>
          <a:p>
            <a:r>
              <a:rPr lang="en-US" i="1" dirty="0" smtClean="0">
                <a:latin typeface="Constantia" pitchFamily="18" charset="0"/>
              </a:rPr>
              <a:t>from 5 complex numbers it generates the time response</a:t>
            </a:r>
            <a:endParaRPr lang="it-IT" i="1" dirty="0">
              <a:latin typeface="Constantia" pitchFamily="18" charset="0"/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3571868" y="2285992"/>
            <a:ext cx="4286250" cy="27860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113" name="CasellaDiTesto 16"/>
          <p:cNvSpPr txBox="1">
            <a:spLocks noChangeArrowheads="1"/>
          </p:cNvSpPr>
          <p:nvPr/>
        </p:nvSpPr>
        <p:spPr bwMode="auto">
          <a:xfrm>
            <a:off x="571500" y="5357813"/>
            <a:ext cx="2500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The signal 5-vector</a:t>
            </a:r>
            <a:endParaRPr lang="it-IT">
              <a:latin typeface="Constantia" pitchFamily="18" charset="0"/>
            </a:endParaRPr>
          </a:p>
        </p:txBody>
      </p:sp>
      <p:sp>
        <p:nvSpPr>
          <p:cNvPr id="4114" name="CasellaDiTesto 17"/>
          <p:cNvSpPr txBox="1">
            <a:spLocks noChangeArrowheads="1"/>
          </p:cNvSpPr>
          <p:nvPr/>
        </p:nvSpPr>
        <p:spPr bwMode="auto">
          <a:xfrm>
            <a:off x="571500" y="6000750"/>
            <a:ext cx="26431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nstantia" pitchFamily="18" charset="0"/>
              </a:rPr>
              <a:t>The antenna </a:t>
            </a:r>
            <a:r>
              <a:rPr lang="en-US" dirty="0" smtClean="0">
                <a:latin typeface="Constantia" pitchFamily="18" charset="0"/>
              </a:rPr>
              <a:t>response</a:t>
            </a:r>
          </a:p>
          <a:p>
            <a:r>
              <a:rPr lang="en-US" dirty="0" smtClean="0">
                <a:latin typeface="Constantia" pitchFamily="18" charset="0"/>
              </a:rPr>
              <a:t>(analytic signal)</a:t>
            </a:r>
            <a:endParaRPr lang="it-IT" dirty="0">
              <a:latin typeface="Constantia" pitchFamily="18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4286248" y="6519446"/>
            <a:ext cx="1473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scalar product</a:t>
            </a:r>
            <a:endParaRPr lang="en-US" sz="1600" i="1" dirty="0"/>
          </a:p>
        </p:txBody>
      </p:sp>
      <p:cxnSp>
        <p:nvCxnSpPr>
          <p:cNvPr id="21" name="Connettore 2 20"/>
          <p:cNvCxnSpPr/>
          <p:nvPr/>
        </p:nvCxnSpPr>
        <p:spPr>
          <a:xfrm rot="5400000" flipH="1" flipV="1">
            <a:off x="4786314" y="6357958"/>
            <a:ext cx="21431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9"/>
          <p:cNvGraphicFramePr>
            <a:graphicFrameLocks noChangeAspect="1"/>
          </p:cNvGraphicFramePr>
          <p:nvPr/>
        </p:nvGraphicFramePr>
        <p:xfrm>
          <a:off x="3286116" y="5286388"/>
          <a:ext cx="2214563" cy="465138"/>
        </p:xfrm>
        <a:graphic>
          <a:graphicData uri="http://schemas.openxmlformats.org/presentationml/2006/ole">
            <p:oleObj spid="_x0000_s4103" name="Equation" r:id="rId9" imgW="1168400" imgH="2413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704088"/>
            <a:ext cx="8262966" cy="79608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Basic problems:</a:t>
            </a:r>
            <a:endParaRPr lang="it-IT" sz="4400" dirty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57158" y="1857364"/>
            <a:ext cx="78581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Detect the presence of the signal </a:t>
            </a:r>
          </a:p>
          <a:p>
            <a:endParaRPr lang="en-US" sz="2400" dirty="0" smtClean="0"/>
          </a:p>
          <a:p>
            <a:r>
              <a:rPr lang="en-US" sz="2400" dirty="0" smtClean="0"/>
              <a:t>Signal parameters estimation</a:t>
            </a:r>
          </a:p>
          <a:p>
            <a:endParaRPr lang="en-US" sz="2400" dirty="0" smtClean="0"/>
          </a:p>
          <a:p>
            <a:r>
              <a:rPr lang="en-US" sz="2400" dirty="0" smtClean="0"/>
              <a:t>Reliability of the detection</a:t>
            </a:r>
          </a:p>
          <a:p>
            <a:endParaRPr lang="en-US" sz="2400" dirty="0" smtClean="0"/>
          </a:p>
          <a:p>
            <a:r>
              <a:rPr lang="en-US" sz="2400" dirty="0" smtClean="0"/>
              <a:t>Extension of the procedure to more antennas and/or to the analysis in sub-periods of time 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nozi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Equinozi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1444</TotalTime>
  <Words>1473</Words>
  <Application>Microsoft Office PowerPoint</Application>
  <PresentationFormat>Presentazione su schermo (4:3)</PresentationFormat>
  <Paragraphs>210</Paragraphs>
  <Slides>30</Slides>
  <Notes>29</Notes>
  <HiddenSlides>1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2" baseType="lpstr">
      <vt:lpstr>Equinozio</vt:lpstr>
      <vt:lpstr>Equation</vt:lpstr>
      <vt:lpstr> A method for detection of known sources  of continuous gravitational wave signals in  non-stationary data</vt:lpstr>
      <vt:lpstr>Outline of the talk</vt:lpstr>
      <vt:lpstr>Data preparation</vt:lpstr>
      <vt:lpstr>The formulation of the problem</vt:lpstr>
      <vt:lpstr>The wave</vt:lpstr>
      <vt:lpstr>Invariants and inverse problem</vt:lpstr>
      <vt:lpstr>The antenna response</vt:lpstr>
      <vt:lpstr>The 5-vectors (the signal)</vt:lpstr>
      <vt:lpstr>Basic problems:</vt:lpstr>
      <vt:lpstr>The 5-vectors (the data)</vt:lpstr>
      <vt:lpstr>The 5-vectors (the signal)</vt:lpstr>
      <vt:lpstr>Why use the 5-vectors ?</vt:lpstr>
      <vt:lpstr>The detection (2 d.o.f. case)</vt:lpstr>
      <vt:lpstr>The detection (4 d.o.f. case)</vt:lpstr>
      <vt:lpstr>Detection statistics: basic observables</vt:lpstr>
      <vt:lpstr>Detection statistics and its optimization</vt:lpstr>
      <vt:lpstr>Detection statistics</vt:lpstr>
      <vt:lpstr>Detection statistics: the distribution</vt:lpstr>
      <vt:lpstr>Estimation of source parameters: basic relations</vt:lpstr>
      <vt:lpstr>Estimation of source parameters</vt:lpstr>
      <vt:lpstr>Estimation of the source parameters</vt:lpstr>
      <vt:lpstr>Estimation of the source parameters</vt:lpstr>
      <vt:lpstr>Estimation of the source parameters</vt:lpstr>
      <vt:lpstr>Estimation of the source parameters</vt:lpstr>
      <vt:lpstr>Reliability of the detection: the coherence </vt:lpstr>
      <vt:lpstr>Reliability of the detection: the coherence </vt:lpstr>
      <vt:lpstr>Extension of the method: use of the 5n-vectors</vt:lpstr>
      <vt:lpstr>Use of the 5n-vectors (both 2 and 4 d.o.f.)</vt:lpstr>
      <vt:lpstr> the coherence, using 5n-vect, in absence of signal decreases with n </vt:lpstr>
      <vt:lpstr> Relation with the parameters of non axis-symmetric rotating pulsar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method for detecting known periodic sources</dc:title>
  <dc:creator>Sergio Frasca</dc:creator>
  <cp:lastModifiedBy>Pia</cp:lastModifiedBy>
  <cp:revision>168</cp:revision>
  <dcterms:created xsi:type="dcterms:W3CDTF">2009-10-30T13:38:00Z</dcterms:created>
  <dcterms:modified xsi:type="dcterms:W3CDTF">2010-01-28T10:18:03Z</dcterms:modified>
</cp:coreProperties>
</file>