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4" r:id="rId3"/>
    <p:sldId id="297" r:id="rId4"/>
    <p:sldId id="275" r:id="rId5"/>
    <p:sldId id="276" r:id="rId6"/>
    <p:sldId id="299" r:id="rId7"/>
    <p:sldId id="300" r:id="rId8"/>
    <p:sldId id="283" r:id="rId9"/>
    <p:sldId id="278" r:id="rId10"/>
    <p:sldId id="296" r:id="rId11"/>
    <p:sldId id="282" r:id="rId12"/>
    <p:sldId id="285" r:id="rId13"/>
    <p:sldId id="301" r:id="rId14"/>
    <p:sldId id="302" r:id="rId15"/>
    <p:sldId id="303" r:id="rId16"/>
    <p:sldId id="298" r:id="rId17"/>
    <p:sldId id="290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00FF"/>
    <a:srgbClr val="6600FF"/>
    <a:srgbClr val="D60093"/>
    <a:srgbClr val="F8F200"/>
    <a:srgbClr val="FFCC00"/>
    <a:srgbClr val="009999"/>
    <a:srgbClr val="FF3399"/>
    <a:srgbClr val="FF6699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4367" autoAdjust="0"/>
    <p:restoredTop sz="82716" autoAdjust="0"/>
  </p:normalViewPr>
  <p:slideViewPr>
    <p:cSldViewPr>
      <p:cViewPr varScale="1">
        <p:scale>
          <a:sx n="70" d="100"/>
          <a:sy n="70" d="100"/>
        </p:scale>
        <p:origin x="-7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836" y="-102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57386031-BE42-4ED8-B057-0E31630F8021}" type="datetimeFigureOut">
              <a:rPr lang="en-US"/>
              <a:pPr>
                <a:defRPr/>
              </a:pPr>
              <a:t>1/25/2010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F0280167-9F7E-40B5-A350-9A44FEBED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9FC368A2-981B-47A4-AAC7-E9795CF2F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1AC7CE-3BC3-45ED-A672-3190C64C40A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C368A2-981B-47A4-AAC7-E9795CF2FAA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C368A2-981B-47A4-AAC7-E9795CF2FAA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C368A2-981B-47A4-AAC7-E9795CF2FAA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C368A2-981B-47A4-AAC7-E9795CF2FAA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C368A2-981B-47A4-AAC7-E9795CF2FAA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C368A2-981B-47A4-AAC7-E9795CF2FAA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C368A2-981B-47A4-AAC7-E9795CF2FAA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C368A2-981B-47A4-AAC7-E9795CF2FAA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C368A2-981B-47A4-AAC7-E9795CF2FAA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C368A2-981B-47A4-AAC7-E9795CF2FA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C368A2-981B-47A4-AAC7-E9795CF2FA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C368A2-981B-47A4-AAC7-E9795CF2FA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C368A2-981B-47A4-AAC7-E9795CF2FA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C368A2-981B-47A4-AAC7-E9795CF2FA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C368A2-981B-47A4-AAC7-E9795CF2FA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9078" y="6534128"/>
            <a:ext cx="2895600" cy="323872"/>
          </a:xfr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it-IT" smtClean="0"/>
              <a:t>I.Fiori, GWDAW14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9BC3F-EE1D-45CE-888A-FAD3D99DE4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I.Fiori, GWDAW14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4D0B7-5EDD-44AB-B7D5-465E83286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I.Fiori, GWDAW14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6191B-4D44-41BA-A9EF-7F8E6667E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I.Fiori, GWDAW14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4C54F-D769-4CDB-B357-30F9364FB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I.Fiori, GWDAW14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19ECE-5921-4534-80C5-F6D5B683E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76202" y="6500834"/>
            <a:ext cx="2895600" cy="357166"/>
          </a:xfr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I.Fiori, GWDAW14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42952-FD5F-41FC-8EA1-47DF81A24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I.Fiori, GWDAW14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09364-8BF5-4F6D-8631-97F6DA52F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I.Fiori, GWDAW14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AA64E-98C8-412A-9F89-0352A058E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I.Fiori, GWDAW14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09637-C536-4195-A3E7-FA80E65D5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I.Fiori, GWDAW14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7AA4E-6FB3-473C-9C2F-FC56C1969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I.Fiori, GWDAW14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EDF41-DC8C-42D9-B661-1D913C64D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I.Fiori, GWDAW14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76B19-24D1-4A76-B4D7-C41E91818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I.Fiori, GWDAW14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A63C9-32C9-4ECC-89D2-A6F506AB3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I.Fiori, GWDAW14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4388" y="190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3ABEE3F8-6118-416D-8C1A-7B9EC5174A5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/17</a:t>
            </a:r>
            <a:endParaRPr lang="en-US" dirty="0"/>
          </a:p>
        </p:txBody>
      </p:sp>
      <p:pic>
        <p:nvPicPr>
          <p:cNvPr id="7175" name="Picture 7"/>
          <p:cNvPicPr>
            <a:picLocks noChangeAspect="1" noChangeArrowheads="1"/>
          </p:cNvPicPr>
          <p:nvPr userDrawn="1"/>
        </p:nvPicPr>
        <p:blipFill>
          <a:blip r:embed="rId15" cstate="print"/>
          <a:srcRect r="56589" b="-22641"/>
          <a:stretch>
            <a:fillRect/>
          </a:stretch>
        </p:blipFill>
        <p:spPr bwMode="auto">
          <a:xfrm>
            <a:off x="104775" y="79375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jpeg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85784" y="2000248"/>
            <a:ext cx="9001126" cy="1214438"/>
          </a:xfrm>
        </p:spPr>
        <p:txBody>
          <a:bodyPr/>
          <a:lstStyle/>
          <a:p>
            <a:pPr marL="914400" indent="-914400" eaLnBrk="1" hangingPunct="1"/>
            <a:r>
              <a:rPr lang="en-US" sz="4800" dirty="0" smtClean="0">
                <a:solidFill>
                  <a:schemeClr val="accent2"/>
                </a:solidFill>
              </a:rPr>
              <a:t>      </a:t>
            </a:r>
            <a:r>
              <a:rPr lang="en-US" sz="4800" dirty="0" smtClean="0">
                <a:solidFill>
                  <a:srgbClr val="0000FF"/>
                </a:solidFill>
              </a:rPr>
              <a:t>Back-scattered light noise in   Virgo 2</a:t>
            </a:r>
            <a:r>
              <a:rPr lang="en-US" sz="4800" baseline="30000" dirty="0" smtClean="0">
                <a:solidFill>
                  <a:srgbClr val="0000FF"/>
                </a:solidFill>
              </a:rPr>
              <a:t>nd</a:t>
            </a:r>
            <a:r>
              <a:rPr lang="en-US" sz="4800" dirty="0" smtClean="0">
                <a:solidFill>
                  <a:srgbClr val="0000FF"/>
                </a:solidFill>
              </a:rPr>
              <a:t> Science Run data</a:t>
            </a:r>
            <a:r>
              <a:rPr lang="it-IT" sz="4800" i="1" dirty="0" smtClean="0">
                <a:solidFill>
                  <a:srgbClr val="0000FF"/>
                </a:solidFill>
              </a:rPr>
              <a:t/>
            </a:r>
            <a:br>
              <a:rPr lang="it-IT" sz="4800" i="1" dirty="0" smtClean="0">
                <a:solidFill>
                  <a:srgbClr val="0000FF"/>
                </a:solidFill>
              </a:rPr>
            </a:br>
            <a:endParaRPr lang="en-US" sz="4800" i="1" dirty="0" smtClean="0">
              <a:solidFill>
                <a:srgbClr val="0000FF"/>
              </a:solidFill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143108" y="214313"/>
            <a:ext cx="54267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i="1" dirty="0" smtClean="0"/>
              <a:t>GWDAW-14th, </a:t>
            </a:r>
            <a:r>
              <a:rPr lang="it-IT" i="1" dirty="0"/>
              <a:t>Roma (Italy), January 26-29, 2010 </a:t>
            </a:r>
          </a:p>
        </p:txBody>
      </p:sp>
      <p:sp>
        <p:nvSpPr>
          <p:cNvPr id="8197" name="Subtitle 6"/>
          <p:cNvSpPr>
            <a:spLocks noGrp="1"/>
          </p:cNvSpPr>
          <p:nvPr>
            <p:ph type="subTitle" idx="1"/>
          </p:nvPr>
        </p:nvSpPr>
        <p:spPr>
          <a:xfrm>
            <a:off x="785837" y="3286124"/>
            <a:ext cx="7215187" cy="2428875"/>
          </a:xfrm>
        </p:spPr>
        <p:txBody>
          <a:bodyPr/>
          <a:lstStyle/>
          <a:p>
            <a:r>
              <a:rPr lang="it-IT" sz="2400" i="1" dirty="0" smtClean="0"/>
              <a:t>Irene Fiori</a:t>
            </a:r>
          </a:p>
          <a:p>
            <a:r>
              <a:rPr lang="it-IT" sz="1600" i="1" dirty="0" smtClean="0"/>
              <a:t>(European Gravitational Observatory)</a:t>
            </a:r>
          </a:p>
          <a:p>
            <a:r>
              <a:rPr lang="it-IT" sz="2400" i="1" dirty="0" smtClean="0"/>
              <a:t>for The VIRGO Collaboration</a:t>
            </a:r>
          </a:p>
        </p:txBody>
      </p:sp>
      <p:pic>
        <p:nvPicPr>
          <p:cNvPr id="8198" name="Picture 7" descr="diode2_g400_3sec"/>
          <p:cNvPicPr>
            <a:picLocks noChangeAspect="1" noChangeArrowheads="1"/>
          </p:cNvPicPr>
          <p:nvPr/>
        </p:nvPicPr>
        <p:blipFill>
          <a:blip r:embed="rId3" cstate="print"/>
          <a:srcRect r="20670" b="21260"/>
          <a:stretch>
            <a:fillRect/>
          </a:stretch>
        </p:blipFill>
        <p:spPr bwMode="auto">
          <a:xfrm>
            <a:off x="6265863" y="4695825"/>
            <a:ext cx="2806700" cy="2090738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1143000"/>
          </a:xfrm>
        </p:spPr>
        <p:txBody>
          <a:bodyPr/>
          <a:lstStyle/>
          <a:p>
            <a:r>
              <a:rPr lang="it-IT" sz="4000" dirty="0" smtClean="0"/>
              <a:t>Diffused light noise, after VSR1:</a:t>
            </a:r>
            <a:endParaRPr lang="en-US" sz="4000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8/14</a:t>
            </a:r>
          </a:p>
        </p:txBody>
      </p:sp>
      <p:pic>
        <p:nvPicPr>
          <p:cNvPr id="7" name="Content Placeholder 6" descr="all_upconv_proj_BEFOR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743" r="7052"/>
          <a:stretch>
            <a:fillRect/>
          </a:stretch>
        </p:blipFill>
        <p:spPr>
          <a:xfrm>
            <a:off x="928662" y="1441285"/>
            <a:ext cx="6246026" cy="5148719"/>
          </a:xfrm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6930661" y="1181385"/>
            <a:ext cx="214193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/>
              <a:t>March 27, 2008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I.Fiori, GWDAW14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>
          <a:xfrm>
            <a:off x="71406" y="-71455"/>
            <a:ext cx="7772400" cy="1143001"/>
          </a:xfrm>
        </p:spPr>
        <p:txBody>
          <a:bodyPr/>
          <a:lstStyle/>
          <a:p>
            <a:r>
              <a:rPr lang="en-US" sz="4800" dirty="0" smtClean="0">
                <a:solidFill>
                  <a:srgbClr val="6600FF"/>
                </a:solidFill>
              </a:rPr>
              <a:t>Mitigation</a:t>
            </a:r>
            <a:r>
              <a:rPr lang="en-US" dirty="0" smtClean="0"/>
              <a:t>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85764" y="928688"/>
            <a:ext cx="9144020" cy="71436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it-IT" sz="2800" dirty="0" smtClean="0">
                <a:solidFill>
                  <a:srgbClr val="6600FF"/>
                </a:solidFill>
              </a:rPr>
              <a:t>by Reducing diffused light fraction</a:t>
            </a:r>
            <a:r>
              <a:rPr lang="it-IT" sz="2800" dirty="0" smtClean="0">
                <a:solidFill>
                  <a:srgbClr val="6600FF"/>
                </a:solidFill>
                <a:sym typeface="Symbol"/>
              </a:rPr>
              <a:t>:</a:t>
            </a:r>
          </a:p>
        </p:txBody>
      </p:sp>
      <p:sp>
        <p:nvSpPr>
          <p:cNvPr id="51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9/14</a:t>
            </a: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5929322" y="769925"/>
          <a:ext cx="2843213" cy="873125"/>
        </p:xfrm>
        <a:graphic>
          <a:graphicData uri="http://schemas.openxmlformats.org/presentationml/2006/ole">
            <p:oleObj spid="_x0000_s5122" name="Equation" r:id="rId4" imgW="1282680" imgH="393480" progId="Equation.3">
              <p:embed/>
            </p:oleObj>
          </a:graphicData>
        </a:graphic>
      </p:graphicFrame>
      <p:sp>
        <p:nvSpPr>
          <p:cNvPr id="5127" name="Oval 39"/>
          <p:cNvSpPr>
            <a:spLocks noChangeArrowheads="1"/>
          </p:cNvSpPr>
          <p:nvPr/>
        </p:nvSpPr>
        <p:spPr bwMode="auto">
          <a:xfrm>
            <a:off x="7108834" y="879456"/>
            <a:ext cx="463561" cy="620718"/>
          </a:xfrm>
          <a:prstGeom prst="ellipse">
            <a:avLst/>
          </a:prstGeom>
          <a:noFill/>
          <a:ln w="15875">
            <a:solidFill>
              <a:srgbClr val="66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14282" y="1607754"/>
            <a:ext cx="8858294" cy="2035547"/>
            <a:chOff x="214282" y="1607754"/>
            <a:chExt cx="8858294" cy="2035547"/>
          </a:xfrm>
        </p:grpSpPr>
        <p:pic>
          <p:nvPicPr>
            <p:cNvPr id="5123" name="Picture 15" descr="pictureIRcameraView_3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0826" y="1714488"/>
              <a:ext cx="2571750" cy="192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14282" y="1607754"/>
              <a:ext cx="6117380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None/>
                <a:defRPr/>
              </a:pPr>
              <a:r>
                <a:rPr lang="en-US" dirty="0" smtClean="0"/>
                <a:t>1)   Located scattered beams and critical optical elements:</a:t>
              </a:r>
            </a:p>
            <a:p>
              <a:pPr lvl="1">
                <a:defRPr/>
              </a:pPr>
              <a:r>
                <a:rPr lang="en-US" sz="1600" i="1" dirty="0" smtClean="0">
                  <a:sym typeface="Wingdings" pitchFamily="2" charset="2"/>
                </a:rPr>
                <a:t> </a:t>
              </a:r>
              <a:r>
                <a:rPr lang="en-US" sz="1600" i="1" dirty="0" smtClean="0"/>
                <a:t>Inspections with IR camera viewers</a:t>
              </a:r>
            </a:p>
            <a:p>
              <a:pPr lvl="1">
                <a:defRPr/>
              </a:pPr>
              <a:r>
                <a:rPr lang="en-US" sz="1600" i="1" dirty="0" smtClean="0">
                  <a:sym typeface="Wingdings" pitchFamily="2" charset="2"/>
                </a:rPr>
                <a:t> </a:t>
              </a:r>
              <a:r>
                <a:rPr lang="en-US" sz="1600" i="1" dirty="0" smtClean="0"/>
                <a:t>Tapping on </a:t>
              </a:r>
              <a:r>
                <a:rPr lang="en-US" sz="1600" i="1" dirty="0" smtClean="0"/>
                <a:t>elements and </a:t>
              </a:r>
              <a:r>
                <a:rPr lang="en-US" sz="1600" i="1" dirty="0" smtClean="0"/>
                <a:t>listening to dark fringe 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14282" y="3750681"/>
            <a:ext cx="4464684" cy="2392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ts val="300"/>
              </a:spcBef>
              <a:buFontTx/>
              <a:buNone/>
              <a:defRPr/>
            </a:pPr>
            <a:r>
              <a:rPr lang="en-US" b="1" dirty="0" smtClean="0"/>
              <a:t>3)   Cures:</a:t>
            </a:r>
            <a:endParaRPr lang="en-US" sz="1600" b="1" dirty="0" smtClean="0"/>
          </a:p>
          <a:p>
            <a:pPr marL="457200" indent="-457200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en-US" sz="1600" i="1" dirty="0" smtClean="0"/>
              <a:t>Misaligned lenses and dump secondary beams</a:t>
            </a:r>
          </a:p>
          <a:p>
            <a:pPr marL="457200" indent="-457200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en-US" sz="1600" i="1" dirty="0" smtClean="0"/>
              <a:t>Replaced scattering objects </a:t>
            </a:r>
          </a:p>
          <a:p>
            <a:pPr marL="457200" indent="-457200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en-US" sz="1600" i="1" dirty="0" smtClean="0"/>
              <a:t>Cured small clippings</a:t>
            </a:r>
          </a:p>
          <a:p>
            <a:pPr marL="457200" indent="-457200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en-US" sz="1600" i="1" dirty="0" smtClean="0"/>
              <a:t>Cleaning of optics for dust particles </a:t>
            </a:r>
          </a:p>
          <a:p>
            <a:pPr marL="457200" indent="-457200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en-US" sz="1600" i="1" dirty="0" smtClean="0"/>
              <a:t>Increased beam size on optics </a:t>
            </a:r>
          </a:p>
          <a:p>
            <a:pPr marL="457200" indent="-457200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en-US" sz="1600" i="1" dirty="0" smtClean="0"/>
              <a:t>Improved beam dumps</a:t>
            </a:r>
          </a:p>
          <a:p>
            <a:pPr marL="457200" indent="-457200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en-US" sz="1600" i="1" dirty="0" smtClean="0"/>
              <a:t>More rigid mounts</a:t>
            </a:r>
            <a:endParaRPr lang="en-US" sz="1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80408" y="3929066"/>
            <a:ext cx="8902213" cy="2889498"/>
            <a:chOff x="280408" y="3929066"/>
            <a:chExt cx="8902213" cy="2889498"/>
          </a:xfrm>
        </p:grpSpPr>
        <p:graphicFrame>
          <p:nvGraphicFramePr>
            <p:cNvPr id="20" name="Group 5"/>
            <p:cNvGraphicFramePr>
              <a:graphicFrameLocks/>
            </p:cNvGraphicFramePr>
            <p:nvPr/>
          </p:nvGraphicFramePr>
          <p:xfrm>
            <a:off x="4857784" y="3929066"/>
            <a:ext cx="4214810" cy="1855852"/>
          </p:xfrm>
          <a:graphic>
            <a:graphicData uri="http://schemas.openxmlformats.org/drawingml/2006/table">
              <a:tbl>
                <a:tblPr/>
                <a:tblGrid>
                  <a:gridCol w="1087701"/>
                  <a:gridCol w="769685"/>
                  <a:gridCol w="754810"/>
                  <a:gridCol w="801307"/>
                  <a:gridCol w="801307"/>
                </a:tblGrid>
                <a:tr h="52070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endParaRPr>
                      </a:p>
                    </a:txBody>
                    <a:tcPr marL="90000" marR="90000" marT="46800" marB="46800"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rPr>
                          <a:t>NEB</a:t>
                        </a:r>
                      </a:p>
                    </a:txBody>
                    <a:tcPr marL="90000" marR="90000" marT="46800" marB="4680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rPr>
                          <a:t>WEB</a:t>
                        </a:r>
                      </a:p>
                    </a:txBody>
                    <a:tcPr marL="90000" marR="90000" marT="46800" marB="4680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rPr>
                          <a:t>EDB</a:t>
                        </a:r>
                      </a:p>
                    </a:txBody>
                    <a:tcPr marL="90000" marR="90000" marT="46800" marB="4680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omic Sans MS" pitchFamily="66" charset="0"/>
                          </a:rPr>
                          <a:t>EIB</a:t>
                        </a:r>
                      </a:p>
                    </a:txBody>
                    <a:tcPr marL="90000" marR="90000" marT="46800" marB="4680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558800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Comic Sans MS" pitchFamily="66" charset="0"/>
                          </a:rPr>
                          <a:t>G (x10</a:t>
                        </a:r>
                        <a:r>
                          <a:rPr kumimoji="0" lang="en-US" sz="14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Comic Sans MS" pitchFamily="66" charset="0"/>
                          </a:rPr>
                          <a:t>-20</a:t>
                        </a: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Comic Sans MS" pitchFamily="66" charset="0"/>
                          </a:rPr>
                          <a:t>) before</a:t>
                        </a:r>
                      </a:p>
                    </a:txBody>
                    <a:tcPr marL="90000" marR="90000" marT="46800" marB="46800"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it-IT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Comic Sans MS" pitchFamily="66" charset="0"/>
                          </a:rPr>
                          <a:t>2.5</a:t>
                        </a:r>
                        <a:endPara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endParaRPr>
                      </a:p>
                    </a:txBody>
                    <a:tcPr marL="90000" marR="90000" marT="46800" marB="4680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it-IT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Comic Sans MS" pitchFamily="66" charset="0"/>
                          </a:rPr>
                          <a:t>9</a:t>
                        </a:r>
                        <a:endPara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endParaRPr>
                      </a:p>
                    </a:txBody>
                    <a:tcPr marL="90000" marR="90000" marT="46800" marB="4680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it-IT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Comic Sans MS" pitchFamily="66" charset="0"/>
                          </a:rPr>
                          <a:t>5</a:t>
                        </a:r>
                        <a:endPara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endParaRPr>
                      </a:p>
                    </a:txBody>
                    <a:tcPr marL="90000" marR="90000" marT="46800" marB="4680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it-IT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Comic Sans MS" pitchFamily="66" charset="0"/>
                          </a:rPr>
                          <a:t>4</a:t>
                        </a:r>
                        <a:endPara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endParaRPr>
                      </a:p>
                    </a:txBody>
                    <a:tcPr marL="90000" marR="90000" marT="46800" marB="4680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579438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Comic Sans MS" pitchFamily="66" charset="0"/>
                          </a:rPr>
                          <a:t>G (x10</a:t>
                        </a:r>
                        <a:r>
                          <a:rPr kumimoji="0" lang="en-US" sz="14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Comic Sans MS" pitchFamily="66" charset="0"/>
                          </a:rPr>
                          <a:t>-20</a:t>
                        </a: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Comic Sans MS" pitchFamily="66" charset="0"/>
                          </a:rPr>
                          <a:t>) after</a:t>
                        </a: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it-IT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omic Sans MS" pitchFamily="66" charset="0"/>
                          </a:rPr>
                          <a:t>(expected)</a:t>
                        </a:r>
                        <a:endPara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endParaRPr>
                      </a:p>
                    </a:txBody>
                    <a:tcPr marL="90000" marR="90000" marT="46800" marB="46800"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Comic Sans MS" pitchFamily="66" charset="0"/>
                          </a:rPr>
                          <a:t>0.15(*) </a:t>
                        </a: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omic Sans MS" pitchFamily="66" charset="0"/>
                          </a:rPr>
                          <a:t>(0.5)</a:t>
                        </a:r>
                      </a:p>
                    </a:txBody>
                    <a:tcPr marL="90000" marR="90000" marT="46800" marB="4680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Comic Sans MS" pitchFamily="66" charset="0"/>
                          </a:rPr>
                          <a:t>2.3 </a:t>
                        </a: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omic Sans MS" pitchFamily="66" charset="0"/>
                          </a:rPr>
                          <a:t>(2)</a:t>
                        </a:r>
                      </a:p>
                    </a:txBody>
                    <a:tcPr marL="90000" marR="90000" marT="46800" marB="4680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Comic Sans MS" pitchFamily="66" charset="0"/>
                          </a:rPr>
                          <a:t>1. </a:t>
                        </a: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omic Sans MS" pitchFamily="66" charset="0"/>
                          </a:rPr>
                          <a:t>(1)</a:t>
                        </a:r>
                      </a:p>
                    </a:txBody>
                    <a:tcPr marL="90000" marR="90000" marT="46800" marB="4680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2"/>
                            </a:solidFill>
                            <a:effectLst/>
                            <a:latin typeface="Comic Sans MS" pitchFamily="66" charset="0"/>
                          </a:rPr>
                          <a:t>&lt;1 </a:t>
                        </a:r>
                        <a:r>
                          <a:rPr kumimoji="0" lang="en-US" sz="1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Comic Sans MS" pitchFamily="66" charset="0"/>
                          </a:rPr>
                          <a:t>(negligible.)</a:t>
                        </a:r>
                      </a:p>
                    </a:txBody>
                    <a:tcPr marL="90000" marR="90000" marT="46800" marB="46800" anchor="ctr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4572000" y="5786454"/>
              <a:ext cx="46106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chemeClr val="accent2"/>
                  </a:solidFill>
                </a:rPr>
                <a:t>(*) Includes contribution of reduced  NE mirror Transmission</a:t>
              </a:r>
              <a:endParaRPr lang="en-US" sz="1400" dirty="0">
                <a:solidFill>
                  <a:schemeClr val="accent2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0408" y="6072206"/>
              <a:ext cx="7363426" cy="746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  <a:buFont typeface="Symbol"/>
                <a:buChar char="Þ"/>
                <a:defRPr/>
              </a:pPr>
              <a:r>
                <a:rPr lang="en-US" i="1" dirty="0" smtClean="0">
                  <a:solidFill>
                    <a:srgbClr val="CC0099"/>
                  </a:solidFill>
                </a:rPr>
                <a:t> Reduction of </a:t>
              </a:r>
              <a:r>
                <a:rPr lang="en-US" b="1" i="1" dirty="0" smtClean="0">
                  <a:solidFill>
                    <a:srgbClr val="CC0099"/>
                  </a:solidFill>
                  <a:sym typeface="Symbol"/>
                </a:rPr>
                <a:t></a:t>
              </a:r>
              <a:r>
                <a:rPr lang="en-US" i="1" dirty="0" smtClean="0">
                  <a:solidFill>
                    <a:srgbClr val="CC0099"/>
                  </a:solidFill>
                </a:rPr>
                <a:t>  by typically a factor 5,  </a:t>
              </a:r>
            </a:p>
            <a:p>
              <a:pPr>
                <a:spcBef>
                  <a:spcPts val="300"/>
                </a:spcBef>
                <a:buFont typeface="Symbol"/>
                <a:buChar char="Þ"/>
                <a:defRPr/>
              </a:pPr>
              <a:r>
                <a:rPr lang="en-US" i="1" dirty="0" smtClean="0">
                  <a:solidFill>
                    <a:srgbClr val="CC0099"/>
                  </a:solidFill>
                </a:rPr>
                <a:t> New measured G are in agreement with model prediction (G=K</a:t>
              </a:r>
              <a:r>
                <a:rPr lang="en-US" i="1" dirty="0" smtClean="0">
                  <a:solidFill>
                    <a:srgbClr val="CC0099"/>
                  </a:solidFill>
                  <a:sym typeface="Symbol"/>
                </a:rPr>
                <a:t></a:t>
              </a:r>
              <a:r>
                <a:rPr lang="it-IT" i="1" dirty="0" smtClean="0">
                  <a:sym typeface="Symbol"/>
                </a:rPr>
                <a:t> </a:t>
              </a:r>
              <a:r>
                <a:rPr lang="it-IT" i="1" dirty="0" smtClean="0">
                  <a:solidFill>
                    <a:srgbClr val="D60093"/>
                  </a:solidFill>
                  <a:sym typeface="Symbol"/>
                </a:rPr>
                <a:t>)</a:t>
              </a:r>
              <a:endParaRPr lang="en-US" i="1" dirty="0" smtClean="0">
                <a:solidFill>
                  <a:srgbClr val="D60093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14282" y="2545201"/>
            <a:ext cx="62865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2)   Measured scattering for individual optics (in Opt.Lab.):</a:t>
            </a:r>
          </a:p>
          <a:p>
            <a:pPr lvl="1">
              <a:buFont typeface="Wingdings"/>
              <a:buChar char="à"/>
            </a:pPr>
            <a:r>
              <a:rPr lang="it-IT" sz="1600" i="1" dirty="0" smtClean="0">
                <a:sym typeface="Wingdings" pitchFamily="2" charset="2"/>
              </a:rPr>
              <a:t>Identified large scattering components (some beam dump and photodiode models scattering 100-1000 ppm),</a:t>
            </a:r>
          </a:p>
          <a:p>
            <a:pPr lvl="1">
              <a:buFont typeface="Wingdings"/>
              <a:buChar char="à"/>
            </a:pPr>
            <a:r>
              <a:rPr lang="it-IT" sz="1600" i="1" dirty="0" smtClean="0">
                <a:sym typeface="Wingdings" pitchFamily="2" charset="2"/>
              </a:rPr>
              <a:t> Estimated </a:t>
            </a:r>
            <a:r>
              <a:rPr lang="it-IT" sz="1800" i="1" dirty="0" smtClean="0">
                <a:sym typeface="Symbol"/>
              </a:rPr>
              <a:t>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B_projection_mitigations_18H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034594"/>
            <a:ext cx="4500562" cy="3823430"/>
          </a:xfrm>
          <a:prstGeom prst="rect">
            <a:avLst/>
          </a:prstGeom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71406" y="-71438"/>
            <a:ext cx="7772400" cy="1143001"/>
          </a:xfrm>
        </p:spPr>
        <p:txBody>
          <a:bodyPr/>
          <a:lstStyle/>
          <a:p>
            <a:r>
              <a:rPr lang="it-IT" sz="4800" dirty="0" smtClean="0">
                <a:solidFill>
                  <a:srgbClr val="6600FF"/>
                </a:solidFill>
              </a:rPr>
              <a:t>Mitigation</a:t>
            </a:r>
            <a:endParaRPr lang="en-US" sz="4800" dirty="0" smtClean="0">
              <a:solidFill>
                <a:srgbClr val="66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62" y="928688"/>
            <a:ext cx="7772400" cy="24288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it-IT" sz="2800" dirty="0" smtClean="0">
                <a:solidFill>
                  <a:srgbClr val="6600FF"/>
                </a:solidFill>
                <a:sym typeface="Wingdings" pitchFamily="2" charset="2"/>
              </a:rPr>
              <a:t>by Reducing bench motion:</a:t>
            </a:r>
          </a:p>
          <a:p>
            <a:pPr>
              <a:buFontTx/>
              <a:buNone/>
              <a:defRPr/>
            </a:pPr>
            <a:r>
              <a:rPr lang="it-IT" sz="2400" u="sng" dirty="0" smtClean="0">
                <a:sym typeface="Wingdings" pitchFamily="2" charset="2"/>
              </a:rPr>
              <a:t>Actions:</a:t>
            </a:r>
          </a:p>
          <a:p>
            <a:pPr marL="514350" indent="-514350">
              <a:buFontTx/>
              <a:buChar char="-"/>
              <a:defRPr/>
            </a:pPr>
            <a:r>
              <a:rPr lang="it-IT" sz="1800" i="1" dirty="0" smtClean="0">
                <a:sym typeface="Wingdings" pitchFamily="2" charset="2"/>
              </a:rPr>
              <a:t>Reduced HVAC air flux</a:t>
            </a:r>
          </a:p>
          <a:p>
            <a:pPr marL="514350" indent="-514350">
              <a:buFontTx/>
              <a:buChar char="-"/>
              <a:defRPr/>
            </a:pPr>
            <a:r>
              <a:rPr lang="it-IT" sz="1800" i="1" dirty="0" smtClean="0">
                <a:sym typeface="Wingdings" pitchFamily="2" charset="2"/>
              </a:rPr>
              <a:t>Improved bench cover  (coupling less acoustic noise)</a:t>
            </a:r>
          </a:p>
          <a:p>
            <a:pPr marL="514350" indent="-514350">
              <a:buFontTx/>
              <a:buChar char="-"/>
              <a:defRPr/>
            </a:pPr>
            <a:r>
              <a:rPr lang="it-IT" sz="1800" i="1" dirty="0" smtClean="0">
                <a:sym typeface="Wingdings" pitchFamily="2" charset="2"/>
              </a:rPr>
              <a:t>Mechanical damper to absorb energy of 20Hz bench mode</a:t>
            </a:r>
          </a:p>
          <a:p>
            <a:pPr marL="514350" lvl="1" indent="-514350">
              <a:buFontTx/>
              <a:buChar char="-"/>
              <a:defRPr/>
            </a:pPr>
            <a:r>
              <a:rPr lang="en-US" sz="1800" i="1" dirty="0" smtClean="0"/>
              <a:t>Isolation of turbo pumps fans (~ 45 Hz lines)</a:t>
            </a:r>
          </a:p>
          <a:p>
            <a:pPr marL="514350" indent="-514350">
              <a:buFontTx/>
              <a:buNone/>
              <a:defRPr/>
            </a:pPr>
            <a:endParaRPr lang="en-US" sz="2400" dirty="0"/>
          </a:p>
        </p:txBody>
      </p:sp>
      <p:sp>
        <p:nvSpPr>
          <p:cNvPr id="614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10/14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929322" y="769925"/>
          <a:ext cx="2843213" cy="873125"/>
        </p:xfrm>
        <a:graphic>
          <a:graphicData uri="http://schemas.openxmlformats.org/presentationml/2006/ole">
            <p:oleObj spid="_x0000_s6146" name="Equation" r:id="rId5" imgW="1282680" imgH="393480" progId="Equation.3">
              <p:embed/>
            </p:oleObj>
          </a:graphicData>
        </a:graphic>
      </p:graphicFrame>
      <p:sp>
        <p:nvSpPr>
          <p:cNvPr id="6150" name="Oval 39"/>
          <p:cNvSpPr>
            <a:spLocks noChangeArrowheads="1"/>
          </p:cNvSpPr>
          <p:nvPr/>
        </p:nvSpPr>
        <p:spPr bwMode="auto">
          <a:xfrm>
            <a:off x="8415345" y="912800"/>
            <a:ext cx="419100" cy="565150"/>
          </a:xfrm>
          <a:prstGeom prst="ellipse">
            <a:avLst/>
          </a:prstGeom>
          <a:noFill/>
          <a:ln w="15875">
            <a:solidFill>
              <a:srgbClr val="66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WEB_displacements_mitigations_18Hz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4459" y="3369448"/>
            <a:ext cx="4097541" cy="3417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r>
              <a:rPr lang="it-IT" dirty="0" smtClean="0"/>
              <a:t>Effects of diffused light on </a:t>
            </a:r>
            <a:br>
              <a:rPr lang="it-IT" dirty="0" smtClean="0"/>
            </a:br>
            <a:r>
              <a:rPr lang="it-IT" dirty="0" smtClean="0"/>
              <a:t>VSR2 data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I.Fiori</a:t>
            </a:r>
            <a:r>
              <a:rPr lang="en-US" dirty="0" smtClean="0"/>
              <a:t>, GWDAW14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143000" y="-71462"/>
            <a:ext cx="7772400" cy="1143000"/>
          </a:xfrm>
        </p:spPr>
        <p:txBody>
          <a:bodyPr/>
          <a:lstStyle/>
          <a:p>
            <a:r>
              <a:rPr lang="it-IT" sz="3600" dirty="0" smtClean="0"/>
              <a:t>Diffused light in VSR2 noise budget:</a:t>
            </a:r>
            <a:endParaRPr lang="en-US" sz="3600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it-IT" dirty="0" smtClean="0"/>
              <a:t>11/14</a:t>
            </a:r>
            <a:endParaRPr lang="en-US" dirty="0" smtClean="0"/>
          </a:p>
        </p:txBody>
      </p:sp>
      <p:pic>
        <p:nvPicPr>
          <p:cNvPr id="15365" name="Picture 6" descr="NoiseBudgetSumma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428736"/>
            <a:ext cx="6778625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071563" y="2000240"/>
            <a:ext cx="297241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Virgo online noise budget</a:t>
            </a: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423894" y="957248"/>
            <a:ext cx="8648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it-IT" u="sng" dirty="0"/>
              <a:t> Seismometers </a:t>
            </a:r>
            <a:r>
              <a:rPr lang="it-IT" dirty="0"/>
              <a:t>on benches measure </a:t>
            </a:r>
            <a:r>
              <a:rPr lang="it-IT" i="1" dirty="0"/>
              <a:t>x(t)</a:t>
            </a:r>
            <a:r>
              <a:rPr lang="it-IT" dirty="0"/>
              <a:t> and allow computing on-line </a:t>
            </a:r>
            <a:r>
              <a:rPr lang="it-IT" dirty="0" smtClean="0"/>
              <a:t> projections</a:t>
            </a:r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1714480" y="3052800"/>
            <a:ext cx="855669" cy="1447799"/>
          </a:xfrm>
          <a:prstGeom prst="line">
            <a:avLst/>
          </a:prstGeom>
          <a:noFill/>
          <a:ln w="63500">
            <a:solidFill>
              <a:srgbClr val="F8F200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1" descr="projection_lowSEA_VSR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242" y="2786058"/>
            <a:ext cx="4821759" cy="40005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14546" y="2643182"/>
            <a:ext cx="2353529" cy="1015663"/>
          </a:xfrm>
          <a:prstGeom prst="rect">
            <a:avLst/>
          </a:prstGeom>
          <a:solidFill>
            <a:schemeClr val="bg1"/>
          </a:solidFill>
          <a:ln w="25400">
            <a:solidFill>
              <a:srgbClr val="F8F2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TOTAL </a:t>
            </a:r>
          </a:p>
          <a:p>
            <a:r>
              <a:rPr lang="it-IT" dirty="0" smtClean="0"/>
              <a:t>Diffused light noise </a:t>
            </a:r>
          </a:p>
          <a:p>
            <a:r>
              <a:rPr lang="it-IT" dirty="0" smtClean="0"/>
              <a:t>All  external benches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72132" y="2571744"/>
            <a:ext cx="3193503" cy="400110"/>
          </a:xfrm>
          <a:prstGeom prst="rect">
            <a:avLst/>
          </a:prstGeom>
          <a:solidFill>
            <a:schemeClr val="bg1"/>
          </a:solidFill>
          <a:ln>
            <a:solidFill>
              <a:srgbClr val="D60093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Contributions by each bench:</a:t>
            </a:r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6202" y="6500834"/>
            <a:ext cx="2895600" cy="357166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I.Fiori</a:t>
            </a:r>
            <a:r>
              <a:rPr lang="en-US" dirty="0" smtClean="0"/>
              <a:t>, GWDAW14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57224" y="-71462"/>
            <a:ext cx="7772400" cy="1143001"/>
          </a:xfrm>
        </p:spPr>
        <p:txBody>
          <a:bodyPr/>
          <a:lstStyle/>
          <a:p>
            <a:r>
              <a:rPr lang="it-IT" sz="4000" dirty="0" smtClean="0"/>
              <a:t>In case of intense sea activity:</a:t>
            </a:r>
            <a:endParaRPr lang="en-US" sz="4000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7186" y="1000108"/>
            <a:ext cx="7772400" cy="4114800"/>
          </a:xfrm>
        </p:spPr>
        <p:txBody>
          <a:bodyPr/>
          <a:lstStyle/>
          <a:p>
            <a:r>
              <a:rPr lang="en-US" sz="2000" dirty="0" smtClean="0"/>
              <a:t>In bad weather, large micro seismic noise (~10 </a:t>
            </a:r>
            <a:r>
              <a:rPr lang="en-US" sz="2000" dirty="0" smtClean="0">
                <a:sym typeface="Symbol" pitchFamily="18" charset="2"/>
              </a:rPr>
              <a:t></a:t>
            </a:r>
            <a:r>
              <a:rPr lang="en-US" sz="2000" dirty="0" smtClean="0"/>
              <a:t>m @ 0.3 Hz) </a:t>
            </a:r>
          </a:p>
          <a:p>
            <a:pPr>
              <a:buNone/>
            </a:pPr>
            <a:r>
              <a:rPr lang="it-IT" sz="2000" dirty="0" smtClean="0">
                <a:sym typeface="Wingdings" pitchFamily="2" charset="2"/>
              </a:rPr>
              <a:t> &gt;&gt;  </a:t>
            </a:r>
            <a:r>
              <a:rPr lang="it-IT" sz="2000" dirty="0" smtClean="0"/>
              <a:t>Upconversion noise </a:t>
            </a:r>
            <a:r>
              <a:rPr lang="it-IT" sz="2000" dirty="0" smtClean="0"/>
              <a:t>affects </a:t>
            </a:r>
            <a:r>
              <a:rPr lang="it-IT" sz="2000" dirty="0" smtClean="0"/>
              <a:t>sensitivity up to </a:t>
            </a:r>
            <a:r>
              <a:rPr lang="it-IT" sz="2000" dirty="0" smtClean="0">
                <a:sym typeface="Symbol"/>
              </a:rPr>
              <a:t></a:t>
            </a:r>
            <a:r>
              <a:rPr lang="it-IT" sz="2000" dirty="0" smtClean="0"/>
              <a:t>100Hz</a:t>
            </a:r>
            <a:endParaRPr lang="en-US" sz="2000" dirty="0" smtClean="0"/>
          </a:p>
          <a:p>
            <a:r>
              <a:rPr lang="en-US" sz="2000" dirty="0" smtClean="0"/>
              <a:t>Up-conversion model explains reasonably well </a:t>
            </a:r>
            <a:r>
              <a:rPr lang="en-US" sz="2000" i="1" dirty="0" smtClean="0"/>
              <a:t>h</a:t>
            </a:r>
            <a:r>
              <a:rPr lang="en-US" sz="2000" dirty="0" smtClean="0"/>
              <a:t>-</a:t>
            </a:r>
            <a:r>
              <a:rPr lang="en-US" sz="2000" dirty="0" err="1" smtClean="0"/>
              <a:t>rec</a:t>
            </a:r>
            <a:r>
              <a:rPr lang="en-US" sz="2000" dirty="0" smtClean="0"/>
              <a:t> noise increase.</a:t>
            </a:r>
          </a:p>
          <a:p>
            <a:endParaRPr lang="en-US" sz="2000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it-IT" dirty="0" smtClean="0"/>
              <a:t>12/14</a:t>
            </a:r>
            <a:endParaRPr lang="en-US" dirty="0" smtClean="0"/>
          </a:p>
        </p:txBody>
      </p:sp>
      <p:sp>
        <p:nvSpPr>
          <p:cNvPr id="16389" name="Slide Number Placeholder 5"/>
          <p:cNvSpPr txBox="1">
            <a:spLocks/>
          </p:cNvSpPr>
          <p:nvPr/>
        </p:nvSpPr>
        <p:spPr bwMode="auto">
          <a:xfrm>
            <a:off x="6850031" y="640082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77CA2B9-099D-49F2-8587-4A7DCE9C9558}" type="slidenum">
              <a:rPr lang="fr-FR"/>
              <a:pPr algn="r"/>
              <a:t>15</a:t>
            </a:fld>
            <a:endParaRPr lang="fr-FR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 l="2722" r="22681"/>
          <a:stretch>
            <a:fillRect/>
          </a:stretch>
        </p:blipFill>
        <p:spPr bwMode="auto">
          <a:xfrm>
            <a:off x="4308507" y="2190774"/>
            <a:ext cx="48355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4"/>
          <a:srcRect t="7997"/>
          <a:stretch>
            <a:fillRect/>
          </a:stretch>
        </p:blipFill>
        <p:spPr bwMode="auto">
          <a:xfrm>
            <a:off x="71406" y="2447099"/>
            <a:ext cx="3902075" cy="404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Line 6"/>
          <p:cNvSpPr>
            <a:spLocks noChangeShapeType="1"/>
          </p:cNvSpPr>
          <p:nvPr/>
        </p:nvSpPr>
        <p:spPr bwMode="auto">
          <a:xfrm flipH="1">
            <a:off x="5546694" y="3214710"/>
            <a:ext cx="712799" cy="1162052"/>
          </a:xfrm>
          <a:prstGeom prst="line">
            <a:avLst/>
          </a:prstGeom>
          <a:noFill/>
          <a:ln w="63500">
            <a:solidFill>
              <a:srgbClr val="F8F200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5891" y="2571744"/>
            <a:ext cx="2241597" cy="400110"/>
          </a:xfrm>
          <a:prstGeom prst="rect">
            <a:avLst/>
          </a:prstGeom>
          <a:solidFill>
            <a:schemeClr val="bg1"/>
          </a:solidFill>
          <a:ln>
            <a:solidFill>
              <a:srgbClr val="CC66FF"/>
            </a:solidFill>
          </a:ln>
        </p:spPr>
        <p:txBody>
          <a:bodyPr wrap="square" rtlCol="0">
            <a:spAutoFit/>
          </a:bodyPr>
          <a:lstStyle/>
          <a:p>
            <a:r>
              <a:rPr lang="it-IT" i="1" dirty="0" smtClean="0"/>
              <a:t>Bench displacement        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330799" y="2762279"/>
            <a:ext cx="1628972" cy="1015663"/>
          </a:xfrm>
          <a:prstGeom prst="rect">
            <a:avLst/>
          </a:prstGeom>
          <a:solidFill>
            <a:schemeClr val="bg1"/>
          </a:solidFill>
          <a:ln w="25400">
            <a:solidFill>
              <a:srgbClr val="F8F2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Miscoseism</a:t>
            </a:r>
          </a:p>
          <a:p>
            <a:r>
              <a:rPr lang="it-IT" dirty="0" smtClean="0"/>
              <a:t>Upconversion</a:t>
            </a:r>
          </a:p>
          <a:p>
            <a:r>
              <a:rPr lang="it-IT" dirty="0" smtClean="0"/>
              <a:t>shoulder 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6202" y="6500834"/>
            <a:ext cx="2895600" cy="357166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I.Fiori</a:t>
            </a:r>
            <a:r>
              <a:rPr lang="en-US" dirty="0" smtClean="0"/>
              <a:t>, GWDAW14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:\Documents and Settings\cavalier\Bureau\V1-ra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285883"/>
            <a:ext cx="44497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" y="1458920"/>
            <a:ext cx="4071938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ZoneTexte 7"/>
          <p:cNvSpPr txBox="1">
            <a:spLocks noChangeArrowheads="1"/>
          </p:cNvSpPr>
          <p:nvPr/>
        </p:nvSpPr>
        <p:spPr bwMode="auto">
          <a:xfrm>
            <a:off x="2000250" y="71438"/>
            <a:ext cx="47596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smtClean="0"/>
              <a:t>Increase of Glitch rate</a:t>
            </a:r>
            <a:endParaRPr lang="en-US" sz="4000" dirty="0"/>
          </a:p>
        </p:txBody>
      </p:sp>
      <p:sp>
        <p:nvSpPr>
          <p:cNvPr id="17413" name="ZoneTexte 8"/>
          <p:cNvSpPr txBox="1">
            <a:spLocks noChangeArrowheads="1"/>
          </p:cNvSpPr>
          <p:nvPr/>
        </p:nvSpPr>
        <p:spPr bwMode="auto">
          <a:xfrm>
            <a:off x="4643438" y="928695"/>
            <a:ext cx="2956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u="sng" dirty="0"/>
              <a:t>High SNR triggers </a:t>
            </a:r>
            <a:r>
              <a:rPr lang="en-US" sz="1800" b="1" u="sng" dirty="0" smtClean="0"/>
              <a:t>increase:</a:t>
            </a:r>
            <a:endParaRPr lang="en-US" sz="1800" b="1" u="sng" dirty="0"/>
          </a:p>
        </p:txBody>
      </p:sp>
      <p:sp>
        <p:nvSpPr>
          <p:cNvPr id="17414" name="ZoneTexte 9"/>
          <p:cNvSpPr txBox="1">
            <a:spLocks noChangeArrowheads="1"/>
          </p:cNvSpPr>
          <p:nvPr/>
        </p:nvSpPr>
        <p:spPr bwMode="auto">
          <a:xfrm>
            <a:off x="500063" y="857232"/>
            <a:ext cx="3283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u="sng" dirty="0" smtClean="0"/>
              <a:t>Example of micro </a:t>
            </a:r>
            <a:r>
              <a:rPr lang="en-US" sz="1800" b="1" u="sng" dirty="0"/>
              <a:t>seismic event</a:t>
            </a:r>
          </a:p>
          <a:p>
            <a:r>
              <a:rPr lang="en-US" sz="1800" b="1" u="sng" dirty="0"/>
              <a:t>in Omega scan monitor:</a:t>
            </a: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356967" y="4500570"/>
            <a:ext cx="39292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800" dirty="0" smtClean="0"/>
              <a:t> Presently</a:t>
            </a:r>
            <a:r>
              <a:rPr lang="it-IT" sz="1800" dirty="0"/>
              <a:t>,   </a:t>
            </a:r>
            <a:r>
              <a:rPr lang="it-IT" sz="1800" i="1" dirty="0"/>
              <a:t>(see F. Robinet’ s talk)</a:t>
            </a:r>
          </a:p>
          <a:p>
            <a:r>
              <a:rPr lang="it-IT" sz="1800" dirty="0"/>
              <a:t>glitchy periods are FLAGGED using:</a:t>
            </a:r>
          </a:p>
          <a:p>
            <a:r>
              <a:rPr lang="it-IT" sz="1800" dirty="0"/>
              <a:t>“band-RMS of  </a:t>
            </a:r>
            <a:r>
              <a:rPr lang="it-IT" sz="1800" dirty="0" smtClean="0"/>
              <a:t>benches </a:t>
            </a:r>
            <a:r>
              <a:rPr lang="it-IT" sz="1800" dirty="0"/>
              <a:t>seismic motion </a:t>
            </a:r>
          </a:p>
          <a:p>
            <a:r>
              <a:rPr lang="it-IT" sz="1800" dirty="0"/>
              <a:t>in 0.25 to 1Hz”  &gt; </a:t>
            </a:r>
            <a:r>
              <a:rPr lang="it-IT" sz="1800" dirty="0" smtClean="0"/>
              <a:t>threshold,  </a:t>
            </a:r>
          </a:p>
        </p:txBody>
      </p:sp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285720" y="5643578"/>
            <a:ext cx="436125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800" dirty="0" smtClean="0"/>
              <a:t>  Average dead-time:  </a:t>
            </a:r>
            <a:r>
              <a:rPr lang="it-IT" sz="1800" dirty="0" smtClean="0">
                <a:solidFill>
                  <a:srgbClr val="FF0000"/>
                </a:solidFill>
                <a:sym typeface="Symbol"/>
              </a:rPr>
              <a:t> </a:t>
            </a:r>
            <a:r>
              <a:rPr lang="it-IT" sz="1800" dirty="0" smtClean="0">
                <a:solidFill>
                  <a:srgbClr val="FF0000"/>
                </a:solidFill>
                <a:sym typeface="Symbol"/>
              </a:rPr>
              <a:t>4</a:t>
            </a:r>
            <a:r>
              <a:rPr lang="it-IT" sz="1800" dirty="0" smtClean="0">
                <a:solidFill>
                  <a:srgbClr val="FF0000"/>
                </a:solidFill>
              </a:rPr>
              <a:t>% </a:t>
            </a:r>
            <a:r>
              <a:rPr lang="it-IT" sz="1800" dirty="0" smtClean="0">
                <a:solidFill>
                  <a:srgbClr val="FF0000"/>
                </a:solidFill>
              </a:rPr>
              <a:t>(VSR2)</a:t>
            </a:r>
            <a:endParaRPr lang="it-IT" sz="1600" i="1" dirty="0" smtClean="0"/>
          </a:p>
          <a:p>
            <a:r>
              <a:rPr lang="it-IT" sz="1600" i="1" dirty="0" smtClean="0"/>
              <a:t>   (much larger during intense microseism periods)</a:t>
            </a:r>
            <a:endParaRPr lang="en-US" sz="1600" i="1" dirty="0" smtClean="0"/>
          </a:p>
        </p:txBody>
      </p:sp>
      <p:pic>
        <p:nvPicPr>
          <p:cNvPr id="10" name="Picture 9" descr="BRMSMon_SEWE_fla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4143380"/>
            <a:ext cx="4143372" cy="2571744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64388" y="19050"/>
            <a:ext cx="1905000" cy="457200"/>
          </a:xfrm>
          <a:noFill/>
        </p:spPr>
        <p:txBody>
          <a:bodyPr/>
          <a:lstStyle/>
          <a:p>
            <a:r>
              <a:rPr lang="en-US" dirty="0" smtClean="0"/>
              <a:t>13/14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158" y="6215082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it-IT" sz="1800" dirty="0" smtClean="0">
                <a:solidFill>
                  <a:schemeClr val="accent2"/>
                </a:solidFill>
              </a:rPr>
              <a:t>New event-by-event veto procedure under study based on bench  velocity.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71566" y="71414"/>
            <a:ext cx="7772400" cy="1143000"/>
          </a:xfrm>
        </p:spPr>
        <p:txBody>
          <a:bodyPr/>
          <a:lstStyle/>
          <a:p>
            <a:r>
              <a:rPr lang="it-IT" sz="3600" dirty="0" smtClean="0"/>
              <a:t>A look to </a:t>
            </a:r>
            <a:r>
              <a:rPr lang="it-IT" sz="3600" dirty="0" smtClean="0"/>
              <a:t>V+MS</a:t>
            </a:r>
            <a:endParaRPr lang="en-US" sz="3600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14/14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128586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The V+ upgrade with Monolithic Suspensions (to start in 2010) aims to      </a:t>
            </a:r>
            <a:r>
              <a:rPr lang="it-IT" dirty="0" smtClean="0">
                <a:sym typeface="Symbol"/>
              </a:rPr>
              <a:t> </a:t>
            </a:r>
            <a:r>
              <a:rPr lang="it-IT" dirty="0" smtClean="0"/>
              <a:t>5 times better sensitivity from 10Hz  to 100Hz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2143116"/>
            <a:ext cx="8286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 Our validated back-scattered light model for External Benches allows to: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 Quantify expected noise reduction  </a:t>
            </a:r>
            <a:r>
              <a:rPr lang="it-IT" dirty="0" smtClean="0"/>
              <a:t>(we </a:t>
            </a:r>
            <a:r>
              <a:rPr lang="it-IT" dirty="0" smtClean="0"/>
              <a:t>expect a factor 20 less noise from </a:t>
            </a:r>
            <a:r>
              <a:rPr lang="it-IT" dirty="0" smtClean="0"/>
              <a:t>   </a:t>
            </a:r>
          </a:p>
          <a:p>
            <a:pPr>
              <a:buNone/>
            </a:pPr>
            <a:r>
              <a:rPr lang="it-IT" dirty="0" smtClean="0"/>
              <a:t>        End Benches, because of  the higher arm Finesse (</a:t>
            </a:r>
            <a:r>
              <a:rPr lang="it-IT" i="1" dirty="0" smtClean="0"/>
              <a:t>50 to150</a:t>
            </a:r>
            <a:r>
              <a:rPr lang="it-IT" dirty="0" smtClean="0"/>
              <a:t>) and reduced  </a:t>
            </a:r>
          </a:p>
          <a:p>
            <a:pPr>
              <a:buNone/>
            </a:pPr>
            <a:r>
              <a:rPr lang="it-IT" dirty="0" smtClean="0"/>
              <a:t>        </a:t>
            </a:r>
            <a:r>
              <a:rPr lang="it-IT" dirty="0" smtClean="0"/>
              <a:t>Transmission of  end mirror (</a:t>
            </a:r>
            <a:r>
              <a:rPr lang="it-IT" i="1" dirty="0" smtClean="0"/>
              <a:t>40 to 3 ppm</a:t>
            </a:r>
            <a:r>
              <a:rPr lang="it-IT" dirty="0" smtClean="0"/>
              <a:t>)),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 Plan mitigations (we are preparing cures for identified scattered light </a:t>
            </a:r>
          </a:p>
          <a:p>
            <a:pPr>
              <a:buNone/>
            </a:pPr>
            <a:r>
              <a:rPr lang="it-IT" dirty="0" smtClean="0"/>
              <a:t>        paths on EDB, we are preparing mitigation of environmental noise from </a:t>
            </a:r>
          </a:p>
          <a:p>
            <a:pPr>
              <a:buNone/>
            </a:pPr>
            <a:r>
              <a:rPr lang="it-IT" dirty="0" smtClean="0"/>
              <a:t>        racks, pumps, HVAC).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4556477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 Other scattering light locations have been identified (also during VSR2) </a:t>
            </a:r>
          </a:p>
          <a:p>
            <a:pPr>
              <a:buNone/>
            </a:pPr>
            <a:r>
              <a:rPr lang="it-IT" dirty="0" smtClean="0"/>
              <a:t>(walls of Cryogenic-trap, mirrors M1&amp;M2 on suspended detection bench, output window of  B1 beams),  cures are being studied and prepared.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5721510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We expect microseism noise to be less critical for V+MS, but developing of  more efficient veto procedures has to be pursued.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76202" y="6500834"/>
            <a:ext cx="2895600" cy="357166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I.Fiori</a:t>
            </a:r>
            <a:r>
              <a:rPr lang="en-US" dirty="0" smtClean="0"/>
              <a:t>, GWDAW14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Outline</a:t>
            </a:r>
            <a:endParaRPr lang="en-US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28691" y="2100282"/>
            <a:ext cx="7572399" cy="4114800"/>
          </a:xfrm>
        </p:spPr>
        <p:txBody>
          <a:bodyPr/>
          <a:lstStyle/>
          <a:p>
            <a:r>
              <a:rPr lang="it-IT" sz="2800" dirty="0" smtClean="0"/>
              <a:t>Modeling of Back-Scattered light noise and Typical Upconversion patterns</a:t>
            </a:r>
          </a:p>
          <a:p>
            <a:pPr>
              <a:buNone/>
            </a:pPr>
            <a:endParaRPr lang="it-IT" sz="1000" dirty="0" smtClean="0"/>
          </a:p>
          <a:p>
            <a:r>
              <a:rPr lang="it-IT" sz="2800" dirty="0" smtClean="0"/>
              <a:t>Measurements and Mitigations (preparing VSR2)</a:t>
            </a:r>
          </a:p>
          <a:p>
            <a:pPr>
              <a:buNone/>
            </a:pPr>
            <a:endParaRPr lang="it-IT" sz="1000" dirty="0" smtClean="0"/>
          </a:p>
          <a:p>
            <a:r>
              <a:rPr lang="it-IT" sz="2800" dirty="0" smtClean="0"/>
              <a:t>Effects of Back-Scattered light noise in </a:t>
            </a:r>
          </a:p>
          <a:p>
            <a:pPr>
              <a:buNone/>
            </a:pPr>
            <a:r>
              <a:rPr lang="it-IT" sz="2800" dirty="0" smtClean="0"/>
              <a:t>    VSR2 data</a:t>
            </a:r>
          </a:p>
          <a:p>
            <a:pPr>
              <a:buFontTx/>
              <a:buNone/>
            </a:pPr>
            <a:endParaRPr lang="en-US" sz="2800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2/14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I.Fiori, GWDAW14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714375" y="2857500"/>
            <a:ext cx="7772400" cy="733425"/>
          </a:xfrm>
        </p:spPr>
        <p:txBody>
          <a:bodyPr/>
          <a:lstStyle/>
          <a:p>
            <a:pPr algn="ctr">
              <a:buFontTx/>
              <a:buNone/>
            </a:pPr>
            <a:r>
              <a:rPr lang="it-IT" sz="4000" dirty="0" smtClean="0"/>
              <a:t>Modeling and typical patterns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I.Fiori, GWDAW14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00128" y="-71454"/>
            <a:ext cx="7772400" cy="1143000"/>
          </a:xfrm>
        </p:spPr>
        <p:txBody>
          <a:bodyPr/>
          <a:lstStyle/>
          <a:p>
            <a:r>
              <a:rPr lang="it-IT" sz="4000" dirty="0" smtClean="0"/>
              <a:t>Back-scattered light</a:t>
            </a:r>
            <a:endParaRPr lang="en-US" sz="400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14282" y="1071563"/>
            <a:ext cx="8715436" cy="4114800"/>
          </a:xfrm>
        </p:spPr>
        <p:txBody>
          <a:bodyPr/>
          <a:lstStyle/>
          <a:p>
            <a:r>
              <a:rPr lang="it-IT" sz="1800" dirty="0" smtClean="0"/>
              <a:t>Tiny fractions (some ppm) of  ITF beam power are scattered by environmentally excited surfaces and  recombine to ITF with a delayed phase which is modulated by the displacement motion of the scattering surface </a:t>
            </a:r>
            <a:r>
              <a:rPr lang="it-IT" sz="1600" dirty="0" smtClean="0"/>
              <a:t>(</a:t>
            </a:r>
            <a:r>
              <a:rPr lang="it-IT" sz="1600" i="1" dirty="0" smtClean="0"/>
              <a:t>optics, absorbing baffles, vacuum tank walls...</a:t>
            </a:r>
            <a:r>
              <a:rPr lang="it-IT" sz="1600" dirty="0" smtClean="0"/>
              <a:t>) </a:t>
            </a:r>
            <a:endParaRPr lang="it-IT" sz="1800" dirty="0" smtClean="0"/>
          </a:p>
          <a:p>
            <a:r>
              <a:rPr lang="en-US" sz="1800" dirty="0" smtClean="0"/>
              <a:t>Nonlinear noise in the phase of ITF signal. </a:t>
            </a:r>
          </a:p>
          <a:p>
            <a:pPr>
              <a:buFontTx/>
              <a:buNone/>
            </a:pPr>
            <a:endParaRPr lang="it-IT" sz="1050" u="sng" dirty="0" smtClean="0"/>
          </a:p>
          <a:p>
            <a:pPr>
              <a:buNone/>
            </a:pPr>
            <a:r>
              <a:rPr lang="it-IT" sz="2000" u="sng" dirty="0" smtClean="0">
                <a:sym typeface="Wingdings" pitchFamily="2" charset="2"/>
              </a:rPr>
              <a:t> </a:t>
            </a:r>
            <a:r>
              <a:rPr lang="it-IT" sz="2000" u="sng" dirty="0" smtClean="0"/>
              <a:t>Focus on </a:t>
            </a:r>
          </a:p>
          <a:p>
            <a:pPr>
              <a:buFontTx/>
              <a:buNone/>
            </a:pPr>
            <a:r>
              <a:rPr lang="it-IT" sz="2000" u="sng" dirty="0" smtClean="0"/>
              <a:t>most relevant sources (after VSR1):</a:t>
            </a:r>
          </a:p>
          <a:p>
            <a:pPr>
              <a:buFontTx/>
              <a:buNone/>
            </a:pPr>
            <a:r>
              <a:rPr lang="it-IT" sz="2000" dirty="0" smtClean="0"/>
              <a:t>Optics on external benches </a:t>
            </a:r>
          </a:p>
          <a:p>
            <a:pPr>
              <a:buFontTx/>
              <a:buNone/>
            </a:pPr>
            <a:r>
              <a:rPr lang="it-IT" sz="1800" dirty="0" smtClean="0"/>
              <a:t>(few to hundreds of ppm)</a:t>
            </a:r>
          </a:p>
          <a:p>
            <a:pPr>
              <a:buFontTx/>
              <a:buNone/>
            </a:pPr>
            <a:endParaRPr lang="it-IT" sz="1800" dirty="0" smtClean="0"/>
          </a:p>
          <a:p>
            <a:r>
              <a:rPr lang="it-IT" sz="2000" dirty="0" smtClean="0"/>
              <a:t>Others:</a:t>
            </a:r>
          </a:p>
          <a:p>
            <a:pPr>
              <a:buFont typeface="Wingdings" pitchFamily="2" charset="2"/>
              <a:buChar char="ü"/>
            </a:pPr>
            <a:r>
              <a:rPr lang="it-IT" sz="1600" i="1" dirty="0" smtClean="0"/>
              <a:t>Suspended detection bench</a:t>
            </a:r>
          </a:p>
          <a:p>
            <a:pPr>
              <a:buFont typeface="Wingdings" pitchFamily="2" charset="2"/>
              <a:buChar char="ü"/>
            </a:pPr>
            <a:r>
              <a:rPr lang="it-IT" sz="1600" i="1" dirty="0" smtClean="0"/>
              <a:t>Baffles in central area</a:t>
            </a:r>
          </a:p>
          <a:p>
            <a:pPr>
              <a:buFont typeface="Wingdings" pitchFamily="2" charset="2"/>
              <a:buChar char="ü"/>
            </a:pPr>
            <a:r>
              <a:rPr lang="it-IT" sz="1600" i="1" dirty="0" smtClean="0"/>
              <a:t>Brewster window(s)</a:t>
            </a:r>
          </a:p>
          <a:p>
            <a:pPr>
              <a:buFont typeface="Wingdings" pitchFamily="2" charset="2"/>
              <a:buChar char="ü"/>
            </a:pPr>
            <a:r>
              <a:rPr lang="it-IT" sz="1600" i="1" dirty="0" smtClean="0"/>
              <a:t>Cryogenic-trap</a:t>
            </a:r>
          </a:p>
          <a:p>
            <a:pPr>
              <a:buFontTx/>
              <a:buNone/>
            </a:pPr>
            <a:r>
              <a:rPr lang="it-IT" sz="1800" dirty="0" smtClean="0"/>
              <a:t> </a:t>
            </a:r>
            <a:endParaRPr lang="en-US" sz="1800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3/14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572132" y="2466975"/>
            <a:ext cx="914400" cy="53340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C66FF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643174" y="3886200"/>
            <a:ext cx="22320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4514837" y="4895850"/>
            <a:ext cx="7207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5391157" y="4402138"/>
            <a:ext cx="109537" cy="498475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Freeform 10"/>
          <p:cNvSpPr>
            <a:spLocks/>
          </p:cNvSpPr>
          <p:nvPr/>
        </p:nvSpPr>
        <p:spPr bwMode="auto">
          <a:xfrm>
            <a:off x="6126480" y="4480560"/>
            <a:ext cx="417512" cy="417512"/>
          </a:xfrm>
          <a:custGeom>
            <a:avLst/>
            <a:gdLst>
              <a:gd name="T0" fmla="*/ 2147483647 w 186"/>
              <a:gd name="T1" fmla="*/ 0 h 186"/>
              <a:gd name="T2" fmla="*/ 0 w 186"/>
              <a:gd name="T3" fmla="*/ 2147483647 h 186"/>
              <a:gd name="T4" fmla="*/ 2147483647 w 186"/>
              <a:gd name="T5" fmla="*/ 2147483647 h 186"/>
              <a:gd name="T6" fmla="*/ 2147483647 w 186"/>
              <a:gd name="T7" fmla="*/ 2147483647 h 186"/>
              <a:gd name="T8" fmla="*/ 2147483647 w 186"/>
              <a:gd name="T9" fmla="*/ 0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6"/>
              <a:gd name="T16" fmla="*/ 0 h 186"/>
              <a:gd name="T17" fmla="*/ 186 w 186"/>
              <a:gd name="T18" fmla="*/ 186 h 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6" h="186">
                <a:moveTo>
                  <a:pt x="144" y="0"/>
                </a:moveTo>
                <a:lnTo>
                  <a:pt x="0" y="144"/>
                </a:lnTo>
                <a:lnTo>
                  <a:pt x="36" y="186"/>
                </a:lnTo>
                <a:lnTo>
                  <a:pt x="186" y="36"/>
                </a:lnTo>
                <a:lnTo>
                  <a:pt x="144" y="0"/>
                </a:lnTo>
                <a:close/>
              </a:path>
            </a:pathLst>
          </a:custGeom>
          <a:solidFill>
            <a:srgbClr val="808080"/>
          </a:solidFill>
          <a:ln w="952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7221524" y="4402138"/>
            <a:ext cx="106363" cy="498475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6062649" y="3770313"/>
            <a:ext cx="457200" cy="134937"/>
          </a:xfrm>
          <a:prstGeom prst="rect">
            <a:avLst/>
          </a:prstGeom>
          <a:solidFill>
            <a:srgbClr val="808080"/>
          </a:solidFill>
          <a:ln w="952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Line 13"/>
          <p:cNvSpPr>
            <a:spLocks noChangeShapeType="1"/>
          </p:cNvSpPr>
          <p:nvPr/>
        </p:nvSpPr>
        <p:spPr bwMode="auto">
          <a:xfrm flipV="1">
            <a:off x="6291249" y="3905250"/>
            <a:ext cx="3175" cy="739775"/>
          </a:xfrm>
          <a:prstGeom prst="line">
            <a:avLst/>
          </a:prstGeom>
          <a:noFill/>
          <a:ln w="38100" cap="rnd">
            <a:pattFill prst="pct70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Rectangle 15"/>
          <p:cNvSpPr>
            <a:spLocks noChangeArrowheads="1"/>
          </p:cNvSpPr>
          <p:nvPr/>
        </p:nvSpPr>
        <p:spPr bwMode="auto">
          <a:xfrm>
            <a:off x="6600812" y="4699000"/>
            <a:ext cx="5794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Rectangle 16"/>
          <p:cNvSpPr>
            <a:spLocks noChangeArrowheads="1"/>
          </p:cNvSpPr>
          <p:nvPr/>
        </p:nvSpPr>
        <p:spPr bwMode="auto">
          <a:xfrm>
            <a:off x="5726099" y="5667375"/>
            <a:ext cx="11445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0" name="Text Box 18"/>
          <p:cNvSpPr txBox="1">
            <a:spLocks noChangeArrowheads="1"/>
          </p:cNvSpPr>
          <p:nvPr/>
        </p:nvSpPr>
        <p:spPr bwMode="auto">
          <a:xfrm>
            <a:off x="3195624" y="4484688"/>
            <a:ext cx="692150" cy="3365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600" b="1"/>
              <a:t>Laser</a:t>
            </a:r>
            <a:endParaRPr lang="fr-FR"/>
          </a:p>
        </p:txBody>
      </p:sp>
      <p:sp>
        <p:nvSpPr>
          <p:cNvPr id="11281" name="Line 19"/>
          <p:cNvSpPr>
            <a:spLocks noChangeShapeType="1"/>
          </p:cNvSpPr>
          <p:nvPr/>
        </p:nvSpPr>
        <p:spPr bwMode="auto">
          <a:xfrm>
            <a:off x="5500694" y="4643446"/>
            <a:ext cx="1719243" cy="3167"/>
          </a:xfrm>
          <a:prstGeom prst="line">
            <a:avLst/>
          </a:prstGeom>
          <a:noFill/>
          <a:ln w="38100">
            <a:pattFill prst="pct70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Line 20"/>
          <p:cNvSpPr>
            <a:spLocks noChangeShapeType="1"/>
          </p:cNvSpPr>
          <p:nvPr/>
        </p:nvSpPr>
        <p:spPr bwMode="auto">
          <a:xfrm>
            <a:off x="6286487" y="4630738"/>
            <a:ext cx="7937" cy="18716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83" name="Group 21"/>
          <p:cNvGrpSpPr>
            <a:grpSpLocks/>
          </p:cNvGrpSpPr>
          <p:nvPr/>
        </p:nvGrpSpPr>
        <p:grpSpPr bwMode="auto">
          <a:xfrm>
            <a:off x="4459274" y="3571875"/>
            <a:ext cx="469900" cy="1130300"/>
            <a:chOff x="2224" y="2046"/>
            <a:chExt cx="296" cy="712"/>
          </a:xfrm>
        </p:grpSpPr>
        <p:sp>
          <p:nvSpPr>
            <p:cNvPr id="11352" name="Line 22"/>
            <p:cNvSpPr>
              <a:spLocks noChangeShapeType="1"/>
            </p:cNvSpPr>
            <p:nvPr/>
          </p:nvSpPr>
          <p:spPr bwMode="auto">
            <a:xfrm flipV="1">
              <a:off x="2438" y="2682"/>
              <a:ext cx="82" cy="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3" name="Line 23"/>
            <p:cNvSpPr>
              <a:spLocks noChangeShapeType="1"/>
            </p:cNvSpPr>
            <p:nvPr/>
          </p:nvSpPr>
          <p:spPr bwMode="auto">
            <a:xfrm rot="16200000" flipV="1">
              <a:off x="2222" y="2679"/>
              <a:ext cx="81" cy="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4" name="Arc 24"/>
            <p:cNvSpPr>
              <a:spLocks/>
            </p:cNvSpPr>
            <p:nvPr/>
          </p:nvSpPr>
          <p:spPr bwMode="auto">
            <a:xfrm rot="-2135371">
              <a:off x="2314" y="2046"/>
              <a:ext cx="113" cy="90"/>
            </a:xfrm>
            <a:custGeom>
              <a:avLst/>
              <a:gdLst>
                <a:gd name="T0" fmla="*/ 0 w 21788"/>
                <a:gd name="T1" fmla="*/ 0 h 21600"/>
                <a:gd name="T2" fmla="*/ 0 w 21788"/>
                <a:gd name="T3" fmla="*/ 0 h 21600"/>
                <a:gd name="T4" fmla="*/ 0 w 2178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88"/>
                <a:gd name="T10" fmla="*/ 0 h 21600"/>
                <a:gd name="T11" fmla="*/ 21788 w 2178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8" h="21600" fill="none" extrusionOk="0">
                  <a:moveTo>
                    <a:pt x="-1" y="0"/>
                  </a:moveTo>
                  <a:cubicBezTo>
                    <a:pt x="62" y="0"/>
                    <a:pt x="125" y="-1"/>
                    <a:pt x="188" y="0"/>
                  </a:cubicBezTo>
                  <a:cubicBezTo>
                    <a:pt x="12117" y="0"/>
                    <a:pt x="21788" y="9670"/>
                    <a:pt x="21788" y="21600"/>
                  </a:cubicBezTo>
                </a:path>
                <a:path w="21788" h="21600" stroke="0" extrusionOk="0">
                  <a:moveTo>
                    <a:pt x="-1" y="0"/>
                  </a:moveTo>
                  <a:cubicBezTo>
                    <a:pt x="62" y="0"/>
                    <a:pt x="125" y="-1"/>
                    <a:pt x="188" y="0"/>
                  </a:cubicBezTo>
                  <a:cubicBezTo>
                    <a:pt x="12117" y="0"/>
                    <a:pt x="21788" y="9670"/>
                    <a:pt x="21788" y="21600"/>
                  </a:cubicBezTo>
                  <a:lnTo>
                    <a:pt x="188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Line 25"/>
            <p:cNvSpPr>
              <a:spLocks noChangeShapeType="1"/>
            </p:cNvSpPr>
            <p:nvPr/>
          </p:nvSpPr>
          <p:spPr bwMode="auto">
            <a:xfrm flipH="1">
              <a:off x="2274" y="2069"/>
              <a:ext cx="91" cy="64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6" name="Line 26"/>
            <p:cNvSpPr>
              <a:spLocks noChangeShapeType="1"/>
            </p:cNvSpPr>
            <p:nvPr/>
          </p:nvSpPr>
          <p:spPr bwMode="auto">
            <a:xfrm>
              <a:off x="2368" y="2057"/>
              <a:ext cx="110" cy="64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284" name="Group 27"/>
          <p:cNvGrpSpPr>
            <a:grpSpLocks noChangeAspect="1"/>
          </p:cNvGrpSpPr>
          <p:nvPr/>
        </p:nvGrpSpPr>
        <p:grpSpPr bwMode="auto">
          <a:xfrm>
            <a:off x="6200762" y="5857875"/>
            <a:ext cx="355600" cy="149225"/>
            <a:chOff x="3978" y="2702"/>
            <a:chExt cx="336" cy="138"/>
          </a:xfrm>
        </p:grpSpPr>
        <p:sp>
          <p:nvSpPr>
            <p:cNvPr id="11347" name="Line 28"/>
            <p:cNvSpPr>
              <a:spLocks noChangeAspect="1" noChangeShapeType="1"/>
            </p:cNvSpPr>
            <p:nvPr/>
          </p:nvSpPr>
          <p:spPr bwMode="auto">
            <a:xfrm rot="5400000" flipV="1">
              <a:off x="3977" y="2803"/>
              <a:ext cx="38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Line 29"/>
            <p:cNvSpPr>
              <a:spLocks noChangeAspect="1" noChangeShapeType="1"/>
            </p:cNvSpPr>
            <p:nvPr/>
          </p:nvSpPr>
          <p:spPr bwMode="auto">
            <a:xfrm flipV="1">
              <a:off x="3978" y="2702"/>
              <a:ext cx="39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Arc 30"/>
            <p:cNvSpPr>
              <a:spLocks noChangeAspect="1"/>
            </p:cNvSpPr>
            <p:nvPr/>
          </p:nvSpPr>
          <p:spPr bwMode="auto">
            <a:xfrm rot="3264629">
              <a:off x="4266" y="2749"/>
              <a:ext cx="53" cy="43"/>
            </a:xfrm>
            <a:custGeom>
              <a:avLst/>
              <a:gdLst>
                <a:gd name="T0" fmla="*/ 0 w 21788"/>
                <a:gd name="T1" fmla="*/ 0 h 21600"/>
                <a:gd name="T2" fmla="*/ 0 w 21788"/>
                <a:gd name="T3" fmla="*/ 0 h 21600"/>
                <a:gd name="T4" fmla="*/ 0 w 2178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88"/>
                <a:gd name="T10" fmla="*/ 0 h 21600"/>
                <a:gd name="T11" fmla="*/ 21788 w 2178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88" h="21600" fill="none" extrusionOk="0">
                  <a:moveTo>
                    <a:pt x="-1" y="0"/>
                  </a:moveTo>
                  <a:cubicBezTo>
                    <a:pt x="62" y="0"/>
                    <a:pt x="125" y="-1"/>
                    <a:pt x="188" y="0"/>
                  </a:cubicBezTo>
                  <a:cubicBezTo>
                    <a:pt x="12117" y="0"/>
                    <a:pt x="21788" y="9670"/>
                    <a:pt x="21788" y="21600"/>
                  </a:cubicBezTo>
                </a:path>
                <a:path w="21788" h="21600" stroke="0" extrusionOk="0">
                  <a:moveTo>
                    <a:pt x="-1" y="0"/>
                  </a:moveTo>
                  <a:cubicBezTo>
                    <a:pt x="62" y="0"/>
                    <a:pt x="125" y="-1"/>
                    <a:pt x="188" y="0"/>
                  </a:cubicBezTo>
                  <a:cubicBezTo>
                    <a:pt x="12117" y="0"/>
                    <a:pt x="21788" y="9670"/>
                    <a:pt x="21788" y="21600"/>
                  </a:cubicBezTo>
                  <a:lnTo>
                    <a:pt x="188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0" name="Line 31"/>
            <p:cNvSpPr>
              <a:spLocks noChangeAspect="1" noChangeShapeType="1"/>
            </p:cNvSpPr>
            <p:nvPr/>
          </p:nvSpPr>
          <p:spPr bwMode="auto">
            <a:xfrm rot="5400000" flipH="1">
              <a:off x="4131" y="2595"/>
              <a:ext cx="44" cy="30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Line 32"/>
            <p:cNvSpPr>
              <a:spLocks noChangeAspect="1" noChangeShapeType="1"/>
            </p:cNvSpPr>
            <p:nvPr/>
          </p:nvSpPr>
          <p:spPr bwMode="auto">
            <a:xfrm rot="5400000">
              <a:off x="4130" y="2644"/>
              <a:ext cx="53" cy="3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85" name="Rectangle 33"/>
          <p:cNvSpPr>
            <a:spLocks noChangeArrowheads="1"/>
          </p:cNvSpPr>
          <p:nvPr/>
        </p:nvSpPr>
        <p:spPr bwMode="auto">
          <a:xfrm>
            <a:off x="5449874" y="6230961"/>
            <a:ext cx="1193828" cy="555625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Rectangle 34"/>
          <p:cNvSpPr>
            <a:spLocks noChangeArrowheads="1"/>
          </p:cNvSpPr>
          <p:nvPr/>
        </p:nvSpPr>
        <p:spPr bwMode="auto">
          <a:xfrm>
            <a:off x="2972458" y="4029075"/>
            <a:ext cx="1415379" cy="1143000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1287" name="Rectangle 35"/>
          <p:cNvSpPr>
            <a:spLocks noChangeArrowheads="1"/>
          </p:cNvSpPr>
          <p:nvPr/>
        </p:nvSpPr>
        <p:spPr bwMode="auto">
          <a:xfrm rot="5400000">
            <a:off x="8295015" y="4036681"/>
            <a:ext cx="914400" cy="727758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Rectangle 38"/>
          <p:cNvSpPr>
            <a:spLocks noChangeArrowheads="1"/>
          </p:cNvSpPr>
          <p:nvPr/>
        </p:nvSpPr>
        <p:spPr bwMode="auto">
          <a:xfrm rot="3300000">
            <a:off x="5055652" y="4480330"/>
            <a:ext cx="120409" cy="32623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Text Box 40"/>
          <p:cNvSpPr txBox="1">
            <a:spLocks noChangeArrowheads="1"/>
          </p:cNvSpPr>
          <p:nvPr/>
        </p:nvSpPr>
        <p:spPr bwMode="auto">
          <a:xfrm>
            <a:off x="4530712" y="5214938"/>
            <a:ext cx="10429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Brewster </a:t>
            </a:r>
          </a:p>
          <a:p>
            <a:r>
              <a:rPr lang="en-US" sz="1600">
                <a:latin typeface="Arial" charset="0"/>
              </a:rPr>
              <a:t>window</a:t>
            </a:r>
          </a:p>
        </p:txBody>
      </p:sp>
      <p:sp>
        <p:nvSpPr>
          <p:cNvPr id="11292" name="Line 41"/>
          <p:cNvSpPr>
            <a:spLocks noChangeShapeType="1"/>
          </p:cNvSpPr>
          <p:nvPr/>
        </p:nvSpPr>
        <p:spPr bwMode="auto">
          <a:xfrm flipV="1">
            <a:off x="5030774" y="483393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3" name="Line 42"/>
          <p:cNvSpPr>
            <a:spLocks noChangeShapeType="1"/>
          </p:cNvSpPr>
          <p:nvPr/>
        </p:nvSpPr>
        <p:spPr bwMode="auto">
          <a:xfrm flipH="1">
            <a:off x="6459524" y="5257813"/>
            <a:ext cx="571500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Text Box 43"/>
          <p:cNvSpPr txBox="1">
            <a:spLocks noChangeArrowheads="1"/>
          </p:cNvSpPr>
          <p:nvPr/>
        </p:nvSpPr>
        <p:spPr bwMode="auto">
          <a:xfrm>
            <a:off x="7164374" y="2857496"/>
            <a:ext cx="1866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Arial" charset="0"/>
              </a:rPr>
              <a:t>End benches </a:t>
            </a:r>
          </a:p>
          <a:p>
            <a:r>
              <a:rPr lang="en-US" sz="1600" dirty="0">
                <a:latin typeface="Arial" charset="0"/>
              </a:rPr>
              <a:t>(aux. photodiodes)</a:t>
            </a:r>
          </a:p>
        </p:txBody>
      </p:sp>
      <p:sp>
        <p:nvSpPr>
          <p:cNvPr id="11295" name="Line 44"/>
          <p:cNvSpPr>
            <a:spLocks noChangeShapeType="1"/>
          </p:cNvSpPr>
          <p:nvPr/>
        </p:nvSpPr>
        <p:spPr bwMode="auto">
          <a:xfrm flipH="1" flipV="1">
            <a:off x="6610368" y="2695572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6" name="Line 45"/>
          <p:cNvSpPr>
            <a:spLocks noChangeShapeType="1"/>
          </p:cNvSpPr>
          <p:nvPr/>
        </p:nvSpPr>
        <p:spPr bwMode="auto">
          <a:xfrm>
            <a:off x="8072462" y="3495674"/>
            <a:ext cx="527092" cy="3619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97" name="Text Box 46"/>
          <p:cNvSpPr txBox="1">
            <a:spLocks noChangeArrowheads="1"/>
          </p:cNvSpPr>
          <p:nvPr/>
        </p:nvSpPr>
        <p:spPr bwMode="auto">
          <a:xfrm>
            <a:off x="3478888" y="6205561"/>
            <a:ext cx="1922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charset="0"/>
              </a:rPr>
              <a:t>Detection bench </a:t>
            </a:r>
            <a:endParaRPr lang="en-US" sz="1600" dirty="0">
              <a:latin typeface="Arial" charset="0"/>
            </a:endParaRPr>
          </a:p>
          <a:p>
            <a:r>
              <a:rPr lang="en-US" sz="1600" dirty="0">
                <a:latin typeface="Arial" charset="0"/>
              </a:rPr>
              <a:t>(main photodiodes)</a:t>
            </a:r>
          </a:p>
        </p:txBody>
      </p:sp>
      <p:sp>
        <p:nvSpPr>
          <p:cNvPr id="11298" name="Text Box 47"/>
          <p:cNvSpPr txBox="1">
            <a:spLocks noChangeArrowheads="1"/>
          </p:cNvSpPr>
          <p:nvPr/>
        </p:nvSpPr>
        <p:spPr bwMode="auto">
          <a:xfrm>
            <a:off x="2909409" y="4021138"/>
            <a:ext cx="1563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Arial" charset="0"/>
              </a:rPr>
              <a:t>Injection bench</a:t>
            </a:r>
          </a:p>
        </p:txBody>
      </p:sp>
      <p:grpSp>
        <p:nvGrpSpPr>
          <p:cNvPr id="11299" name="Group 48"/>
          <p:cNvGrpSpPr>
            <a:grpSpLocks/>
          </p:cNvGrpSpPr>
          <p:nvPr/>
        </p:nvGrpSpPr>
        <p:grpSpPr bwMode="auto">
          <a:xfrm>
            <a:off x="6187169" y="2571744"/>
            <a:ext cx="184150" cy="179388"/>
            <a:chOff x="432" y="2928"/>
            <a:chExt cx="204" cy="204"/>
          </a:xfrm>
        </p:grpSpPr>
        <p:sp>
          <p:nvSpPr>
            <p:cNvPr id="11343" name="Line 49"/>
            <p:cNvSpPr>
              <a:spLocks noChangeShapeType="1"/>
            </p:cNvSpPr>
            <p:nvPr/>
          </p:nvSpPr>
          <p:spPr bwMode="auto">
            <a:xfrm flipH="1">
              <a:off x="432" y="2928"/>
              <a:ext cx="102" cy="1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Line 50"/>
            <p:cNvSpPr>
              <a:spLocks noChangeShapeType="1"/>
            </p:cNvSpPr>
            <p:nvPr/>
          </p:nvSpPr>
          <p:spPr bwMode="auto">
            <a:xfrm flipH="1">
              <a:off x="483" y="2928"/>
              <a:ext cx="51" cy="2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Line 51"/>
            <p:cNvSpPr>
              <a:spLocks noChangeShapeType="1"/>
            </p:cNvSpPr>
            <p:nvPr/>
          </p:nvSpPr>
          <p:spPr bwMode="auto">
            <a:xfrm>
              <a:off x="534" y="2928"/>
              <a:ext cx="51" cy="2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Line 52"/>
            <p:cNvSpPr>
              <a:spLocks noChangeShapeType="1"/>
            </p:cNvSpPr>
            <p:nvPr/>
          </p:nvSpPr>
          <p:spPr bwMode="auto">
            <a:xfrm>
              <a:off x="534" y="2928"/>
              <a:ext cx="102" cy="1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00" name="Group 53"/>
          <p:cNvGrpSpPr>
            <a:grpSpLocks/>
          </p:cNvGrpSpPr>
          <p:nvPr/>
        </p:nvGrpSpPr>
        <p:grpSpPr bwMode="auto">
          <a:xfrm rot="5400000">
            <a:off x="8676511" y="4550569"/>
            <a:ext cx="184150" cy="179387"/>
            <a:chOff x="432" y="2928"/>
            <a:chExt cx="204" cy="204"/>
          </a:xfrm>
        </p:grpSpPr>
        <p:sp>
          <p:nvSpPr>
            <p:cNvPr id="11339" name="Line 54"/>
            <p:cNvSpPr>
              <a:spLocks noChangeShapeType="1"/>
            </p:cNvSpPr>
            <p:nvPr/>
          </p:nvSpPr>
          <p:spPr bwMode="auto">
            <a:xfrm flipH="1">
              <a:off x="432" y="2928"/>
              <a:ext cx="102" cy="1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Line 55"/>
            <p:cNvSpPr>
              <a:spLocks noChangeShapeType="1"/>
            </p:cNvSpPr>
            <p:nvPr/>
          </p:nvSpPr>
          <p:spPr bwMode="auto">
            <a:xfrm flipH="1">
              <a:off x="483" y="2928"/>
              <a:ext cx="51" cy="2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Line 56"/>
            <p:cNvSpPr>
              <a:spLocks noChangeShapeType="1"/>
            </p:cNvSpPr>
            <p:nvPr/>
          </p:nvSpPr>
          <p:spPr bwMode="auto">
            <a:xfrm>
              <a:off x="534" y="2928"/>
              <a:ext cx="51" cy="2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Line 57"/>
            <p:cNvSpPr>
              <a:spLocks noChangeShapeType="1"/>
            </p:cNvSpPr>
            <p:nvPr/>
          </p:nvSpPr>
          <p:spPr bwMode="auto">
            <a:xfrm>
              <a:off x="534" y="2928"/>
              <a:ext cx="102" cy="1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01" name="Group 58"/>
          <p:cNvGrpSpPr>
            <a:grpSpLocks/>
          </p:cNvGrpSpPr>
          <p:nvPr/>
        </p:nvGrpSpPr>
        <p:grpSpPr bwMode="auto">
          <a:xfrm rot="10800000">
            <a:off x="6197587" y="5178438"/>
            <a:ext cx="184150" cy="179387"/>
            <a:chOff x="432" y="2928"/>
            <a:chExt cx="204" cy="204"/>
          </a:xfrm>
        </p:grpSpPr>
        <p:sp>
          <p:nvSpPr>
            <p:cNvPr id="11335" name="Line 59"/>
            <p:cNvSpPr>
              <a:spLocks noChangeShapeType="1"/>
            </p:cNvSpPr>
            <p:nvPr/>
          </p:nvSpPr>
          <p:spPr bwMode="auto">
            <a:xfrm flipH="1">
              <a:off x="432" y="2928"/>
              <a:ext cx="102" cy="1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Line 60"/>
            <p:cNvSpPr>
              <a:spLocks noChangeShapeType="1"/>
            </p:cNvSpPr>
            <p:nvPr/>
          </p:nvSpPr>
          <p:spPr bwMode="auto">
            <a:xfrm flipH="1">
              <a:off x="483" y="2928"/>
              <a:ext cx="51" cy="2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Line 61"/>
            <p:cNvSpPr>
              <a:spLocks noChangeShapeType="1"/>
            </p:cNvSpPr>
            <p:nvPr/>
          </p:nvSpPr>
          <p:spPr bwMode="auto">
            <a:xfrm>
              <a:off x="534" y="2928"/>
              <a:ext cx="51" cy="2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Line 62"/>
            <p:cNvSpPr>
              <a:spLocks noChangeShapeType="1"/>
            </p:cNvSpPr>
            <p:nvPr/>
          </p:nvSpPr>
          <p:spPr bwMode="auto">
            <a:xfrm>
              <a:off x="534" y="2928"/>
              <a:ext cx="102" cy="1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02" name="Rectangle 63"/>
          <p:cNvSpPr>
            <a:spLocks noChangeArrowheads="1"/>
          </p:cNvSpPr>
          <p:nvPr/>
        </p:nvSpPr>
        <p:spPr bwMode="auto">
          <a:xfrm>
            <a:off x="8247049" y="4410075"/>
            <a:ext cx="98425" cy="488950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3" name="Rectangle 64"/>
          <p:cNvSpPr>
            <a:spLocks noChangeArrowheads="1"/>
          </p:cNvSpPr>
          <p:nvPr/>
        </p:nvSpPr>
        <p:spPr bwMode="auto">
          <a:xfrm>
            <a:off x="6059474" y="3038475"/>
            <a:ext cx="482600" cy="95250"/>
          </a:xfrm>
          <a:prstGeom prst="rect">
            <a:avLst/>
          </a:prstGeom>
          <a:solidFill>
            <a:srgbClr val="808080"/>
          </a:solidFill>
          <a:ln w="9525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4" name="Line 65"/>
          <p:cNvSpPr>
            <a:spLocks noChangeShapeType="1"/>
          </p:cNvSpPr>
          <p:nvPr/>
        </p:nvSpPr>
        <p:spPr bwMode="auto">
          <a:xfrm flipV="1">
            <a:off x="7285024" y="4641850"/>
            <a:ext cx="942975" cy="0"/>
          </a:xfrm>
          <a:prstGeom prst="line">
            <a:avLst/>
          </a:prstGeom>
          <a:noFill/>
          <a:ln w="76200" cap="rnd">
            <a:pattFill prst="dkUpDiag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5" name="Line 66"/>
          <p:cNvSpPr>
            <a:spLocks noChangeShapeType="1"/>
          </p:cNvSpPr>
          <p:nvPr/>
        </p:nvSpPr>
        <p:spPr bwMode="auto">
          <a:xfrm flipH="1" flipV="1">
            <a:off x="6286511" y="3143247"/>
            <a:ext cx="0" cy="714379"/>
          </a:xfrm>
          <a:prstGeom prst="line">
            <a:avLst/>
          </a:prstGeom>
          <a:noFill/>
          <a:ln w="76200" cap="rnd">
            <a:pattFill prst="dkUpDiag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6" name="Oval 67"/>
          <p:cNvSpPr>
            <a:spLocks noChangeArrowheads="1"/>
          </p:cNvSpPr>
          <p:nvPr/>
        </p:nvSpPr>
        <p:spPr bwMode="auto">
          <a:xfrm>
            <a:off x="5954699" y="5543550"/>
            <a:ext cx="719138" cy="6477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07" name="Group 68"/>
          <p:cNvGrpSpPr>
            <a:grpSpLocks/>
          </p:cNvGrpSpPr>
          <p:nvPr/>
        </p:nvGrpSpPr>
        <p:grpSpPr bwMode="auto">
          <a:xfrm rot="10800000">
            <a:off x="6192824" y="5607065"/>
            <a:ext cx="184150" cy="179388"/>
            <a:chOff x="432" y="2928"/>
            <a:chExt cx="204" cy="204"/>
          </a:xfrm>
        </p:grpSpPr>
        <p:sp>
          <p:nvSpPr>
            <p:cNvPr id="11331" name="Line 69"/>
            <p:cNvSpPr>
              <a:spLocks noChangeShapeType="1"/>
            </p:cNvSpPr>
            <p:nvPr/>
          </p:nvSpPr>
          <p:spPr bwMode="auto">
            <a:xfrm flipH="1">
              <a:off x="432" y="2928"/>
              <a:ext cx="102" cy="1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Line 70"/>
            <p:cNvSpPr>
              <a:spLocks noChangeShapeType="1"/>
            </p:cNvSpPr>
            <p:nvPr/>
          </p:nvSpPr>
          <p:spPr bwMode="auto">
            <a:xfrm flipH="1">
              <a:off x="483" y="2928"/>
              <a:ext cx="51" cy="2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Line 71"/>
            <p:cNvSpPr>
              <a:spLocks noChangeShapeType="1"/>
            </p:cNvSpPr>
            <p:nvPr/>
          </p:nvSpPr>
          <p:spPr bwMode="auto">
            <a:xfrm>
              <a:off x="534" y="2928"/>
              <a:ext cx="51" cy="2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Line 72"/>
            <p:cNvSpPr>
              <a:spLocks noChangeShapeType="1"/>
            </p:cNvSpPr>
            <p:nvPr/>
          </p:nvSpPr>
          <p:spPr bwMode="auto">
            <a:xfrm>
              <a:off x="534" y="2928"/>
              <a:ext cx="102" cy="1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08" name="Text Box 73"/>
          <p:cNvSpPr txBox="1">
            <a:spLocks noChangeArrowheads="1"/>
          </p:cNvSpPr>
          <p:nvPr/>
        </p:nvSpPr>
        <p:spPr bwMode="auto">
          <a:xfrm>
            <a:off x="6745274" y="5662214"/>
            <a:ext cx="23987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</a:rPr>
              <a:t>Suspended </a:t>
            </a:r>
            <a:r>
              <a:rPr lang="en-US" sz="1600" dirty="0" smtClean="0">
                <a:latin typeface="Arial" charset="0"/>
              </a:rPr>
              <a:t>detection bench</a:t>
            </a:r>
            <a:endParaRPr lang="en-US" sz="1600" dirty="0">
              <a:latin typeface="Arial" charset="0"/>
            </a:endParaRPr>
          </a:p>
        </p:txBody>
      </p:sp>
      <p:grpSp>
        <p:nvGrpSpPr>
          <p:cNvPr id="11309" name="Group 74"/>
          <p:cNvGrpSpPr>
            <a:grpSpLocks/>
          </p:cNvGrpSpPr>
          <p:nvPr/>
        </p:nvGrpSpPr>
        <p:grpSpPr bwMode="auto">
          <a:xfrm rot="10800000">
            <a:off x="6192824" y="6321446"/>
            <a:ext cx="184150" cy="179387"/>
            <a:chOff x="432" y="2928"/>
            <a:chExt cx="204" cy="204"/>
          </a:xfrm>
        </p:grpSpPr>
        <p:sp>
          <p:nvSpPr>
            <p:cNvPr id="11327" name="Line 75"/>
            <p:cNvSpPr>
              <a:spLocks noChangeShapeType="1"/>
            </p:cNvSpPr>
            <p:nvPr/>
          </p:nvSpPr>
          <p:spPr bwMode="auto">
            <a:xfrm flipH="1">
              <a:off x="432" y="2928"/>
              <a:ext cx="102" cy="1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Line 76"/>
            <p:cNvSpPr>
              <a:spLocks noChangeShapeType="1"/>
            </p:cNvSpPr>
            <p:nvPr/>
          </p:nvSpPr>
          <p:spPr bwMode="auto">
            <a:xfrm flipH="1">
              <a:off x="483" y="2928"/>
              <a:ext cx="51" cy="2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Line 77"/>
            <p:cNvSpPr>
              <a:spLocks noChangeShapeType="1"/>
            </p:cNvSpPr>
            <p:nvPr/>
          </p:nvSpPr>
          <p:spPr bwMode="auto">
            <a:xfrm>
              <a:off x="534" y="2928"/>
              <a:ext cx="51" cy="2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Line 78"/>
            <p:cNvSpPr>
              <a:spLocks noChangeShapeType="1"/>
            </p:cNvSpPr>
            <p:nvPr/>
          </p:nvSpPr>
          <p:spPr bwMode="auto">
            <a:xfrm>
              <a:off x="534" y="2928"/>
              <a:ext cx="102" cy="1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10" name="Group 79"/>
          <p:cNvGrpSpPr>
            <a:grpSpLocks/>
          </p:cNvGrpSpPr>
          <p:nvPr/>
        </p:nvGrpSpPr>
        <p:grpSpPr bwMode="auto">
          <a:xfrm rot="-5400000">
            <a:off x="5162537" y="4533909"/>
            <a:ext cx="184150" cy="177800"/>
            <a:chOff x="432" y="2928"/>
            <a:chExt cx="204" cy="204"/>
          </a:xfrm>
        </p:grpSpPr>
        <p:sp>
          <p:nvSpPr>
            <p:cNvPr id="11323" name="Line 80"/>
            <p:cNvSpPr>
              <a:spLocks noChangeShapeType="1"/>
            </p:cNvSpPr>
            <p:nvPr/>
          </p:nvSpPr>
          <p:spPr bwMode="auto">
            <a:xfrm flipH="1">
              <a:off x="432" y="2928"/>
              <a:ext cx="102" cy="1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Line 81"/>
            <p:cNvSpPr>
              <a:spLocks noChangeShapeType="1"/>
            </p:cNvSpPr>
            <p:nvPr/>
          </p:nvSpPr>
          <p:spPr bwMode="auto">
            <a:xfrm flipH="1">
              <a:off x="483" y="2928"/>
              <a:ext cx="51" cy="2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Line 82"/>
            <p:cNvSpPr>
              <a:spLocks noChangeShapeType="1"/>
            </p:cNvSpPr>
            <p:nvPr/>
          </p:nvSpPr>
          <p:spPr bwMode="auto">
            <a:xfrm>
              <a:off x="534" y="2928"/>
              <a:ext cx="51" cy="2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Line 83"/>
            <p:cNvSpPr>
              <a:spLocks noChangeShapeType="1"/>
            </p:cNvSpPr>
            <p:nvPr/>
          </p:nvSpPr>
          <p:spPr bwMode="auto">
            <a:xfrm>
              <a:off x="534" y="2928"/>
              <a:ext cx="102" cy="1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11" name="Group 84"/>
          <p:cNvGrpSpPr>
            <a:grpSpLocks/>
          </p:cNvGrpSpPr>
          <p:nvPr/>
        </p:nvGrpSpPr>
        <p:grpSpPr bwMode="auto">
          <a:xfrm rot="-5400000">
            <a:off x="4114787" y="4511684"/>
            <a:ext cx="184150" cy="222250"/>
            <a:chOff x="434" y="2779"/>
            <a:chExt cx="203" cy="253"/>
          </a:xfrm>
        </p:grpSpPr>
        <p:sp>
          <p:nvSpPr>
            <p:cNvPr id="11319" name="Line 85"/>
            <p:cNvSpPr>
              <a:spLocks noChangeShapeType="1"/>
            </p:cNvSpPr>
            <p:nvPr/>
          </p:nvSpPr>
          <p:spPr bwMode="auto">
            <a:xfrm flipH="1">
              <a:off x="434" y="2787"/>
              <a:ext cx="101" cy="1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Line 86"/>
            <p:cNvSpPr>
              <a:spLocks noChangeShapeType="1"/>
            </p:cNvSpPr>
            <p:nvPr/>
          </p:nvSpPr>
          <p:spPr bwMode="auto">
            <a:xfrm flipH="1">
              <a:off x="485" y="2779"/>
              <a:ext cx="51" cy="2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Line 87"/>
            <p:cNvSpPr>
              <a:spLocks noChangeShapeType="1"/>
            </p:cNvSpPr>
            <p:nvPr/>
          </p:nvSpPr>
          <p:spPr bwMode="auto">
            <a:xfrm>
              <a:off x="536" y="2828"/>
              <a:ext cx="51" cy="2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Line 88"/>
            <p:cNvSpPr>
              <a:spLocks noChangeShapeType="1"/>
            </p:cNvSpPr>
            <p:nvPr/>
          </p:nvSpPr>
          <p:spPr bwMode="auto">
            <a:xfrm>
              <a:off x="535" y="2792"/>
              <a:ext cx="102" cy="1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12" name="Line 17"/>
          <p:cNvSpPr>
            <a:spLocks noChangeShapeType="1"/>
          </p:cNvSpPr>
          <p:nvPr/>
        </p:nvSpPr>
        <p:spPr bwMode="auto">
          <a:xfrm flipH="1" flipV="1">
            <a:off x="3887774" y="4640271"/>
            <a:ext cx="1654175" cy="3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3" name="Text Box 73"/>
          <p:cNvSpPr txBox="1">
            <a:spLocks noChangeArrowheads="1"/>
          </p:cNvSpPr>
          <p:nvPr/>
        </p:nvSpPr>
        <p:spPr bwMode="auto">
          <a:xfrm>
            <a:off x="7031025" y="5090710"/>
            <a:ext cx="1727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charset="0"/>
              </a:rPr>
              <a:t>Cryogenic-trap</a:t>
            </a:r>
            <a:endParaRPr lang="en-US" sz="1600" dirty="0">
              <a:latin typeface="Arial" charset="0"/>
            </a:endParaRPr>
          </a:p>
        </p:txBody>
      </p:sp>
      <p:sp>
        <p:nvSpPr>
          <p:cNvPr id="11314" name="Rectangle 5"/>
          <p:cNvSpPr>
            <a:spLocks noChangeArrowheads="1"/>
          </p:cNvSpPr>
          <p:nvPr/>
        </p:nvSpPr>
        <p:spPr bwMode="auto">
          <a:xfrm>
            <a:off x="6072198" y="5000636"/>
            <a:ext cx="428628" cy="35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5" name="TextBox 88"/>
          <p:cNvSpPr txBox="1">
            <a:spLocks noChangeArrowheads="1"/>
          </p:cNvSpPr>
          <p:nvPr/>
        </p:nvSpPr>
        <p:spPr bwMode="auto">
          <a:xfrm>
            <a:off x="5544227" y="2428875"/>
            <a:ext cx="713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NEB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316" name="TextBox 89"/>
          <p:cNvSpPr txBox="1">
            <a:spLocks noChangeArrowheads="1"/>
          </p:cNvSpPr>
          <p:nvPr/>
        </p:nvSpPr>
        <p:spPr bwMode="auto">
          <a:xfrm>
            <a:off x="8331938" y="4029022"/>
            <a:ext cx="784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WEB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317" name="TextBox 90"/>
          <p:cNvSpPr txBox="1">
            <a:spLocks noChangeArrowheads="1"/>
          </p:cNvSpPr>
          <p:nvPr/>
        </p:nvSpPr>
        <p:spPr bwMode="auto">
          <a:xfrm>
            <a:off x="3774124" y="4814840"/>
            <a:ext cx="627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EIB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318" name="TextBox 91"/>
          <p:cNvSpPr txBox="1">
            <a:spLocks noChangeArrowheads="1"/>
          </p:cNvSpPr>
          <p:nvPr/>
        </p:nvSpPr>
        <p:spPr bwMode="auto">
          <a:xfrm>
            <a:off x="5401351" y="6172162"/>
            <a:ext cx="713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EDB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289" name="Line 37"/>
          <p:cNvSpPr>
            <a:spLocks noChangeShapeType="1"/>
          </p:cNvSpPr>
          <p:nvPr/>
        </p:nvSpPr>
        <p:spPr bwMode="auto">
          <a:xfrm rot="5400000" flipH="1">
            <a:off x="8508209" y="4293378"/>
            <a:ext cx="6360" cy="69378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Line 36"/>
          <p:cNvSpPr>
            <a:spLocks noChangeShapeType="1"/>
          </p:cNvSpPr>
          <p:nvPr/>
        </p:nvSpPr>
        <p:spPr bwMode="auto">
          <a:xfrm>
            <a:off x="6288074" y="2581275"/>
            <a:ext cx="0" cy="563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Footer Placeholder 9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I.Fiori</a:t>
            </a:r>
            <a:r>
              <a:rPr lang="en-US" dirty="0" smtClean="0"/>
              <a:t>, GWDAW14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/>
          <p:cNvSpPr>
            <a:spLocks noGrp="1"/>
          </p:cNvSpPr>
          <p:nvPr>
            <p:ph type="title"/>
          </p:nvPr>
        </p:nvSpPr>
        <p:spPr>
          <a:xfrm>
            <a:off x="1000100" y="-142900"/>
            <a:ext cx="7929562" cy="1143000"/>
          </a:xfrm>
        </p:spPr>
        <p:txBody>
          <a:bodyPr/>
          <a:lstStyle/>
          <a:p>
            <a:r>
              <a:rPr lang="en-US" sz="4000" dirty="0" smtClean="0"/>
              <a:t>Example of external End-Bench</a:t>
            </a:r>
          </a:p>
        </p:txBody>
      </p:sp>
      <p:sp>
        <p:nvSpPr>
          <p:cNvPr id="10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4/14</a:t>
            </a:r>
          </a:p>
        </p:txBody>
      </p:sp>
      <p:grpSp>
        <p:nvGrpSpPr>
          <p:cNvPr id="1057" name="Group 42"/>
          <p:cNvGrpSpPr>
            <a:grpSpLocks/>
          </p:cNvGrpSpPr>
          <p:nvPr/>
        </p:nvGrpSpPr>
        <p:grpSpPr bwMode="auto">
          <a:xfrm>
            <a:off x="5143500" y="5643578"/>
            <a:ext cx="3929063" cy="1214446"/>
            <a:chOff x="5143500" y="5572125"/>
            <a:chExt cx="4000500" cy="1285875"/>
          </a:xfrm>
        </p:grpSpPr>
        <p:sp>
          <p:nvSpPr>
            <p:cNvPr id="50" name="Horizontal Scroll 49"/>
            <p:cNvSpPr/>
            <p:nvPr/>
          </p:nvSpPr>
          <p:spPr>
            <a:xfrm>
              <a:off x="5143500" y="5572125"/>
              <a:ext cx="4000500" cy="1285875"/>
            </a:xfrm>
            <a:prstGeom prst="horizontalScroll">
              <a:avLst/>
            </a:prstGeom>
            <a:solidFill>
              <a:schemeClr val="accent1"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1032" name="Object 7"/>
            <p:cNvGraphicFramePr>
              <a:graphicFrameLocks noChangeAspect="1"/>
            </p:cNvGraphicFramePr>
            <p:nvPr/>
          </p:nvGraphicFramePr>
          <p:xfrm>
            <a:off x="5510246" y="5786454"/>
            <a:ext cx="3415575" cy="872129"/>
          </p:xfrm>
          <a:graphic>
            <a:graphicData uri="http://schemas.openxmlformats.org/presentationml/2006/ole">
              <p:oleObj spid="_x0000_s1032" name="Equation" r:id="rId4" imgW="1688760" imgH="431640" progId="Equation.3">
                <p:embed/>
              </p:oleObj>
            </a:graphicData>
          </a:graphic>
        </p:graphicFrame>
      </p:grpSp>
      <p:grpSp>
        <p:nvGrpSpPr>
          <p:cNvPr id="69" name="Group 68"/>
          <p:cNvGrpSpPr/>
          <p:nvPr/>
        </p:nvGrpSpPr>
        <p:grpSpPr>
          <a:xfrm>
            <a:off x="1285852" y="3357561"/>
            <a:ext cx="7215238" cy="1562119"/>
            <a:chOff x="1285852" y="3357561"/>
            <a:chExt cx="7215238" cy="1562119"/>
          </a:xfrm>
        </p:grpSpPr>
        <p:grpSp>
          <p:nvGrpSpPr>
            <p:cNvPr id="60" name="Group 59"/>
            <p:cNvGrpSpPr/>
            <p:nvPr/>
          </p:nvGrpSpPr>
          <p:grpSpPr>
            <a:xfrm>
              <a:off x="4064010" y="3549661"/>
              <a:ext cx="4437080" cy="1370019"/>
              <a:chOff x="4210049" y="3482970"/>
              <a:chExt cx="4028201" cy="1370019"/>
            </a:xfrm>
          </p:grpSpPr>
          <p:graphicFrame>
            <p:nvGraphicFramePr>
              <p:cNvPr id="1029" name="Object 7"/>
              <p:cNvGraphicFramePr>
                <a:graphicFrameLocks noChangeAspect="1"/>
              </p:cNvGraphicFramePr>
              <p:nvPr/>
            </p:nvGraphicFramePr>
            <p:xfrm>
              <a:off x="4541518" y="3852857"/>
              <a:ext cx="1442862" cy="1000132"/>
            </p:xfrm>
            <a:graphic>
              <a:graphicData uri="http://schemas.openxmlformats.org/presentationml/2006/ole">
                <p:oleObj spid="_x0000_s1029" name="Equation" r:id="rId5" imgW="939600" imgH="583920" progId="Equation.3">
                  <p:embed/>
                </p:oleObj>
              </a:graphicData>
            </a:graphic>
          </p:graphicFrame>
          <p:sp>
            <p:nvSpPr>
              <p:cNvPr id="1054" name="TextBox 37"/>
              <p:cNvSpPr txBox="1">
                <a:spLocks noChangeArrowheads="1"/>
              </p:cNvSpPr>
              <p:nvPr/>
            </p:nvSpPr>
            <p:spPr bwMode="auto">
              <a:xfrm>
                <a:off x="4210049" y="3482970"/>
                <a:ext cx="344204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sz="1800" dirty="0"/>
                  <a:t> Phase noise added to the main beam: </a:t>
                </a:r>
              </a:p>
            </p:txBody>
          </p:sp>
          <p:graphicFrame>
            <p:nvGraphicFramePr>
              <p:cNvPr id="1031" name="Object 11"/>
              <p:cNvGraphicFramePr>
                <a:graphicFrameLocks noChangeAspect="1"/>
              </p:cNvGraphicFramePr>
              <p:nvPr/>
            </p:nvGraphicFramePr>
            <p:xfrm>
              <a:off x="6301500" y="3862375"/>
              <a:ext cx="1936750" cy="938212"/>
            </p:xfrm>
            <a:graphic>
              <a:graphicData uri="http://schemas.openxmlformats.org/presentationml/2006/ole">
                <p:oleObj spid="_x0000_s1031" name="Equation" r:id="rId6" imgW="1206360" imgH="583920" progId="Equation.3">
                  <p:embed/>
                </p:oleObj>
              </a:graphicData>
            </a:graphic>
          </p:graphicFrame>
        </p:grpSp>
        <p:sp>
          <p:nvSpPr>
            <p:cNvPr id="1051" name="Text Box 38"/>
            <p:cNvSpPr txBox="1">
              <a:spLocks noChangeArrowheads="1"/>
            </p:cNvSpPr>
            <p:nvPr/>
          </p:nvSpPr>
          <p:spPr bwMode="auto">
            <a:xfrm>
              <a:off x="1643042" y="3357561"/>
              <a:ext cx="7326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>
                  <a:sym typeface="Symbol" pitchFamily="18" charset="2"/>
                </a:rPr>
                <a:t>(t)</a:t>
              </a:r>
            </a:p>
          </p:txBody>
        </p:sp>
        <p:sp>
          <p:nvSpPr>
            <p:cNvPr id="55" name="Arc 54"/>
            <p:cNvSpPr/>
            <p:nvPr/>
          </p:nvSpPr>
          <p:spPr>
            <a:xfrm>
              <a:off x="1285852" y="3519921"/>
              <a:ext cx="248201" cy="613720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28627" y="4849835"/>
            <a:ext cx="8429653" cy="1722437"/>
            <a:chOff x="142875" y="4929198"/>
            <a:chExt cx="8429653" cy="1722437"/>
          </a:xfrm>
        </p:grpSpPr>
        <p:grpSp>
          <p:nvGrpSpPr>
            <p:cNvPr id="61" name="Group 60"/>
            <p:cNvGrpSpPr/>
            <p:nvPr/>
          </p:nvGrpSpPr>
          <p:grpSpPr>
            <a:xfrm>
              <a:off x="142875" y="4929198"/>
              <a:ext cx="8429653" cy="1722437"/>
              <a:chOff x="142875" y="4929188"/>
              <a:chExt cx="8429653" cy="1722437"/>
            </a:xfrm>
          </p:grpSpPr>
          <p:sp>
            <p:nvSpPr>
              <p:cNvPr id="1055" name="TextBox 39"/>
              <p:cNvSpPr txBox="1">
                <a:spLocks noChangeArrowheads="1"/>
              </p:cNvSpPr>
              <p:nvPr/>
            </p:nvSpPr>
            <p:spPr bwMode="auto">
              <a:xfrm>
                <a:off x="142875" y="4929188"/>
                <a:ext cx="249713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dirty="0"/>
                  <a:t> Noise in GW signal: </a:t>
                </a:r>
              </a:p>
            </p:txBody>
          </p:sp>
          <p:graphicFrame>
            <p:nvGraphicFramePr>
              <p:cNvPr id="1030" name="Object 8"/>
              <p:cNvGraphicFramePr>
                <a:graphicFrameLocks noChangeAspect="1"/>
              </p:cNvGraphicFramePr>
              <p:nvPr/>
            </p:nvGraphicFramePr>
            <p:xfrm>
              <a:off x="287336" y="5643541"/>
              <a:ext cx="4090987" cy="785812"/>
            </p:xfrm>
            <a:graphic>
              <a:graphicData uri="http://schemas.openxmlformats.org/presentationml/2006/ole">
                <p:oleObj spid="_x0000_s1030" name="Equation" r:id="rId7" imgW="2184120" imgH="419040" progId="Equation.3">
                  <p:embed/>
                </p:oleObj>
              </a:graphicData>
            </a:graphic>
          </p:graphicFrame>
          <p:sp>
            <p:nvSpPr>
              <p:cNvPr id="1056" name="Oval 51"/>
              <p:cNvSpPr>
                <a:spLocks noChangeArrowheads="1"/>
              </p:cNvSpPr>
              <p:nvPr/>
            </p:nvSpPr>
            <p:spPr bwMode="auto">
              <a:xfrm>
                <a:off x="2000250" y="5500688"/>
                <a:ext cx="1214438" cy="115093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TextBox 45"/>
              <p:cNvSpPr txBox="1">
                <a:spLocks noChangeArrowheads="1"/>
              </p:cNvSpPr>
              <p:nvPr/>
            </p:nvSpPr>
            <p:spPr bwMode="auto">
              <a:xfrm>
                <a:off x="2851161" y="4967291"/>
                <a:ext cx="3363913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2400" i="1" dirty="0">
                    <a:solidFill>
                      <a:srgbClr val="FF0000"/>
                    </a:solidFill>
                  </a:rPr>
                  <a:t>K</a:t>
                </a:r>
                <a:r>
                  <a:rPr lang="it-IT" sz="2400" dirty="0">
                    <a:solidFill>
                      <a:srgbClr val="FF0000"/>
                    </a:solidFill>
                  </a:rPr>
                  <a:t>, </a:t>
                </a:r>
                <a:r>
                  <a:rPr lang="it-IT" sz="1800" dirty="0">
                    <a:solidFill>
                      <a:srgbClr val="FF0000"/>
                    </a:solidFill>
                  </a:rPr>
                  <a:t>depends on optical parameters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Oval 51"/>
              <p:cNvSpPr>
                <a:spLocks noChangeArrowheads="1"/>
              </p:cNvSpPr>
              <p:nvPr/>
            </p:nvSpPr>
            <p:spPr bwMode="auto">
              <a:xfrm>
                <a:off x="3241675" y="5715000"/>
                <a:ext cx="492125" cy="509588"/>
              </a:xfrm>
              <a:prstGeom prst="ellipse">
                <a:avLst/>
              </a:prstGeom>
              <a:noFill/>
              <a:ln w="19050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6600FF"/>
                  </a:solidFill>
                </a:endParaRPr>
              </a:p>
            </p:txBody>
          </p:sp>
          <p:sp>
            <p:nvSpPr>
              <p:cNvPr id="1062" name="TextBox 45"/>
              <p:cNvSpPr txBox="1">
                <a:spLocks noChangeArrowheads="1"/>
              </p:cNvSpPr>
              <p:nvPr/>
            </p:nvSpPr>
            <p:spPr bwMode="auto">
              <a:xfrm>
                <a:off x="3357563" y="5357813"/>
                <a:ext cx="350043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b="1" dirty="0">
                    <a:solidFill>
                      <a:srgbClr val="6600FF"/>
                    </a:solidFill>
                    <a:sym typeface="Symbol" pitchFamily="18" charset="2"/>
                  </a:rPr>
                  <a:t></a:t>
                </a:r>
                <a:r>
                  <a:rPr lang="it-IT" sz="1800" dirty="0">
                    <a:solidFill>
                      <a:srgbClr val="6600FF"/>
                    </a:solidFill>
                  </a:rPr>
                  <a:t>, fraction of back scattered light</a:t>
                </a:r>
                <a:endParaRPr lang="en-US" sz="1800" dirty="0">
                  <a:solidFill>
                    <a:srgbClr val="6600FF"/>
                  </a:solidFill>
                </a:endParaRPr>
              </a:p>
            </p:txBody>
          </p:sp>
          <p:sp>
            <p:nvSpPr>
              <p:cNvPr id="1063" name="TextBox 46"/>
              <p:cNvSpPr txBox="1">
                <a:spLocks noChangeArrowheads="1"/>
              </p:cNvSpPr>
              <p:nvPr/>
            </p:nvSpPr>
            <p:spPr bwMode="auto">
              <a:xfrm>
                <a:off x="7072340" y="5143502"/>
                <a:ext cx="1500188" cy="461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2400" i="1" dirty="0"/>
                  <a:t>G </a:t>
                </a:r>
                <a:r>
                  <a:rPr lang="it-IT" sz="2400" i="1" dirty="0">
                    <a:sym typeface="Symbol" pitchFamily="18" charset="2"/>
                  </a:rPr>
                  <a:t> </a:t>
                </a:r>
                <a:r>
                  <a:rPr lang="it-IT" sz="2400" i="1" dirty="0">
                    <a:solidFill>
                      <a:srgbClr val="FF0000"/>
                    </a:solidFill>
                    <a:sym typeface="Symbol" pitchFamily="18" charset="2"/>
                  </a:rPr>
                  <a:t>K</a:t>
                </a:r>
                <a:r>
                  <a:rPr lang="it-IT" sz="2400" i="1" dirty="0">
                    <a:sym typeface="Symbol" pitchFamily="18" charset="2"/>
                  </a:rPr>
                  <a:t> </a:t>
                </a:r>
                <a:r>
                  <a:rPr lang="it-IT" sz="2400" i="1" dirty="0">
                    <a:solidFill>
                      <a:srgbClr val="6600FF"/>
                    </a:solidFill>
                    <a:sym typeface="Symbol" pitchFamily="18" charset="2"/>
                  </a:rPr>
                  <a:t></a:t>
                </a:r>
                <a:endParaRPr lang="en-US" sz="2400" i="1" dirty="0">
                  <a:solidFill>
                    <a:srgbClr val="6600FF"/>
                  </a:solidFill>
                </a:endParaRPr>
              </a:p>
            </p:txBody>
          </p:sp>
        </p:grpSp>
        <p:sp>
          <p:nvSpPr>
            <p:cNvPr id="59" name="Right Brace 58"/>
            <p:cNvSpPr/>
            <p:nvPr/>
          </p:nvSpPr>
          <p:spPr>
            <a:xfrm>
              <a:off x="6786578" y="5143512"/>
              <a:ext cx="285752" cy="50006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2" name="Text Box 15"/>
          <p:cNvSpPr txBox="1">
            <a:spLocks noChangeArrowheads="1"/>
          </p:cNvSpPr>
          <p:nvPr/>
        </p:nvSpPr>
        <p:spPr bwMode="auto">
          <a:xfrm>
            <a:off x="3429000" y="1820855"/>
            <a:ext cx="571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6600FF"/>
                </a:solidFill>
              </a:rPr>
              <a:t>× </a:t>
            </a:r>
            <a:r>
              <a:rPr lang="it-IT" sz="2400" b="1" dirty="0">
                <a:solidFill>
                  <a:srgbClr val="6600FF"/>
                </a:solidFill>
                <a:latin typeface="Symbol" pitchFamily="18" charset="2"/>
              </a:rPr>
              <a:t>e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214313" y="1106480"/>
            <a:ext cx="8572529" cy="1250950"/>
            <a:chOff x="214313" y="1106480"/>
            <a:chExt cx="8572529" cy="1250950"/>
          </a:xfrm>
        </p:grpSpPr>
        <p:sp>
          <p:nvSpPr>
            <p:cNvPr id="165" name="Rectangle 5"/>
            <p:cNvSpPr>
              <a:spLocks noChangeArrowheads="1"/>
            </p:cNvSpPr>
            <p:nvPr/>
          </p:nvSpPr>
          <p:spPr bwMode="auto">
            <a:xfrm>
              <a:off x="4071934" y="1463655"/>
              <a:ext cx="914400" cy="533400"/>
            </a:xfrm>
            <a:prstGeom prst="rect">
              <a:avLst/>
            </a:prstGeom>
            <a:noFill/>
            <a:ln w="22225">
              <a:solidFill>
                <a:srgbClr val="00B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CC66FF"/>
                </a:solidFill>
              </a:endParaRPr>
            </a:p>
          </p:txBody>
        </p:sp>
        <p:sp>
          <p:nvSpPr>
            <p:cNvPr id="1035" name="Line 4"/>
            <p:cNvSpPr>
              <a:spLocks noChangeShapeType="1"/>
            </p:cNvSpPr>
            <p:nvPr/>
          </p:nvSpPr>
          <p:spPr bwMode="auto">
            <a:xfrm>
              <a:off x="563563" y="1735130"/>
              <a:ext cx="2438400" cy="0"/>
            </a:xfrm>
            <a:prstGeom prst="line">
              <a:avLst/>
            </a:prstGeom>
            <a:noFill/>
            <a:ln w="1047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6" name="Rectangle 5"/>
            <p:cNvSpPr>
              <a:spLocks noChangeArrowheads="1"/>
            </p:cNvSpPr>
            <p:nvPr/>
          </p:nvSpPr>
          <p:spPr bwMode="auto">
            <a:xfrm>
              <a:off x="428625" y="1420805"/>
              <a:ext cx="134938" cy="6286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3001963" y="1420805"/>
              <a:ext cx="134937" cy="6286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Line 8"/>
            <p:cNvSpPr>
              <a:spLocks noChangeShapeType="1"/>
            </p:cNvSpPr>
            <p:nvPr/>
          </p:nvSpPr>
          <p:spPr bwMode="auto">
            <a:xfrm>
              <a:off x="3136900" y="1724018"/>
              <a:ext cx="812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9" name="Text Box 9"/>
            <p:cNvSpPr txBox="1">
              <a:spLocks noChangeArrowheads="1"/>
            </p:cNvSpPr>
            <p:nvPr/>
          </p:nvSpPr>
          <p:spPr bwMode="auto">
            <a:xfrm>
              <a:off x="3143250" y="1300155"/>
              <a:ext cx="7747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/>
                <a:t>×</a:t>
              </a:r>
              <a:r>
                <a:rPr lang="it-IT"/>
                <a:t> T</a:t>
              </a:r>
              <a:r>
                <a:rPr lang="it-IT" baseline="-25000"/>
                <a:t>NE</a:t>
              </a:r>
            </a:p>
          </p:txBody>
        </p:sp>
        <p:grpSp>
          <p:nvGrpSpPr>
            <p:cNvPr id="1040" name="Group 10"/>
            <p:cNvGrpSpPr>
              <a:grpSpLocks/>
            </p:cNvGrpSpPr>
            <p:nvPr/>
          </p:nvGrpSpPr>
          <p:grpSpPr bwMode="auto">
            <a:xfrm>
              <a:off x="2187782" y="1892293"/>
              <a:ext cx="882446" cy="463550"/>
              <a:chOff x="2995" y="1680"/>
              <a:chExt cx="626" cy="425"/>
            </a:xfrm>
          </p:grpSpPr>
          <p:sp>
            <p:nvSpPr>
              <p:cNvPr id="1074" name="Line 11"/>
              <p:cNvSpPr>
                <a:spLocks noChangeShapeType="1"/>
              </p:cNvSpPr>
              <p:nvPr/>
            </p:nvSpPr>
            <p:spPr bwMode="auto">
              <a:xfrm flipH="1">
                <a:off x="2995" y="1680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6600FF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75" name="Text Box 12"/>
              <p:cNvSpPr txBox="1">
                <a:spLocks noChangeArrowheads="1"/>
              </p:cNvSpPr>
              <p:nvPr/>
            </p:nvSpPr>
            <p:spPr bwMode="auto">
              <a:xfrm>
                <a:off x="3072" y="1738"/>
                <a:ext cx="549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b="1"/>
                  <a:t>×</a:t>
                </a:r>
                <a:r>
                  <a:rPr lang="it-IT"/>
                  <a:t> T</a:t>
                </a:r>
                <a:r>
                  <a:rPr lang="it-IT" baseline="-25000"/>
                  <a:t>NE</a:t>
                </a:r>
              </a:p>
            </p:txBody>
          </p:sp>
        </p:grpSp>
        <p:sp>
          <p:nvSpPr>
            <p:cNvPr id="1041" name="Line 14"/>
            <p:cNvSpPr>
              <a:spLocks noChangeShapeType="1"/>
            </p:cNvSpPr>
            <p:nvPr/>
          </p:nvSpPr>
          <p:spPr bwMode="auto">
            <a:xfrm flipH="1">
              <a:off x="3205163" y="1892293"/>
              <a:ext cx="744537" cy="0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4" name="Line 23"/>
            <p:cNvSpPr>
              <a:spLocks noChangeShapeType="1"/>
            </p:cNvSpPr>
            <p:nvPr/>
          </p:nvSpPr>
          <p:spPr bwMode="auto">
            <a:xfrm flipH="1">
              <a:off x="1357313" y="1892293"/>
              <a:ext cx="812800" cy="0"/>
            </a:xfrm>
            <a:prstGeom prst="line">
              <a:avLst/>
            </a:prstGeom>
            <a:noFill/>
            <a:ln w="38100">
              <a:solidFill>
                <a:srgbClr val="6600FF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5" name="Text Box 24"/>
            <p:cNvSpPr txBox="1">
              <a:spLocks noChangeArrowheads="1"/>
            </p:cNvSpPr>
            <p:nvPr/>
          </p:nvSpPr>
          <p:spPr bwMode="auto">
            <a:xfrm>
              <a:off x="1285875" y="1957380"/>
              <a:ext cx="89217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b="1" dirty="0"/>
                <a:t>×</a:t>
              </a:r>
              <a:r>
                <a:rPr lang="it-IT" dirty="0"/>
                <a:t> 2</a:t>
              </a:r>
              <a:r>
                <a:rPr lang="it-IT" i="1" dirty="0"/>
                <a:t>F</a:t>
              </a:r>
              <a:r>
                <a:rPr lang="it-IT" dirty="0">
                  <a:latin typeface="Symbol" pitchFamily="18" charset="2"/>
                </a:rPr>
                <a:t>/p</a:t>
              </a:r>
            </a:p>
          </p:txBody>
        </p:sp>
        <p:sp>
          <p:nvSpPr>
            <p:cNvPr id="1058" name="TextBox 47"/>
            <p:cNvSpPr txBox="1">
              <a:spLocks noChangeArrowheads="1"/>
            </p:cNvSpPr>
            <p:nvPr/>
          </p:nvSpPr>
          <p:spPr bwMode="auto">
            <a:xfrm>
              <a:off x="214313" y="1106480"/>
              <a:ext cx="118268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</a:rPr>
                <a:t>Input mirror</a:t>
              </a:r>
            </a:p>
          </p:txBody>
        </p:sp>
        <p:sp>
          <p:nvSpPr>
            <p:cNvPr id="1059" name="TextBox 48"/>
            <p:cNvSpPr txBox="1">
              <a:spLocks noChangeArrowheads="1"/>
            </p:cNvSpPr>
            <p:nvPr/>
          </p:nvSpPr>
          <p:spPr bwMode="auto">
            <a:xfrm>
              <a:off x="2428875" y="1106480"/>
              <a:ext cx="1074738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</a:rPr>
                <a:t>End mirror</a:t>
              </a:r>
            </a:p>
          </p:txBody>
        </p:sp>
        <p:grpSp>
          <p:nvGrpSpPr>
            <p:cNvPr id="1064" name="Group 53"/>
            <p:cNvGrpSpPr>
              <a:grpSpLocks/>
            </p:cNvGrpSpPr>
            <p:nvPr/>
          </p:nvGrpSpPr>
          <p:grpSpPr bwMode="auto">
            <a:xfrm rot="5400000">
              <a:off x="4232275" y="1552568"/>
              <a:ext cx="357188" cy="322262"/>
              <a:chOff x="432" y="2928"/>
              <a:chExt cx="204" cy="204"/>
            </a:xfrm>
          </p:grpSpPr>
          <p:sp>
            <p:nvSpPr>
              <p:cNvPr id="1069" name="Line 54"/>
              <p:cNvSpPr>
                <a:spLocks noChangeShapeType="1"/>
              </p:cNvSpPr>
              <p:nvPr/>
            </p:nvSpPr>
            <p:spPr bwMode="auto">
              <a:xfrm flipH="1">
                <a:off x="432" y="2928"/>
                <a:ext cx="102" cy="15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Line 55"/>
              <p:cNvSpPr>
                <a:spLocks noChangeShapeType="1"/>
              </p:cNvSpPr>
              <p:nvPr/>
            </p:nvSpPr>
            <p:spPr bwMode="auto">
              <a:xfrm flipH="1">
                <a:off x="483" y="2928"/>
                <a:ext cx="51" cy="20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Line 56"/>
              <p:cNvSpPr>
                <a:spLocks noChangeShapeType="1"/>
              </p:cNvSpPr>
              <p:nvPr/>
            </p:nvSpPr>
            <p:spPr bwMode="auto">
              <a:xfrm>
                <a:off x="534" y="2928"/>
                <a:ext cx="51" cy="204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Line 57"/>
              <p:cNvSpPr>
                <a:spLocks noChangeShapeType="1"/>
              </p:cNvSpPr>
              <p:nvPr/>
            </p:nvSpPr>
            <p:spPr bwMode="auto">
              <a:xfrm>
                <a:off x="534" y="2928"/>
                <a:ext cx="102" cy="153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5" name="TextBox 51"/>
            <p:cNvSpPr txBox="1">
              <a:spLocks noChangeArrowheads="1"/>
            </p:cNvSpPr>
            <p:nvPr/>
          </p:nvSpPr>
          <p:spPr bwMode="auto">
            <a:xfrm>
              <a:off x="4143375" y="1106480"/>
              <a:ext cx="7969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dirty="0"/>
                <a:t>bench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429256" y="1357298"/>
              <a:ext cx="33575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600" dirty="0" smtClean="0"/>
                <a:t> A fraction </a:t>
              </a:r>
              <a:r>
                <a:rPr lang="it-IT" dirty="0" smtClean="0">
                  <a:latin typeface="Symbol" pitchFamily="18" charset="2"/>
                </a:rPr>
                <a:t>e</a:t>
              </a:r>
              <a:r>
                <a:rPr lang="it-IT" sz="1600" dirty="0" smtClean="0">
                  <a:latin typeface="Symbol" pitchFamily="18" charset="2"/>
                </a:rPr>
                <a:t> </a:t>
              </a:r>
              <a:r>
                <a:rPr lang="en-US" sz="1600" dirty="0" smtClean="0"/>
                <a:t>of extracted beam power  recombines into the arm optical cavity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28596" y="2281474"/>
            <a:ext cx="8572528" cy="2047702"/>
            <a:chOff x="428596" y="2281474"/>
            <a:chExt cx="8572528" cy="2047702"/>
          </a:xfrm>
        </p:grpSpPr>
        <p:sp>
          <p:nvSpPr>
            <p:cNvPr id="1046" name="TextBox 19"/>
            <p:cNvSpPr txBox="1">
              <a:spLocks noChangeArrowheads="1"/>
            </p:cNvSpPr>
            <p:nvPr/>
          </p:nvSpPr>
          <p:spPr bwMode="auto">
            <a:xfrm>
              <a:off x="4071934" y="2281474"/>
              <a:ext cx="4929190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600" dirty="0" smtClean="0"/>
                <a:t> The scattered  </a:t>
              </a:r>
              <a:r>
                <a:rPr lang="en-US" sz="1600" dirty="0"/>
                <a:t>beam </a:t>
              </a:r>
              <a:r>
                <a:rPr lang="en-US" sz="1600" dirty="0" smtClean="0"/>
                <a:t>(</a:t>
              </a:r>
              <a:r>
                <a:rPr lang="en-US" sz="1800" i="1" dirty="0" err="1" smtClean="0"/>
                <a:t>A</a:t>
              </a:r>
              <a:r>
                <a:rPr lang="en-US" sz="1800" i="1" baseline="-25000" dirty="0" err="1" smtClean="0"/>
                <a:t>sc</a:t>
              </a:r>
              <a:r>
                <a:rPr lang="en-US" sz="1600" dirty="0" smtClean="0"/>
                <a:t>) </a:t>
              </a:r>
              <a:r>
                <a:rPr lang="en-US" sz="1600" dirty="0"/>
                <a:t>carries a delay (phase noise </a:t>
              </a:r>
              <a:r>
                <a:rPr lang="en-US" sz="1600" i="1" dirty="0">
                  <a:sym typeface="Symbol" pitchFamily="18" charset="2"/>
                </a:rPr>
                <a:t>(t)</a:t>
              </a:r>
              <a:r>
                <a:rPr lang="en-US" sz="1600" dirty="0"/>
                <a:t>) because its optical path is changed by the scattering surface motion </a:t>
              </a:r>
              <a:r>
                <a:rPr lang="en-US" sz="1600" i="1" dirty="0"/>
                <a:t>x(t</a:t>
              </a:r>
              <a:r>
                <a:rPr lang="en-US" sz="1600" i="1" dirty="0" smtClean="0"/>
                <a:t>)</a:t>
              </a:r>
              <a:r>
                <a:rPr lang="en-US" sz="1600" dirty="0" smtClean="0"/>
                <a:t>:</a:t>
              </a:r>
              <a:endParaRPr lang="en-US" sz="1600" dirty="0"/>
            </a:p>
          </p:txBody>
        </p:sp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5748338" y="2971800"/>
            <a:ext cx="1660525" cy="600075"/>
          </p:xfrm>
          <a:graphic>
            <a:graphicData uri="http://schemas.openxmlformats.org/presentationml/2006/ole">
              <p:oleObj spid="_x0000_s1028" name="Equation" r:id="rId8" imgW="1091880" imgH="393480" progId="Equation.3">
                <p:embed/>
              </p:oleObj>
            </a:graphicData>
          </a:graphic>
        </p:graphicFrame>
        <p:cxnSp>
          <p:nvCxnSpPr>
            <p:cNvPr id="53" name="Straight Arrow Connector 52"/>
            <p:cNvCxnSpPr/>
            <p:nvPr/>
          </p:nvCxnSpPr>
          <p:spPr>
            <a:xfrm>
              <a:off x="6072198" y="2355842"/>
              <a:ext cx="21431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428596" y="2681583"/>
              <a:ext cx="3472697" cy="1647593"/>
              <a:chOff x="428596" y="2681583"/>
              <a:chExt cx="3472697" cy="1647593"/>
            </a:xfrm>
          </p:grpSpPr>
          <p:sp>
            <p:nvSpPr>
              <p:cNvPr id="160" name="Arc 159"/>
              <p:cNvSpPr/>
              <p:nvPr/>
            </p:nvSpPr>
            <p:spPr>
              <a:xfrm>
                <a:off x="2714612" y="3714752"/>
                <a:ext cx="357190" cy="428628"/>
              </a:xfrm>
              <a:prstGeom prst="arc">
                <a:avLst>
                  <a:gd name="adj1" fmla="val 16200000"/>
                  <a:gd name="adj2" fmla="val 20886108"/>
                </a:avLst>
              </a:prstGeom>
              <a:ln w="12700">
                <a:solidFill>
                  <a:schemeClr val="tx1"/>
                </a:solidFill>
                <a:headEnd type="none" w="lg" len="med"/>
                <a:tailEnd type="none" w="lg" len="med"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47" name="Text Box 26"/>
              <p:cNvSpPr txBox="1">
                <a:spLocks noChangeArrowheads="1"/>
              </p:cNvSpPr>
              <p:nvPr/>
            </p:nvSpPr>
            <p:spPr bwMode="auto">
              <a:xfrm>
                <a:off x="428596" y="3929066"/>
                <a:ext cx="1731564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600" dirty="0">
                    <a:solidFill>
                      <a:srgbClr val="FF0000"/>
                    </a:solidFill>
                  </a:rPr>
                  <a:t>Undisturbed Beam</a:t>
                </a:r>
              </a:p>
            </p:txBody>
          </p:sp>
          <p:sp>
            <p:nvSpPr>
              <p:cNvPr id="1049" name="Line 31"/>
              <p:cNvSpPr>
                <a:spLocks noChangeShapeType="1"/>
              </p:cNvSpPr>
              <p:nvPr/>
            </p:nvSpPr>
            <p:spPr bwMode="auto">
              <a:xfrm flipV="1">
                <a:off x="500034" y="2786058"/>
                <a:ext cx="2730196" cy="10572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ash"/>
                <a:miter lim="800000"/>
                <a:headEnd/>
                <a:tailEnd type="arrow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50" name="Text Box 32"/>
              <p:cNvSpPr txBox="1">
                <a:spLocks noChangeArrowheads="1"/>
              </p:cNvSpPr>
              <p:nvPr/>
            </p:nvSpPr>
            <p:spPr bwMode="auto">
              <a:xfrm>
                <a:off x="983112" y="2818528"/>
                <a:ext cx="11367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it-IT" sz="1800" dirty="0"/>
                  <a:t>Total field</a:t>
                </a:r>
              </a:p>
            </p:txBody>
          </p:sp>
          <p:sp>
            <p:nvSpPr>
              <p:cNvPr id="1052" name="Text Box 41"/>
              <p:cNvSpPr txBox="1">
                <a:spLocks noChangeArrowheads="1"/>
              </p:cNvSpPr>
              <p:nvPr/>
            </p:nvSpPr>
            <p:spPr bwMode="auto">
              <a:xfrm>
                <a:off x="3086498" y="3436143"/>
                <a:ext cx="485370" cy="492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ym typeface="Symbol" pitchFamily="18" charset="2"/>
                  </a:rPr>
                  <a:t>(t)</a:t>
                </a: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>
                <a:off x="2857488" y="3880360"/>
                <a:ext cx="558452" cy="1948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>
                <a:off x="500034" y="3870618"/>
                <a:ext cx="2357905" cy="194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4" name="Group 163"/>
              <p:cNvGrpSpPr/>
              <p:nvPr/>
            </p:nvGrpSpPr>
            <p:grpSpPr>
              <a:xfrm>
                <a:off x="3357554" y="2681583"/>
                <a:ext cx="543739" cy="461665"/>
                <a:chOff x="4016404" y="2714620"/>
                <a:chExt cx="543739" cy="461665"/>
              </a:xfrm>
            </p:grpSpPr>
            <p:sp>
              <p:nvSpPr>
                <p:cNvPr id="161" name="TextBox 160"/>
                <p:cNvSpPr txBox="1"/>
                <p:nvPr/>
              </p:nvSpPr>
              <p:spPr>
                <a:xfrm>
                  <a:off x="4016404" y="2714620"/>
                  <a:ext cx="54373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i="1" dirty="0" err="1" smtClean="0">
                      <a:solidFill>
                        <a:srgbClr val="6600FF"/>
                      </a:solidFill>
                    </a:rPr>
                    <a:t>A</a:t>
                  </a:r>
                  <a:r>
                    <a:rPr lang="en-US" sz="2400" i="1" baseline="-25000" dirty="0" err="1" smtClean="0">
                      <a:solidFill>
                        <a:srgbClr val="6600FF"/>
                      </a:solidFill>
                    </a:rPr>
                    <a:t>sc</a:t>
                  </a:r>
                  <a:endParaRPr lang="en-US" sz="2400" dirty="0">
                    <a:solidFill>
                      <a:srgbClr val="6600FF"/>
                    </a:solidFill>
                  </a:endParaRPr>
                </a:p>
              </p:txBody>
            </p:sp>
            <p:cxnSp>
              <p:nvCxnSpPr>
                <p:cNvPr id="162" name="Straight Arrow Connector 161"/>
                <p:cNvCxnSpPr/>
                <p:nvPr/>
              </p:nvCxnSpPr>
              <p:spPr>
                <a:xfrm>
                  <a:off x="4159280" y="2786058"/>
                  <a:ext cx="214314" cy="1588"/>
                </a:xfrm>
                <a:prstGeom prst="straightConnector1">
                  <a:avLst/>
                </a:prstGeom>
                <a:ln w="15875">
                  <a:solidFill>
                    <a:srgbClr val="66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TextBox 64"/>
              <p:cNvSpPr txBox="1"/>
              <p:nvPr/>
            </p:nvSpPr>
            <p:spPr>
              <a:xfrm>
                <a:off x="2143108" y="3929066"/>
                <a:ext cx="426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i="1" baseline="-25000" dirty="0" smtClean="0">
                    <a:solidFill>
                      <a:srgbClr val="FF0000"/>
                    </a:solidFill>
                  </a:rPr>
                  <a:t>0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48" name="Line 29"/>
              <p:cNvSpPr>
                <a:spLocks noChangeShapeType="1"/>
              </p:cNvSpPr>
              <p:nvPr/>
            </p:nvSpPr>
            <p:spPr bwMode="auto">
              <a:xfrm flipV="1">
                <a:off x="2857488" y="2857496"/>
                <a:ext cx="388838" cy="998362"/>
              </a:xfrm>
              <a:prstGeom prst="line">
                <a:avLst/>
              </a:prstGeom>
              <a:noFill/>
              <a:ln w="50800">
                <a:solidFill>
                  <a:srgbClr val="6600FF"/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cxnSp>
            <p:nvCxnSpPr>
              <p:cNvPr id="66" name="Straight Arrow Connector 65"/>
              <p:cNvCxnSpPr/>
              <p:nvPr/>
            </p:nvCxnSpPr>
            <p:spPr>
              <a:xfrm>
                <a:off x="2285984" y="3998916"/>
                <a:ext cx="214314" cy="1588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Line 29"/>
              <p:cNvSpPr>
                <a:spLocks noChangeShapeType="1"/>
              </p:cNvSpPr>
              <p:nvPr/>
            </p:nvSpPr>
            <p:spPr bwMode="auto">
              <a:xfrm flipV="1">
                <a:off x="2857488" y="2857496"/>
                <a:ext cx="500066" cy="1000132"/>
              </a:xfrm>
              <a:prstGeom prst="line">
                <a:avLst/>
              </a:prstGeom>
              <a:noFill/>
              <a:ln w="50800">
                <a:solidFill>
                  <a:srgbClr val="6600FF">
                    <a:alpha val="49000"/>
                  </a:srgbClr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" name="Line 29"/>
              <p:cNvSpPr>
                <a:spLocks noChangeShapeType="1"/>
              </p:cNvSpPr>
              <p:nvPr/>
            </p:nvSpPr>
            <p:spPr bwMode="auto">
              <a:xfrm flipV="1">
                <a:off x="2857488" y="2857496"/>
                <a:ext cx="214314" cy="990608"/>
              </a:xfrm>
              <a:prstGeom prst="line">
                <a:avLst/>
              </a:prstGeom>
              <a:noFill/>
              <a:ln w="50800">
                <a:solidFill>
                  <a:srgbClr val="6600FF">
                    <a:alpha val="49000"/>
                  </a:srgbClr>
                </a:solidFill>
                <a:miter lim="800000"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81" name="Footer Placeholder 8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I.Fiori, GWDAW14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/>
          <p:cNvSpPr>
            <a:spLocks noGrp="1"/>
          </p:cNvSpPr>
          <p:nvPr>
            <p:ph type="title"/>
          </p:nvPr>
        </p:nvSpPr>
        <p:spPr>
          <a:xfrm>
            <a:off x="928662" y="-142900"/>
            <a:ext cx="7772400" cy="1143001"/>
          </a:xfrm>
        </p:spPr>
        <p:txBody>
          <a:bodyPr/>
          <a:lstStyle/>
          <a:p>
            <a:r>
              <a:rPr lang="it-IT" sz="4000" dirty="0" smtClean="0"/>
              <a:t>Upconversion “bumps”</a:t>
            </a:r>
            <a:endParaRPr lang="en-US" sz="4000" dirty="0" smtClean="0"/>
          </a:p>
        </p:txBody>
      </p:sp>
      <p:sp>
        <p:nvSpPr>
          <p:cNvPr id="20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5/14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92100" y="928670"/>
            <a:ext cx="8175653" cy="647700"/>
            <a:chOff x="392100" y="928670"/>
            <a:chExt cx="8175653" cy="647700"/>
          </a:xfrm>
        </p:grpSpPr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392100" y="928670"/>
            <a:ext cx="2465388" cy="647700"/>
          </p:xfrm>
          <a:graphic>
            <a:graphicData uri="http://schemas.openxmlformats.org/presentationml/2006/ole">
              <p:oleObj spid="_x0000_s2050" name="Equation" r:id="rId4" imgW="1498320" imgH="393480" progId="Equation.3">
                <p:embed/>
              </p:oleObj>
            </a:graphicData>
          </a:graphic>
        </p:graphicFrame>
        <p:graphicFrame>
          <p:nvGraphicFramePr>
            <p:cNvPr id="2051" name="Object 7"/>
            <p:cNvGraphicFramePr>
              <a:graphicFrameLocks noChangeAspect="1"/>
            </p:cNvGraphicFramePr>
            <p:nvPr/>
          </p:nvGraphicFramePr>
          <p:xfrm>
            <a:off x="6786578" y="971537"/>
            <a:ext cx="1781175" cy="600075"/>
          </p:xfrm>
          <a:graphic>
            <a:graphicData uri="http://schemas.openxmlformats.org/presentationml/2006/ole">
              <p:oleObj spid="_x0000_s2051" name="Equation" r:id="rId5" imgW="1168200" imgH="393480" progId="Equation.3">
                <p:embed/>
              </p:oleObj>
            </a:graphicData>
          </a:graphic>
        </p:graphicFrame>
        <p:sp>
          <p:nvSpPr>
            <p:cNvPr id="2058" name="TextBox 8"/>
            <p:cNvSpPr txBox="1">
              <a:spLocks noChangeArrowheads="1"/>
            </p:cNvSpPr>
            <p:nvPr/>
          </p:nvSpPr>
          <p:spPr bwMode="auto">
            <a:xfrm>
              <a:off x="3000364" y="1071546"/>
              <a:ext cx="40005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sz="1800" dirty="0"/>
                <a:t> </a:t>
              </a:r>
              <a:r>
                <a:rPr lang="en-US" sz="1800" u="sng" dirty="0"/>
                <a:t>Non linear </a:t>
              </a:r>
              <a:r>
                <a:rPr lang="en-US" sz="1800" dirty="0"/>
                <a:t>for large displacements:   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75867" y="1639661"/>
            <a:ext cx="886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800" dirty="0" smtClean="0"/>
              <a:t>  Typical scatterer has oscillatory motion:    </a:t>
            </a:r>
            <a:r>
              <a:rPr lang="en-US" sz="1800" i="1" dirty="0" smtClean="0"/>
              <a:t>x(t) = </a:t>
            </a:r>
            <a:r>
              <a:rPr lang="en-US" sz="1800" i="1" dirty="0" smtClean="0">
                <a:solidFill>
                  <a:srgbClr val="FF0000"/>
                </a:solidFill>
              </a:rPr>
              <a:t>A</a:t>
            </a:r>
            <a:r>
              <a:rPr lang="en-US" sz="1800" i="1" baseline="-25000" dirty="0" smtClean="0">
                <a:solidFill>
                  <a:srgbClr val="FF0000"/>
                </a:solidFill>
              </a:rPr>
              <a:t>m</a:t>
            </a:r>
            <a:r>
              <a:rPr lang="en-US" sz="1800" i="1" dirty="0" smtClean="0"/>
              <a:t>∙ </a:t>
            </a:r>
            <a:r>
              <a:rPr lang="en-US" sz="1800" dirty="0" smtClean="0"/>
              <a:t>sin</a:t>
            </a:r>
            <a:r>
              <a:rPr lang="en-US" sz="1800" i="1" dirty="0" smtClean="0"/>
              <a:t>( 2</a:t>
            </a:r>
            <a:r>
              <a:rPr lang="el-GR" sz="1800" i="1" dirty="0" smtClean="0"/>
              <a:t>π</a:t>
            </a:r>
            <a:r>
              <a:rPr lang="en-US" sz="1800" i="1" dirty="0" smtClean="0"/>
              <a:t> </a:t>
            </a:r>
            <a:r>
              <a:rPr lang="en-US" sz="1800" i="1" dirty="0" err="1" smtClean="0">
                <a:solidFill>
                  <a:srgbClr val="FF0000"/>
                </a:solidFill>
              </a:rPr>
              <a:t>f</a:t>
            </a:r>
            <a:r>
              <a:rPr lang="en-US" sz="1800" i="1" baseline="-25000" dirty="0" err="1" smtClean="0">
                <a:solidFill>
                  <a:srgbClr val="FF0000"/>
                </a:solidFill>
              </a:rPr>
              <a:t>m</a:t>
            </a:r>
            <a:r>
              <a:rPr lang="en-US" sz="1800" i="1" dirty="0" err="1" smtClean="0"/>
              <a:t>∙t</a:t>
            </a:r>
            <a:r>
              <a:rPr lang="en-US" sz="1800" i="1" dirty="0" smtClean="0"/>
              <a:t> )</a:t>
            </a:r>
            <a:endParaRPr lang="it-IT" sz="1800" dirty="0" smtClean="0"/>
          </a:p>
          <a:p>
            <a:pPr>
              <a:buFontTx/>
              <a:buNone/>
            </a:pPr>
            <a:r>
              <a:rPr lang="it-IT" sz="1600" dirty="0" smtClean="0"/>
              <a:t>( </a:t>
            </a:r>
            <a:r>
              <a:rPr lang="en-US" sz="1800" i="1" dirty="0" smtClean="0">
                <a:solidFill>
                  <a:srgbClr val="FF0000"/>
                </a:solidFill>
              </a:rPr>
              <a:t>f</a:t>
            </a:r>
            <a:r>
              <a:rPr lang="en-US" sz="1800" i="1" baseline="-25000" dirty="0" smtClean="0">
                <a:solidFill>
                  <a:srgbClr val="FF0000"/>
                </a:solidFill>
              </a:rPr>
              <a:t>m </a:t>
            </a:r>
            <a:r>
              <a:rPr lang="en-US" sz="1800" i="1" dirty="0" smtClean="0">
                <a:solidFill>
                  <a:srgbClr val="FF0000"/>
                </a:solidFill>
              </a:rPr>
              <a:t>= </a:t>
            </a:r>
            <a:r>
              <a:rPr lang="it-IT" sz="1600" dirty="0" smtClean="0"/>
              <a:t>mechanical mode of  optics mount, or bench; or periodic environmental sources, like ... sea waves)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57158" y="2428868"/>
            <a:ext cx="8572558" cy="1285883"/>
            <a:chOff x="491820" y="2285992"/>
            <a:chExt cx="8572558" cy="1285883"/>
          </a:xfrm>
        </p:grpSpPr>
        <p:graphicFrame>
          <p:nvGraphicFramePr>
            <p:cNvPr id="2052" name="Object 14"/>
            <p:cNvGraphicFramePr>
              <a:graphicFrameLocks noChangeAspect="1"/>
            </p:cNvGraphicFramePr>
            <p:nvPr/>
          </p:nvGraphicFramePr>
          <p:xfrm>
            <a:off x="2634960" y="2778125"/>
            <a:ext cx="2568575" cy="650875"/>
          </p:xfrm>
          <a:graphic>
            <a:graphicData uri="http://schemas.openxmlformats.org/presentationml/2006/ole">
              <p:oleObj spid="_x0000_s2052" name="Equation" r:id="rId6" imgW="1701720" imgH="431640" progId="Equation.3">
                <p:embed/>
              </p:oleObj>
            </a:graphicData>
          </a:graphic>
        </p:graphicFrame>
        <p:grpSp>
          <p:nvGrpSpPr>
            <p:cNvPr id="15" name="Group 14"/>
            <p:cNvGrpSpPr/>
            <p:nvPr/>
          </p:nvGrpSpPr>
          <p:grpSpPr>
            <a:xfrm>
              <a:off x="6711704" y="2928933"/>
              <a:ext cx="2352674" cy="642942"/>
              <a:chOff x="5803245" y="2838656"/>
              <a:chExt cx="2778412" cy="663678"/>
            </a:xfrm>
          </p:grpSpPr>
          <p:graphicFrame>
            <p:nvGraphicFramePr>
              <p:cNvPr id="2053" name="Object 2"/>
              <p:cNvGraphicFramePr>
                <a:graphicFrameLocks noChangeAspect="1"/>
              </p:cNvGraphicFramePr>
              <p:nvPr/>
            </p:nvGraphicFramePr>
            <p:xfrm>
              <a:off x="5803245" y="2838657"/>
              <a:ext cx="2694049" cy="609596"/>
            </p:xfrm>
            <a:graphic>
              <a:graphicData uri="http://schemas.openxmlformats.org/presentationml/2006/ole">
                <p:oleObj spid="_x0000_s2053" name="Equation" r:id="rId7" imgW="1739880" imgH="393480" progId="Equation.3">
                  <p:embed/>
                </p:oleObj>
              </a:graphicData>
            </a:graphic>
          </p:graphicFrame>
          <p:sp>
            <p:nvSpPr>
              <p:cNvPr id="2059" name="Oval 51"/>
              <p:cNvSpPr>
                <a:spLocks noChangeArrowheads="1"/>
              </p:cNvSpPr>
              <p:nvPr/>
            </p:nvSpPr>
            <p:spPr bwMode="auto">
              <a:xfrm>
                <a:off x="7738004" y="2838656"/>
                <a:ext cx="843653" cy="663678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" name="Oval 51"/>
              <p:cNvSpPr>
                <a:spLocks noChangeArrowheads="1"/>
              </p:cNvSpPr>
              <p:nvPr/>
            </p:nvSpPr>
            <p:spPr bwMode="auto">
              <a:xfrm>
                <a:off x="5816659" y="2912399"/>
                <a:ext cx="571500" cy="51752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349604" y="2661818"/>
              <a:ext cx="34049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it-IT" sz="1600" i="1" dirty="0" smtClean="0"/>
                <a:t> J</a:t>
              </a:r>
              <a:r>
                <a:rPr lang="it-IT" sz="1600" i="1" baseline="-25000" dirty="0" smtClean="0"/>
                <a:t>n</a:t>
              </a:r>
              <a:r>
                <a:rPr lang="it-IT" sz="1600" i="1" dirty="0" smtClean="0"/>
                <a:t>(m) </a:t>
              </a:r>
              <a:r>
                <a:rPr lang="it-IT" sz="1600" dirty="0" smtClean="0"/>
                <a:t>= Bessel’s function of  </a:t>
              </a:r>
              <a:r>
                <a:rPr lang="it-IT" sz="1600" i="1" dirty="0" smtClean="0"/>
                <a:t>n</a:t>
              </a:r>
              <a:r>
                <a:rPr lang="it-IT" sz="1600" i="1" baseline="30000" dirty="0" smtClean="0"/>
                <a:t>th</a:t>
              </a:r>
              <a:r>
                <a:rPr lang="it-IT" sz="1600" dirty="0" smtClean="0"/>
                <a:t> order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49604" y="3071810"/>
              <a:ext cx="1266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it-IT" sz="1600" dirty="0" smtClean="0"/>
                <a:t> Bandwidth:</a:t>
              </a:r>
              <a:endParaRPr lang="en-US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1820" y="2285992"/>
              <a:ext cx="7281160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it-IT" sz="1800" dirty="0" smtClean="0"/>
                <a:t>  </a:t>
              </a:r>
              <a:r>
                <a:rPr lang="it-IT" sz="1800" i="1" dirty="0" smtClean="0"/>
                <a:t>h</a:t>
              </a:r>
              <a:r>
                <a:rPr lang="it-IT" sz="1800" i="1" baseline="-25000" dirty="0" smtClean="0"/>
                <a:t>sc</a:t>
              </a:r>
              <a:r>
                <a:rPr lang="it-IT" sz="1800" i="1" dirty="0" smtClean="0"/>
                <a:t>(t) </a:t>
              </a:r>
              <a:r>
                <a:rPr lang="it-IT" sz="1800" dirty="0" smtClean="0"/>
                <a:t>is frequency modulated by  </a:t>
              </a:r>
              <a:r>
                <a:rPr lang="it-IT" sz="1800" i="1" dirty="0" smtClean="0"/>
                <a:t>f</a:t>
              </a:r>
              <a:r>
                <a:rPr lang="it-IT" sz="1800" i="1" baseline="-25000" dirty="0" smtClean="0"/>
                <a:t>m </a:t>
              </a:r>
              <a:r>
                <a:rPr lang="it-IT" sz="1800" dirty="0" smtClean="0"/>
                <a:t> with modulation index  </a:t>
              </a:r>
              <a:r>
                <a:rPr lang="it-IT" sz="1800" i="1" dirty="0" smtClean="0"/>
                <a:t>m = (4</a:t>
              </a:r>
              <a:r>
                <a:rPr lang="it-IT" sz="1800" dirty="0" smtClean="0">
                  <a:sym typeface="Symbol"/>
                </a:rPr>
                <a:t>/) </a:t>
              </a:r>
              <a:r>
                <a:rPr lang="it-IT" sz="1800" i="1" dirty="0" smtClean="0"/>
                <a:t>A</a:t>
              </a:r>
              <a:r>
                <a:rPr lang="it-IT" sz="1800" i="1" baseline="-25000" dirty="0" smtClean="0"/>
                <a:t>m</a:t>
              </a:r>
            </a:p>
            <a:p>
              <a:pPr>
                <a:spcBef>
                  <a:spcPts val="600"/>
                </a:spcBef>
                <a:buNone/>
              </a:pPr>
              <a:r>
                <a:rPr lang="it-IT" sz="1800" baseline="-25000" dirty="0" smtClean="0"/>
                <a:t>     </a:t>
              </a:r>
              <a:r>
                <a:rPr lang="it-IT" sz="1800" dirty="0" smtClean="0"/>
                <a:t>As for FM signals: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14282" y="3826567"/>
            <a:ext cx="8858312" cy="3013766"/>
            <a:chOff x="214282" y="3826567"/>
            <a:chExt cx="8858312" cy="3013766"/>
          </a:xfrm>
        </p:grpSpPr>
        <p:pic>
          <p:nvPicPr>
            <p:cNvPr id="2057" name="Picture 4" descr="NE_10-20.gif"/>
            <p:cNvPicPr>
              <a:picLocks noChangeAspect="1"/>
            </p:cNvPicPr>
            <p:nvPr/>
          </p:nvPicPr>
          <p:blipFill>
            <a:blip r:embed="rId8" cstate="print"/>
            <a:srcRect l="3770" t="32629" r="8797" b="33173"/>
            <a:stretch>
              <a:fillRect/>
            </a:stretch>
          </p:blipFill>
          <p:spPr bwMode="auto">
            <a:xfrm>
              <a:off x="2714612" y="4429132"/>
              <a:ext cx="6357950" cy="2411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214282" y="3826567"/>
              <a:ext cx="8858312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1800" dirty="0" smtClean="0"/>
                <a:t> </a:t>
              </a:r>
              <a:r>
                <a:rPr lang="it-IT" sz="1800" b="1" dirty="0" smtClean="0"/>
                <a:t>Example</a:t>
              </a:r>
              <a:r>
                <a:rPr lang="it-IT" sz="1800" dirty="0" smtClean="0"/>
                <a:t>: </a:t>
              </a:r>
              <a:r>
                <a:rPr lang="it-IT" sz="1800" dirty="0" smtClean="0"/>
                <a:t> Noise </a:t>
              </a:r>
              <a:r>
                <a:rPr lang="it-IT" sz="1800" dirty="0" smtClean="0"/>
                <a:t>from artificial excitation of End Bench legs mode </a:t>
              </a:r>
              <a:r>
                <a:rPr lang="it-IT" sz="1800" i="1" dirty="0" smtClean="0">
                  <a:solidFill>
                    <a:srgbClr val="FF0000"/>
                  </a:solidFill>
                </a:rPr>
                <a:t>f</a:t>
              </a:r>
              <a:r>
                <a:rPr lang="it-IT" sz="1800" i="1" baseline="-25000" dirty="0" smtClean="0">
                  <a:solidFill>
                    <a:srgbClr val="FF0000"/>
                  </a:solidFill>
                </a:rPr>
                <a:t>m</a:t>
              </a:r>
              <a:r>
                <a:rPr lang="it-IT" sz="1800" dirty="0" smtClean="0">
                  <a:solidFill>
                    <a:srgbClr val="FF0000"/>
                  </a:solidFill>
                </a:rPr>
                <a:t> </a:t>
              </a:r>
              <a:r>
                <a:rPr lang="it-IT" sz="1800" i="1" dirty="0" smtClean="0">
                  <a:solidFill>
                    <a:srgbClr val="FF0000"/>
                  </a:solidFill>
                </a:rPr>
                <a:t>= </a:t>
              </a:r>
              <a:r>
                <a:rPr lang="it-IT" sz="1800" i="1" dirty="0" smtClean="0">
                  <a:solidFill>
                    <a:srgbClr val="FF0000"/>
                  </a:solidFill>
                </a:rPr>
                <a:t>20Hz </a:t>
              </a:r>
              <a:r>
                <a:rPr lang="it-IT" sz="1800" dirty="0" smtClean="0"/>
                <a:t> </a:t>
              </a:r>
              <a:r>
                <a:rPr lang="it-IT" sz="1800" dirty="0" smtClean="0"/>
                <a:t>with increasing amplitudes:  </a:t>
              </a:r>
              <a:r>
                <a:rPr lang="en-US" sz="1800" i="1" dirty="0" smtClean="0">
                  <a:solidFill>
                    <a:srgbClr val="FF0000"/>
                  </a:solidFill>
                </a:rPr>
                <a:t>A</a:t>
              </a:r>
              <a:r>
                <a:rPr lang="en-US" sz="1800" i="1" baseline="-25000" dirty="0" smtClean="0">
                  <a:solidFill>
                    <a:srgbClr val="FF0000"/>
                  </a:solidFill>
                </a:rPr>
                <a:t>m </a:t>
              </a:r>
              <a:r>
                <a:rPr lang="en-US" sz="1800" i="1" dirty="0" smtClean="0">
                  <a:solidFill>
                    <a:srgbClr val="FF0000"/>
                  </a:solidFill>
                  <a:sym typeface="Symbol"/>
                </a:rPr>
                <a:t></a:t>
              </a:r>
              <a:r>
                <a:rPr lang="en-US" sz="1800" i="1" dirty="0" smtClean="0">
                  <a:solidFill>
                    <a:srgbClr val="FF0000"/>
                  </a:solidFill>
                </a:rPr>
                <a:t>  0.2 </a:t>
              </a:r>
              <a:r>
                <a:rPr lang="en-US" sz="1800" i="1" dirty="0" smtClean="0">
                  <a:solidFill>
                    <a:srgbClr val="FF0000"/>
                  </a:solidFill>
                </a:rPr>
                <a:t> to </a:t>
              </a:r>
              <a:r>
                <a:rPr lang="en-US" sz="1800" i="1" dirty="0" smtClean="0">
                  <a:solidFill>
                    <a:srgbClr val="FF0000"/>
                  </a:solidFill>
                </a:rPr>
                <a:t>0.8 </a:t>
              </a:r>
              <a:r>
                <a:rPr lang="el-GR" sz="1800" i="1" dirty="0" smtClean="0">
                  <a:solidFill>
                    <a:srgbClr val="FF0000"/>
                  </a:solidFill>
                </a:rPr>
                <a:t>μ</a:t>
              </a:r>
              <a:r>
                <a:rPr lang="en-US" sz="1800" i="1" dirty="0" smtClean="0">
                  <a:solidFill>
                    <a:srgbClr val="FF0000"/>
                  </a:solidFill>
                </a:rPr>
                <a:t>m,  </a:t>
              </a:r>
              <a:r>
                <a:rPr lang="en-US" sz="1800" i="1" dirty="0" err="1" smtClean="0">
                  <a:solidFill>
                    <a:srgbClr val="FF0000"/>
                  </a:solidFill>
                </a:rPr>
                <a:t>f</a:t>
              </a:r>
              <a:r>
                <a:rPr lang="en-US" sz="1800" i="1" baseline="-25000" dirty="0" err="1" smtClean="0">
                  <a:solidFill>
                    <a:srgbClr val="FF0000"/>
                  </a:solidFill>
                </a:rPr>
                <a:t>MAX</a:t>
              </a:r>
              <a:r>
                <a:rPr lang="en-US" sz="1800" i="1" dirty="0" smtClean="0">
                  <a:solidFill>
                    <a:srgbClr val="FF0000"/>
                  </a:solidFill>
                </a:rPr>
                <a:t> </a:t>
              </a:r>
              <a:r>
                <a:rPr lang="en-US" sz="1800" i="1" dirty="0" smtClean="0">
                  <a:solidFill>
                    <a:srgbClr val="FF0000"/>
                  </a:solidFill>
                  <a:sym typeface="Symbol"/>
                </a:rPr>
                <a:t></a:t>
              </a:r>
              <a:r>
                <a:rPr lang="en-US" sz="1800" i="1" dirty="0" smtClean="0">
                  <a:solidFill>
                    <a:srgbClr val="FF0000"/>
                  </a:solidFill>
                </a:rPr>
                <a:t> 60 </a:t>
              </a:r>
              <a:r>
                <a:rPr lang="en-US" sz="1800" i="1" dirty="0" smtClean="0">
                  <a:solidFill>
                    <a:srgbClr val="FF0000"/>
                  </a:solidFill>
                </a:rPr>
                <a:t>to 240 </a:t>
              </a:r>
              <a:r>
                <a:rPr lang="en-US" sz="1800" i="1" dirty="0" smtClean="0">
                  <a:solidFill>
                    <a:srgbClr val="FF0000"/>
                  </a:solidFill>
                </a:rPr>
                <a:t>Hz</a:t>
              </a:r>
              <a:endParaRPr lang="it-IT" sz="1800" dirty="0" smtClean="0"/>
            </a:p>
            <a:p>
              <a:pPr>
                <a:buFontTx/>
                <a:buNone/>
              </a:pPr>
              <a:r>
                <a:rPr lang="en-US" sz="1800" dirty="0" smtClean="0"/>
                <a:t> </a:t>
              </a:r>
              <a:endParaRPr lang="it-IT" sz="1800" dirty="0" smtClean="0"/>
            </a:p>
            <a:p>
              <a:r>
                <a:rPr lang="it-IT" sz="1800" dirty="0" smtClean="0">
                  <a:sym typeface="Wingdings" pitchFamily="2" charset="2"/>
                </a:rPr>
                <a:t> </a:t>
              </a:r>
              <a:r>
                <a:rPr lang="it-IT" sz="1800" dirty="0" smtClean="0"/>
                <a:t>Noise enters</a:t>
              </a:r>
            </a:p>
            <a:p>
              <a:pPr>
                <a:buNone/>
              </a:pPr>
              <a:r>
                <a:rPr lang="it-IT" sz="1800" dirty="0" smtClean="0"/>
                <a:t>Virgo </a:t>
              </a:r>
              <a:r>
                <a:rPr lang="it-IT" sz="1800" dirty="0" smtClean="0"/>
                <a:t>detection band</a:t>
              </a:r>
            </a:p>
            <a:p>
              <a:pPr>
                <a:buFontTx/>
                <a:buNone/>
              </a:pPr>
              <a:r>
                <a:rPr lang="it-IT" sz="1800" dirty="0" smtClean="0"/>
                <a:t>( </a:t>
              </a:r>
              <a:r>
                <a:rPr lang="it-IT" sz="1800" i="1" dirty="0" smtClean="0"/>
                <a:t>f</a:t>
              </a:r>
              <a:r>
                <a:rPr lang="it-IT" sz="1800" i="1" baseline="-25000" dirty="0" smtClean="0"/>
                <a:t>MAX </a:t>
              </a:r>
              <a:r>
                <a:rPr lang="it-IT" sz="1800" dirty="0" smtClean="0"/>
                <a:t>&gt;10Hz </a:t>
              </a:r>
              <a:r>
                <a:rPr lang="it-IT" sz="1800" dirty="0" smtClean="0"/>
                <a:t>)</a:t>
              </a:r>
            </a:p>
            <a:p>
              <a:pPr>
                <a:buFontTx/>
                <a:buNone/>
              </a:pPr>
              <a:r>
                <a:rPr lang="it-IT" sz="1800" dirty="0" smtClean="0"/>
                <a:t>for  </a:t>
              </a:r>
              <a:r>
                <a:rPr lang="en-US" sz="1800" i="1" dirty="0" smtClean="0">
                  <a:solidFill>
                    <a:srgbClr val="FF0000"/>
                  </a:solidFill>
                </a:rPr>
                <a:t>A</a:t>
              </a:r>
              <a:r>
                <a:rPr lang="en-US" sz="1800" i="1" baseline="-25000" dirty="0" smtClean="0">
                  <a:solidFill>
                    <a:srgbClr val="FF0000"/>
                  </a:solidFill>
                </a:rPr>
                <a:t>m</a:t>
              </a:r>
              <a:r>
                <a:rPr lang="it-IT" sz="1800" dirty="0" smtClean="0">
                  <a:solidFill>
                    <a:srgbClr val="FF0000"/>
                  </a:solidFill>
                </a:rPr>
                <a:t> </a:t>
              </a:r>
              <a:r>
                <a:rPr lang="it-IT" sz="1800" dirty="0" smtClean="0">
                  <a:solidFill>
                    <a:srgbClr val="FF0000"/>
                  </a:solidFill>
                  <a:sym typeface="Symbol" pitchFamily="18" charset="2"/>
                </a:rPr>
                <a:t> </a:t>
              </a:r>
              <a:r>
                <a:rPr lang="it-IT" sz="1800" i="1" dirty="0" smtClean="0">
                  <a:solidFill>
                    <a:srgbClr val="FF0000"/>
                  </a:solidFill>
                </a:rPr>
                <a:t>f</a:t>
              </a:r>
              <a:r>
                <a:rPr lang="it-IT" sz="1800" i="1" baseline="-25000" dirty="0" smtClean="0">
                  <a:solidFill>
                    <a:srgbClr val="FF0000"/>
                  </a:solidFill>
                </a:rPr>
                <a:t>m </a:t>
              </a:r>
              <a:r>
                <a:rPr lang="it-IT" sz="1800" dirty="0" smtClean="0"/>
                <a:t> &gt; </a:t>
              </a:r>
              <a:r>
                <a:rPr lang="it-IT" sz="1800" dirty="0" smtClean="0">
                  <a:sym typeface="Symbol" pitchFamily="18" charset="2"/>
                </a:rPr>
                <a:t> /second</a:t>
              </a:r>
              <a:endParaRPr lang="it-IT" sz="1800" dirty="0" smtClean="0"/>
            </a:p>
          </p:txBody>
        </p:sp>
      </p:grp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I.Fiori, GWDAW14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itle 1"/>
          <p:cNvSpPr>
            <a:spLocks noGrp="1"/>
          </p:cNvSpPr>
          <p:nvPr>
            <p:ph type="title"/>
          </p:nvPr>
        </p:nvSpPr>
        <p:spPr>
          <a:xfrm>
            <a:off x="785786" y="-214338"/>
            <a:ext cx="7772400" cy="1143001"/>
          </a:xfrm>
        </p:spPr>
        <p:txBody>
          <a:bodyPr/>
          <a:lstStyle/>
          <a:p>
            <a:r>
              <a:rPr lang="it-IT" sz="4000" dirty="0" smtClean="0"/>
              <a:t>Upconversion “arches” </a:t>
            </a:r>
            <a:endParaRPr lang="en-US" sz="4000" dirty="0" smtClean="0"/>
          </a:p>
        </p:txBody>
      </p:sp>
      <p:sp>
        <p:nvSpPr>
          <p:cNvPr id="30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6/14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57158" y="845090"/>
            <a:ext cx="8643998" cy="5512868"/>
            <a:chOff x="357158" y="845090"/>
            <a:chExt cx="8643998" cy="5512868"/>
          </a:xfrm>
        </p:grpSpPr>
        <p:pic>
          <p:nvPicPr>
            <p:cNvPr id="12" name="Picture 11" descr="h_arches.png"/>
            <p:cNvPicPr>
              <a:picLocks noChangeAspect="1"/>
            </p:cNvPicPr>
            <p:nvPr/>
          </p:nvPicPr>
          <p:blipFill>
            <a:blip r:embed="rId4" cstate="print"/>
            <a:srcRect l="3681" r="6954" b="543"/>
            <a:stretch>
              <a:fillRect/>
            </a:stretch>
          </p:blipFill>
          <p:spPr>
            <a:xfrm>
              <a:off x="4658485" y="1909196"/>
              <a:ext cx="4199795" cy="3520068"/>
            </a:xfrm>
            <a:prstGeom prst="rect">
              <a:avLst/>
            </a:prstGeom>
          </p:spPr>
        </p:pic>
        <p:graphicFrame>
          <p:nvGraphicFramePr>
            <p:cNvPr id="3074" name="Object 4"/>
            <p:cNvGraphicFramePr>
              <a:graphicFrameLocks noChangeAspect="1"/>
            </p:cNvGraphicFramePr>
            <p:nvPr/>
          </p:nvGraphicFramePr>
          <p:xfrm>
            <a:off x="6702451" y="5705844"/>
            <a:ext cx="1538557" cy="652114"/>
          </p:xfrm>
          <a:graphic>
            <a:graphicData uri="http://schemas.openxmlformats.org/presentationml/2006/ole">
              <p:oleObj spid="_x0000_s3074" name="Equation" r:id="rId5" imgW="927000" imgH="393480" progId="Equation.3">
                <p:embed/>
              </p:oleObj>
            </a:graphicData>
          </a:graphic>
        </p:graphicFrame>
        <p:pic>
          <p:nvPicPr>
            <p:cNvPr id="308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 t="6931" r="5841" b="1067"/>
            <a:stretch>
              <a:fillRect/>
            </a:stretch>
          </p:blipFill>
          <p:spPr bwMode="auto">
            <a:xfrm>
              <a:off x="571472" y="1928802"/>
              <a:ext cx="3643338" cy="3358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57158" y="1211033"/>
              <a:ext cx="8643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it-IT" sz="1800" dirty="0" smtClean="0">
                  <a:sym typeface="Symbol" pitchFamily="18" charset="2"/>
                </a:rPr>
                <a:t> </a:t>
              </a:r>
              <a:r>
                <a:rPr lang="it-IT" sz="1800" b="1" dirty="0" smtClean="0">
                  <a:sym typeface="Symbol" pitchFamily="18" charset="2"/>
                </a:rPr>
                <a:t>Example</a:t>
              </a:r>
              <a:r>
                <a:rPr lang="it-IT" sz="1800" dirty="0" smtClean="0">
                  <a:sym typeface="Symbol" pitchFamily="18" charset="2"/>
                </a:rPr>
                <a:t>: case of  very intense sea-activity, bench swings by several microns at microseism frequency  </a:t>
              </a:r>
              <a:r>
                <a:rPr lang="it-IT" sz="1800" i="1" dirty="0" smtClean="0">
                  <a:solidFill>
                    <a:srgbClr val="FF0000"/>
                  </a:solidFill>
                </a:rPr>
                <a:t>f</a:t>
              </a:r>
              <a:r>
                <a:rPr lang="it-IT" sz="1800" i="1" baseline="-25000" dirty="0" smtClean="0">
                  <a:solidFill>
                    <a:srgbClr val="FF0000"/>
                  </a:solidFill>
                </a:rPr>
                <a:t>m </a:t>
              </a:r>
              <a:r>
                <a:rPr lang="it-IT" sz="1800" i="1" dirty="0" smtClean="0">
                  <a:solidFill>
                    <a:srgbClr val="FF0000"/>
                  </a:solidFill>
                </a:rPr>
                <a:t>= 0.3Hz, A</a:t>
              </a:r>
              <a:r>
                <a:rPr lang="it-IT" sz="1800" i="1" baseline="-25000" dirty="0" smtClean="0">
                  <a:solidFill>
                    <a:srgbClr val="FF0000"/>
                  </a:solidFill>
                </a:rPr>
                <a:t>m</a:t>
              </a:r>
              <a:r>
                <a:rPr lang="it-IT" sz="1800" i="1" dirty="0" smtClean="0">
                  <a:solidFill>
                    <a:srgbClr val="FF0000"/>
                  </a:solidFill>
                </a:rPr>
                <a:t> = </a:t>
              </a:r>
              <a:r>
                <a:rPr lang="it-IT" sz="1800" dirty="0" smtClean="0">
                  <a:solidFill>
                    <a:srgbClr val="FF0000"/>
                  </a:solidFill>
                </a:rPr>
                <a:t>up</a:t>
              </a:r>
              <a:r>
                <a:rPr lang="it-IT" sz="1800" i="1" dirty="0" smtClean="0">
                  <a:solidFill>
                    <a:srgbClr val="FF0000"/>
                  </a:solidFill>
                </a:rPr>
                <a:t> </a:t>
              </a:r>
              <a:r>
                <a:rPr lang="it-IT" sz="1800" dirty="0" smtClean="0">
                  <a:solidFill>
                    <a:srgbClr val="FF0000"/>
                  </a:solidFill>
                </a:rPr>
                <a:t>to 15</a:t>
              </a:r>
              <a:r>
                <a:rPr lang="it-IT" sz="1800" dirty="0" smtClean="0">
                  <a:solidFill>
                    <a:srgbClr val="FF0000"/>
                  </a:solidFill>
                  <a:sym typeface="Symbol" pitchFamily="18" charset="2"/>
                </a:rPr>
                <a:t> , </a:t>
              </a:r>
              <a:r>
                <a:rPr lang="it-IT" sz="1800" dirty="0" smtClean="0">
                  <a:solidFill>
                    <a:srgbClr val="FF0000"/>
                  </a:solidFill>
                  <a:sym typeface="Wingdings" pitchFamily="2" charset="2"/>
                </a:rPr>
                <a:t> </a:t>
              </a:r>
              <a:r>
                <a:rPr lang="it-IT" sz="1800" i="1" dirty="0" smtClean="0">
                  <a:solidFill>
                    <a:srgbClr val="FF0000"/>
                  </a:solidFill>
                  <a:sym typeface="Symbol" pitchFamily="18" charset="2"/>
                </a:rPr>
                <a:t>f</a:t>
              </a:r>
              <a:r>
                <a:rPr lang="it-IT" sz="1800" i="1" baseline="-25000" dirty="0" smtClean="0">
                  <a:solidFill>
                    <a:srgbClr val="FF0000"/>
                  </a:solidFill>
                  <a:sym typeface="Symbol" pitchFamily="18" charset="2"/>
                </a:rPr>
                <a:t>MAX  </a:t>
              </a:r>
              <a:r>
                <a:rPr lang="it-IT" sz="1800" dirty="0" smtClean="0">
                  <a:solidFill>
                    <a:srgbClr val="FF0000"/>
                  </a:solidFill>
                  <a:sym typeface="Symbol" pitchFamily="18" charset="2"/>
                </a:rPr>
                <a:t>= up to 60Hz</a:t>
              </a:r>
              <a:r>
                <a:rPr lang="it-IT" sz="1800" dirty="0" smtClean="0">
                  <a:sym typeface="Symbol" pitchFamily="18" charset="2"/>
                </a:rPr>
                <a:t> </a:t>
              </a:r>
              <a:endParaRPr lang="en-US" sz="1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0034" y="5429264"/>
              <a:ext cx="7358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it-IT" sz="1800" i="1" dirty="0" smtClean="0"/>
                <a:t> h</a:t>
              </a:r>
              <a:r>
                <a:rPr lang="it-IT" sz="1800" i="1" baseline="-25000" dirty="0" smtClean="0"/>
                <a:t>sc</a:t>
              </a:r>
              <a:r>
                <a:rPr lang="it-IT" sz="1800" i="1" dirty="0" smtClean="0"/>
                <a:t>(t)</a:t>
              </a:r>
              <a:r>
                <a:rPr lang="it-IT" sz="1800" dirty="0" smtClean="0"/>
                <a:t> completes one oscillation each time the optical path changes by </a:t>
              </a:r>
              <a:r>
                <a:rPr lang="it-IT" sz="1800" dirty="0" smtClean="0">
                  <a:sym typeface="Symbol" pitchFamily="18" charset="2"/>
                </a:rPr>
                <a:t>/2, the number of turns per second changes as the scatterer velocity: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7158" y="845090"/>
              <a:ext cx="75472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it-IT" sz="1800" dirty="0" smtClean="0"/>
                <a:t> Easy to distinguish for slow </a:t>
              </a:r>
              <a:r>
                <a:rPr lang="it-IT" sz="1800" i="1" dirty="0" smtClean="0">
                  <a:solidFill>
                    <a:srgbClr val="FF0000"/>
                  </a:solidFill>
                </a:rPr>
                <a:t>f</a:t>
              </a:r>
              <a:r>
                <a:rPr lang="it-IT" sz="1800" i="1" baseline="-25000" dirty="0" smtClean="0">
                  <a:solidFill>
                    <a:srgbClr val="FF0000"/>
                  </a:solidFill>
                </a:rPr>
                <a:t>m</a:t>
              </a:r>
              <a:r>
                <a:rPr lang="it-IT" sz="1800" dirty="0" smtClean="0">
                  <a:solidFill>
                    <a:srgbClr val="FF0000"/>
                  </a:solidFill>
                </a:rPr>
                <a:t> &lt; 1Hz </a:t>
              </a:r>
              <a:r>
                <a:rPr lang="it-IT" sz="1800" dirty="0" smtClean="0"/>
                <a:t>and wide  </a:t>
              </a:r>
              <a:r>
                <a:rPr lang="it-IT" sz="1800" i="1" dirty="0" smtClean="0">
                  <a:solidFill>
                    <a:srgbClr val="FF0000"/>
                  </a:solidFill>
                </a:rPr>
                <a:t>A</a:t>
              </a:r>
              <a:r>
                <a:rPr lang="it-IT" sz="1800" i="1" baseline="-25000" dirty="0" smtClean="0">
                  <a:solidFill>
                    <a:srgbClr val="FF0000"/>
                  </a:solidFill>
                </a:rPr>
                <a:t>m</a:t>
              </a:r>
              <a:r>
                <a:rPr lang="it-IT" sz="1800" dirty="0" smtClean="0">
                  <a:solidFill>
                    <a:srgbClr val="FF0000"/>
                  </a:solidFill>
                </a:rPr>
                <a:t>= few </a:t>
              </a:r>
              <a:r>
                <a:rPr lang="it-IT" sz="1800" dirty="0" smtClean="0">
                  <a:solidFill>
                    <a:srgbClr val="FF0000"/>
                  </a:solidFill>
                  <a:sym typeface="Symbol" pitchFamily="18" charset="2"/>
                </a:rPr>
                <a:t> </a:t>
              </a:r>
              <a:r>
                <a:rPr lang="it-IT" sz="1800" dirty="0" smtClean="0">
                  <a:sym typeface="Symbol" pitchFamily="18" charset="2"/>
                </a:rPr>
                <a:t>motion of scatterer</a:t>
              </a:r>
              <a:endParaRPr lang="en-US" sz="1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33392" y="2059536"/>
              <a:ext cx="212416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800" i="1" dirty="0" smtClean="0"/>
                <a:t>Bench displacement:        </a:t>
              </a:r>
              <a:endParaRPr lang="en-US" sz="1800" i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00034" y="6072206"/>
            <a:ext cx="728032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1800" dirty="0" smtClean="0">
                <a:sym typeface="Wingdings" pitchFamily="2" charset="2"/>
              </a:rPr>
              <a:t> </a:t>
            </a:r>
            <a:r>
              <a:rPr lang="it-IT" sz="1800" dirty="0" smtClean="0">
                <a:sym typeface="Symbol" pitchFamily="18" charset="2"/>
              </a:rPr>
              <a:t>Velocity of  West End Bench  fits well arches shape.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it-IT" sz="1800" dirty="0" smtClean="0">
                <a:sym typeface="Symbol" pitchFamily="18" charset="2"/>
              </a:rPr>
              <a:t> Evidence for a “double bounce” scattering:  </a:t>
            </a:r>
            <a:r>
              <a:rPr lang="it-IT" sz="1800" i="1" dirty="0" smtClean="0"/>
              <a:t>h’</a:t>
            </a:r>
            <a:r>
              <a:rPr lang="it-IT" sz="1800" i="1" baseline="-25000" dirty="0" smtClean="0"/>
              <a:t>sc</a:t>
            </a:r>
            <a:r>
              <a:rPr lang="it-IT" sz="1800" i="1" dirty="0" smtClean="0"/>
              <a:t>(t)</a:t>
            </a:r>
            <a:r>
              <a:rPr lang="it-IT" sz="1800" dirty="0" smtClean="0"/>
              <a:t> oscillating twice faster. </a:t>
            </a:r>
            <a:endParaRPr lang="it-IT" sz="1800" dirty="0" smtClean="0">
              <a:sym typeface="Symbol" pitchFamily="18" charset="2"/>
            </a:endParaRPr>
          </a:p>
        </p:txBody>
      </p:sp>
      <p:pic>
        <p:nvPicPr>
          <p:cNvPr id="21" name="Content Placeholder 8" descr="h_arches_withFIT.pn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rcRect l="2454" r="6954"/>
          <a:stretch>
            <a:fillRect/>
          </a:stretch>
        </p:blipFill>
        <p:spPr>
          <a:xfrm>
            <a:off x="4572000" y="1857364"/>
            <a:ext cx="4286280" cy="3563141"/>
          </a:xfrm>
        </p:spPr>
      </p:pic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167360" y="2393958"/>
          <a:ext cx="1262028" cy="534976"/>
        </p:xfrm>
        <a:graphic>
          <a:graphicData uri="http://schemas.openxmlformats.org/presentationml/2006/ole">
            <p:oleObj spid="_x0000_s3077" name="Equation" r:id="rId8" imgW="927000" imgH="393480" progId="Equation.3">
              <p:embed/>
            </p:oleObj>
          </a:graphicData>
        </a:graphic>
      </p:graphicFrame>
      <p:cxnSp>
        <p:nvCxnSpPr>
          <p:cNvPr id="23" name="Straight Connector 22"/>
          <p:cNvCxnSpPr/>
          <p:nvPr/>
        </p:nvCxnSpPr>
        <p:spPr>
          <a:xfrm rot="16200000" flipH="1">
            <a:off x="5715007" y="2786059"/>
            <a:ext cx="1143001" cy="1142999"/>
          </a:xfrm>
          <a:prstGeom prst="line">
            <a:avLst/>
          </a:prstGeom>
          <a:ln w="2222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4"/>
          <p:cNvGraphicFramePr>
            <a:graphicFrameLocks noChangeAspect="1"/>
          </p:cNvGraphicFramePr>
          <p:nvPr/>
        </p:nvGraphicFramePr>
        <p:xfrm>
          <a:off x="6000760" y="2189156"/>
          <a:ext cx="830262" cy="382588"/>
        </p:xfrm>
        <a:graphic>
          <a:graphicData uri="http://schemas.openxmlformats.org/presentationml/2006/ole">
            <p:oleObj spid="_x0000_s3078" name="Equation" r:id="rId9" imgW="495000" imgH="228600" progId="Equation.3">
              <p:embed/>
            </p:oleObj>
          </a:graphicData>
        </a:graphic>
      </p:graphicFrame>
      <p:cxnSp>
        <p:nvCxnSpPr>
          <p:cNvPr id="25" name="Straight Connector 24"/>
          <p:cNvCxnSpPr/>
          <p:nvPr/>
        </p:nvCxnSpPr>
        <p:spPr>
          <a:xfrm>
            <a:off x="6500826" y="2571744"/>
            <a:ext cx="357190" cy="285752"/>
          </a:xfrm>
          <a:prstGeom prst="line">
            <a:avLst/>
          </a:prstGeom>
          <a:ln w="222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14375" y="2643188"/>
            <a:ext cx="7772400" cy="1143000"/>
          </a:xfrm>
        </p:spPr>
        <p:txBody>
          <a:bodyPr/>
          <a:lstStyle/>
          <a:p>
            <a:r>
              <a:rPr lang="it-IT" sz="4000" dirty="0" smtClean="0"/>
              <a:t>Measurements and mitigations</a:t>
            </a:r>
            <a:br>
              <a:rPr lang="it-IT" sz="4000" dirty="0" smtClean="0"/>
            </a:br>
            <a:r>
              <a:rPr lang="it-IT" sz="4000" dirty="0" smtClean="0"/>
              <a:t>(preparing VSR2)</a:t>
            </a:r>
            <a:endParaRPr lang="en-US" sz="4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I.Fiori, GWDAW14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428625" y="-142875"/>
            <a:ext cx="7772400" cy="1143000"/>
          </a:xfrm>
        </p:spPr>
        <p:txBody>
          <a:bodyPr/>
          <a:lstStyle/>
          <a:p>
            <a:r>
              <a:rPr lang="en-US" dirty="0" smtClean="0"/>
              <a:t>Measure and Project</a:t>
            </a:r>
          </a:p>
        </p:txBody>
      </p:sp>
      <p:sp>
        <p:nvSpPr>
          <p:cNvPr id="41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7/14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85720" y="928670"/>
            <a:ext cx="8429684" cy="2813612"/>
            <a:chOff x="253566" y="928670"/>
            <a:chExt cx="8429684" cy="2813612"/>
          </a:xfrm>
        </p:grpSpPr>
        <p:pic>
          <p:nvPicPr>
            <p:cNvPr id="10" name="Picture 9" descr="June24_displ_Inj1.png"/>
            <p:cNvPicPr>
              <a:picLocks noChangeAspect="1"/>
            </p:cNvPicPr>
            <p:nvPr/>
          </p:nvPicPr>
          <p:blipFill>
            <a:blip r:embed="rId4" cstate="print"/>
            <a:srcRect l="450" t="5880" r="8995"/>
            <a:stretch>
              <a:fillRect/>
            </a:stretch>
          </p:blipFill>
          <p:spPr>
            <a:xfrm>
              <a:off x="5143504" y="928670"/>
              <a:ext cx="3539746" cy="2813612"/>
            </a:xfrm>
            <a:prstGeom prst="rect">
              <a:avLst/>
            </a:prstGeom>
          </p:spPr>
        </p:pic>
        <p:sp>
          <p:nvSpPr>
            <p:cNvPr id="4103" name="TextBox 11"/>
            <p:cNvSpPr txBox="1">
              <a:spLocks noChangeArrowheads="1"/>
            </p:cNvSpPr>
            <p:nvPr/>
          </p:nvSpPr>
          <p:spPr bwMode="auto">
            <a:xfrm>
              <a:off x="7040176" y="1643050"/>
              <a:ext cx="642937" cy="461962"/>
            </a:xfrm>
            <a:prstGeom prst="rect">
              <a:avLst/>
            </a:prstGeom>
            <a:noFill/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2400" dirty="0"/>
                <a:t>x(t)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3566" y="987824"/>
              <a:ext cx="5715040" cy="136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US" sz="1800" dirty="0" smtClean="0"/>
                <a:t>  </a:t>
              </a:r>
              <a:r>
                <a:rPr lang="it-IT" dirty="0" smtClean="0"/>
                <a:t>Measure coupling of diffused light</a:t>
              </a:r>
              <a:endParaRPr lang="en-US" dirty="0" smtClean="0"/>
            </a:p>
            <a:p>
              <a:pPr>
                <a:spcBef>
                  <a:spcPts val="0"/>
                </a:spcBef>
                <a:buFontTx/>
                <a:buNone/>
              </a:pPr>
              <a:r>
                <a:rPr lang="en-US" b="1" dirty="0" smtClean="0"/>
                <a:t>  at External Benches:</a:t>
              </a:r>
            </a:p>
            <a:p>
              <a:pPr>
                <a:spcBef>
                  <a:spcPts val="0"/>
                </a:spcBef>
                <a:buFontTx/>
                <a:buNone/>
              </a:pPr>
              <a:endParaRPr lang="en-US" sz="700" b="1" dirty="0" smtClean="0"/>
            </a:p>
            <a:p>
              <a:pPr>
                <a:buFontTx/>
                <a:buNone/>
              </a:pPr>
              <a:r>
                <a:rPr lang="en-US" sz="1800" dirty="0" smtClean="0"/>
                <a:t>1)  Excite bench (with </a:t>
              </a:r>
              <a:r>
                <a:rPr lang="en-US" sz="1800" u="sng" dirty="0" smtClean="0"/>
                <a:t>shaker</a:t>
              </a:r>
              <a:r>
                <a:rPr lang="en-US" sz="1800" dirty="0" smtClean="0"/>
                <a:t>) and measure </a:t>
              </a:r>
            </a:p>
            <a:p>
              <a:pPr>
                <a:buFontTx/>
                <a:buNone/>
              </a:pPr>
              <a:r>
                <a:rPr lang="en-US" sz="1800" dirty="0" smtClean="0"/>
                <a:t>   bench displacement (</a:t>
              </a:r>
              <a:r>
                <a:rPr lang="en-US" sz="1800" u="sng" dirty="0" smtClean="0"/>
                <a:t>seismometer on bench</a:t>
              </a:r>
              <a:r>
                <a:rPr lang="en-US" sz="1800" dirty="0" smtClean="0"/>
                <a:t>):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5720" y="2551307"/>
            <a:ext cx="8715436" cy="4263856"/>
            <a:chOff x="285720" y="2551307"/>
            <a:chExt cx="8715436" cy="4263856"/>
          </a:xfrm>
        </p:grpSpPr>
        <p:graphicFrame>
          <p:nvGraphicFramePr>
            <p:cNvPr id="4098" name="Object 3"/>
            <p:cNvGraphicFramePr>
              <a:graphicFrameLocks noChangeAspect="1"/>
            </p:cNvGraphicFramePr>
            <p:nvPr/>
          </p:nvGraphicFramePr>
          <p:xfrm>
            <a:off x="1000100" y="2811462"/>
            <a:ext cx="2071687" cy="617538"/>
          </p:xfrm>
          <a:graphic>
            <a:graphicData uri="http://schemas.openxmlformats.org/presentationml/2006/ole">
              <p:oleObj spid="_x0000_s4098" name="Equation" r:id="rId5" imgW="1447560" imgH="431640" progId="Equation.3">
                <p:embed/>
              </p:oleObj>
            </a:graphicData>
          </a:graphic>
        </p:graphicFrame>
        <p:pic>
          <p:nvPicPr>
            <p:cNvPr id="11" name="Picture 10" descr="June24_Fit_Inj1.png"/>
            <p:cNvPicPr>
              <a:picLocks noChangeAspect="1"/>
            </p:cNvPicPr>
            <p:nvPr/>
          </p:nvPicPr>
          <p:blipFill>
            <a:blip r:embed="rId6" cstate="print"/>
            <a:srcRect l="1347" t="6412" r="8084"/>
            <a:stretch>
              <a:fillRect/>
            </a:stretch>
          </p:blipFill>
          <p:spPr>
            <a:xfrm>
              <a:off x="5286380" y="3857628"/>
              <a:ext cx="3714776" cy="295753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85720" y="2551307"/>
              <a:ext cx="43476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buFontTx/>
                <a:buNone/>
              </a:pPr>
              <a:r>
                <a:rPr lang="it-IT" sz="1800" dirty="0" smtClean="0"/>
                <a:t>2)  Fit measured  data with model: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  <a:buFontTx/>
                <a:buNone/>
              </a:pPr>
              <a:r>
                <a:rPr lang="it-IT" sz="1800" dirty="0" smtClean="0"/>
                <a:t>                                                  </a:t>
              </a:r>
              <a:r>
                <a:rPr lang="it-IT" sz="1800" dirty="0" smtClean="0">
                  <a:sym typeface="Wingdings" pitchFamily="2" charset="2"/>
                </a:rPr>
                <a:t> extract  </a:t>
              </a:r>
              <a:r>
                <a:rPr lang="it-IT" i="1" dirty="0" smtClean="0">
                  <a:sym typeface="Wingdings" pitchFamily="2" charset="2"/>
                </a:rPr>
                <a:t>G</a:t>
              </a:r>
              <a:r>
                <a:rPr lang="en-US" dirty="0" smtClean="0"/>
                <a:t> </a:t>
              </a:r>
              <a:endParaRPr lang="en-US" sz="1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8940" y="3497049"/>
            <a:ext cx="4803126" cy="3289538"/>
            <a:chOff x="268940" y="3497049"/>
            <a:chExt cx="4803126" cy="3289538"/>
          </a:xfrm>
        </p:grpSpPr>
        <p:grpSp>
          <p:nvGrpSpPr>
            <p:cNvPr id="14" name="Group 13"/>
            <p:cNvGrpSpPr/>
            <p:nvPr/>
          </p:nvGrpSpPr>
          <p:grpSpPr>
            <a:xfrm>
              <a:off x="1643042" y="3857628"/>
              <a:ext cx="3429024" cy="2928959"/>
              <a:chOff x="1643042" y="3929066"/>
              <a:chExt cx="3429024" cy="2928959"/>
            </a:xfrm>
          </p:grpSpPr>
          <p:pic>
            <p:nvPicPr>
              <p:cNvPr id="12" name="Picture 11" descr="June24_projections.png"/>
              <p:cNvPicPr>
                <a:picLocks noChangeAspect="1"/>
              </p:cNvPicPr>
              <p:nvPr/>
            </p:nvPicPr>
            <p:blipFill>
              <a:blip r:embed="rId7" cstate="print"/>
              <a:srcRect l="1346" t="6412" r="8073" b="583"/>
              <a:stretch>
                <a:fillRect/>
              </a:stretch>
            </p:blipFill>
            <p:spPr>
              <a:xfrm>
                <a:off x="1643042" y="4000505"/>
                <a:ext cx="3429024" cy="285752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785918" y="3929066"/>
                <a:ext cx="285752" cy="3571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68940" y="3497049"/>
              <a:ext cx="46602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buFontTx/>
                <a:buNone/>
              </a:pPr>
              <a:r>
                <a:rPr lang="it-IT" sz="1800" dirty="0" smtClean="0"/>
                <a:t>3) Use this </a:t>
              </a:r>
              <a:r>
                <a:rPr lang="it-IT" sz="1800" i="1" dirty="0" smtClean="0"/>
                <a:t>G </a:t>
              </a:r>
              <a:r>
                <a:rPr lang="it-IT" sz="1800" dirty="0" smtClean="0"/>
                <a:t> to project noise from undisturbed </a:t>
              </a:r>
            </a:p>
            <a:p>
              <a:pPr>
                <a:spcBef>
                  <a:spcPts val="0"/>
                </a:spcBef>
                <a:buFontTx/>
                <a:buNone/>
              </a:pPr>
              <a:r>
                <a:rPr lang="it-IT" sz="1800" dirty="0" smtClean="0"/>
                <a:t>     bench motion: </a:t>
              </a:r>
            </a:p>
          </p:txBody>
        </p:sp>
      </p:grp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I.Fiori, GWDAW14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20739</TotalTime>
  <Words>1237</Words>
  <Application>Microsoft Office PowerPoint</Application>
  <PresentationFormat>On-screen Show (4:3)</PresentationFormat>
  <Paragraphs>220</Paragraphs>
  <Slides>17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Equation</vt:lpstr>
      <vt:lpstr>      Back-scattered light noise in   Virgo 2nd Science Run data </vt:lpstr>
      <vt:lpstr>Outline</vt:lpstr>
      <vt:lpstr>Slide 3</vt:lpstr>
      <vt:lpstr>Back-scattered light</vt:lpstr>
      <vt:lpstr>Example of external End-Bench</vt:lpstr>
      <vt:lpstr>Upconversion “bumps”</vt:lpstr>
      <vt:lpstr>Upconversion “arches” </vt:lpstr>
      <vt:lpstr>Measurements and mitigations (preparing VSR2)</vt:lpstr>
      <vt:lpstr>Measure and Project</vt:lpstr>
      <vt:lpstr>Diffused light noise, after VSR1:</vt:lpstr>
      <vt:lpstr>Mitigation </vt:lpstr>
      <vt:lpstr>Mitigation</vt:lpstr>
      <vt:lpstr>Effects of diffused light on  VSR2 data</vt:lpstr>
      <vt:lpstr>Diffused light in VSR2 noise budget:</vt:lpstr>
      <vt:lpstr>In case of intense sea activity:</vt:lpstr>
      <vt:lpstr>Slide 16</vt:lpstr>
      <vt:lpstr>A look to V+MS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EGO</cp:lastModifiedBy>
  <cp:revision>714</cp:revision>
  <dcterms:created xsi:type="dcterms:W3CDTF">1601-01-01T00:00:00Z</dcterms:created>
  <dcterms:modified xsi:type="dcterms:W3CDTF">2010-01-26T07:01:27Z</dcterms:modified>
</cp:coreProperties>
</file>