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88748" autoAdjust="0"/>
  </p:normalViewPr>
  <p:slideViewPr>
    <p:cSldViewPr>
      <p:cViewPr varScale="1">
        <p:scale>
          <a:sx n="74" d="100"/>
          <a:sy n="74" d="100"/>
        </p:scale>
        <p:origin x="-869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F2C21-0339-432B-AFD6-C1CFB5C943EF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0017B-C2A5-446E-8B45-FE8D2A753A75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0017B-C2A5-446E-8B45-FE8D2A753A7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rate plot: Cumulative calculated core-collapse supernova rate versus distance. The dashed line is the continuum limit using the GALEX z = 0 star formation rate [6]. For our particular local volume, and its fortuitous enhancement, we use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galaxy catalog; the stepped line is based on star formation rates for individual galaxies, and the band is the uncertainty.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major galaxies are indicated, and those in boxes have especially high optical supernova rates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lower plot displays the minimum GW energy that a supernova core collapse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to radiate in order to be detectable by the Einstein telescope. We give two estimates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assuming that the GW signature is described by a sine-Gaussian burst waveform. We consider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cases with a low-frequency f = 100 Hz and with high-frequency f = 1 kHz content.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minimum GW energy is given as a function of the source distance. We also indicate the expected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range of radiated GW energy for several processes [C.D.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CQG 2009]. 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0017B-C2A5-446E-8B45-FE8D2A753A7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Probability of detecting at least one (dotted and dashed curves) or at least two (solid curves) supernova neutrinos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versus distance. Background considerations restrict the useful energy intervals, labeled here, and explained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text. The upper set of curves is for a 1-Mton detector, and the lower set for the 22.5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kton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Super-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Kamiokande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for another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detector size, scale the distance to compensate. The shaded band indicates the calculated cumulative supernova rate.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probabilities for single background events are ≃ 0.4 (1-Mton) and ≃ 0.02 (Super-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Kamiokande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independent of distance.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0017B-C2A5-446E-8B45-FE8D2A753A7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9A47-0BE0-45B7-870B-19806927466C}" type="datetime1">
              <a:rPr lang="en-US" smtClean="0"/>
              <a:pPr/>
              <a:t>2/8/2010</a:t>
            </a:fld>
            <a:endParaRPr lang="en-US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GWDAW-Rome 2010</a:t>
            </a:r>
            <a:endParaRPr kumimoji="0" lang="en-US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B939E-8413-4993-94D8-16B56A35B976}" type="datetime1">
              <a:rPr lang="en-US" smtClean="0"/>
              <a:pPr/>
              <a:t>2/8/2010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GWDAW-Rome 2010</a:t>
            </a:r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6B71-F9BC-4812-9E5C-BD1068E1D402}" type="datetime1">
              <a:rPr lang="en-US" smtClean="0"/>
              <a:pPr/>
              <a:t>2/8/2010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GWDAW-Rome 2010</a:t>
            </a:r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ACF9-218F-4430-A2D9-D81272F042E2}" type="datetime1">
              <a:rPr lang="en-US" smtClean="0"/>
              <a:pPr/>
              <a:t>2/8/2010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GWDAW-Rome 2010</a:t>
            </a:r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E140-B096-421B-B56E-98E72CABFF17}" type="datetime1">
              <a:rPr lang="en-US" smtClean="0"/>
              <a:pPr/>
              <a:t>2/8/2010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GWDAW-Rome 2010</a:t>
            </a:r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CAD0-B637-4011-A052-29848E1419CB}" type="datetime1">
              <a:rPr lang="en-US" smtClean="0"/>
              <a:pPr/>
              <a:t>2/8/2010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GWDAW-Rome 2010</a:t>
            </a:r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2C56-C7FF-4C13-9438-C2E11F3159E6}" type="datetime1">
              <a:rPr lang="en-US" smtClean="0"/>
              <a:pPr/>
              <a:t>2/8/2010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GWDAW-Rome 2010</a:t>
            </a:r>
            <a:endParaRPr kumimoji="0"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9FC8-BAF2-420F-9023-21E4E2601E08}" type="datetime1">
              <a:rPr lang="en-US" smtClean="0"/>
              <a:pPr/>
              <a:t>2/8/2010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GWDAW-Rome 2010</a:t>
            </a:r>
            <a:endParaRPr kumimoji="0"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0F8A6-D2B5-43C8-AF15-CF3A0B172690}" type="datetime1">
              <a:rPr lang="en-US" smtClean="0"/>
              <a:pPr/>
              <a:t>2/8/2010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GWDAW-Rome 2010</a:t>
            </a:r>
            <a:endParaRPr kumimoji="0"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9A4B-DE4D-46AC-8C11-0CFD31717FE8}" type="datetime1">
              <a:rPr lang="en-US" smtClean="0"/>
              <a:pPr/>
              <a:t>2/8/2010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GWDAW-Rome 2010</a:t>
            </a:r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808F-13D2-4C7F-AAAE-E556B19164B3}" type="datetime1">
              <a:rPr lang="en-US" smtClean="0"/>
              <a:pPr/>
              <a:t>2/8/2010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GWDAW-Rome 2010</a:t>
            </a:r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7DA5B6-B62E-44A8-94CF-8EA6F9D47487}" type="datetime1">
              <a:rPr lang="en-US" smtClean="0"/>
              <a:pPr/>
              <a:t>2/8/2010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r>
              <a:rPr kumimoji="0" lang="en-US" smtClean="0">
                <a:solidFill>
                  <a:schemeClr val="tx2">
                    <a:shade val="90000"/>
                  </a:schemeClr>
                </a:solidFill>
              </a:rPr>
              <a:t>GWDAW-Rome 2010</a:t>
            </a:r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1.gif"/><Relationship Id="rId7" Type="http://schemas.openxmlformats.org/officeDocument/2006/relationships/image" Target="../media/image3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4.gif"/><Relationship Id="rId11" Type="http://schemas.openxmlformats.org/officeDocument/2006/relationships/image" Target="../media/image2.png"/><Relationship Id="rId5" Type="http://schemas.openxmlformats.org/officeDocument/2006/relationships/image" Target="../media/image33.gif"/><Relationship Id="rId10" Type="http://schemas.openxmlformats.org/officeDocument/2006/relationships/image" Target="../media/image38.png"/><Relationship Id="rId4" Type="http://schemas.openxmlformats.org/officeDocument/2006/relationships/image" Target="../media/image32.gif"/><Relationship Id="rId9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0.png"/><Relationship Id="rId4" Type="http://schemas.openxmlformats.org/officeDocument/2006/relationships/slide" Target="slid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-gw.eu/et-scientific-reporting" TargetMode="External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14282" y="1285860"/>
            <a:ext cx="8429684" cy="207170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3</a:t>
            </a:r>
            <a:r>
              <a:rPr lang="en-US" sz="4000" baseline="30000" dirty="0" smtClean="0"/>
              <a:t>rd</a:t>
            </a:r>
            <a:r>
              <a:rPr lang="en-US" sz="4000" dirty="0" smtClean="0"/>
              <a:t> generation GW observatories: </a:t>
            </a:r>
            <a:br>
              <a:rPr lang="en-US" sz="4000" dirty="0" smtClean="0"/>
            </a:br>
            <a:r>
              <a:rPr lang="en-US" sz="4000" dirty="0" smtClean="0"/>
              <a:t>Science potential and new technologies</a:t>
            </a:r>
            <a:endParaRPr lang="en-US" sz="4000" dirty="0"/>
          </a:p>
        </p:txBody>
      </p:sp>
      <p:sp>
        <p:nvSpPr>
          <p:cNvPr id="5" name="Sottotitolo 2"/>
          <p:cNvSpPr>
            <a:spLocks noGrp="1"/>
          </p:cNvSpPr>
          <p:nvPr>
            <p:ph type="subTitle" idx="1"/>
          </p:nvPr>
        </p:nvSpPr>
        <p:spPr>
          <a:xfrm>
            <a:off x="214282" y="3714752"/>
            <a:ext cx="7854696" cy="17526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Michele Punturo</a:t>
            </a:r>
          </a:p>
          <a:p>
            <a:pPr algn="l"/>
            <a:r>
              <a:rPr lang="en-US" sz="1900" dirty="0" smtClean="0"/>
              <a:t>INFN Perugia and EGO</a:t>
            </a:r>
          </a:p>
          <a:p>
            <a:pPr algn="l"/>
            <a:r>
              <a:rPr lang="en-US" sz="1900" dirty="0" smtClean="0"/>
              <a:t>On behalf of the Einstein Telescope Design Study Team</a:t>
            </a:r>
          </a:p>
          <a:p>
            <a:pPr algn="l"/>
            <a:r>
              <a:rPr lang="en-US" sz="1900" i="1" dirty="0" smtClean="0"/>
              <a:t>http://www.et-gw.eu/</a:t>
            </a:r>
            <a:endParaRPr lang="en-US" sz="1900" i="1" dirty="0"/>
          </a:p>
        </p:txBody>
      </p:sp>
      <p:pic>
        <p:nvPicPr>
          <p:cNvPr id="6" name="Immagine 5" descr="ET-new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285728"/>
            <a:ext cx="3096300" cy="1000132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</a:t>
            </a:fld>
            <a:endParaRPr kumimoji="0"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GWDAW-Rome 2010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938962"/>
          </a:xfrm>
        </p:spPr>
        <p:txBody>
          <a:bodyPr/>
          <a:lstStyle/>
          <a:p>
            <a:r>
              <a:rPr lang="en-US" dirty="0" smtClean="0"/>
              <a:t>Supernova Explosions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44" y="1142984"/>
            <a:ext cx="8229600" cy="106489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Mechanism of the core-collapse </a:t>
            </a:r>
            <a:r>
              <a:rPr lang="en-US" dirty="0" err="1" smtClean="0"/>
              <a:t>SNe</a:t>
            </a:r>
            <a:r>
              <a:rPr lang="en-US" dirty="0" smtClean="0"/>
              <a:t> still unclear</a:t>
            </a:r>
          </a:p>
          <a:p>
            <a:pPr lvl="1"/>
            <a:r>
              <a:rPr lang="en-US" dirty="0" smtClean="0"/>
              <a:t>Shock Revival mechanism(s) after the core bounce TBC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GWDAW-Rome 2010</a:t>
            </a:r>
            <a:endParaRPr kumimoji="0"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10</a:t>
            </a:fld>
            <a:endParaRPr kumimoji="0"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37" t="7450" r="1709" b="5628"/>
          <a:stretch>
            <a:fillRect/>
          </a:stretch>
        </p:blipFill>
        <p:spPr bwMode="auto">
          <a:xfrm>
            <a:off x="1357290" y="2143116"/>
            <a:ext cx="642942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142844" y="4935876"/>
            <a:ext cx="8715436" cy="106489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GWs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generated by a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SNe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should bring information from the inner massive part of the process and could constrains on the core-collapse mechanisms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magine 7" descr="ET-new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0"/>
            <a:ext cx="1643042" cy="530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-24"/>
            <a:ext cx="8229600" cy="918418"/>
          </a:xfrm>
        </p:spPr>
        <p:txBody>
          <a:bodyPr/>
          <a:lstStyle/>
          <a:p>
            <a:r>
              <a:rPr lang="en-US" dirty="0" err="1" smtClean="0"/>
              <a:t>SNe</a:t>
            </a:r>
            <a:r>
              <a:rPr lang="en-US" dirty="0" smtClean="0"/>
              <a:t> rates with ET 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76" y="857232"/>
            <a:ext cx="8229600" cy="14287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Expected rate for </a:t>
            </a:r>
            <a:r>
              <a:rPr lang="en-US" sz="2000" dirty="0" err="1" smtClean="0"/>
              <a:t>SNe</a:t>
            </a:r>
            <a:r>
              <a:rPr lang="en-US" sz="2000" dirty="0" smtClean="0"/>
              <a:t> is about 1 </a:t>
            </a:r>
            <a:r>
              <a:rPr lang="en-US" sz="2000" dirty="0" err="1" smtClean="0"/>
              <a:t>evt</a:t>
            </a:r>
            <a:r>
              <a:rPr lang="en-US" sz="2000" dirty="0" smtClean="0"/>
              <a:t> / 20 years in the detection range of initial to advanced detectors</a:t>
            </a:r>
          </a:p>
          <a:p>
            <a:pPr lvl="1"/>
            <a:r>
              <a:rPr lang="en-US" sz="2000" dirty="0" smtClean="0"/>
              <a:t>Our galaxy &amp; local group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GWDAW-Rome 2010</a:t>
            </a:r>
            <a:endParaRPr kumimoji="0"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11</a:t>
            </a:fld>
            <a:endParaRPr kumimoji="0"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b="1482"/>
          <a:stretch>
            <a:fillRect/>
          </a:stretch>
        </p:blipFill>
        <p:spPr bwMode="auto">
          <a:xfrm>
            <a:off x="4124325" y="1285860"/>
            <a:ext cx="501967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5933109" y="5702874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Distance [</a:t>
            </a:r>
            <a:r>
              <a:rPr lang="en-US" dirty="0" err="1" smtClean="0"/>
              <a:t>Mpc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71406" y="2071678"/>
            <a:ext cx="4071966" cy="18573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have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decent (0.5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/year) event rate about 5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Mpc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must be reached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000" baseline="0" dirty="0" smtClean="0"/>
              <a:t>ET</a:t>
            </a:r>
            <a:r>
              <a:rPr lang="en-US" sz="2000" dirty="0" smtClean="0"/>
              <a:t> nominal sensitivity can promise this target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40224"/>
            <a:ext cx="71247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3500430" y="6581025"/>
            <a:ext cx="1200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Distance [</a:t>
            </a:r>
            <a:r>
              <a:rPr lang="en-US" sz="1200" dirty="0" err="1" smtClean="0">
                <a:solidFill>
                  <a:schemeClr val="accent1"/>
                </a:solidFill>
              </a:rPr>
              <a:t>Mpc</a:t>
            </a:r>
            <a:r>
              <a:rPr lang="en-US" sz="1200" dirty="0" smtClean="0">
                <a:solidFill>
                  <a:schemeClr val="accent1"/>
                </a:solidFill>
              </a:rPr>
              <a:t>]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143372" y="5929330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[C.D. </a:t>
            </a:r>
            <a:r>
              <a:rPr lang="en-US" dirty="0" err="1" smtClean="0">
                <a:solidFill>
                  <a:schemeClr val="accent1"/>
                </a:solidFill>
              </a:rPr>
              <a:t>Ott</a:t>
            </a:r>
            <a:r>
              <a:rPr lang="en-US" dirty="0" smtClean="0">
                <a:solidFill>
                  <a:schemeClr val="accent1"/>
                </a:solidFill>
              </a:rPr>
              <a:t> CQG 2009]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2" name="Immagine 11" descr="ET-new-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0958" y="0"/>
            <a:ext cx="1643042" cy="530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Neutrinos from </a:t>
            </a:r>
            <a:r>
              <a:rPr lang="en-US" dirty="0" err="1" smtClean="0"/>
              <a:t>SNe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928670"/>
            <a:ext cx="8929718" cy="2571768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SNe</a:t>
            </a:r>
            <a:r>
              <a:rPr lang="en-US" dirty="0" smtClean="0"/>
              <a:t> detection with a GW detector could bring additional info:</a:t>
            </a:r>
          </a:p>
          <a:p>
            <a:pPr lvl="1"/>
            <a:r>
              <a:rPr lang="en-US" dirty="0" smtClean="0"/>
              <a:t>The 99% of the 10</a:t>
            </a:r>
            <a:r>
              <a:rPr lang="en-US" baseline="30000" dirty="0" smtClean="0"/>
              <a:t>53</a:t>
            </a:r>
            <a:r>
              <a:rPr lang="en-US" dirty="0" smtClean="0"/>
              <a:t> erg emitted in the </a:t>
            </a:r>
            <a:r>
              <a:rPr lang="en-US" dirty="0" err="1" smtClean="0"/>
              <a:t>SNe</a:t>
            </a:r>
            <a:r>
              <a:rPr lang="en-US" dirty="0" smtClean="0"/>
              <a:t> are transported by neutrinos </a:t>
            </a:r>
          </a:p>
          <a:p>
            <a:pPr lvl="1"/>
            <a:r>
              <a:rPr lang="en-US" dirty="0" smtClean="0"/>
              <a:t>If a “simultaneous” detection of neutrinos and GW occurs the mass of the neutrino could be constrained at 1eV level (Arnaud 2002)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GWDAW-Rome 2010</a:t>
            </a:r>
            <a:endParaRPr kumimoji="0"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12</a:t>
            </a:fld>
            <a:endParaRPr kumimoji="0" lang="en-US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71406" y="3214686"/>
            <a:ext cx="4348162" cy="35318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looking at the detection range of existing neutrino detectors (&lt;Local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group limited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is discouraging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promising evaluation has been made (Ando 2005) for the next generation of Megaton-scale detectors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2560" y="3139440"/>
            <a:ext cx="3901440" cy="371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5643570" y="285749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Ando 2005</a:t>
            </a:r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 rot="2134971">
            <a:off x="7466339" y="582014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Mton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 rot="4393236">
            <a:off x="5810863" y="4934228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Super-K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1" name="Immagine 10" descr="ET-new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0"/>
            <a:ext cx="1643042" cy="530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Neutron Stars (NS)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74178"/>
            <a:ext cx="8472518" cy="993454"/>
          </a:xfrm>
        </p:spPr>
        <p:txBody>
          <a:bodyPr/>
          <a:lstStyle/>
          <a:p>
            <a:r>
              <a:rPr lang="en-US" dirty="0" smtClean="0"/>
              <a:t>The EOS of the NS matter is still unknown</a:t>
            </a:r>
          </a:p>
          <a:p>
            <a:pPr lvl="1"/>
            <a:r>
              <a:rPr lang="en-US" dirty="0" smtClean="0"/>
              <a:t>Why it pulses? It is a neutron or a “strange” matter star? 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624398" y="6356350"/>
            <a:ext cx="2376494" cy="365125"/>
          </a:xfrm>
        </p:spPr>
        <p:txBody>
          <a:bodyPr/>
          <a:lstStyle/>
          <a:p>
            <a:r>
              <a:rPr kumimoji="0" lang="en-US" dirty="0" smtClean="0"/>
              <a:t>GWDAW-Rome 2010</a:t>
            </a:r>
            <a:endParaRPr kumimoji="0"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13</a:t>
            </a:fld>
            <a:endParaRPr kumimoji="0"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016690"/>
            <a:ext cx="4342604" cy="484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4357686" y="2078356"/>
            <a:ext cx="4757742" cy="435104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GW could investigate the NS EOS detecting the signal produced in different processes: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400" dirty="0" smtClean="0"/>
              <a:t>Coalescence of binaries</a:t>
            </a:r>
          </a:p>
          <a:p>
            <a:pPr marL="1188720" lvl="2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Full NR simulation of the plunge and merger phase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400" dirty="0" err="1" smtClean="0"/>
              <a:t>Asteroseismology</a:t>
            </a:r>
            <a:r>
              <a:rPr lang="en-US" sz="2400" dirty="0" smtClean="0"/>
              <a:t> </a:t>
            </a:r>
          </a:p>
          <a:p>
            <a:pPr marL="1188720" lvl="2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Detecting the internal modes of the NS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400" dirty="0" smtClean="0"/>
              <a:t>Continuous Wave (CW) emission of isolated 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magine 7" descr="ET-new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0"/>
            <a:ext cx="1643042" cy="530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14546" y="61146"/>
            <a:ext cx="6229336" cy="867524"/>
          </a:xfrm>
        </p:spPr>
        <p:txBody>
          <a:bodyPr/>
          <a:lstStyle/>
          <a:p>
            <a:r>
              <a:rPr lang="en-US" dirty="0" smtClean="0"/>
              <a:t>Continuous Wave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14546" y="968706"/>
            <a:ext cx="6572296" cy="1245848"/>
          </a:xfrm>
        </p:spPr>
        <p:txBody>
          <a:bodyPr>
            <a:normAutofit/>
          </a:bodyPr>
          <a:lstStyle/>
          <a:p>
            <a:r>
              <a:rPr lang="en-US" dirty="0" smtClean="0"/>
              <a:t>The ET improved sensitivity could boost the GW detection from a pulsar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GWDAW-Rome 2010</a:t>
            </a:r>
            <a:endParaRPr kumimoji="0"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14</a:t>
            </a:fld>
            <a:endParaRPr kumimoji="0"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884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2038350"/>
            <a:ext cx="63627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ET-new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0"/>
            <a:ext cx="1643042" cy="530717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4950" y="2000240"/>
            <a:ext cx="63690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Continuous Waves in ET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1993586"/>
          </a:xfrm>
        </p:spPr>
        <p:txBody>
          <a:bodyPr/>
          <a:lstStyle/>
          <a:p>
            <a:r>
              <a:rPr lang="en-US" dirty="0" smtClean="0"/>
              <a:t>Minimal detectable </a:t>
            </a:r>
            <a:r>
              <a:rPr lang="en-US" dirty="0" err="1" smtClean="0"/>
              <a:t>ellipticity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 could approach levels interesting to distinguish the core characteristics</a:t>
            </a:r>
          </a:p>
          <a:p>
            <a:pPr lvl="1"/>
            <a:r>
              <a:rPr lang="en-US" dirty="0" smtClean="0"/>
              <a:t>Solid cores could sustain </a:t>
            </a:r>
            <a:r>
              <a:rPr lang="en-US" dirty="0" smtClean="0">
                <a:latin typeface="Symbol" pitchFamily="18" charset="2"/>
              </a:rPr>
              <a:t>e  </a:t>
            </a:r>
            <a:r>
              <a:rPr lang="en-US" dirty="0" smtClean="0"/>
              <a:t>up to 10</a:t>
            </a:r>
            <a:r>
              <a:rPr lang="en-US" baseline="30000" dirty="0" smtClean="0"/>
              <a:t>-3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Crust could sustain </a:t>
            </a:r>
            <a:r>
              <a:rPr lang="en-US" dirty="0" smtClean="0">
                <a:latin typeface="Symbol" pitchFamily="18" charset="2"/>
              </a:rPr>
              <a:t>e  </a:t>
            </a:r>
            <a:r>
              <a:rPr lang="en-US" dirty="0" smtClean="0"/>
              <a:t>up to 10</a:t>
            </a:r>
            <a:r>
              <a:rPr lang="en-US" baseline="30000" dirty="0" smtClean="0"/>
              <a:t>-6 </a:t>
            </a:r>
            <a:r>
              <a:rPr lang="en-US" dirty="0" smtClean="0"/>
              <a:t>-10</a:t>
            </a:r>
            <a:r>
              <a:rPr lang="en-US" baseline="30000" dirty="0" smtClean="0"/>
              <a:t>-7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GWDAW-Rome 2010</a:t>
            </a:r>
            <a:endParaRPr kumimoji="0"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15</a:t>
            </a:fld>
            <a:endParaRPr kumimoji="0"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166" t="5606"/>
          <a:stretch>
            <a:fillRect/>
          </a:stretch>
        </p:blipFill>
        <p:spPr bwMode="auto">
          <a:xfrm>
            <a:off x="1189060" y="2786058"/>
            <a:ext cx="6454774" cy="360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2260630" y="3071810"/>
            <a:ext cx="505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Minimum detectable </a:t>
            </a:r>
            <a:r>
              <a:rPr lang="en-US" dirty="0" err="1" smtClean="0">
                <a:solidFill>
                  <a:srgbClr val="002060"/>
                </a:solidFill>
              </a:rPr>
              <a:t>ellipticity</a:t>
            </a:r>
            <a:r>
              <a:rPr lang="en-US" dirty="0" smtClean="0">
                <a:solidFill>
                  <a:srgbClr val="002060"/>
                </a:solidFill>
              </a:rPr>
              <a:t> for known pulsars</a:t>
            </a:r>
          </a:p>
        </p:txBody>
      </p:sp>
      <p:pic>
        <p:nvPicPr>
          <p:cNvPr id="9" name="Immagine 8" descr="ET-new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0"/>
            <a:ext cx="1643042" cy="530717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1285852" y="2857496"/>
            <a:ext cx="428628" cy="3214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1142976" y="5845750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10</a:t>
            </a:r>
            <a:r>
              <a:rPr lang="en-US" baseline="30000" dirty="0" smtClean="0">
                <a:solidFill>
                  <a:srgbClr val="000000"/>
                </a:solidFill>
              </a:rPr>
              <a:t>-10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142976" y="5202808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10</a:t>
            </a:r>
            <a:r>
              <a:rPr lang="en-US" baseline="30000" dirty="0" smtClean="0">
                <a:solidFill>
                  <a:srgbClr val="000000"/>
                </a:solidFill>
              </a:rPr>
              <a:t>-8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142976" y="4572008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10</a:t>
            </a:r>
            <a:r>
              <a:rPr lang="en-US" baseline="30000" dirty="0" smtClean="0">
                <a:solidFill>
                  <a:srgbClr val="000000"/>
                </a:solidFill>
              </a:rPr>
              <a:t>-6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142976" y="3929066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10</a:t>
            </a:r>
            <a:r>
              <a:rPr lang="en-US" baseline="30000" dirty="0" smtClean="0">
                <a:solidFill>
                  <a:srgbClr val="000000"/>
                </a:solidFill>
              </a:rPr>
              <a:t>-4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142976" y="3357562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10</a:t>
            </a:r>
            <a:r>
              <a:rPr lang="en-US" baseline="30000" dirty="0" smtClean="0">
                <a:solidFill>
                  <a:srgbClr val="000000"/>
                </a:solidFill>
              </a:rPr>
              <a:t>-2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285852" y="4214818"/>
            <a:ext cx="296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Symbol" pitchFamily="18" charset="2"/>
              </a:rPr>
              <a:t>e</a:t>
            </a:r>
            <a:endParaRPr lang="en-US" sz="2000" dirty="0">
              <a:solidFill>
                <a:srgbClr val="000000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go beyond the 2</a:t>
            </a:r>
            <a:r>
              <a:rPr lang="en-US" baseline="30000" dirty="0" smtClean="0"/>
              <a:t>nd</a:t>
            </a:r>
            <a:r>
              <a:rPr lang="en-US" dirty="0" smtClean="0"/>
              <a:t> generation?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GWDAW-Rome 2010</a:t>
            </a:r>
            <a:endParaRPr kumimoji="0"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16</a:t>
            </a:fld>
            <a:endParaRPr kumimoji="0" lang="en-US"/>
          </a:p>
        </p:txBody>
      </p:sp>
      <p:pic>
        <p:nvPicPr>
          <p:cNvPr id="6" name="Immagine 5" descr="AdvancedTypicalPer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349" y="1416594"/>
            <a:ext cx="8999683" cy="505541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57158" y="5774312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10</a:t>
            </a:r>
            <a:r>
              <a:rPr lang="en-US" b="1" baseline="30000" dirty="0" smtClean="0">
                <a:solidFill>
                  <a:schemeClr val="tx2">
                    <a:lumMod val="10000"/>
                  </a:schemeClr>
                </a:solidFill>
              </a:rPr>
              <a:t>-25</a:t>
            </a:r>
            <a:endParaRPr lang="en-US" b="1" baseline="30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57158" y="1559470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10</a:t>
            </a:r>
            <a:r>
              <a:rPr lang="en-US" b="1" baseline="30000" dirty="0" smtClean="0">
                <a:solidFill>
                  <a:schemeClr val="tx2">
                    <a:lumMod val="10000"/>
                  </a:schemeClr>
                </a:solidFill>
              </a:rPr>
              <a:t>-16</a:t>
            </a:r>
            <a:endParaRPr lang="en-US" b="1" baseline="30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 rot="16200000">
            <a:off x="-377657" y="3713428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h(f) [1/</a:t>
            </a:r>
            <a:r>
              <a:rPr lang="en-US" b="1" dirty="0" err="1" smtClean="0">
                <a:solidFill>
                  <a:schemeClr val="tx2">
                    <a:lumMod val="10000"/>
                  </a:schemeClr>
                </a:solidFill>
              </a:rPr>
              <a:t>sqrt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(Hz)]</a:t>
            </a:r>
            <a:endParaRPr lang="en-US" b="1" baseline="30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786182" y="6131502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Frequency [Hz]</a:t>
            </a:r>
            <a:endParaRPr lang="en-US" b="1" baseline="30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000100" y="606006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1 Hz</a:t>
            </a:r>
            <a:endParaRPr lang="en-US" b="1" baseline="30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858148" y="606006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10 kHz</a:t>
            </a:r>
            <a:endParaRPr lang="en-US" b="1" baseline="30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643042" y="1916660"/>
            <a:ext cx="1428760" cy="428628"/>
          </a:xfrm>
          <a:prstGeom prst="rect">
            <a:avLst/>
          </a:prstGeom>
          <a:solidFill>
            <a:srgbClr val="92D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Seismic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 rot="1914322">
            <a:off x="3434334" y="4190670"/>
            <a:ext cx="1428760" cy="428628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Thermal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 rot="20935792">
            <a:off x="5385675" y="4335857"/>
            <a:ext cx="1428760" cy="428628"/>
          </a:xfrm>
          <a:prstGeom prst="rect">
            <a:avLst/>
          </a:prstGeom>
          <a:solidFill>
            <a:srgbClr val="FFFF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Quantum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 rot="4788354">
            <a:off x="2166189" y="2711790"/>
            <a:ext cx="901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Seismic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 rot="2850809">
            <a:off x="1369926" y="2638350"/>
            <a:ext cx="1151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Newtonian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 rot="2850809">
            <a:off x="1091400" y="3333549"/>
            <a:ext cx="1514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Susp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. Thermal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 rot="1544867">
            <a:off x="1476430" y="4004459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Quantum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 rot="227168">
            <a:off x="1339616" y="4965124"/>
            <a:ext cx="1521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Mirror thermal 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cxnSp>
        <p:nvCxnSpPr>
          <p:cNvPr id="21" name="Connettore 1 20"/>
          <p:cNvCxnSpPr/>
          <p:nvPr/>
        </p:nvCxnSpPr>
        <p:spPr>
          <a:xfrm>
            <a:off x="1285852" y="4059800"/>
            <a:ext cx="2286016" cy="1357322"/>
          </a:xfrm>
          <a:prstGeom prst="line">
            <a:avLst/>
          </a:prstGeom>
          <a:ln>
            <a:prstDash val="sysDash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3571868" y="5417122"/>
            <a:ext cx="1714512" cy="357190"/>
          </a:xfrm>
          <a:prstGeom prst="line">
            <a:avLst/>
          </a:prstGeom>
          <a:ln>
            <a:prstDash val="sysDash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 flipV="1">
            <a:off x="5286380" y="5131370"/>
            <a:ext cx="3000396" cy="642942"/>
          </a:xfrm>
          <a:prstGeom prst="line">
            <a:avLst/>
          </a:prstGeom>
          <a:ln>
            <a:prstDash val="sysDash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 rot="20850260">
            <a:off x="5446912" y="5551606"/>
            <a:ext cx="2872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3</a:t>
            </a:r>
            <a:r>
              <a:rPr lang="en-US" baseline="30000" dirty="0" smtClean="0">
                <a:solidFill>
                  <a:schemeClr val="tx2">
                    <a:lumMod val="10000"/>
                  </a:schemeClr>
                </a:solidFill>
              </a:rPr>
              <a:t>rd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generation ideal target 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5" name="Immagine 24" descr="ET-new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0"/>
            <a:ext cx="1643042" cy="530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42844" y="796070"/>
            <a:ext cx="8401080" cy="70410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Stressing the current technologies</a:t>
            </a:r>
            <a:endParaRPr lang="en-US" sz="4000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Obviously a certain improvement of the sensitivity of the advanced detectors could be achieved by stressing the “current” technologies:</a:t>
            </a:r>
          </a:p>
          <a:p>
            <a:pPr lvl="1"/>
            <a:r>
              <a:rPr lang="en-US" dirty="0" smtClean="0"/>
              <a:t>High power lasers (1kW laser, shot noise reduction)</a:t>
            </a:r>
          </a:p>
          <a:p>
            <a:pPr lvl="1"/>
            <a:r>
              <a:rPr lang="en-US" dirty="0" smtClean="0"/>
              <a:t>Larger mirrors and larger beams (lower thermal noise)</a:t>
            </a:r>
          </a:p>
          <a:p>
            <a:pPr lvl="1"/>
            <a:r>
              <a:rPr lang="en-US" dirty="0" smtClean="0"/>
              <a:t>Better coatings (lower thermal noise, lower scattering)</a:t>
            </a:r>
          </a:p>
          <a:p>
            <a:r>
              <a:rPr lang="en-US" dirty="0" smtClean="0"/>
              <a:t>But these aren’t the key elements of</a:t>
            </a:r>
          </a:p>
          <a:p>
            <a:pPr lvl="1"/>
            <a:r>
              <a:rPr lang="en-US" dirty="0" smtClean="0"/>
              <a:t>the transition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 3</a:t>
            </a:r>
            <a:r>
              <a:rPr lang="en-US" baseline="30000" dirty="0" smtClean="0">
                <a:sym typeface="Symbol"/>
              </a:rPr>
              <a:t>rd</a:t>
            </a:r>
            <a:r>
              <a:rPr lang="en-US" dirty="0" smtClean="0">
                <a:sym typeface="Symbol"/>
              </a:rPr>
              <a:t> generation</a:t>
            </a:r>
          </a:p>
          <a:p>
            <a:pPr lvl="1"/>
            <a:r>
              <a:rPr lang="en-US" dirty="0" smtClean="0">
                <a:sym typeface="Symbol"/>
              </a:rPr>
              <a:t>the need of a new infrastructure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GWDAW-Rome 2010</a:t>
            </a:r>
            <a:endParaRPr kumimoji="0"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17</a:t>
            </a:fld>
            <a:endParaRPr kumimoji="0" lang="en-US"/>
          </a:p>
        </p:txBody>
      </p:sp>
      <p:pic>
        <p:nvPicPr>
          <p:cNvPr id="7" name="Immagine 6" descr="ET-new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958" y="0"/>
            <a:ext cx="1643042" cy="530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9816" y="2285992"/>
            <a:ext cx="2234184" cy="147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46980"/>
          </a:xfrm>
        </p:spPr>
        <p:txBody>
          <a:bodyPr/>
          <a:lstStyle/>
          <a:p>
            <a:r>
              <a:rPr lang="en-US" dirty="0" smtClean="0"/>
              <a:t>Squeezed Light 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785794"/>
            <a:ext cx="8472518" cy="27146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Squeezed light states (where the phase noise is lowered at the cost of the amplitude noise) injection in a GW detector does not seem anymore a 3</a:t>
            </a:r>
            <a:r>
              <a:rPr lang="en-US" baseline="30000" dirty="0" smtClean="0"/>
              <a:t>rd</a:t>
            </a:r>
            <a:r>
              <a:rPr lang="en-US" dirty="0" smtClean="0"/>
              <a:t> generation technology, but it “risks” to become a noise reduction tool in the advanced detectors</a:t>
            </a:r>
          </a:p>
          <a:p>
            <a:pPr lvl="1"/>
            <a:r>
              <a:rPr lang="en-US" dirty="0" smtClean="0"/>
              <a:t>GEO is installing his squeezing bench (Feb’10)</a:t>
            </a:r>
          </a:p>
          <a:p>
            <a:pPr lvl="1"/>
            <a:r>
              <a:rPr lang="en-US" dirty="0" smtClean="0"/>
              <a:t>LIGO wants to make a test after S6 </a:t>
            </a:r>
          </a:p>
          <a:p>
            <a:pPr lvl="1"/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GWDAW-Rome 2010</a:t>
            </a:r>
            <a:endParaRPr kumimoji="0"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18</a:t>
            </a:fld>
            <a:endParaRPr kumimoji="0" lang="en-US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214282" y="3500438"/>
            <a:ext cx="8929718" cy="2000264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Latest achievements: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400" dirty="0" smtClean="0"/>
              <a:t>10dB of squeezing @ </a:t>
            </a:r>
            <a:r>
              <a:rPr lang="en-US" sz="2400" dirty="0" smtClean="0">
                <a:latin typeface="Symbol" pitchFamily="18" charset="2"/>
              </a:rPr>
              <a:t>l</a:t>
            </a:r>
            <a:r>
              <a:rPr lang="en-US" sz="2400" dirty="0" smtClean="0"/>
              <a:t>=1064 nm and f=5MHz (</a:t>
            </a:r>
            <a:r>
              <a:rPr lang="en-US" sz="2400" dirty="0" err="1" smtClean="0"/>
              <a:t>Vahlbruch</a:t>
            </a:r>
            <a:r>
              <a:rPr lang="en-US" sz="2400" dirty="0" smtClean="0"/>
              <a:t> 2008)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400" dirty="0" smtClean="0"/>
              <a:t>8.5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dB of squeezing </a:t>
            </a:r>
            <a:r>
              <a:rPr lang="en-US" sz="2400" dirty="0" smtClean="0"/>
              <a:t>@ </a:t>
            </a:r>
            <a:r>
              <a:rPr lang="en-US" sz="2400" dirty="0" smtClean="0">
                <a:latin typeface="Symbol" pitchFamily="18" charset="2"/>
              </a:rPr>
              <a:t>l</a:t>
            </a:r>
            <a:r>
              <a:rPr lang="en-US" sz="2400" dirty="0" smtClean="0"/>
              <a:t>=1064 nm and f ~ 10Hz (private comm.)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400" dirty="0" smtClean="0"/>
              <a:t>5.3dB of squeezing @ </a:t>
            </a:r>
            <a:r>
              <a:rPr lang="en-US" sz="2400" dirty="0" smtClean="0">
                <a:latin typeface="Symbol" pitchFamily="18" charset="2"/>
              </a:rPr>
              <a:t>l</a:t>
            </a:r>
            <a:r>
              <a:rPr lang="en-US" sz="2400" dirty="0" smtClean="0"/>
              <a:t>=1550 nm and f=5MHz (</a:t>
            </a:r>
            <a:r>
              <a:rPr lang="en-US" sz="2400" dirty="0" err="1" smtClean="0"/>
              <a:t>Mehmet</a:t>
            </a:r>
            <a:r>
              <a:rPr lang="en-US" sz="2400" dirty="0" smtClean="0"/>
              <a:t> 2009)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214282" y="5572140"/>
            <a:ext cx="8929718" cy="9286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0" lvl="1" indent="-246888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Target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10dB @ audio band and </a:t>
            </a:r>
            <a:r>
              <a:rPr lang="en-US" sz="2400" dirty="0" smtClean="0">
                <a:latin typeface="Symbol" pitchFamily="18" charset="2"/>
              </a:rPr>
              <a:t>l</a:t>
            </a:r>
            <a:r>
              <a:rPr lang="en-US" sz="2400" dirty="0" smtClean="0"/>
              <a:t>=1550 nm or </a:t>
            </a:r>
            <a:r>
              <a:rPr lang="en-US" sz="2400" dirty="0" smtClean="0">
                <a:latin typeface="Symbol" pitchFamily="18" charset="2"/>
              </a:rPr>
              <a:t>l</a:t>
            </a:r>
            <a:r>
              <a:rPr lang="en-US" sz="2400" dirty="0" smtClean="0"/>
              <a:t>=1064 nm seems “easily” achievable in the 3G framework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Immagine 8" descr="ET-new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0"/>
            <a:ext cx="1643042" cy="530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Cryogenics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857232"/>
            <a:ext cx="8929718" cy="2857520"/>
          </a:xfrm>
        </p:spPr>
        <p:txBody>
          <a:bodyPr/>
          <a:lstStyle/>
          <a:p>
            <a:r>
              <a:rPr lang="en-US" dirty="0" smtClean="0"/>
              <a:t>Thermal noise reduction requires a big “jump”</a:t>
            </a:r>
          </a:p>
          <a:p>
            <a:pPr lvl="1"/>
            <a:r>
              <a:rPr lang="en-US" dirty="0" smtClean="0"/>
              <a:t>Optimization of the dissipations (Fluctuation-dissipation theorem) progresses are probably saturated</a:t>
            </a:r>
          </a:p>
          <a:p>
            <a:pPr lvl="2"/>
            <a:r>
              <a:rPr lang="en-US" dirty="0" smtClean="0"/>
              <a:t>Best substrates selected for advanced detectors</a:t>
            </a:r>
          </a:p>
          <a:p>
            <a:pPr lvl="2"/>
            <a:r>
              <a:rPr lang="en-US" dirty="0" smtClean="0"/>
              <a:t>Coating progresses expected to be “limited”</a:t>
            </a:r>
          </a:p>
          <a:p>
            <a:pPr lvl="2"/>
            <a:r>
              <a:rPr lang="en-US" dirty="0" smtClean="0"/>
              <a:t>Difficult to further increase the beam radius</a:t>
            </a:r>
          </a:p>
          <a:p>
            <a:pPr lvl="2"/>
            <a:r>
              <a:rPr lang="en-US" dirty="0" smtClean="0"/>
              <a:t>Monolithic fused silica suspensions close to the best achievable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790836" y="6421461"/>
            <a:ext cx="3352800" cy="365125"/>
          </a:xfrm>
        </p:spPr>
        <p:txBody>
          <a:bodyPr/>
          <a:lstStyle/>
          <a:p>
            <a:r>
              <a:rPr kumimoji="0" lang="en-US" dirty="0" smtClean="0"/>
              <a:t>GWDAW-Rome 2010</a:t>
            </a:r>
            <a:endParaRPr kumimoji="0"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19</a:t>
            </a:fld>
            <a:endParaRPr kumimoji="0" lang="en-US"/>
          </a:p>
        </p:txBody>
      </p:sp>
      <p:pic>
        <p:nvPicPr>
          <p:cNvPr id="6" name="Immagine 5" descr="ET-new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958" y="0"/>
            <a:ext cx="1643042" cy="530717"/>
          </a:xfrm>
          <a:prstGeom prst="rect">
            <a:avLst/>
          </a:prstGeom>
        </p:spPr>
      </p:pic>
      <p:pic>
        <p:nvPicPr>
          <p:cNvPr id="4098" name="Picture 2" descr="Et_scenario"/>
          <p:cNvPicPr>
            <a:picLocks noChangeAspect="1" noChangeArrowheads="1"/>
          </p:cNvPicPr>
          <p:nvPr/>
        </p:nvPicPr>
        <p:blipFill>
          <a:blip r:embed="rId3" cstate="print"/>
          <a:srcRect t="10951"/>
          <a:stretch>
            <a:fillRect/>
          </a:stretch>
        </p:blipFill>
        <p:spPr bwMode="auto">
          <a:xfrm>
            <a:off x="4714876" y="3643314"/>
            <a:ext cx="4427963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contenuto 2"/>
          <p:cNvSpPr txBox="1">
            <a:spLocks/>
          </p:cNvSpPr>
          <p:nvPr/>
        </p:nvSpPr>
        <p:spPr>
          <a:xfrm>
            <a:off x="214282" y="3643314"/>
            <a:ext cx="4643470" cy="31432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0" lvl="1" indent="-246888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 to profit of the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equi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-partition theorem: Cryogenics</a:t>
            </a:r>
          </a:p>
          <a:p>
            <a:pPr lvl="2" indent="-246888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 reduction of the thermal noise</a:t>
            </a:r>
          </a:p>
          <a:p>
            <a:pPr lvl="2" indent="-246888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materials needed</a:t>
            </a:r>
          </a:p>
          <a:p>
            <a:pPr lvl="2" indent="-246888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optoelectronics needed</a:t>
            </a:r>
          </a:p>
          <a:p>
            <a:pPr lvl="2" indent="-246888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infrastructures needed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06" y="-24"/>
            <a:ext cx="6572296" cy="857248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3</a:t>
            </a:r>
            <a:r>
              <a:rPr lang="en-US" baseline="30000" dirty="0" smtClean="0">
                <a:solidFill>
                  <a:schemeClr val="bg2"/>
                </a:solidFill>
              </a:rPr>
              <a:t>rd</a:t>
            </a:r>
            <a:r>
              <a:rPr lang="en-US" dirty="0" smtClean="0">
                <a:solidFill>
                  <a:schemeClr val="bg2"/>
                </a:solidFill>
              </a:rPr>
              <a:t> generation: Why ?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406" y="1078224"/>
            <a:ext cx="6572296" cy="56482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Evolution of the GW detectors (Virgo example):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Connettore 2 4"/>
          <p:cNvCxnSpPr/>
          <p:nvPr/>
        </p:nvCxnSpPr>
        <p:spPr>
          <a:xfrm flipV="1">
            <a:off x="0" y="6060064"/>
            <a:ext cx="9144000" cy="7143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rot="5400000">
            <a:off x="1071538" y="6274378"/>
            <a:ext cx="28575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928662" y="648869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2003</a:t>
            </a:r>
            <a:endParaRPr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0" y="4643446"/>
            <a:ext cx="1214414" cy="1416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Infrastructure realization and detector assembling</a:t>
            </a:r>
            <a:endParaRPr lang="en-US" sz="1600" dirty="0"/>
          </a:p>
        </p:txBody>
      </p:sp>
      <p:cxnSp>
        <p:nvCxnSpPr>
          <p:cNvPr id="13" name="Connettore 1 12"/>
          <p:cNvCxnSpPr/>
          <p:nvPr/>
        </p:nvCxnSpPr>
        <p:spPr>
          <a:xfrm rot="5400000">
            <a:off x="3071802" y="6274378"/>
            <a:ext cx="28575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2928926" y="648869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17" name="Triangolo rettangolo 16"/>
          <p:cNvSpPr/>
          <p:nvPr/>
        </p:nvSpPr>
        <p:spPr>
          <a:xfrm flipH="1">
            <a:off x="1142976" y="3571876"/>
            <a:ext cx="2071702" cy="107157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ttangolo 17"/>
          <p:cNvSpPr/>
          <p:nvPr/>
        </p:nvSpPr>
        <p:spPr>
          <a:xfrm>
            <a:off x="1214414" y="4643446"/>
            <a:ext cx="2000264" cy="1416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Same</a:t>
            </a:r>
          </a:p>
          <a:p>
            <a:pPr algn="ctr"/>
            <a:r>
              <a:rPr lang="en-US" sz="1600" dirty="0" smtClean="0"/>
              <a:t>infrastructure</a:t>
            </a:r>
            <a:endParaRPr lang="en-US" sz="1600" dirty="0"/>
          </a:p>
        </p:txBody>
      </p:sp>
      <p:cxnSp>
        <p:nvCxnSpPr>
          <p:cNvPr id="21" name="Connettore 1 20"/>
          <p:cNvCxnSpPr/>
          <p:nvPr/>
        </p:nvCxnSpPr>
        <p:spPr>
          <a:xfrm>
            <a:off x="214282" y="3571876"/>
            <a:ext cx="3000396" cy="0"/>
          </a:xfrm>
          <a:prstGeom prst="line">
            <a:avLst/>
          </a:prstGeom>
          <a:ln w="63500">
            <a:solidFill>
              <a:schemeClr val="bg1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-32" y="3148612"/>
            <a:ext cx="3159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Proof of the working principle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Upper Limit physics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4" name="Connettore 1 23"/>
          <p:cNvCxnSpPr/>
          <p:nvPr/>
        </p:nvCxnSpPr>
        <p:spPr>
          <a:xfrm rot="5400000">
            <a:off x="4320121" y="6274378"/>
            <a:ext cx="28575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4177245" y="6488692"/>
            <a:ext cx="68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27" name="Input manuale 26"/>
          <p:cNvSpPr/>
          <p:nvPr/>
        </p:nvSpPr>
        <p:spPr>
          <a:xfrm>
            <a:off x="3214678" y="3357562"/>
            <a:ext cx="1214446" cy="1285884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enhanceddetectors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1214414" y="4643446"/>
            <a:ext cx="3214710" cy="1416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Same</a:t>
            </a:r>
          </a:p>
          <a:p>
            <a:pPr algn="ctr"/>
            <a:r>
              <a:rPr lang="en-US" sz="1600" dirty="0" smtClean="0"/>
              <a:t>infrastructure</a:t>
            </a:r>
            <a:endParaRPr lang="en-US" sz="1600" dirty="0"/>
          </a:p>
        </p:txBody>
      </p:sp>
      <p:cxnSp>
        <p:nvCxnSpPr>
          <p:cNvPr id="29" name="Connettore 1 28"/>
          <p:cNvCxnSpPr/>
          <p:nvPr/>
        </p:nvCxnSpPr>
        <p:spPr>
          <a:xfrm>
            <a:off x="1285852" y="2357430"/>
            <a:ext cx="3071834" cy="1000132"/>
          </a:xfrm>
          <a:prstGeom prst="line">
            <a:avLst/>
          </a:prstGeom>
          <a:ln w="63500">
            <a:solidFill>
              <a:srgbClr val="FFFF00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 rot="1108609">
            <a:off x="1014462" y="2190355"/>
            <a:ext cx="26982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Test of “advanced” techs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UL physics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34" name="Connettore 1 33"/>
          <p:cNvCxnSpPr/>
          <p:nvPr/>
        </p:nvCxnSpPr>
        <p:spPr>
          <a:xfrm rot="5400000">
            <a:off x="6320385" y="6286520"/>
            <a:ext cx="28575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6177509" y="650083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36" name="Rettangolo 35"/>
          <p:cNvSpPr/>
          <p:nvPr/>
        </p:nvSpPr>
        <p:spPr>
          <a:xfrm>
            <a:off x="1214414" y="4643446"/>
            <a:ext cx="5214974" cy="1416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Same</a:t>
            </a:r>
          </a:p>
          <a:p>
            <a:pPr algn="ctr"/>
            <a:r>
              <a:rPr lang="en-US" sz="1600" dirty="0" smtClean="0"/>
              <a:t>infrastructure</a:t>
            </a:r>
            <a:endParaRPr lang="en-US" sz="1600" dirty="0"/>
          </a:p>
        </p:txBody>
      </p:sp>
      <p:grpSp>
        <p:nvGrpSpPr>
          <p:cNvPr id="43" name="Gruppo 42"/>
          <p:cNvGrpSpPr/>
          <p:nvPr/>
        </p:nvGrpSpPr>
        <p:grpSpPr>
          <a:xfrm>
            <a:off x="4429124" y="2214554"/>
            <a:ext cx="2000264" cy="2428892"/>
            <a:chOff x="4429124" y="2214554"/>
            <a:chExt cx="2000264" cy="2428892"/>
          </a:xfrm>
        </p:grpSpPr>
        <p:sp>
          <p:nvSpPr>
            <p:cNvPr id="41" name="Triangolo rettangolo 40"/>
            <p:cNvSpPr/>
            <p:nvPr/>
          </p:nvSpPr>
          <p:spPr>
            <a:xfrm flipH="1">
              <a:off x="4429124" y="2214554"/>
              <a:ext cx="2000264" cy="1214446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ttangolo 41"/>
            <p:cNvSpPr/>
            <p:nvPr/>
          </p:nvSpPr>
          <p:spPr>
            <a:xfrm>
              <a:off x="4429124" y="3429000"/>
              <a:ext cx="2000264" cy="121444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CasellaDiTesto 43"/>
          <p:cNvSpPr txBox="1"/>
          <p:nvPr/>
        </p:nvSpPr>
        <p:spPr>
          <a:xfrm rot="19672129">
            <a:off x="4932009" y="3075542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Advanced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detectors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5" name="Connettore 1 44"/>
          <p:cNvCxnSpPr/>
          <p:nvPr/>
        </p:nvCxnSpPr>
        <p:spPr>
          <a:xfrm flipV="1">
            <a:off x="3500430" y="2285330"/>
            <a:ext cx="2848487" cy="662"/>
          </a:xfrm>
          <a:prstGeom prst="line">
            <a:avLst/>
          </a:prstGeom>
          <a:ln w="63500">
            <a:solidFill>
              <a:srgbClr val="FF0000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/>
          <p:cNvSpPr txBox="1"/>
          <p:nvPr/>
        </p:nvSpPr>
        <p:spPr>
          <a:xfrm>
            <a:off x="3778957" y="1791290"/>
            <a:ext cx="18646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First detection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Initial astronomy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8" name="Connettore 1 47"/>
          <p:cNvCxnSpPr/>
          <p:nvPr/>
        </p:nvCxnSpPr>
        <p:spPr>
          <a:xfrm rot="5400000">
            <a:off x="7643834" y="6286520"/>
            <a:ext cx="28575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sellaDiTesto 48"/>
          <p:cNvSpPr txBox="1"/>
          <p:nvPr/>
        </p:nvSpPr>
        <p:spPr>
          <a:xfrm>
            <a:off x="7500958" y="650083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2022</a:t>
            </a:r>
            <a:endParaRPr lang="en-US" dirty="0"/>
          </a:p>
        </p:txBody>
      </p:sp>
      <p:sp>
        <p:nvSpPr>
          <p:cNvPr id="50" name="Rettangolo 49"/>
          <p:cNvSpPr/>
          <p:nvPr/>
        </p:nvSpPr>
        <p:spPr>
          <a:xfrm>
            <a:off x="1214414" y="4643446"/>
            <a:ext cx="6572296" cy="1416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Same</a:t>
            </a:r>
          </a:p>
          <a:p>
            <a:pPr algn="ctr"/>
            <a:r>
              <a:rPr lang="en-US" sz="1600" dirty="0" smtClean="0"/>
              <a:t>Infrastructure </a:t>
            </a:r>
          </a:p>
          <a:p>
            <a:pPr algn="ctr"/>
            <a:r>
              <a:rPr lang="en-US" sz="1600" dirty="0" smtClean="0"/>
              <a:t>(</a:t>
            </a:r>
            <a:r>
              <a:rPr lang="en-US" sz="1600" dirty="0" smtClean="0">
                <a:sym typeface="Symbol"/>
              </a:rPr>
              <a:t></a:t>
            </a:r>
            <a:r>
              <a:rPr lang="en-US" sz="1600" dirty="0" smtClean="0"/>
              <a:t>20 years old for Virgo, even more for LIGO &amp; GEO600)</a:t>
            </a:r>
            <a:endParaRPr lang="en-US" sz="1600" dirty="0"/>
          </a:p>
        </p:txBody>
      </p:sp>
      <p:sp>
        <p:nvSpPr>
          <p:cNvPr id="19" name="CasellaDiTesto 18"/>
          <p:cNvSpPr txBox="1"/>
          <p:nvPr/>
        </p:nvSpPr>
        <p:spPr>
          <a:xfrm rot="19839623">
            <a:off x="1466717" y="4027410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Commissioning 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&amp; first runs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Rettangolo 50"/>
          <p:cNvSpPr/>
          <p:nvPr/>
        </p:nvSpPr>
        <p:spPr>
          <a:xfrm>
            <a:off x="6429388" y="2214554"/>
            <a:ext cx="1357322" cy="24288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iangolo rettangolo 51"/>
          <p:cNvSpPr/>
          <p:nvPr/>
        </p:nvSpPr>
        <p:spPr>
          <a:xfrm flipH="1">
            <a:off x="6429388" y="1928802"/>
            <a:ext cx="1357322" cy="28575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Connettore 1 52"/>
          <p:cNvCxnSpPr/>
          <p:nvPr/>
        </p:nvCxnSpPr>
        <p:spPr>
          <a:xfrm flipV="1">
            <a:off x="6929454" y="780438"/>
            <a:ext cx="1364546" cy="5356"/>
          </a:xfrm>
          <a:prstGeom prst="line">
            <a:avLst/>
          </a:prstGeom>
          <a:ln w="63500">
            <a:solidFill>
              <a:schemeClr val="tx1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sellaDiTesto 59"/>
          <p:cNvSpPr txBox="1"/>
          <p:nvPr/>
        </p:nvSpPr>
        <p:spPr>
          <a:xfrm>
            <a:off x="6427534" y="285728"/>
            <a:ext cx="2287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Precision Astronomy</a:t>
            </a:r>
          </a:p>
          <a:p>
            <a:endParaRPr lang="en-US" dirty="0" smtClean="0"/>
          </a:p>
          <a:p>
            <a:r>
              <a:rPr lang="en-US" dirty="0" smtClean="0"/>
              <a:t>Cosmology</a:t>
            </a:r>
            <a:endParaRPr lang="en-US" dirty="0"/>
          </a:p>
        </p:txBody>
      </p:sp>
      <p:sp>
        <p:nvSpPr>
          <p:cNvPr id="61" name="Rettangolo 60"/>
          <p:cNvSpPr/>
          <p:nvPr/>
        </p:nvSpPr>
        <p:spPr>
          <a:xfrm>
            <a:off x="8536141" y="285728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it-IT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0" name="Segnaposto numero diapositiva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</a:t>
            </a:fld>
            <a:endParaRPr kumimoji="0" lang="en-US"/>
          </a:p>
        </p:txBody>
      </p:sp>
      <p:sp>
        <p:nvSpPr>
          <p:cNvPr id="47" name="Segnaposto piè di pagina 46"/>
          <p:cNvSpPr>
            <a:spLocks noGrp="1"/>
          </p:cNvSpPr>
          <p:nvPr>
            <p:ph type="ftr" sz="quarter" idx="11"/>
          </p:nvPr>
        </p:nvSpPr>
        <p:spPr>
          <a:xfrm rot="16200000">
            <a:off x="8031988" y="3961604"/>
            <a:ext cx="1716087" cy="365125"/>
          </a:xfrm>
        </p:spPr>
        <p:txBody>
          <a:bodyPr/>
          <a:lstStyle/>
          <a:p>
            <a:r>
              <a:rPr kumimoji="0" lang="en-US" dirty="0" smtClean="0"/>
              <a:t>GWDAW-Rome 2010</a:t>
            </a:r>
            <a:endParaRPr kumimoji="0" lang="en-US" dirty="0"/>
          </a:p>
        </p:txBody>
      </p:sp>
      <p:pic>
        <p:nvPicPr>
          <p:cNvPr id="54" name="Immagine 53" descr="ET-new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8057152" y="2143116"/>
            <a:ext cx="1643042" cy="530717"/>
          </a:xfrm>
          <a:prstGeom prst="rect">
            <a:avLst/>
          </a:prstGeom>
        </p:spPr>
      </p:pic>
      <p:cxnSp>
        <p:nvCxnSpPr>
          <p:cNvPr id="57" name="Connettore 2 56"/>
          <p:cNvCxnSpPr/>
          <p:nvPr/>
        </p:nvCxnSpPr>
        <p:spPr>
          <a:xfrm rot="16200000" flipV="1">
            <a:off x="6434166" y="3067032"/>
            <a:ext cx="3143272" cy="9556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sellaDiTesto 61"/>
          <p:cNvSpPr txBox="1"/>
          <p:nvPr/>
        </p:nvSpPr>
        <p:spPr>
          <a:xfrm rot="16200000">
            <a:off x="6914454" y="2943935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Detection distance (</a:t>
            </a:r>
            <a:r>
              <a:rPr lang="en-US" dirty="0" err="1" smtClean="0"/>
              <a:t>a.u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63" name="CasellaDiTesto 62"/>
          <p:cNvSpPr txBox="1"/>
          <p:nvPr/>
        </p:nvSpPr>
        <p:spPr>
          <a:xfrm>
            <a:off x="8072462" y="614364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/>
      <p:bldP spid="17" grpId="0" animBg="1"/>
      <p:bldP spid="18" grpId="0" animBg="1"/>
      <p:bldP spid="22" grpId="0"/>
      <p:bldP spid="25" grpId="0"/>
      <p:bldP spid="27" grpId="0" animBg="1"/>
      <p:bldP spid="28" grpId="0" animBg="1"/>
      <p:bldP spid="32" grpId="0"/>
      <p:bldP spid="35" grpId="0"/>
      <p:bldP spid="36" grpId="0" animBg="1"/>
      <p:bldP spid="44" grpId="0"/>
      <p:bldP spid="46" grpId="0"/>
      <p:bldP spid="49" grpId="0"/>
      <p:bldP spid="50" grpId="0" animBg="1"/>
      <p:bldP spid="19" grpId="0"/>
      <p:bldP spid="51" grpId="0" animBg="1"/>
      <p:bldP spid="52" grpId="0" animBg="1"/>
      <p:bldP spid="60" grpId="0"/>
      <p:bldP spid="6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65321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New substrate &amp; suspension materials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928670"/>
            <a:ext cx="8472518" cy="1928826"/>
          </a:xfrm>
        </p:spPr>
        <p:txBody>
          <a:bodyPr/>
          <a:lstStyle/>
          <a:p>
            <a:r>
              <a:rPr lang="en-US" dirty="0" smtClean="0"/>
              <a:t>Fused Silica unusable at </a:t>
            </a:r>
            <a:r>
              <a:rPr lang="en-US" dirty="0" err="1" smtClean="0"/>
              <a:t>cryo</a:t>
            </a:r>
            <a:r>
              <a:rPr lang="en-US" dirty="0" smtClean="0"/>
              <a:t>-temperatures</a:t>
            </a:r>
          </a:p>
          <a:p>
            <a:r>
              <a:rPr lang="en-US" dirty="0" smtClean="0"/>
              <a:t>Sapphire and Silicon best candidates</a:t>
            </a:r>
          </a:p>
          <a:p>
            <a:r>
              <a:rPr lang="en-US" dirty="0" smtClean="0"/>
              <a:t>Sapphire selected in LCGT</a:t>
            </a:r>
          </a:p>
          <a:p>
            <a:r>
              <a:rPr lang="en-US" dirty="0" smtClean="0"/>
              <a:t>Silicon under study in ET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GWDAW-Rome 2010</a:t>
            </a:r>
            <a:endParaRPr kumimoji="0"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20</a:t>
            </a:fld>
            <a:endParaRPr kumimoji="0" lang="en-US"/>
          </a:p>
        </p:txBody>
      </p:sp>
      <p:pic>
        <p:nvPicPr>
          <p:cNvPr id="1026" name="Picture 2" descr="silicon_loss_Je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7461" y="1928802"/>
            <a:ext cx="4336571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6612602" y="2500306"/>
            <a:ext cx="1266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70C0"/>
                </a:solidFill>
              </a:rPr>
              <a:t>McGuigan</a:t>
            </a:r>
            <a:r>
              <a:rPr lang="en-US" sz="1200" dirty="0" smtClean="0">
                <a:solidFill>
                  <a:srgbClr val="0070C0"/>
                </a:solidFill>
              </a:rPr>
              <a:t> 1978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593411" y="2285992"/>
            <a:ext cx="1369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Jena Group 2009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593411" y="4437885"/>
            <a:ext cx="1367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Silicon loss angle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2571744"/>
            <a:ext cx="5297786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egnaposto contenuto 2"/>
          <p:cNvSpPr txBox="1">
            <a:spLocks/>
          </p:cNvSpPr>
          <p:nvPr/>
        </p:nvSpPr>
        <p:spPr>
          <a:xfrm>
            <a:off x="4857752" y="5214950"/>
            <a:ext cx="4286248" cy="164305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Large and heavy Si-substrates are available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600" dirty="0" smtClean="0"/>
              <a:t>New </a:t>
            </a:r>
            <a:r>
              <a:rPr lang="en-US" sz="2600" dirty="0" err="1" smtClean="0"/>
              <a:t>opto</a:t>
            </a:r>
            <a:r>
              <a:rPr lang="en-US" sz="2600" dirty="0" smtClean="0"/>
              <a:t>-electronics needed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Coating problem remains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Immagine 11" descr="ET-new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057152" y="556139"/>
            <a:ext cx="1643042" cy="530717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0" y="5857892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-8</a:t>
            </a:r>
            <a:endParaRPr lang="en-US" baseline="30000" dirty="0"/>
          </a:p>
        </p:txBody>
      </p:sp>
      <p:sp>
        <p:nvSpPr>
          <p:cNvPr id="14" name="CasellaDiTesto 13"/>
          <p:cNvSpPr txBox="1"/>
          <p:nvPr/>
        </p:nvSpPr>
        <p:spPr>
          <a:xfrm rot="5400000">
            <a:off x="4200856" y="626040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06" y="-24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coating problem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3500462"/>
          </a:xfrm>
        </p:spPr>
        <p:txBody>
          <a:bodyPr/>
          <a:lstStyle/>
          <a:p>
            <a:r>
              <a:rPr lang="en-US" dirty="0" smtClean="0"/>
              <a:t>Advanced detector sensitivity will be dominated in the central region, more appealing for BNS coalescences, by coating thermal noise</a:t>
            </a:r>
          </a:p>
          <a:p>
            <a:r>
              <a:rPr lang="en-US" dirty="0" smtClean="0"/>
              <a:t>To reduce that noise optimization of the layer geometry and tricky doping of the high refraction index material, probably, could do little more</a:t>
            </a:r>
          </a:p>
          <a:p>
            <a:r>
              <a:rPr lang="en-US" dirty="0" smtClean="0"/>
              <a:t>We need a “jump”, but also cryogenics seems to promise a small improvement: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GWDAW-Rome 2010</a:t>
            </a:r>
            <a:endParaRPr kumimoji="0"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21</a:t>
            </a:fld>
            <a:endParaRPr kumimoji="0"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821602"/>
            <a:ext cx="3929060" cy="303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142844" y="4429132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/>
              <a:t>Yamamoto, 2004 	</a:t>
            </a:r>
            <a:r>
              <a:rPr lang="en-US" dirty="0" smtClean="0">
                <a:sym typeface="Symbol"/>
              </a:rPr>
              <a:t> losses are temperature 			     independent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42844" y="5072074"/>
            <a:ext cx="4717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smtClean="0">
                <a:sym typeface="Symbol"/>
              </a:rPr>
              <a:t>Martin, 2008 	 Doped Ta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O</a:t>
            </a:r>
            <a:r>
              <a:rPr lang="en-US" baseline="-25000" dirty="0" smtClean="0">
                <a:sym typeface="Symbol"/>
              </a:rPr>
              <a:t>5</a:t>
            </a:r>
            <a:r>
              <a:rPr lang="en-US" dirty="0" smtClean="0">
                <a:sym typeface="Symbol"/>
              </a:rPr>
              <a:t> shows a </a:t>
            </a:r>
          </a:p>
          <a:p>
            <a:pPr marL="0" lvl="1"/>
            <a:r>
              <a:rPr lang="en-US" dirty="0" smtClean="0">
                <a:sym typeface="Symbol"/>
              </a:rPr>
              <a:t>		     peak 	at low T</a:t>
            </a:r>
            <a:endParaRPr lang="en-US" dirty="0" smtClean="0"/>
          </a:p>
        </p:txBody>
      </p:sp>
      <p:pic>
        <p:nvPicPr>
          <p:cNvPr id="9" name="Immagine 8" descr="ET-new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0"/>
            <a:ext cx="1643042" cy="530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>
            <a:off x="4929190" y="5500702"/>
            <a:ext cx="2000264" cy="1357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731" t="20587" r="2985"/>
          <a:stretch>
            <a:fillRect/>
          </a:stretch>
        </p:blipFill>
        <p:spPr bwMode="auto">
          <a:xfrm>
            <a:off x="4929190" y="5715016"/>
            <a:ext cx="178595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FBR003a_4_4_ICP-ID-3328_700-250_q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945" y="5143459"/>
            <a:ext cx="2286055" cy="1714541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67524"/>
          </a:xfrm>
        </p:spPr>
        <p:txBody>
          <a:bodyPr/>
          <a:lstStyle/>
          <a:p>
            <a:r>
              <a:rPr lang="en-US" dirty="0" smtClean="0"/>
              <a:t>Evading the coating problem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GWDAW-Rome 2010</a:t>
            </a:r>
            <a:endParaRPr kumimoji="0"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22</a:t>
            </a:fld>
            <a:endParaRPr kumimoji="0"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79"/>
            <a:ext cx="403047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44" y="1214422"/>
            <a:ext cx="8543956" cy="85725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New and still TBC ideas have been proposed to evade the coating problem: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857356" y="2071678"/>
            <a:ext cx="2214578" cy="2286016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1428728" y="2143116"/>
            <a:ext cx="7500990" cy="2357454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 the coating layers keeping the high finesse requirements through the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Khalili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cavities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Khalili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2005)</a:t>
            </a:r>
          </a:p>
          <a:p>
            <a:pPr marL="1097280" lvl="2" indent="-246888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It has been evaluated a possible reduction by a factor 1.5 of the ET thermal noise </a:t>
            </a:r>
            <a:r>
              <a:rPr lang="en-US" sz="1900" dirty="0" smtClean="0">
                <a:solidFill>
                  <a:schemeClr val="bg1"/>
                </a:solidFill>
              </a:rPr>
              <a:t>(Hild 2009)</a:t>
            </a:r>
          </a:p>
          <a:p>
            <a:pPr marL="1554480" lvl="3" indent="-246888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Technical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difficulties to be evaluated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4071934" y="4357694"/>
            <a:ext cx="5010184" cy="114300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182880" indent="-246888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 or eliminate the coating by using the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waveguid</a:t>
            </a:r>
            <a:r>
              <a:rPr lang="en-US" sz="2400" dirty="0" smtClean="0">
                <a:solidFill>
                  <a:schemeClr val="bg1"/>
                </a:solidFill>
              </a:rPr>
              <a:t>e gratings (</a:t>
            </a:r>
            <a:r>
              <a:rPr lang="en-US" sz="2400" dirty="0" err="1" smtClean="0">
                <a:solidFill>
                  <a:schemeClr val="bg1"/>
                </a:solidFill>
              </a:rPr>
              <a:t>Brückner</a:t>
            </a:r>
            <a:r>
              <a:rPr lang="en-US" sz="2400" dirty="0" smtClean="0">
                <a:solidFill>
                  <a:schemeClr val="bg1"/>
                </a:solidFill>
              </a:rPr>
              <a:t> 2009)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0" y="5500702"/>
            <a:ext cx="9144000" cy="12144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182880" indent="-246888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Suppress the coating contribution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using flatter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beams</a:t>
            </a:r>
          </a:p>
          <a:p>
            <a:pPr marL="640080" lvl="1" indent="-246888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400" dirty="0" smtClean="0">
                <a:solidFill>
                  <a:schemeClr val="bg1"/>
                </a:solidFill>
              </a:rPr>
              <a:t>LG higher modes (</a:t>
            </a:r>
            <a:r>
              <a:rPr lang="en-US" sz="2400" dirty="0" err="1" smtClean="0">
                <a:solidFill>
                  <a:schemeClr val="bg1"/>
                </a:solidFill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. e. LG33)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Immagine 10" descr="ET-new-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327283"/>
            <a:ext cx="1643042" cy="530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7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Access the very low frequency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1285860"/>
            <a:ext cx="8501122" cy="3143272"/>
          </a:xfrm>
        </p:spPr>
        <p:txBody>
          <a:bodyPr/>
          <a:lstStyle/>
          <a:p>
            <a:r>
              <a:rPr lang="en-US" dirty="0" smtClean="0"/>
              <a:t>The second, more challenging, requirement of a 3</a:t>
            </a:r>
            <a:r>
              <a:rPr lang="en-US" baseline="30000" dirty="0" smtClean="0"/>
              <a:t>rd</a:t>
            </a:r>
            <a:r>
              <a:rPr lang="en-US" dirty="0" smtClean="0"/>
              <a:t> generation GW observatory is to access, as much as possible, the 1-10Hz frequency range</a:t>
            </a:r>
          </a:p>
          <a:p>
            <a:r>
              <a:rPr lang="en-US" dirty="0" smtClean="0"/>
              <a:t>The “enemy” to fight is the seismic noise, that acts on the test masses</a:t>
            </a:r>
          </a:p>
          <a:p>
            <a:pPr marL="850392" lvl="1" indent="-457200">
              <a:buFont typeface="+mj-lt"/>
              <a:buAutoNum type="arabicParenR"/>
            </a:pPr>
            <a:r>
              <a:rPr lang="en-US" dirty="0" smtClean="0"/>
              <a:t>Indirectly, through the suspension chain</a:t>
            </a:r>
          </a:p>
          <a:p>
            <a:pPr marL="850392" lvl="1" indent="-457200">
              <a:buFont typeface="+mj-lt"/>
              <a:buAutoNum type="arabicParenR"/>
            </a:pPr>
            <a:r>
              <a:rPr lang="en-US" dirty="0" smtClean="0"/>
              <a:t>Directly, through the so-called gravity gradient noise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GWDAW-Rome 2010</a:t>
            </a:r>
            <a:endParaRPr kumimoji="0"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23</a:t>
            </a:fld>
            <a:endParaRPr kumimoji="0" lang="en-US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285720" y="4572008"/>
            <a:ext cx="8501122" cy="192882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Virgo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dirty="0" smtClean="0"/>
              <a:t>has implemented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seismic filtering chain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400" baseline="0" dirty="0" smtClean="0"/>
              <a:t>The super attenuator</a:t>
            </a:r>
            <a:r>
              <a:rPr lang="en-US" sz="2400" dirty="0" smtClean="0"/>
              <a:t> (SA)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Advanced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LIGO will implement an active filtering strategy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400" baseline="0" dirty="0" smtClean="0"/>
              <a:t>Are these solutions</a:t>
            </a:r>
            <a:r>
              <a:rPr lang="en-US" sz="2400" dirty="0" smtClean="0"/>
              <a:t> compliant with the 3G requirements?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Immagine 6" descr="ET-new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958" y="0"/>
            <a:ext cx="1643042" cy="530717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52476" y="4354305"/>
            <a:ext cx="4475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</a:t>
            </a:r>
            <a:endParaRPr lang="it-IT" sz="3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7715304" cy="523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Measurements on Virgo SA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785794"/>
            <a:ext cx="9001156" cy="85057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Transfer Function measurement through line injection on the top of the SA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GWDAW-Rome 2010</a:t>
            </a:r>
            <a:endParaRPr kumimoji="0"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24</a:t>
            </a:fld>
            <a:endParaRPr kumimoji="0" lang="en-US"/>
          </a:p>
        </p:txBody>
      </p:sp>
      <p:sp>
        <p:nvSpPr>
          <p:cNvPr id="8" name="CasellaDiTesto 7"/>
          <p:cNvSpPr txBox="1"/>
          <p:nvPr/>
        </p:nvSpPr>
        <p:spPr>
          <a:xfrm>
            <a:off x="6429388" y="1643050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(Braccini 2010)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714612" y="3429000"/>
            <a:ext cx="4450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Effect of the pre-isolation (IP) to be added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1" name="Connettore 2 10"/>
          <p:cNvCxnSpPr/>
          <p:nvPr/>
        </p:nvCxnSpPr>
        <p:spPr>
          <a:xfrm rot="5400000">
            <a:off x="2143108" y="4285462"/>
            <a:ext cx="857256" cy="1588"/>
          </a:xfrm>
          <a:prstGeom prst="straightConnector1">
            <a:avLst/>
          </a:prstGeom>
          <a:ln w="635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2262453" y="621508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3Hz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Ovale 12"/>
          <p:cNvSpPr/>
          <p:nvPr/>
        </p:nvSpPr>
        <p:spPr>
          <a:xfrm rot="673532">
            <a:off x="1281407" y="4117172"/>
            <a:ext cx="3107884" cy="1285884"/>
          </a:xfrm>
          <a:prstGeom prst="ellipse">
            <a:avLst/>
          </a:prstGeom>
          <a:solidFill>
            <a:schemeClr val="accent1">
              <a:alpha val="13000"/>
            </a:scheme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/>
          <p:cNvSpPr txBox="1"/>
          <p:nvPr/>
        </p:nvSpPr>
        <p:spPr>
          <a:xfrm>
            <a:off x="1214414" y="5500702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TF requirements build with 5×10</a:t>
            </a:r>
            <a:r>
              <a:rPr lang="en-US" baseline="30000" dirty="0" smtClean="0">
                <a:solidFill>
                  <a:srgbClr val="000000"/>
                </a:solidFill>
              </a:rPr>
              <a:t>-9</a:t>
            </a:r>
            <a:r>
              <a:rPr lang="en-US" dirty="0" smtClean="0">
                <a:solidFill>
                  <a:srgbClr val="000000"/>
                </a:solidFill>
              </a:rPr>
              <a:t>/f</a:t>
            </a:r>
            <a:r>
              <a:rPr lang="en-US" baseline="30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m/Hz</a:t>
            </a:r>
            <a:r>
              <a:rPr lang="en-US" baseline="30000" dirty="0" smtClean="0">
                <a:solidFill>
                  <a:srgbClr val="000000"/>
                </a:solidFill>
              </a:rPr>
              <a:t>½</a:t>
            </a:r>
            <a:r>
              <a:rPr lang="en-US" dirty="0" smtClean="0">
                <a:solidFill>
                  <a:srgbClr val="000000"/>
                </a:solidFill>
              </a:rPr>
              <a:t> seismic noise amplitude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" name="Immagine 14" descr="ET-new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0"/>
            <a:ext cx="1643042" cy="53071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7278" y="2071678"/>
            <a:ext cx="181675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 rot="16200000">
            <a:off x="5973753" y="3687753"/>
            <a:ext cx="59711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i="1" dirty="0" err="1" smtClean="0">
                <a:solidFill>
                  <a:srgbClr val="FF0000"/>
                </a:solidFill>
              </a:rPr>
              <a:t>Paper</a:t>
            </a:r>
            <a:r>
              <a:rPr lang="it-IT" i="1" dirty="0" smtClean="0">
                <a:solidFill>
                  <a:srgbClr val="FF0000"/>
                </a:solidFill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</a:rPr>
              <a:t>accepted</a:t>
            </a:r>
            <a:r>
              <a:rPr lang="it-IT" i="1" dirty="0" smtClean="0">
                <a:solidFill>
                  <a:srgbClr val="FF0000"/>
                </a:solidFill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</a:rPr>
              <a:t>for</a:t>
            </a:r>
            <a:r>
              <a:rPr lang="it-IT" i="1" dirty="0" smtClean="0">
                <a:solidFill>
                  <a:srgbClr val="FF0000"/>
                </a:solidFill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</a:rPr>
              <a:t>pubblication</a:t>
            </a:r>
            <a:r>
              <a:rPr lang="it-IT" i="1" dirty="0" smtClean="0">
                <a:solidFill>
                  <a:srgbClr val="FF0000"/>
                </a:solidFill>
              </a:rPr>
              <a:t> on </a:t>
            </a:r>
            <a:r>
              <a:rPr lang="it-IT" i="1" dirty="0" err="1" smtClean="0">
                <a:solidFill>
                  <a:srgbClr val="FF0000"/>
                </a:solidFill>
              </a:rPr>
              <a:t>Astroparticle</a:t>
            </a:r>
            <a:r>
              <a:rPr lang="it-IT" i="1" dirty="0" smtClean="0">
                <a:solidFill>
                  <a:srgbClr val="FF0000"/>
                </a:solidFill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</a:rPr>
              <a:t>Physics</a:t>
            </a:r>
            <a:endParaRPr lang="it-IT" i="1" baseline="30000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770950" y="2371547"/>
            <a:ext cx="4801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>
                    <a:lumMod val="75000"/>
                  </a:schemeClr>
                </a:solidFill>
              </a:rPr>
              <a:t>Preliminary</a:t>
            </a:r>
            <a:endParaRPr lang="en-US" sz="7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 animBg="1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0292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Underground site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714356"/>
            <a:ext cx="8786874" cy="2143140"/>
          </a:xfrm>
        </p:spPr>
        <p:txBody>
          <a:bodyPr/>
          <a:lstStyle/>
          <a:p>
            <a:r>
              <a:rPr lang="en-US" dirty="0" smtClean="0"/>
              <a:t>Virgo SA filtering capabilities are compatible with the ET requirements from 3Hz, provided that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seims</a:t>
            </a:r>
            <a:r>
              <a:rPr lang="en-US" dirty="0" smtClean="0"/>
              <a:t>&lt;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5×10</a:t>
            </a:r>
            <a:r>
              <a:rPr lang="en-US" baseline="30000" dirty="0" smtClean="0">
                <a:solidFill>
                  <a:schemeClr val="bg1"/>
                </a:solidFill>
              </a:rPr>
              <a:t>-9</a:t>
            </a:r>
            <a:r>
              <a:rPr lang="en-US" dirty="0" smtClean="0">
                <a:solidFill>
                  <a:schemeClr val="bg1"/>
                </a:solidFill>
              </a:rPr>
              <a:t>/f</a:t>
            </a:r>
            <a:r>
              <a:rPr lang="en-US" baseline="30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m/Hz</a:t>
            </a:r>
            <a:r>
              <a:rPr lang="en-US" baseline="30000" dirty="0" smtClean="0">
                <a:solidFill>
                  <a:schemeClr val="bg1"/>
                </a:solidFill>
              </a:rPr>
              <a:t>½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That is the seismic noise level in the </a:t>
            </a:r>
            <a:r>
              <a:rPr lang="en-US" dirty="0" err="1" smtClean="0">
                <a:solidFill>
                  <a:schemeClr val="bg1"/>
                </a:solidFill>
              </a:rPr>
              <a:t>Kamioka</a:t>
            </a:r>
            <a:r>
              <a:rPr lang="en-US" dirty="0" smtClean="0">
                <a:solidFill>
                  <a:schemeClr val="bg1"/>
                </a:solidFill>
              </a:rPr>
              <a:t> LCGT site candidate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142976" y="6356350"/>
            <a:ext cx="3352800" cy="365125"/>
          </a:xfrm>
        </p:spPr>
        <p:txBody>
          <a:bodyPr/>
          <a:lstStyle/>
          <a:p>
            <a:r>
              <a:rPr kumimoji="0" lang="en-US" dirty="0" smtClean="0"/>
              <a:t>GWDAW-Rome 2010</a:t>
            </a:r>
            <a:endParaRPr kumimoji="0"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25</a:t>
            </a:fld>
            <a:endParaRPr kumimoji="0"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2641"/>
          <a:stretch>
            <a:fillRect/>
          </a:stretch>
        </p:blipFill>
        <p:spPr bwMode="auto">
          <a:xfrm>
            <a:off x="3073400" y="2414592"/>
            <a:ext cx="6070600" cy="444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0" y="2928934"/>
            <a:ext cx="32861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We need an underground site: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u="dbl" dirty="0" smtClean="0">
                <a:solidFill>
                  <a:schemeClr val="bg1"/>
                </a:solidFill>
              </a:rPr>
              <a:t>new infrastructure</a:t>
            </a:r>
            <a:r>
              <a:rPr lang="en-US" sz="2800" dirty="0" smtClean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-32" y="4689471"/>
            <a:ext cx="3286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Measurements in Europe: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643306" y="5519338"/>
            <a:ext cx="3815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25000"/>
                  </a:schemeClr>
                </a:solidFill>
              </a:rPr>
              <a:t>BFO (Black Forest Observatory): -162m</a:t>
            </a:r>
            <a:endParaRPr lang="en-US" sz="16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643306" y="5715016"/>
            <a:ext cx="4485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25000"/>
                  </a:schemeClr>
                </a:solidFill>
              </a:rPr>
              <a:t>BRG (</a:t>
            </a:r>
            <a:r>
              <a:rPr lang="en-US" sz="1600" dirty="0" err="1" smtClean="0">
                <a:solidFill>
                  <a:schemeClr val="tx2">
                    <a:lumMod val="25000"/>
                  </a:schemeClr>
                </a:solidFill>
              </a:rPr>
              <a:t>Berggieshübel</a:t>
            </a:r>
            <a:r>
              <a:rPr lang="en-US" sz="1600" dirty="0" smtClean="0">
                <a:solidFill>
                  <a:schemeClr val="tx2">
                    <a:lumMod val="25000"/>
                  </a:schemeClr>
                </a:solidFill>
              </a:rPr>
              <a:t> seism Observatory): -36m</a:t>
            </a:r>
            <a:endParaRPr lang="en-US" sz="16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643306" y="5947966"/>
            <a:ext cx="4339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25000"/>
                  </a:schemeClr>
                </a:solidFill>
              </a:rPr>
              <a:t>GRFO (</a:t>
            </a:r>
            <a:r>
              <a:rPr lang="en-US" sz="1600" dirty="0" err="1" smtClean="0">
                <a:solidFill>
                  <a:schemeClr val="tx2">
                    <a:lumMod val="25000"/>
                  </a:schemeClr>
                </a:solidFill>
              </a:rPr>
              <a:t>Graefenberg</a:t>
            </a:r>
            <a:r>
              <a:rPr lang="en-US" sz="1600" dirty="0" smtClean="0">
                <a:solidFill>
                  <a:schemeClr val="tx2">
                    <a:lumMod val="25000"/>
                  </a:schemeClr>
                </a:solidFill>
              </a:rPr>
              <a:t> borehole station): -116m</a:t>
            </a:r>
            <a:endParaRPr lang="en-US" sz="16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2" name="Immagine 11" descr="ET-new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0"/>
            <a:ext cx="1643042" cy="530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1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-24"/>
            <a:ext cx="8229600" cy="72464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Gravity Gradient Noise reduction</a:t>
            </a:r>
            <a:endParaRPr lang="en-US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1000132"/>
          </a:xfrm>
        </p:spPr>
        <p:txBody>
          <a:bodyPr/>
          <a:lstStyle/>
          <a:p>
            <a:r>
              <a:rPr lang="en-US" dirty="0" smtClean="0"/>
              <a:t>An underground site permits also to suppress the GGN influence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GWDAW-Rome 2010</a:t>
            </a:r>
            <a:endParaRPr kumimoji="0"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26</a:t>
            </a:fld>
            <a:endParaRPr kumimoji="0" lang="en-US"/>
          </a:p>
        </p:txBody>
      </p:sp>
      <p:pic>
        <p:nvPicPr>
          <p:cNvPr id="6" name="Picture 32" descr="pggnModel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1752600"/>
            <a:ext cx="4183380" cy="4752785"/>
          </a:xfrm>
          <a:prstGeom prst="rect">
            <a:avLst/>
          </a:prstGeom>
        </p:spPr>
      </p:pic>
      <p:pic>
        <p:nvPicPr>
          <p:cNvPr id="7" name="Content Placeholder 8" descr="pggnModel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" y="1752600"/>
            <a:ext cx="4183380" cy="4752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9" descr="pggnModel1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1752600"/>
            <a:ext cx="4183380" cy="4752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0" descr="pggnModel1c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88" y="1752600"/>
            <a:ext cx="4183380" cy="4752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1" descr="pggnModel1d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2" y="1752600"/>
            <a:ext cx="4183380" cy="4752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2" descr="pggnModel1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2" y="1752600"/>
            <a:ext cx="4183380" cy="475278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6"/>
          <p:cNvSpPr txBox="1"/>
          <p:nvPr/>
        </p:nvSpPr>
        <p:spPr>
          <a:xfrm>
            <a:off x="2571736" y="2057408"/>
            <a:ext cx="116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  <a:latin typeface="Komika Text Tight" pitchFamily="2" charset="0"/>
              </a:rPr>
              <a:t>Surface</a:t>
            </a:r>
            <a:endParaRPr lang="it-IT" dirty="0">
              <a:solidFill>
                <a:srgbClr val="FFFF00"/>
              </a:solidFill>
              <a:latin typeface="Komika Text Tight" pitchFamily="2" charset="0"/>
            </a:endParaRPr>
          </a:p>
        </p:txBody>
      </p:sp>
      <p:sp>
        <p:nvSpPr>
          <p:cNvPr id="13" name="TextBox 17"/>
          <p:cNvSpPr txBox="1"/>
          <p:nvPr/>
        </p:nvSpPr>
        <p:spPr>
          <a:xfrm>
            <a:off x="2857488" y="2373868"/>
            <a:ext cx="874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92D050"/>
                </a:solidFill>
                <a:latin typeface="Komika Text Tight" pitchFamily="2" charset="0"/>
              </a:rPr>
              <a:t>-10 m</a:t>
            </a:r>
            <a:endParaRPr lang="it-IT" dirty="0">
              <a:solidFill>
                <a:srgbClr val="92D050"/>
              </a:solidFill>
              <a:latin typeface="Komika Text Tight" pitchFamily="2" charset="0"/>
            </a:endParaRPr>
          </a:p>
        </p:txBody>
      </p:sp>
      <p:sp>
        <p:nvSpPr>
          <p:cNvPr id="14" name="TextBox 18"/>
          <p:cNvSpPr txBox="1"/>
          <p:nvPr/>
        </p:nvSpPr>
        <p:spPr>
          <a:xfrm>
            <a:off x="2857488" y="2678668"/>
            <a:ext cx="94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Komika Text Tight" pitchFamily="2" charset="0"/>
              </a:rPr>
              <a:t>-50 m</a:t>
            </a:r>
            <a:endParaRPr lang="it-IT" dirty="0">
              <a:solidFill>
                <a:srgbClr val="FF0000"/>
              </a:solidFill>
              <a:latin typeface="Komika Text Tight" pitchFamily="2" charset="0"/>
            </a:endParaRPr>
          </a:p>
        </p:txBody>
      </p:sp>
      <p:sp>
        <p:nvSpPr>
          <p:cNvPr id="15" name="TextBox 19"/>
          <p:cNvSpPr txBox="1"/>
          <p:nvPr/>
        </p:nvSpPr>
        <p:spPr>
          <a:xfrm>
            <a:off x="2714612" y="2971800"/>
            <a:ext cx="109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B0F0"/>
                </a:solidFill>
                <a:latin typeface="Komika Text Tight" pitchFamily="2" charset="0"/>
              </a:rPr>
              <a:t>-100 m</a:t>
            </a:r>
            <a:endParaRPr lang="it-IT" dirty="0">
              <a:solidFill>
                <a:srgbClr val="00B0F0"/>
              </a:solidFill>
              <a:latin typeface="Komika Text Tight" pitchFamily="2" charset="0"/>
            </a:endParaRPr>
          </a:p>
        </p:txBody>
      </p:sp>
      <p:sp>
        <p:nvSpPr>
          <p:cNvPr id="16" name="TextBox 20"/>
          <p:cNvSpPr txBox="1"/>
          <p:nvPr/>
        </p:nvSpPr>
        <p:spPr>
          <a:xfrm>
            <a:off x="2695588" y="3276600"/>
            <a:ext cx="94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7030A0"/>
                </a:solidFill>
                <a:latin typeface="Komika Text Tight" pitchFamily="2" charset="0"/>
              </a:rPr>
              <a:t>-150 m</a:t>
            </a:r>
            <a:endParaRPr lang="it-IT" dirty="0">
              <a:solidFill>
                <a:srgbClr val="7030A0"/>
              </a:solidFill>
              <a:latin typeface="Komika Text Tight" pitchFamily="2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3286116" y="5867400"/>
            <a:ext cx="828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25000"/>
                  </a:schemeClr>
                </a:solidFill>
                <a:latin typeface="Komika Text Tight" pitchFamily="2" charset="0"/>
              </a:rPr>
              <a:t>ET-B</a:t>
            </a:r>
            <a:endParaRPr lang="it-IT" dirty="0">
              <a:solidFill>
                <a:schemeClr val="tx2">
                  <a:lumMod val="25000"/>
                </a:schemeClr>
              </a:solidFill>
              <a:latin typeface="Komika Text Tight" pitchFamily="2" charset="0"/>
            </a:endParaRPr>
          </a:p>
        </p:txBody>
      </p:sp>
      <p:sp>
        <p:nvSpPr>
          <p:cNvPr id="18" name="TextBox 14"/>
          <p:cNvSpPr txBox="1"/>
          <p:nvPr/>
        </p:nvSpPr>
        <p:spPr>
          <a:xfrm>
            <a:off x="3428992" y="5357826"/>
            <a:ext cx="76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25000"/>
                  </a:schemeClr>
                </a:solidFill>
                <a:latin typeface="Komika Text Tight" pitchFamily="2" charset="0"/>
              </a:rPr>
              <a:t>ET-C</a:t>
            </a:r>
            <a:endParaRPr lang="it-IT" dirty="0">
              <a:solidFill>
                <a:schemeClr val="tx2">
                  <a:lumMod val="25000"/>
                </a:schemeClr>
              </a:solidFill>
              <a:latin typeface="Komika Text Tight" pitchFamily="2" charset="0"/>
            </a:endParaRPr>
          </a:p>
        </p:txBody>
      </p:sp>
      <p:pic>
        <p:nvPicPr>
          <p:cNvPr id="19" name="Picture 4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666967" y="3810000"/>
            <a:ext cx="1386906" cy="877098"/>
          </a:xfrm>
          <a:prstGeom prst="rect">
            <a:avLst/>
          </a:prstGeom>
          <a:noFill/>
          <a:ln/>
          <a:effectLst/>
        </p:spPr>
      </p:pic>
      <p:sp>
        <p:nvSpPr>
          <p:cNvPr id="20" name="CasellaDiTesto 19"/>
          <p:cNvSpPr txBox="1"/>
          <p:nvPr/>
        </p:nvSpPr>
        <p:spPr>
          <a:xfrm>
            <a:off x="1071538" y="1857364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G. Cella 2009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6248" y="1500174"/>
            <a:ext cx="4857752" cy="4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6215074" y="1571612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G. Cella 2009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33" name="Immagine 32" descr="ET-new-logo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00958" y="0"/>
            <a:ext cx="1643042" cy="530717"/>
          </a:xfrm>
          <a:prstGeom prst="rect">
            <a:avLst/>
          </a:prstGeom>
        </p:spPr>
      </p:pic>
      <p:sp>
        <p:nvSpPr>
          <p:cNvPr id="34" name="Segnaposto contenuto 2"/>
          <p:cNvSpPr txBox="1">
            <a:spLocks/>
          </p:cNvSpPr>
          <p:nvPr/>
        </p:nvSpPr>
        <p:spPr>
          <a:xfrm>
            <a:off x="4286248" y="5572140"/>
            <a:ext cx="4857752" cy="10001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Additional noise subtraction schemes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under study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ETvs2nd.eps"/>
          <p:cNvPicPr>
            <a:picLocks noChangeAspect="1"/>
          </p:cNvPicPr>
          <p:nvPr/>
        </p:nvPicPr>
        <p:blipFill>
          <a:blip r:embed="rId3" cstate="print"/>
          <a:srcRect l="4275" t="10285" r="7015" b="5520"/>
          <a:stretch>
            <a:fillRect/>
          </a:stretch>
        </p:blipFill>
        <p:spPr>
          <a:xfrm>
            <a:off x="3571868" y="2762818"/>
            <a:ext cx="5572132" cy="409518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-24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ET Sensitivity (ET-B)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32" y="857232"/>
            <a:ext cx="5857916" cy="21431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 previously stated (slide #5), the target sensitivity is build through a series of compromises</a:t>
            </a:r>
          </a:p>
          <a:p>
            <a:r>
              <a:rPr lang="en-US" dirty="0" smtClean="0"/>
              <a:t>Considering a list of “conventional” technologies and 10km arms it is “feasible” to have: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857224" y="6356350"/>
            <a:ext cx="3352800" cy="365125"/>
          </a:xfrm>
        </p:spPr>
        <p:txBody>
          <a:bodyPr/>
          <a:lstStyle/>
          <a:p>
            <a:r>
              <a:rPr kumimoji="0" lang="en-US" dirty="0" smtClean="0"/>
              <a:t>GWDAW-Rome 2010</a:t>
            </a:r>
            <a:endParaRPr kumimoji="0"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>
                <a:solidFill>
                  <a:schemeClr val="tx2">
                    <a:lumMod val="25000"/>
                  </a:schemeClr>
                </a:solidFill>
              </a:rPr>
              <a:pPr/>
              <a:t>27</a:t>
            </a:fld>
            <a:endParaRPr kumimoji="0"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5122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818" y="-24"/>
            <a:ext cx="3581183" cy="271464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6345290" y="3143248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S. Hild 2008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-32" y="3000372"/>
            <a:ext cx="3500462" cy="364333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Very low frequency sensitivity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still to be justified (refinement under evaluation)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600" baseline="0" dirty="0" smtClean="0"/>
              <a:t>Compatibility</a:t>
            </a:r>
            <a:r>
              <a:rPr lang="en-US" sz="2600" dirty="0" smtClean="0"/>
              <a:t> between high freq and low freq technologies probably too challenging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 of a multi-detectors solution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036435"/>
            <a:ext cx="5429256" cy="381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Xylophone design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785794"/>
            <a:ext cx="8786874" cy="235745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 a Xylophone design (Shoemaker 2001, DeSalvo 2004) the sensitivity of an observatory is build through 2 or more detectors specialized in different frequency bands</a:t>
            </a:r>
          </a:p>
          <a:p>
            <a:pPr lvl="1"/>
            <a:r>
              <a:rPr lang="en-US" dirty="0" smtClean="0"/>
              <a:t>This could permit to separate the difficulties (i.e.) to realize a cryogenic detector compliant with several MW circulating in the FP cavities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857224" y="6356350"/>
            <a:ext cx="3352800" cy="365125"/>
          </a:xfrm>
        </p:spPr>
        <p:txBody>
          <a:bodyPr/>
          <a:lstStyle/>
          <a:p>
            <a:r>
              <a:rPr kumimoji="0" lang="en-US" dirty="0" smtClean="0"/>
              <a:t>GWDAW-Rome 2010</a:t>
            </a:r>
            <a:endParaRPr kumimoji="0"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>
                <a:solidFill>
                  <a:schemeClr val="tx2">
                    <a:lumMod val="25000"/>
                  </a:schemeClr>
                </a:solidFill>
              </a:rPr>
              <a:pPr/>
              <a:t>28</a:t>
            </a:fld>
            <a:endParaRPr kumimoji="0"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71810"/>
            <a:ext cx="3929058" cy="298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5643570" y="3143248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S. Hild 2009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9" name="Immagine 8" descr="ET-new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0"/>
            <a:ext cx="1643042" cy="530717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4786314" y="6072206"/>
            <a:ext cx="710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ET-C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867524"/>
          </a:xfrm>
        </p:spPr>
        <p:txBody>
          <a:bodyPr/>
          <a:lstStyle/>
          <a:p>
            <a:r>
              <a:rPr lang="en-US" dirty="0" smtClean="0"/>
              <a:t>New infrastructure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44" y="1071546"/>
            <a:ext cx="8786874" cy="1714512"/>
          </a:xfrm>
        </p:spPr>
        <p:txBody>
          <a:bodyPr/>
          <a:lstStyle/>
          <a:p>
            <a:r>
              <a:rPr lang="en-US" dirty="0" smtClean="0"/>
              <a:t>I hope to have convinced you that</a:t>
            </a:r>
          </a:p>
          <a:p>
            <a:pPr lvl="1"/>
            <a:r>
              <a:rPr lang="en-US" dirty="0" smtClean="0"/>
              <a:t>A 3</a:t>
            </a:r>
            <a:r>
              <a:rPr lang="en-US" baseline="30000" dirty="0" smtClean="0"/>
              <a:t>rd</a:t>
            </a:r>
            <a:r>
              <a:rPr lang="en-US" dirty="0" smtClean="0"/>
              <a:t> generation GW observatory is a must for the GW community if we want to consolidate a new era for the GW astronomy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GWDAW-Rome 2010</a:t>
            </a:r>
            <a:endParaRPr kumimoji="0"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29</a:t>
            </a:fld>
            <a:endParaRPr kumimoji="0" lang="en-US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142844" y="2714620"/>
            <a:ext cx="8786874" cy="9286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need to develop new technologies for our interferometers to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go beyond the advanced detectors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142844" y="3571876"/>
            <a:ext cx="8786874" cy="9286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But, as first priority, we need </a:t>
            </a:r>
            <a:r>
              <a:rPr kumimoji="0" lang="en-US" sz="2400" b="0" i="0" u="dbl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infrastructures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host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GW observatories for decades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142844" y="4572008"/>
            <a:ext cx="8786874" cy="15716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182880" indent="-246888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first lesson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we learned is  that the new infrastructure must be hosted in an underground site</a:t>
            </a:r>
          </a:p>
          <a:p>
            <a:pPr marL="640080" lvl="1" indent="-246888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400" baseline="0" dirty="0" smtClean="0"/>
              <a:t>But, where?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Immagine 8" descr="ET-new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958" y="0"/>
            <a:ext cx="1643042" cy="530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340" y="3286124"/>
            <a:ext cx="460366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57232"/>
            <a:ext cx="4114800" cy="532449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Advanced detectors are, for example, promising: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 BNS detection rate of few tens per year (detection seems assured) with a limited SNR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 beating of the spin-down limit for many known pulsars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4" descr="MergerR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1725" y="522288"/>
            <a:ext cx="4232275" cy="2906712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-24"/>
            <a:ext cx="5143536" cy="64294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Advanced detectors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3</a:t>
            </a:fld>
            <a:endParaRPr kumimoji="0" lang="en-US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GWDAW-Rome 2010</a:t>
            </a:r>
            <a:endParaRPr kumimoji="0" lang="en-US"/>
          </a:p>
        </p:txBody>
      </p:sp>
      <p:pic>
        <p:nvPicPr>
          <p:cNvPr id="10" name="Immagine 9" descr="ET-new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0"/>
            <a:ext cx="1643042" cy="530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8042" t="1748" r="8360" b="1"/>
          <a:stretch>
            <a:fillRect/>
          </a:stretch>
        </p:blipFill>
        <p:spPr bwMode="auto">
          <a:xfrm>
            <a:off x="5572132" y="2357430"/>
            <a:ext cx="3571900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46980"/>
          </a:xfrm>
        </p:spPr>
        <p:txBody>
          <a:bodyPr/>
          <a:lstStyle/>
          <a:p>
            <a:r>
              <a:rPr lang="en-US" dirty="0" smtClean="0"/>
              <a:t>ET Site selection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928670"/>
            <a:ext cx="8472518" cy="1428760"/>
          </a:xfrm>
        </p:spPr>
        <p:txBody>
          <a:bodyPr/>
          <a:lstStyle/>
          <a:p>
            <a:r>
              <a:rPr lang="en-US" dirty="0" smtClean="0"/>
              <a:t>The generation of a Site candidate list is a priority task in ET </a:t>
            </a:r>
          </a:p>
          <a:p>
            <a:pPr lvl="1"/>
            <a:r>
              <a:rPr lang="en-US" dirty="0" smtClean="0"/>
              <a:t>Scientific &amp; political constrains must be evaluated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GWDAW-Rome 2010</a:t>
            </a:r>
            <a:endParaRPr kumimoji="0"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>
                <a:solidFill>
                  <a:schemeClr val="bg2">
                    <a:lumMod val="75000"/>
                  </a:schemeClr>
                </a:solidFill>
              </a:rPr>
              <a:pPr/>
              <a:t>30</a:t>
            </a:fld>
            <a:endParaRPr kumimoji="0"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214282" y="2357430"/>
            <a:ext cx="5429288" cy="221457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1097280" lvl="2" indent="-246888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“Cultural noise”, sub-soil characteristics, environmental conditions</a:t>
            </a:r>
          </a:p>
          <a:p>
            <a:pPr marL="1097280" lvl="2" indent="-246888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000" dirty="0" smtClean="0"/>
              <a:t>Support of the local institutions and authorities</a:t>
            </a:r>
          </a:p>
          <a:p>
            <a:pPr marL="1097280" lvl="2" indent="-246888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Costs,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Costs, Costs, Costs, …..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magine 7" descr="ET-new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0"/>
            <a:ext cx="1643042" cy="530717"/>
          </a:xfrm>
          <a:prstGeom prst="rect">
            <a:avLst/>
          </a:prstGeom>
        </p:spPr>
      </p:pic>
      <p:sp>
        <p:nvSpPr>
          <p:cNvPr id="9" name="Segnaposto contenuto 2"/>
          <p:cNvSpPr txBox="1">
            <a:spLocks/>
          </p:cNvSpPr>
          <p:nvPr/>
        </p:nvSpPr>
        <p:spPr>
          <a:xfrm>
            <a:off x="214282" y="5000636"/>
            <a:ext cx="5429288" cy="16430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182880" indent="-246888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cost optimization strategy, since we need to host a multi-detector installation,</a:t>
            </a:r>
            <a:r>
              <a:rPr lang="en-US" sz="2000" dirty="0"/>
              <a:t> </a:t>
            </a:r>
            <a:r>
              <a:rPr lang="en-US" sz="2000" dirty="0" smtClean="0"/>
              <a:t>could the geometry of the observatory be optimized?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57200" y="-24"/>
            <a:ext cx="8305800" cy="7960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Geometry optimization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GWDAW-Rome 2010</a:t>
            </a:r>
            <a:endParaRPr kumimoji="0"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31</a:t>
            </a:fld>
            <a:endParaRPr kumimoji="0" lang="en-US"/>
          </a:p>
        </p:txBody>
      </p:sp>
      <p:grpSp>
        <p:nvGrpSpPr>
          <p:cNvPr id="7" name="Gruppo 6"/>
          <p:cNvGrpSpPr/>
          <p:nvPr/>
        </p:nvGrpSpPr>
        <p:grpSpPr>
          <a:xfrm>
            <a:off x="642910" y="1634320"/>
            <a:ext cx="990608" cy="1008862"/>
            <a:chOff x="571472" y="4072736"/>
            <a:chExt cx="990608" cy="1008862"/>
          </a:xfrm>
        </p:grpSpPr>
        <p:cxnSp>
          <p:nvCxnSpPr>
            <p:cNvPr id="8" name="Connettore 1 7"/>
            <p:cNvCxnSpPr/>
            <p:nvPr/>
          </p:nvCxnSpPr>
          <p:spPr>
            <a:xfrm rot="5400000">
              <a:off x="72200" y="4572008"/>
              <a:ext cx="999338" cy="79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8"/>
            <p:cNvCxnSpPr/>
            <p:nvPr/>
          </p:nvCxnSpPr>
          <p:spPr>
            <a:xfrm rot="10800000" flipV="1">
              <a:off x="571472" y="5072074"/>
              <a:ext cx="990608" cy="952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asellaDiTesto 9"/>
          <p:cNvSpPr txBox="1"/>
          <p:nvPr/>
        </p:nvSpPr>
        <p:spPr>
          <a:xfrm>
            <a:off x="714348" y="192880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Freccia a destra 10"/>
          <p:cNvSpPr/>
          <p:nvPr/>
        </p:nvSpPr>
        <p:spPr>
          <a:xfrm>
            <a:off x="1785918" y="1928802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uppo 11"/>
          <p:cNvGrpSpPr/>
          <p:nvPr/>
        </p:nvGrpSpPr>
        <p:grpSpPr>
          <a:xfrm rot="18889408">
            <a:off x="2869694" y="1416888"/>
            <a:ext cx="990608" cy="1008862"/>
            <a:chOff x="571472" y="4072736"/>
            <a:chExt cx="990608" cy="1008862"/>
          </a:xfrm>
        </p:grpSpPr>
        <p:cxnSp>
          <p:nvCxnSpPr>
            <p:cNvPr id="13" name="Connettore 1 12"/>
            <p:cNvCxnSpPr/>
            <p:nvPr/>
          </p:nvCxnSpPr>
          <p:spPr>
            <a:xfrm rot="5400000">
              <a:off x="72200" y="4572008"/>
              <a:ext cx="999338" cy="794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/>
          </p:nvCxnSpPr>
          <p:spPr>
            <a:xfrm rot="10800000" flipV="1">
              <a:off x="571472" y="5072074"/>
              <a:ext cx="990608" cy="9524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CasellaDiTesto 14"/>
          <p:cNvSpPr txBox="1"/>
          <p:nvPr/>
        </p:nvSpPr>
        <p:spPr>
          <a:xfrm>
            <a:off x="3389014" y="178592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3376602" y="1643844"/>
            <a:ext cx="990608" cy="1008862"/>
            <a:chOff x="571472" y="4072736"/>
            <a:chExt cx="990608" cy="1008862"/>
          </a:xfrm>
        </p:grpSpPr>
        <p:cxnSp>
          <p:nvCxnSpPr>
            <p:cNvPr id="17" name="Connettore 1 16"/>
            <p:cNvCxnSpPr/>
            <p:nvPr/>
          </p:nvCxnSpPr>
          <p:spPr>
            <a:xfrm rot="5400000">
              <a:off x="72200" y="4572008"/>
              <a:ext cx="999338" cy="79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/>
          </p:nvCxnSpPr>
          <p:spPr>
            <a:xfrm rot="10800000" flipV="1">
              <a:off x="571472" y="5072074"/>
              <a:ext cx="990608" cy="952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asellaDiTesto 18"/>
          <p:cNvSpPr txBox="1"/>
          <p:nvPr/>
        </p:nvSpPr>
        <p:spPr>
          <a:xfrm>
            <a:off x="3786182" y="221455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45°</a:t>
            </a:r>
            <a:endParaRPr lang="en-US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2214546" y="1000108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Fully resolve polarizations</a:t>
            </a:r>
            <a:endParaRPr lang="en-US" dirty="0"/>
          </a:p>
        </p:txBody>
      </p:sp>
      <p:sp>
        <p:nvSpPr>
          <p:cNvPr id="21" name="Ovale 20"/>
          <p:cNvSpPr/>
          <p:nvPr/>
        </p:nvSpPr>
        <p:spPr>
          <a:xfrm>
            <a:off x="3214678" y="2500306"/>
            <a:ext cx="357190" cy="285752"/>
          </a:xfrm>
          <a:prstGeom prst="ellipse">
            <a:avLst/>
          </a:prstGeom>
          <a:solidFill>
            <a:schemeClr val="tx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e 21"/>
          <p:cNvSpPr/>
          <p:nvPr/>
        </p:nvSpPr>
        <p:spPr>
          <a:xfrm>
            <a:off x="2500298" y="1785926"/>
            <a:ext cx="357190" cy="285752"/>
          </a:xfrm>
          <a:prstGeom prst="ellipse">
            <a:avLst/>
          </a:prstGeom>
          <a:solidFill>
            <a:schemeClr val="tx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e 22"/>
          <p:cNvSpPr/>
          <p:nvPr/>
        </p:nvSpPr>
        <p:spPr>
          <a:xfrm>
            <a:off x="3214678" y="1500174"/>
            <a:ext cx="357190" cy="285752"/>
          </a:xfrm>
          <a:prstGeom prst="ellipse">
            <a:avLst/>
          </a:prstGeom>
          <a:solidFill>
            <a:schemeClr val="tx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e 23"/>
          <p:cNvSpPr/>
          <p:nvPr/>
        </p:nvSpPr>
        <p:spPr>
          <a:xfrm>
            <a:off x="3857620" y="1785926"/>
            <a:ext cx="357190" cy="285752"/>
          </a:xfrm>
          <a:prstGeom prst="ellipse">
            <a:avLst/>
          </a:prstGeom>
          <a:solidFill>
            <a:schemeClr val="tx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e 24"/>
          <p:cNvSpPr/>
          <p:nvPr/>
        </p:nvSpPr>
        <p:spPr>
          <a:xfrm>
            <a:off x="4143372" y="2500306"/>
            <a:ext cx="357190" cy="285752"/>
          </a:xfrm>
          <a:prstGeom prst="ellipse">
            <a:avLst/>
          </a:prstGeom>
          <a:solidFill>
            <a:schemeClr val="tx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asellaDiTesto 25"/>
          <p:cNvSpPr txBox="1"/>
          <p:nvPr/>
        </p:nvSpPr>
        <p:spPr>
          <a:xfrm>
            <a:off x="2643174" y="278605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end caverns</a:t>
            </a:r>
            <a:endParaRPr lang="en-US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2643174" y="3143248"/>
            <a:ext cx="181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4×L  long tunnels</a:t>
            </a:r>
            <a:endParaRPr lang="en-US" dirty="0"/>
          </a:p>
        </p:txBody>
      </p:sp>
      <p:sp>
        <p:nvSpPr>
          <p:cNvPr id="28" name="Freccia a destra 27"/>
          <p:cNvSpPr/>
          <p:nvPr/>
        </p:nvSpPr>
        <p:spPr>
          <a:xfrm>
            <a:off x="5214942" y="1928802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uppo 28"/>
          <p:cNvGrpSpPr/>
          <p:nvPr/>
        </p:nvGrpSpPr>
        <p:grpSpPr>
          <a:xfrm rot="3968238">
            <a:off x="6238579" y="2052406"/>
            <a:ext cx="990608" cy="1008862"/>
            <a:chOff x="571472" y="4072736"/>
            <a:chExt cx="990608" cy="1008862"/>
          </a:xfrm>
        </p:grpSpPr>
        <p:cxnSp>
          <p:nvCxnSpPr>
            <p:cNvPr id="30" name="Connettore 1 29"/>
            <p:cNvCxnSpPr/>
            <p:nvPr/>
          </p:nvCxnSpPr>
          <p:spPr>
            <a:xfrm rot="5400000">
              <a:off x="72200" y="4572008"/>
              <a:ext cx="999338" cy="794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/>
          </p:nvCxnSpPr>
          <p:spPr>
            <a:xfrm rot="10800000" flipV="1">
              <a:off x="571472" y="5072074"/>
              <a:ext cx="990608" cy="9524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po 31"/>
          <p:cNvGrpSpPr/>
          <p:nvPr/>
        </p:nvGrpSpPr>
        <p:grpSpPr>
          <a:xfrm>
            <a:off x="6081722" y="1285860"/>
            <a:ext cx="990608" cy="1008862"/>
            <a:chOff x="571472" y="4072736"/>
            <a:chExt cx="990608" cy="1008862"/>
          </a:xfrm>
        </p:grpSpPr>
        <p:cxnSp>
          <p:nvCxnSpPr>
            <p:cNvPr id="33" name="Connettore 1 32"/>
            <p:cNvCxnSpPr/>
            <p:nvPr/>
          </p:nvCxnSpPr>
          <p:spPr>
            <a:xfrm rot="5400000">
              <a:off x="72200" y="4572008"/>
              <a:ext cx="999338" cy="79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 rot="10800000" flipV="1">
              <a:off x="571472" y="5072074"/>
              <a:ext cx="990608" cy="952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po 34"/>
          <p:cNvGrpSpPr/>
          <p:nvPr/>
        </p:nvGrpSpPr>
        <p:grpSpPr>
          <a:xfrm rot="1806666">
            <a:off x="6258421" y="1609148"/>
            <a:ext cx="990608" cy="1008862"/>
            <a:chOff x="571472" y="4072736"/>
            <a:chExt cx="990608" cy="1008862"/>
          </a:xfrm>
        </p:grpSpPr>
        <p:cxnSp>
          <p:nvCxnSpPr>
            <p:cNvPr id="36" name="Connettore 1 35"/>
            <p:cNvCxnSpPr/>
            <p:nvPr/>
          </p:nvCxnSpPr>
          <p:spPr>
            <a:xfrm rot="5400000">
              <a:off x="72200" y="4572008"/>
              <a:ext cx="999338" cy="794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/>
          </p:nvCxnSpPr>
          <p:spPr>
            <a:xfrm rot="10800000" flipV="1">
              <a:off x="571472" y="5072074"/>
              <a:ext cx="990608" cy="9524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CasellaDiTesto 37"/>
          <p:cNvSpPr txBox="1"/>
          <p:nvPr/>
        </p:nvSpPr>
        <p:spPr>
          <a:xfrm>
            <a:off x="6215074" y="782405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45° stream generated by virtual </a:t>
            </a:r>
            <a:r>
              <a:rPr lang="en-US" dirty="0" err="1" smtClean="0"/>
              <a:t>interferometry</a:t>
            </a:r>
            <a:endParaRPr lang="en-US" dirty="0"/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071546"/>
            <a:ext cx="365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000372"/>
            <a:ext cx="2587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CasellaDiTesto 40"/>
          <p:cNvSpPr txBox="1"/>
          <p:nvPr/>
        </p:nvSpPr>
        <p:spPr>
          <a:xfrm>
            <a:off x="7358082" y="1428736"/>
            <a:ext cx="1347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Null stream</a:t>
            </a:r>
            <a:endParaRPr lang="en-US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7358082" y="178592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Redundancy</a:t>
            </a:r>
            <a:endParaRPr lang="en-US" dirty="0"/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1090" y="1285860"/>
            <a:ext cx="365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Ovale 43"/>
          <p:cNvSpPr/>
          <p:nvPr/>
        </p:nvSpPr>
        <p:spPr>
          <a:xfrm>
            <a:off x="6286512" y="3071810"/>
            <a:ext cx="357190" cy="285752"/>
          </a:xfrm>
          <a:prstGeom prst="ellipse">
            <a:avLst/>
          </a:prstGeom>
          <a:solidFill>
            <a:schemeClr val="tx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e 44"/>
          <p:cNvSpPr/>
          <p:nvPr/>
        </p:nvSpPr>
        <p:spPr>
          <a:xfrm>
            <a:off x="5857884" y="1214422"/>
            <a:ext cx="357190" cy="285752"/>
          </a:xfrm>
          <a:prstGeom prst="ellipse">
            <a:avLst/>
          </a:prstGeom>
          <a:solidFill>
            <a:schemeClr val="tx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e 45"/>
          <p:cNvSpPr/>
          <p:nvPr/>
        </p:nvSpPr>
        <p:spPr>
          <a:xfrm>
            <a:off x="6786578" y="1714488"/>
            <a:ext cx="357190" cy="285752"/>
          </a:xfrm>
          <a:prstGeom prst="ellipse">
            <a:avLst/>
          </a:prstGeom>
          <a:solidFill>
            <a:schemeClr val="tx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e 46"/>
          <p:cNvSpPr/>
          <p:nvPr/>
        </p:nvSpPr>
        <p:spPr>
          <a:xfrm>
            <a:off x="6858016" y="2143116"/>
            <a:ext cx="357190" cy="285752"/>
          </a:xfrm>
          <a:prstGeom prst="ellipse">
            <a:avLst/>
          </a:prstGeom>
          <a:solidFill>
            <a:schemeClr val="tx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e 47"/>
          <p:cNvSpPr/>
          <p:nvPr/>
        </p:nvSpPr>
        <p:spPr>
          <a:xfrm>
            <a:off x="6786578" y="2643182"/>
            <a:ext cx="357190" cy="285752"/>
          </a:xfrm>
          <a:prstGeom prst="ellipse">
            <a:avLst/>
          </a:prstGeom>
          <a:solidFill>
            <a:schemeClr val="tx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e 48"/>
          <p:cNvSpPr/>
          <p:nvPr/>
        </p:nvSpPr>
        <p:spPr>
          <a:xfrm>
            <a:off x="5929322" y="2143116"/>
            <a:ext cx="357190" cy="285752"/>
          </a:xfrm>
          <a:prstGeom prst="ellipse">
            <a:avLst/>
          </a:prstGeom>
          <a:solidFill>
            <a:schemeClr val="tx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e 49"/>
          <p:cNvSpPr/>
          <p:nvPr/>
        </p:nvSpPr>
        <p:spPr>
          <a:xfrm>
            <a:off x="6357950" y="1285860"/>
            <a:ext cx="357190" cy="285752"/>
          </a:xfrm>
          <a:prstGeom prst="ellipse">
            <a:avLst/>
          </a:prstGeom>
          <a:solidFill>
            <a:schemeClr val="tx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asellaDiTesto 50"/>
          <p:cNvSpPr txBox="1"/>
          <p:nvPr/>
        </p:nvSpPr>
        <p:spPr>
          <a:xfrm>
            <a:off x="7143768" y="2928934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 end caverns</a:t>
            </a:r>
            <a:endParaRPr lang="en-US" dirty="0"/>
          </a:p>
        </p:txBody>
      </p:sp>
      <p:sp>
        <p:nvSpPr>
          <p:cNvPr id="52" name="CasellaDiTesto 51"/>
          <p:cNvSpPr txBox="1"/>
          <p:nvPr/>
        </p:nvSpPr>
        <p:spPr>
          <a:xfrm>
            <a:off x="7143768" y="3286124"/>
            <a:ext cx="181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6×L  long tunnels</a:t>
            </a:r>
            <a:endParaRPr lang="en-US" dirty="0"/>
          </a:p>
        </p:txBody>
      </p:sp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3143248"/>
            <a:ext cx="2587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" name="Gruppo 53"/>
          <p:cNvGrpSpPr/>
          <p:nvPr/>
        </p:nvGrpSpPr>
        <p:grpSpPr>
          <a:xfrm>
            <a:off x="571472" y="4641858"/>
            <a:ext cx="1285884" cy="1001720"/>
            <a:chOff x="1785918" y="4143380"/>
            <a:chExt cx="1285884" cy="1001720"/>
          </a:xfrm>
        </p:grpSpPr>
        <p:cxnSp>
          <p:nvCxnSpPr>
            <p:cNvPr id="55" name="Connettore 1 54"/>
            <p:cNvCxnSpPr/>
            <p:nvPr/>
          </p:nvCxnSpPr>
          <p:spPr>
            <a:xfrm>
              <a:off x="1785918" y="5143512"/>
              <a:ext cx="1285884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55"/>
            <p:cNvCxnSpPr/>
            <p:nvPr/>
          </p:nvCxnSpPr>
          <p:spPr>
            <a:xfrm rot="5400000" flipH="1" flipV="1">
              <a:off x="1607323" y="4321975"/>
              <a:ext cx="1000132" cy="64294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CasellaDiTesto 56"/>
          <p:cNvSpPr txBox="1"/>
          <p:nvPr/>
        </p:nvSpPr>
        <p:spPr>
          <a:xfrm>
            <a:off x="928662" y="5213362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60°</a:t>
            </a:r>
            <a:endParaRPr lang="en-US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142844" y="5786454"/>
            <a:ext cx="226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’=L/sin(60°)=1.15×L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9" name="Freccia a destra 58"/>
          <p:cNvSpPr/>
          <p:nvPr/>
        </p:nvSpPr>
        <p:spPr>
          <a:xfrm>
            <a:off x="2071670" y="4857760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uppo 59"/>
          <p:cNvGrpSpPr/>
          <p:nvPr/>
        </p:nvGrpSpPr>
        <p:grpSpPr>
          <a:xfrm>
            <a:off x="2786050" y="4643446"/>
            <a:ext cx="1285884" cy="1001720"/>
            <a:chOff x="1785918" y="4143380"/>
            <a:chExt cx="1285884" cy="1001720"/>
          </a:xfrm>
        </p:grpSpPr>
        <p:cxnSp>
          <p:nvCxnSpPr>
            <p:cNvPr id="61" name="Connettore 1 60"/>
            <p:cNvCxnSpPr/>
            <p:nvPr/>
          </p:nvCxnSpPr>
          <p:spPr>
            <a:xfrm>
              <a:off x="1785918" y="5143512"/>
              <a:ext cx="1285884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1 61"/>
            <p:cNvCxnSpPr/>
            <p:nvPr/>
          </p:nvCxnSpPr>
          <p:spPr>
            <a:xfrm rot="5400000" flipH="1" flipV="1">
              <a:off x="1607323" y="4321975"/>
              <a:ext cx="1000132" cy="64294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uppo 62"/>
          <p:cNvGrpSpPr/>
          <p:nvPr/>
        </p:nvGrpSpPr>
        <p:grpSpPr>
          <a:xfrm rot="14185029">
            <a:off x="2796796" y="4847102"/>
            <a:ext cx="1285884" cy="1235728"/>
            <a:chOff x="1785918" y="4010384"/>
            <a:chExt cx="1285884" cy="1235728"/>
          </a:xfrm>
        </p:grpSpPr>
        <p:cxnSp>
          <p:nvCxnSpPr>
            <p:cNvPr id="64" name="Connettore 1 63"/>
            <p:cNvCxnSpPr/>
            <p:nvPr/>
          </p:nvCxnSpPr>
          <p:spPr>
            <a:xfrm>
              <a:off x="1785918" y="5143512"/>
              <a:ext cx="1285884" cy="1588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64"/>
            <p:cNvCxnSpPr/>
            <p:nvPr/>
          </p:nvCxnSpPr>
          <p:spPr>
            <a:xfrm rot="18214971" flipV="1">
              <a:off x="1509013" y="4627280"/>
              <a:ext cx="1235728" cy="1935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uppo 65"/>
          <p:cNvGrpSpPr/>
          <p:nvPr/>
        </p:nvGrpSpPr>
        <p:grpSpPr>
          <a:xfrm rot="14859117" flipH="1">
            <a:off x="2874411" y="4451574"/>
            <a:ext cx="1370346" cy="1329449"/>
            <a:chOff x="1657261" y="4010609"/>
            <a:chExt cx="1370346" cy="1329449"/>
          </a:xfrm>
        </p:grpSpPr>
        <p:cxnSp>
          <p:nvCxnSpPr>
            <p:cNvPr id="67" name="Connettore 1 66"/>
            <p:cNvCxnSpPr/>
            <p:nvPr/>
          </p:nvCxnSpPr>
          <p:spPr>
            <a:xfrm rot="20259117">
              <a:off x="1945979" y="4625523"/>
              <a:ext cx="1081628" cy="714535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1 67"/>
            <p:cNvCxnSpPr/>
            <p:nvPr/>
          </p:nvCxnSpPr>
          <p:spPr>
            <a:xfrm rot="9459117" flipH="1">
              <a:off x="1657261" y="4010609"/>
              <a:ext cx="1046372" cy="684227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Ovale 68"/>
          <p:cNvSpPr/>
          <p:nvPr/>
        </p:nvSpPr>
        <p:spPr>
          <a:xfrm>
            <a:off x="2714612" y="5500702"/>
            <a:ext cx="357190" cy="285752"/>
          </a:xfrm>
          <a:prstGeom prst="ellipse">
            <a:avLst/>
          </a:prstGeom>
          <a:solidFill>
            <a:schemeClr val="tx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e 69"/>
          <p:cNvSpPr/>
          <p:nvPr/>
        </p:nvSpPr>
        <p:spPr>
          <a:xfrm>
            <a:off x="3357554" y="4500570"/>
            <a:ext cx="357190" cy="285752"/>
          </a:xfrm>
          <a:prstGeom prst="ellipse">
            <a:avLst/>
          </a:prstGeom>
          <a:solidFill>
            <a:schemeClr val="tx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e 70"/>
          <p:cNvSpPr/>
          <p:nvPr/>
        </p:nvSpPr>
        <p:spPr>
          <a:xfrm>
            <a:off x="3929058" y="5500702"/>
            <a:ext cx="357190" cy="285752"/>
          </a:xfrm>
          <a:prstGeom prst="ellipse">
            <a:avLst/>
          </a:prstGeom>
          <a:solidFill>
            <a:schemeClr val="tx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CasellaDiTesto 71"/>
          <p:cNvSpPr txBox="1"/>
          <p:nvPr/>
        </p:nvSpPr>
        <p:spPr>
          <a:xfrm>
            <a:off x="2357422" y="3786190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Fully resolve polarizations by virtual </a:t>
            </a:r>
            <a:r>
              <a:rPr lang="en-US" dirty="0" err="1" smtClean="0"/>
              <a:t>interferometry</a:t>
            </a:r>
            <a:endParaRPr lang="en-US" dirty="0" smtClean="0"/>
          </a:p>
        </p:txBody>
      </p:sp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4071942"/>
            <a:ext cx="365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CasellaDiTesto 73"/>
          <p:cNvSpPr txBox="1"/>
          <p:nvPr/>
        </p:nvSpPr>
        <p:spPr>
          <a:xfrm>
            <a:off x="3857620" y="4429132"/>
            <a:ext cx="1347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Null stream</a:t>
            </a:r>
            <a:endParaRPr lang="en-US" dirty="0"/>
          </a:p>
        </p:txBody>
      </p:sp>
      <p:sp>
        <p:nvSpPr>
          <p:cNvPr id="75" name="CasellaDiTesto 74"/>
          <p:cNvSpPr txBox="1"/>
          <p:nvPr/>
        </p:nvSpPr>
        <p:spPr>
          <a:xfrm>
            <a:off x="4071934" y="478632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Redundancy</a:t>
            </a:r>
            <a:endParaRPr lang="en-US" dirty="0"/>
          </a:p>
        </p:txBody>
      </p:sp>
      <p:sp>
        <p:nvSpPr>
          <p:cNvPr id="76" name="CasellaDiTesto 75"/>
          <p:cNvSpPr txBox="1"/>
          <p:nvPr/>
        </p:nvSpPr>
        <p:spPr>
          <a:xfrm>
            <a:off x="4214810" y="5143512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end caverns</a:t>
            </a:r>
            <a:endParaRPr lang="en-US" dirty="0"/>
          </a:p>
        </p:txBody>
      </p:sp>
      <p:sp>
        <p:nvSpPr>
          <p:cNvPr id="77" name="CasellaDiTesto 76"/>
          <p:cNvSpPr txBox="1"/>
          <p:nvPr/>
        </p:nvSpPr>
        <p:spPr>
          <a:xfrm>
            <a:off x="4286248" y="5500702"/>
            <a:ext cx="2101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3.45×L  long tunnels</a:t>
            </a:r>
            <a:endParaRPr lang="en-US" dirty="0"/>
          </a:p>
        </p:txBody>
      </p:sp>
      <p:grpSp>
        <p:nvGrpSpPr>
          <p:cNvPr id="78" name="Gruppo 77"/>
          <p:cNvGrpSpPr/>
          <p:nvPr/>
        </p:nvGrpSpPr>
        <p:grpSpPr>
          <a:xfrm rot="18889408">
            <a:off x="7641152" y="3845779"/>
            <a:ext cx="990608" cy="1008862"/>
            <a:chOff x="571472" y="4072736"/>
            <a:chExt cx="990608" cy="1008862"/>
          </a:xfrm>
        </p:grpSpPr>
        <p:cxnSp>
          <p:nvCxnSpPr>
            <p:cNvPr id="79" name="Connettore 1 78"/>
            <p:cNvCxnSpPr/>
            <p:nvPr/>
          </p:nvCxnSpPr>
          <p:spPr>
            <a:xfrm rot="5400000">
              <a:off x="72200" y="4572008"/>
              <a:ext cx="999338" cy="794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1 79"/>
            <p:cNvCxnSpPr/>
            <p:nvPr/>
          </p:nvCxnSpPr>
          <p:spPr>
            <a:xfrm rot="10800000" flipV="1">
              <a:off x="571472" y="5072074"/>
              <a:ext cx="990608" cy="9524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uppo 80"/>
          <p:cNvGrpSpPr/>
          <p:nvPr/>
        </p:nvGrpSpPr>
        <p:grpSpPr>
          <a:xfrm>
            <a:off x="7300327" y="4491840"/>
            <a:ext cx="990608" cy="1008862"/>
            <a:chOff x="571472" y="4072736"/>
            <a:chExt cx="990608" cy="1008862"/>
          </a:xfrm>
        </p:grpSpPr>
        <p:cxnSp>
          <p:nvCxnSpPr>
            <p:cNvPr id="82" name="Connettore 1 81"/>
            <p:cNvCxnSpPr/>
            <p:nvPr/>
          </p:nvCxnSpPr>
          <p:spPr>
            <a:xfrm rot="5400000">
              <a:off x="72200" y="4572008"/>
              <a:ext cx="999338" cy="79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1 82"/>
            <p:cNvCxnSpPr/>
            <p:nvPr/>
          </p:nvCxnSpPr>
          <p:spPr>
            <a:xfrm rot="10800000" flipV="1">
              <a:off x="571472" y="5072074"/>
              <a:ext cx="990608" cy="952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CasellaDiTesto 83"/>
          <p:cNvSpPr txBox="1"/>
          <p:nvPr/>
        </p:nvSpPr>
        <p:spPr>
          <a:xfrm>
            <a:off x="7500958" y="557214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85" name="Gruppo 84"/>
          <p:cNvGrpSpPr/>
          <p:nvPr/>
        </p:nvGrpSpPr>
        <p:grpSpPr>
          <a:xfrm>
            <a:off x="7367606" y="4419609"/>
            <a:ext cx="990608" cy="1008862"/>
            <a:chOff x="571472" y="4072736"/>
            <a:chExt cx="990608" cy="1008862"/>
          </a:xfrm>
        </p:grpSpPr>
        <p:cxnSp>
          <p:nvCxnSpPr>
            <p:cNvPr id="86" name="Connettore 1 85"/>
            <p:cNvCxnSpPr/>
            <p:nvPr/>
          </p:nvCxnSpPr>
          <p:spPr>
            <a:xfrm rot="5400000">
              <a:off x="72200" y="4572008"/>
              <a:ext cx="999338" cy="79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1 86"/>
            <p:cNvCxnSpPr/>
            <p:nvPr/>
          </p:nvCxnSpPr>
          <p:spPr>
            <a:xfrm rot="10800000" flipV="1">
              <a:off x="571472" y="5072074"/>
              <a:ext cx="990608" cy="952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Freccia bidirezionale orizzontale 87"/>
          <p:cNvSpPr/>
          <p:nvPr/>
        </p:nvSpPr>
        <p:spPr>
          <a:xfrm>
            <a:off x="5429256" y="4429132"/>
            <a:ext cx="1857388" cy="1000132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Equivalent to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89" name="Gruppo 88"/>
          <p:cNvGrpSpPr/>
          <p:nvPr/>
        </p:nvGrpSpPr>
        <p:grpSpPr>
          <a:xfrm rot="18889408">
            <a:off x="7641152" y="3917218"/>
            <a:ext cx="990608" cy="1008862"/>
            <a:chOff x="571472" y="4072736"/>
            <a:chExt cx="990608" cy="1008862"/>
          </a:xfrm>
        </p:grpSpPr>
        <p:cxnSp>
          <p:nvCxnSpPr>
            <p:cNvPr id="90" name="Connettore 1 89"/>
            <p:cNvCxnSpPr/>
            <p:nvPr/>
          </p:nvCxnSpPr>
          <p:spPr>
            <a:xfrm rot="5400000">
              <a:off x="72200" y="4572008"/>
              <a:ext cx="999338" cy="794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ttore 1 90"/>
            <p:cNvCxnSpPr/>
            <p:nvPr/>
          </p:nvCxnSpPr>
          <p:spPr>
            <a:xfrm rot="10800000" flipV="1">
              <a:off x="571472" y="5072074"/>
              <a:ext cx="990608" cy="9524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" name="Immagine 91" descr="ET-new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0"/>
            <a:ext cx="1643042" cy="530717"/>
          </a:xfrm>
          <a:prstGeom prst="rect">
            <a:avLst/>
          </a:prstGeom>
        </p:spPr>
      </p:pic>
      <p:sp>
        <p:nvSpPr>
          <p:cNvPr id="93" name="CasellaDiTesto 92"/>
          <p:cNvSpPr txBox="1"/>
          <p:nvPr/>
        </p:nvSpPr>
        <p:spPr>
          <a:xfrm>
            <a:off x="5715008" y="6357958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(Freise 2009)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00"/>
                            </p:stCondLst>
                            <p:childTnLst>
                              <p:par>
                                <p:cTn id="23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 animBg="1"/>
      <p:bldP spid="38" grpId="0"/>
      <p:bldP spid="41" grpId="0"/>
      <p:bldP spid="42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/>
      <p:bldP spid="52" grpId="0"/>
      <p:bldP spid="57" grpId="0"/>
      <p:bldP spid="58" grpId="0"/>
      <p:bldP spid="59" grpId="0" animBg="1"/>
      <p:bldP spid="69" grpId="0" animBg="1"/>
      <p:bldP spid="70" grpId="0" animBg="1"/>
      <p:bldP spid="71" grpId="0" animBg="1"/>
      <p:bldP spid="72" grpId="0"/>
      <p:bldP spid="74" grpId="0"/>
      <p:bldP spid="75" grpId="0"/>
      <p:bldP spid="76" grpId="0"/>
      <p:bldP spid="77" grpId="0"/>
      <p:bldP spid="84" grpId="0"/>
      <p:bldP spid="8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3214710"/>
          </a:xfrm>
        </p:spPr>
        <p:txBody>
          <a:bodyPr/>
          <a:lstStyle/>
          <a:p>
            <a:r>
              <a:rPr lang="en-US" dirty="0" smtClean="0"/>
              <a:t>The Einstein Telescope design study, supported by the European Commission in FP7 is the first step of the ET path</a:t>
            </a:r>
          </a:p>
          <a:p>
            <a:pPr lvl="1"/>
            <a:r>
              <a:rPr lang="en-US" dirty="0" smtClean="0"/>
              <a:t>We delivered the first intermediate report to the EC:</a:t>
            </a:r>
          </a:p>
          <a:p>
            <a:pPr lvl="2"/>
            <a:r>
              <a:rPr lang="en-US" dirty="0" smtClean="0">
                <a:hlinkClick r:id="rId3"/>
              </a:rPr>
              <a:t>http://www.et-gw.eu/et-scientific-reporting</a:t>
            </a:r>
            <a:endParaRPr lang="en-US" dirty="0" smtClean="0"/>
          </a:p>
          <a:p>
            <a:r>
              <a:rPr lang="en-US" dirty="0" smtClean="0"/>
              <a:t>Several other steps are needed to arrive to the construction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076588" y="6429396"/>
            <a:ext cx="3352800" cy="365125"/>
          </a:xfrm>
        </p:spPr>
        <p:txBody>
          <a:bodyPr/>
          <a:lstStyle/>
          <a:p>
            <a:r>
              <a:rPr kumimoji="0" lang="en-US" dirty="0" smtClean="0"/>
              <a:t>GWDAW-Rome 2010</a:t>
            </a:r>
            <a:endParaRPr kumimoji="0"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32</a:t>
            </a:fld>
            <a:endParaRPr kumimoji="0" lang="en-US"/>
          </a:p>
        </p:txBody>
      </p:sp>
      <p:sp>
        <p:nvSpPr>
          <p:cNvPr id="9" name="Segnaposto contenuto 5"/>
          <p:cNvSpPr txBox="1">
            <a:spLocks/>
          </p:cNvSpPr>
          <p:nvPr/>
        </p:nvSpPr>
        <p:spPr>
          <a:xfrm>
            <a:off x="-32" y="3857628"/>
            <a:ext cx="4643470" cy="2928958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Several competitors in EU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600" noProof="0" dirty="0" smtClean="0"/>
              <a:t>To have a success probability we need the support of 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600" noProof="0" dirty="0" smtClean="0"/>
              <a:t>all the GW community</a:t>
            </a:r>
          </a:p>
          <a:p>
            <a:pPr marL="1188720" lvl="2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en-US" sz="2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Through</a:t>
            </a:r>
            <a:r>
              <a:rPr kumimoji="0" lang="en-US" sz="2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ET science team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600" dirty="0" smtClean="0"/>
              <a:t>All the involved institutions</a:t>
            </a:r>
          </a:p>
          <a:p>
            <a:pPr marL="1188720" lvl="2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Through the support of the needed design and R&amp;D activities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Immagine 9" descr="ET-new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0"/>
            <a:ext cx="1643042" cy="530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67524"/>
          </a:xfrm>
        </p:spPr>
        <p:txBody>
          <a:bodyPr/>
          <a:lstStyle/>
          <a:p>
            <a:r>
              <a:rPr lang="en-US" dirty="0" smtClean="0"/>
              <a:t>Beyond Advanced Detectors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44" y="1000108"/>
            <a:ext cx="8858312" cy="578645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GW detection is expected to occur in the advanced detectors. </a:t>
            </a:r>
            <a:r>
              <a:rPr lang="en-US" b="1" dirty="0" smtClean="0"/>
              <a:t>The 3</a:t>
            </a:r>
            <a:r>
              <a:rPr lang="en-US" b="1" baseline="30000" dirty="0" smtClean="0"/>
              <a:t>rd</a:t>
            </a:r>
            <a:r>
              <a:rPr lang="en-US" b="1" dirty="0" smtClean="0"/>
              <a:t>  generation should focus on observational aspects: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Astrophysics:</a:t>
            </a:r>
          </a:p>
          <a:p>
            <a:pPr lvl="1"/>
            <a:r>
              <a:rPr lang="en-US" dirty="0" smtClean="0"/>
              <a:t>Measure in great detail the physical parameters of the stellar bodies composing the binary systems</a:t>
            </a:r>
          </a:p>
          <a:p>
            <a:pPr lvl="2"/>
            <a:r>
              <a:rPr lang="en-US" dirty="0" smtClean="0"/>
              <a:t>NS-NS, NS-BH, BH-BH</a:t>
            </a:r>
          </a:p>
          <a:p>
            <a:pPr lvl="2"/>
            <a:r>
              <a:rPr lang="en-US" dirty="0" smtClean="0"/>
              <a:t>Constrain the Equation of State of NS through the measurement</a:t>
            </a:r>
          </a:p>
          <a:p>
            <a:pPr lvl="3"/>
            <a:r>
              <a:rPr lang="en-US" dirty="0" smtClean="0"/>
              <a:t>of the merging phase of BNS</a:t>
            </a:r>
          </a:p>
          <a:p>
            <a:pPr lvl="3"/>
            <a:r>
              <a:rPr lang="en-US" dirty="0" smtClean="0"/>
              <a:t>of the NS stellar modes</a:t>
            </a:r>
          </a:p>
          <a:p>
            <a:pPr lvl="3"/>
            <a:r>
              <a:rPr lang="en-US" dirty="0" smtClean="0"/>
              <a:t>of the gravitational continuous wave emitted by a pulsar NS </a:t>
            </a:r>
          </a:p>
          <a:p>
            <a:pPr lvl="1"/>
            <a:r>
              <a:rPr lang="en-US" dirty="0" smtClean="0"/>
              <a:t>Contribute to solve the GRB enigma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Relativity</a:t>
            </a:r>
          </a:p>
          <a:p>
            <a:pPr lvl="1"/>
            <a:r>
              <a:rPr lang="en-US" dirty="0" smtClean="0"/>
              <a:t>Compare the numerical relativity model describing the coalescence of intermediate mass black holes</a:t>
            </a:r>
          </a:p>
          <a:p>
            <a:pPr lvl="1"/>
            <a:r>
              <a:rPr lang="en-US" dirty="0" smtClean="0"/>
              <a:t>Test General Relativity against other gravitation theories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Cosmology</a:t>
            </a:r>
          </a:p>
          <a:p>
            <a:pPr lvl="1"/>
            <a:r>
              <a:rPr lang="en-US" dirty="0" smtClean="0"/>
              <a:t>Measure few cosmological parameters using the GW signal from BNS emitting also an </a:t>
            </a:r>
            <a:r>
              <a:rPr lang="en-US" dirty="0" err="1" smtClean="0"/>
              <a:t>e.m</a:t>
            </a:r>
            <a:r>
              <a:rPr lang="en-US" dirty="0" smtClean="0"/>
              <a:t>. signal (like GRB)</a:t>
            </a:r>
          </a:p>
          <a:p>
            <a:pPr lvl="1"/>
            <a:r>
              <a:rPr lang="en-US" dirty="0" smtClean="0"/>
              <a:t>Probe the first instant of the universe and its evolution through the measurement of the GW stochastic background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Astro</a:t>
            </a:r>
            <a:r>
              <a:rPr lang="en-US" dirty="0" smtClean="0">
                <a:solidFill>
                  <a:srgbClr val="FF0000"/>
                </a:solidFill>
              </a:rPr>
              <a:t>-particle:</a:t>
            </a:r>
          </a:p>
          <a:p>
            <a:pPr lvl="1"/>
            <a:r>
              <a:rPr lang="en-US" dirty="0" smtClean="0"/>
              <a:t>Contribute to the measure the neutrino mass</a:t>
            </a:r>
          </a:p>
          <a:p>
            <a:pPr lvl="1"/>
            <a:r>
              <a:rPr lang="en-US" dirty="0" smtClean="0"/>
              <a:t>Constrain the graviton mass measurement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4</a:t>
            </a:fld>
            <a:endParaRPr kumimoji="0" lang="en-US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6929454" y="5992833"/>
            <a:ext cx="1833562" cy="365125"/>
          </a:xfrm>
        </p:spPr>
        <p:txBody>
          <a:bodyPr/>
          <a:lstStyle/>
          <a:p>
            <a:r>
              <a:rPr kumimoji="0" lang="en-US" dirty="0" smtClean="0"/>
              <a:t>GWDAW-Rome 2010</a:t>
            </a:r>
            <a:endParaRPr kumimoji="0" lang="en-US" dirty="0"/>
          </a:p>
        </p:txBody>
      </p:sp>
      <p:pic>
        <p:nvPicPr>
          <p:cNvPr id="8" name="Immagine 7" descr="ET-new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6327283"/>
            <a:ext cx="1643042" cy="530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146"/>
            <a:ext cx="8229600" cy="867524"/>
          </a:xfrm>
        </p:spPr>
        <p:txBody>
          <a:bodyPr/>
          <a:lstStyle/>
          <a:p>
            <a:r>
              <a:rPr lang="en-US" dirty="0" smtClean="0"/>
              <a:t>Target Sensitivity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1428760"/>
          </a:xfrm>
        </p:spPr>
        <p:txBody>
          <a:bodyPr/>
          <a:lstStyle/>
          <a:p>
            <a:r>
              <a:rPr lang="en-US" dirty="0" smtClean="0"/>
              <a:t>Target sensitivity of a new, 3</a:t>
            </a:r>
            <a:r>
              <a:rPr lang="en-US" baseline="30000" dirty="0" smtClean="0"/>
              <a:t>rd</a:t>
            </a:r>
            <a:r>
              <a:rPr lang="en-US" dirty="0" smtClean="0"/>
              <a:t> generation “observatory” is the result of the trade off between several requirements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GWDAW-Rome 2010</a:t>
            </a:r>
            <a:endParaRPr kumimoji="0"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5</a:t>
            </a:fld>
            <a:endParaRPr kumimoji="0"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1071538" y="2786058"/>
            <a:ext cx="6948569" cy="120032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 rtlCol="0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Science targets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Available technologies (detector realization)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Infrastructure &amp; site costs</a:t>
            </a:r>
            <a:endParaRPr lang="en-US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071538" y="2786058"/>
            <a:ext cx="6948569" cy="120032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 rtlCol="0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Infrastructure &amp; site costs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Available technologies (detector realization)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Science targets</a:t>
            </a:r>
            <a:endParaRPr lang="en-US" sz="2400" dirty="0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285720" y="4214818"/>
            <a:ext cx="8715436" cy="242889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starting point of our studies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we defined two rough requirements: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600" baseline="0" dirty="0" smtClean="0"/>
              <a:t>Improvement</a:t>
            </a:r>
            <a:r>
              <a:rPr lang="en-US" sz="2600" dirty="0" smtClean="0"/>
              <a:t> by a factor 10 the advanced sensitivities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600" dirty="0" smtClean="0"/>
              <a:t>Access, as much as possible, to the 1-10Hz frequency range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600" dirty="0" smtClean="0"/>
              <a:t>Let see the new possibilities open by such as observatory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Immagine 8" descr="ET-new-logo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0"/>
            <a:ext cx="1643042" cy="530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675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Binary System of massive stars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4357694"/>
            <a:ext cx="8229600" cy="2038344"/>
          </a:xfrm>
        </p:spPr>
        <p:txBody>
          <a:bodyPr/>
          <a:lstStyle/>
          <a:p>
            <a:r>
              <a:rPr lang="en-US" dirty="0" smtClean="0"/>
              <a:t>The new possibilities (for BS) of a 3</a:t>
            </a:r>
            <a:r>
              <a:rPr lang="en-US" baseline="30000" dirty="0" smtClean="0"/>
              <a:t>rd</a:t>
            </a:r>
            <a:r>
              <a:rPr lang="en-US" dirty="0" smtClean="0"/>
              <a:t> generation GW observatory emerge from these two plots:</a:t>
            </a:r>
          </a:p>
          <a:p>
            <a:pPr lvl="1"/>
            <a:r>
              <a:rPr lang="en-US" dirty="0" smtClean="0"/>
              <a:t>Cosmological detection distance</a:t>
            </a:r>
          </a:p>
          <a:p>
            <a:pPr lvl="1"/>
            <a:r>
              <a:rPr lang="en-US" dirty="0" smtClean="0"/>
              <a:t>Frequent high SNR events 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GWDAW-Rome 2010</a:t>
            </a:r>
            <a:endParaRPr kumimoji="0"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6</a:t>
            </a:fld>
            <a:endParaRPr kumimoji="0"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4019550" cy="298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8070" y="1142984"/>
            <a:ext cx="4041648" cy="297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ET-new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6327283"/>
            <a:ext cx="1643042" cy="530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71414"/>
            <a:ext cx="8229600" cy="857248"/>
          </a:xfrm>
        </p:spPr>
        <p:txBody>
          <a:bodyPr/>
          <a:lstStyle/>
          <a:p>
            <a:r>
              <a:rPr lang="en-US" dirty="0" smtClean="0"/>
              <a:t>Frequent &amp; high SNR </a:t>
            </a:r>
            <a:r>
              <a:rPr lang="en-US" dirty="0" err="1" smtClean="0"/>
              <a:t>evts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GWDAW-Rome 2010</a:t>
            </a:r>
            <a:endParaRPr kumimoji="0"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7</a:t>
            </a:fld>
            <a:endParaRPr kumimoji="0" lang="en-US"/>
          </a:p>
        </p:txBody>
      </p:sp>
      <p:pic>
        <p:nvPicPr>
          <p:cNvPr id="6" name="Immagine 5" descr="ET-new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6327283"/>
            <a:ext cx="1643042" cy="530717"/>
          </a:xfrm>
          <a:prstGeom prst="rect">
            <a:avLst/>
          </a:prstGeom>
        </p:spPr>
      </p:pic>
      <p:grpSp>
        <p:nvGrpSpPr>
          <p:cNvPr id="16" name="Gruppo 15"/>
          <p:cNvGrpSpPr/>
          <p:nvPr/>
        </p:nvGrpSpPr>
        <p:grpSpPr>
          <a:xfrm>
            <a:off x="5877881" y="2380747"/>
            <a:ext cx="3266119" cy="2834203"/>
            <a:chOff x="5877881" y="2380747"/>
            <a:chExt cx="3266119" cy="2834203"/>
          </a:xfrm>
        </p:grpSpPr>
        <p:grpSp>
          <p:nvGrpSpPr>
            <p:cNvPr id="7" name="Gruppo 9"/>
            <p:cNvGrpSpPr>
              <a:grpSpLocks noChangeAspect="1"/>
            </p:cNvGrpSpPr>
            <p:nvPr/>
          </p:nvGrpSpPr>
          <p:grpSpPr>
            <a:xfrm>
              <a:off x="5877881" y="2380747"/>
              <a:ext cx="3266119" cy="2548451"/>
              <a:chOff x="2214546" y="2610581"/>
              <a:chExt cx="5443531" cy="4247418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14546" y="2610581"/>
                <a:ext cx="5443531" cy="4247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" name="CasellaDiTesto 8"/>
              <p:cNvSpPr txBox="1"/>
              <p:nvPr/>
            </p:nvSpPr>
            <p:spPr>
              <a:xfrm>
                <a:off x="5786446" y="3590512"/>
                <a:ext cx="1428760" cy="338554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ET Restricted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CasellaDiTesto 9"/>
              <p:cNvSpPr txBox="1"/>
              <p:nvPr/>
            </p:nvSpPr>
            <p:spPr>
              <a:xfrm>
                <a:off x="5786446" y="3357562"/>
                <a:ext cx="1428760" cy="338554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ET Full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CasellaDiTesto 10"/>
            <p:cNvSpPr txBox="1"/>
            <p:nvPr/>
          </p:nvSpPr>
          <p:spPr>
            <a:xfrm>
              <a:off x="5938186" y="4907173"/>
              <a:ext cx="3205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Van Den </a:t>
              </a:r>
              <a:r>
                <a:rPr lang="en-US" sz="1400" dirty="0" err="1">
                  <a:solidFill>
                    <a:schemeClr val="bg1"/>
                  </a:solidFill>
                </a:rPr>
                <a:t>Broeck</a:t>
              </a:r>
              <a:r>
                <a:rPr lang="en-US" sz="1400" dirty="0">
                  <a:solidFill>
                    <a:schemeClr val="bg1"/>
                  </a:solidFill>
                </a:rPr>
                <a:t> and </a:t>
              </a:r>
              <a:r>
                <a:rPr lang="en-US" sz="1400" dirty="0" err="1">
                  <a:solidFill>
                    <a:schemeClr val="bg1"/>
                  </a:solidFill>
                </a:rPr>
                <a:t>Sengupta</a:t>
              </a:r>
              <a:r>
                <a:rPr lang="en-US" sz="1400" dirty="0">
                  <a:solidFill>
                    <a:schemeClr val="bg1"/>
                  </a:solidFill>
                </a:rPr>
                <a:t> (2007</a:t>
              </a:r>
              <a:r>
                <a:rPr lang="en-US" sz="1400" dirty="0" smtClean="0">
                  <a:solidFill>
                    <a:schemeClr val="bg1"/>
                  </a:solidFill>
                </a:rPr>
                <a:t>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8001024" y="2786058"/>
              <a:ext cx="6692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chemeClr val="bg2">
                      <a:lumMod val="10000"/>
                    </a:schemeClr>
                  </a:solidFill>
                </a:rPr>
                <a:t>ET Full</a:t>
              </a:r>
              <a:endParaRPr lang="en-US" sz="1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8001024" y="2938458"/>
              <a:ext cx="82426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chemeClr val="bg2">
                      <a:lumMod val="10000"/>
                    </a:schemeClr>
                  </a:solidFill>
                </a:rPr>
                <a:t>ET </a:t>
              </a:r>
              <a:r>
                <a:rPr lang="en-US" sz="1200" dirty="0" err="1" smtClean="0">
                  <a:solidFill>
                    <a:schemeClr val="bg2">
                      <a:lumMod val="10000"/>
                    </a:schemeClr>
                  </a:solidFill>
                </a:rPr>
                <a:t>Restr</a:t>
              </a:r>
              <a:r>
                <a:rPr lang="en-US" sz="1200" dirty="0" smtClean="0">
                  <a:solidFill>
                    <a:schemeClr val="bg2">
                      <a:lumMod val="10000"/>
                    </a:schemeClr>
                  </a:solidFill>
                </a:rPr>
                <a:t>.</a:t>
              </a:r>
              <a:endParaRPr lang="en-US" sz="1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071546"/>
            <a:ext cx="8786874" cy="557216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Access to all the three phases of the coalescence with high SNR:</a:t>
            </a:r>
          </a:p>
          <a:p>
            <a:pPr lvl="1"/>
            <a:r>
              <a:rPr lang="en-US" dirty="0" smtClean="0"/>
              <a:t>Early </a:t>
            </a:r>
            <a:r>
              <a:rPr lang="en-US" dirty="0" err="1" smtClean="0"/>
              <a:t>inspiral</a:t>
            </a:r>
            <a:r>
              <a:rPr lang="en-US" dirty="0" smtClean="0"/>
              <a:t> phase</a:t>
            </a:r>
          </a:p>
          <a:p>
            <a:pPr lvl="2"/>
            <a:r>
              <a:rPr lang="en-US" dirty="0" smtClean="0"/>
              <a:t>Restricted Post-Newtonian (PN) modeling</a:t>
            </a:r>
          </a:p>
          <a:p>
            <a:pPr lvl="1"/>
            <a:r>
              <a:rPr lang="en-US" dirty="0" smtClean="0"/>
              <a:t>Plunge phase</a:t>
            </a:r>
          </a:p>
          <a:p>
            <a:pPr lvl="2"/>
            <a:r>
              <a:rPr lang="en-US" dirty="0" smtClean="0"/>
              <a:t>Full PN (higher harmonics!) approximation</a:t>
            </a:r>
          </a:p>
          <a:p>
            <a:pPr lvl="2"/>
            <a:r>
              <a:rPr lang="en-US" dirty="0" smtClean="0"/>
              <a:t>Numerical Relativity (NR) templates</a:t>
            </a:r>
          </a:p>
          <a:p>
            <a:pPr lvl="2"/>
            <a:r>
              <a:rPr lang="en-US" dirty="0" smtClean="0"/>
              <a:t>Equation Of State (EOS) modeling</a:t>
            </a:r>
          </a:p>
          <a:p>
            <a:pPr lvl="1"/>
            <a:r>
              <a:rPr lang="en-US" dirty="0" smtClean="0"/>
              <a:t>Merger or Ring-down phase</a:t>
            </a:r>
          </a:p>
          <a:p>
            <a:pPr lvl="2"/>
            <a:r>
              <a:rPr lang="en-US" dirty="0" smtClean="0"/>
              <a:t>Numerical Relativity modeling</a:t>
            </a:r>
          </a:p>
          <a:p>
            <a:pPr lvl="2"/>
            <a:r>
              <a:rPr lang="en-US" dirty="0" smtClean="0"/>
              <a:t>Quasi-Normal modes simulation &amp; EOS const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rains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Cross-verification of the different modeling</a:t>
            </a:r>
          </a:p>
          <a:p>
            <a:r>
              <a:rPr lang="en-US" dirty="0" smtClean="0"/>
              <a:t>Higher harmonics:</a:t>
            </a:r>
          </a:p>
          <a:p>
            <a:pPr lvl="1"/>
            <a:r>
              <a:rPr lang="en-US" dirty="0" smtClean="0"/>
              <a:t>Improved BNS parameters determination</a:t>
            </a:r>
          </a:p>
          <a:p>
            <a:pPr lvl="1"/>
            <a:r>
              <a:rPr lang="en-US" dirty="0" smtClean="0"/>
              <a:t>Improved (or “simplified” sky location of the BNS source)</a:t>
            </a:r>
          </a:p>
          <a:p>
            <a:pPr lvl="1"/>
            <a:r>
              <a:rPr lang="en-US" dirty="0" smtClean="0"/>
              <a:t>Enrichment of the higher frequency content of the BS emission:</a:t>
            </a:r>
          </a:p>
          <a:p>
            <a:pPr lvl="2"/>
            <a:r>
              <a:rPr lang="en-US" dirty="0" smtClean="0"/>
              <a:t>Intermediate mass black holes within the detection band of terrestrial detectors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Cosmological detection distance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400052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BNS are considered “standard sirens” (Schutz 1986) because, the amplitude depends only on the Chirp Mass and Effective distance</a:t>
            </a:r>
          </a:p>
          <a:p>
            <a:pPr lvl="1"/>
            <a:r>
              <a:rPr lang="en-US" dirty="0" smtClean="0"/>
              <a:t>Effective distance depends on the effective Luminosity Distance and the antenna pattern</a:t>
            </a:r>
          </a:p>
          <a:p>
            <a:r>
              <a:rPr lang="en-US" dirty="0" smtClean="0"/>
              <a:t>Through the detection of the BNS gravitational signal, by a network of detectors, it is possible to reconstruct the luminosity distance D</a:t>
            </a:r>
            <a:r>
              <a:rPr lang="en-US" baseline="-25000" dirty="0" smtClean="0"/>
              <a:t>L</a:t>
            </a:r>
            <a:r>
              <a:rPr lang="en-US" dirty="0" smtClean="0"/>
              <a:t> </a:t>
            </a:r>
          </a:p>
          <a:p>
            <a:r>
              <a:rPr lang="en-US" dirty="0" smtClean="0"/>
              <a:t>But the ambiguity due to the red-shift (red-shifting of the GW frequency affects the reconstructed chirp mass and then the reconstructed D</a:t>
            </a:r>
            <a:r>
              <a:rPr lang="en-US" baseline="-25000" dirty="0" smtClean="0"/>
              <a:t>L</a:t>
            </a:r>
            <a:r>
              <a:rPr lang="en-US" dirty="0" smtClean="0"/>
              <a:t>) requires an E.M. counterpart (GRB) to identify the hosting galaxy and then the red-shift </a:t>
            </a:r>
            <a:r>
              <a:rPr lang="en-US" i="1" dirty="0" smtClean="0"/>
              <a:t>z</a:t>
            </a:r>
            <a:r>
              <a:rPr lang="en-US" dirty="0" smtClean="0"/>
              <a:t>.</a:t>
            </a:r>
          </a:p>
          <a:p>
            <a:r>
              <a:rPr lang="en-US" dirty="0" smtClean="0"/>
              <a:t>Knowing D</a:t>
            </a:r>
            <a:r>
              <a:rPr lang="en-US" baseline="-25000" dirty="0" smtClean="0"/>
              <a:t>L</a:t>
            </a:r>
            <a:r>
              <a:rPr lang="en-US" dirty="0" smtClean="0"/>
              <a:t> and </a:t>
            </a:r>
            <a:r>
              <a:rPr lang="en-US" i="1" dirty="0" smtClean="0"/>
              <a:t>z</a:t>
            </a:r>
            <a:r>
              <a:rPr lang="en-US" dirty="0" smtClean="0"/>
              <a:t> it is possible to probe the adopted cosmological model:</a:t>
            </a:r>
          </a:p>
          <a:p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GWDAW-Rome 2010</a:t>
            </a:r>
            <a:endParaRPr kumimoji="0"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8</a:t>
            </a:fld>
            <a:endParaRPr kumimoji="0"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5000636"/>
            <a:ext cx="6438893" cy="92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6500826" y="4714884"/>
            <a:ext cx="26431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W</a:t>
            </a:r>
            <a:r>
              <a:rPr lang="en-US" baseline="-25000" dirty="0" smtClean="0"/>
              <a:t>M</a:t>
            </a:r>
            <a:r>
              <a:rPr lang="en-US" dirty="0" smtClean="0"/>
              <a:t>: total mass density</a:t>
            </a:r>
          </a:p>
          <a:p>
            <a:r>
              <a:rPr lang="en-US" dirty="0" smtClean="0">
                <a:latin typeface="Symbol" pitchFamily="18" charset="2"/>
              </a:rPr>
              <a:t>W</a:t>
            </a:r>
            <a:r>
              <a:rPr lang="en-US" baseline="-25000" dirty="0" smtClean="0">
                <a:latin typeface="Symbol" pitchFamily="18" charset="2"/>
              </a:rPr>
              <a:t>L</a:t>
            </a:r>
            <a:r>
              <a:rPr lang="en-US" dirty="0" smtClean="0"/>
              <a:t>: Dark energy density</a:t>
            </a:r>
          </a:p>
          <a:p>
            <a:r>
              <a:rPr lang="en-US" dirty="0" smtClean="0"/>
              <a:t>H</a:t>
            </a:r>
            <a:r>
              <a:rPr lang="en-US" baseline="-25000" dirty="0" smtClean="0"/>
              <a:t>0</a:t>
            </a:r>
            <a:r>
              <a:rPr lang="en-US" dirty="0" smtClean="0"/>
              <a:t>: Hubble parameter</a:t>
            </a:r>
          </a:p>
          <a:p>
            <a:r>
              <a:rPr lang="en-US" i="1" dirty="0" smtClean="0"/>
              <a:t>w</a:t>
            </a:r>
            <a:r>
              <a:rPr lang="en-US" dirty="0" smtClean="0"/>
              <a:t>:  Dark energy equation of state parameter</a:t>
            </a:r>
            <a:endParaRPr lang="en-US" dirty="0"/>
          </a:p>
        </p:txBody>
      </p:sp>
      <p:pic>
        <p:nvPicPr>
          <p:cNvPr id="8" name="Immagine 7" descr="ET-new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27283"/>
            <a:ext cx="1643042" cy="530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en-US" dirty="0" smtClean="0"/>
              <a:t>Cosmology with ET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45682"/>
            <a:ext cx="8229600" cy="2707966"/>
          </a:xfrm>
        </p:spPr>
        <p:txBody>
          <a:bodyPr/>
          <a:lstStyle/>
          <a:p>
            <a:r>
              <a:rPr lang="en-US" dirty="0" smtClean="0"/>
              <a:t>Thanks to the huge detection range of a 3</a:t>
            </a:r>
            <a:r>
              <a:rPr lang="en-US" baseline="30000" dirty="0" smtClean="0"/>
              <a:t>rd</a:t>
            </a:r>
            <a:r>
              <a:rPr lang="en-US" dirty="0" smtClean="0"/>
              <a:t> generation GW observatory and the consequent high event rate (~10</a:t>
            </a:r>
            <a:r>
              <a:rPr lang="en-US" baseline="30000" dirty="0" smtClean="0"/>
              <a:t>6</a:t>
            </a:r>
            <a:r>
              <a:rPr lang="en-US" dirty="0" smtClean="0"/>
              <a:t> </a:t>
            </a:r>
            <a:r>
              <a:rPr lang="en-US" dirty="0" err="1" smtClean="0"/>
              <a:t>evt</a:t>
            </a:r>
            <a:r>
              <a:rPr lang="en-US" dirty="0" smtClean="0"/>
              <a:t>/year) it has been evaluated for ET (Sathyaprakash 2009) a capability to constrains the cosmological parameters similar to the expected Dark Matter missions (JDEM):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GWDAW-Rome 2010</a:t>
            </a:r>
            <a:endParaRPr kumimoji="0"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9</a:t>
            </a:fld>
            <a:endParaRPr kumimoji="0"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143380"/>
            <a:ext cx="85629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ET-new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0"/>
            <a:ext cx="1643042" cy="530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rho_0 &amp; = &amp; 1800\, \mbox{kg/m}^3 \\&#10;c_L &amp;=&amp; 1000\, \mbox{m/s}\\&#10;c_T &amp;=&amp; 500\, \mbox{m/s}\\&#10;L &amp;=&amp; 10^4\, \mbox{m}  template TPT1  env TPENV3  fore 0  back 16777215  eqnno 6"/>
  <p:tag name="FILENAME" val="TP_tmp"/>
  <p:tag name="ORIGWIDTH" val="87"/>
  <p:tag name="PICTUREFILESIZE" val="1721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Personalizzato 1">
      <a:dk1>
        <a:srgbClr val="FFFFFF"/>
      </a:dk1>
      <a:lt1>
        <a:sysClr val="window" lastClr="FFFFFF"/>
      </a:lt1>
      <a:dk2>
        <a:srgbClr val="DBF5F9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2685</Words>
  <Application>Microsoft Office PowerPoint</Application>
  <PresentationFormat>Presentazione su schermo (4:3)</PresentationFormat>
  <Paragraphs>413</Paragraphs>
  <Slides>32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Flow</vt:lpstr>
      <vt:lpstr>3rd generation GW observatories:  Science potential and new technologies</vt:lpstr>
      <vt:lpstr>3rd generation: Why ?</vt:lpstr>
      <vt:lpstr>Advanced detectors</vt:lpstr>
      <vt:lpstr>Beyond Advanced Detectors</vt:lpstr>
      <vt:lpstr>Target Sensitivity</vt:lpstr>
      <vt:lpstr>Binary System of massive stars</vt:lpstr>
      <vt:lpstr>Frequent &amp; high SNR evts.</vt:lpstr>
      <vt:lpstr>Cosmological detection distance</vt:lpstr>
      <vt:lpstr>Cosmology with ET</vt:lpstr>
      <vt:lpstr>Supernova Explosions</vt:lpstr>
      <vt:lpstr>SNe rates with ET </vt:lpstr>
      <vt:lpstr>Neutrinos from SNe</vt:lpstr>
      <vt:lpstr>Neutron Stars (NS)</vt:lpstr>
      <vt:lpstr>Continuous Wave</vt:lpstr>
      <vt:lpstr>Continuous Waves in ET</vt:lpstr>
      <vt:lpstr>How to go beyond the 2nd generation?</vt:lpstr>
      <vt:lpstr>Stressing the current technologies</vt:lpstr>
      <vt:lpstr>Squeezed Light </vt:lpstr>
      <vt:lpstr>Cryogenics</vt:lpstr>
      <vt:lpstr>New substrate &amp; suspension materials</vt:lpstr>
      <vt:lpstr>The coating problem</vt:lpstr>
      <vt:lpstr>Evading the coating problem</vt:lpstr>
      <vt:lpstr>Access the very low frequency</vt:lpstr>
      <vt:lpstr>Measurements on Virgo SA</vt:lpstr>
      <vt:lpstr>Underground site</vt:lpstr>
      <vt:lpstr>Gravity Gradient Noise reduction</vt:lpstr>
      <vt:lpstr>ET Sensitivity (ET-B)</vt:lpstr>
      <vt:lpstr>Xylophone design</vt:lpstr>
      <vt:lpstr>New infrastructure</vt:lpstr>
      <vt:lpstr>ET Site selection</vt:lpstr>
      <vt:lpstr>Geometry optimization</vt:lpstr>
      <vt:lpstr>Conclusions</vt:lpstr>
    </vt:vector>
  </TitlesOfParts>
  <Company>INFN Perugia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generation GW observatories:  Science potentialities and new technologies</dc:title>
  <dc:creator>Michele Punturo</dc:creator>
  <cp:lastModifiedBy>Michele Punturo</cp:lastModifiedBy>
  <cp:revision>284</cp:revision>
  <dcterms:created xsi:type="dcterms:W3CDTF">2010-01-13T11:16:23Z</dcterms:created>
  <dcterms:modified xsi:type="dcterms:W3CDTF">2010-02-08T10:21:29Z</dcterms:modified>
</cp:coreProperties>
</file>