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96" r:id="rId3"/>
    <p:sldId id="448" r:id="rId4"/>
    <p:sldId id="506" r:id="rId5"/>
    <p:sldId id="509" r:id="rId6"/>
    <p:sldId id="510" r:id="rId7"/>
    <p:sldId id="514" r:id="rId8"/>
    <p:sldId id="515" r:id="rId9"/>
    <p:sldId id="505" r:id="rId10"/>
    <p:sldId id="517" r:id="rId11"/>
    <p:sldId id="516" r:id="rId12"/>
    <p:sldId id="519" r:id="rId13"/>
    <p:sldId id="520" r:id="rId14"/>
    <p:sldId id="521" r:id="rId15"/>
    <p:sldId id="370" r:id="rId16"/>
    <p:sldId id="439" r:id="rId17"/>
    <p:sldId id="518" r:id="rId18"/>
    <p:sldId id="522" r:id="rId19"/>
    <p:sldId id="524" r:id="rId20"/>
    <p:sldId id="525" r:id="rId21"/>
    <p:sldId id="526" r:id="rId22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986"/>
    <a:srgbClr val="0033CC"/>
    <a:srgbClr val="993300"/>
    <a:srgbClr val="FF3399"/>
    <a:srgbClr val="996633"/>
    <a:srgbClr val="FF3300"/>
    <a:srgbClr val="004F84"/>
    <a:srgbClr val="66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7" autoAdjust="0"/>
    <p:restoredTop sz="94660"/>
  </p:normalViewPr>
  <p:slideViewPr>
    <p:cSldViewPr>
      <p:cViewPr>
        <p:scale>
          <a:sx n="90" d="100"/>
          <a:sy n="90" d="100"/>
        </p:scale>
        <p:origin x="-125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FA8CB811-FDD7-453A-9E55-7E9336CAF85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1975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 smtClean="0"/>
              <a:t>Fare clic per modificare gli stili del testo dello schema</a:t>
            </a:r>
          </a:p>
          <a:p>
            <a:pPr lvl="1"/>
            <a:r>
              <a:rPr lang="it-IT" altLang="it-IT" noProof="0" smtClean="0"/>
              <a:t>Secondo livello</a:t>
            </a:r>
          </a:p>
          <a:p>
            <a:pPr lvl="2"/>
            <a:r>
              <a:rPr lang="it-IT" altLang="it-IT" noProof="0" smtClean="0"/>
              <a:t>Terzo livello</a:t>
            </a:r>
          </a:p>
          <a:p>
            <a:pPr lvl="3"/>
            <a:r>
              <a:rPr lang="it-IT" altLang="it-IT" noProof="0" smtClean="0"/>
              <a:t>Quarto livello</a:t>
            </a:r>
          </a:p>
          <a:p>
            <a:pPr lvl="4"/>
            <a:r>
              <a:rPr lang="it-IT" altLang="it-IT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C0F109F1-1701-4410-8AE3-BDBBF3751F0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7310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6ABC7FE-EADF-4633-B9D0-C7E20809C8E6}" type="slidenum">
              <a:rPr lang="it-IT" altLang="it-IT" sz="1200" smtClean="0">
                <a:latin typeface="Times" pitchFamily="18" charset="0"/>
              </a:rPr>
              <a:pPr algn="r">
                <a:spcBef>
                  <a:spcPct val="0"/>
                </a:spcBef>
              </a:pPr>
              <a:t>1</a:t>
            </a:fld>
            <a:endParaRPr lang="it-IT" altLang="it-IT" sz="1200" smtClean="0">
              <a:latin typeface="Times" pitchFamily="18" charset="0"/>
            </a:endParaRPr>
          </a:p>
        </p:txBody>
      </p:sp>
      <p:sp>
        <p:nvSpPr>
          <p:cNvPr id="15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8975" y="803275"/>
            <a:ext cx="5360988" cy="4021138"/>
          </a:xfrm>
          <a:ln/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98525" y="5089525"/>
            <a:ext cx="4940300" cy="482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6" descr="b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6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25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5091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19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0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47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67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66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23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9138" y="34925"/>
            <a:ext cx="8029575" cy="3698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19138" y="1066800"/>
            <a:ext cx="4038600" cy="4953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10138" y="1066800"/>
            <a:ext cx="40386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910138" y="3619500"/>
            <a:ext cx="40386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02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18992" y="279401"/>
            <a:ext cx="7548795" cy="89535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91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8" descr="up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15"/>
          <a:stretch>
            <a:fillRect/>
          </a:stretch>
        </p:blipFill>
        <p:spPr bwMode="auto">
          <a:xfrm>
            <a:off x="0" y="333375"/>
            <a:ext cx="9144000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19138" y="34925"/>
            <a:ext cx="8029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Titolo diapositiva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668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il testo</a:t>
            </a:r>
          </a:p>
          <a:p>
            <a:pPr lvl="1"/>
            <a:r>
              <a:rPr lang="it-IT" altLang="it-IT" smtClean="0"/>
              <a:t>Testo</a:t>
            </a:r>
          </a:p>
          <a:p>
            <a:pPr lvl="2"/>
            <a:r>
              <a:rPr lang="it-IT" altLang="it-IT" smtClean="0"/>
              <a:t>Testo</a:t>
            </a:r>
          </a:p>
          <a:p>
            <a:pPr lvl="3"/>
            <a:r>
              <a:rPr lang="it-IT" altLang="it-IT" smtClean="0"/>
              <a:t>testo</a:t>
            </a:r>
          </a:p>
        </p:txBody>
      </p:sp>
      <p:pic>
        <p:nvPicPr>
          <p:cNvPr id="1029" name="Picture 74" descr="powerpoint1_sec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" name="Text Box 71"/>
          <p:cNvSpPr txBox="1">
            <a:spLocks noChangeArrowheads="1"/>
          </p:cNvSpPr>
          <p:nvPr userDrawn="1"/>
        </p:nvSpPr>
        <p:spPr bwMode="auto">
          <a:xfrm>
            <a:off x="0" y="6597650"/>
            <a:ext cx="493204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it-IT" altLang="it-IT" sz="1200" b="1" dirty="0" smtClean="0">
                <a:solidFill>
                  <a:srgbClr val="003F6E"/>
                </a:solidFill>
                <a:latin typeface="Arial" charset="0"/>
              </a:rPr>
              <a:t>Formazione ed evoluzione dell’ambiente </a:t>
            </a:r>
            <a:r>
              <a:rPr lang="it-IT" altLang="it-IT" sz="1200" b="1" dirty="0">
                <a:solidFill>
                  <a:srgbClr val="003F6E"/>
                </a:solidFill>
                <a:latin typeface="Arial" charset="0"/>
              </a:rPr>
              <a:t>– </a:t>
            </a:r>
            <a:r>
              <a:rPr lang="it-IT" altLang="it-IT" sz="1200" b="1" dirty="0" smtClean="0">
                <a:solidFill>
                  <a:srgbClr val="003F6E"/>
                </a:solidFill>
                <a:latin typeface="Arial" charset="0"/>
              </a:rPr>
              <a:t>28/10/16 –   M. Beghi</a:t>
            </a:r>
            <a:endParaRPr lang="it-IT" altLang="it-IT" sz="1200" b="1" dirty="0">
              <a:solidFill>
                <a:srgbClr val="003F6E"/>
              </a:solidFill>
              <a:latin typeface="Arial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20000"/>
              </a:spcBef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8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C80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D8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C80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5"/>
          <p:cNvSpPr txBox="1">
            <a:spLocks noChangeArrowheads="1"/>
          </p:cNvSpPr>
          <p:nvPr/>
        </p:nvSpPr>
        <p:spPr bwMode="auto">
          <a:xfrm>
            <a:off x="1331913" y="6308725"/>
            <a:ext cx="34750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  <a:spcAft>
                <a:spcPct val="50000"/>
              </a:spcAft>
            </a:pPr>
            <a:r>
              <a:rPr lang="it-IT" altLang="it-IT" sz="1600" dirty="0" smtClean="0">
                <a:solidFill>
                  <a:srgbClr val="003F6E"/>
                </a:solidFill>
              </a:rPr>
              <a:t>Marco </a:t>
            </a:r>
            <a:r>
              <a:rPr lang="it-IT" altLang="it-IT" sz="1600" dirty="0">
                <a:solidFill>
                  <a:srgbClr val="003F6E"/>
                </a:solidFill>
              </a:rPr>
              <a:t>G. Beghi</a:t>
            </a:r>
          </a:p>
        </p:txBody>
      </p:sp>
      <p:pic>
        <p:nvPicPr>
          <p:cNvPr id="14338" name="Picture 17" descr="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t="10722" r="92662" b="21445"/>
          <a:stretch>
            <a:fillRect/>
          </a:stretch>
        </p:blipFill>
        <p:spPr bwMode="auto">
          <a:xfrm>
            <a:off x="468313" y="5943600"/>
            <a:ext cx="6508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8" descr="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t="10722" r="92662" b="21445"/>
          <a:stretch>
            <a:fillRect/>
          </a:stretch>
        </p:blipFill>
        <p:spPr bwMode="auto">
          <a:xfrm>
            <a:off x="3563938" y="454025"/>
            <a:ext cx="5937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19"/>
          <p:cNvSpPr txBox="1">
            <a:spLocks noChangeArrowheads="1"/>
          </p:cNvSpPr>
          <p:nvPr/>
        </p:nvSpPr>
        <p:spPr bwMode="auto">
          <a:xfrm>
            <a:off x="4156074" y="260032"/>
            <a:ext cx="46640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ts val="600"/>
              </a:spcBef>
            </a:pPr>
            <a:r>
              <a:rPr lang="it-IT" altLang="it-IT" sz="1800" dirty="0" smtClean="0">
                <a:solidFill>
                  <a:srgbClr val="003F6E"/>
                </a:solidFill>
              </a:rPr>
              <a:t>Formazione ed evoluzione dell’ambiente:</a:t>
            </a:r>
          </a:p>
          <a:p>
            <a:pPr algn="l">
              <a:spcBef>
                <a:spcPts val="600"/>
              </a:spcBef>
            </a:pPr>
            <a:r>
              <a:rPr lang="it-IT" altLang="it-IT" sz="1800" dirty="0" smtClean="0">
                <a:solidFill>
                  <a:srgbClr val="003F6E"/>
                </a:solidFill>
              </a:rPr>
              <a:t>misure e modelli</a:t>
            </a:r>
          </a:p>
          <a:p>
            <a:pPr algn="l">
              <a:spcBef>
                <a:spcPts val="600"/>
              </a:spcBef>
            </a:pPr>
            <a:r>
              <a:rPr lang="it-IT" altLang="it-IT" sz="1800" dirty="0" smtClean="0">
                <a:solidFill>
                  <a:srgbClr val="003F6E"/>
                </a:solidFill>
              </a:rPr>
              <a:t>Gran Sasso,  27-28 ottobre 2016</a:t>
            </a:r>
            <a:endParaRPr lang="it-IT" altLang="it-IT" sz="1800" dirty="0">
              <a:solidFill>
                <a:srgbClr val="003F6E"/>
              </a:solidFill>
            </a:endParaRPr>
          </a:p>
        </p:txBody>
      </p:sp>
      <p:pic>
        <p:nvPicPr>
          <p:cNvPr id="1434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11842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63688" y="4365104"/>
            <a:ext cx="6553200" cy="11106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 smtClean="0"/>
              <a:t>Le </a:t>
            </a:r>
            <a:r>
              <a:rPr lang="en-US" sz="3200" kern="0" dirty="0" err="1" smtClean="0"/>
              <a:t>risorse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energetiche</a:t>
            </a:r>
            <a:r>
              <a:rPr lang="en-US" sz="3200" kern="0" dirty="0" smtClean="0"/>
              <a:t> </a:t>
            </a:r>
            <a:br>
              <a:rPr lang="en-US" sz="3200" kern="0" dirty="0" smtClean="0"/>
            </a:br>
            <a:r>
              <a:rPr lang="en-US" sz="3200" dirty="0" smtClean="0"/>
              <a:t>del </a:t>
            </a:r>
            <a:r>
              <a:rPr lang="en-US" sz="3200" dirty="0" err="1" smtClean="0"/>
              <a:t>pia</a:t>
            </a:r>
            <a:r>
              <a:rPr lang="en-US" sz="3200" kern="0" dirty="0" err="1" smtClean="0"/>
              <a:t>neta</a:t>
            </a:r>
            <a:endParaRPr lang="en-US" sz="3200" kern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719138" y="34925"/>
            <a:ext cx="8029575" cy="369888"/>
          </a:xfrm>
        </p:spPr>
        <p:txBody>
          <a:bodyPr/>
          <a:lstStyle/>
          <a:p>
            <a:pPr algn="l"/>
            <a:r>
              <a:rPr lang="it-IT" altLang="it-IT" dirty="0" smtClean="0"/>
              <a:t>Consumo pro-capite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" t="3236" r="-7789" b="-3236"/>
          <a:stretch/>
        </p:blipFill>
        <p:spPr>
          <a:xfrm>
            <a:off x="0" y="1331997"/>
            <a:ext cx="9993874" cy="484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719138" y="34925"/>
            <a:ext cx="8029575" cy="369888"/>
          </a:xfrm>
        </p:spPr>
        <p:txBody>
          <a:bodyPr/>
          <a:lstStyle/>
          <a:p>
            <a:pPr algn="l"/>
            <a:r>
              <a:rPr lang="it-IT" altLang="it-IT" dirty="0" smtClean="0"/>
              <a:t>Intensità energetica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115616" y="1412776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dirty="0" smtClean="0"/>
              <a:t>Energia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------------</a:t>
            </a:r>
          </a:p>
          <a:p>
            <a:pPr>
              <a:lnSpc>
                <a:spcPts val="1600"/>
              </a:lnSpc>
            </a:pPr>
            <a:r>
              <a:rPr lang="it-IT" dirty="0"/>
              <a:t> </a:t>
            </a:r>
            <a:r>
              <a:rPr lang="it-IT" dirty="0" smtClean="0"/>
              <a:t>  PIL</a:t>
            </a:r>
          </a:p>
          <a:p>
            <a:pPr>
              <a:lnSpc>
                <a:spcPts val="1600"/>
              </a:lnSpc>
            </a:pPr>
            <a:endParaRPr lang="it-IT" dirty="0"/>
          </a:p>
          <a:p>
            <a:pPr>
              <a:lnSpc>
                <a:spcPts val="1600"/>
              </a:lnSpc>
            </a:pPr>
            <a:endParaRPr lang="it-IT" dirty="0" smtClean="0"/>
          </a:p>
          <a:p>
            <a:pPr>
              <a:lnSpc>
                <a:spcPts val="1600"/>
              </a:lnSpc>
            </a:pPr>
            <a:r>
              <a:rPr lang="it-IT" dirty="0" smtClean="0"/>
              <a:t>Vedi    Energy </a:t>
            </a:r>
            <a:r>
              <a:rPr lang="it-IT" dirty="0" err="1" smtClean="0"/>
              <a:t>Intensity</a:t>
            </a:r>
            <a:r>
              <a:rPr lang="it-IT" dirty="0" smtClean="0"/>
              <a:t> 2016 .pdf</a:t>
            </a:r>
          </a:p>
        </p:txBody>
      </p:sp>
    </p:spTree>
    <p:extLst>
      <p:ext uri="{BB962C8B-B14F-4D97-AF65-F5344CB8AC3E}">
        <p14:creationId xmlns:p14="http://schemas.microsoft.com/office/powerpoint/2010/main" val="33006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9138" y="34925"/>
            <a:ext cx="8029575" cy="369888"/>
          </a:xfrm>
        </p:spPr>
        <p:txBody>
          <a:bodyPr/>
          <a:lstStyle/>
          <a:p>
            <a:pPr algn="l"/>
            <a:r>
              <a:rPr lang="it-IT" altLang="it-IT" dirty="0" smtClean="0"/>
              <a:t>Consumo per aree geografiche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r="-8073"/>
          <a:stretch/>
        </p:blipFill>
        <p:spPr>
          <a:xfrm>
            <a:off x="35496" y="980729"/>
            <a:ext cx="9955149" cy="484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2" y="807776"/>
            <a:ext cx="9608515" cy="5338816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9138" y="34925"/>
            <a:ext cx="8029575" cy="369888"/>
          </a:xfrm>
        </p:spPr>
        <p:txBody>
          <a:bodyPr/>
          <a:lstStyle/>
          <a:p>
            <a:pPr algn="l"/>
            <a:r>
              <a:rPr lang="it-IT" altLang="it-IT" dirty="0" smtClean="0"/>
              <a:t>Produzione per fonti primarie</a:t>
            </a:r>
          </a:p>
        </p:txBody>
      </p:sp>
    </p:spTree>
    <p:extLst>
      <p:ext uri="{BB962C8B-B14F-4D97-AF65-F5344CB8AC3E}">
        <p14:creationId xmlns:p14="http://schemas.microsoft.com/office/powerpoint/2010/main" val="25443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reabar_p10_oil_rprati_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446213"/>
            <a:ext cx="7581900" cy="50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9138" y="34925"/>
            <a:ext cx="8029575" cy="369888"/>
          </a:xfrm>
        </p:spPr>
        <p:txBody>
          <a:bodyPr/>
          <a:lstStyle/>
          <a:p>
            <a:r>
              <a:rPr lang="it-IT" altLang="it-IT" dirty="0"/>
              <a:t>PETROLIO:  rapporto riserve/produzione</a:t>
            </a:r>
          </a:p>
        </p:txBody>
      </p:sp>
    </p:spTree>
    <p:extLst>
      <p:ext uri="{BB962C8B-B14F-4D97-AF65-F5344CB8AC3E}">
        <p14:creationId xmlns:p14="http://schemas.microsoft.com/office/powerpoint/2010/main" val="25443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areabar_p26_natg_rprati_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354138"/>
            <a:ext cx="779303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719138" y="34925"/>
            <a:ext cx="8029575" cy="369888"/>
          </a:xfrm>
        </p:spPr>
        <p:txBody>
          <a:bodyPr/>
          <a:lstStyle/>
          <a:p>
            <a:r>
              <a:rPr lang="it-IT" altLang="it-IT" dirty="0" smtClean="0"/>
              <a:t>GAS:  </a:t>
            </a:r>
            <a:r>
              <a:rPr lang="it-IT" altLang="it-IT" dirty="0"/>
              <a:t>rapporto riserve/produzione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bar_p43_prim_fosfue_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80728"/>
            <a:ext cx="7383462" cy="50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719138" y="34925"/>
            <a:ext cx="8029575" cy="369888"/>
          </a:xfrm>
        </p:spPr>
        <p:txBody>
          <a:bodyPr/>
          <a:lstStyle/>
          <a:p>
            <a:r>
              <a:rPr lang="it-IT" altLang="it-IT" dirty="0" smtClean="0"/>
              <a:t>Riserve </a:t>
            </a:r>
            <a:r>
              <a:rPr lang="it-IT" altLang="it-IT" dirty="0" err="1" smtClean="0"/>
              <a:t>pre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shale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oil</a:t>
            </a:r>
            <a:r>
              <a:rPr lang="it-IT" altLang="it-IT" dirty="0" smtClean="0"/>
              <a:t>/gas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719138" y="34925"/>
            <a:ext cx="8029575" cy="369888"/>
          </a:xfrm>
        </p:spPr>
        <p:txBody>
          <a:bodyPr/>
          <a:lstStyle/>
          <a:p>
            <a:r>
              <a:rPr lang="it-IT" altLang="it-IT" dirty="0" smtClean="0"/>
              <a:t>Prezzo del petrolio</a:t>
            </a:r>
            <a:endParaRPr lang="it-IT" alt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298180" cy="46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719138" y="34925"/>
            <a:ext cx="8029575" cy="369888"/>
          </a:xfrm>
        </p:spPr>
        <p:txBody>
          <a:bodyPr/>
          <a:lstStyle/>
          <a:p>
            <a:r>
              <a:rPr lang="it-IT" altLang="it-IT" dirty="0" smtClean="0"/>
              <a:t>Prezzo del petrolio</a:t>
            </a:r>
            <a:endParaRPr lang="it-IT" alt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4" b="-10024"/>
          <a:stretch/>
        </p:blipFill>
        <p:spPr>
          <a:xfrm>
            <a:off x="0" y="7560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921205"/>
            <a:ext cx="5855818" cy="438912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6" r="-8786"/>
          <a:stretch/>
        </p:blipFill>
        <p:spPr>
          <a:xfrm>
            <a:off x="4824000" y="811477"/>
            <a:ext cx="6148608" cy="4608576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719138" y="34925"/>
            <a:ext cx="8029575" cy="3698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9pPr>
          </a:lstStyle>
          <a:p>
            <a:r>
              <a:rPr lang="it-IT" altLang="it-IT" kern="0" dirty="0" smtClean="0"/>
              <a:t>Rinnovabili:  il problema dell’accumulo</a:t>
            </a:r>
            <a:endParaRPr lang="it-IT" altLang="it-IT" kern="0" dirty="0"/>
          </a:p>
        </p:txBody>
      </p:sp>
    </p:spTree>
    <p:extLst>
      <p:ext uri="{BB962C8B-B14F-4D97-AF65-F5344CB8AC3E}">
        <p14:creationId xmlns:p14="http://schemas.microsoft.com/office/powerpoint/2010/main" val="37315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spect="1" noChangeArrowheads="1"/>
          </p:cNvSpPr>
          <p:nvPr/>
        </p:nvSpPr>
        <p:spPr bwMode="auto">
          <a:xfrm>
            <a:off x="395536" y="44450"/>
            <a:ext cx="8029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it-IT" altLang="it-IT" sz="2200" b="1" dirty="0" smtClean="0">
                <a:solidFill>
                  <a:srgbClr val="002060"/>
                </a:solidFill>
              </a:rPr>
              <a:t>Indice</a:t>
            </a:r>
            <a:endParaRPr lang="it-IT" altLang="it-IT" sz="2200" b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006663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b="1" dirty="0" smtClean="0">
                <a:solidFill>
                  <a:srgbClr val="003F6E"/>
                </a:solidFill>
              </a:rPr>
              <a:t>Risorsa</a:t>
            </a:r>
            <a:endParaRPr lang="it-IT" altLang="it-IT" b="1" dirty="0">
              <a:solidFill>
                <a:srgbClr val="003F6E"/>
              </a:solidFill>
            </a:endParaRPr>
          </a:p>
          <a:p>
            <a:pPr marL="180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b="1" dirty="0" smtClean="0">
                <a:solidFill>
                  <a:srgbClr val="003F6E"/>
                </a:solidFill>
              </a:rPr>
              <a:t>Raccogliere / trasportare </a:t>
            </a:r>
            <a:r>
              <a:rPr lang="it-IT" altLang="it-IT" b="1" dirty="0">
                <a:solidFill>
                  <a:srgbClr val="003F6E"/>
                </a:solidFill>
              </a:rPr>
              <a:t>/ </a:t>
            </a:r>
            <a:r>
              <a:rPr lang="it-IT" altLang="it-IT" b="1" dirty="0" smtClean="0">
                <a:solidFill>
                  <a:srgbClr val="003F6E"/>
                </a:solidFill>
              </a:rPr>
              <a:t>distribuire / immagazzinare / trasformare</a:t>
            </a:r>
          </a:p>
          <a:p>
            <a:pPr marL="180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b="1" dirty="0" smtClean="0">
                <a:solidFill>
                  <a:srgbClr val="003F6E"/>
                </a:solidFill>
              </a:rPr>
              <a:t>Fonti</a:t>
            </a:r>
          </a:p>
          <a:p>
            <a:pPr marL="180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b="1" dirty="0" smtClean="0">
                <a:solidFill>
                  <a:srgbClr val="003F6E"/>
                </a:solidFill>
              </a:rPr>
              <a:t>Consumi</a:t>
            </a:r>
          </a:p>
          <a:p>
            <a:pPr marL="180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b="1" dirty="0" smtClean="0">
                <a:solidFill>
                  <a:srgbClr val="003F6E"/>
                </a:solidFill>
              </a:rPr>
              <a:t>Produzione</a:t>
            </a:r>
          </a:p>
          <a:p>
            <a:pPr marL="180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b="1" dirty="0" smtClean="0">
                <a:solidFill>
                  <a:srgbClr val="003F6E"/>
                </a:solidFill>
              </a:rPr>
              <a:t>Riserve</a:t>
            </a:r>
            <a:endParaRPr lang="it-IT" altLang="it-IT" b="1" dirty="0">
              <a:solidFill>
                <a:srgbClr val="003F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5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5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Risorsa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764704"/>
            <a:ext cx="878497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150000"/>
              </a:lnSpc>
            </a:pPr>
            <a:r>
              <a:rPr lang="it-IT" altLang="it-IT" sz="2400" b="1" dirty="0" smtClean="0"/>
              <a:t>Risorsa: qualcosa che è utile per un determinato scopo</a:t>
            </a:r>
          </a:p>
          <a:p>
            <a:pPr marL="180000">
              <a:lnSpc>
                <a:spcPct val="150000"/>
              </a:lnSpc>
            </a:pPr>
            <a:endParaRPr lang="it-IT" altLang="it-IT" sz="800" b="1" dirty="0" smtClean="0"/>
          </a:p>
          <a:p>
            <a:pPr marL="180000">
              <a:spcBef>
                <a:spcPts val="600"/>
              </a:spcBef>
            </a:pPr>
            <a:r>
              <a:rPr lang="it-IT" altLang="it-IT" sz="2400" b="1" dirty="0" smtClean="0"/>
              <a:t>utilità / utilizzabilità :</a:t>
            </a:r>
            <a:endParaRPr lang="it-IT" altLang="it-IT" sz="1400" dirty="0" smtClean="0"/>
          </a:p>
          <a:p>
            <a:pPr marL="52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400" b="1" dirty="0" smtClean="0"/>
              <a:t>non è caratteristica intrinseca</a:t>
            </a:r>
          </a:p>
          <a:p>
            <a:pPr marL="52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400" b="1" dirty="0" smtClean="0"/>
              <a:t>è definita in relazione allo scopo</a:t>
            </a:r>
          </a:p>
          <a:p>
            <a:pPr marL="52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400" b="1" dirty="0" smtClean="0"/>
              <a:t>dipende dalle attività umane:</a:t>
            </a:r>
            <a:br>
              <a:rPr lang="it-IT" altLang="it-IT" sz="2400" b="1" dirty="0" smtClean="0"/>
            </a:br>
            <a:r>
              <a:rPr lang="it-IT" altLang="it-IT" sz="2400" b="1" dirty="0" smtClean="0"/>
              <a:t>	-  tecnologia disponibile</a:t>
            </a:r>
            <a:br>
              <a:rPr lang="it-IT" altLang="it-IT" sz="2400" b="1" dirty="0" smtClean="0"/>
            </a:br>
            <a:r>
              <a:rPr lang="it-IT" altLang="it-IT" sz="2400" b="1" dirty="0" smtClean="0"/>
              <a:t>	-  economicità dell’utilizzo</a:t>
            </a:r>
          </a:p>
          <a:p>
            <a:pPr marL="52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altLang="it-IT" sz="2400" b="1" dirty="0"/>
          </a:p>
          <a:p>
            <a:pPr marL="180000">
              <a:spcBef>
                <a:spcPts val="600"/>
              </a:spcBef>
            </a:pPr>
            <a:r>
              <a:rPr lang="it-IT" altLang="it-IT" sz="2400" b="1" dirty="0" smtClean="0"/>
              <a:t>utilizzazio</a:t>
            </a:r>
            <a:r>
              <a:rPr lang="it-IT" altLang="it-IT" sz="2400" b="1" dirty="0"/>
              <a:t>n</a:t>
            </a:r>
            <a:r>
              <a:rPr lang="it-IT" altLang="it-IT" sz="2400" b="1" dirty="0" smtClean="0"/>
              <a:t>e di </a:t>
            </a:r>
            <a:r>
              <a:rPr lang="it-IT" altLang="it-IT" sz="2400" b="1" dirty="0"/>
              <a:t>una risorsa naturale:</a:t>
            </a:r>
          </a:p>
          <a:p>
            <a:pPr marL="52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400" b="1" dirty="0"/>
              <a:t>richiede una tecnologia</a:t>
            </a:r>
          </a:p>
          <a:p>
            <a:pPr marL="52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400" b="1" dirty="0"/>
              <a:t>costituisce </a:t>
            </a:r>
            <a:r>
              <a:rPr lang="it-IT" altLang="it-IT" sz="2400" b="1" dirty="0" smtClean="0"/>
              <a:t>un’industria    </a:t>
            </a:r>
            <a:r>
              <a:rPr lang="it-IT" altLang="it-IT" sz="1400" dirty="0" smtClean="0"/>
              <a:t> </a:t>
            </a:r>
            <a:r>
              <a:rPr lang="it-IT" altLang="it-IT" sz="1400" dirty="0"/>
              <a:t>acqua di rubinetto / acquedotto</a:t>
            </a:r>
            <a:endParaRPr lang="it-IT" alt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764704"/>
            <a:ext cx="8784976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spcBef>
                <a:spcPts val="600"/>
              </a:spcBef>
            </a:pPr>
            <a:r>
              <a:rPr lang="it-IT" altLang="it-IT" sz="2200" b="1" dirty="0" smtClean="0"/>
              <a:t>Per utilizzare una </a:t>
            </a:r>
            <a:r>
              <a:rPr lang="it-IT" altLang="it-IT" sz="2200" b="1" dirty="0"/>
              <a:t>risorsa </a:t>
            </a:r>
            <a:r>
              <a:rPr lang="it-IT" altLang="it-IT" sz="2200" b="1" dirty="0" smtClean="0"/>
              <a:t>(energetica) occorre:</a:t>
            </a:r>
            <a:endParaRPr lang="it-IT" altLang="it-IT" sz="2200" b="1" dirty="0"/>
          </a:p>
          <a:p>
            <a:pPr marL="52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200" b="1" dirty="0" smtClean="0"/>
              <a:t>raccogliere</a:t>
            </a:r>
            <a:endParaRPr lang="it-IT" altLang="it-IT" sz="2200" b="1" dirty="0"/>
          </a:p>
          <a:p>
            <a:pPr marL="52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200" b="1" dirty="0" smtClean="0"/>
              <a:t>trasportare / distribuire</a:t>
            </a:r>
          </a:p>
          <a:p>
            <a:pPr marL="52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200" b="1" dirty="0" smtClean="0"/>
              <a:t>immagazzinare</a:t>
            </a:r>
          </a:p>
          <a:p>
            <a:pPr marL="52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200" b="1" u="sng" dirty="0" smtClean="0"/>
              <a:t>trasformare</a:t>
            </a:r>
            <a:r>
              <a:rPr lang="it-IT" altLang="it-IT" sz="2400" b="1" dirty="0" smtClean="0"/>
              <a:t>    </a:t>
            </a:r>
            <a:r>
              <a:rPr lang="it-IT" altLang="it-IT" sz="1400" dirty="0" smtClean="0"/>
              <a:t> legna / sole / vento</a:t>
            </a:r>
          </a:p>
          <a:p>
            <a:pPr marL="180000">
              <a:spcBef>
                <a:spcPts val="600"/>
              </a:spcBef>
            </a:pPr>
            <a:endParaRPr lang="it-IT" altLang="it-IT" sz="2200" b="1" dirty="0" smtClean="0">
              <a:solidFill>
                <a:srgbClr val="003F6E"/>
              </a:solidFill>
            </a:endParaRPr>
          </a:p>
          <a:p>
            <a:pPr marL="180000">
              <a:spcBef>
                <a:spcPts val="600"/>
              </a:spcBef>
            </a:pPr>
            <a:r>
              <a:rPr lang="it-IT" altLang="it-IT" sz="2200" dirty="0">
                <a:solidFill>
                  <a:srgbClr val="003F6E"/>
                </a:solidFill>
              </a:rPr>
              <a:t>ogni tipo di </a:t>
            </a:r>
            <a:r>
              <a:rPr lang="it-IT" altLang="it-IT" sz="2200" b="1" dirty="0">
                <a:solidFill>
                  <a:srgbClr val="003F6E"/>
                </a:solidFill>
              </a:rPr>
              <a:t>utilizzo</a:t>
            </a:r>
            <a:r>
              <a:rPr lang="it-IT" altLang="it-IT" sz="2200" dirty="0">
                <a:solidFill>
                  <a:srgbClr val="003F6E"/>
                </a:solidFill>
              </a:rPr>
              <a:t> richiede la </a:t>
            </a:r>
            <a:r>
              <a:rPr lang="it-IT" altLang="it-IT" sz="2200" b="1" dirty="0">
                <a:solidFill>
                  <a:srgbClr val="003F6E"/>
                </a:solidFill>
              </a:rPr>
              <a:t>forma appropriata </a:t>
            </a:r>
            <a:r>
              <a:rPr lang="it-IT" altLang="it-IT" sz="2200" dirty="0">
                <a:solidFill>
                  <a:srgbClr val="003F6E"/>
                </a:solidFill>
              </a:rPr>
              <a:t>di </a:t>
            </a:r>
            <a:r>
              <a:rPr lang="it-IT" altLang="it-IT" sz="2200" dirty="0" smtClean="0">
                <a:solidFill>
                  <a:srgbClr val="003F6E"/>
                </a:solidFill>
              </a:rPr>
              <a:t>energia</a:t>
            </a:r>
          </a:p>
          <a:p>
            <a:pPr marL="180000">
              <a:spcBef>
                <a:spcPts val="600"/>
              </a:spcBef>
            </a:pPr>
            <a:endParaRPr lang="it-IT" altLang="it-IT" sz="800" dirty="0">
              <a:solidFill>
                <a:srgbClr val="003F6E"/>
              </a:solidFill>
            </a:endParaRPr>
          </a:p>
          <a:p>
            <a:pPr marL="180000">
              <a:spcBef>
                <a:spcPts val="600"/>
              </a:spcBef>
            </a:pPr>
            <a:r>
              <a:rPr lang="it-IT" altLang="it-IT" sz="2200" dirty="0" smtClean="0">
                <a:solidFill>
                  <a:srgbClr val="003F6E"/>
                </a:solidFill>
              </a:rPr>
              <a:t>l’energia </a:t>
            </a:r>
            <a:r>
              <a:rPr lang="it-IT" altLang="it-IT" sz="2200" dirty="0">
                <a:solidFill>
                  <a:srgbClr val="003F6E"/>
                </a:solidFill>
              </a:rPr>
              <a:t>utilizzata dall’uomo è quindi un </a:t>
            </a:r>
            <a:r>
              <a:rPr lang="it-IT" altLang="it-IT" sz="2200" b="1" dirty="0">
                <a:solidFill>
                  <a:srgbClr val="003F6E"/>
                </a:solidFill>
              </a:rPr>
              <a:t>prodotto industriale</a:t>
            </a:r>
            <a:r>
              <a:rPr lang="it-IT" altLang="it-IT" sz="2200" dirty="0">
                <a:solidFill>
                  <a:srgbClr val="003F6E"/>
                </a:solidFill>
              </a:rPr>
              <a:t/>
            </a:r>
            <a:br>
              <a:rPr lang="it-IT" altLang="it-IT" sz="2200" dirty="0">
                <a:solidFill>
                  <a:srgbClr val="003F6E"/>
                </a:solidFill>
              </a:rPr>
            </a:br>
            <a:r>
              <a:rPr lang="it-IT" altLang="it-IT" sz="2200" dirty="0" smtClean="0">
                <a:solidFill>
                  <a:srgbClr val="003F6E"/>
                </a:solidFill>
              </a:rPr>
              <a:t>(era </a:t>
            </a:r>
            <a:r>
              <a:rPr lang="it-IT" altLang="it-IT" sz="2200" dirty="0">
                <a:solidFill>
                  <a:srgbClr val="003F6E"/>
                </a:solidFill>
              </a:rPr>
              <a:t>un prodotto artigianale</a:t>
            </a:r>
            <a:r>
              <a:rPr lang="it-IT" altLang="it-IT" sz="2200" dirty="0" smtClean="0">
                <a:solidFill>
                  <a:srgbClr val="003F6E"/>
                </a:solidFill>
              </a:rPr>
              <a:t>)</a:t>
            </a:r>
          </a:p>
          <a:p>
            <a:pPr marL="180000">
              <a:spcBef>
                <a:spcPts val="600"/>
              </a:spcBef>
            </a:pPr>
            <a:r>
              <a:rPr lang="it-IT" altLang="it-IT" sz="800" dirty="0" smtClean="0">
                <a:solidFill>
                  <a:srgbClr val="003F6E"/>
                </a:solidFill>
              </a:rPr>
              <a:t> </a:t>
            </a:r>
            <a:endParaRPr lang="it-IT" altLang="it-IT" sz="800" dirty="0">
              <a:solidFill>
                <a:srgbClr val="003F6E"/>
              </a:solidFill>
            </a:endParaRPr>
          </a:p>
          <a:p>
            <a:pPr marL="180000" lvl="1">
              <a:spcBef>
                <a:spcPts val="600"/>
              </a:spcBef>
            </a:pPr>
            <a:r>
              <a:rPr lang="it-IT" altLang="it-IT" sz="2200" dirty="0">
                <a:solidFill>
                  <a:srgbClr val="003F6E"/>
                </a:solidFill>
              </a:rPr>
              <a:t>per ogni </a:t>
            </a:r>
            <a:r>
              <a:rPr lang="it-IT" altLang="it-IT" sz="2200" b="1" dirty="0">
                <a:solidFill>
                  <a:srgbClr val="003F6E"/>
                </a:solidFill>
              </a:rPr>
              <a:t>fonte</a:t>
            </a:r>
            <a:r>
              <a:rPr lang="it-IT" altLang="it-IT" sz="2200" dirty="0">
                <a:solidFill>
                  <a:srgbClr val="003F6E"/>
                </a:solidFill>
              </a:rPr>
              <a:t> (così come per ogni altra risorsa naturale e per ogni attività umana) ognuna di queste operazioni ha qualche tipo di </a:t>
            </a:r>
            <a:br>
              <a:rPr lang="it-IT" altLang="it-IT" sz="2200" dirty="0">
                <a:solidFill>
                  <a:srgbClr val="003F6E"/>
                </a:solidFill>
              </a:rPr>
            </a:br>
            <a:r>
              <a:rPr lang="it-IT" altLang="it-IT" sz="2200" b="1" dirty="0">
                <a:solidFill>
                  <a:srgbClr val="003F6E"/>
                </a:solidFill>
              </a:rPr>
              <a:t>impatto</a:t>
            </a:r>
            <a:r>
              <a:rPr lang="it-IT" altLang="it-IT" sz="2200" dirty="0">
                <a:solidFill>
                  <a:srgbClr val="003F6E"/>
                </a:solidFill>
              </a:rPr>
              <a:t> sull’ambiente, sulla società e sull’economia</a:t>
            </a:r>
          </a:p>
          <a:p>
            <a:pPr marL="180000">
              <a:spcBef>
                <a:spcPts val="600"/>
              </a:spcBef>
            </a:pPr>
            <a:endParaRPr lang="it-IT" altLang="it-IT" sz="2200" b="1" dirty="0">
              <a:solidFill>
                <a:srgbClr val="003F6E"/>
              </a:solidFill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9138" y="34925"/>
            <a:ext cx="8029575" cy="369888"/>
          </a:xfrm>
        </p:spPr>
        <p:txBody>
          <a:bodyPr/>
          <a:lstStyle/>
          <a:p>
            <a:r>
              <a:rPr lang="it-IT" altLang="it-IT" dirty="0" smtClean="0"/>
              <a:t>Utilizzazione delle risorse</a:t>
            </a:r>
          </a:p>
        </p:txBody>
      </p:sp>
    </p:spTree>
    <p:extLst>
      <p:ext uri="{BB962C8B-B14F-4D97-AF65-F5344CB8AC3E}">
        <p14:creationId xmlns:p14="http://schemas.microsoft.com/office/powerpoint/2010/main" val="30862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rasf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17497" r="7764" b="14998"/>
          <a:stretch>
            <a:fillRect/>
          </a:stretch>
        </p:blipFill>
        <p:spPr bwMode="auto">
          <a:xfrm>
            <a:off x="899592" y="1556792"/>
            <a:ext cx="695325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113927"/>
              </p:ext>
            </p:extLst>
          </p:nvPr>
        </p:nvGraphicFramePr>
        <p:xfrm>
          <a:off x="251520" y="4437112"/>
          <a:ext cx="8640960" cy="2096994"/>
        </p:xfrm>
        <a:graphic>
          <a:graphicData uri="http://schemas.openxmlformats.org/drawingml/2006/table">
            <a:tbl>
              <a:tblPr/>
              <a:tblGrid>
                <a:gridCol w="3168352"/>
                <a:gridCol w="3096344"/>
                <a:gridCol w="2376264"/>
              </a:tblGrid>
              <a:tr h="175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1,2: combustione;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3: combustione in un motore;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4: combustione in una centrale</a:t>
                      </a:r>
                      <a:b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elettrica,  o direttamente in </a:t>
                      </a:r>
                      <a:b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una cella a combustibile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5: processi chimici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6: motore termico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7: centrale termoelettrica;</a:t>
                      </a:r>
                    </a:p>
                  </a:txBody>
                  <a:tcPr marL="91407" marR="91407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8: fotosintesi clorofilliana;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9: pannelli solari termici;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10: pannelli solari fotovoltaici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11: turbina idraulica;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12: centrale idroelettrica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13: reattore nucleare;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 15: centrale nucleare;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16: attrito (freni);</a:t>
                      </a:r>
                    </a:p>
                  </a:txBody>
                  <a:tcPr marL="91407" marR="91407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17: centrale di pompaggio;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18: alternatore, dinamo;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19: processi elettrochimici;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20: forni elettrici;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21: lampadine;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22: centrale di pompaggio;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23: motore elettrico</a:t>
                      </a:r>
                    </a:p>
                  </a:txBody>
                  <a:tcPr marL="91407" marR="91407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79512" y="476672"/>
            <a:ext cx="8820471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alt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trasformazione: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può lasciarla nella </a:t>
            </a:r>
            <a:r>
              <a:rPr lang="it-IT" alt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stessa forma</a:t>
            </a:r>
            <a:r>
              <a:rPr lang="it-IT" alt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(es</a:t>
            </a:r>
            <a:r>
              <a:rPr lang="it-IT" alt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alt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raffinazione del petrolio</a:t>
            </a:r>
            <a:r>
              <a:rPr lang="it-IT" alt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può trasformarla </a:t>
            </a:r>
            <a:r>
              <a:rPr lang="it-IT" alt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un’</a:t>
            </a:r>
            <a:r>
              <a:rPr lang="it-IT" alt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altra forma</a:t>
            </a:r>
            <a:r>
              <a:rPr lang="it-IT" alt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719138" y="34925"/>
            <a:ext cx="8029575" cy="369888"/>
          </a:xfrm>
        </p:spPr>
        <p:txBody>
          <a:bodyPr/>
          <a:lstStyle/>
          <a:p>
            <a:r>
              <a:rPr lang="it-IT" altLang="it-IT" dirty="0" smtClean="0"/>
              <a:t>Trasformare l’energia</a:t>
            </a:r>
          </a:p>
        </p:txBody>
      </p:sp>
    </p:spTree>
    <p:extLst>
      <p:ext uri="{BB962C8B-B14F-4D97-AF65-F5344CB8AC3E}">
        <p14:creationId xmlns:p14="http://schemas.microsoft.com/office/powerpoint/2010/main" val="12052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719138" y="34925"/>
            <a:ext cx="8029575" cy="369888"/>
          </a:xfrm>
        </p:spPr>
        <p:txBody>
          <a:bodyPr/>
          <a:lstStyle/>
          <a:p>
            <a:r>
              <a:rPr lang="it-IT" altLang="it-IT" dirty="0" smtClean="0"/>
              <a:t>Trasportare / immagazzinare  l’energia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12763" y="854075"/>
            <a:ext cx="83804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7" tIns="45705" rIns="91407" bIns="45705"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altLang="it-IT" sz="2000" dirty="0" smtClean="0">
                <a:latin typeface="Verdana" pitchFamily="34" charset="0"/>
              </a:rPr>
              <a:t>E’ </a:t>
            </a:r>
            <a:r>
              <a:rPr lang="it-IT" altLang="it-IT" sz="2000" b="1" dirty="0" smtClean="0">
                <a:latin typeface="Verdana" pitchFamily="34" charset="0"/>
              </a:rPr>
              <a:t>tecnicamente </a:t>
            </a:r>
            <a:r>
              <a:rPr lang="it-IT" altLang="it-IT" sz="2000" dirty="0" smtClean="0">
                <a:latin typeface="Verdana" pitchFamily="34" charset="0"/>
              </a:rPr>
              <a:t>possibile ed </a:t>
            </a:r>
            <a:r>
              <a:rPr lang="it-IT" altLang="it-IT" sz="2000" b="1" dirty="0" smtClean="0">
                <a:latin typeface="Verdana" pitchFamily="34" charset="0"/>
              </a:rPr>
              <a:t>economicamente</a:t>
            </a:r>
            <a:r>
              <a:rPr lang="it-IT" altLang="it-IT" sz="2000" dirty="0" smtClean="0">
                <a:latin typeface="Verdana" pitchFamily="34" charset="0"/>
              </a:rPr>
              <a:t> ragionevole</a:t>
            </a:r>
            <a:r>
              <a:rPr lang="it-IT" altLang="it-IT" sz="2000" dirty="0" smtClean="0"/>
              <a:t>:</a:t>
            </a:r>
            <a:endParaRPr lang="it-IT" altLang="it-IT" sz="20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2150" y="1484313"/>
            <a:ext cx="838041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7" tIns="45705" rIns="91407" bIns="45705"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altLang="it-I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immagazzinare 			trasportare </a:t>
            </a:r>
            <a:r>
              <a:rPr lang="it-IT" alt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alt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il fabbisogno di 			energia per </a:t>
            </a:r>
          </a:p>
        </p:txBody>
      </p:sp>
      <p:pic>
        <p:nvPicPr>
          <p:cNvPr id="6" name="Picture 2" descr="trasp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14998" r="7764" b="14998"/>
          <a:stretch>
            <a:fillRect/>
          </a:stretch>
        </p:blipFill>
        <p:spPr bwMode="auto">
          <a:xfrm>
            <a:off x="389458" y="2420888"/>
            <a:ext cx="8532813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2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1521" y="548680"/>
            <a:ext cx="87849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50000"/>
              </a:spcBef>
              <a:buSzPct val="105000"/>
            </a:pPr>
            <a:r>
              <a:rPr lang="it-IT" altLang="it-IT" sz="2000" dirty="0" smtClean="0">
                <a:latin typeface="Verdana" pitchFamily="34" charset="0"/>
                <a:cs typeface="Times New Roman" pitchFamily="18" charset="0"/>
              </a:rPr>
              <a:t>quelle </a:t>
            </a:r>
            <a:r>
              <a:rPr lang="it-IT" altLang="it-IT" sz="2000" dirty="0">
                <a:latin typeface="Verdana" pitchFamily="34" charset="0"/>
                <a:cs typeface="Times New Roman" pitchFamily="18" charset="0"/>
              </a:rPr>
              <a:t>finora utilizzate con qualche successo </a:t>
            </a:r>
            <a:r>
              <a:rPr lang="it-IT" altLang="it-IT" sz="2000" dirty="0" smtClean="0">
                <a:latin typeface="Verdana" pitchFamily="34" charset="0"/>
                <a:cs typeface="Times New Roman" pitchFamily="18" charset="0"/>
              </a:rPr>
              <a:t>sono:</a:t>
            </a:r>
            <a:endParaRPr lang="it-IT" altLang="it-IT" sz="2000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94212" y="1268760"/>
            <a:ext cx="749015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altLang="it-IT" sz="1800" b="1" dirty="0" smtClean="0">
                <a:solidFill>
                  <a:srgbClr val="99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combustibili fossili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it-IT" altLang="it-IT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it-IT" altLang="it-IT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90000"/>
              </a:lnSpc>
            </a:pPr>
            <a:endParaRPr lang="it-IT" altLang="it-IT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90000"/>
              </a:lnSpc>
            </a:pPr>
            <a:endParaRPr lang="it-IT" altLang="it-IT" sz="1800" b="1" dirty="0">
              <a:solidFill>
                <a:srgbClr val="FF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it-IT" altLang="it-IT" sz="1800" b="1" dirty="0" smtClean="0">
                <a:solidFill>
                  <a:srgbClr val="FF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‘combustibili’ nucleari</a:t>
            </a:r>
            <a:endParaRPr lang="it-IT" altLang="it-IT" sz="1800" b="1" dirty="0">
              <a:solidFill>
                <a:srgbClr val="FF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90000"/>
              </a:lnSpc>
            </a:pPr>
            <a:endParaRPr lang="it-IT" alt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it-IT" altLang="it-IT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it-IT" altLang="it-IT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it-IT" altLang="it-IT" sz="18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fonti rinnovabili</a:t>
            </a:r>
          </a:p>
          <a:p>
            <a:pPr>
              <a:lnSpc>
                <a:spcPct val="90000"/>
              </a:lnSpc>
            </a:pPr>
            <a:endParaRPr lang="it-IT" altLang="it-IT" sz="18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it-IT" altLang="it-IT" sz="1800" b="1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it-IT" altLang="it-IT" sz="18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it-IT" altLang="it-IT" sz="1800" b="1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it-IT" altLang="it-IT" sz="18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it-IT" altLang="it-IT" sz="1800" b="1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it-IT" altLang="it-IT" sz="1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elettricità, idrogeno  </a:t>
            </a:r>
            <a:r>
              <a:rPr lang="it-IT" altLang="it-IT" sz="1800" b="1" u="sng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</a:t>
            </a:r>
            <a:r>
              <a:rPr lang="it-IT" altLang="it-IT" sz="1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sono fonti primarie</a:t>
            </a:r>
            <a:endParaRPr lang="it-IT" altLang="it-IT" sz="1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endParaRPr lang="it-IT" altLang="it-IT" u="sng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981143" y="938855"/>
            <a:ext cx="6111726" cy="496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it-IT" altLang="it-IT" sz="2000" dirty="0">
                <a:solidFill>
                  <a:srgbClr val="99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carbone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it-IT" altLang="it-IT" sz="2000" dirty="0">
                <a:solidFill>
                  <a:srgbClr val="99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petrolio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it-IT" altLang="it-IT" sz="2000" dirty="0">
                <a:solidFill>
                  <a:srgbClr val="99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 </a:t>
            </a:r>
            <a:r>
              <a:rPr lang="it-IT" altLang="it-IT" sz="2000" dirty="0" smtClean="0">
                <a:solidFill>
                  <a:srgbClr val="99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naturale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it-IT" altLang="it-IT" sz="2000" dirty="0" smtClean="0">
                <a:solidFill>
                  <a:srgbClr val="99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it-IT" altLang="it-IT" sz="2000" dirty="0" err="1" smtClean="0">
                <a:solidFill>
                  <a:srgbClr val="99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shale</a:t>
            </a:r>
            <a:r>
              <a:rPr lang="it-IT" altLang="it-IT" sz="2000" dirty="0" smtClean="0">
                <a:solidFill>
                  <a:srgbClr val="99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gas / </a:t>
            </a:r>
            <a:r>
              <a:rPr lang="it-IT" altLang="it-IT" sz="2000" dirty="0" err="1" smtClean="0">
                <a:solidFill>
                  <a:srgbClr val="99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oil</a:t>
            </a:r>
            <a:r>
              <a:rPr lang="it-IT" altLang="it-IT" sz="2000" dirty="0" smtClean="0">
                <a:solidFill>
                  <a:srgbClr val="99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endParaRPr lang="it-IT" altLang="it-IT" sz="2000" dirty="0">
              <a:solidFill>
                <a:srgbClr val="99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endParaRPr lang="it-IT" altLang="it-IT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it-IT" altLang="it-IT" sz="2000" dirty="0" smtClean="0">
                <a:solidFill>
                  <a:srgbClr val="FF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fissione: uranio </a:t>
            </a:r>
            <a:r>
              <a:rPr lang="it-IT" altLang="it-IT" sz="2000" dirty="0">
                <a:solidFill>
                  <a:srgbClr val="FF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(plutonio), </a:t>
            </a:r>
            <a:r>
              <a:rPr lang="it-IT" altLang="it-IT" sz="2000" dirty="0" smtClean="0">
                <a:solidFill>
                  <a:srgbClr val="FF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(torio)</a:t>
            </a:r>
            <a:endParaRPr lang="it-IT" altLang="it-IT" sz="2000" dirty="0">
              <a:solidFill>
                <a:srgbClr val="FF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it-IT" altLang="it-IT" sz="2000" dirty="0" smtClean="0">
                <a:solidFill>
                  <a:srgbClr val="FF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(fusione: deuterio</a:t>
            </a:r>
            <a:r>
              <a:rPr lang="it-IT" altLang="it-IT" sz="2000" dirty="0">
                <a:solidFill>
                  <a:srgbClr val="FF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altLang="it-IT" sz="2000" dirty="0" smtClean="0">
                <a:solidFill>
                  <a:srgbClr val="FF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trizio)</a:t>
            </a:r>
            <a:endParaRPr lang="it-IT" altLang="it-IT" sz="2000" u="sng" dirty="0">
              <a:solidFill>
                <a:srgbClr val="FF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endParaRPr lang="it-IT" alt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it-IT" altLang="it-IT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idraulica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it-IT" altLang="it-IT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geotermica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it-IT" altLang="it-IT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biomassa (</a:t>
            </a:r>
            <a:r>
              <a:rPr lang="it-IT" altLang="it-IT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legna)</a:t>
            </a:r>
            <a:endParaRPr lang="it-IT" altLang="it-IT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endParaRPr lang="it-IT" altLang="it-IT" sz="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it-IT" altLang="it-IT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eolica (vento)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it-IT" altLang="it-IT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solare (termica, fotovoltaica)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it-IT" altLang="it-IT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combustibili</a:t>
            </a:r>
            <a:r>
              <a:rPr lang="it-IT" altLang="it-IT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it-IT" altLang="it-IT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it-IT" altLang="it-IT" sz="2000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</a:t>
            </a:r>
            <a:r>
              <a:rPr lang="it-IT" altLang="it-IT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(</a:t>
            </a:r>
            <a:r>
              <a:rPr lang="it-IT" altLang="it-IT" sz="20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it-IT" altLang="it-IT" sz="2000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ioetanolo</a:t>
            </a:r>
            <a:r>
              <a:rPr lang="it-IT" altLang="it-IT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altLang="it-IT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…)</a:t>
            </a:r>
            <a:br>
              <a:rPr lang="it-IT" altLang="it-IT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it-IT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it-IT" altLang="it-IT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it-IT" altLang="it-IT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derivati da rifiuti</a:t>
            </a:r>
            <a:endParaRPr lang="it-IT" alt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719138" y="34925"/>
            <a:ext cx="8029575" cy="369888"/>
          </a:xfrm>
        </p:spPr>
        <p:txBody>
          <a:bodyPr/>
          <a:lstStyle/>
          <a:p>
            <a:r>
              <a:rPr lang="it-IT" altLang="it-IT" dirty="0" smtClean="0"/>
              <a:t>Raccogliere l’energia: le </a:t>
            </a:r>
            <a:r>
              <a:rPr lang="it-IT" altLang="it-IT" dirty="0"/>
              <a:t>fonti energetiche primarie</a:t>
            </a:r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42222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9" y="908720"/>
            <a:ext cx="821087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8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 marL="0" indent="0" defTabSz="815975">
              <a:buClr>
                <a:srgbClr val="F89B2A"/>
              </a:buClr>
              <a:buFont typeface="Wingdings" pitchFamily="2" charset="2"/>
              <a:buNone/>
              <a:tabLst>
                <a:tab pos="762000" algn="l"/>
              </a:tabLst>
            </a:pPr>
            <a:r>
              <a:rPr lang="it-IT" altLang="it-IT" kern="0" dirty="0" smtClean="0"/>
              <a:t>Le fonti energetiche primarie non sono semplicemente intercambiabili,</a:t>
            </a:r>
            <a:br>
              <a:rPr lang="it-IT" altLang="it-IT" kern="0" dirty="0" smtClean="0"/>
            </a:br>
            <a:r>
              <a:rPr lang="it-IT" altLang="it-IT" kern="0" dirty="0" smtClean="0"/>
              <a:t>in quanto hanno caratteristiche intrinseche diverse rispetto a:</a:t>
            </a:r>
          </a:p>
          <a:p>
            <a:pPr defTabSz="815975">
              <a:buClr>
                <a:srgbClr val="F89B2A"/>
              </a:buClr>
              <a:buFont typeface="Arial" panose="020B0604020202020204" pitchFamily="34" charset="0"/>
              <a:buChar char="•"/>
              <a:tabLst>
                <a:tab pos="762000" algn="l"/>
              </a:tabLst>
            </a:pPr>
            <a:endParaRPr lang="it-IT" altLang="it-IT" kern="0" dirty="0" smtClean="0"/>
          </a:p>
          <a:p>
            <a:pPr marL="819150" lvl="1" indent="-342900" defTabSz="815975">
              <a:buClr>
                <a:srgbClr val="F89B2A"/>
              </a:buClr>
              <a:tabLst>
                <a:tab pos="762000" algn="l"/>
              </a:tabLst>
            </a:pPr>
            <a:r>
              <a:rPr lang="it-IT" altLang="it-IT" kern="0" dirty="0" smtClean="0"/>
              <a:t>tipo di energia producibile (termica, meccanica, elettrica)</a:t>
            </a:r>
          </a:p>
          <a:p>
            <a:pPr marL="819150" lvl="1" indent="-342900" defTabSz="815975">
              <a:buClr>
                <a:srgbClr val="F89B2A"/>
              </a:buClr>
              <a:tabLst>
                <a:tab pos="762000" algn="l"/>
              </a:tabLst>
            </a:pPr>
            <a:r>
              <a:rPr lang="it-IT" altLang="it-IT" kern="0" dirty="0" smtClean="0"/>
              <a:t>Concentrazione / potenza specifica </a:t>
            </a:r>
            <a:br>
              <a:rPr lang="it-IT" altLang="it-IT" kern="0" dirty="0" smtClean="0"/>
            </a:br>
            <a:r>
              <a:rPr lang="it-IT" altLang="it-IT" kern="0" dirty="0" smtClean="0"/>
              <a:t>(energia per unità di massa / volume</a:t>
            </a:r>
            <a:br>
              <a:rPr lang="it-IT" altLang="it-IT" kern="0" dirty="0" smtClean="0"/>
            </a:br>
            <a:r>
              <a:rPr lang="it-IT" altLang="it-IT" kern="0" dirty="0" smtClean="0">
                <a:sym typeface="Symbol"/>
              </a:rPr>
              <a:t></a:t>
            </a:r>
            <a:r>
              <a:rPr lang="it-IT" altLang="it-IT" kern="0" dirty="0" smtClean="0"/>
              <a:t> superficie occupata dagli impianti)</a:t>
            </a:r>
          </a:p>
          <a:p>
            <a:pPr marL="819150" lvl="1" indent="-342900" defTabSz="815975">
              <a:buClr>
                <a:srgbClr val="F89B2A"/>
              </a:buClr>
              <a:tabLst>
                <a:tab pos="762000" algn="l"/>
              </a:tabLst>
            </a:pPr>
            <a:r>
              <a:rPr lang="it-IT" altLang="it-IT" kern="0" dirty="0" smtClean="0"/>
              <a:t>la scala degli impianti </a:t>
            </a:r>
            <a:br>
              <a:rPr lang="it-IT" altLang="it-IT" kern="0" dirty="0" smtClean="0"/>
            </a:br>
            <a:r>
              <a:rPr lang="it-IT" altLang="it-IT" kern="0" dirty="0" smtClean="0"/>
              <a:t>(potenza massima,   economia di scala / rigidità di utilizzo)</a:t>
            </a:r>
          </a:p>
          <a:p>
            <a:pPr marL="819150" lvl="1" indent="-342900" defTabSz="815975">
              <a:buClr>
                <a:srgbClr val="F89B2A"/>
              </a:buClr>
              <a:tabLst>
                <a:tab pos="762000" algn="l"/>
              </a:tabLst>
            </a:pPr>
            <a:r>
              <a:rPr lang="it-IT" altLang="it-IT" kern="0" dirty="0" smtClean="0"/>
              <a:t>la disponibilità (costante/programmabile, periodica, casuale)</a:t>
            </a:r>
          </a:p>
          <a:p>
            <a:pPr marL="819150" lvl="1" indent="-342900" defTabSz="815975">
              <a:buClr>
                <a:srgbClr val="F89B2A"/>
              </a:buClr>
              <a:tabLst>
                <a:tab pos="762000" algn="l"/>
              </a:tabLst>
            </a:pPr>
            <a:r>
              <a:rPr lang="it-IT" altLang="it-IT" kern="0" dirty="0" smtClean="0"/>
              <a:t>i costi di approvvigionamento</a:t>
            </a:r>
          </a:p>
          <a:p>
            <a:pPr marL="819150" lvl="1" indent="-342900" defTabSz="815975">
              <a:buClr>
                <a:srgbClr val="F89B2A"/>
              </a:buClr>
              <a:tabLst>
                <a:tab pos="762000" algn="l"/>
              </a:tabLst>
            </a:pPr>
            <a:r>
              <a:rPr lang="it-IT" altLang="it-IT" kern="0" dirty="0" smtClean="0"/>
              <a:t>i costi di trasformazione (impianto e manutenzione)</a:t>
            </a:r>
          </a:p>
          <a:p>
            <a:pPr marL="819150" lvl="1" indent="-342900" defTabSz="815975">
              <a:buClr>
                <a:srgbClr val="F89B2A"/>
              </a:buClr>
              <a:tabLst>
                <a:tab pos="762000" algn="l"/>
              </a:tabLst>
            </a:pPr>
            <a:r>
              <a:rPr lang="it-IT" altLang="it-IT" kern="0" dirty="0" smtClean="0"/>
              <a:t>l’impatto ambientale e i rischi associati</a:t>
            </a:r>
            <a:endParaRPr lang="it-IT" altLang="it-IT" kern="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9138" y="34925"/>
            <a:ext cx="8029575" cy="369888"/>
          </a:xfrm>
        </p:spPr>
        <p:txBody>
          <a:bodyPr/>
          <a:lstStyle/>
          <a:p>
            <a:r>
              <a:rPr lang="it-IT" altLang="it-IT" dirty="0"/>
              <a:t>Le caratteristiche intrinseche </a:t>
            </a:r>
            <a:r>
              <a:rPr lang="it-IT" altLang="it-IT" dirty="0" smtClean="0"/>
              <a:t>delle </a:t>
            </a:r>
            <a:r>
              <a:rPr lang="it-IT" altLang="it-IT" dirty="0"/>
              <a:t>fonti </a:t>
            </a:r>
            <a:r>
              <a:rPr lang="it-IT" altLang="it-IT" dirty="0" smtClean="0"/>
              <a:t>primarie</a:t>
            </a:r>
          </a:p>
        </p:txBody>
      </p:sp>
    </p:spTree>
    <p:extLst>
      <p:ext uri="{BB962C8B-B14F-4D97-AF65-F5344CB8AC3E}">
        <p14:creationId xmlns:p14="http://schemas.microsoft.com/office/powerpoint/2010/main" val="248777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405110"/>
              </p:ext>
            </p:extLst>
          </p:nvPr>
        </p:nvGraphicFramePr>
        <p:xfrm>
          <a:off x="251520" y="764704"/>
          <a:ext cx="8709025" cy="2578518"/>
        </p:xfrm>
        <a:graphic>
          <a:graphicData uri="http://schemas.openxmlformats.org/drawingml/2006/table">
            <a:tbl>
              <a:tblPr/>
              <a:tblGrid>
                <a:gridCol w="2304256"/>
                <a:gridCol w="6404769"/>
              </a:tblGrid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combustibili </a:t>
                      </a:r>
                      <a:b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(energia chimica):</a:t>
                      </a:r>
                    </a:p>
                  </a:txBody>
                  <a:tcPr marL="91407" marR="91407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sono facilmente immagazzinabili e trasportabili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sono trasformabili in ogni altra forma di energia, </a:t>
                      </a:r>
                      <a:b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anche se la trasformazione richiede la combustione</a:t>
                      </a:r>
                    </a:p>
                  </a:txBody>
                  <a:tcPr marL="91407" marR="91407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L’energia elettrica:</a:t>
                      </a:r>
                    </a:p>
                  </a:txBody>
                  <a:tcPr marL="91407" marR="91407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è immagazzinabile in quantità limitata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è facilmente trasportabile e trasformabile in ogni altra forma di energia, con scarso impatto ambientale</a:t>
                      </a:r>
                    </a:p>
                  </a:txBody>
                  <a:tcPr marL="91407" marR="91407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Ogni altra energia:</a:t>
                      </a:r>
                    </a:p>
                  </a:txBody>
                  <a:tcPr marL="91407" marR="91407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 difficoltà di trasporto, o immagazzinamento, o trasformazione</a:t>
                      </a:r>
                    </a:p>
                  </a:txBody>
                  <a:tcPr marL="91407" marR="91407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275372" y="3717032"/>
            <a:ext cx="868911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7" tIns="45705" rIns="91407" bIns="45705"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324000" indent="-285750" algn="l">
              <a:spcBef>
                <a:spcPts val="0"/>
              </a:spcBef>
              <a:buFont typeface="Symbol" pitchFamily="18" charset="2"/>
              <a:buChar char="Þ"/>
            </a:pPr>
            <a:r>
              <a:rPr lang="it-IT" altLang="it-IT" sz="1800" dirty="0" smtClean="0">
                <a:latin typeface="Arial" charset="0"/>
                <a:sym typeface="Symbol"/>
              </a:rPr>
              <a:t>quasi tutta </a:t>
            </a:r>
            <a:r>
              <a:rPr lang="it-IT" altLang="it-IT" sz="1800" dirty="0" smtClean="0">
                <a:latin typeface="Arial" charset="0"/>
              </a:rPr>
              <a:t>l’energia </a:t>
            </a:r>
            <a:r>
              <a:rPr lang="it-IT" altLang="it-IT" sz="1800" dirty="0">
                <a:latin typeface="Arial" charset="0"/>
              </a:rPr>
              <a:t>è distribuita (</a:t>
            </a:r>
            <a:r>
              <a:rPr lang="it-IT" altLang="it-IT" sz="1800" b="1" dirty="0">
                <a:solidFill>
                  <a:srgbClr val="003F6E"/>
                </a:solidFill>
                <a:latin typeface="Arial" charset="0"/>
              </a:rPr>
              <a:t>reti di distribuzione</a:t>
            </a:r>
            <a:r>
              <a:rPr lang="it-IT" altLang="it-IT" sz="1800" dirty="0">
                <a:latin typeface="Arial" charset="0"/>
              </a:rPr>
              <a:t>) in forma di </a:t>
            </a:r>
            <a:endParaRPr lang="it-IT" altLang="it-IT" sz="1800" dirty="0" smtClean="0">
              <a:latin typeface="Arial" charset="0"/>
            </a:endParaRPr>
          </a:p>
          <a:p>
            <a:pPr marL="38250" algn="l">
              <a:spcBef>
                <a:spcPts val="0"/>
              </a:spcBef>
            </a:pPr>
            <a:r>
              <a:rPr lang="it-IT" altLang="it-IT" sz="1800" dirty="0" smtClean="0">
                <a:latin typeface="Arial" charset="0"/>
              </a:rPr>
              <a:t>	</a:t>
            </a:r>
            <a:r>
              <a:rPr lang="it-IT" altLang="it-IT" sz="1800" b="1" dirty="0" smtClean="0">
                <a:solidFill>
                  <a:srgbClr val="2C5986"/>
                </a:solidFill>
                <a:latin typeface="Arial" charset="0"/>
              </a:rPr>
              <a:t>combustibili</a:t>
            </a:r>
            <a:r>
              <a:rPr lang="it-IT" altLang="it-IT" sz="1800" dirty="0" smtClean="0">
                <a:latin typeface="Arial" charset="0"/>
              </a:rPr>
              <a:t>   o   </a:t>
            </a:r>
            <a:r>
              <a:rPr lang="it-IT" altLang="it-IT" sz="1800" b="1" dirty="0" smtClean="0">
                <a:solidFill>
                  <a:srgbClr val="2C5986"/>
                </a:solidFill>
                <a:latin typeface="Arial" charset="0"/>
              </a:rPr>
              <a:t>energia </a:t>
            </a:r>
            <a:r>
              <a:rPr lang="it-IT" altLang="it-IT" sz="1800" b="1" dirty="0">
                <a:solidFill>
                  <a:srgbClr val="2C5986"/>
                </a:solidFill>
                <a:latin typeface="Arial" charset="0"/>
              </a:rPr>
              <a:t>elettrica</a:t>
            </a:r>
            <a:r>
              <a:rPr lang="it-IT" altLang="it-IT" sz="1800" dirty="0">
                <a:latin typeface="Arial" charset="0"/>
              </a:rPr>
              <a:t>: questi sono i </a:t>
            </a:r>
            <a:r>
              <a:rPr lang="it-IT" altLang="it-IT" sz="1800" b="1" dirty="0">
                <a:solidFill>
                  <a:srgbClr val="003F6E"/>
                </a:solidFill>
                <a:latin typeface="Arial" charset="0"/>
              </a:rPr>
              <a:t>vettori energetici</a:t>
            </a:r>
            <a:r>
              <a:rPr lang="it-IT" altLang="it-IT" sz="1800" dirty="0" smtClean="0">
                <a:latin typeface="Arial" charset="0"/>
              </a:rPr>
              <a:t>.</a:t>
            </a:r>
          </a:p>
          <a:p>
            <a:pPr marL="38250" algn="l">
              <a:spcBef>
                <a:spcPts val="600"/>
              </a:spcBef>
            </a:pPr>
            <a:r>
              <a:rPr lang="it-IT" altLang="it-IT" sz="800" dirty="0">
                <a:latin typeface="Arial" charset="0"/>
              </a:rPr>
              <a:t/>
            </a:r>
            <a:br>
              <a:rPr lang="it-IT" altLang="it-IT" sz="800" dirty="0">
                <a:latin typeface="Arial" charset="0"/>
              </a:rPr>
            </a:br>
            <a:r>
              <a:rPr lang="it-IT" altLang="it-IT" sz="1800" dirty="0">
                <a:latin typeface="Arial" charset="0"/>
              </a:rPr>
              <a:t>I </a:t>
            </a:r>
            <a:r>
              <a:rPr lang="it-IT" altLang="it-IT" sz="1800" b="1" dirty="0">
                <a:solidFill>
                  <a:srgbClr val="993300"/>
                </a:solidFill>
                <a:latin typeface="Arial" charset="0"/>
              </a:rPr>
              <a:t>combustibili</a:t>
            </a:r>
            <a:r>
              <a:rPr lang="it-IT" altLang="it-IT" sz="18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it-IT" altLang="it-IT" sz="1800" b="1" dirty="0" smtClean="0">
                <a:solidFill>
                  <a:srgbClr val="993300"/>
                </a:solidFill>
                <a:latin typeface="Arial" charset="0"/>
              </a:rPr>
              <a:t>naturali   </a:t>
            </a:r>
            <a:r>
              <a:rPr lang="it-IT" altLang="it-IT" sz="1800" dirty="0" smtClean="0">
                <a:latin typeface="Arial" charset="0"/>
              </a:rPr>
              <a:t>(</a:t>
            </a:r>
            <a:r>
              <a:rPr lang="it-IT" altLang="it-IT" sz="1800" dirty="0">
                <a:latin typeface="Arial" charset="0"/>
              </a:rPr>
              <a:t>combustibili fossili, legna) sono fonti primarie</a:t>
            </a:r>
            <a:r>
              <a:rPr lang="it-IT" altLang="it-IT" sz="1800" dirty="0" smtClean="0">
                <a:latin typeface="Arial" charset="0"/>
              </a:rPr>
              <a:t>  </a:t>
            </a:r>
            <a:r>
              <a:rPr lang="it-IT" altLang="it-IT" sz="1800" dirty="0">
                <a:latin typeface="Arial" charset="0"/>
              </a:rPr>
              <a:t/>
            </a:r>
            <a:br>
              <a:rPr lang="it-IT" altLang="it-IT" sz="1800" dirty="0">
                <a:latin typeface="Arial" charset="0"/>
              </a:rPr>
            </a:br>
            <a:r>
              <a:rPr lang="it-IT" altLang="it-IT" sz="1800" dirty="0" smtClean="0">
                <a:latin typeface="Arial" charset="0"/>
              </a:rPr>
              <a:t>I </a:t>
            </a:r>
            <a:r>
              <a:rPr lang="it-IT" altLang="it-IT" sz="1800" b="1" dirty="0" smtClean="0">
                <a:solidFill>
                  <a:srgbClr val="0033CC"/>
                </a:solidFill>
                <a:latin typeface="Arial" charset="0"/>
              </a:rPr>
              <a:t>combustibili</a:t>
            </a:r>
            <a:r>
              <a:rPr lang="it-IT" altLang="it-IT" sz="1800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it-IT" altLang="it-IT" sz="1800" b="1" dirty="0">
                <a:solidFill>
                  <a:srgbClr val="0033CC"/>
                </a:solidFill>
                <a:latin typeface="Arial" charset="0"/>
              </a:rPr>
              <a:t>sintetici</a:t>
            </a:r>
            <a:r>
              <a:rPr lang="it-IT" altLang="it-IT" sz="1800" dirty="0">
                <a:solidFill>
                  <a:srgbClr val="0033CC"/>
                </a:solidFill>
                <a:latin typeface="Arial" charset="0"/>
              </a:rPr>
              <a:t> (</a:t>
            </a:r>
            <a:r>
              <a:rPr lang="it-IT" altLang="it-IT" sz="1800" dirty="0" smtClean="0">
                <a:latin typeface="Arial" charset="0"/>
              </a:rPr>
              <a:t>idrogeno)  e</a:t>
            </a:r>
            <a:r>
              <a:rPr lang="it-IT" altLang="it-IT" sz="1800" b="1" dirty="0" smtClean="0">
                <a:latin typeface="Arial" charset="0"/>
              </a:rPr>
              <a:t> </a:t>
            </a:r>
            <a:r>
              <a:rPr lang="it-IT" altLang="it-IT" sz="1800" dirty="0" smtClean="0">
                <a:solidFill>
                  <a:srgbClr val="0033CC"/>
                </a:solidFill>
                <a:latin typeface="Arial" charset="0"/>
              </a:rPr>
              <a:t>l’</a:t>
            </a:r>
            <a:r>
              <a:rPr lang="it-IT" altLang="it-IT" sz="1800" b="1" dirty="0" smtClean="0">
                <a:solidFill>
                  <a:srgbClr val="0033CC"/>
                </a:solidFill>
                <a:latin typeface="Arial" charset="0"/>
              </a:rPr>
              <a:t>energia elettrica</a:t>
            </a:r>
            <a:r>
              <a:rPr lang="it-IT" altLang="it-IT" sz="1800" dirty="0" smtClean="0">
                <a:latin typeface="Arial" charset="0"/>
              </a:rPr>
              <a:t> si possono </a:t>
            </a:r>
            <a:r>
              <a:rPr lang="it-IT" altLang="it-IT" sz="1800" dirty="0">
                <a:latin typeface="Arial" charset="0"/>
              </a:rPr>
              <a:t>ottenere solo trasformando energia di altra forma, </a:t>
            </a:r>
            <a:r>
              <a:rPr lang="it-IT" altLang="it-IT" sz="1800" dirty="0" smtClean="0">
                <a:latin typeface="Arial" charset="0"/>
              </a:rPr>
              <a:t/>
            </a:r>
            <a:br>
              <a:rPr lang="it-IT" altLang="it-IT" sz="1800" dirty="0" smtClean="0">
                <a:latin typeface="Arial" charset="0"/>
              </a:rPr>
            </a:br>
            <a:r>
              <a:rPr lang="it-IT" altLang="it-IT" sz="1800" dirty="0" smtClean="0">
                <a:latin typeface="Arial" charset="0"/>
              </a:rPr>
              <a:t>da </a:t>
            </a:r>
            <a:r>
              <a:rPr lang="it-IT" altLang="it-IT" sz="1800" dirty="0">
                <a:latin typeface="Arial" charset="0"/>
              </a:rPr>
              <a:t>fonti primarie (combustibili fossili, idraulica, solare</a:t>
            </a:r>
            <a:r>
              <a:rPr lang="it-IT" altLang="it-IT" sz="1800" dirty="0" smtClean="0">
                <a:latin typeface="Arial" charset="0"/>
              </a:rPr>
              <a:t>,…).</a:t>
            </a:r>
          </a:p>
          <a:p>
            <a:pPr marL="38250" algn="l">
              <a:spcBef>
                <a:spcPts val="0"/>
              </a:spcBef>
            </a:pPr>
            <a:endParaRPr lang="it-IT" altLang="it-IT" sz="800" dirty="0">
              <a:latin typeface="Arial" charset="0"/>
            </a:endParaRPr>
          </a:p>
          <a:p>
            <a:pPr algn="l">
              <a:spcBef>
                <a:spcPts val="600"/>
              </a:spcBef>
            </a:pPr>
            <a:r>
              <a:rPr lang="it-IT" altLang="it-IT" sz="1800" dirty="0">
                <a:latin typeface="Arial" charset="0"/>
              </a:rPr>
              <a:t>La frazione di energia consumata in forma elettrica </a:t>
            </a:r>
            <a:r>
              <a:rPr lang="it-IT" altLang="it-IT" sz="1800" dirty="0" smtClean="0">
                <a:latin typeface="Arial" charset="0"/>
              </a:rPr>
              <a:t>aumenta, </a:t>
            </a:r>
            <a:r>
              <a:rPr lang="it-IT" altLang="it-IT" sz="1800" dirty="0">
                <a:latin typeface="Arial" charset="0"/>
              </a:rPr>
              <a:t>a causa di: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Arial" charset="0"/>
              </a:rPr>
              <a:t> flessibilità di trasformazione, </a:t>
            </a:r>
            <a:r>
              <a:rPr lang="it-IT" altLang="it-IT" sz="1800" dirty="0" smtClean="0">
                <a:latin typeface="Arial" charset="0"/>
              </a:rPr>
              <a:t>in  </a:t>
            </a:r>
            <a:r>
              <a:rPr lang="it-IT" altLang="it-IT" sz="1800" dirty="0">
                <a:latin typeface="Arial" charset="0"/>
              </a:rPr>
              <a:t>quantità sia grandi sia piccole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Arial" charset="0"/>
              </a:rPr>
              <a:t> continuo sviluppo degli </a:t>
            </a:r>
            <a:r>
              <a:rPr lang="it-IT" altLang="it-IT" sz="1800" dirty="0" smtClean="0">
                <a:latin typeface="Arial" charset="0"/>
              </a:rPr>
              <a:t>apparecchi  </a:t>
            </a:r>
            <a:r>
              <a:rPr lang="it-IT" altLang="it-IT" sz="1800" dirty="0">
                <a:latin typeface="Arial" charset="0"/>
              </a:rPr>
              <a:t>elettrici ed elettronici.</a:t>
            </a:r>
          </a:p>
          <a:p>
            <a:pPr marL="32400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altLang="it-IT" sz="1800" dirty="0">
              <a:latin typeface="Arial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719138" y="34925"/>
            <a:ext cx="8029575" cy="369888"/>
          </a:xfrm>
        </p:spPr>
        <p:txBody>
          <a:bodyPr/>
          <a:lstStyle/>
          <a:p>
            <a:pPr algn="l"/>
            <a:r>
              <a:rPr lang="it-IT" altLang="it-IT" dirty="0" smtClean="0"/>
              <a:t>I vettori energetici</a:t>
            </a:r>
          </a:p>
        </p:txBody>
      </p:sp>
    </p:spTree>
    <p:extLst>
      <p:ext uri="{BB962C8B-B14F-4D97-AF65-F5344CB8AC3E}">
        <p14:creationId xmlns:p14="http://schemas.microsoft.com/office/powerpoint/2010/main" val="1770575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3877</TotalTime>
  <Words>448</Words>
  <Application>Microsoft Office PowerPoint</Application>
  <PresentationFormat>Presentazione su schermo (4:3)</PresentationFormat>
  <Paragraphs>140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Struttura predefinita</vt:lpstr>
      <vt:lpstr>Presentazione standard di PowerPoint</vt:lpstr>
      <vt:lpstr>Presentazione standard di PowerPoint</vt:lpstr>
      <vt:lpstr>Risorsa</vt:lpstr>
      <vt:lpstr>Utilizzazione delle risorse</vt:lpstr>
      <vt:lpstr>Trasformare l’energia</vt:lpstr>
      <vt:lpstr>Trasportare / immagazzinare  l’energia</vt:lpstr>
      <vt:lpstr>Raccogliere l’energia: le fonti energetiche primarie</vt:lpstr>
      <vt:lpstr>Le caratteristiche intrinseche delle fonti primarie</vt:lpstr>
      <vt:lpstr>I vettori energetici</vt:lpstr>
      <vt:lpstr>Consumo pro-capite</vt:lpstr>
      <vt:lpstr>Intensità energetica</vt:lpstr>
      <vt:lpstr>Consumo per aree geografiche</vt:lpstr>
      <vt:lpstr>Produzione per fonti primarie</vt:lpstr>
      <vt:lpstr>PETROLIO:  rapporto riserve/produzione</vt:lpstr>
      <vt:lpstr>GAS:  rapporto riserve/produzione</vt:lpstr>
      <vt:lpstr>Riserve pre shale oil/gas</vt:lpstr>
      <vt:lpstr>Prezzo del petrolio</vt:lpstr>
      <vt:lpstr>Prezzo del petrolio</vt:lpstr>
      <vt:lpstr>Presentazione standard di PowerPoint</vt:lpstr>
      <vt:lpstr>Presentazione standard di PowerPoint</vt:lpstr>
      <vt:lpstr>Presentazione standard di PowerPoint</vt:lpstr>
    </vt:vector>
  </TitlesOfParts>
  <Company>siwa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simon</dc:creator>
  <cp:lastModifiedBy>Marco</cp:lastModifiedBy>
  <cp:revision>225</cp:revision>
  <cp:lastPrinted>2016-10-28T02:21:36Z</cp:lastPrinted>
  <dcterms:created xsi:type="dcterms:W3CDTF">2003-06-16T09:31:13Z</dcterms:created>
  <dcterms:modified xsi:type="dcterms:W3CDTF">2016-10-28T02:27:20Z</dcterms:modified>
</cp:coreProperties>
</file>