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424" r:id="rId2"/>
    <p:sldId id="426" r:id="rId3"/>
    <p:sldId id="427" r:id="rId4"/>
    <p:sldId id="434" r:id="rId5"/>
    <p:sldId id="432" r:id="rId6"/>
    <p:sldId id="430" r:id="rId7"/>
    <p:sldId id="435" r:id="rId8"/>
    <p:sldId id="431" r:id="rId9"/>
    <p:sldId id="433"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Lst>
  <p:sldSz cx="9144000" cy="6858000" type="screen4x3"/>
  <p:notesSz cx="7102475" cy="8991600"/>
  <p:defaultTextStyle>
    <a:defPPr>
      <a:defRPr lang="en-US"/>
    </a:defPPr>
    <a:lvl1pPr algn="l" rtl="0" eaLnBrk="0" fontAlgn="base" hangingPunct="0">
      <a:spcBef>
        <a:spcPct val="0"/>
      </a:spcBef>
      <a:spcAft>
        <a:spcPct val="0"/>
      </a:spcAft>
      <a:defRPr sz="2000" kern="1200">
        <a:solidFill>
          <a:srgbClr val="003399"/>
        </a:solidFill>
        <a:latin typeface="Verdana" pitchFamily="34" charset="0"/>
        <a:ea typeface="+mn-ea"/>
        <a:cs typeface="+mn-cs"/>
      </a:defRPr>
    </a:lvl1pPr>
    <a:lvl2pPr marL="457200" algn="l" rtl="0" eaLnBrk="0" fontAlgn="base" hangingPunct="0">
      <a:spcBef>
        <a:spcPct val="0"/>
      </a:spcBef>
      <a:spcAft>
        <a:spcPct val="0"/>
      </a:spcAft>
      <a:defRPr sz="2000" kern="1200">
        <a:solidFill>
          <a:srgbClr val="003399"/>
        </a:solidFill>
        <a:latin typeface="Verdana" pitchFamily="34" charset="0"/>
        <a:ea typeface="+mn-ea"/>
        <a:cs typeface="+mn-cs"/>
      </a:defRPr>
    </a:lvl2pPr>
    <a:lvl3pPr marL="914400" algn="l" rtl="0" eaLnBrk="0" fontAlgn="base" hangingPunct="0">
      <a:spcBef>
        <a:spcPct val="0"/>
      </a:spcBef>
      <a:spcAft>
        <a:spcPct val="0"/>
      </a:spcAft>
      <a:defRPr sz="2000" kern="1200">
        <a:solidFill>
          <a:srgbClr val="003399"/>
        </a:solidFill>
        <a:latin typeface="Verdana" pitchFamily="34" charset="0"/>
        <a:ea typeface="+mn-ea"/>
        <a:cs typeface="+mn-cs"/>
      </a:defRPr>
    </a:lvl3pPr>
    <a:lvl4pPr marL="1371600" algn="l" rtl="0" eaLnBrk="0" fontAlgn="base" hangingPunct="0">
      <a:spcBef>
        <a:spcPct val="0"/>
      </a:spcBef>
      <a:spcAft>
        <a:spcPct val="0"/>
      </a:spcAft>
      <a:defRPr sz="2000" kern="1200">
        <a:solidFill>
          <a:srgbClr val="003399"/>
        </a:solidFill>
        <a:latin typeface="Verdana" pitchFamily="34" charset="0"/>
        <a:ea typeface="+mn-ea"/>
        <a:cs typeface="+mn-cs"/>
      </a:defRPr>
    </a:lvl4pPr>
    <a:lvl5pPr marL="1828800" algn="l" rtl="0" eaLnBrk="0" fontAlgn="base" hangingPunct="0">
      <a:spcBef>
        <a:spcPct val="0"/>
      </a:spcBef>
      <a:spcAft>
        <a:spcPct val="0"/>
      </a:spcAft>
      <a:defRPr sz="2000" kern="1200">
        <a:solidFill>
          <a:srgbClr val="003399"/>
        </a:solidFill>
        <a:latin typeface="Verdana" pitchFamily="34" charset="0"/>
        <a:ea typeface="+mn-ea"/>
        <a:cs typeface="+mn-cs"/>
      </a:defRPr>
    </a:lvl5pPr>
    <a:lvl6pPr marL="2286000" algn="l" defTabSz="914400" rtl="0" eaLnBrk="1" latinLnBrk="0" hangingPunct="1">
      <a:defRPr sz="2000" kern="1200">
        <a:solidFill>
          <a:srgbClr val="003399"/>
        </a:solidFill>
        <a:latin typeface="Verdana" pitchFamily="34" charset="0"/>
        <a:ea typeface="+mn-ea"/>
        <a:cs typeface="+mn-cs"/>
      </a:defRPr>
    </a:lvl6pPr>
    <a:lvl7pPr marL="2743200" algn="l" defTabSz="914400" rtl="0" eaLnBrk="1" latinLnBrk="0" hangingPunct="1">
      <a:defRPr sz="2000" kern="1200">
        <a:solidFill>
          <a:srgbClr val="003399"/>
        </a:solidFill>
        <a:latin typeface="Verdana" pitchFamily="34" charset="0"/>
        <a:ea typeface="+mn-ea"/>
        <a:cs typeface="+mn-cs"/>
      </a:defRPr>
    </a:lvl7pPr>
    <a:lvl8pPr marL="3200400" algn="l" defTabSz="914400" rtl="0" eaLnBrk="1" latinLnBrk="0" hangingPunct="1">
      <a:defRPr sz="2000" kern="1200">
        <a:solidFill>
          <a:srgbClr val="003399"/>
        </a:solidFill>
        <a:latin typeface="Verdana" pitchFamily="34" charset="0"/>
        <a:ea typeface="+mn-ea"/>
        <a:cs typeface="+mn-cs"/>
      </a:defRPr>
    </a:lvl8pPr>
    <a:lvl9pPr marL="3657600" algn="l" defTabSz="914400" rtl="0" eaLnBrk="1" latinLnBrk="0" hangingPunct="1">
      <a:defRPr sz="2000" kern="1200">
        <a:solidFill>
          <a:srgbClr val="0033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6E6E6"/>
    <a:srgbClr val="EBEBEB"/>
    <a:srgbClr val="333399"/>
    <a:srgbClr val="FF3300"/>
    <a:srgbClr val="FFF3D5"/>
    <a:srgbClr val="FFE3A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678" autoAdjust="0"/>
    <p:restoredTop sz="84574" autoAdjust="0"/>
  </p:normalViewPr>
  <p:slideViewPr>
    <p:cSldViewPr>
      <p:cViewPr varScale="1">
        <p:scale>
          <a:sx n="58" d="100"/>
          <a:sy n="58" d="100"/>
        </p:scale>
        <p:origin x="-13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effectLst>
                  <a:outerShdw blurRad="38100" dist="38100" dir="2700000" algn="tl">
                    <a:srgbClr val="C0C0C0"/>
                  </a:outerShdw>
                </a:effectLst>
              </a:defRPr>
            </a:lvl1pPr>
          </a:lstStyle>
          <a:p>
            <a:endParaRPr lang="it-IT" altLang="it-IT"/>
          </a:p>
        </p:txBody>
      </p:sp>
      <p:sp>
        <p:nvSpPr>
          <p:cNvPr id="57347" name="Rectangle 3"/>
          <p:cNvSpPr>
            <a:spLocks noGrp="1" noChangeArrowheads="1"/>
          </p:cNvSpPr>
          <p:nvPr>
            <p:ph type="dt" idx="1"/>
          </p:nvPr>
        </p:nvSpPr>
        <p:spPr bwMode="auto">
          <a:xfrm>
            <a:off x="40386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effectLst>
                  <a:outerShdw blurRad="38100" dist="38100" dir="2700000" algn="tl">
                    <a:srgbClr val="C0C0C0"/>
                  </a:outerShdw>
                </a:effectLst>
              </a:defRPr>
            </a:lvl1pPr>
          </a:lstStyle>
          <a:p>
            <a:endParaRPr lang="it-IT" altLang="it-IT"/>
          </a:p>
        </p:txBody>
      </p:sp>
      <p:sp>
        <p:nvSpPr>
          <p:cNvPr id="57348" name="Rectangle 4"/>
          <p:cNvSpPr>
            <a:spLocks noGrp="1" noRot="1" noChangeAspect="1" noChangeArrowheads="1" noTextEdit="1"/>
          </p:cNvSpPr>
          <p:nvPr>
            <p:ph type="sldImg" idx="2"/>
          </p:nvPr>
        </p:nvSpPr>
        <p:spPr bwMode="auto">
          <a:xfrm>
            <a:off x="1346200" y="685800"/>
            <a:ext cx="4470400" cy="3352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914400" y="4267200"/>
            <a:ext cx="5257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7350" name="Rectangle 6"/>
          <p:cNvSpPr>
            <a:spLocks noGrp="1" noChangeArrowheads="1"/>
          </p:cNvSpPr>
          <p:nvPr>
            <p:ph type="ftr" sz="quarter" idx="4"/>
          </p:nvPr>
        </p:nvSpPr>
        <p:spPr bwMode="auto">
          <a:xfrm>
            <a:off x="0" y="853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C0C0C0"/>
                  </a:outerShdw>
                </a:effectLst>
              </a:defRPr>
            </a:lvl1pPr>
          </a:lstStyle>
          <a:p>
            <a:endParaRPr lang="it-IT" altLang="it-IT"/>
          </a:p>
        </p:txBody>
      </p:sp>
      <p:sp>
        <p:nvSpPr>
          <p:cNvPr id="57351" name="Rectangle 7"/>
          <p:cNvSpPr>
            <a:spLocks noGrp="1" noChangeArrowheads="1"/>
          </p:cNvSpPr>
          <p:nvPr>
            <p:ph type="sldNum" sz="quarter" idx="5"/>
          </p:nvPr>
        </p:nvSpPr>
        <p:spPr bwMode="auto">
          <a:xfrm>
            <a:off x="4038600" y="853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C0C0C0"/>
                  </a:outerShdw>
                </a:effectLst>
              </a:defRPr>
            </a:lvl1pPr>
          </a:lstStyle>
          <a:p>
            <a:fld id="{ADAF8C56-ABD8-4528-B5BD-594BD65300D9}" type="slidenum">
              <a:rPr lang="it-IT" altLang="it-IT"/>
              <a:pPr/>
              <a:t>‹N›</a:t>
            </a:fld>
            <a:endParaRPr lang="it-IT" altLang="it-IT"/>
          </a:p>
        </p:txBody>
      </p:sp>
    </p:spTree>
    <p:extLst>
      <p:ext uri="{BB962C8B-B14F-4D97-AF65-F5344CB8AC3E}">
        <p14:creationId xmlns:p14="http://schemas.microsoft.com/office/powerpoint/2010/main" val="3122872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1</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La richiesta tipica di una previsione</a:t>
            </a:r>
            <a:r>
              <a:rPr lang="it-IT" altLang="it-IT" baseline="0" dirty="0" smtClean="0"/>
              <a:t> oscilla intorno alla bisettrice, quindi «gioca» col limite di impredicibilità intrinseco nel modello stesso deterministico: troppe approssimazioni, troppe parametrizzazioni e la non linearità delle equazioni che governano l’atmosfera rendono macroscopica questa incertezza.</a:t>
            </a:r>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xfrm>
            <a:off x="601663" y="685800"/>
            <a:ext cx="5959475" cy="3352800"/>
          </a:xfrm>
          <a:ln/>
        </p:spPr>
      </p:sp>
      <p:sp>
        <p:nvSpPr>
          <p:cNvPr id="23555" name="Segnaposto note 2"/>
          <p:cNvSpPr>
            <a:spLocks noGrp="1"/>
          </p:cNvSpPr>
          <p:nvPr>
            <p:ph type="body" idx="1"/>
          </p:nvPr>
        </p:nvSpPr>
        <p:spPr>
          <a:noFill/>
        </p:spPr>
        <p:txBody>
          <a:bodyPr/>
          <a:lstStyle/>
          <a:p>
            <a:endParaRPr lang="it-IT" altLang="it-IT" dirty="0" smtClean="0">
              <a:ea typeface="Verdana" pitchFamily="34" charset="0"/>
              <a:cs typeface="Calibri" pitchFamily="34" charset="0"/>
            </a:endParaRPr>
          </a:p>
        </p:txBody>
      </p:sp>
      <p:sp>
        <p:nvSpPr>
          <p:cNvPr id="4" name="Segnaposto numero diapositiva 3"/>
          <p:cNvSpPr>
            <a:spLocks noGrp="1"/>
          </p:cNvSpPr>
          <p:nvPr>
            <p:ph type="sldNum" sz="quarter" idx="5"/>
          </p:nvPr>
        </p:nvSpPr>
        <p:spPr/>
        <p:txBody>
          <a:bodyPr/>
          <a:lstStyle/>
          <a:p>
            <a:pPr>
              <a:defRPr/>
            </a:pPr>
            <a:fld id="{9A7AA2E8-C800-4662-A072-85A1885EA4E8}" type="slidenum">
              <a:rPr lang="it-IT" smtClean="0"/>
              <a:pPr>
                <a:defRPr/>
              </a:pPr>
              <a:t>10</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xfrm>
            <a:off x="601663" y="685800"/>
            <a:ext cx="5959475" cy="3352800"/>
          </a:xfrm>
          <a:ln/>
        </p:spPr>
      </p:sp>
      <p:sp>
        <p:nvSpPr>
          <p:cNvPr id="23555" name="Segnaposto note 2"/>
          <p:cNvSpPr>
            <a:spLocks noGrp="1"/>
          </p:cNvSpPr>
          <p:nvPr>
            <p:ph type="body" idx="1"/>
          </p:nvPr>
        </p:nvSpPr>
        <p:spPr>
          <a:noFill/>
        </p:spPr>
        <p:txBody>
          <a:bodyPr/>
          <a:lstStyle/>
          <a:p>
            <a:r>
              <a:rPr lang="it-IT" altLang="it-IT" b="1" smtClean="0">
                <a:solidFill>
                  <a:srgbClr val="333399"/>
                </a:solidFill>
                <a:latin typeface="Calibri" pitchFamily="34" charset="0"/>
                <a:ea typeface="Verdana" pitchFamily="34" charset="0"/>
                <a:cs typeface="Calibri" pitchFamily="34" charset="0"/>
              </a:rPr>
              <a:t>Le fasi di freddo più intenso si hanno invece con venti da </a:t>
            </a:r>
            <a:r>
              <a:rPr lang="it-IT" altLang="it-IT" b="1" u="sng" smtClean="0">
                <a:solidFill>
                  <a:srgbClr val="333399"/>
                </a:solidFill>
                <a:latin typeface="Calibri" pitchFamily="34" charset="0"/>
                <a:ea typeface="Verdana" pitchFamily="34" charset="0"/>
                <a:cs typeface="Calibri" pitchFamily="34" charset="0"/>
              </a:rPr>
              <a:t>EST</a:t>
            </a:r>
            <a:r>
              <a:rPr lang="it-IT" altLang="it-IT" b="1" smtClean="0">
                <a:solidFill>
                  <a:srgbClr val="333399"/>
                </a:solidFill>
                <a:latin typeface="Calibri" pitchFamily="34" charset="0"/>
                <a:ea typeface="Verdana" pitchFamily="34" charset="0"/>
                <a:cs typeface="Calibri" pitchFamily="34" charset="0"/>
              </a:rPr>
              <a:t> da cui siamo poco protetti</a:t>
            </a:r>
          </a:p>
          <a:p>
            <a:endParaRPr lang="it-IT" altLang="it-IT" smtClean="0">
              <a:ea typeface="Verdana" pitchFamily="34" charset="0"/>
              <a:cs typeface="Calibri" pitchFamily="34" charset="0"/>
            </a:endParaRPr>
          </a:p>
        </p:txBody>
      </p:sp>
      <p:sp>
        <p:nvSpPr>
          <p:cNvPr id="4" name="Segnaposto numero diapositiva 3"/>
          <p:cNvSpPr>
            <a:spLocks noGrp="1"/>
          </p:cNvSpPr>
          <p:nvPr>
            <p:ph type="sldNum" sz="quarter" idx="5"/>
          </p:nvPr>
        </p:nvSpPr>
        <p:spPr/>
        <p:txBody>
          <a:bodyPr/>
          <a:lstStyle/>
          <a:p>
            <a:pPr>
              <a:defRPr/>
            </a:pPr>
            <a:fld id="{9A7AA2E8-C800-4662-A072-85A1885EA4E8}" type="slidenum">
              <a:rPr lang="it-IT" smtClean="0"/>
              <a:pPr>
                <a:defRPr/>
              </a:pPr>
              <a:t>11</a:t>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xfrm>
            <a:off x="601663" y="685800"/>
            <a:ext cx="5959475" cy="3352800"/>
          </a:xfrm>
          <a:ln/>
        </p:spPr>
      </p:sp>
      <p:sp>
        <p:nvSpPr>
          <p:cNvPr id="23555" name="Segnaposto note 2"/>
          <p:cNvSpPr>
            <a:spLocks noGrp="1"/>
          </p:cNvSpPr>
          <p:nvPr>
            <p:ph type="body" idx="1"/>
          </p:nvPr>
        </p:nvSpPr>
        <p:spPr>
          <a:noFill/>
        </p:spPr>
        <p:txBody>
          <a:bodyPr/>
          <a:lstStyle/>
          <a:p>
            <a:endParaRPr lang="it-IT" altLang="it-IT" dirty="0" smtClean="0">
              <a:ea typeface="Verdana" pitchFamily="34" charset="0"/>
              <a:cs typeface="Calibri" pitchFamily="34" charset="0"/>
            </a:endParaRPr>
          </a:p>
        </p:txBody>
      </p:sp>
      <p:sp>
        <p:nvSpPr>
          <p:cNvPr id="4" name="Segnaposto numero diapositiva 3"/>
          <p:cNvSpPr>
            <a:spLocks noGrp="1"/>
          </p:cNvSpPr>
          <p:nvPr>
            <p:ph type="sldNum" sz="quarter" idx="5"/>
          </p:nvPr>
        </p:nvSpPr>
        <p:spPr/>
        <p:txBody>
          <a:bodyPr/>
          <a:lstStyle/>
          <a:p>
            <a:pPr>
              <a:defRPr/>
            </a:pPr>
            <a:fld id="{9A7AA2E8-C800-4662-A072-85A1885EA4E8}" type="slidenum">
              <a:rPr lang="it-IT" smtClean="0"/>
              <a:pPr>
                <a:defRPr/>
              </a:pPr>
              <a:t>13</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2</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it-IT" alt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3</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it-IT" alt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4</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Spiegare magari a voce cos’è la </a:t>
            </a:r>
            <a:r>
              <a:rPr lang="it-IT" altLang="it-IT" dirty="0" err="1" smtClean="0"/>
              <a:t>clusterizzazione</a:t>
            </a:r>
            <a:endParaRPr lang="it-IT" alt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5</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Spiegare magari a voce cos’è la </a:t>
            </a:r>
            <a:r>
              <a:rPr lang="it-IT" altLang="it-IT" dirty="0" err="1" smtClean="0"/>
              <a:t>clusterizzazione</a:t>
            </a:r>
            <a:endParaRPr lang="it-IT" alt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6</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Spiegare magari a voce cos’è la </a:t>
            </a:r>
            <a:r>
              <a:rPr lang="it-IT" altLang="it-IT" dirty="0" err="1" smtClean="0"/>
              <a:t>clusterizzazione</a:t>
            </a:r>
            <a:endParaRPr lang="it-IT" alt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7</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Qui ho preso gli spaghetti per far</a:t>
            </a:r>
            <a:r>
              <a:rPr lang="it-IT" altLang="it-IT" baseline="0" dirty="0" smtClean="0"/>
              <a:t> vedere le singole previsioni in un caso reale, mentre le distribuzioni con i quantili servono a capire come si arrivi a stabilire una probabilità di accadimento, ecc. .. Da spiegare a voce. </a:t>
            </a:r>
            <a:endParaRPr lang="it-IT" alt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8</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Spiegare magari a voce cos’è la </a:t>
            </a:r>
            <a:r>
              <a:rPr lang="it-IT" altLang="it-IT" dirty="0" err="1" smtClean="0"/>
              <a:t>clusterizzazione</a:t>
            </a:r>
            <a:endParaRPr lang="it-IT" alt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0DF7-71FC-44DB-A1B3-827C2DBB1BC0}" type="slidenum">
              <a:rPr lang="it-IT" altLang="it-IT"/>
              <a:pPr/>
              <a:t>9</a:t>
            </a:fld>
            <a:endParaRPr lang="it-IT" alt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it-IT" altLang="it-IT" dirty="0" smtClean="0"/>
              <a:t>Spiegare magari a voce cos’è la </a:t>
            </a:r>
            <a:r>
              <a:rPr lang="it-IT" altLang="it-IT" dirty="0" err="1" smtClean="0"/>
              <a:t>clusterizzazione</a:t>
            </a:r>
            <a:endParaRPr lang="it-IT" alt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ltLang="it-IT"/>
          </a:p>
        </p:txBody>
      </p:sp>
      <p:sp>
        <p:nvSpPr>
          <p:cNvPr id="5" name="Segnaposto piè di pagina 4"/>
          <p:cNvSpPr>
            <a:spLocks noGrp="1"/>
          </p:cNvSpPr>
          <p:nvPr>
            <p:ph type="ftr" sz="quarter" idx="11"/>
          </p:nvPr>
        </p:nvSpPr>
        <p:spPr/>
        <p:txBody>
          <a:bodyPr/>
          <a:lstStyle>
            <a:lvl1pPr>
              <a:defRPr/>
            </a:lvl1pPr>
          </a:lstStyle>
          <a:p>
            <a:endParaRPr lang="en-US" altLang="it-IT"/>
          </a:p>
        </p:txBody>
      </p:sp>
      <p:sp>
        <p:nvSpPr>
          <p:cNvPr id="6" name="Segnaposto numero diapositiva 5"/>
          <p:cNvSpPr>
            <a:spLocks noGrp="1"/>
          </p:cNvSpPr>
          <p:nvPr>
            <p:ph type="sldNum" sz="quarter" idx="12"/>
          </p:nvPr>
        </p:nvSpPr>
        <p:spPr/>
        <p:txBody>
          <a:bodyPr/>
          <a:lstStyle>
            <a:lvl1pPr>
              <a:defRPr/>
            </a:lvl1pPr>
          </a:lstStyle>
          <a:p>
            <a:fld id="{4C2FD794-E73B-45F2-98E6-B0D8DAE00FF3}" type="slidenum">
              <a:rPr lang="en-US" altLang="it-IT"/>
              <a:pPr/>
              <a:t>‹N›</a:t>
            </a:fld>
            <a:endParaRPr lang="en-US" altLang="it-IT"/>
          </a:p>
        </p:txBody>
      </p:sp>
    </p:spTree>
    <p:extLst>
      <p:ext uri="{BB962C8B-B14F-4D97-AF65-F5344CB8AC3E}">
        <p14:creationId xmlns:p14="http://schemas.microsoft.com/office/powerpoint/2010/main" val="422633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it-IT"/>
          </a:p>
        </p:txBody>
      </p:sp>
      <p:sp>
        <p:nvSpPr>
          <p:cNvPr id="5" name="Segnaposto piè di pagina 4"/>
          <p:cNvSpPr>
            <a:spLocks noGrp="1"/>
          </p:cNvSpPr>
          <p:nvPr>
            <p:ph type="ftr" sz="quarter" idx="11"/>
          </p:nvPr>
        </p:nvSpPr>
        <p:spPr/>
        <p:txBody>
          <a:bodyPr/>
          <a:lstStyle>
            <a:lvl1pPr>
              <a:defRPr/>
            </a:lvl1pPr>
          </a:lstStyle>
          <a:p>
            <a:endParaRPr lang="en-US" altLang="it-IT"/>
          </a:p>
        </p:txBody>
      </p:sp>
      <p:sp>
        <p:nvSpPr>
          <p:cNvPr id="6" name="Segnaposto numero diapositiva 5"/>
          <p:cNvSpPr>
            <a:spLocks noGrp="1"/>
          </p:cNvSpPr>
          <p:nvPr>
            <p:ph type="sldNum" sz="quarter" idx="12"/>
          </p:nvPr>
        </p:nvSpPr>
        <p:spPr/>
        <p:txBody>
          <a:bodyPr/>
          <a:lstStyle>
            <a:lvl1pPr>
              <a:defRPr/>
            </a:lvl1pPr>
          </a:lstStyle>
          <a:p>
            <a:fld id="{1A800D7F-853F-498D-AB04-080CBFFC7EC3}" type="slidenum">
              <a:rPr lang="en-US" altLang="it-IT"/>
              <a:pPr/>
              <a:t>‹N›</a:t>
            </a:fld>
            <a:endParaRPr lang="en-US" altLang="it-IT"/>
          </a:p>
        </p:txBody>
      </p:sp>
    </p:spTree>
    <p:extLst>
      <p:ext uri="{BB962C8B-B14F-4D97-AF65-F5344CB8AC3E}">
        <p14:creationId xmlns:p14="http://schemas.microsoft.com/office/powerpoint/2010/main" val="217901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it-IT"/>
          </a:p>
        </p:txBody>
      </p:sp>
      <p:sp>
        <p:nvSpPr>
          <p:cNvPr id="5" name="Segnaposto piè di pagina 4"/>
          <p:cNvSpPr>
            <a:spLocks noGrp="1"/>
          </p:cNvSpPr>
          <p:nvPr>
            <p:ph type="ftr" sz="quarter" idx="11"/>
          </p:nvPr>
        </p:nvSpPr>
        <p:spPr/>
        <p:txBody>
          <a:bodyPr/>
          <a:lstStyle>
            <a:lvl1pPr>
              <a:defRPr/>
            </a:lvl1pPr>
          </a:lstStyle>
          <a:p>
            <a:endParaRPr lang="en-US" altLang="it-IT"/>
          </a:p>
        </p:txBody>
      </p:sp>
      <p:sp>
        <p:nvSpPr>
          <p:cNvPr id="6" name="Segnaposto numero diapositiva 5"/>
          <p:cNvSpPr>
            <a:spLocks noGrp="1"/>
          </p:cNvSpPr>
          <p:nvPr>
            <p:ph type="sldNum" sz="quarter" idx="12"/>
          </p:nvPr>
        </p:nvSpPr>
        <p:spPr/>
        <p:txBody>
          <a:bodyPr/>
          <a:lstStyle>
            <a:lvl1pPr>
              <a:defRPr/>
            </a:lvl1pPr>
          </a:lstStyle>
          <a:p>
            <a:fld id="{2277905D-11BD-4EAB-8753-25B14BE43D37}" type="slidenum">
              <a:rPr lang="en-US" altLang="it-IT"/>
              <a:pPr/>
              <a:t>‹N›</a:t>
            </a:fld>
            <a:endParaRPr lang="en-US" altLang="it-IT"/>
          </a:p>
        </p:txBody>
      </p:sp>
    </p:spTree>
    <p:extLst>
      <p:ext uri="{BB962C8B-B14F-4D97-AF65-F5344CB8AC3E}">
        <p14:creationId xmlns:p14="http://schemas.microsoft.com/office/powerpoint/2010/main" val="156435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it-IT"/>
          </a:p>
        </p:txBody>
      </p:sp>
      <p:sp>
        <p:nvSpPr>
          <p:cNvPr id="5" name="Segnaposto piè di pagina 4"/>
          <p:cNvSpPr>
            <a:spLocks noGrp="1"/>
          </p:cNvSpPr>
          <p:nvPr>
            <p:ph type="ftr" sz="quarter" idx="11"/>
          </p:nvPr>
        </p:nvSpPr>
        <p:spPr/>
        <p:txBody>
          <a:bodyPr/>
          <a:lstStyle>
            <a:lvl1pPr>
              <a:defRPr/>
            </a:lvl1pPr>
          </a:lstStyle>
          <a:p>
            <a:endParaRPr lang="en-US" altLang="it-IT"/>
          </a:p>
        </p:txBody>
      </p:sp>
      <p:sp>
        <p:nvSpPr>
          <p:cNvPr id="6" name="Segnaposto numero diapositiva 5"/>
          <p:cNvSpPr>
            <a:spLocks noGrp="1"/>
          </p:cNvSpPr>
          <p:nvPr>
            <p:ph type="sldNum" sz="quarter" idx="12"/>
          </p:nvPr>
        </p:nvSpPr>
        <p:spPr/>
        <p:txBody>
          <a:bodyPr/>
          <a:lstStyle>
            <a:lvl1pPr>
              <a:defRPr/>
            </a:lvl1pPr>
          </a:lstStyle>
          <a:p>
            <a:fld id="{2D7C8F5D-A5CE-423A-AE28-0D71F208385C}" type="slidenum">
              <a:rPr lang="en-US" altLang="it-IT"/>
              <a:pPr/>
              <a:t>‹N›</a:t>
            </a:fld>
            <a:endParaRPr lang="en-US" altLang="it-IT"/>
          </a:p>
        </p:txBody>
      </p:sp>
    </p:spTree>
    <p:extLst>
      <p:ext uri="{BB962C8B-B14F-4D97-AF65-F5344CB8AC3E}">
        <p14:creationId xmlns:p14="http://schemas.microsoft.com/office/powerpoint/2010/main" val="11685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it-IT"/>
          </a:p>
        </p:txBody>
      </p:sp>
      <p:sp>
        <p:nvSpPr>
          <p:cNvPr id="5" name="Segnaposto piè di pagina 4"/>
          <p:cNvSpPr>
            <a:spLocks noGrp="1"/>
          </p:cNvSpPr>
          <p:nvPr>
            <p:ph type="ftr" sz="quarter" idx="11"/>
          </p:nvPr>
        </p:nvSpPr>
        <p:spPr/>
        <p:txBody>
          <a:bodyPr/>
          <a:lstStyle>
            <a:lvl1pPr>
              <a:defRPr/>
            </a:lvl1pPr>
          </a:lstStyle>
          <a:p>
            <a:endParaRPr lang="en-US" altLang="it-IT"/>
          </a:p>
        </p:txBody>
      </p:sp>
      <p:sp>
        <p:nvSpPr>
          <p:cNvPr id="6" name="Segnaposto numero diapositiva 5"/>
          <p:cNvSpPr>
            <a:spLocks noGrp="1"/>
          </p:cNvSpPr>
          <p:nvPr>
            <p:ph type="sldNum" sz="quarter" idx="12"/>
          </p:nvPr>
        </p:nvSpPr>
        <p:spPr/>
        <p:txBody>
          <a:bodyPr/>
          <a:lstStyle>
            <a:lvl1pPr>
              <a:defRPr/>
            </a:lvl1pPr>
          </a:lstStyle>
          <a:p>
            <a:fld id="{9F722E34-404E-41D7-95FD-A3E53F813BEA}" type="slidenum">
              <a:rPr lang="en-US" altLang="it-IT"/>
              <a:pPr/>
              <a:t>‹N›</a:t>
            </a:fld>
            <a:endParaRPr lang="en-US" altLang="it-IT"/>
          </a:p>
        </p:txBody>
      </p:sp>
    </p:spTree>
    <p:extLst>
      <p:ext uri="{BB962C8B-B14F-4D97-AF65-F5344CB8AC3E}">
        <p14:creationId xmlns:p14="http://schemas.microsoft.com/office/powerpoint/2010/main" val="2119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ltLang="it-IT"/>
          </a:p>
        </p:txBody>
      </p:sp>
      <p:sp>
        <p:nvSpPr>
          <p:cNvPr id="6" name="Segnaposto piè di pagina 5"/>
          <p:cNvSpPr>
            <a:spLocks noGrp="1"/>
          </p:cNvSpPr>
          <p:nvPr>
            <p:ph type="ftr" sz="quarter" idx="11"/>
          </p:nvPr>
        </p:nvSpPr>
        <p:spPr/>
        <p:txBody>
          <a:bodyPr/>
          <a:lstStyle>
            <a:lvl1pPr>
              <a:defRPr/>
            </a:lvl1pPr>
          </a:lstStyle>
          <a:p>
            <a:endParaRPr lang="en-US" altLang="it-IT"/>
          </a:p>
        </p:txBody>
      </p:sp>
      <p:sp>
        <p:nvSpPr>
          <p:cNvPr id="7" name="Segnaposto numero diapositiva 6"/>
          <p:cNvSpPr>
            <a:spLocks noGrp="1"/>
          </p:cNvSpPr>
          <p:nvPr>
            <p:ph type="sldNum" sz="quarter" idx="12"/>
          </p:nvPr>
        </p:nvSpPr>
        <p:spPr/>
        <p:txBody>
          <a:bodyPr/>
          <a:lstStyle>
            <a:lvl1pPr>
              <a:defRPr/>
            </a:lvl1pPr>
          </a:lstStyle>
          <a:p>
            <a:fld id="{30740A90-AEAF-4A9E-86DE-407D619E2465}" type="slidenum">
              <a:rPr lang="en-US" altLang="it-IT"/>
              <a:pPr/>
              <a:t>‹N›</a:t>
            </a:fld>
            <a:endParaRPr lang="en-US" altLang="it-IT"/>
          </a:p>
        </p:txBody>
      </p:sp>
    </p:spTree>
    <p:extLst>
      <p:ext uri="{BB962C8B-B14F-4D97-AF65-F5344CB8AC3E}">
        <p14:creationId xmlns:p14="http://schemas.microsoft.com/office/powerpoint/2010/main" val="159241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ltLang="it-IT"/>
          </a:p>
        </p:txBody>
      </p:sp>
      <p:sp>
        <p:nvSpPr>
          <p:cNvPr id="8" name="Segnaposto piè di pagina 7"/>
          <p:cNvSpPr>
            <a:spLocks noGrp="1"/>
          </p:cNvSpPr>
          <p:nvPr>
            <p:ph type="ftr" sz="quarter" idx="11"/>
          </p:nvPr>
        </p:nvSpPr>
        <p:spPr/>
        <p:txBody>
          <a:bodyPr/>
          <a:lstStyle>
            <a:lvl1pPr>
              <a:defRPr/>
            </a:lvl1pPr>
          </a:lstStyle>
          <a:p>
            <a:endParaRPr lang="en-US" altLang="it-IT"/>
          </a:p>
        </p:txBody>
      </p:sp>
      <p:sp>
        <p:nvSpPr>
          <p:cNvPr id="9" name="Segnaposto numero diapositiva 8"/>
          <p:cNvSpPr>
            <a:spLocks noGrp="1"/>
          </p:cNvSpPr>
          <p:nvPr>
            <p:ph type="sldNum" sz="quarter" idx="12"/>
          </p:nvPr>
        </p:nvSpPr>
        <p:spPr/>
        <p:txBody>
          <a:bodyPr/>
          <a:lstStyle>
            <a:lvl1pPr>
              <a:defRPr/>
            </a:lvl1pPr>
          </a:lstStyle>
          <a:p>
            <a:fld id="{64A97C69-91EE-4EE8-8C39-AADEEAB18649}" type="slidenum">
              <a:rPr lang="en-US" altLang="it-IT"/>
              <a:pPr/>
              <a:t>‹N›</a:t>
            </a:fld>
            <a:endParaRPr lang="en-US" altLang="it-IT"/>
          </a:p>
        </p:txBody>
      </p:sp>
    </p:spTree>
    <p:extLst>
      <p:ext uri="{BB962C8B-B14F-4D97-AF65-F5344CB8AC3E}">
        <p14:creationId xmlns:p14="http://schemas.microsoft.com/office/powerpoint/2010/main" val="130417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ltLang="it-IT"/>
          </a:p>
        </p:txBody>
      </p:sp>
      <p:sp>
        <p:nvSpPr>
          <p:cNvPr id="4" name="Segnaposto piè di pagina 3"/>
          <p:cNvSpPr>
            <a:spLocks noGrp="1"/>
          </p:cNvSpPr>
          <p:nvPr>
            <p:ph type="ftr" sz="quarter" idx="11"/>
          </p:nvPr>
        </p:nvSpPr>
        <p:spPr/>
        <p:txBody>
          <a:bodyPr/>
          <a:lstStyle>
            <a:lvl1pPr>
              <a:defRPr/>
            </a:lvl1pPr>
          </a:lstStyle>
          <a:p>
            <a:endParaRPr lang="en-US" altLang="it-IT"/>
          </a:p>
        </p:txBody>
      </p:sp>
      <p:sp>
        <p:nvSpPr>
          <p:cNvPr id="5" name="Segnaposto numero diapositiva 4"/>
          <p:cNvSpPr>
            <a:spLocks noGrp="1"/>
          </p:cNvSpPr>
          <p:nvPr>
            <p:ph type="sldNum" sz="quarter" idx="12"/>
          </p:nvPr>
        </p:nvSpPr>
        <p:spPr/>
        <p:txBody>
          <a:bodyPr/>
          <a:lstStyle>
            <a:lvl1pPr>
              <a:defRPr/>
            </a:lvl1pPr>
          </a:lstStyle>
          <a:p>
            <a:fld id="{56CFEFAF-E21C-4DDE-AE50-59DFC0EA6910}" type="slidenum">
              <a:rPr lang="en-US" altLang="it-IT"/>
              <a:pPr/>
              <a:t>‹N›</a:t>
            </a:fld>
            <a:endParaRPr lang="en-US" altLang="it-IT"/>
          </a:p>
        </p:txBody>
      </p:sp>
    </p:spTree>
    <p:extLst>
      <p:ext uri="{BB962C8B-B14F-4D97-AF65-F5344CB8AC3E}">
        <p14:creationId xmlns:p14="http://schemas.microsoft.com/office/powerpoint/2010/main" val="242257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it-IT"/>
          </a:p>
        </p:txBody>
      </p:sp>
      <p:sp>
        <p:nvSpPr>
          <p:cNvPr id="3" name="Segnaposto piè di pagina 2"/>
          <p:cNvSpPr>
            <a:spLocks noGrp="1"/>
          </p:cNvSpPr>
          <p:nvPr>
            <p:ph type="ftr" sz="quarter" idx="11"/>
          </p:nvPr>
        </p:nvSpPr>
        <p:spPr/>
        <p:txBody>
          <a:bodyPr/>
          <a:lstStyle>
            <a:lvl1pPr>
              <a:defRPr/>
            </a:lvl1pPr>
          </a:lstStyle>
          <a:p>
            <a:endParaRPr lang="en-US" altLang="it-IT"/>
          </a:p>
        </p:txBody>
      </p:sp>
      <p:sp>
        <p:nvSpPr>
          <p:cNvPr id="4" name="Segnaposto numero diapositiva 3"/>
          <p:cNvSpPr>
            <a:spLocks noGrp="1"/>
          </p:cNvSpPr>
          <p:nvPr>
            <p:ph type="sldNum" sz="quarter" idx="12"/>
          </p:nvPr>
        </p:nvSpPr>
        <p:spPr/>
        <p:txBody>
          <a:bodyPr/>
          <a:lstStyle>
            <a:lvl1pPr>
              <a:defRPr/>
            </a:lvl1pPr>
          </a:lstStyle>
          <a:p>
            <a:fld id="{41694248-F839-4103-8253-D420AB65A6E3}" type="slidenum">
              <a:rPr lang="en-US" altLang="it-IT"/>
              <a:pPr/>
              <a:t>‹N›</a:t>
            </a:fld>
            <a:endParaRPr lang="en-US" altLang="it-IT"/>
          </a:p>
        </p:txBody>
      </p:sp>
    </p:spTree>
    <p:extLst>
      <p:ext uri="{BB962C8B-B14F-4D97-AF65-F5344CB8AC3E}">
        <p14:creationId xmlns:p14="http://schemas.microsoft.com/office/powerpoint/2010/main" val="338755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p>
        </p:txBody>
      </p:sp>
      <p:sp>
        <p:nvSpPr>
          <p:cNvPr id="6" name="Segnaposto piè di pagina 5"/>
          <p:cNvSpPr>
            <a:spLocks noGrp="1"/>
          </p:cNvSpPr>
          <p:nvPr>
            <p:ph type="ftr" sz="quarter" idx="11"/>
          </p:nvPr>
        </p:nvSpPr>
        <p:spPr/>
        <p:txBody>
          <a:bodyPr/>
          <a:lstStyle>
            <a:lvl1pPr>
              <a:defRPr/>
            </a:lvl1pPr>
          </a:lstStyle>
          <a:p>
            <a:endParaRPr lang="en-US" altLang="it-IT"/>
          </a:p>
        </p:txBody>
      </p:sp>
      <p:sp>
        <p:nvSpPr>
          <p:cNvPr id="7" name="Segnaposto numero diapositiva 6"/>
          <p:cNvSpPr>
            <a:spLocks noGrp="1"/>
          </p:cNvSpPr>
          <p:nvPr>
            <p:ph type="sldNum" sz="quarter" idx="12"/>
          </p:nvPr>
        </p:nvSpPr>
        <p:spPr/>
        <p:txBody>
          <a:bodyPr/>
          <a:lstStyle>
            <a:lvl1pPr>
              <a:defRPr/>
            </a:lvl1pPr>
          </a:lstStyle>
          <a:p>
            <a:fld id="{9B9E5E79-A007-4D56-B71F-90B884F10171}" type="slidenum">
              <a:rPr lang="en-US" altLang="it-IT"/>
              <a:pPr/>
              <a:t>‹N›</a:t>
            </a:fld>
            <a:endParaRPr lang="en-US" altLang="it-IT"/>
          </a:p>
        </p:txBody>
      </p:sp>
    </p:spTree>
    <p:extLst>
      <p:ext uri="{BB962C8B-B14F-4D97-AF65-F5344CB8AC3E}">
        <p14:creationId xmlns:p14="http://schemas.microsoft.com/office/powerpoint/2010/main" val="357827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p>
        </p:txBody>
      </p:sp>
      <p:sp>
        <p:nvSpPr>
          <p:cNvPr id="6" name="Segnaposto piè di pagina 5"/>
          <p:cNvSpPr>
            <a:spLocks noGrp="1"/>
          </p:cNvSpPr>
          <p:nvPr>
            <p:ph type="ftr" sz="quarter" idx="11"/>
          </p:nvPr>
        </p:nvSpPr>
        <p:spPr/>
        <p:txBody>
          <a:bodyPr/>
          <a:lstStyle>
            <a:lvl1pPr>
              <a:defRPr/>
            </a:lvl1pPr>
          </a:lstStyle>
          <a:p>
            <a:endParaRPr lang="en-US" altLang="it-IT"/>
          </a:p>
        </p:txBody>
      </p:sp>
      <p:sp>
        <p:nvSpPr>
          <p:cNvPr id="7" name="Segnaposto numero diapositiva 6"/>
          <p:cNvSpPr>
            <a:spLocks noGrp="1"/>
          </p:cNvSpPr>
          <p:nvPr>
            <p:ph type="sldNum" sz="quarter" idx="12"/>
          </p:nvPr>
        </p:nvSpPr>
        <p:spPr/>
        <p:txBody>
          <a:bodyPr/>
          <a:lstStyle>
            <a:lvl1pPr>
              <a:defRPr/>
            </a:lvl1pPr>
          </a:lstStyle>
          <a:p>
            <a:fld id="{64F64F1A-C8E1-4912-A1F6-4F766B3F89DB}" type="slidenum">
              <a:rPr lang="en-US" altLang="it-IT"/>
              <a:pPr/>
              <a:t>‹N›</a:t>
            </a:fld>
            <a:endParaRPr lang="en-US" altLang="it-IT"/>
          </a:p>
        </p:txBody>
      </p:sp>
    </p:spTree>
    <p:extLst>
      <p:ext uri="{BB962C8B-B14F-4D97-AF65-F5344CB8AC3E}">
        <p14:creationId xmlns:p14="http://schemas.microsoft.com/office/powerpoint/2010/main" val="99716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F8BFD8C3-7215-4749-B957-00A11372A0EF}"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defRPr>
      </a:lvl2pPr>
      <a:lvl3pPr algn="ctr" rtl="0" eaLnBrk="1" fontAlgn="base" hangingPunct="1">
        <a:spcBef>
          <a:spcPct val="0"/>
        </a:spcBef>
        <a:spcAft>
          <a:spcPct val="0"/>
        </a:spcAft>
        <a:defRPr sz="4400">
          <a:solidFill>
            <a:schemeClr val="tx2"/>
          </a:solidFill>
          <a:latin typeface="Verdana" pitchFamily="34" charset="0"/>
        </a:defRPr>
      </a:lvl3pPr>
      <a:lvl4pPr algn="ctr" rtl="0" eaLnBrk="1" fontAlgn="base" hangingPunct="1">
        <a:spcBef>
          <a:spcPct val="0"/>
        </a:spcBef>
        <a:spcAft>
          <a:spcPct val="0"/>
        </a:spcAft>
        <a:defRPr sz="4400">
          <a:solidFill>
            <a:schemeClr val="tx2"/>
          </a:solidFill>
          <a:latin typeface="Verdana" pitchFamily="34" charset="0"/>
        </a:defRPr>
      </a:lvl4pPr>
      <a:lvl5pPr algn="ctr" rtl="0" eaLnBrk="1" fontAlgn="base" hangingPunct="1">
        <a:spcBef>
          <a:spcPct val="0"/>
        </a:spcBef>
        <a:spcAft>
          <a:spcPct val="0"/>
        </a:spcAft>
        <a:defRPr sz="4400">
          <a:solidFill>
            <a:schemeClr val="tx2"/>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La previsione deterministica</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375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28800"/>
            <a:ext cx="731286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sp>
        <p:nvSpPr>
          <p:cNvPr id="12" name="Rectangle 4"/>
          <p:cNvSpPr>
            <a:spLocks noChangeArrowheads="1"/>
          </p:cNvSpPr>
          <p:nvPr/>
        </p:nvSpPr>
        <p:spPr bwMode="auto">
          <a:xfrm>
            <a:off x="251520" y="692696"/>
            <a:ext cx="871296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dirty="0" smtClean="0">
                <a:solidFill>
                  <a:srgbClr val="333399"/>
                </a:solidFill>
              </a:rPr>
              <a:t>La predicibilità (capacità di prevedere correttamente) dei modelli di simulazione dell’atmosfera è soggetta ad una stringente relazione tra scale spaziali dei fenomeni e scale temporali a cui li voglio prevedere.</a:t>
            </a:r>
            <a:endParaRPr lang="it-IT" altLang="it-IT" dirty="0"/>
          </a:p>
        </p:txBody>
      </p:sp>
      <p:sp>
        <p:nvSpPr>
          <p:cNvPr id="2" name="Rettangolo 1"/>
          <p:cNvSpPr/>
          <p:nvPr/>
        </p:nvSpPr>
        <p:spPr bwMode="auto">
          <a:xfrm>
            <a:off x="3203848" y="4731202"/>
            <a:ext cx="720080" cy="504056"/>
          </a:xfrm>
          <a:prstGeom prst="rect">
            <a:avLst/>
          </a:prstGeom>
          <a:noFill/>
          <a:ln w="698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smtClean="0">
              <a:ln>
                <a:noFill/>
              </a:ln>
              <a:solidFill>
                <a:srgbClr val="003399"/>
              </a:solidFill>
              <a:effectLst/>
              <a:latin typeface="Verdana" pitchFamily="34" charset="0"/>
            </a:endParaRPr>
          </a:p>
        </p:txBody>
      </p:sp>
      <p:sp>
        <p:nvSpPr>
          <p:cNvPr id="14" name="Rettangolo 13"/>
          <p:cNvSpPr/>
          <p:nvPr/>
        </p:nvSpPr>
        <p:spPr bwMode="auto">
          <a:xfrm>
            <a:off x="2411760" y="2420888"/>
            <a:ext cx="720080" cy="504056"/>
          </a:xfrm>
          <a:prstGeom prst="rect">
            <a:avLst/>
          </a:prstGeom>
          <a:noFill/>
          <a:ln w="6985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smtClean="0">
              <a:ln>
                <a:noFill/>
              </a:ln>
              <a:solidFill>
                <a:srgbClr val="003399"/>
              </a:solidFill>
              <a:effectLst/>
              <a:latin typeface="Verdana" pitchFamily="34" charset="0"/>
            </a:endParaRPr>
          </a:p>
        </p:txBody>
      </p:sp>
      <p:sp>
        <p:nvSpPr>
          <p:cNvPr id="3" name="Rettangolo 2"/>
          <p:cNvSpPr/>
          <p:nvPr/>
        </p:nvSpPr>
        <p:spPr>
          <a:xfrm>
            <a:off x="2051720" y="5354073"/>
            <a:ext cx="6556603" cy="338554"/>
          </a:xfrm>
          <a:prstGeom prst="rect">
            <a:avLst/>
          </a:prstGeom>
        </p:spPr>
        <p:txBody>
          <a:bodyPr wrap="none">
            <a:spAutoFit/>
          </a:bodyPr>
          <a:lstStyle/>
          <a:p>
            <a:r>
              <a:rPr lang="it-IT" altLang="it-IT" sz="1600" b="1" dirty="0" smtClean="0">
                <a:solidFill>
                  <a:srgbClr val="FF0000"/>
                </a:solidFill>
              </a:rPr>
              <a:t>Se voglio prevedere un temporale una settimana prima</a:t>
            </a:r>
            <a:endParaRPr lang="it-IT" sz="1600" b="1" dirty="0">
              <a:solidFill>
                <a:srgbClr val="FF0000"/>
              </a:solidFill>
            </a:endParaRPr>
          </a:p>
        </p:txBody>
      </p:sp>
      <p:sp>
        <p:nvSpPr>
          <p:cNvPr id="16" name="Rettangolo 15"/>
          <p:cNvSpPr/>
          <p:nvPr/>
        </p:nvSpPr>
        <p:spPr>
          <a:xfrm>
            <a:off x="106625" y="1984123"/>
            <a:ext cx="1801079" cy="1077218"/>
          </a:xfrm>
          <a:prstGeom prst="rect">
            <a:avLst/>
          </a:prstGeom>
        </p:spPr>
        <p:txBody>
          <a:bodyPr wrap="square">
            <a:spAutoFit/>
          </a:bodyPr>
          <a:lstStyle/>
          <a:p>
            <a:r>
              <a:rPr lang="it-IT" altLang="it-IT" sz="1600" b="1" dirty="0" smtClean="0">
                <a:solidFill>
                  <a:srgbClr val="00B050"/>
                </a:solidFill>
              </a:rPr>
              <a:t>Se voglio prevedere un anticiclone tra </a:t>
            </a:r>
            <a:r>
              <a:rPr lang="it-IT" altLang="it-IT" sz="1600" b="1" dirty="0">
                <a:solidFill>
                  <a:srgbClr val="00B050"/>
                </a:solidFill>
              </a:rPr>
              <a:t>d</a:t>
            </a:r>
            <a:r>
              <a:rPr lang="it-IT" altLang="it-IT" sz="1600" b="1" dirty="0" smtClean="0">
                <a:solidFill>
                  <a:srgbClr val="00B050"/>
                </a:solidFill>
              </a:rPr>
              <a:t>ue ore</a:t>
            </a:r>
            <a:endParaRPr lang="it-IT" sz="1600" b="1" dirty="0">
              <a:solidFill>
                <a:srgbClr val="00B050"/>
              </a:solidFill>
            </a:endParaRPr>
          </a:p>
        </p:txBody>
      </p:sp>
      <p:cxnSp>
        <p:nvCxnSpPr>
          <p:cNvPr id="5" name="Connettore 2 4"/>
          <p:cNvCxnSpPr/>
          <p:nvPr/>
        </p:nvCxnSpPr>
        <p:spPr bwMode="auto">
          <a:xfrm flipH="1" flipV="1">
            <a:off x="3995936" y="5157192"/>
            <a:ext cx="288032" cy="288032"/>
          </a:xfrm>
          <a:prstGeom prst="straightConnector1">
            <a:avLst/>
          </a:prstGeom>
          <a:noFill/>
          <a:ln w="698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Connettore 2 18"/>
          <p:cNvCxnSpPr/>
          <p:nvPr/>
        </p:nvCxnSpPr>
        <p:spPr bwMode="auto">
          <a:xfrm>
            <a:off x="1619672" y="2204864"/>
            <a:ext cx="792088" cy="216024"/>
          </a:xfrm>
          <a:prstGeom prst="straightConnector1">
            <a:avLst/>
          </a:prstGeom>
          <a:noFill/>
          <a:ln w="6985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2995"/>
          <a:stretch/>
        </p:blipFill>
        <p:spPr bwMode="auto">
          <a:xfrm>
            <a:off x="333375" y="768351"/>
            <a:ext cx="5034704" cy="5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probabilistica ECMWF – esempio 1</a:t>
            </a:r>
            <a:endParaRPr lang="it-IT" altLang="it-IT" sz="2800" b="1" i="0" dirty="0">
              <a:solidFill>
                <a:srgbClr val="333399"/>
              </a:solidFill>
              <a:latin typeface="Calibri" pitchFamily="34" charset="0"/>
            </a:endParaRPr>
          </a:p>
        </p:txBody>
      </p:sp>
      <p:sp>
        <p:nvSpPr>
          <p:cNvPr id="14339" name="AutoShape 2" descr="Risultati immagini per luna disegno"/>
          <p:cNvSpPr>
            <a:spLocks noChangeAspect="1" noChangeArrowheads="1"/>
          </p:cNvSpPr>
          <p:nvPr/>
        </p:nvSpPr>
        <p:spPr bwMode="auto">
          <a:xfrm>
            <a:off x="180975" y="-20320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14340" name="AutoShape 5" descr=" NON DISPONIBILE "/>
          <p:cNvSpPr>
            <a:spLocks noChangeAspect="1" noChangeArrowheads="1"/>
          </p:cNvSpPr>
          <p:nvPr/>
        </p:nvSpPr>
        <p:spPr bwMode="auto">
          <a:xfrm>
            <a:off x="333375"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20" name="CasellaDiTesto 19"/>
          <p:cNvSpPr txBox="1"/>
          <p:nvPr/>
        </p:nvSpPr>
        <p:spPr bwMode="auto">
          <a:xfrm>
            <a:off x="5607448" y="1126015"/>
            <a:ext cx="3327400" cy="1169551"/>
          </a:xfrm>
          <a:prstGeom prst="rect">
            <a:avLst/>
          </a:prstGeom>
          <a:noFill/>
          <a:ln>
            <a:noFill/>
          </a:ln>
          <a:effectLst/>
          <a:extLst/>
        </p:spPr>
        <p:txBody>
          <a:bodyPr wrap="square" rtlCol="0">
            <a:spAutoFit/>
          </a:bodyPr>
          <a:lstStyle/>
          <a:p>
            <a:pPr marL="0" lvl="1">
              <a:spcBef>
                <a:spcPct val="50000"/>
              </a:spcBef>
            </a:pPr>
            <a:r>
              <a:rPr lang="it-IT" sz="2800" b="1" i="0" dirty="0" smtClean="0">
                <a:solidFill>
                  <a:srgbClr val="0033CC"/>
                </a:solidFill>
                <a:latin typeface="Calibri" panose="020F0502020204030204" pitchFamily="34" charset="0"/>
              </a:rPr>
              <a:t>temperatura 500 </a:t>
            </a:r>
            <a:r>
              <a:rPr lang="it-IT" sz="2800" b="1" i="0" dirty="0" err="1" smtClean="0">
                <a:solidFill>
                  <a:srgbClr val="0033CC"/>
                </a:solidFill>
                <a:latin typeface="Calibri" panose="020F0502020204030204" pitchFamily="34" charset="0"/>
              </a:rPr>
              <a:t>hPa</a:t>
            </a:r>
            <a:endParaRPr lang="it-IT" sz="2800" b="1" i="0" dirty="0" smtClean="0">
              <a:solidFill>
                <a:srgbClr val="0033CC"/>
              </a:solidFill>
              <a:latin typeface="Calibri" panose="020F0502020204030204" pitchFamily="34" charset="0"/>
            </a:endParaRPr>
          </a:p>
          <a:p>
            <a:pPr marL="0" lvl="1">
              <a:spcBef>
                <a:spcPct val="50000"/>
              </a:spcBef>
            </a:pPr>
            <a:r>
              <a:rPr lang="it-IT" sz="2800" b="1" i="0" dirty="0" smtClean="0">
                <a:solidFill>
                  <a:srgbClr val="0033CC"/>
                </a:solidFill>
                <a:latin typeface="Calibri" panose="020F0502020204030204" pitchFamily="34" charset="0"/>
              </a:rPr>
              <a:t>5 – 15 agosto 2016</a:t>
            </a:r>
          </a:p>
        </p:txBody>
      </p:sp>
      <p:sp>
        <p:nvSpPr>
          <p:cNvPr id="29" name="CasellaDiTesto 28"/>
          <p:cNvSpPr txBox="1"/>
          <p:nvPr/>
        </p:nvSpPr>
        <p:spPr bwMode="auto">
          <a:xfrm>
            <a:off x="343056" y="1175711"/>
            <a:ext cx="441692" cy="338554"/>
          </a:xfrm>
          <a:prstGeom prst="rect">
            <a:avLst/>
          </a:prstGeom>
          <a:solidFill>
            <a:schemeClr val="bg1"/>
          </a:solidFill>
          <a:ln>
            <a:noFill/>
          </a:ln>
          <a:effectLst/>
          <a:extLst/>
        </p:spPr>
        <p:txBody>
          <a:bodyPr wrap="square" rtlCol="0">
            <a:spAutoFit/>
          </a:bodyPr>
          <a:lstStyle/>
          <a:p>
            <a:pPr marL="0" lvl="1">
              <a:spcBef>
                <a:spcPct val="50000"/>
              </a:spcBef>
            </a:pPr>
            <a:r>
              <a:rPr lang="it-IT" sz="1600" b="1" i="0" dirty="0" smtClean="0">
                <a:latin typeface="Calibri" panose="020F0502020204030204" pitchFamily="34" charset="0"/>
              </a:rPr>
              <a:t>°C</a:t>
            </a:r>
          </a:p>
        </p:txBody>
      </p:sp>
    </p:spTree>
    <p:custDataLst>
      <p:tags r:id="rId1"/>
    </p:custDataLst>
    <p:extLst>
      <p:ext uri="{BB962C8B-B14F-4D97-AF65-F5344CB8AC3E}">
        <p14:creationId xmlns:p14="http://schemas.microsoft.com/office/powerpoint/2010/main" val="1437773873"/>
      </p:ext>
    </p:extLst>
  </p:cSld>
  <p:clrMapOvr>
    <a:masterClrMapping/>
  </p:clrMapOvr>
  <p:transition spd="slow" advClick="0" advTm="3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2719"/>
          <a:stretch/>
        </p:blipFill>
        <p:spPr bwMode="auto">
          <a:xfrm>
            <a:off x="333376" y="774324"/>
            <a:ext cx="5050666" cy="5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AutoShape 2" descr="Risultati immagini per luna disegno"/>
          <p:cNvSpPr>
            <a:spLocks noChangeAspect="1" noChangeArrowheads="1"/>
          </p:cNvSpPr>
          <p:nvPr/>
        </p:nvSpPr>
        <p:spPr bwMode="auto">
          <a:xfrm>
            <a:off x="180975" y="-20320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14340" name="AutoShape 5" descr=" NON DISPONIBILE "/>
          <p:cNvSpPr>
            <a:spLocks noChangeAspect="1" noChangeArrowheads="1"/>
          </p:cNvSpPr>
          <p:nvPr/>
        </p:nvSpPr>
        <p:spPr bwMode="auto">
          <a:xfrm>
            <a:off x="333375"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20" name="CasellaDiTesto 19"/>
          <p:cNvSpPr txBox="1"/>
          <p:nvPr/>
        </p:nvSpPr>
        <p:spPr bwMode="auto">
          <a:xfrm>
            <a:off x="5607448" y="1126015"/>
            <a:ext cx="3405923" cy="1169551"/>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temperatura 500 </a:t>
            </a:r>
            <a:r>
              <a:rPr lang="it-IT" dirty="0" err="1"/>
              <a:t>hPa</a:t>
            </a:r>
            <a:endParaRPr lang="it-IT" dirty="0"/>
          </a:p>
          <a:p>
            <a:pPr lvl="1"/>
            <a:r>
              <a:rPr lang="it-IT" dirty="0"/>
              <a:t>21 – 31 agosto 2016</a:t>
            </a:r>
          </a:p>
        </p:txBody>
      </p:sp>
      <p:sp>
        <p:nvSpPr>
          <p:cNvPr id="29" name="CasellaDiTesto 28"/>
          <p:cNvSpPr txBox="1"/>
          <p:nvPr/>
        </p:nvSpPr>
        <p:spPr bwMode="auto">
          <a:xfrm>
            <a:off x="343056" y="1175711"/>
            <a:ext cx="441692" cy="338554"/>
          </a:xfrm>
          <a:prstGeom prst="rect">
            <a:avLst/>
          </a:prstGeom>
          <a:solidFill>
            <a:schemeClr val="bg1"/>
          </a:solidFill>
          <a:ln>
            <a:noFill/>
          </a:ln>
          <a:effectLst/>
          <a:extLst/>
        </p:spPr>
        <p:txBody>
          <a:bodyPr wrap="square" rtlCol="0">
            <a:spAutoFit/>
          </a:bodyPr>
          <a:lstStyle/>
          <a:p>
            <a:pPr marL="0" lvl="1">
              <a:spcBef>
                <a:spcPct val="50000"/>
              </a:spcBef>
            </a:pPr>
            <a:r>
              <a:rPr lang="it-IT" sz="1600" b="1" i="0" dirty="0" smtClean="0">
                <a:latin typeface="Calibri" panose="020F0502020204030204" pitchFamily="34" charset="0"/>
              </a:rPr>
              <a:t>°C</a:t>
            </a:r>
          </a:p>
        </p:txBody>
      </p:sp>
      <p:sp>
        <p:nvSpPr>
          <p:cNvPr id="9"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2</a:t>
            </a:r>
            <a:endParaRPr lang="it-IT" altLang="it-IT" sz="2800" b="1" i="0" dirty="0">
              <a:solidFill>
                <a:srgbClr val="333399"/>
              </a:solidFill>
              <a:latin typeface="Calibri" pitchFamily="34" charset="0"/>
            </a:endParaRPr>
          </a:p>
        </p:txBody>
      </p:sp>
    </p:spTree>
    <p:custDataLst>
      <p:tags r:id="rId1"/>
    </p:custDataLst>
    <p:extLst>
      <p:ext uri="{BB962C8B-B14F-4D97-AF65-F5344CB8AC3E}">
        <p14:creationId xmlns:p14="http://schemas.microsoft.com/office/powerpoint/2010/main" val="2846118325"/>
      </p:ext>
    </p:extLst>
  </p:cSld>
  <p:clrMapOvr>
    <a:masterClrMapping/>
  </p:clrMapOvr>
  <p:transition spd="slow" advClick="0" advTm="3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510" b="4974"/>
          <a:stretch/>
        </p:blipFill>
        <p:spPr bwMode="auto">
          <a:xfrm>
            <a:off x="350838" y="768351"/>
            <a:ext cx="5249076" cy="566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a:t>
            </a:r>
            <a:r>
              <a:rPr lang="it-IT" altLang="it-IT" sz="2800" b="1" i="0" dirty="0">
                <a:solidFill>
                  <a:srgbClr val="333399"/>
                </a:solidFill>
                <a:latin typeface="Calibri" pitchFamily="34" charset="0"/>
              </a:rPr>
              <a:t> </a:t>
            </a:r>
            <a:r>
              <a:rPr lang="it-IT" altLang="it-IT" sz="2800" b="1" i="0" dirty="0" smtClean="0">
                <a:solidFill>
                  <a:srgbClr val="333399"/>
                </a:solidFill>
                <a:latin typeface="Calibri" pitchFamily="34" charset="0"/>
              </a:rPr>
              <a:t>– esempio 3</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460352" cy="1169551"/>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a:t>temperatura</a:t>
            </a:r>
            <a:r>
              <a:rPr lang="it-IT" dirty="0" smtClean="0"/>
              <a:t> </a:t>
            </a:r>
            <a:r>
              <a:rPr lang="it-IT" dirty="0"/>
              <a:t>500 </a:t>
            </a:r>
            <a:r>
              <a:rPr lang="it-IT" dirty="0" err="1"/>
              <a:t>hPa</a:t>
            </a:r>
            <a:endParaRPr lang="it-IT" dirty="0"/>
          </a:p>
          <a:p>
            <a:pPr lvl="1"/>
            <a:r>
              <a:rPr lang="it-IT" dirty="0"/>
              <a:t>21 – 31 agosto 2016</a:t>
            </a:r>
          </a:p>
        </p:txBody>
      </p:sp>
    </p:spTree>
    <p:extLst>
      <p:ext uri="{BB962C8B-B14F-4D97-AF65-F5344CB8AC3E}">
        <p14:creationId xmlns:p14="http://schemas.microsoft.com/office/powerpoint/2010/main" val="207938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descr="Risultati immagini per luna disegno"/>
          <p:cNvSpPr>
            <a:spLocks noChangeAspect="1" noChangeArrowheads="1"/>
          </p:cNvSpPr>
          <p:nvPr/>
        </p:nvSpPr>
        <p:spPr bwMode="auto">
          <a:xfrm>
            <a:off x="180975" y="-20320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14340" name="AutoShape 5" descr=" NON DISPONIBILE "/>
          <p:cNvSpPr>
            <a:spLocks noChangeAspect="1" noChangeArrowheads="1"/>
          </p:cNvSpPr>
          <p:nvPr/>
        </p:nvSpPr>
        <p:spPr bwMode="auto">
          <a:xfrm>
            <a:off x="333375"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eaLnBrk="1" hangingPunct="1"/>
            <a:endParaRPr lang="it-IT" altLang="it-IT"/>
          </a:p>
        </p:txBody>
      </p:sp>
      <p:sp>
        <p:nvSpPr>
          <p:cNvPr id="29" name="CasellaDiTesto 28"/>
          <p:cNvSpPr txBox="1"/>
          <p:nvPr/>
        </p:nvSpPr>
        <p:spPr bwMode="auto">
          <a:xfrm>
            <a:off x="343056" y="1175711"/>
            <a:ext cx="441692" cy="338554"/>
          </a:xfrm>
          <a:prstGeom prst="rect">
            <a:avLst/>
          </a:prstGeom>
          <a:solidFill>
            <a:schemeClr val="bg1"/>
          </a:solidFill>
          <a:ln>
            <a:noFill/>
          </a:ln>
          <a:effectLst/>
          <a:extLst/>
        </p:spPr>
        <p:txBody>
          <a:bodyPr wrap="square" rtlCol="0">
            <a:spAutoFit/>
          </a:bodyPr>
          <a:lstStyle/>
          <a:p>
            <a:pPr marL="0" lvl="1">
              <a:spcBef>
                <a:spcPct val="50000"/>
              </a:spcBef>
            </a:pPr>
            <a:r>
              <a:rPr lang="it-IT" sz="1600" b="1" i="0" dirty="0" smtClean="0">
                <a:latin typeface="Calibri" panose="020F0502020204030204" pitchFamily="34" charset="0"/>
              </a:rPr>
              <a:t>°C</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1541"/>
          <a:stretch/>
        </p:blipFill>
        <p:spPr bwMode="auto">
          <a:xfrm>
            <a:off x="333376" y="768351"/>
            <a:ext cx="5131254" cy="596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a:t>
            </a:r>
            <a:r>
              <a:rPr lang="it-IT" altLang="it-IT" sz="2800" b="1" i="0" dirty="0">
                <a:solidFill>
                  <a:srgbClr val="333399"/>
                </a:solidFill>
                <a:latin typeface="Calibri" pitchFamily="34" charset="0"/>
              </a:rPr>
              <a:t> </a:t>
            </a:r>
            <a:r>
              <a:rPr lang="it-IT" altLang="it-IT" sz="2800" b="1" i="0" dirty="0" smtClean="0">
                <a:solidFill>
                  <a:srgbClr val="333399"/>
                </a:solidFill>
                <a:latin typeface="Calibri" pitchFamily="34" charset="0"/>
              </a:rPr>
              <a:t>– esempio 4</a:t>
            </a:r>
            <a:endParaRPr lang="it-IT" altLang="it-IT" sz="2800" b="1" i="0" dirty="0">
              <a:solidFill>
                <a:srgbClr val="333399"/>
              </a:solidFill>
              <a:latin typeface="Calibri" pitchFamily="34" charset="0"/>
            </a:endParaRPr>
          </a:p>
        </p:txBody>
      </p:sp>
      <p:sp>
        <p:nvSpPr>
          <p:cNvPr id="10" name="CasellaDiTesto 9"/>
          <p:cNvSpPr txBox="1"/>
          <p:nvPr/>
        </p:nvSpPr>
        <p:spPr bwMode="auto">
          <a:xfrm>
            <a:off x="5607448" y="1126015"/>
            <a:ext cx="3286184" cy="1600438"/>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umidità specifica 700 </a:t>
            </a:r>
            <a:r>
              <a:rPr lang="it-IT" dirty="0" err="1"/>
              <a:t>hPa</a:t>
            </a:r>
            <a:endParaRPr lang="it-IT" dirty="0"/>
          </a:p>
          <a:p>
            <a:pPr lvl="1"/>
            <a:r>
              <a:rPr lang="it-IT" dirty="0" smtClean="0"/>
              <a:t>2 </a:t>
            </a:r>
            <a:r>
              <a:rPr lang="it-IT" dirty="0"/>
              <a:t>– </a:t>
            </a:r>
            <a:r>
              <a:rPr lang="it-IT" dirty="0" smtClean="0"/>
              <a:t>12 </a:t>
            </a:r>
            <a:r>
              <a:rPr lang="it-IT" dirty="0" err="1" smtClean="0"/>
              <a:t>sett</a:t>
            </a:r>
            <a:r>
              <a:rPr lang="it-IT" dirty="0" smtClean="0"/>
              <a:t>. 2016</a:t>
            </a:r>
            <a:endParaRPr lang="it-IT" dirty="0"/>
          </a:p>
        </p:txBody>
      </p:sp>
    </p:spTree>
    <p:custDataLst>
      <p:tags r:id="rId1"/>
    </p:custDataLst>
    <p:extLst>
      <p:ext uri="{BB962C8B-B14F-4D97-AF65-F5344CB8AC3E}">
        <p14:creationId xmlns:p14="http://schemas.microsoft.com/office/powerpoint/2010/main" val="278617669"/>
      </p:ext>
    </p:extLst>
  </p:cSld>
  <p:clrMapOvr>
    <a:masterClrMapping/>
  </p:clrMapOvr>
  <p:transition spd="slow" advClick="0" advTm="3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81"/>
          <a:stretch/>
        </p:blipFill>
        <p:spPr bwMode="auto">
          <a:xfrm>
            <a:off x="350839" y="768351"/>
            <a:ext cx="5256610" cy="596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5</a:t>
            </a:r>
            <a:endParaRPr lang="it-IT" altLang="it-IT" sz="2800" b="1" i="0" dirty="0">
              <a:solidFill>
                <a:srgbClr val="333399"/>
              </a:solidFill>
              <a:latin typeface="Calibri" pitchFamily="34" charset="0"/>
            </a:endParaRPr>
          </a:p>
        </p:txBody>
      </p:sp>
      <p:sp>
        <p:nvSpPr>
          <p:cNvPr id="6" name="CasellaDiTesto 5"/>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precipitazioni</a:t>
            </a:r>
            <a:endParaRPr lang="it-IT" dirty="0"/>
          </a:p>
          <a:p>
            <a:pPr lvl="1"/>
            <a:r>
              <a:rPr lang="it-IT" dirty="0" smtClean="0"/>
              <a:t>31 ago – 10 </a:t>
            </a:r>
            <a:r>
              <a:rPr lang="it-IT" dirty="0" err="1" smtClean="0"/>
              <a:t>sett</a:t>
            </a:r>
            <a:r>
              <a:rPr lang="it-IT" dirty="0" smtClean="0"/>
              <a:t>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387290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381"/>
          <a:stretch/>
        </p:blipFill>
        <p:spPr bwMode="auto">
          <a:xfrm>
            <a:off x="350839" y="768351"/>
            <a:ext cx="5256610" cy="596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6</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precipitazioni</a:t>
            </a:r>
            <a:endParaRPr lang="it-IT" dirty="0"/>
          </a:p>
          <a:p>
            <a:pPr lvl="1"/>
            <a:r>
              <a:rPr lang="it-IT" dirty="0" smtClean="0"/>
              <a:t>31 ago – 10 </a:t>
            </a:r>
            <a:r>
              <a:rPr lang="it-IT" dirty="0" err="1" smtClean="0"/>
              <a:t>sett</a:t>
            </a:r>
            <a:r>
              <a:rPr lang="it-IT" dirty="0" smtClean="0"/>
              <a:t> 2016</a:t>
            </a:r>
          </a:p>
          <a:p>
            <a:pPr lvl="1"/>
            <a:r>
              <a:rPr lang="it-IT" dirty="0" err="1" smtClean="0"/>
              <a:t>run</a:t>
            </a:r>
            <a:r>
              <a:rPr lang="it-IT" dirty="0" smtClean="0"/>
              <a:t> 12</a:t>
            </a:r>
            <a:endParaRPr lang="it-IT" dirty="0"/>
          </a:p>
        </p:txBody>
      </p:sp>
    </p:spTree>
    <p:extLst>
      <p:ext uri="{BB962C8B-B14F-4D97-AF65-F5344CB8AC3E}">
        <p14:creationId xmlns:p14="http://schemas.microsoft.com/office/powerpoint/2010/main" val="230379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81"/>
          <a:stretch/>
        </p:blipFill>
        <p:spPr bwMode="auto">
          <a:xfrm>
            <a:off x="350839" y="768351"/>
            <a:ext cx="5256610" cy="596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7</a:t>
            </a:r>
            <a:endParaRPr lang="it-IT" altLang="it-IT" sz="2800" b="1" i="0" dirty="0">
              <a:solidFill>
                <a:srgbClr val="333399"/>
              </a:solidFill>
              <a:latin typeface="Calibri" pitchFamily="34" charset="0"/>
            </a:endParaRPr>
          </a:p>
        </p:txBody>
      </p:sp>
      <p:sp>
        <p:nvSpPr>
          <p:cNvPr id="6" name="CasellaDiTesto 5"/>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precipitazioni</a:t>
            </a:r>
            <a:endParaRPr lang="it-IT" dirty="0"/>
          </a:p>
          <a:p>
            <a:pPr lvl="1"/>
            <a:r>
              <a:rPr lang="it-IT" dirty="0" smtClean="0"/>
              <a:t>1 – 11 settembre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2030681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heletti\Desktop\ECMWF-EPS-spaghetti-2016090800_46.00-13.00_000_850_T_STATISTIC.png"/>
          <p:cNvPicPr>
            <a:picLocks noChangeAspect="1" noChangeArrowheads="1"/>
          </p:cNvPicPr>
          <p:nvPr/>
        </p:nvPicPr>
        <p:blipFill rotWithShape="1">
          <a:blip r:embed="rId2">
            <a:extLst>
              <a:ext uri="{28A0092B-C50C-407E-A947-70E740481C1C}">
                <a14:useLocalDpi xmlns:a14="http://schemas.microsoft.com/office/drawing/2010/main" val="0"/>
              </a:ext>
            </a:extLst>
          </a:blip>
          <a:srcRect r="9381"/>
          <a:stretch/>
        </p:blipFill>
        <p:spPr bwMode="auto">
          <a:xfrm>
            <a:off x="350839" y="768351"/>
            <a:ext cx="5256610" cy="596646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8</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temperatura 850 </a:t>
            </a:r>
            <a:r>
              <a:rPr lang="it-IT" dirty="0" err="1" smtClean="0"/>
              <a:t>hPa</a:t>
            </a:r>
            <a:endParaRPr lang="it-IT" dirty="0"/>
          </a:p>
          <a:p>
            <a:pPr lvl="1"/>
            <a:r>
              <a:rPr lang="it-IT" dirty="0"/>
              <a:t>8</a:t>
            </a:r>
            <a:r>
              <a:rPr lang="it-IT" dirty="0" smtClean="0"/>
              <a:t> – 18 settembre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68183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eletti\Desktop\ECMWF-EPS-spaghetti-2016090900_46.00-13.00_000_850_T_STATISTIC.png"/>
          <p:cNvPicPr>
            <a:picLocks noChangeAspect="1" noChangeArrowheads="1"/>
          </p:cNvPicPr>
          <p:nvPr/>
        </p:nvPicPr>
        <p:blipFill rotWithShape="1">
          <a:blip r:embed="rId2">
            <a:extLst>
              <a:ext uri="{28A0092B-C50C-407E-A947-70E740481C1C}">
                <a14:useLocalDpi xmlns:a14="http://schemas.microsoft.com/office/drawing/2010/main" val="0"/>
              </a:ext>
            </a:extLst>
          </a:blip>
          <a:srcRect r="9381"/>
          <a:stretch/>
        </p:blipFill>
        <p:spPr bwMode="auto">
          <a:xfrm>
            <a:off x="350846" y="768361"/>
            <a:ext cx="5256603" cy="596646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9</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temperatura 850 </a:t>
            </a:r>
            <a:r>
              <a:rPr lang="it-IT" dirty="0" err="1" smtClean="0"/>
              <a:t>hPa</a:t>
            </a:r>
            <a:endParaRPr lang="it-IT" dirty="0"/>
          </a:p>
          <a:p>
            <a:pPr lvl="1"/>
            <a:r>
              <a:rPr lang="it-IT" dirty="0" smtClean="0"/>
              <a:t>9 – 19 settembre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350316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FS\share\distribuzione-media\televisione\rai_tg14-altre_trasmissioni\ECMWF-EPS-spaghetti-2016090800_46.00-13.00_000_500_T_STATISTIC.png"/>
          <p:cNvPicPr>
            <a:picLocks noChangeAspect="1" noChangeArrowheads="1"/>
          </p:cNvPicPr>
          <p:nvPr/>
        </p:nvPicPr>
        <p:blipFill rotWithShape="1">
          <a:blip r:embed="rId2">
            <a:extLst>
              <a:ext uri="{28A0092B-C50C-407E-A947-70E740481C1C}">
                <a14:useLocalDpi xmlns:a14="http://schemas.microsoft.com/office/drawing/2010/main" val="0"/>
              </a:ext>
            </a:extLst>
          </a:blip>
          <a:srcRect r="9381"/>
          <a:stretch/>
        </p:blipFill>
        <p:spPr bwMode="auto">
          <a:xfrm>
            <a:off x="350846" y="768361"/>
            <a:ext cx="5256603" cy="596646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10</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temperatura 500 </a:t>
            </a:r>
            <a:r>
              <a:rPr lang="it-IT" dirty="0" err="1" smtClean="0"/>
              <a:t>hPa</a:t>
            </a:r>
            <a:endParaRPr lang="it-IT" dirty="0"/>
          </a:p>
          <a:p>
            <a:pPr lvl="1"/>
            <a:r>
              <a:rPr lang="it-IT" dirty="0"/>
              <a:t>8</a:t>
            </a:r>
            <a:r>
              <a:rPr lang="it-IT" dirty="0" smtClean="0"/>
              <a:t> – 18 settembre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75200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La previsione deterministica</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2" name="Rectangle 4"/>
          <p:cNvSpPr>
            <a:spLocks noChangeArrowheads="1"/>
          </p:cNvSpPr>
          <p:nvPr/>
        </p:nvSpPr>
        <p:spPr bwMode="auto">
          <a:xfrm>
            <a:off x="251520" y="692696"/>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800" dirty="0" smtClean="0">
                <a:solidFill>
                  <a:srgbClr val="333399"/>
                </a:solidFill>
              </a:rPr>
              <a:t>Il previsore del tempo deve quindi prendere decisioni sotto il tiro incrociato di un numero sempre crescente di informazioni incerte e a volte conflittuali. </a:t>
            </a:r>
            <a:endParaRPr lang="it-IT" altLang="it-IT" sz="4800" dirty="0"/>
          </a:p>
        </p:txBody>
      </p:sp>
      <p:pic>
        <p:nvPicPr>
          <p:cNvPr id="2416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89" t="3075" r="3469"/>
          <a:stretch/>
        </p:blipFill>
        <p:spPr bwMode="auto">
          <a:xfrm>
            <a:off x="297004" y="1628800"/>
            <a:ext cx="7388108" cy="265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sp>
        <p:nvSpPr>
          <p:cNvPr id="17" name="Rettangolo 16"/>
          <p:cNvSpPr/>
          <p:nvPr/>
        </p:nvSpPr>
        <p:spPr>
          <a:xfrm>
            <a:off x="179512" y="4365104"/>
            <a:ext cx="8540236" cy="923330"/>
          </a:xfrm>
          <a:prstGeom prst="rect">
            <a:avLst/>
          </a:prstGeom>
        </p:spPr>
        <p:txBody>
          <a:bodyPr wrap="square">
            <a:spAutoFit/>
          </a:bodyPr>
          <a:lstStyle/>
          <a:p>
            <a:r>
              <a:rPr lang="it-IT" altLang="it-IT" sz="1800" dirty="0" smtClean="0">
                <a:solidFill>
                  <a:srgbClr val="333399"/>
                </a:solidFill>
              </a:rPr>
              <a:t>Tutti sanno che le previsioni meteorologiche sono incerte: inutile nasconderlo f</a:t>
            </a:r>
            <a:r>
              <a:rPr lang="it-IT" sz="1800" dirty="0" smtClean="0">
                <a:solidFill>
                  <a:srgbClr val="333399"/>
                </a:solidFill>
              </a:rPr>
              <a:t>ingendo di saper fare previsioni dettagliate o sicure (o peggio ancora entrambe!)</a:t>
            </a:r>
            <a:endParaRPr lang="it-IT" sz="1800" dirty="0"/>
          </a:p>
        </p:txBody>
      </p:sp>
      <p:sp>
        <p:nvSpPr>
          <p:cNvPr id="18" name="Rettangolo 17"/>
          <p:cNvSpPr/>
          <p:nvPr/>
        </p:nvSpPr>
        <p:spPr>
          <a:xfrm>
            <a:off x="182143" y="5445224"/>
            <a:ext cx="8540236" cy="646331"/>
          </a:xfrm>
          <a:prstGeom prst="rect">
            <a:avLst/>
          </a:prstGeom>
        </p:spPr>
        <p:txBody>
          <a:bodyPr wrap="square">
            <a:spAutoFit/>
          </a:bodyPr>
          <a:lstStyle/>
          <a:p>
            <a:r>
              <a:rPr lang="it-IT" altLang="it-IT" sz="1800" dirty="0" smtClean="0">
                <a:solidFill>
                  <a:srgbClr val="333399"/>
                </a:solidFill>
              </a:rPr>
              <a:t>Conoscere in anticipo il grado di incertezza di una previsione trasforma uno svantaggio (l’incertezza) in un vantaggio (la sua stima)</a:t>
            </a:r>
            <a:endParaRPr lang="it-IT" sz="1800" dirty="0"/>
          </a:p>
        </p:txBody>
      </p:sp>
    </p:spTree>
    <p:extLst>
      <p:ext uri="{BB962C8B-B14F-4D97-AF65-F5344CB8AC3E}">
        <p14:creationId xmlns:p14="http://schemas.microsoft.com/office/powerpoint/2010/main" val="3592251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FS\share\distribuzione-media\televisione\rai_tg14-altre_trasmissioni\ECMWF-EPS-spaghetti-2016090800_46.00-13.00_000_850_Z_STATISTIC.png"/>
          <p:cNvPicPr>
            <a:picLocks noChangeAspect="1" noChangeArrowheads="1"/>
          </p:cNvPicPr>
          <p:nvPr/>
        </p:nvPicPr>
        <p:blipFill rotWithShape="1">
          <a:blip r:embed="rId2">
            <a:extLst>
              <a:ext uri="{28A0092B-C50C-407E-A947-70E740481C1C}">
                <a14:useLocalDpi xmlns:a14="http://schemas.microsoft.com/office/drawing/2010/main" val="0"/>
              </a:ext>
            </a:extLst>
          </a:blip>
          <a:srcRect r="9381"/>
          <a:stretch/>
        </p:blipFill>
        <p:spPr bwMode="auto">
          <a:xfrm>
            <a:off x="350845" y="768361"/>
            <a:ext cx="5256604" cy="596646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11</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altezza </a:t>
            </a:r>
            <a:r>
              <a:rPr lang="it-IT" dirty="0" err="1" smtClean="0"/>
              <a:t>geop</a:t>
            </a:r>
            <a:r>
              <a:rPr lang="it-IT" dirty="0" smtClean="0"/>
              <a:t>. 500 </a:t>
            </a:r>
            <a:r>
              <a:rPr lang="it-IT" dirty="0" err="1" smtClean="0"/>
              <a:t>hPa</a:t>
            </a:r>
            <a:endParaRPr lang="it-IT" dirty="0"/>
          </a:p>
          <a:p>
            <a:pPr lvl="1"/>
            <a:r>
              <a:rPr lang="it-IT" dirty="0"/>
              <a:t>8</a:t>
            </a:r>
            <a:r>
              <a:rPr lang="it-IT" dirty="0" smtClean="0"/>
              <a:t> – 18 settembre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3161735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25"/>
          <a:stretch/>
        </p:blipFill>
        <p:spPr bwMode="auto">
          <a:xfrm>
            <a:off x="350838" y="768353"/>
            <a:ext cx="5256611" cy="596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22"/>
          <p:cNvSpPr>
            <a:spLocks noChangeArrowheads="1"/>
          </p:cNvSpPr>
          <p:nvPr/>
        </p:nvSpPr>
        <p:spPr bwMode="auto">
          <a:xfrm>
            <a:off x="0" y="1"/>
            <a:ext cx="9144000" cy="768351"/>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eaLnBrk="0" hangingPunct="0">
              <a:defRPr sz="2000" i="1">
                <a:solidFill>
                  <a:schemeClr val="tx1"/>
                </a:solidFill>
                <a:latin typeface="Verdana" pitchFamily="34" charset="0"/>
                <a:cs typeface="Arial" charset="0"/>
              </a:defRPr>
            </a:lvl1pPr>
            <a:lvl2pPr marL="742950" indent="-285750" eaLnBrk="0" hangingPunct="0">
              <a:defRPr sz="2000" i="1">
                <a:solidFill>
                  <a:schemeClr val="tx1"/>
                </a:solidFill>
                <a:latin typeface="Verdana" pitchFamily="34" charset="0"/>
                <a:cs typeface="Arial" charset="0"/>
              </a:defRPr>
            </a:lvl2pPr>
            <a:lvl3pPr marL="1143000" indent="-228600" eaLnBrk="0" hangingPunct="0">
              <a:defRPr sz="2000" i="1">
                <a:solidFill>
                  <a:schemeClr val="tx1"/>
                </a:solidFill>
                <a:latin typeface="Verdana" pitchFamily="34" charset="0"/>
                <a:cs typeface="Arial" charset="0"/>
              </a:defRPr>
            </a:lvl3pPr>
            <a:lvl4pPr marL="1600200" indent="-228600" eaLnBrk="0" hangingPunct="0">
              <a:defRPr sz="2000" i="1">
                <a:solidFill>
                  <a:schemeClr val="tx1"/>
                </a:solidFill>
                <a:latin typeface="Verdana" pitchFamily="34" charset="0"/>
                <a:cs typeface="Arial" charset="0"/>
              </a:defRPr>
            </a:lvl4pPr>
            <a:lvl5pPr marL="2057400" indent="-228600" eaLnBrk="0" hangingPunct="0">
              <a:defRPr sz="2000" i="1">
                <a:solidFill>
                  <a:schemeClr val="tx1"/>
                </a:solidFill>
                <a:latin typeface="Verdana" pitchFamily="34" charset="0"/>
                <a:cs typeface="Arial" charset="0"/>
              </a:defRPr>
            </a:lvl5pPr>
            <a:lvl6pPr marL="2514600" indent="-228600" eaLnBrk="0" fontAlgn="base" hangingPunct="0">
              <a:spcBef>
                <a:spcPct val="0"/>
              </a:spcBef>
              <a:spcAft>
                <a:spcPct val="0"/>
              </a:spcAft>
              <a:defRPr sz="2000" i="1">
                <a:solidFill>
                  <a:schemeClr val="tx1"/>
                </a:solidFill>
                <a:latin typeface="Verdana" pitchFamily="34" charset="0"/>
                <a:cs typeface="Arial" charset="0"/>
              </a:defRPr>
            </a:lvl6pPr>
            <a:lvl7pPr marL="2971800" indent="-228600" eaLnBrk="0" fontAlgn="base" hangingPunct="0">
              <a:spcBef>
                <a:spcPct val="0"/>
              </a:spcBef>
              <a:spcAft>
                <a:spcPct val="0"/>
              </a:spcAft>
              <a:defRPr sz="2000" i="1">
                <a:solidFill>
                  <a:schemeClr val="tx1"/>
                </a:solidFill>
                <a:latin typeface="Verdana" pitchFamily="34" charset="0"/>
                <a:cs typeface="Arial" charset="0"/>
              </a:defRPr>
            </a:lvl7pPr>
            <a:lvl8pPr marL="3429000" indent="-228600" eaLnBrk="0" fontAlgn="base" hangingPunct="0">
              <a:spcBef>
                <a:spcPct val="0"/>
              </a:spcBef>
              <a:spcAft>
                <a:spcPct val="0"/>
              </a:spcAft>
              <a:defRPr sz="2000" i="1">
                <a:solidFill>
                  <a:schemeClr val="tx1"/>
                </a:solidFill>
                <a:latin typeface="Verdana" pitchFamily="34" charset="0"/>
                <a:cs typeface="Arial" charset="0"/>
              </a:defRPr>
            </a:lvl8pPr>
            <a:lvl9pPr marL="3886200" indent="-228600" eaLnBrk="0" fontAlgn="base" hangingPunct="0">
              <a:spcBef>
                <a:spcPct val="0"/>
              </a:spcBef>
              <a:spcAft>
                <a:spcPct val="0"/>
              </a:spcAft>
              <a:defRPr sz="2000" i="1">
                <a:solidFill>
                  <a:schemeClr val="tx1"/>
                </a:solidFill>
                <a:latin typeface="Verdana" pitchFamily="34" charset="0"/>
                <a:cs typeface="Arial" charset="0"/>
              </a:defRPr>
            </a:lvl9pPr>
          </a:lstStyle>
          <a:p>
            <a:pPr algn="ctr" eaLnBrk="1" hangingPunct="1"/>
            <a:r>
              <a:rPr lang="it-IT" altLang="it-IT" sz="2800" b="1" i="0" dirty="0">
                <a:solidFill>
                  <a:srgbClr val="333399"/>
                </a:solidFill>
                <a:latin typeface="Calibri" pitchFamily="34" charset="0"/>
              </a:rPr>
              <a:t>p</a:t>
            </a:r>
            <a:r>
              <a:rPr lang="it-IT" altLang="it-IT" sz="2800" b="1" i="0" dirty="0" smtClean="0">
                <a:solidFill>
                  <a:srgbClr val="333399"/>
                </a:solidFill>
                <a:latin typeface="Calibri" pitchFamily="34" charset="0"/>
              </a:rPr>
              <a:t>revisione </a:t>
            </a:r>
            <a:r>
              <a:rPr lang="it-IT" altLang="it-IT" sz="2800" b="1" i="0" dirty="0">
                <a:solidFill>
                  <a:srgbClr val="333399"/>
                </a:solidFill>
                <a:latin typeface="Calibri" pitchFamily="34" charset="0"/>
              </a:rPr>
              <a:t>probabilistica </a:t>
            </a:r>
            <a:r>
              <a:rPr lang="it-IT" altLang="it-IT" sz="2800" b="1" i="0" dirty="0" smtClean="0">
                <a:solidFill>
                  <a:srgbClr val="333399"/>
                </a:solidFill>
                <a:latin typeface="Calibri" pitchFamily="34" charset="0"/>
              </a:rPr>
              <a:t>ECMWF – esempio 12</a:t>
            </a:r>
            <a:endParaRPr lang="it-IT" altLang="it-IT" sz="2800" b="1" i="0" dirty="0">
              <a:solidFill>
                <a:srgbClr val="333399"/>
              </a:solidFill>
              <a:latin typeface="Calibri" pitchFamily="34" charset="0"/>
            </a:endParaRPr>
          </a:p>
        </p:txBody>
      </p:sp>
      <p:sp>
        <p:nvSpPr>
          <p:cNvPr id="7" name="CasellaDiTesto 6"/>
          <p:cNvSpPr txBox="1"/>
          <p:nvPr/>
        </p:nvSpPr>
        <p:spPr bwMode="auto">
          <a:xfrm>
            <a:off x="5607448" y="1126015"/>
            <a:ext cx="3536552" cy="1815882"/>
          </a:xfrm>
          <a:prstGeom prst="rect">
            <a:avLst/>
          </a:prstGeom>
          <a:noFill/>
          <a:ln>
            <a:noFill/>
          </a:ln>
          <a:effectLst/>
          <a:extLst/>
        </p:spPr>
        <p:txBody>
          <a:bodyPr wrap="square" rtlCol="0">
            <a:spAutoFit/>
          </a:bodyPr>
          <a:lstStyle>
            <a:defPPr>
              <a:defRPr lang="it-IT"/>
            </a:defPPr>
            <a:lvl2pPr marL="0" lvl="1">
              <a:spcBef>
                <a:spcPct val="50000"/>
              </a:spcBef>
              <a:defRPr sz="2800" b="1" i="0">
                <a:solidFill>
                  <a:srgbClr val="0033CC"/>
                </a:solidFill>
                <a:latin typeface="Calibri" panose="020F0502020204030204" pitchFamily="34" charset="0"/>
              </a:defRPr>
            </a:lvl2pPr>
          </a:lstStyle>
          <a:p>
            <a:pPr lvl="1"/>
            <a:r>
              <a:rPr lang="it-IT" dirty="0" smtClean="0"/>
              <a:t>temperatura 850 </a:t>
            </a:r>
            <a:r>
              <a:rPr lang="it-IT" dirty="0" err="1" smtClean="0"/>
              <a:t>hPa</a:t>
            </a:r>
            <a:endParaRPr lang="it-IT" dirty="0"/>
          </a:p>
          <a:p>
            <a:pPr lvl="1"/>
            <a:r>
              <a:rPr lang="it-IT" dirty="0" smtClean="0"/>
              <a:t>21 – 31 ottobre 2016</a:t>
            </a:r>
          </a:p>
          <a:p>
            <a:pPr lvl="1"/>
            <a:r>
              <a:rPr lang="it-IT" dirty="0" err="1" smtClean="0"/>
              <a:t>run</a:t>
            </a:r>
            <a:r>
              <a:rPr lang="it-IT" dirty="0" smtClean="0"/>
              <a:t> 00</a:t>
            </a:r>
            <a:endParaRPr lang="it-IT" dirty="0"/>
          </a:p>
        </p:txBody>
      </p:sp>
    </p:spTree>
    <p:extLst>
      <p:ext uri="{BB962C8B-B14F-4D97-AF65-F5344CB8AC3E}">
        <p14:creationId xmlns:p14="http://schemas.microsoft.com/office/powerpoint/2010/main" val="3687802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La previsione probabilistica</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0" name="Rettangolo 19"/>
          <p:cNvSpPr/>
          <p:nvPr/>
        </p:nvSpPr>
        <p:spPr>
          <a:xfrm>
            <a:off x="137479" y="493713"/>
            <a:ext cx="8540236" cy="1323439"/>
          </a:xfrm>
          <a:prstGeom prst="rect">
            <a:avLst/>
          </a:prstGeom>
        </p:spPr>
        <p:txBody>
          <a:bodyPr wrap="square">
            <a:spAutoFit/>
          </a:bodyPr>
          <a:lstStyle/>
          <a:p>
            <a:r>
              <a:rPr lang="it-IT" altLang="it-IT" sz="1600" dirty="0" smtClean="0">
                <a:solidFill>
                  <a:srgbClr val="333399"/>
                </a:solidFill>
              </a:rPr>
              <a:t>Perché le previsioni sbagliano?</a:t>
            </a:r>
          </a:p>
          <a:p>
            <a:pPr marL="342900" indent="-342900">
              <a:buAutoNum type="arabicPeriod"/>
            </a:pPr>
            <a:r>
              <a:rPr lang="it-IT" sz="1600" dirty="0" smtClean="0">
                <a:solidFill>
                  <a:srgbClr val="333399"/>
                </a:solidFill>
              </a:rPr>
              <a:t>Le condizioni iniziali non sono accurate (errori nelle osservazioni)</a:t>
            </a:r>
          </a:p>
          <a:p>
            <a:pPr marL="342900" indent="-342900">
              <a:buAutoNum type="arabicPeriod"/>
            </a:pPr>
            <a:r>
              <a:rPr lang="it-IT" sz="1600" dirty="0" smtClean="0">
                <a:solidFill>
                  <a:srgbClr val="333399"/>
                </a:solidFill>
              </a:rPr>
              <a:t>La propagazione degli errori lungo la previsione comporta la loro crescita (errori nel modello di simulazione)</a:t>
            </a:r>
          </a:p>
          <a:p>
            <a:r>
              <a:rPr lang="it-IT" sz="1600" dirty="0" smtClean="0">
                <a:solidFill>
                  <a:srgbClr val="333399"/>
                </a:solidFill>
              </a:rPr>
              <a:t>Soluzione praticabile:</a:t>
            </a:r>
            <a:endParaRPr lang="it-IT" sz="1600" dirty="0"/>
          </a:p>
        </p:txBody>
      </p:sp>
      <p:pic>
        <p:nvPicPr>
          <p:cNvPr id="2426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627810"/>
            <a:ext cx="5044979"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cxnSp>
        <p:nvCxnSpPr>
          <p:cNvPr id="21" name="Connettore 2 20"/>
          <p:cNvCxnSpPr>
            <a:stCxn id="8" idx="3"/>
          </p:cNvCxnSpPr>
          <p:nvPr/>
        </p:nvCxnSpPr>
        <p:spPr bwMode="auto">
          <a:xfrm flipV="1">
            <a:off x="1884897" y="5187581"/>
            <a:ext cx="2664728" cy="838063"/>
          </a:xfrm>
          <a:prstGeom prst="straightConnector1">
            <a:avLst/>
          </a:prstGeom>
          <a:noFill/>
          <a:ln w="6985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Rettangolo 7"/>
          <p:cNvSpPr/>
          <p:nvPr/>
        </p:nvSpPr>
        <p:spPr>
          <a:xfrm>
            <a:off x="179752" y="5733256"/>
            <a:ext cx="1705145" cy="584775"/>
          </a:xfrm>
          <a:prstGeom prst="rect">
            <a:avLst/>
          </a:prstGeom>
        </p:spPr>
        <p:txBody>
          <a:bodyPr wrap="square">
            <a:spAutoFit/>
          </a:bodyPr>
          <a:lstStyle/>
          <a:p>
            <a:r>
              <a:rPr lang="it-IT" sz="1600" dirty="0" smtClean="0">
                <a:solidFill>
                  <a:srgbClr val="333399"/>
                </a:solidFill>
              </a:rPr>
              <a:t>L’osservazione iniziale</a:t>
            </a:r>
            <a:endParaRPr lang="it-IT" sz="1800" dirty="0"/>
          </a:p>
        </p:txBody>
      </p:sp>
      <p:cxnSp>
        <p:nvCxnSpPr>
          <p:cNvPr id="24" name="Connettore 2 23"/>
          <p:cNvCxnSpPr/>
          <p:nvPr/>
        </p:nvCxnSpPr>
        <p:spPr bwMode="auto">
          <a:xfrm flipH="1">
            <a:off x="7020272" y="2284656"/>
            <a:ext cx="543662" cy="1360368"/>
          </a:xfrm>
          <a:prstGeom prst="straightConnector1">
            <a:avLst/>
          </a:prstGeom>
          <a:noFill/>
          <a:ln w="6985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Rettangolo 26"/>
          <p:cNvSpPr/>
          <p:nvPr/>
        </p:nvSpPr>
        <p:spPr>
          <a:xfrm>
            <a:off x="7524328" y="1781083"/>
            <a:ext cx="1705145" cy="830997"/>
          </a:xfrm>
          <a:prstGeom prst="rect">
            <a:avLst/>
          </a:prstGeom>
        </p:spPr>
        <p:txBody>
          <a:bodyPr wrap="square">
            <a:spAutoFit/>
          </a:bodyPr>
          <a:lstStyle/>
          <a:p>
            <a:r>
              <a:rPr lang="it-IT" sz="1600" dirty="0" smtClean="0">
                <a:solidFill>
                  <a:srgbClr val="333399"/>
                </a:solidFill>
              </a:rPr>
              <a:t>La previsione deterministica (unica) finale</a:t>
            </a:r>
            <a:endParaRPr lang="it-IT" sz="1800" dirty="0"/>
          </a:p>
        </p:txBody>
      </p:sp>
      <p:sp>
        <p:nvSpPr>
          <p:cNvPr id="34" name="Rettangolo 33"/>
          <p:cNvSpPr/>
          <p:nvPr/>
        </p:nvSpPr>
        <p:spPr>
          <a:xfrm>
            <a:off x="134125" y="1988840"/>
            <a:ext cx="2997715" cy="830997"/>
          </a:xfrm>
          <a:prstGeom prst="rect">
            <a:avLst/>
          </a:prstGeom>
        </p:spPr>
        <p:txBody>
          <a:bodyPr wrap="square">
            <a:spAutoFit/>
          </a:bodyPr>
          <a:lstStyle/>
          <a:p>
            <a:r>
              <a:rPr lang="it-IT" sz="1600" dirty="0" smtClean="0">
                <a:solidFill>
                  <a:srgbClr val="333399"/>
                </a:solidFill>
              </a:rPr>
              <a:t>Modificando arbitrariamente le condizioni iniziali…</a:t>
            </a:r>
            <a:endParaRPr lang="it-IT" sz="1800" dirty="0"/>
          </a:p>
        </p:txBody>
      </p:sp>
      <p:sp>
        <p:nvSpPr>
          <p:cNvPr id="28" name="Rettangolo 27"/>
          <p:cNvSpPr/>
          <p:nvPr/>
        </p:nvSpPr>
        <p:spPr>
          <a:xfrm>
            <a:off x="3419872" y="1986342"/>
            <a:ext cx="3168352" cy="584775"/>
          </a:xfrm>
          <a:prstGeom prst="rect">
            <a:avLst/>
          </a:prstGeom>
        </p:spPr>
        <p:txBody>
          <a:bodyPr wrap="square">
            <a:spAutoFit/>
          </a:bodyPr>
          <a:lstStyle/>
          <a:p>
            <a:r>
              <a:rPr lang="it-IT" sz="1600" dirty="0" smtClean="0">
                <a:solidFill>
                  <a:srgbClr val="333399"/>
                </a:solidFill>
              </a:rPr>
              <a:t>…determiniamo diversi esiti nella previsione finale…</a:t>
            </a:r>
            <a:endParaRPr lang="it-IT" sz="1800" dirty="0"/>
          </a:p>
        </p:txBody>
      </p:sp>
      <p:cxnSp>
        <p:nvCxnSpPr>
          <p:cNvPr id="36" name="Connettore 2 35"/>
          <p:cNvCxnSpPr/>
          <p:nvPr/>
        </p:nvCxnSpPr>
        <p:spPr bwMode="auto">
          <a:xfrm>
            <a:off x="2124595" y="2503275"/>
            <a:ext cx="2951461" cy="2437893"/>
          </a:xfrm>
          <a:prstGeom prst="straightConnector1">
            <a:avLst/>
          </a:prstGeom>
          <a:noFill/>
          <a:ln w="41275"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Connettore 2 38"/>
          <p:cNvCxnSpPr/>
          <p:nvPr/>
        </p:nvCxnSpPr>
        <p:spPr bwMode="auto">
          <a:xfrm>
            <a:off x="2124595" y="2503275"/>
            <a:ext cx="2807445" cy="2941949"/>
          </a:xfrm>
          <a:prstGeom prst="straightConnector1">
            <a:avLst/>
          </a:prstGeom>
          <a:noFill/>
          <a:ln w="41275"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Connettore 2 42"/>
          <p:cNvCxnSpPr/>
          <p:nvPr/>
        </p:nvCxnSpPr>
        <p:spPr bwMode="auto">
          <a:xfrm>
            <a:off x="5508104" y="2571117"/>
            <a:ext cx="1512168" cy="1874706"/>
          </a:xfrm>
          <a:prstGeom prst="straightConnector1">
            <a:avLst/>
          </a:prstGeom>
          <a:noFill/>
          <a:ln w="41275"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Connettore 2 46"/>
          <p:cNvCxnSpPr/>
          <p:nvPr/>
        </p:nvCxnSpPr>
        <p:spPr bwMode="auto">
          <a:xfrm>
            <a:off x="5508104" y="2612080"/>
            <a:ext cx="1512168" cy="2833144"/>
          </a:xfrm>
          <a:prstGeom prst="straightConnector1">
            <a:avLst/>
          </a:prstGeom>
          <a:noFill/>
          <a:ln w="41275"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Rettangolo 49"/>
          <p:cNvSpPr/>
          <p:nvPr/>
        </p:nvSpPr>
        <p:spPr>
          <a:xfrm>
            <a:off x="971600" y="3592076"/>
            <a:ext cx="1705145" cy="1569660"/>
          </a:xfrm>
          <a:prstGeom prst="rect">
            <a:avLst/>
          </a:prstGeom>
        </p:spPr>
        <p:txBody>
          <a:bodyPr wrap="square">
            <a:spAutoFit/>
          </a:bodyPr>
          <a:lstStyle/>
          <a:p>
            <a:r>
              <a:rPr lang="it-IT" sz="1600" dirty="0" smtClean="0">
                <a:solidFill>
                  <a:srgbClr val="333399"/>
                </a:solidFill>
              </a:rPr>
              <a:t>… che descrivono uno spazio al cui interno è probabile che ci sia </a:t>
            </a:r>
            <a:r>
              <a:rPr lang="it-IT" sz="1600" dirty="0" smtClean="0">
                <a:solidFill>
                  <a:srgbClr val="FF0000"/>
                </a:solidFill>
              </a:rPr>
              <a:t>la realtà</a:t>
            </a:r>
            <a:endParaRPr lang="it-IT" sz="1800" dirty="0">
              <a:solidFill>
                <a:srgbClr val="FF0000"/>
              </a:solidFill>
            </a:endParaRPr>
          </a:p>
        </p:txBody>
      </p:sp>
    </p:spTree>
    <p:extLst>
      <p:ext uri="{BB962C8B-B14F-4D97-AF65-F5344CB8AC3E}">
        <p14:creationId xmlns:p14="http://schemas.microsoft.com/office/powerpoint/2010/main" val="35922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34" grpId="0"/>
      <p:bldP spid="2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La previsione probabilistica</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23693"/>
            <a:ext cx="2859782" cy="11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pic>
        <p:nvPicPr>
          <p:cNvPr id="2437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011" y="1412776"/>
            <a:ext cx="2825584" cy="333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sp>
        <p:nvSpPr>
          <p:cNvPr id="11" name="Rettangolo 10"/>
          <p:cNvSpPr/>
          <p:nvPr/>
        </p:nvSpPr>
        <p:spPr>
          <a:xfrm>
            <a:off x="312430" y="692696"/>
            <a:ext cx="2997715" cy="830997"/>
          </a:xfrm>
          <a:prstGeom prst="rect">
            <a:avLst/>
          </a:prstGeom>
        </p:spPr>
        <p:txBody>
          <a:bodyPr wrap="square">
            <a:spAutoFit/>
          </a:bodyPr>
          <a:lstStyle/>
          <a:p>
            <a:r>
              <a:rPr lang="it-IT" sz="1600" dirty="0" smtClean="0">
                <a:solidFill>
                  <a:srgbClr val="333399"/>
                </a:solidFill>
              </a:rPr>
              <a:t>Lo spazio degli esiti finali (le mie previsioni) può essere piccolo…</a:t>
            </a:r>
            <a:endParaRPr lang="it-IT" sz="1800" dirty="0"/>
          </a:p>
        </p:txBody>
      </p:sp>
      <p:sp>
        <p:nvSpPr>
          <p:cNvPr id="13" name="Rettangolo 12"/>
          <p:cNvSpPr/>
          <p:nvPr/>
        </p:nvSpPr>
        <p:spPr>
          <a:xfrm>
            <a:off x="4860032" y="845095"/>
            <a:ext cx="2997715" cy="338554"/>
          </a:xfrm>
          <a:prstGeom prst="rect">
            <a:avLst/>
          </a:prstGeom>
        </p:spPr>
        <p:txBody>
          <a:bodyPr wrap="square">
            <a:spAutoFit/>
          </a:bodyPr>
          <a:lstStyle/>
          <a:p>
            <a:r>
              <a:rPr lang="it-IT" sz="1600" dirty="0" smtClean="0">
                <a:solidFill>
                  <a:srgbClr val="333399"/>
                </a:solidFill>
              </a:rPr>
              <a:t>… o grande …</a:t>
            </a:r>
            <a:endParaRPr lang="it-IT" sz="1800" dirty="0"/>
          </a:p>
        </p:txBody>
      </p:sp>
      <p:sp>
        <p:nvSpPr>
          <p:cNvPr id="14" name="Rettangolo 13"/>
          <p:cNvSpPr/>
          <p:nvPr/>
        </p:nvSpPr>
        <p:spPr>
          <a:xfrm>
            <a:off x="483294" y="3438850"/>
            <a:ext cx="3957399" cy="1323439"/>
          </a:xfrm>
          <a:prstGeom prst="rect">
            <a:avLst/>
          </a:prstGeom>
        </p:spPr>
        <p:txBody>
          <a:bodyPr wrap="square">
            <a:spAutoFit/>
          </a:bodyPr>
          <a:lstStyle/>
          <a:p>
            <a:r>
              <a:rPr lang="it-IT" sz="1600" dirty="0" smtClean="0">
                <a:solidFill>
                  <a:srgbClr val="333399"/>
                </a:solidFill>
              </a:rPr>
              <a:t>… ma quello che conta è che mi dà una </a:t>
            </a:r>
            <a:r>
              <a:rPr lang="it-IT" sz="1600" b="1" dirty="0" smtClean="0">
                <a:solidFill>
                  <a:srgbClr val="333399"/>
                </a:solidFill>
              </a:rPr>
              <a:t>misura dell’incertezza</a:t>
            </a:r>
            <a:r>
              <a:rPr lang="it-IT" sz="1600" dirty="0" smtClean="0">
                <a:solidFill>
                  <a:srgbClr val="333399"/>
                </a:solidFill>
              </a:rPr>
              <a:t> della mia previsione. Più grande è questo spazio (spread tra le previsioni) maggiore sarà la mia incertezza.</a:t>
            </a:r>
            <a:endParaRPr lang="it-IT" sz="1800" dirty="0"/>
          </a:p>
        </p:txBody>
      </p:sp>
      <p:sp>
        <p:nvSpPr>
          <p:cNvPr id="12" name="Rettangolo 11"/>
          <p:cNvSpPr/>
          <p:nvPr/>
        </p:nvSpPr>
        <p:spPr>
          <a:xfrm>
            <a:off x="179512" y="5045486"/>
            <a:ext cx="8712968" cy="1077218"/>
          </a:xfrm>
          <a:prstGeom prst="rect">
            <a:avLst/>
          </a:prstGeom>
        </p:spPr>
        <p:txBody>
          <a:bodyPr wrap="square">
            <a:spAutoFit/>
          </a:bodyPr>
          <a:lstStyle/>
          <a:p>
            <a:r>
              <a:rPr lang="it-IT" sz="1600" dirty="0" smtClean="0">
                <a:solidFill>
                  <a:srgbClr val="333399"/>
                </a:solidFill>
              </a:rPr>
              <a:t>Questi si chiamano modelli ad ENSEMBLE (EPS): vengono prodotti n (in genere 10 &lt; n &lt; 50) </a:t>
            </a:r>
            <a:r>
              <a:rPr lang="it-IT" sz="1600" dirty="0" err="1" smtClean="0">
                <a:solidFill>
                  <a:srgbClr val="333399"/>
                </a:solidFill>
              </a:rPr>
              <a:t>run</a:t>
            </a:r>
            <a:r>
              <a:rPr lang="it-IT" sz="1600" dirty="0" smtClean="0">
                <a:solidFill>
                  <a:srgbClr val="333399"/>
                </a:solidFill>
              </a:rPr>
              <a:t> dello stesso modello perturbando le condizioni inziali</a:t>
            </a:r>
            <a:r>
              <a:rPr lang="it-IT" sz="1600" dirty="0">
                <a:solidFill>
                  <a:srgbClr val="333399"/>
                </a:solidFill>
              </a:rPr>
              <a:t> </a:t>
            </a:r>
            <a:r>
              <a:rPr lang="it-IT" sz="1600" dirty="0" smtClean="0">
                <a:solidFill>
                  <a:srgbClr val="333399"/>
                </a:solidFill>
              </a:rPr>
              <a:t>e/o la fisica e/o i parametri; gli output generano lo spazio delle soluzioni su cui calcolare la statistica (media, spread, cluster </a:t>
            </a:r>
            <a:r>
              <a:rPr lang="it-IT" sz="1600" dirty="0" err="1" smtClean="0">
                <a:solidFill>
                  <a:srgbClr val="333399"/>
                </a:solidFill>
              </a:rPr>
              <a:t>analysis</a:t>
            </a:r>
            <a:r>
              <a:rPr lang="it-IT" sz="1600" dirty="0" smtClean="0">
                <a:solidFill>
                  <a:srgbClr val="333399"/>
                </a:solidFill>
              </a:rPr>
              <a:t>, probabilità, ecc.) </a:t>
            </a:r>
            <a:endParaRPr lang="it-IT" sz="1800" dirty="0"/>
          </a:p>
        </p:txBody>
      </p:sp>
    </p:spTree>
    <p:extLst>
      <p:ext uri="{BB962C8B-B14F-4D97-AF65-F5344CB8AC3E}">
        <p14:creationId xmlns:p14="http://schemas.microsoft.com/office/powerpoint/2010/main" val="41550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7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15" name="Picture 5" descr="oct87_ep2b_66_landscape_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36613"/>
            <a:ext cx="7627937" cy="5399087"/>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p:cNvSpPr/>
          <p:nvPr/>
        </p:nvSpPr>
        <p:spPr>
          <a:xfrm>
            <a:off x="2555776" y="980728"/>
            <a:ext cx="3384376" cy="584775"/>
          </a:xfrm>
          <a:prstGeom prst="rect">
            <a:avLst/>
          </a:prstGeom>
        </p:spPr>
        <p:txBody>
          <a:bodyPr wrap="square">
            <a:spAutoFit/>
          </a:bodyPr>
          <a:lstStyle/>
          <a:p>
            <a:r>
              <a:rPr lang="it-IT" sz="1600" dirty="0" smtClean="0">
                <a:solidFill>
                  <a:srgbClr val="333399"/>
                </a:solidFill>
              </a:rPr>
              <a:t>Confronto tra le singole previsioni dell’Ensemble</a:t>
            </a:r>
            <a:endParaRPr lang="it-IT" sz="1600" dirty="0">
              <a:solidFill>
                <a:srgbClr val="333399"/>
              </a:solidFill>
            </a:endParaRPr>
          </a:p>
        </p:txBody>
      </p:sp>
      <p:sp>
        <p:nvSpPr>
          <p:cNvPr id="17"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I modelli EPS</a:t>
            </a:r>
            <a:endParaRPr lang="it-IT" altLang="it-IT" dirty="0"/>
          </a:p>
        </p:txBody>
      </p:sp>
    </p:spTree>
    <p:extLst>
      <p:ext uri="{BB962C8B-B14F-4D97-AF65-F5344CB8AC3E}">
        <p14:creationId xmlns:p14="http://schemas.microsoft.com/office/powerpoint/2010/main" val="123873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I modelli EPS</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2" name="Rettangolo 11"/>
          <p:cNvSpPr/>
          <p:nvPr/>
        </p:nvSpPr>
        <p:spPr>
          <a:xfrm>
            <a:off x="107504" y="692696"/>
            <a:ext cx="8712968" cy="2308324"/>
          </a:xfrm>
          <a:prstGeom prst="rect">
            <a:avLst/>
          </a:prstGeom>
        </p:spPr>
        <p:txBody>
          <a:bodyPr wrap="square">
            <a:spAutoFit/>
          </a:bodyPr>
          <a:lstStyle/>
          <a:p>
            <a:r>
              <a:rPr lang="it-IT" sz="1600" dirty="0" smtClean="0">
                <a:solidFill>
                  <a:srgbClr val="333399"/>
                </a:solidFill>
              </a:rPr>
              <a:t>Il principio che sta alla base dei modelli di tipo Ensemble è quindi di non limitarsi ad una singola previsione basata sulla miglior stima delle condizioni iniziali (osservazioni), ma di produrre un insieme di previsioni aggiuntive che partano da condizioni iniziali leggermente perturbate.  </a:t>
            </a:r>
          </a:p>
          <a:p>
            <a:endParaRPr lang="it-IT" sz="1600" dirty="0" smtClean="0">
              <a:solidFill>
                <a:srgbClr val="333399"/>
              </a:solidFill>
            </a:endParaRPr>
          </a:p>
          <a:p>
            <a:r>
              <a:rPr lang="it-IT" sz="1600" dirty="0" smtClean="0">
                <a:solidFill>
                  <a:srgbClr val="333399"/>
                </a:solidFill>
              </a:rPr>
              <a:t>Esempio: </a:t>
            </a:r>
            <a:r>
              <a:rPr lang="it-IT" sz="1600" b="1" dirty="0" smtClean="0">
                <a:solidFill>
                  <a:srgbClr val="333399"/>
                </a:solidFill>
              </a:rPr>
              <a:t>ECMWF-EPS</a:t>
            </a:r>
          </a:p>
          <a:p>
            <a:endParaRPr lang="it-IT" sz="1600" dirty="0" smtClean="0">
              <a:solidFill>
                <a:srgbClr val="333399"/>
              </a:solidFill>
            </a:endParaRPr>
          </a:p>
          <a:p>
            <a:r>
              <a:rPr lang="it-IT" sz="1600" dirty="0" smtClean="0">
                <a:solidFill>
                  <a:srgbClr val="333399"/>
                </a:solidFill>
              </a:rPr>
              <a:t>E’ un Ensemble di 50 membri, operativo fin dal 1992, costantemente aggiornato e raffinato. </a:t>
            </a:r>
          </a:p>
        </p:txBody>
      </p:sp>
      <p:sp>
        <p:nvSpPr>
          <p:cNvPr id="2" name="Rettangolo 1"/>
          <p:cNvSpPr/>
          <p:nvPr/>
        </p:nvSpPr>
        <p:spPr>
          <a:xfrm>
            <a:off x="179512" y="3090446"/>
            <a:ext cx="3158044" cy="338554"/>
          </a:xfrm>
          <a:prstGeom prst="rect">
            <a:avLst/>
          </a:prstGeom>
        </p:spPr>
        <p:txBody>
          <a:bodyPr wrap="none">
            <a:spAutoFit/>
          </a:bodyPr>
          <a:lstStyle/>
          <a:p>
            <a:r>
              <a:rPr lang="it-IT" sz="1600" dirty="0">
                <a:solidFill>
                  <a:srgbClr val="333399"/>
                </a:solidFill>
              </a:rPr>
              <a:t>Le applicazioni sono diverse: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435411"/>
            <a:ext cx="3167847" cy="210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23850" y="5661248"/>
            <a:ext cx="3167847" cy="584775"/>
          </a:xfrm>
          <a:prstGeom prst="rect">
            <a:avLst/>
          </a:prstGeom>
        </p:spPr>
        <p:txBody>
          <a:bodyPr wrap="square">
            <a:spAutoFit/>
          </a:bodyPr>
          <a:lstStyle/>
          <a:p>
            <a:r>
              <a:rPr lang="it-IT" sz="1600" dirty="0">
                <a:solidFill>
                  <a:srgbClr val="333399"/>
                </a:solidFill>
              </a:rPr>
              <a:t>Previsione di variabile con relativa incertezza</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01008"/>
            <a:ext cx="2850629" cy="179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15"/>
          <p:cNvSpPr/>
          <p:nvPr/>
        </p:nvSpPr>
        <p:spPr>
          <a:xfrm>
            <a:off x="4716016" y="5661247"/>
            <a:ext cx="3167847" cy="584775"/>
          </a:xfrm>
          <a:prstGeom prst="rect">
            <a:avLst/>
          </a:prstGeom>
        </p:spPr>
        <p:txBody>
          <a:bodyPr wrap="square">
            <a:spAutoFit/>
          </a:bodyPr>
          <a:lstStyle/>
          <a:p>
            <a:r>
              <a:rPr lang="it-IT" sz="1600" dirty="0">
                <a:solidFill>
                  <a:srgbClr val="333399"/>
                </a:solidFill>
              </a:rPr>
              <a:t>Previsione </a:t>
            </a:r>
            <a:r>
              <a:rPr lang="it-IT" sz="1600" dirty="0" smtClean="0">
                <a:solidFill>
                  <a:srgbClr val="333399"/>
                </a:solidFill>
              </a:rPr>
              <a:t>della traiettoria di un uragano</a:t>
            </a:r>
            <a:endParaRPr lang="it-IT" sz="1600" dirty="0">
              <a:solidFill>
                <a:srgbClr val="333399"/>
              </a:solidFill>
            </a:endParaRPr>
          </a:p>
        </p:txBody>
      </p:sp>
    </p:spTree>
    <p:extLst>
      <p:ext uri="{BB962C8B-B14F-4D97-AF65-F5344CB8AC3E}">
        <p14:creationId xmlns:p14="http://schemas.microsoft.com/office/powerpoint/2010/main" val="12387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I modelli EPS: il caso di </a:t>
            </a:r>
            <a:r>
              <a:rPr lang="it-IT" altLang="it-IT" sz="1600" i="1" dirty="0">
                <a:solidFill>
                  <a:srgbClr val="333399"/>
                </a:solidFill>
              </a:rPr>
              <a:t>E</a:t>
            </a:r>
            <a:r>
              <a:rPr lang="it-IT" altLang="it-IT" sz="1600" i="1" dirty="0" smtClean="0">
                <a:solidFill>
                  <a:srgbClr val="333399"/>
                </a:solidFill>
              </a:rPr>
              <a:t>CMWF</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44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89" y="3333143"/>
            <a:ext cx="4704208" cy="303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sp>
        <p:nvSpPr>
          <p:cNvPr id="2" name="AutoShape 4" descr="images/ecmwf-eps/20161017/ECMWF-EPS-spaghetti-2016101700_46.00-13.00_000_SFC_RR_t_NORMAL.png"/>
          <p:cNvSpPr>
            <a:spLocks noChangeAspect="1" noChangeArrowheads="1"/>
          </p:cNvSpPr>
          <p:nvPr/>
        </p:nvSpPr>
        <p:spPr bwMode="auto">
          <a:xfrm>
            <a:off x="200025" y="-3222625"/>
            <a:ext cx="5953125" cy="595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4474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20456"/>
          <a:stretch/>
        </p:blipFill>
        <p:spPr bwMode="auto">
          <a:xfrm>
            <a:off x="14091" y="548680"/>
            <a:ext cx="4363228" cy="26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pic>
        <p:nvPicPr>
          <p:cNvPr id="24474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6140"/>
          <a:stretch/>
        </p:blipFill>
        <p:spPr bwMode="auto">
          <a:xfrm>
            <a:off x="14090" y="3212975"/>
            <a:ext cx="4363229" cy="315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Lst>
        </p:spPr>
      </p:pic>
      <p:sp>
        <p:nvSpPr>
          <p:cNvPr id="11" name="Rettangolo 10"/>
          <p:cNvSpPr/>
          <p:nvPr/>
        </p:nvSpPr>
        <p:spPr>
          <a:xfrm>
            <a:off x="4499991" y="692696"/>
            <a:ext cx="4536505" cy="2308324"/>
          </a:xfrm>
          <a:prstGeom prst="rect">
            <a:avLst/>
          </a:prstGeom>
        </p:spPr>
        <p:txBody>
          <a:bodyPr wrap="square">
            <a:spAutoFit/>
          </a:bodyPr>
          <a:lstStyle/>
          <a:p>
            <a:pPr algn="just"/>
            <a:r>
              <a:rPr lang="it-IT" sz="1600" dirty="0" smtClean="0">
                <a:solidFill>
                  <a:srgbClr val="333399"/>
                </a:solidFill>
              </a:rPr>
              <a:t>Osservando come si distribuiscono le previsioni intorno a valori statistici come la media o la mediana si possono stimare le probabilità di accadimento di un fenomeno, così come  si può stimare lo spread (dispersione delle previsioni) e quindi attribuire una predicibilità al fenomeno e, di conseguenza, un’attendibilità alla previsione. </a:t>
            </a:r>
            <a:endParaRPr lang="it-IT" sz="1800" dirty="0"/>
          </a:p>
        </p:txBody>
      </p:sp>
    </p:spTree>
    <p:extLst>
      <p:ext uri="{BB962C8B-B14F-4D97-AF65-F5344CB8AC3E}">
        <p14:creationId xmlns:p14="http://schemas.microsoft.com/office/powerpoint/2010/main" val="201694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237572"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I modelli EPS</a:t>
            </a:r>
            <a:endParaRPr lang="it-IT" altLang="it-IT" dirty="0"/>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82" y="691272"/>
            <a:ext cx="517900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23" y="3789040"/>
            <a:ext cx="31242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tangolo 14"/>
          <p:cNvSpPr/>
          <p:nvPr/>
        </p:nvSpPr>
        <p:spPr>
          <a:xfrm>
            <a:off x="254823" y="5061185"/>
            <a:ext cx="3384376" cy="830997"/>
          </a:xfrm>
          <a:prstGeom prst="rect">
            <a:avLst/>
          </a:prstGeom>
        </p:spPr>
        <p:txBody>
          <a:bodyPr wrap="square">
            <a:spAutoFit/>
          </a:bodyPr>
          <a:lstStyle/>
          <a:p>
            <a:r>
              <a:rPr lang="it-IT" sz="1600" dirty="0">
                <a:solidFill>
                  <a:srgbClr val="333399"/>
                </a:solidFill>
              </a:rPr>
              <a:t>Previsione </a:t>
            </a:r>
            <a:r>
              <a:rPr lang="it-IT" sz="1600" dirty="0" smtClean="0">
                <a:solidFill>
                  <a:srgbClr val="333399"/>
                </a:solidFill>
              </a:rPr>
              <a:t>di eventi estremi (caldo, freddo, vento, pioggia, ecc.)</a:t>
            </a:r>
            <a:endParaRPr lang="it-IT" sz="1600" dirty="0">
              <a:solidFill>
                <a:srgbClr val="333399"/>
              </a:solidFill>
            </a:endParaRPr>
          </a:p>
        </p:txBody>
      </p:sp>
      <p:pic>
        <p:nvPicPr>
          <p:cNvPr id="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696573"/>
            <a:ext cx="3383699" cy="478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tangolo 16"/>
          <p:cNvSpPr/>
          <p:nvPr/>
        </p:nvSpPr>
        <p:spPr>
          <a:xfrm>
            <a:off x="5507427" y="5484133"/>
            <a:ext cx="3384376" cy="830997"/>
          </a:xfrm>
          <a:prstGeom prst="rect">
            <a:avLst/>
          </a:prstGeom>
        </p:spPr>
        <p:txBody>
          <a:bodyPr wrap="square">
            <a:spAutoFit/>
          </a:bodyPr>
          <a:lstStyle/>
          <a:p>
            <a:r>
              <a:rPr lang="it-IT" sz="1600" dirty="0" err="1" smtClean="0">
                <a:solidFill>
                  <a:srgbClr val="333399"/>
                </a:solidFill>
              </a:rPr>
              <a:t>Meteogrammi</a:t>
            </a:r>
            <a:r>
              <a:rPr lang="it-IT" sz="1600" dirty="0" smtClean="0">
                <a:solidFill>
                  <a:srgbClr val="333399"/>
                </a:solidFill>
              </a:rPr>
              <a:t> con la distribuzione delle </a:t>
            </a:r>
            <a:r>
              <a:rPr lang="it-IT" sz="1600" dirty="0" err="1" smtClean="0">
                <a:solidFill>
                  <a:srgbClr val="333399"/>
                </a:solidFill>
              </a:rPr>
              <a:t>variaibili</a:t>
            </a:r>
            <a:r>
              <a:rPr lang="it-IT" sz="1600" dirty="0" smtClean="0">
                <a:solidFill>
                  <a:srgbClr val="333399"/>
                </a:solidFill>
              </a:rPr>
              <a:t> previste dall’Ensemble</a:t>
            </a:r>
            <a:endParaRPr lang="it-IT" sz="1600" dirty="0">
              <a:solidFill>
                <a:srgbClr val="333399"/>
              </a:solidFill>
            </a:endParaRPr>
          </a:p>
        </p:txBody>
      </p:sp>
    </p:spTree>
    <p:extLst>
      <p:ext uri="{BB962C8B-B14F-4D97-AF65-F5344CB8AC3E}">
        <p14:creationId xmlns:p14="http://schemas.microsoft.com/office/powerpoint/2010/main" val="123873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0" y="490538"/>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237573" name="Picture 5" descr="meteo_fvg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988" y="-9525"/>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Line 6"/>
          <p:cNvSpPr>
            <a:spLocks noChangeShapeType="1"/>
          </p:cNvSpPr>
          <p:nvPr/>
        </p:nvSpPr>
        <p:spPr bwMode="auto">
          <a:xfrm>
            <a:off x="1588" y="6372225"/>
            <a:ext cx="91440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15" name="Picture 9" descr="Global_ensemble32mean_2m32temperature_232month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896" y="692696"/>
            <a:ext cx="64103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539552" y="5301208"/>
            <a:ext cx="6192688" cy="584775"/>
          </a:xfrm>
          <a:prstGeom prst="rect">
            <a:avLst/>
          </a:prstGeom>
        </p:spPr>
        <p:txBody>
          <a:bodyPr wrap="square">
            <a:spAutoFit/>
          </a:bodyPr>
          <a:lstStyle/>
          <a:p>
            <a:r>
              <a:rPr lang="it-IT" sz="1600" dirty="0" smtClean="0">
                <a:solidFill>
                  <a:srgbClr val="333399"/>
                </a:solidFill>
              </a:rPr>
              <a:t>Previsioni mensili/stagionali delle anomalie previste a larga scala </a:t>
            </a:r>
            <a:endParaRPr lang="it-IT" sz="1600" dirty="0">
              <a:solidFill>
                <a:srgbClr val="333399"/>
              </a:solidFill>
            </a:endParaRPr>
          </a:p>
        </p:txBody>
      </p:sp>
      <p:sp>
        <p:nvSpPr>
          <p:cNvPr id="17" name="Rectangle 4"/>
          <p:cNvSpPr>
            <a:spLocks noChangeArrowheads="1"/>
          </p:cNvSpPr>
          <p:nvPr/>
        </p:nvSpPr>
        <p:spPr bwMode="auto">
          <a:xfrm>
            <a:off x="323850" y="115888"/>
            <a:ext cx="505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Verdana" pitchFamily="34" charset="0"/>
              </a:defRPr>
            </a:lvl1pPr>
            <a:lvl2pPr algn="ctr">
              <a:defRPr sz="4400">
                <a:solidFill>
                  <a:schemeClr val="tx2"/>
                </a:solidFill>
                <a:latin typeface="Verdana" pitchFamily="34" charset="0"/>
              </a:defRPr>
            </a:lvl2pPr>
            <a:lvl3pPr algn="ctr">
              <a:defRPr sz="4400">
                <a:solidFill>
                  <a:schemeClr val="tx2"/>
                </a:solidFill>
                <a:latin typeface="Verdana" pitchFamily="34" charset="0"/>
              </a:defRPr>
            </a:lvl3pPr>
            <a:lvl4pPr algn="ctr">
              <a:defRPr sz="4400">
                <a:solidFill>
                  <a:schemeClr val="tx2"/>
                </a:solidFill>
                <a:latin typeface="Verdana" pitchFamily="34" charset="0"/>
              </a:defRPr>
            </a:lvl4pPr>
            <a:lvl5pPr algn="ctr">
              <a:defRPr sz="4400">
                <a:solidFill>
                  <a:schemeClr val="tx2"/>
                </a:solidFill>
                <a:latin typeface="Verdana" pitchFamily="34" charset="0"/>
              </a:defRPr>
            </a:lvl5pPr>
            <a:lvl6pPr marL="457200" algn="ctr" eaLnBrk="0" fontAlgn="base" hangingPunct="0">
              <a:spcBef>
                <a:spcPct val="0"/>
              </a:spcBef>
              <a:spcAft>
                <a:spcPct val="0"/>
              </a:spcAft>
              <a:defRPr sz="4400">
                <a:solidFill>
                  <a:schemeClr val="tx2"/>
                </a:solidFill>
                <a:latin typeface="Verdana" pitchFamily="34" charset="0"/>
              </a:defRPr>
            </a:lvl6pPr>
            <a:lvl7pPr marL="914400" algn="ctr" eaLnBrk="0" fontAlgn="base" hangingPunct="0">
              <a:spcBef>
                <a:spcPct val="0"/>
              </a:spcBef>
              <a:spcAft>
                <a:spcPct val="0"/>
              </a:spcAft>
              <a:defRPr sz="4400">
                <a:solidFill>
                  <a:schemeClr val="tx2"/>
                </a:solidFill>
                <a:latin typeface="Verdana" pitchFamily="34" charset="0"/>
              </a:defRPr>
            </a:lvl7pPr>
            <a:lvl8pPr marL="1371600" algn="ctr" eaLnBrk="0" fontAlgn="base" hangingPunct="0">
              <a:spcBef>
                <a:spcPct val="0"/>
              </a:spcBef>
              <a:spcAft>
                <a:spcPct val="0"/>
              </a:spcAft>
              <a:defRPr sz="4400">
                <a:solidFill>
                  <a:schemeClr val="tx2"/>
                </a:solidFill>
                <a:latin typeface="Verdana" pitchFamily="34" charset="0"/>
              </a:defRPr>
            </a:lvl8pPr>
            <a:lvl9pPr marL="1828800" algn="ctr" eaLnBrk="0" fontAlgn="base" hangingPunct="0">
              <a:spcBef>
                <a:spcPct val="0"/>
              </a:spcBef>
              <a:spcAft>
                <a:spcPct val="0"/>
              </a:spcAft>
              <a:defRPr sz="4400">
                <a:solidFill>
                  <a:schemeClr val="tx2"/>
                </a:solidFill>
                <a:latin typeface="Verdana" pitchFamily="34" charset="0"/>
              </a:defRPr>
            </a:lvl9pPr>
          </a:lstStyle>
          <a:p>
            <a:pPr algn="l"/>
            <a:r>
              <a:rPr lang="it-IT" altLang="it-IT" sz="1600" i="1" dirty="0" smtClean="0">
                <a:solidFill>
                  <a:srgbClr val="333399"/>
                </a:solidFill>
              </a:rPr>
              <a:t>I modelli EPS</a:t>
            </a:r>
            <a:endParaRPr lang="it-IT" altLang="it-IT" dirty="0"/>
          </a:p>
        </p:txBody>
      </p:sp>
    </p:spTree>
    <p:extLst>
      <p:ext uri="{BB962C8B-B14F-4D97-AF65-F5344CB8AC3E}">
        <p14:creationId xmlns:p14="http://schemas.microsoft.com/office/powerpoint/2010/main" val="1238738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ags/tag3.xml><?xml version="1.0" encoding="utf-8"?>
<p:tagLst xmlns:a="http://schemas.openxmlformats.org/drawingml/2006/main" xmlns:r="http://schemas.openxmlformats.org/officeDocument/2006/relationships" xmlns:p="http://schemas.openxmlformats.org/presentationml/2006/main">
  <p:tag name="TIMING" val="|10.9"/>
</p:tagLst>
</file>

<file path=ppt/theme/theme1.xml><?xml version="1.0" encoding="utf-8"?>
<a:theme xmlns:a="http://schemas.openxmlformats.org/drawingml/2006/main" name="(OSMER intestazione + diapositiva tipo + nero)">
  <a:themeElements>
    <a:clrScheme name="(OSMER intestazione + diapositiva tipo + ne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SMER intestazione + diapositiva tipo + ne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2000" b="0"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2000" b="0" i="0" u="none" strike="noStrike" cap="none" normalizeH="0" baseline="0" smtClean="0">
            <a:ln>
              <a:noFill/>
            </a:ln>
            <a:solidFill>
              <a:srgbClr val="003399"/>
            </a:solidFill>
            <a:effectLst/>
            <a:latin typeface="Verdana" pitchFamily="34" charset="0"/>
          </a:defRPr>
        </a:defPPr>
      </a:lstStyle>
    </a:lnDef>
  </a:objectDefaults>
  <a:extraClrSchemeLst>
    <a:extraClrScheme>
      <a:clrScheme name="(OSMER intestazione + diapositiva tipo + ne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MER intestazione + diapositiva tipo + ne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SMER intestazione + diapositiva tipo + ner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MER intestazione + diapositiva tipo + ner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MER intestazione + diapositiva tipo + ne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MER intestazione + diapositiva tipo + ne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SMER intestazione + diapositiva tipo + ne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(OSMER intestazione + diapositiva tipo + nero)</Template>
  <TotalTime>123</TotalTime>
  <Words>859</Words>
  <Application>Microsoft Office PowerPoint</Application>
  <PresentationFormat>Presentazione su schermo (4:3)</PresentationFormat>
  <Paragraphs>108</Paragraphs>
  <Slides>21</Slides>
  <Notes>12</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(OSMER intestazione + diapositiva tipo + nero)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ARPA-FVG - s.o.c. OSMER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pucillo</dc:creator>
  <cp:lastModifiedBy>micheletti stefano</cp:lastModifiedBy>
  <cp:revision>23</cp:revision>
  <cp:lastPrinted>2000-02-18T15:52:35Z</cp:lastPrinted>
  <dcterms:created xsi:type="dcterms:W3CDTF">2016-10-17T13:36:03Z</dcterms:created>
  <dcterms:modified xsi:type="dcterms:W3CDTF">2016-10-23T11:10:12Z</dcterms:modified>
</cp:coreProperties>
</file>