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440" r:id="rId2"/>
    <p:sldMasterId id="2147483765" r:id="rId3"/>
  </p:sldMasterIdLst>
  <p:notesMasterIdLst>
    <p:notesMasterId r:id="rId69"/>
  </p:notesMasterIdLst>
  <p:handoutMasterIdLst>
    <p:handoutMasterId r:id="rId70"/>
  </p:handoutMasterIdLst>
  <p:sldIdLst>
    <p:sldId id="258" r:id="rId4"/>
    <p:sldId id="262" r:id="rId5"/>
    <p:sldId id="261" r:id="rId6"/>
    <p:sldId id="263" r:id="rId7"/>
    <p:sldId id="265" r:id="rId8"/>
    <p:sldId id="341" r:id="rId9"/>
    <p:sldId id="431" r:id="rId10"/>
    <p:sldId id="432" r:id="rId11"/>
    <p:sldId id="468" r:id="rId12"/>
    <p:sldId id="506" r:id="rId13"/>
    <p:sldId id="507" r:id="rId14"/>
    <p:sldId id="435" r:id="rId15"/>
    <p:sldId id="439" r:id="rId16"/>
    <p:sldId id="440" r:id="rId17"/>
    <p:sldId id="441" r:id="rId18"/>
    <p:sldId id="442" r:id="rId19"/>
    <p:sldId id="455" r:id="rId20"/>
    <p:sldId id="444" r:id="rId21"/>
    <p:sldId id="445" r:id="rId22"/>
    <p:sldId id="438" r:id="rId23"/>
    <p:sldId id="456" r:id="rId24"/>
    <p:sldId id="458" r:id="rId25"/>
    <p:sldId id="457" r:id="rId26"/>
    <p:sldId id="460" r:id="rId27"/>
    <p:sldId id="372" r:id="rId28"/>
    <p:sldId id="373" r:id="rId29"/>
    <p:sldId id="374" r:id="rId30"/>
    <p:sldId id="469" r:id="rId31"/>
    <p:sldId id="470" r:id="rId32"/>
    <p:sldId id="471" r:id="rId33"/>
    <p:sldId id="472" r:id="rId34"/>
    <p:sldId id="376" r:id="rId35"/>
    <p:sldId id="375" r:id="rId36"/>
    <p:sldId id="377" r:id="rId37"/>
    <p:sldId id="483" r:id="rId38"/>
    <p:sldId id="481" r:id="rId39"/>
    <p:sldId id="482" r:id="rId40"/>
    <p:sldId id="473" r:id="rId41"/>
    <p:sldId id="474" r:id="rId42"/>
    <p:sldId id="475" r:id="rId43"/>
    <p:sldId id="476" r:id="rId44"/>
    <p:sldId id="478" r:id="rId45"/>
    <p:sldId id="509" r:id="rId46"/>
    <p:sldId id="510" r:id="rId47"/>
    <p:sldId id="511" r:id="rId48"/>
    <p:sldId id="512" r:id="rId49"/>
    <p:sldId id="513" r:id="rId50"/>
    <p:sldId id="514" r:id="rId51"/>
    <p:sldId id="515" r:id="rId52"/>
    <p:sldId id="395" r:id="rId53"/>
    <p:sldId id="508" r:id="rId54"/>
    <p:sldId id="504" r:id="rId55"/>
    <p:sldId id="505" r:id="rId56"/>
    <p:sldId id="484" r:id="rId57"/>
    <p:sldId id="485" r:id="rId58"/>
    <p:sldId id="486" r:id="rId59"/>
    <p:sldId id="487" r:id="rId60"/>
    <p:sldId id="488" r:id="rId61"/>
    <p:sldId id="489" r:id="rId62"/>
    <p:sldId id="492" r:id="rId63"/>
    <p:sldId id="490" r:id="rId64"/>
    <p:sldId id="500" r:id="rId65"/>
    <p:sldId id="501" r:id="rId66"/>
    <p:sldId id="502" r:id="rId67"/>
    <p:sldId id="503" r:id="rId68"/>
  </p:sldIdLst>
  <p:sldSz cx="9144000" cy="6858000" type="screen4x3"/>
  <p:notesSz cx="9831388" cy="66643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D9CF"/>
    <a:srgbClr val="E0D5E1"/>
    <a:srgbClr val="B2B2B2"/>
    <a:srgbClr val="587D93"/>
    <a:srgbClr val="D60093"/>
    <a:srgbClr val="7C9CB0"/>
    <a:srgbClr val="DDDDD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8" autoAdjust="0"/>
    <p:restoredTop sz="94101" autoAdjust="0"/>
  </p:normalViewPr>
  <p:slideViewPr>
    <p:cSldViewPr showGuides="1">
      <p:cViewPr varScale="1">
        <p:scale>
          <a:sx n="65" d="100"/>
          <a:sy n="65" d="100"/>
        </p:scale>
        <p:origin x="-1416" y="-114"/>
      </p:cViewPr>
      <p:guideLst>
        <p:guide orient="horz" pos="527"/>
        <p:guide pos="476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howGuides="1">
      <p:cViewPr varScale="1">
        <p:scale>
          <a:sx n="93" d="100"/>
          <a:sy n="93" d="100"/>
        </p:scale>
        <p:origin x="-1884" y="-108"/>
      </p:cViewPr>
      <p:guideLst>
        <p:guide orient="horz" pos="1952"/>
        <p:guide pos="318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26B31-FDE8-4E27-92A9-F7E8B2DD4DC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B19E112-794C-4027-870C-E2595C44CD7C}">
      <dgm:prSet custT="1"/>
      <dgm:spPr>
        <a:solidFill>
          <a:srgbClr val="587D93"/>
        </a:solidFill>
      </dgm:spPr>
      <dgm:t>
        <a:bodyPr/>
        <a:lstStyle/>
        <a:p>
          <a:pPr rtl="0"/>
          <a:r>
            <a:rPr lang="it-IT" sz="2400" u="none" dirty="0" smtClean="0">
              <a:latin typeface="Calibri" panose="020F0502020204030204" pitchFamily="34" charset="0"/>
            </a:rPr>
            <a:t>a scala generale e locale:</a:t>
          </a:r>
          <a:endParaRPr lang="it-IT" sz="2400" u="none" dirty="0">
            <a:latin typeface="Calibri" panose="020F0502020204030204" pitchFamily="34" charset="0"/>
          </a:endParaRPr>
        </a:p>
      </dgm:t>
    </dgm:pt>
    <dgm:pt modelId="{CDC5B13A-30DA-49F6-A5F7-8ED5B33FE8A9}" type="parTrans" cxnId="{01C361BB-5026-40AA-B069-C0D414658B09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32B5E38C-C8F0-47B3-8DC0-87A11FA759A9}" type="sibTrans" cxnId="{01C361BB-5026-40AA-B069-C0D414658B09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D80EC3BB-93A8-4B28-984F-9215A6732764}">
      <dgm:prSet custT="1"/>
      <dgm:spPr>
        <a:solidFill>
          <a:srgbClr val="587D93"/>
        </a:solidFill>
      </dgm:spPr>
      <dgm:t>
        <a:bodyPr/>
        <a:lstStyle/>
        <a:p>
          <a:pPr rtl="0"/>
          <a:r>
            <a:rPr lang="it-IT" sz="2400" u="none" dirty="0" smtClean="0">
              <a:latin typeface="Calibri" panose="020F0502020204030204" pitchFamily="34" charset="0"/>
            </a:rPr>
            <a:t>METEOROLOGIA</a:t>
          </a:r>
          <a:endParaRPr lang="it-IT" sz="2400" u="none" dirty="0">
            <a:latin typeface="Calibri" panose="020F0502020204030204" pitchFamily="34" charset="0"/>
          </a:endParaRPr>
        </a:p>
      </dgm:t>
    </dgm:pt>
    <dgm:pt modelId="{B0820C64-C44D-4FC6-B719-A0A09923415C}" type="parTrans" cxnId="{3184D2CF-2BDB-475D-9EA2-2FF72CDCA57B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D875EED6-2FBE-43A7-A744-F771ADAEB6CF}" type="sibTrans" cxnId="{3184D2CF-2BDB-475D-9EA2-2FF72CDCA57B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8625D42E-EFE3-42EA-A24A-4F04854F4FBC}">
      <dgm:prSet custT="1"/>
      <dgm:spPr>
        <a:solidFill>
          <a:srgbClr val="587D93"/>
        </a:solidFill>
      </dgm:spPr>
      <dgm:t>
        <a:bodyPr/>
        <a:lstStyle/>
        <a:p>
          <a:pPr rtl="0"/>
          <a:r>
            <a:rPr lang="it-IT" sz="2400" u="none" dirty="0" smtClean="0">
              <a:latin typeface="Calibri" panose="020F0502020204030204" pitchFamily="34" charset="0"/>
            </a:rPr>
            <a:t>GEOGRAFIA </a:t>
          </a:r>
          <a:endParaRPr lang="it-IT" sz="2400" u="none" dirty="0">
            <a:latin typeface="Calibri" panose="020F0502020204030204" pitchFamily="34" charset="0"/>
          </a:endParaRPr>
        </a:p>
      </dgm:t>
    </dgm:pt>
    <dgm:pt modelId="{8ABF3123-9204-4A1C-91DA-95CAFAE8F382}" type="parTrans" cxnId="{75D27F9F-99E6-41B3-92C1-99F4A52CB474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52B1208F-0533-4110-B423-86E5AECDAC8C}" type="sibTrans" cxnId="{75D27F9F-99E6-41B3-92C1-99F4A52CB474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C857DE10-E75F-4615-8C91-174D73B83A6A}">
      <dgm:prSet custT="1"/>
      <dgm:spPr>
        <a:solidFill>
          <a:srgbClr val="587D93"/>
        </a:solidFill>
      </dgm:spPr>
      <dgm:t>
        <a:bodyPr/>
        <a:lstStyle/>
        <a:p>
          <a:pPr rtl="0"/>
          <a:r>
            <a:rPr lang="it-IT" sz="2400" u="none" dirty="0" smtClean="0">
              <a:latin typeface="Calibri" panose="020F0502020204030204" pitchFamily="34" charset="0"/>
            </a:rPr>
            <a:t>CLIMATOLOGIA</a:t>
          </a:r>
          <a:endParaRPr lang="it-IT" sz="2400" u="none" dirty="0">
            <a:latin typeface="Calibri" panose="020F0502020204030204" pitchFamily="34" charset="0"/>
          </a:endParaRPr>
        </a:p>
      </dgm:t>
    </dgm:pt>
    <dgm:pt modelId="{F43D7E0E-E241-4E50-AF32-70A39E41761F}" type="parTrans" cxnId="{3596AEEA-0E92-498F-985E-4377AD5FC724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D3C37F4A-9FD3-43C4-9025-2A2C1D1E9509}" type="sibTrans" cxnId="{3596AEEA-0E92-498F-985E-4377AD5FC724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756C9C7A-88A8-4C41-B4F2-A12A2A775B2B}">
      <dgm:prSet custT="1"/>
      <dgm:spPr>
        <a:solidFill>
          <a:srgbClr val="587D93"/>
        </a:solidFill>
      </dgm:spPr>
      <dgm:t>
        <a:bodyPr/>
        <a:lstStyle/>
        <a:p>
          <a:pPr rtl="0"/>
          <a:r>
            <a:rPr lang="it-IT" sz="2400" u="none" dirty="0" smtClean="0">
              <a:latin typeface="Calibri" panose="020F0502020204030204" pitchFamily="34" charset="0"/>
            </a:rPr>
            <a:t>OROGRAFIA  </a:t>
          </a:r>
          <a:endParaRPr lang="it-IT" sz="2400" u="none" dirty="0">
            <a:latin typeface="Calibri" panose="020F0502020204030204" pitchFamily="34" charset="0"/>
          </a:endParaRPr>
        </a:p>
      </dgm:t>
    </dgm:pt>
    <dgm:pt modelId="{DB82A1AC-67AA-4CD9-BE1B-B2503DCDB14C}" type="parTrans" cxnId="{055DCD41-1899-4582-965F-8527B1931DC2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F2EFC2B9-3D14-48B9-A70E-ABCAB1BAAA00}" type="sibTrans" cxnId="{055DCD41-1899-4582-965F-8527B1931DC2}">
      <dgm:prSet/>
      <dgm:spPr/>
      <dgm:t>
        <a:bodyPr/>
        <a:lstStyle/>
        <a:p>
          <a:endParaRPr lang="it-IT" sz="2400" u="none">
            <a:latin typeface="Calibri" panose="020F0502020204030204" pitchFamily="34" charset="0"/>
          </a:endParaRPr>
        </a:p>
      </dgm:t>
    </dgm:pt>
    <dgm:pt modelId="{FE4583C4-CAC6-4E95-9C16-7F2DBB134778}" type="pres">
      <dgm:prSet presAssocID="{B6C26B31-FDE8-4E27-92A9-F7E8B2DD4D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D5B3491-64D9-4F3F-80EC-510C601C8391}" type="pres">
      <dgm:prSet presAssocID="{FB19E112-794C-4027-870C-E2595C44CD7C}" presName="composite" presStyleCnt="0"/>
      <dgm:spPr/>
    </dgm:pt>
    <dgm:pt modelId="{499E79D2-7780-4B20-8317-091D1BE9220E}" type="pres">
      <dgm:prSet presAssocID="{FB19E112-794C-4027-870C-E2595C44CD7C}" presName="imgShp" presStyleLbl="fgImgPlace1" presStyleIdx="0" presStyleCnt="5" custLinFactX="-44488" custLinFactNeighborX="-100000" custLinFactNeighborY="-217"/>
      <dgm:spPr>
        <a:blipFill>
          <a:blip xmlns:r="http://schemas.openxmlformats.org/officeDocument/2006/relationships" r:embed="rId1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78A30A58-346F-41F7-BBF4-53D45F6AD09D}" type="pres">
      <dgm:prSet presAssocID="{FB19E112-794C-4027-870C-E2595C44CD7C}" presName="txShp" presStyleLbl="node1" presStyleIdx="0" presStyleCnt="5" custLinFactNeighborX="-16804" custLinFactNeighborY="-2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839198-9A23-4C65-A3F9-C078E66F7C60}" type="pres">
      <dgm:prSet presAssocID="{32B5E38C-C8F0-47B3-8DC0-87A11FA759A9}" presName="spacing" presStyleCnt="0"/>
      <dgm:spPr/>
    </dgm:pt>
    <dgm:pt modelId="{AFDD306D-0AE1-461A-ABC3-9897C9FC3154}" type="pres">
      <dgm:prSet presAssocID="{D80EC3BB-93A8-4B28-984F-9215A6732764}" presName="composite" presStyleCnt="0"/>
      <dgm:spPr/>
    </dgm:pt>
    <dgm:pt modelId="{F23A271C-A79F-4F6C-ADC1-5D83205FC1A2}" type="pres">
      <dgm:prSet presAssocID="{D80EC3BB-93A8-4B28-984F-9215A6732764}" presName="imgShp" presStyleLbl="fgImgPlace1" presStyleIdx="1" presStyleCnt="5"/>
      <dgm:spPr>
        <a:blipFill>
          <a:blip xmlns:r="http://schemas.openxmlformats.org/officeDocument/2006/relationships" r:embed="rId2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D77F44D1-9415-4155-A980-C5F0C7383432}" type="pres">
      <dgm:prSet presAssocID="{D80EC3BB-93A8-4B28-984F-9215A6732764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9FA474-EBEF-4CB6-B903-6FCD01FA4329}" type="pres">
      <dgm:prSet presAssocID="{D875EED6-2FBE-43A7-A744-F771ADAEB6CF}" presName="spacing" presStyleCnt="0"/>
      <dgm:spPr/>
    </dgm:pt>
    <dgm:pt modelId="{DFAB91E3-419E-4D4B-B561-9FEEB475F0C6}" type="pres">
      <dgm:prSet presAssocID="{8625D42E-EFE3-42EA-A24A-4F04854F4FBC}" presName="composite" presStyleCnt="0"/>
      <dgm:spPr/>
    </dgm:pt>
    <dgm:pt modelId="{F724F79E-C602-484B-B4D8-D4DD55884FF7}" type="pres">
      <dgm:prSet presAssocID="{8625D42E-EFE3-42EA-A24A-4F04854F4FBC}" presName="imgShp" presStyleLbl="fgImgPlace1" presStyleIdx="2" presStyleCnt="5"/>
      <dgm:spPr>
        <a:blipFill>
          <a:blip xmlns:r="http://schemas.openxmlformats.org/officeDocument/2006/relationships" r:embed="rId3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C566D1-CD17-4AA5-B424-8ED1B61B2D97}" type="pres">
      <dgm:prSet presAssocID="{8625D42E-EFE3-42EA-A24A-4F04854F4FB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A036938-20E1-407C-8A27-C4F7550CE5EB}" type="pres">
      <dgm:prSet presAssocID="{52B1208F-0533-4110-B423-86E5AECDAC8C}" presName="spacing" presStyleCnt="0"/>
      <dgm:spPr/>
    </dgm:pt>
    <dgm:pt modelId="{F0EF7089-1B5D-4963-8B71-0DB955A0E2BE}" type="pres">
      <dgm:prSet presAssocID="{C857DE10-E75F-4615-8C91-174D73B83A6A}" presName="composite" presStyleCnt="0"/>
      <dgm:spPr/>
    </dgm:pt>
    <dgm:pt modelId="{40E0E938-10AC-47FF-9E55-B42C5277BB30}" type="pres">
      <dgm:prSet presAssocID="{C857DE10-E75F-4615-8C91-174D73B83A6A}" presName="imgShp" presStyleLbl="fgImgPlace1" presStyleIdx="3" presStyleCnt="5" custLinFactY="17496" custLinFactNeighborY="100000"/>
      <dgm:spPr>
        <a:blipFill>
          <a:blip xmlns:r="http://schemas.openxmlformats.org/officeDocument/2006/relationships" r:embed="rId4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138B1EC-9EA0-4F6F-9C14-2C6EA4149DA4}" type="pres">
      <dgm:prSet presAssocID="{C857DE10-E75F-4615-8C91-174D73B83A6A}" presName="txShp" presStyleLbl="node1" presStyleIdx="3" presStyleCnt="5" custLinFactY="24583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74F6A1-00C6-460C-9CF1-64251CF78530}" type="pres">
      <dgm:prSet presAssocID="{D3C37F4A-9FD3-43C4-9025-2A2C1D1E9509}" presName="spacing" presStyleCnt="0"/>
      <dgm:spPr/>
    </dgm:pt>
    <dgm:pt modelId="{AB61E175-09C8-422C-90ED-6C012C3F9169}" type="pres">
      <dgm:prSet presAssocID="{756C9C7A-88A8-4C41-B4F2-A12A2A775B2B}" presName="composite" presStyleCnt="0"/>
      <dgm:spPr/>
    </dgm:pt>
    <dgm:pt modelId="{8D753ACD-1CD4-4522-8BD1-637981DC9B71}" type="pres">
      <dgm:prSet presAssocID="{756C9C7A-88A8-4C41-B4F2-A12A2A775B2B}" presName="imgShp" presStyleLbl="fgImgPlace1" presStyleIdx="4" presStyleCnt="5" custLinFactY="-30030" custLinFactNeighborX="3283" custLinFactNeighborY="-100000"/>
      <dgm:spPr>
        <a:blipFill>
          <a:blip xmlns:r="http://schemas.openxmlformats.org/officeDocument/2006/relationships" r:embed="rId5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4D9CD887-65D1-4A31-BDDB-0043C81DDDCF}" type="pres">
      <dgm:prSet presAssocID="{756C9C7A-88A8-4C41-B4F2-A12A2A775B2B}" presName="txShp" presStyleLbl="node1" presStyleIdx="4" presStyleCnt="5" custLinFactY="-30030" custLinFactNeighborX="382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219038B-1166-406B-B298-026CD00063B8}" type="presOf" srcId="{B6C26B31-FDE8-4E27-92A9-F7E8B2DD4DC1}" destId="{FE4583C4-CAC6-4E95-9C16-7F2DBB134778}" srcOrd="0" destOrd="0" presId="urn:microsoft.com/office/officeart/2005/8/layout/vList3"/>
    <dgm:cxn modelId="{3184D2CF-2BDB-475D-9EA2-2FF72CDCA57B}" srcId="{B6C26B31-FDE8-4E27-92A9-F7E8B2DD4DC1}" destId="{D80EC3BB-93A8-4B28-984F-9215A6732764}" srcOrd="1" destOrd="0" parTransId="{B0820C64-C44D-4FC6-B719-A0A09923415C}" sibTransId="{D875EED6-2FBE-43A7-A744-F771ADAEB6CF}"/>
    <dgm:cxn modelId="{7D5C74EC-BDF5-4E33-88D9-E75D86689171}" type="presOf" srcId="{8625D42E-EFE3-42EA-A24A-4F04854F4FBC}" destId="{8CC566D1-CD17-4AA5-B424-8ED1B61B2D97}" srcOrd="0" destOrd="0" presId="urn:microsoft.com/office/officeart/2005/8/layout/vList3"/>
    <dgm:cxn modelId="{3596AEEA-0E92-498F-985E-4377AD5FC724}" srcId="{B6C26B31-FDE8-4E27-92A9-F7E8B2DD4DC1}" destId="{C857DE10-E75F-4615-8C91-174D73B83A6A}" srcOrd="3" destOrd="0" parTransId="{F43D7E0E-E241-4E50-AF32-70A39E41761F}" sibTransId="{D3C37F4A-9FD3-43C4-9025-2A2C1D1E9509}"/>
    <dgm:cxn modelId="{227A8FB2-F4D5-4E3C-B0DA-B4AD4709C3A3}" type="presOf" srcId="{756C9C7A-88A8-4C41-B4F2-A12A2A775B2B}" destId="{4D9CD887-65D1-4A31-BDDB-0043C81DDDCF}" srcOrd="0" destOrd="0" presId="urn:microsoft.com/office/officeart/2005/8/layout/vList3"/>
    <dgm:cxn modelId="{75D27F9F-99E6-41B3-92C1-99F4A52CB474}" srcId="{B6C26B31-FDE8-4E27-92A9-F7E8B2DD4DC1}" destId="{8625D42E-EFE3-42EA-A24A-4F04854F4FBC}" srcOrd="2" destOrd="0" parTransId="{8ABF3123-9204-4A1C-91DA-95CAFAE8F382}" sibTransId="{52B1208F-0533-4110-B423-86E5AECDAC8C}"/>
    <dgm:cxn modelId="{E28B5067-B9D3-4E74-A355-A384638C8593}" type="presOf" srcId="{D80EC3BB-93A8-4B28-984F-9215A6732764}" destId="{D77F44D1-9415-4155-A980-C5F0C7383432}" srcOrd="0" destOrd="0" presId="urn:microsoft.com/office/officeart/2005/8/layout/vList3"/>
    <dgm:cxn modelId="{055DCD41-1899-4582-965F-8527B1931DC2}" srcId="{B6C26B31-FDE8-4E27-92A9-F7E8B2DD4DC1}" destId="{756C9C7A-88A8-4C41-B4F2-A12A2A775B2B}" srcOrd="4" destOrd="0" parTransId="{DB82A1AC-67AA-4CD9-BE1B-B2503DCDB14C}" sibTransId="{F2EFC2B9-3D14-48B9-A70E-ABCAB1BAAA00}"/>
    <dgm:cxn modelId="{01C361BB-5026-40AA-B069-C0D414658B09}" srcId="{B6C26B31-FDE8-4E27-92A9-F7E8B2DD4DC1}" destId="{FB19E112-794C-4027-870C-E2595C44CD7C}" srcOrd="0" destOrd="0" parTransId="{CDC5B13A-30DA-49F6-A5F7-8ED5B33FE8A9}" sibTransId="{32B5E38C-C8F0-47B3-8DC0-87A11FA759A9}"/>
    <dgm:cxn modelId="{C4BC4078-99F8-42EF-ADC6-D90116335EAD}" type="presOf" srcId="{C857DE10-E75F-4615-8C91-174D73B83A6A}" destId="{B138B1EC-9EA0-4F6F-9C14-2C6EA4149DA4}" srcOrd="0" destOrd="0" presId="urn:microsoft.com/office/officeart/2005/8/layout/vList3"/>
    <dgm:cxn modelId="{6F60D2BD-1E41-4E3A-A363-620FCF43AA5C}" type="presOf" srcId="{FB19E112-794C-4027-870C-E2595C44CD7C}" destId="{78A30A58-346F-41F7-BBF4-53D45F6AD09D}" srcOrd="0" destOrd="0" presId="urn:microsoft.com/office/officeart/2005/8/layout/vList3"/>
    <dgm:cxn modelId="{9E06D22D-B2B5-452D-8926-89BAE92CAFBC}" type="presParOf" srcId="{FE4583C4-CAC6-4E95-9C16-7F2DBB134778}" destId="{BD5B3491-64D9-4F3F-80EC-510C601C8391}" srcOrd="0" destOrd="0" presId="urn:microsoft.com/office/officeart/2005/8/layout/vList3"/>
    <dgm:cxn modelId="{13DCCC9B-C02F-479B-8DA5-8339FB3C424B}" type="presParOf" srcId="{BD5B3491-64D9-4F3F-80EC-510C601C8391}" destId="{499E79D2-7780-4B20-8317-091D1BE9220E}" srcOrd="0" destOrd="0" presId="urn:microsoft.com/office/officeart/2005/8/layout/vList3"/>
    <dgm:cxn modelId="{81E1F9EB-FA2A-4A06-BDEA-9E27288DAF5A}" type="presParOf" srcId="{BD5B3491-64D9-4F3F-80EC-510C601C8391}" destId="{78A30A58-346F-41F7-BBF4-53D45F6AD09D}" srcOrd="1" destOrd="0" presId="urn:microsoft.com/office/officeart/2005/8/layout/vList3"/>
    <dgm:cxn modelId="{0A8D577C-C133-4A73-A150-09B1421AF8A0}" type="presParOf" srcId="{FE4583C4-CAC6-4E95-9C16-7F2DBB134778}" destId="{BB839198-9A23-4C65-A3F9-C078E66F7C60}" srcOrd="1" destOrd="0" presId="urn:microsoft.com/office/officeart/2005/8/layout/vList3"/>
    <dgm:cxn modelId="{736BB900-1C61-4F23-A4B6-825BC994FDF4}" type="presParOf" srcId="{FE4583C4-CAC6-4E95-9C16-7F2DBB134778}" destId="{AFDD306D-0AE1-461A-ABC3-9897C9FC3154}" srcOrd="2" destOrd="0" presId="urn:microsoft.com/office/officeart/2005/8/layout/vList3"/>
    <dgm:cxn modelId="{C3EA0741-B5EA-4D90-BEC8-6D18F0AA79C9}" type="presParOf" srcId="{AFDD306D-0AE1-461A-ABC3-9897C9FC3154}" destId="{F23A271C-A79F-4F6C-ADC1-5D83205FC1A2}" srcOrd="0" destOrd="0" presId="urn:microsoft.com/office/officeart/2005/8/layout/vList3"/>
    <dgm:cxn modelId="{0133A866-C0A1-4A48-AEDA-2AE0F6B45012}" type="presParOf" srcId="{AFDD306D-0AE1-461A-ABC3-9897C9FC3154}" destId="{D77F44D1-9415-4155-A980-C5F0C7383432}" srcOrd="1" destOrd="0" presId="urn:microsoft.com/office/officeart/2005/8/layout/vList3"/>
    <dgm:cxn modelId="{3F962754-9C28-42EE-A868-88197D1A2313}" type="presParOf" srcId="{FE4583C4-CAC6-4E95-9C16-7F2DBB134778}" destId="{F69FA474-EBEF-4CB6-B903-6FCD01FA4329}" srcOrd="3" destOrd="0" presId="urn:microsoft.com/office/officeart/2005/8/layout/vList3"/>
    <dgm:cxn modelId="{0E2BE8AA-F1F3-42A9-B392-9452D41D38D8}" type="presParOf" srcId="{FE4583C4-CAC6-4E95-9C16-7F2DBB134778}" destId="{DFAB91E3-419E-4D4B-B561-9FEEB475F0C6}" srcOrd="4" destOrd="0" presId="urn:microsoft.com/office/officeart/2005/8/layout/vList3"/>
    <dgm:cxn modelId="{79D1FAFC-5580-4529-9295-22EED0C23A08}" type="presParOf" srcId="{DFAB91E3-419E-4D4B-B561-9FEEB475F0C6}" destId="{F724F79E-C602-484B-B4D8-D4DD55884FF7}" srcOrd="0" destOrd="0" presId="urn:microsoft.com/office/officeart/2005/8/layout/vList3"/>
    <dgm:cxn modelId="{D4A7DDBB-C40A-4F51-AD79-D6825EB77563}" type="presParOf" srcId="{DFAB91E3-419E-4D4B-B561-9FEEB475F0C6}" destId="{8CC566D1-CD17-4AA5-B424-8ED1B61B2D97}" srcOrd="1" destOrd="0" presId="urn:microsoft.com/office/officeart/2005/8/layout/vList3"/>
    <dgm:cxn modelId="{D8B45387-0F38-4B44-AF18-83D17C4FB94F}" type="presParOf" srcId="{FE4583C4-CAC6-4E95-9C16-7F2DBB134778}" destId="{3A036938-20E1-407C-8A27-C4F7550CE5EB}" srcOrd="5" destOrd="0" presId="urn:microsoft.com/office/officeart/2005/8/layout/vList3"/>
    <dgm:cxn modelId="{3C325729-DA62-4E7B-9880-3319DD54708B}" type="presParOf" srcId="{FE4583C4-CAC6-4E95-9C16-7F2DBB134778}" destId="{F0EF7089-1B5D-4963-8B71-0DB955A0E2BE}" srcOrd="6" destOrd="0" presId="urn:microsoft.com/office/officeart/2005/8/layout/vList3"/>
    <dgm:cxn modelId="{AC13048E-BD46-4780-BF5B-C1F3B9F476BB}" type="presParOf" srcId="{F0EF7089-1B5D-4963-8B71-0DB955A0E2BE}" destId="{40E0E938-10AC-47FF-9E55-B42C5277BB30}" srcOrd="0" destOrd="0" presId="urn:microsoft.com/office/officeart/2005/8/layout/vList3"/>
    <dgm:cxn modelId="{BAACC826-0713-4A2C-867E-6A75FC070660}" type="presParOf" srcId="{F0EF7089-1B5D-4963-8B71-0DB955A0E2BE}" destId="{B138B1EC-9EA0-4F6F-9C14-2C6EA4149DA4}" srcOrd="1" destOrd="0" presId="urn:microsoft.com/office/officeart/2005/8/layout/vList3"/>
    <dgm:cxn modelId="{AA7F032C-C424-46C2-A5E0-078BDCA1BFC0}" type="presParOf" srcId="{FE4583C4-CAC6-4E95-9C16-7F2DBB134778}" destId="{5274F6A1-00C6-460C-9CF1-64251CF78530}" srcOrd="7" destOrd="0" presId="urn:microsoft.com/office/officeart/2005/8/layout/vList3"/>
    <dgm:cxn modelId="{0E157C71-D14F-48DA-9B11-24C902D59EF7}" type="presParOf" srcId="{FE4583C4-CAC6-4E95-9C16-7F2DBB134778}" destId="{AB61E175-09C8-422C-90ED-6C012C3F9169}" srcOrd="8" destOrd="0" presId="urn:microsoft.com/office/officeart/2005/8/layout/vList3"/>
    <dgm:cxn modelId="{B6AEA09D-0651-44E4-BAD3-2D15ECA4B942}" type="presParOf" srcId="{AB61E175-09C8-422C-90ED-6C012C3F9169}" destId="{8D753ACD-1CD4-4522-8BD1-637981DC9B71}" srcOrd="0" destOrd="0" presId="urn:microsoft.com/office/officeart/2005/8/layout/vList3"/>
    <dgm:cxn modelId="{39AD3CA8-590C-40E0-89B0-3BF47BC972C6}" type="presParOf" srcId="{AB61E175-09C8-422C-90ED-6C012C3F9169}" destId="{4D9CD887-65D1-4A31-BDDB-0043C81DDDCF}" srcOrd="1" destOrd="0" presId="urn:microsoft.com/office/officeart/2005/8/layout/v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30A58-346F-41F7-BBF4-53D45F6AD09D}">
      <dsp:nvSpPr>
        <dsp:cNvPr id="0" name=""/>
        <dsp:cNvSpPr/>
      </dsp:nvSpPr>
      <dsp:spPr>
        <a:xfrm rot="10800000">
          <a:off x="560634" y="0"/>
          <a:ext cx="4965954" cy="577161"/>
        </a:xfrm>
        <a:prstGeom prst="homePlate">
          <a:avLst/>
        </a:prstGeom>
        <a:solidFill>
          <a:srgbClr val="587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1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 smtClean="0">
              <a:latin typeface="Calibri" panose="020F0502020204030204" pitchFamily="34" charset="0"/>
            </a:rPr>
            <a:t>a scala generale e locale:</a:t>
          </a:r>
          <a:endParaRPr lang="it-IT" sz="2400" u="none" kern="1200" dirty="0">
            <a:latin typeface="Calibri" panose="020F0502020204030204" pitchFamily="34" charset="0"/>
          </a:endParaRPr>
        </a:p>
      </dsp:txBody>
      <dsp:txXfrm rot="10800000">
        <a:off x="704924" y="0"/>
        <a:ext cx="4821664" cy="577161"/>
      </dsp:txXfrm>
    </dsp:sp>
    <dsp:sp modelId="{499E79D2-7780-4B20-8317-091D1BE9220E}">
      <dsp:nvSpPr>
        <dsp:cNvPr id="0" name=""/>
        <dsp:cNvSpPr/>
      </dsp:nvSpPr>
      <dsp:spPr>
        <a:xfrm>
          <a:off x="272602" y="0"/>
          <a:ext cx="577161" cy="577161"/>
        </a:xfrm>
        <a:prstGeom prst="ellipse">
          <a:avLst/>
        </a:prstGeom>
        <a:blipFill>
          <a:blip xmlns:r="http://schemas.openxmlformats.org/officeDocument/2006/relationships" r:embed="rId1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F44D1-9415-4155-A980-C5F0C7383432}">
      <dsp:nvSpPr>
        <dsp:cNvPr id="0" name=""/>
        <dsp:cNvSpPr/>
      </dsp:nvSpPr>
      <dsp:spPr>
        <a:xfrm rot="10800000">
          <a:off x="1395113" y="750151"/>
          <a:ext cx="4965954" cy="577161"/>
        </a:xfrm>
        <a:prstGeom prst="homePlate">
          <a:avLst/>
        </a:prstGeom>
        <a:solidFill>
          <a:srgbClr val="587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1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 smtClean="0">
              <a:latin typeface="Calibri" panose="020F0502020204030204" pitchFamily="34" charset="0"/>
            </a:rPr>
            <a:t>METEOROLOGIA</a:t>
          </a:r>
          <a:endParaRPr lang="it-IT" sz="2400" u="none" kern="1200" dirty="0">
            <a:latin typeface="Calibri" panose="020F0502020204030204" pitchFamily="34" charset="0"/>
          </a:endParaRPr>
        </a:p>
      </dsp:txBody>
      <dsp:txXfrm rot="10800000">
        <a:off x="1539403" y="750151"/>
        <a:ext cx="4821664" cy="577161"/>
      </dsp:txXfrm>
    </dsp:sp>
    <dsp:sp modelId="{F23A271C-A79F-4F6C-ADC1-5D83205FC1A2}">
      <dsp:nvSpPr>
        <dsp:cNvPr id="0" name=""/>
        <dsp:cNvSpPr/>
      </dsp:nvSpPr>
      <dsp:spPr>
        <a:xfrm>
          <a:off x="1106532" y="750151"/>
          <a:ext cx="577161" cy="577161"/>
        </a:xfrm>
        <a:prstGeom prst="ellipse">
          <a:avLst/>
        </a:prstGeom>
        <a:blipFill>
          <a:blip xmlns:r="http://schemas.openxmlformats.org/officeDocument/2006/relationships" r:embed="rId2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566D1-CD17-4AA5-B424-8ED1B61B2D97}">
      <dsp:nvSpPr>
        <dsp:cNvPr id="0" name=""/>
        <dsp:cNvSpPr/>
      </dsp:nvSpPr>
      <dsp:spPr>
        <a:xfrm rot="10800000">
          <a:off x="1395113" y="1499601"/>
          <a:ext cx="4965954" cy="577161"/>
        </a:xfrm>
        <a:prstGeom prst="homePlate">
          <a:avLst/>
        </a:prstGeom>
        <a:solidFill>
          <a:srgbClr val="587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1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 smtClean="0">
              <a:latin typeface="Calibri" panose="020F0502020204030204" pitchFamily="34" charset="0"/>
            </a:rPr>
            <a:t>GEOGRAFIA </a:t>
          </a:r>
          <a:endParaRPr lang="it-IT" sz="2400" u="none" kern="1200" dirty="0">
            <a:latin typeface="Calibri" panose="020F0502020204030204" pitchFamily="34" charset="0"/>
          </a:endParaRPr>
        </a:p>
      </dsp:txBody>
      <dsp:txXfrm rot="10800000">
        <a:off x="1539403" y="1499601"/>
        <a:ext cx="4821664" cy="577161"/>
      </dsp:txXfrm>
    </dsp:sp>
    <dsp:sp modelId="{F724F79E-C602-484B-B4D8-D4DD55884FF7}">
      <dsp:nvSpPr>
        <dsp:cNvPr id="0" name=""/>
        <dsp:cNvSpPr/>
      </dsp:nvSpPr>
      <dsp:spPr>
        <a:xfrm>
          <a:off x="1106532" y="1499601"/>
          <a:ext cx="577161" cy="577161"/>
        </a:xfrm>
        <a:prstGeom prst="ellipse">
          <a:avLst/>
        </a:prstGeom>
        <a:blipFill>
          <a:blip xmlns:r="http://schemas.openxmlformats.org/officeDocument/2006/relationships" r:embed="rId3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8B1EC-9EA0-4F6F-9C14-2C6EA4149DA4}">
      <dsp:nvSpPr>
        <dsp:cNvPr id="0" name=""/>
        <dsp:cNvSpPr/>
      </dsp:nvSpPr>
      <dsp:spPr>
        <a:xfrm rot="10800000">
          <a:off x="1395113" y="2968095"/>
          <a:ext cx="4965954" cy="577161"/>
        </a:xfrm>
        <a:prstGeom prst="homePlate">
          <a:avLst/>
        </a:prstGeom>
        <a:solidFill>
          <a:srgbClr val="587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1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 smtClean="0">
              <a:latin typeface="Calibri" panose="020F0502020204030204" pitchFamily="34" charset="0"/>
            </a:rPr>
            <a:t>CLIMATOLOGIA</a:t>
          </a:r>
          <a:endParaRPr lang="it-IT" sz="2400" u="none" kern="1200" dirty="0">
            <a:latin typeface="Calibri" panose="020F0502020204030204" pitchFamily="34" charset="0"/>
          </a:endParaRPr>
        </a:p>
      </dsp:txBody>
      <dsp:txXfrm rot="10800000">
        <a:off x="1539403" y="2968095"/>
        <a:ext cx="4821664" cy="577161"/>
      </dsp:txXfrm>
    </dsp:sp>
    <dsp:sp modelId="{40E0E938-10AC-47FF-9E55-B42C5277BB30}">
      <dsp:nvSpPr>
        <dsp:cNvPr id="0" name=""/>
        <dsp:cNvSpPr/>
      </dsp:nvSpPr>
      <dsp:spPr>
        <a:xfrm>
          <a:off x="1106532" y="2927192"/>
          <a:ext cx="577161" cy="577161"/>
        </a:xfrm>
        <a:prstGeom prst="ellipse">
          <a:avLst/>
        </a:prstGeom>
        <a:blipFill>
          <a:blip xmlns:r="http://schemas.openxmlformats.org/officeDocument/2006/relationships" r:embed="rId4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CD887-65D1-4A31-BDDB-0043C81DDDCF}">
      <dsp:nvSpPr>
        <dsp:cNvPr id="0" name=""/>
        <dsp:cNvSpPr/>
      </dsp:nvSpPr>
      <dsp:spPr>
        <a:xfrm rot="10800000">
          <a:off x="1414083" y="2248015"/>
          <a:ext cx="4965954" cy="577161"/>
        </a:xfrm>
        <a:prstGeom prst="homePlate">
          <a:avLst/>
        </a:prstGeom>
        <a:solidFill>
          <a:srgbClr val="587D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1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 smtClean="0">
              <a:latin typeface="Calibri" panose="020F0502020204030204" pitchFamily="34" charset="0"/>
            </a:rPr>
            <a:t>OROGRAFIA  </a:t>
          </a:r>
          <a:endParaRPr lang="it-IT" sz="2400" u="none" kern="1200" dirty="0">
            <a:latin typeface="Calibri" panose="020F0502020204030204" pitchFamily="34" charset="0"/>
          </a:endParaRPr>
        </a:p>
      </dsp:txBody>
      <dsp:txXfrm rot="10800000">
        <a:off x="1558373" y="2248015"/>
        <a:ext cx="4821664" cy="577161"/>
      </dsp:txXfrm>
    </dsp:sp>
    <dsp:sp modelId="{8D753ACD-1CD4-4522-8BD1-637981DC9B71}">
      <dsp:nvSpPr>
        <dsp:cNvPr id="0" name=""/>
        <dsp:cNvSpPr/>
      </dsp:nvSpPr>
      <dsp:spPr>
        <a:xfrm>
          <a:off x="1125480" y="2248015"/>
          <a:ext cx="577161" cy="577161"/>
        </a:xfrm>
        <a:prstGeom prst="ellipse">
          <a:avLst/>
        </a:prstGeom>
        <a:blipFill>
          <a:blip xmlns:r="http://schemas.openxmlformats.org/officeDocument/2006/relationships" r:embed="rId5" cstate="screen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59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u="none">
                <a:solidFill>
                  <a:srgbClr val="5B5249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68950" y="0"/>
            <a:ext cx="42608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u="none">
                <a:solidFill>
                  <a:srgbClr val="5B5249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29363"/>
            <a:ext cx="4259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u="none">
                <a:solidFill>
                  <a:srgbClr val="5B5249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68950" y="6329363"/>
            <a:ext cx="42608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 sz="1200" u="none">
                <a:solidFill>
                  <a:srgbClr val="5B5249"/>
                </a:solidFill>
              </a:defRPr>
            </a:lvl1pPr>
          </a:lstStyle>
          <a:p>
            <a:pPr>
              <a:defRPr/>
            </a:pPr>
            <a:fld id="{153274EE-932F-4C1D-9B33-94D39F948B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834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1"/>
          <p:cNvSpPr>
            <a:spLocks noChangeArrowheads="1"/>
          </p:cNvSpPr>
          <p:nvPr/>
        </p:nvSpPr>
        <p:spPr bwMode="auto">
          <a:xfrm>
            <a:off x="0" y="0"/>
            <a:ext cx="9831388" cy="66643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371638" y="-7996238"/>
            <a:ext cx="11336338" cy="850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84250" y="3165475"/>
            <a:ext cx="7858125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 smtClean="0"/>
          </a:p>
        </p:txBody>
      </p:sp>
    </p:spTree>
    <p:extLst>
      <p:ext uri="{BB962C8B-B14F-4D97-AF65-F5344CB8AC3E}">
        <p14:creationId xmlns:p14="http://schemas.microsoft.com/office/powerpoint/2010/main" val="2948060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9613" y="506413"/>
            <a:ext cx="3332162" cy="249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4250" y="3165475"/>
            <a:ext cx="7862888" cy="29987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B51D3C-8450-4778-8E90-84125979D147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DA6285-B79B-4415-9B00-ACCBF748700E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77B52B8-DFE2-458E-B497-959FFB05FB9A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7E998BC-3B53-4CE2-91F4-9A4E40F1FC4C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E24B99A-0221-4AD2-893B-8F8009F70FE9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49F779-A8D1-468F-AFD7-33A5D4E664F8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1054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54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5568950" y="6329363"/>
            <a:ext cx="4260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8" tIns="45084" rIns="90168" bIns="45084" anchor="b"/>
          <a:lstStyle>
            <a:lvl1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78ED04C-CAB2-41D9-86E3-BB783DC2A6AC}" type="slidenum">
              <a:rPr lang="it-IT" altLang="it-IT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it-IT" altLang="it-IT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1639888" y="501650"/>
            <a:ext cx="6551612" cy="24971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68" tIns="45084" rIns="90168" bIns="45084" anchor="ctr"/>
          <a:lstStyle>
            <a:lvl1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/>
          </p:nvPr>
        </p:nvSpPr>
        <p:spPr>
          <a:xfrm>
            <a:off x="1311275" y="3168650"/>
            <a:ext cx="5108575" cy="8858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7" tIns="45080" rIns="90157" bIns="45080" anchor="ctr"/>
          <a:lstStyle/>
          <a:p>
            <a:endParaRPr lang="it-IT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5568950" y="6329363"/>
            <a:ext cx="4260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8" tIns="45084" rIns="90168" bIns="45084" anchor="b"/>
          <a:lstStyle>
            <a:lvl1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F72495F-9BA0-4940-82F4-4C210526FAD4}" type="slidenum">
              <a:rPr lang="it-IT" altLang="it-IT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it-IT" altLang="it-IT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Text Box 2"/>
          <p:cNvSpPr txBox="1">
            <a:spLocks noChangeArrowheads="1"/>
          </p:cNvSpPr>
          <p:nvPr/>
        </p:nvSpPr>
        <p:spPr bwMode="auto">
          <a:xfrm>
            <a:off x="1639888" y="501650"/>
            <a:ext cx="6551612" cy="24971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68" tIns="45084" rIns="90168" bIns="45084" anchor="ctr"/>
          <a:lstStyle>
            <a:lvl1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17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/>
          </p:nvPr>
        </p:nvSpPr>
        <p:spPr>
          <a:xfrm>
            <a:off x="1311275" y="3168650"/>
            <a:ext cx="5108575" cy="8858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7" tIns="45080" rIns="90157" bIns="45080" anchor="ctr"/>
          <a:lstStyle/>
          <a:p>
            <a:endParaRPr lang="it-IT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00C0FEA-ABEE-48FC-8028-39F0B22FED14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1085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854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5D92ADD-9D28-4C39-83CD-A2D956ADC773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1095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0957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4250" y="3165475"/>
            <a:ext cx="7861300" cy="29987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FD9E7A7-8B3C-4FAD-911E-25A0D72C60F3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A2AD29-81BC-479F-AE12-A37C5CCE5A8E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A24DFD9-51EF-4C74-B6FC-DD6D64D741E6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CF4A92-3234-4D81-8AC1-9BE11754302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B1A8F6-9766-4FBA-8272-9C2D9674F8F5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1846C6-FA17-4404-A826-2A7DE68AA66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CDA3C61-955B-4D44-A10B-96C3D41F2431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880583-4E71-4637-B2B1-7C712A0B8F91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323DB4-549B-4C66-87AF-4C4C9F2B1074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40FDC93-2409-413F-A93E-BC42EA8BC633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4250" y="3165475"/>
            <a:ext cx="7861300" cy="29987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64E039-EF1D-4B42-8F45-171E8F45DBD0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90A71E0-7930-4922-B8B6-C45426E668EA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310738A-C820-47E7-B1CB-88E271BCD3CB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BD3F2BB-8920-436C-A152-24DECDCCCCFF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2BDBC13-A3F2-4DD7-B268-7026F2B1D73E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810314-259B-441B-A34F-905BB283072B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DD5F3B8-FAEF-46F4-B1B6-4685828CBEB1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3B33E6-D573-4B46-9486-BB4CCB6E1895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0F3AA40-17C3-4306-9D25-19B2A1B7790C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F41E8FC-C0AB-4156-AFEC-2A68E94D982C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1300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00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4250" y="3165475"/>
            <a:ext cx="7861300" cy="29987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63FA3B4-C761-4046-84EB-FE949A2FEC67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03CA58-3A6F-423C-B7C8-EDB8424F4C9C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7F9ED0-E4C6-44F7-904E-2B84B08691D8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2483177-D108-42A5-9F46-BD68A286C47F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CD04080-D896-4829-BDC1-BBC0FE195068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6F50D89-EDCA-41C1-BF59-3C770F3748A0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D8CB8C9-49BB-4509-AEA3-5D32FB23152A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E2FF4B-A467-4CF7-ACD0-6B3A9F3B9540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73673B-F159-4B39-8612-467A85F72253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16C52D-F201-46B9-A2F7-E63A8BFFF155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4250" y="3165475"/>
            <a:ext cx="7861300" cy="29987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06B29E-08FC-447A-874A-3DE28F96DFCF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D9FE52B-9EB0-4B28-A12B-1D4DBBBB5DB7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46CB75D-CB52-4D05-8BC3-F602E40B3003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DB97D2-3E79-478B-A94A-AB980EDD4708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76F8CE-E3AD-40CC-B40F-2E71C295FB18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027FBBB-3931-4C61-B315-05C6A095B9F4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2473FB-471D-492E-8AD7-6FAF1B4F1B81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B9115C9-E198-4097-945E-8E960F668CDC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4D255DC-53F7-4B3F-9466-6CE7F3B7E299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568950" y="6330950"/>
            <a:ext cx="42608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EB45634-5AF5-4DEE-9E8C-1981C5F20DF3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0" y="508000"/>
            <a:ext cx="3316288" cy="2486025"/>
          </a:xfrm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5238" y="3162300"/>
            <a:ext cx="7278687" cy="3746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0 - premesse</a:t>
            </a:r>
          </a:p>
          <a:p>
            <a:pPr lvl="1"/>
            <a:r>
              <a:rPr lang="it-IT" altLang="it-IT" smtClean="0"/>
              <a:t>tempo </a:t>
            </a:r>
            <a:r>
              <a:rPr lang="it-IT" altLang="it-IT" smtClean="0">
                <a:sym typeface="Symbol" pitchFamily="18" charset="2"/>
              </a:rPr>
              <a:t> clima</a:t>
            </a:r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13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4001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768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113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146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51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 userDrawn="1"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23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67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5604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641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29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2600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23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3792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917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4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87321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0601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519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211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81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01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7996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 userDrawn="1"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784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D7424CF1-844E-4A8F-A6D1-4D4A33F591A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97947913"/>
      </p:ext>
    </p:extLst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C3810473-2B2E-4F5B-BA3D-1347F304473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2088057"/>
      </p:ext>
    </p:extLst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0ED21056-43B0-4E2D-BAAA-DC67E93BCF4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90007789"/>
      </p:ext>
    </p:extLst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478EAAC8-6F97-4903-99A1-575EB46EA68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50815922"/>
      </p:ext>
    </p:extLst>
  </p:cSld>
  <p:clrMapOvr>
    <a:masterClrMapping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C6E6F7F3-3D57-4CE2-A259-D39F3447DDB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74904502"/>
      </p:ext>
    </p:extLst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37AE9DB8-CCA2-4E23-8019-E18445782BA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4632669"/>
      </p:ext>
    </p:extLst>
  </p:cSld>
  <p:clrMapOvr>
    <a:masterClrMapping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3EDA0022-7C95-4F5C-827E-F3B10FC8343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14190312"/>
      </p:ext>
    </p:extLst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DCD48294-9037-4DD8-A620-052382D8207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85764927"/>
      </p:ext>
    </p:extLst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B11F7569-1E62-42A1-92A0-A9939AD90F4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7994821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885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F85D71D6-12A2-4248-B548-AFFB1F63BC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96655764"/>
      </p:ext>
    </p:extLst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DF4C7B6E-6C29-480C-AF17-D603C481F48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76133487"/>
      </p:ext>
    </p:extLst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58351C6F-0A63-4E6F-B724-18FDBD57E09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87916484"/>
      </p:ext>
    </p:extLst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meteo_fvg_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1403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1619250" y="476250"/>
            <a:ext cx="6985000" cy="0"/>
          </a:xfrm>
          <a:prstGeom prst="line">
            <a:avLst/>
          </a:prstGeom>
          <a:noFill/>
          <a:ln w="936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088" y="123825"/>
            <a:ext cx="39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testo 14"/>
          <p:cNvSpPr>
            <a:spLocks noGrp="1"/>
          </p:cNvSpPr>
          <p:nvPr>
            <p:ph type="body" sz="quarter" idx="15"/>
          </p:nvPr>
        </p:nvSpPr>
        <p:spPr>
          <a:xfrm>
            <a:off x="1619250" y="93514"/>
            <a:ext cx="6840538" cy="311150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rgbClr val="CC6600"/>
                </a:solidFill>
              </a:defRPr>
            </a:lvl1pPr>
            <a:lvl2pPr>
              <a:defRPr sz="1400" b="0" i="1">
                <a:solidFill>
                  <a:srgbClr val="CC6600"/>
                </a:solidFill>
              </a:defRPr>
            </a:lvl2pPr>
            <a:lvl3pPr>
              <a:defRPr sz="1400" b="0" i="1">
                <a:solidFill>
                  <a:srgbClr val="CC6600"/>
                </a:solidFill>
              </a:defRPr>
            </a:lvl3pPr>
            <a:lvl4pPr>
              <a:defRPr sz="1400" b="0" i="1">
                <a:solidFill>
                  <a:srgbClr val="CC6600"/>
                </a:solidFill>
              </a:defRPr>
            </a:lvl4pPr>
            <a:lvl5pPr>
              <a:defRPr sz="1400" b="0" i="1">
                <a:solidFill>
                  <a:srgbClr val="CC6600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xfrm>
            <a:off x="107950" y="6561138"/>
            <a:ext cx="8983663" cy="252412"/>
          </a:xfrm>
        </p:spPr>
        <p:txBody>
          <a:bodyPr/>
          <a:lstStyle>
            <a:lvl1pPr defTabSz="449263">
              <a:defRPr sz="1200" i="1" u="sng">
                <a:solidFill>
                  <a:srgbClr val="CC66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/>
              <a:t>ARPA FVG - OSMER Osservatorio Meteorologico Regionale - Settore Meteo del CFD di Protezione Civile FVG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43742"/>
      </p:ext>
    </p:extLst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meteo_fvg_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1403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088" y="123825"/>
            <a:ext cx="39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42525"/>
      </p:ext>
    </p:extLst>
  </p:cSld>
  <p:clrMapOvr>
    <a:masterClrMapping/>
  </p:clrMapOvr>
  <p:transition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meteo_fvg_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1403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088" y="123825"/>
            <a:ext cx="39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71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meteo_fvg_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163" y="146050"/>
            <a:ext cx="1403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logoarpa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788" y="139700"/>
            <a:ext cx="460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180297"/>
      </p:ext>
    </p:extLst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meteo_fvg_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1403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1619250" y="476250"/>
            <a:ext cx="6985000" cy="0"/>
          </a:xfrm>
          <a:prstGeom prst="line">
            <a:avLst/>
          </a:prstGeom>
          <a:noFill/>
          <a:ln w="936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088" y="123825"/>
            <a:ext cx="39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152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5"/>
          </p:nvPr>
        </p:nvSpPr>
        <p:spPr>
          <a:xfrm>
            <a:off x="1619250" y="93514"/>
            <a:ext cx="6840538" cy="311150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rgbClr val="CC6600"/>
                </a:solidFill>
              </a:defRPr>
            </a:lvl1pPr>
            <a:lvl2pPr>
              <a:defRPr sz="1400" b="0" i="1">
                <a:solidFill>
                  <a:srgbClr val="CC6600"/>
                </a:solidFill>
              </a:defRPr>
            </a:lvl2pPr>
            <a:lvl3pPr>
              <a:defRPr sz="1400" b="0" i="1">
                <a:solidFill>
                  <a:srgbClr val="CC6600"/>
                </a:solidFill>
              </a:defRPr>
            </a:lvl3pPr>
            <a:lvl4pPr>
              <a:defRPr sz="1400" b="0" i="1">
                <a:solidFill>
                  <a:srgbClr val="CC6600"/>
                </a:solidFill>
              </a:defRPr>
            </a:lvl4pPr>
            <a:lvl5pPr>
              <a:defRPr sz="1400" b="0" i="1">
                <a:solidFill>
                  <a:srgbClr val="CC6600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 defTabSz="449263">
              <a:defRPr i="1" u="sng">
                <a:solidFill>
                  <a:srgbClr val="CC66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ARPA FVG - OSMER Osservatorio Meteorologico Regionale - Settore Meteo del CFD di Protezione Civile FVG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61914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7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984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it-IT" sz="4100" u="none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018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7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2489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olo 1"/>
          <p:cNvSpPr txBox="1">
            <a:spLocks/>
          </p:cNvSpPr>
          <p:nvPr userDrawn="1"/>
        </p:nvSpPr>
        <p:spPr bwMode="auto">
          <a:xfrm>
            <a:off x="611188" y="274638"/>
            <a:ext cx="80756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800" b="1" u="none">
                <a:solidFill>
                  <a:srgbClr val="CC0099"/>
                </a:solidFill>
                <a:latin typeface="Miso" pitchFamily="50" charset="0"/>
              </a:rPr>
              <a:t>TrasparENTE</a:t>
            </a:r>
            <a:r>
              <a:rPr lang="it-IT" altLang="it-IT" sz="1800" b="1" u="none">
                <a:solidFill>
                  <a:srgbClr val="2A3D7A"/>
                </a:solidFill>
                <a:latin typeface="Miso" pitchFamily="50" charset="0"/>
              </a:rPr>
              <a:t> </a:t>
            </a:r>
            <a:r>
              <a:rPr lang="it-IT" altLang="it-IT" sz="1800" b="1" u="none">
                <a:solidFill>
                  <a:srgbClr val="587D93"/>
                </a:solidFill>
                <a:latin typeface="Miso" pitchFamily="50" charset="0"/>
              </a:rPr>
              <a:t>GIORNATA DELLA TRASPARENZA 30/09/2016</a:t>
            </a:r>
          </a:p>
        </p:txBody>
      </p:sp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9" r:id="rId1"/>
    <p:sldLayoutId id="2147485410" r:id="rId2"/>
    <p:sldLayoutId id="2147485411" r:id="rId3"/>
    <p:sldLayoutId id="2147485412" r:id="rId4"/>
    <p:sldLayoutId id="2147485413" r:id="rId5"/>
    <p:sldLayoutId id="2147485414" r:id="rId6"/>
    <p:sldLayoutId id="2147485415" r:id="rId7"/>
    <p:sldLayoutId id="2147485416" r:id="rId8"/>
    <p:sldLayoutId id="2147485417" r:id="rId9"/>
    <p:sldLayoutId id="2147485418" r:id="rId10"/>
    <p:sldLayoutId id="2147485419" r:id="rId11"/>
    <p:sldLayoutId id="2147485420" r:id="rId12"/>
    <p:sldLayoutId id="2147485421" r:id="rId13"/>
    <p:sldLayoutId id="2147485422" r:id="rId14"/>
    <p:sldLayoutId id="2147485423" r:id="rId15"/>
  </p:sldLayoutIdLst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5B524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5B5249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5B5249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D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 txBox="1">
            <a:spLocks/>
          </p:cNvSpPr>
          <p:nvPr userDrawn="1"/>
        </p:nvSpPr>
        <p:spPr bwMode="auto">
          <a:xfrm>
            <a:off x="611188" y="274638"/>
            <a:ext cx="80756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800" b="1" u="none">
                <a:solidFill>
                  <a:srgbClr val="CC0099"/>
                </a:solidFill>
                <a:latin typeface="Miso" pitchFamily="50" charset="0"/>
              </a:rPr>
              <a:t>TrasparENTE</a:t>
            </a:r>
            <a:r>
              <a:rPr lang="it-IT" altLang="it-IT" sz="1800" b="1" u="none">
                <a:solidFill>
                  <a:srgbClr val="2A3D7A"/>
                </a:solidFill>
                <a:latin typeface="Miso" pitchFamily="50" charset="0"/>
              </a:rPr>
              <a:t> </a:t>
            </a:r>
            <a:r>
              <a:rPr lang="it-IT" altLang="it-IT" sz="1800" b="1" u="none">
                <a:solidFill>
                  <a:srgbClr val="587D93"/>
                </a:solidFill>
                <a:latin typeface="Miso" pitchFamily="50" charset="0"/>
              </a:rPr>
              <a:t>GIORNATA DELLA TRASPARENZA 30/09/2016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  <p:sldLayoutId id="2147485435" r:id="rId12"/>
    <p:sldLayoutId id="2147485436" r:id="rId13"/>
    <p:sldLayoutId id="2147485437" r:id="rId14"/>
    <p:sldLayoutId id="2147485438" r:id="rId15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A3D7A"/>
          </a:solidFill>
          <a:latin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5B524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5B5249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5B5249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5B524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u="none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u="none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 u="none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EA9BD38-A41C-4706-AAD5-AECAAA70DB0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  <p:sldLayoutId id="2147485440" r:id="rId2"/>
    <p:sldLayoutId id="2147485441" r:id="rId3"/>
    <p:sldLayoutId id="2147485442" r:id="rId4"/>
    <p:sldLayoutId id="2147485443" r:id="rId5"/>
    <p:sldLayoutId id="2147485444" r:id="rId6"/>
    <p:sldLayoutId id="2147485445" r:id="rId7"/>
    <p:sldLayoutId id="2147485446" r:id="rId8"/>
    <p:sldLayoutId id="2147485447" r:id="rId9"/>
    <p:sldLayoutId id="2147485448" r:id="rId10"/>
    <p:sldLayoutId id="2147485449" r:id="rId11"/>
    <p:sldLayoutId id="2147485450" r:id="rId12"/>
    <p:sldLayoutId id="2147485451" r:id="rId13"/>
    <p:sldLayoutId id="2147485452" r:id="rId14"/>
    <p:sldLayoutId id="2147485453" r:id="rId15"/>
    <p:sldLayoutId id="2147485454" r:id="rId16"/>
    <p:sldLayoutId id="2147485455" r:id="rId17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172.19.216.65/intranet/index.php?id=20&amp;no_cache=1&amp;tx_ttnews%5btt_news%5d=32739&amp;tx_ttnews%5bbackPid%5d=9&amp;cHash=cbff083c6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.jpeg"/><Relationship Id="rId4" Type="http://schemas.openxmlformats.org/officeDocument/2006/relationships/image" Target="../media/image38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Y8uouAAKptw?list=PLWJ8wcghQldxVg3a-oFhpNbcc-H_sPIob" TargetMode="External"/><Relationship Id="rId5" Type="http://schemas.openxmlformats.org/officeDocument/2006/relationships/image" Target="../media/image48.png"/><Relationship Id="rId4" Type="http://schemas.openxmlformats.org/officeDocument/2006/relationships/hyperlink" Target="OSMER_RADAR-temporali_24-25ago2015-HD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5.png"/><Relationship Id="rId4" Type="http://schemas.openxmlformats.org/officeDocument/2006/relationships/image" Target="../media/image53.jpe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slide" Target="slide11.xml"/><Relationship Id="rId9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76.png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78.png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79.png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102.png"/><Relationship Id="rId10" Type="http://schemas.openxmlformats.org/officeDocument/2006/relationships/image" Target="../media/image1.jpeg"/><Relationship Id="rId4" Type="http://schemas.openxmlformats.org/officeDocument/2006/relationships/image" Target="../media/image97.png"/><Relationship Id="rId9" Type="http://schemas.openxmlformats.org/officeDocument/2006/relationships/image" Target="../media/image8.png"/><Relationship Id="rId1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png"/><Relationship Id="rId5" Type="http://schemas.openxmlformats.org/officeDocument/2006/relationships/image" Target="../media/image103.png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png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.png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png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1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9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.jpe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5.png"/><Relationship Id="rId11" Type="http://schemas.openxmlformats.org/officeDocument/2006/relationships/image" Target="../media/image137.wmf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38.jpeg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1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8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.jpeg"/><Relationship Id="rId9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fvg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677988"/>
            <a:ext cx="20875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84213" y="1773238"/>
            <a:ext cx="338455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it-IT" altLang="it-IT" sz="2000" u="none">
                <a:solidFill>
                  <a:srgbClr val="587D93"/>
                </a:solidFill>
                <a:latin typeface="Calibri" pitchFamily="34" charset="0"/>
              </a:rPr>
              <a:t>LR n. 6  del 3 marzo 1998</a:t>
            </a:r>
          </a:p>
        </p:txBody>
      </p:sp>
      <p:sp>
        <p:nvSpPr>
          <p:cNvPr id="23556" name="Text Box 15"/>
          <p:cNvSpPr txBox="1">
            <a:spLocks noChangeArrowheads="1"/>
          </p:cNvSpPr>
          <p:nvPr/>
        </p:nvSpPr>
        <p:spPr bwMode="auto">
          <a:xfrm>
            <a:off x="2843213" y="2708275"/>
            <a:ext cx="215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VIGILANZA E CONTROLLO</a:t>
            </a:r>
          </a:p>
        </p:txBody>
      </p:sp>
      <p:sp>
        <p:nvSpPr>
          <p:cNvPr id="23557" name="Text Box 16"/>
          <p:cNvSpPr txBox="1">
            <a:spLocks noChangeArrowheads="1"/>
          </p:cNvSpPr>
          <p:nvPr/>
        </p:nvSpPr>
        <p:spPr bwMode="auto">
          <a:xfrm>
            <a:off x="2843213" y="3752850"/>
            <a:ext cx="33131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RICERCA E SUPPORTO TECNICO-SCIENTIFICO</a:t>
            </a:r>
          </a:p>
        </p:txBody>
      </p:sp>
      <p:sp>
        <p:nvSpPr>
          <p:cNvPr id="23558" name="CasellaDiTesto 2"/>
          <p:cNvSpPr txBox="1">
            <a:spLocks noChangeArrowheads="1"/>
          </p:cNvSpPr>
          <p:nvPr/>
        </p:nvSpPr>
        <p:spPr bwMode="auto">
          <a:xfrm>
            <a:off x="7113588" y="5949950"/>
            <a:ext cx="1143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>
                <a:solidFill>
                  <a:srgbClr val="FF0000"/>
                </a:solidFill>
                <a:hlinkClick r:id="rId4"/>
              </a:rPr>
              <a:t>VIDEO</a:t>
            </a:r>
            <a:endParaRPr lang="it-IT" altLang="it-IT">
              <a:solidFill>
                <a:srgbClr val="FF0000"/>
              </a:solidFill>
            </a:endParaRPr>
          </a:p>
        </p:txBody>
      </p:sp>
      <p:pic>
        <p:nvPicPr>
          <p:cNvPr id="23559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13" y="2708275"/>
            <a:ext cx="7588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13" y="4721225"/>
            <a:ext cx="9366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13" y="3729038"/>
            <a:ext cx="7508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7"/>
          <p:cNvSpPr txBox="1">
            <a:spLocks noChangeArrowheads="1"/>
          </p:cNvSpPr>
          <p:nvPr/>
        </p:nvSpPr>
        <p:spPr bwMode="auto">
          <a:xfrm>
            <a:off x="2843213" y="4797425"/>
            <a:ext cx="24495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PRESTAZIONI ANALITICHE</a:t>
            </a:r>
          </a:p>
        </p:txBody>
      </p:sp>
      <p:sp>
        <p:nvSpPr>
          <p:cNvPr id="23563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64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604837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COSA FA ARPA FVG</a:t>
            </a:r>
          </a:p>
        </p:txBody>
      </p:sp>
      <p:pic>
        <p:nvPicPr>
          <p:cNvPr id="23565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rpa741000\Documents\0000 NFS FEDERICA\FEDERICA - clima - perWeb-dic2014\foto-per Federica-clima\Date2009-07-07 183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9"/>
          <p:cNvSpPr>
            <a:spLocks noChangeArrowheads="1"/>
          </p:cNvSpPr>
          <p:nvPr/>
        </p:nvSpPr>
        <p:spPr bwMode="auto">
          <a:xfrm>
            <a:off x="2438400" y="1412776"/>
            <a:ext cx="426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r>
              <a:rPr lang="it-IT" altLang="it-IT" sz="6000" b="1" u="none" dirty="0" smtClean="0">
                <a:solidFill>
                  <a:srgbClr val="587D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LE PREVISIONI DEL TEMPO</a:t>
            </a:r>
          </a:p>
        </p:txBody>
      </p:sp>
      <p:pic>
        <p:nvPicPr>
          <p:cNvPr id="32772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303213"/>
            <a:ext cx="8143875" cy="720725"/>
          </a:xfrm>
        </p:spPr>
        <p:txBody>
          <a:bodyPr/>
          <a:lstStyle/>
          <a:p>
            <a:pPr>
              <a:defRPr/>
            </a:pPr>
            <a:r>
              <a:rPr altLang="it-IT"/>
              <a:t>ingredienti e ricetta delle previsioni</a:t>
            </a:r>
          </a:p>
        </p:txBody>
      </p:sp>
      <p:sp>
        <p:nvSpPr>
          <p:cNvPr id="113691" name="Text Box 16"/>
          <p:cNvSpPr txBox="1">
            <a:spLocks noChangeArrowheads="1"/>
          </p:cNvSpPr>
          <p:nvPr/>
        </p:nvSpPr>
        <p:spPr bwMode="auto">
          <a:xfrm>
            <a:off x="2740025" y="5889625"/>
            <a:ext cx="1976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contano</a:t>
            </a:r>
            <a:b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</a:br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la conoscenza e l’esperienza</a:t>
            </a:r>
          </a:p>
        </p:txBody>
      </p:sp>
      <p:sp>
        <p:nvSpPr>
          <p:cNvPr id="113688" name="Text Box 24"/>
          <p:cNvSpPr txBox="1">
            <a:spLocks noChangeArrowheads="1"/>
          </p:cNvSpPr>
          <p:nvPr/>
        </p:nvSpPr>
        <p:spPr bwMode="auto">
          <a:xfrm>
            <a:off x="107950" y="5387975"/>
            <a:ext cx="2735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600" u="none">
                <a:solidFill>
                  <a:srgbClr val="587D93"/>
                </a:solidFill>
                <a:latin typeface="Calibri" pitchFamily="34" charset="0"/>
              </a:rPr>
              <a:t>+ carte di analisi sinottica</a:t>
            </a:r>
          </a:p>
          <a:p>
            <a:r>
              <a:rPr lang="it-IT" altLang="it-IT" sz="1600" u="none">
                <a:solidFill>
                  <a:srgbClr val="587D93"/>
                </a:solidFill>
                <a:latin typeface="Calibri" pitchFamily="34" charset="0"/>
              </a:rPr>
              <a:t>+ dati di fulmini</a:t>
            </a:r>
          </a:p>
          <a:p>
            <a:r>
              <a:rPr lang="it-IT" altLang="it-IT" sz="1600" u="none">
                <a:solidFill>
                  <a:srgbClr val="587D93"/>
                </a:solidFill>
                <a:latin typeface="Calibri" pitchFamily="34" charset="0"/>
              </a:rPr>
              <a:t>+ dati in quota (sondaggio)</a:t>
            </a:r>
          </a:p>
        </p:txBody>
      </p:sp>
      <p:sp>
        <p:nvSpPr>
          <p:cNvPr id="113689" name="Line 25"/>
          <p:cNvSpPr>
            <a:spLocks noChangeShapeType="1"/>
          </p:cNvSpPr>
          <p:nvPr/>
        </p:nvSpPr>
        <p:spPr bwMode="auto">
          <a:xfrm>
            <a:off x="3141663" y="2846388"/>
            <a:ext cx="19050" cy="379412"/>
          </a:xfrm>
          <a:prstGeom prst="line">
            <a:avLst/>
          </a:prstGeom>
          <a:noFill/>
          <a:ln w="1905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13687" name="AutoShape 20"/>
          <p:cNvCxnSpPr>
            <a:cxnSpLocks noChangeShapeType="1"/>
          </p:cNvCxnSpPr>
          <p:nvPr/>
        </p:nvCxnSpPr>
        <p:spPr bwMode="auto">
          <a:xfrm>
            <a:off x="1993900" y="2903538"/>
            <a:ext cx="565150" cy="360362"/>
          </a:xfrm>
          <a:prstGeom prst="straightConnector1">
            <a:avLst/>
          </a:prstGeom>
          <a:noFill/>
          <a:ln w="1905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4746625" y="1198563"/>
            <a:ext cx="2201863" cy="1947862"/>
            <a:chOff x="4746365" y="1482653"/>
            <a:chExt cx="1957611" cy="1791688"/>
          </a:xfrm>
        </p:grpSpPr>
        <p:sp>
          <p:nvSpPr>
            <p:cNvPr id="33824" name="Text Box 14"/>
            <p:cNvSpPr txBox="1">
              <a:spLocks noChangeArrowheads="1"/>
            </p:cNvSpPr>
            <p:nvPr/>
          </p:nvSpPr>
          <p:spPr bwMode="auto">
            <a:xfrm>
              <a:off x="4746365" y="2963089"/>
              <a:ext cx="1939652" cy="31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600" b="1" u="none">
                  <a:solidFill>
                    <a:srgbClr val="587D93"/>
                  </a:solidFill>
                  <a:latin typeface="Calibri" pitchFamily="34" charset="0"/>
                </a:rPr>
                <a:t>immagini satellite</a:t>
              </a:r>
            </a:p>
          </p:txBody>
        </p:sp>
        <p:pic>
          <p:nvPicPr>
            <p:cNvPr id="3382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365" y="1482653"/>
              <a:ext cx="1957611" cy="147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242888" y="1258888"/>
            <a:ext cx="1651000" cy="1898650"/>
            <a:chOff x="243623" y="1542561"/>
            <a:chExt cx="1477086" cy="1796200"/>
          </a:xfrm>
        </p:grpSpPr>
        <p:sp>
          <p:nvSpPr>
            <p:cNvPr id="33822" name="Text Box 13"/>
            <p:cNvSpPr txBox="1">
              <a:spLocks noChangeArrowheads="1"/>
            </p:cNvSpPr>
            <p:nvPr/>
          </p:nvSpPr>
          <p:spPr bwMode="auto">
            <a:xfrm>
              <a:off x="243623" y="3018438"/>
              <a:ext cx="1477086" cy="32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600" b="1" u="none">
                  <a:solidFill>
                    <a:srgbClr val="587D93"/>
                  </a:solidFill>
                  <a:latin typeface="Calibri" pitchFamily="34" charset="0"/>
                </a:rPr>
                <a:t>immagini radar</a:t>
              </a:r>
              <a:endParaRPr lang="it-IT" altLang="it-IT" b="1" u="none">
                <a:solidFill>
                  <a:srgbClr val="587D93"/>
                </a:solidFill>
                <a:latin typeface="Calibri" pitchFamily="34" charset="0"/>
              </a:endParaRPr>
            </a:p>
          </p:txBody>
        </p:sp>
        <p:pic>
          <p:nvPicPr>
            <p:cNvPr id="33823" name="Picture 16" descr="\\NFS\mda\radar\images\vmi\20150725\0850.g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32" y="1542561"/>
              <a:ext cx="1475877" cy="1475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2092325" y="1196975"/>
            <a:ext cx="2479675" cy="1741488"/>
            <a:chOff x="2091636" y="1481398"/>
            <a:chExt cx="2120324" cy="1523739"/>
          </a:xfrm>
        </p:grpSpPr>
        <p:pic>
          <p:nvPicPr>
            <p:cNvPr id="338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686" y="1481398"/>
              <a:ext cx="2101274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1" name="Text Box 22"/>
            <p:cNvSpPr txBox="1">
              <a:spLocks noChangeArrowheads="1"/>
            </p:cNvSpPr>
            <p:nvPr/>
          </p:nvSpPr>
          <p:spPr bwMode="auto">
            <a:xfrm>
              <a:off x="2091636" y="2708920"/>
              <a:ext cx="2101274" cy="29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600" b="1" u="none">
                  <a:solidFill>
                    <a:srgbClr val="587D93"/>
                  </a:solidFill>
                  <a:latin typeface="Calibri" pitchFamily="34" charset="0"/>
                </a:rPr>
                <a:t>misure stazioni al suolo</a:t>
              </a: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214313" y="3244850"/>
            <a:ext cx="1873250" cy="2408238"/>
            <a:chOff x="213819" y="3529743"/>
            <a:chExt cx="1680937" cy="2242058"/>
          </a:xfrm>
        </p:grpSpPr>
        <p:pic>
          <p:nvPicPr>
            <p:cNvPr id="338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19" y="3529743"/>
              <a:ext cx="1680937" cy="1390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9" name="Text Box 22"/>
            <p:cNvSpPr txBox="1">
              <a:spLocks noChangeArrowheads="1"/>
            </p:cNvSpPr>
            <p:nvPr/>
          </p:nvSpPr>
          <p:spPr bwMode="auto">
            <a:xfrm>
              <a:off x="215939" y="4941168"/>
              <a:ext cx="1676695" cy="83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600" b="1" u="none">
                  <a:solidFill>
                    <a:srgbClr val="587D93"/>
                  </a:solidFill>
                  <a:latin typeface="Calibri" pitchFamily="34" charset="0"/>
                </a:rPr>
                <a:t>proiezioni modelli globali e locali</a:t>
              </a: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950" y="3514725"/>
            <a:ext cx="348456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33" descr="DSCN00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975" y="4548188"/>
            <a:ext cx="19240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2771775" y="3176588"/>
            <a:ext cx="1033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previsore</a:t>
            </a:r>
          </a:p>
        </p:txBody>
      </p:sp>
      <p:cxnSp>
        <p:nvCxnSpPr>
          <p:cNvPr id="38" name="AutoShape 20"/>
          <p:cNvCxnSpPr>
            <a:cxnSpLocks noChangeShapeType="1"/>
          </p:cNvCxnSpPr>
          <p:nvPr/>
        </p:nvCxnSpPr>
        <p:spPr bwMode="auto">
          <a:xfrm flipH="1">
            <a:off x="3924300" y="2847975"/>
            <a:ext cx="647700" cy="415925"/>
          </a:xfrm>
          <a:prstGeom prst="straightConnector1">
            <a:avLst/>
          </a:prstGeom>
          <a:noFill/>
          <a:ln w="1905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Line 25"/>
          <p:cNvSpPr>
            <a:spLocks noChangeShapeType="1"/>
          </p:cNvSpPr>
          <p:nvPr/>
        </p:nvSpPr>
        <p:spPr bwMode="auto">
          <a:xfrm flipV="1">
            <a:off x="2065338" y="4013200"/>
            <a:ext cx="346075" cy="0"/>
          </a:xfrm>
          <a:prstGeom prst="line">
            <a:avLst/>
          </a:prstGeom>
          <a:noFill/>
          <a:ln w="1905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cxnSp>
        <p:nvCxnSpPr>
          <p:cNvPr id="44" name="AutoShape 20"/>
          <p:cNvCxnSpPr>
            <a:cxnSpLocks noChangeShapeType="1"/>
          </p:cNvCxnSpPr>
          <p:nvPr/>
        </p:nvCxnSpPr>
        <p:spPr bwMode="auto">
          <a:xfrm flipV="1">
            <a:off x="1835150" y="4873625"/>
            <a:ext cx="504825" cy="431800"/>
          </a:xfrm>
          <a:prstGeom prst="straightConnector1">
            <a:avLst/>
          </a:prstGeom>
          <a:noFill/>
          <a:ln w="1905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Line 25"/>
          <p:cNvSpPr>
            <a:spLocks noChangeShapeType="1"/>
          </p:cNvSpPr>
          <p:nvPr/>
        </p:nvSpPr>
        <p:spPr bwMode="auto">
          <a:xfrm flipV="1">
            <a:off x="4643438" y="5808663"/>
            <a:ext cx="504825" cy="0"/>
          </a:xfrm>
          <a:prstGeom prst="line">
            <a:avLst/>
          </a:prstGeom>
          <a:noFill/>
          <a:ln w="19050">
            <a:solidFill>
              <a:srgbClr val="D60093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 flipV="1">
            <a:off x="2916238" y="5016500"/>
            <a:ext cx="298450" cy="636588"/>
          </a:xfrm>
          <a:prstGeom prst="line">
            <a:avLst/>
          </a:prstGeom>
          <a:noFill/>
          <a:ln w="19050">
            <a:solidFill>
              <a:srgbClr val="D60093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2520950" y="5614988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oggi…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419475" y="5653088"/>
            <a:ext cx="1223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come ieri…</a:t>
            </a:r>
          </a:p>
        </p:txBody>
      </p:sp>
      <p:pic>
        <p:nvPicPr>
          <p:cNvPr id="33813" name="Picture 10" descr="meteo_fvg_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7388" y="2208213"/>
            <a:ext cx="2071687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ine 25"/>
          <p:cNvSpPr>
            <a:spLocks noChangeShapeType="1"/>
          </p:cNvSpPr>
          <p:nvPr/>
        </p:nvSpPr>
        <p:spPr bwMode="auto">
          <a:xfrm flipV="1">
            <a:off x="6156325" y="3995738"/>
            <a:ext cx="547688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7402513" y="1809750"/>
            <a:ext cx="1392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600" u="none">
                <a:solidFill>
                  <a:srgbClr val="D60093"/>
                </a:solidFill>
                <a:latin typeface="Calibri" pitchFamily="34" charset="0"/>
              </a:rPr>
              <a:t>previsione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91" grpId="0"/>
      <p:bldP spid="113688" grpId="0"/>
      <p:bldP spid="113689" grpId="0" animBg="1"/>
      <p:bldP spid="36" grpId="0"/>
      <p:bldP spid="43" grpId="0" animBg="1"/>
      <p:bldP spid="55" grpId="0"/>
      <p:bldP spid="56" grpId="0"/>
      <p:bldP spid="61" grpId="0" animBg="1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olo 1"/>
          <p:cNvSpPr>
            <a:spLocks noGrp="1"/>
          </p:cNvSpPr>
          <p:nvPr>
            <p:ph type="title"/>
          </p:nvPr>
        </p:nvSpPr>
        <p:spPr bwMode="auto">
          <a:xfrm>
            <a:off x="749300" y="304800"/>
            <a:ext cx="8086725" cy="639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/>
              <a:t>i</a:t>
            </a:r>
            <a:r>
              <a:rPr altLang="it-IT" smtClean="0"/>
              <a:t> DATI: da dove arrivano</a:t>
            </a:r>
          </a:p>
        </p:txBody>
      </p:sp>
      <p:pic>
        <p:nvPicPr>
          <p:cNvPr id="3481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 descr="meteo_fvg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antenna-e-serbatoio-[3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413" y="1846263"/>
            <a:ext cx="17160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http://cmsarpa.regione.fvg.it/cms/tema/osmer/immagini/zoncolan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582863"/>
            <a:ext cx="19431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s://upload.wikimedia.org/wikipedia/commons/thumb/2/2b/Ballon_radiosonde_f.jpg/220px-Ballon_radiosonde_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813" y="4846638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grandine_grado_aquileia_05-200406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541588"/>
            <a:ext cx="16557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195263" y="1585913"/>
            <a:ext cx="19113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stazioni meteo</a:t>
            </a:r>
          </a:p>
        </p:txBody>
      </p:sp>
      <p:sp>
        <p:nvSpPr>
          <p:cNvPr id="34826" name="Text Box 8"/>
          <p:cNvSpPr txBox="1">
            <a:spLocks noChangeArrowheads="1"/>
          </p:cNvSpPr>
          <p:nvPr/>
        </p:nvSpPr>
        <p:spPr bwMode="auto">
          <a:xfrm>
            <a:off x="2627313" y="1125538"/>
            <a:ext cx="1792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radar</a:t>
            </a:r>
          </a:p>
        </p:txBody>
      </p:sp>
      <p:sp>
        <p:nvSpPr>
          <p:cNvPr id="34827" name="Text Box 8"/>
          <p:cNvSpPr txBox="1">
            <a:spLocks noChangeArrowheads="1"/>
          </p:cNvSpPr>
          <p:nvPr/>
        </p:nvSpPr>
        <p:spPr bwMode="auto">
          <a:xfrm>
            <a:off x="5030788" y="1392238"/>
            <a:ext cx="16287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pannelli grandine</a:t>
            </a:r>
          </a:p>
        </p:txBody>
      </p:sp>
      <p:sp>
        <p:nvSpPr>
          <p:cNvPr id="34828" name="Text Box 8"/>
          <p:cNvSpPr txBox="1">
            <a:spLocks noChangeArrowheads="1"/>
          </p:cNvSpPr>
          <p:nvPr/>
        </p:nvSpPr>
        <p:spPr bwMode="auto">
          <a:xfrm>
            <a:off x="6935788" y="4129088"/>
            <a:ext cx="19034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satellite</a:t>
            </a:r>
          </a:p>
        </p:txBody>
      </p:sp>
      <p:sp>
        <p:nvSpPr>
          <p:cNvPr id="34829" name="Text Box 8"/>
          <p:cNvSpPr txBox="1">
            <a:spLocks noChangeArrowheads="1"/>
          </p:cNvSpPr>
          <p:nvPr/>
        </p:nvSpPr>
        <p:spPr bwMode="auto">
          <a:xfrm>
            <a:off x="2484438" y="4294188"/>
            <a:ext cx="2238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radiosondaggi</a:t>
            </a:r>
          </a:p>
        </p:txBody>
      </p:sp>
      <p:sp>
        <p:nvSpPr>
          <p:cNvPr id="34830" name="Text Box 8"/>
          <p:cNvSpPr txBox="1">
            <a:spLocks noChangeArrowheads="1"/>
          </p:cNvSpPr>
          <p:nvPr/>
        </p:nvSpPr>
        <p:spPr bwMode="auto">
          <a:xfrm>
            <a:off x="6999288" y="1230313"/>
            <a:ext cx="20161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u="none">
                <a:solidFill>
                  <a:srgbClr val="D60093"/>
                </a:solidFill>
                <a:latin typeface="Calibri" pitchFamily="34" charset="0"/>
              </a:rPr>
              <a:t>rilevamento fulmini</a:t>
            </a:r>
          </a:p>
        </p:txBody>
      </p:sp>
      <p:pic>
        <p:nvPicPr>
          <p:cNvPr id="34831" name="Picture 16" descr="https://upload.wikimedia.org/wikipedia/commons/thumb/d/d0/GOES_8_Spac0255.jpg/300px-GOES_8_Spac025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338" y="4745038"/>
            <a:ext cx="2187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9" descr="purpligh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313" y="2373313"/>
            <a:ext cx="1816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codro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36613"/>
            <a:ext cx="800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3824288"/>
            <a:ext cx="28194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1049338"/>
            <a:ext cx="25463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1096963"/>
            <a:ext cx="25400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03313"/>
            <a:ext cx="25717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1101725"/>
            <a:ext cx="25574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4716463" y="1677988"/>
            <a:ext cx="3382962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le stazioni meteo</a:t>
            </a:r>
          </a:p>
        </p:txBody>
      </p:sp>
      <p:pic>
        <p:nvPicPr>
          <p:cNvPr id="35850" name="Picture 10" descr="meteo_fvg_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981075"/>
            <a:ext cx="270827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8" y="2735263"/>
            <a:ext cx="270192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3687763"/>
            <a:ext cx="27035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107950" y="836613"/>
            <a:ext cx="3527425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il radar meteorologico regionale</a:t>
            </a:r>
          </a:p>
        </p:txBody>
      </p:sp>
      <p:pic>
        <p:nvPicPr>
          <p:cNvPr id="36870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antenna-e-serbatoio-[3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2852738"/>
            <a:ext cx="27511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3348038" y="5645150"/>
            <a:ext cx="27717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800" u="none">
                <a:solidFill>
                  <a:srgbClr val="D60093"/>
                </a:solidFill>
                <a:latin typeface="Calibri" pitchFamily="34" charset="0"/>
              </a:rPr>
              <a:t>sede: Fossalon di Grado gestione: Protezione Civile Regione FVG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radar Fossalon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836613"/>
            <a:ext cx="80772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076450"/>
            <a:ext cx="6619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53008" y="6305103"/>
            <a:ext cx="8079432" cy="369332"/>
          </a:xfrm>
          <a:prstGeom prst="rect">
            <a:avLst/>
          </a:prstGeom>
          <a:solidFill>
            <a:srgbClr val="587D9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solidFill>
                  <a:srgbClr val="D60093"/>
                </a:solidFill>
                <a:latin typeface="Calibri" panose="020F0502020204030204" pitchFamily="34" charset="0"/>
                <a:hlinkClick r:id="rId6"/>
              </a:rPr>
              <a:t>https://youtu.be/Y8uouAAKptw?list=PLWJ8wcghQldxVg3a-oFhpNbcc-H_sPIob</a:t>
            </a:r>
            <a:r>
              <a:rPr lang="it-IT" sz="1800" dirty="0">
                <a:solidFill>
                  <a:srgbClr val="D60093"/>
                </a:solidFill>
                <a:latin typeface="Calibri" panose="020F0502020204030204" pitchFamily="34" charset="0"/>
              </a:rPr>
              <a:t>  </a:t>
            </a:r>
          </a:p>
        </p:txBody>
      </p:sp>
      <p:pic>
        <p:nvPicPr>
          <p:cNvPr id="37895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107950" y="879475"/>
            <a:ext cx="8640763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le immagini radar: </a:t>
            </a:r>
            <a:b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</a:b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utili anche dopo gli eventi meteo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4" descr="pallone meteo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183356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58039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493963"/>
            <a:ext cx="55880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179388" y="765175"/>
            <a:ext cx="87566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il radiosondaggio termodinamico</a:t>
            </a:r>
          </a:p>
        </p:txBody>
      </p:sp>
      <p:pic>
        <p:nvPicPr>
          <p:cNvPr id="38918" name="Picture 10" descr="meteo_fvg_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uppo 1"/>
          <p:cNvGrpSpPr>
            <a:grpSpLocks/>
          </p:cNvGrpSpPr>
          <p:nvPr/>
        </p:nvGrpSpPr>
        <p:grpSpPr bwMode="auto">
          <a:xfrm>
            <a:off x="1060450" y="1589088"/>
            <a:ext cx="2790825" cy="2246312"/>
            <a:chOff x="381000" y="912813"/>
            <a:chExt cx="2790825" cy="2246312"/>
          </a:xfrm>
        </p:grpSpPr>
        <p:pic>
          <p:nvPicPr>
            <p:cNvPr id="39951" name="Picture 2" descr="meteos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912813"/>
              <a:ext cx="2790825" cy="224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9952" name="Object 3">
              <a:hlinkClick r:id="" action="ppaction://hlinkshowjump?jump=nextslide"/>
            </p:cNvPr>
            <p:cNvGraphicFramePr>
              <a:graphicFrameLocks noChangeAspect="1"/>
            </p:cNvGraphicFramePr>
            <p:nvPr/>
          </p:nvGraphicFramePr>
          <p:xfrm>
            <a:off x="2427635" y="2676780"/>
            <a:ext cx="736253" cy="479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7" name="Fotografia di Photo Editor " r:id="rId5" imgW="8192210" imgH="5387807" progId="MSPhotoEd.3">
                    <p:embed/>
                  </p:oleObj>
                </mc:Choice>
                <mc:Fallback>
                  <p:oleObj name="Fotografia di Photo Editor " r:id="rId5" imgW="8192210" imgH="5387807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197" t="3340" r="2197" b="2005"/>
                        <a:stretch>
                          <a:fillRect/>
                        </a:stretch>
                      </p:blipFill>
                      <p:spPr bwMode="auto">
                        <a:xfrm>
                          <a:off x="2427635" y="2676780"/>
                          <a:ext cx="736253" cy="47917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524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03350" y="692150"/>
            <a:ext cx="5448300" cy="708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40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le immagini da satellite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116013" y="4267200"/>
            <a:ext cx="3181350" cy="2308225"/>
            <a:chOff x="4321892" y="-3126361"/>
            <a:chExt cx="6724650" cy="5048250"/>
          </a:xfrm>
        </p:grpSpPr>
        <p:pic>
          <p:nvPicPr>
            <p:cNvPr id="3994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892" y="-3126361"/>
              <a:ext cx="6724650" cy="504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4" name="CasellaDiTesto 1"/>
            <p:cNvSpPr txBox="1">
              <a:spLocks noChangeArrowheads="1"/>
            </p:cNvSpPr>
            <p:nvPr/>
          </p:nvSpPr>
          <p:spPr bwMode="auto">
            <a:xfrm>
              <a:off x="4321892" y="-3126361"/>
              <a:ext cx="2375775" cy="14130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>
                <a:defRPr sz="1800" b="1" u="none">
                  <a:solidFill>
                    <a:srgbClr val="D60093"/>
                  </a:solidFill>
                  <a:latin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it-IT" altLang="it-IT" dirty="0" smtClean="0"/>
                <a:t>vapore acqueo</a:t>
              </a:r>
            </a:p>
          </p:txBody>
        </p:sp>
      </p:grpSp>
      <p:pic>
        <p:nvPicPr>
          <p:cNvPr id="39941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4624388" y="4302125"/>
            <a:ext cx="3163887" cy="2290763"/>
            <a:chOff x="1187624" y="2348880"/>
            <a:chExt cx="6686550" cy="5010150"/>
          </a:xfrm>
        </p:grpSpPr>
        <p:pic>
          <p:nvPicPr>
            <p:cNvPr id="39947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348880"/>
              <a:ext cx="6686550" cy="501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6" name="CasellaDiTesto 18"/>
            <p:cNvSpPr txBox="1">
              <a:spLocks noChangeArrowheads="1"/>
            </p:cNvSpPr>
            <p:nvPr/>
          </p:nvSpPr>
          <p:spPr bwMode="auto">
            <a:xfrm>
              <a:off x="1187624" y="2348880"/>
              <a:ext cx="2519618" cy="8089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altLang="it-IT" sz="1800" b="1" u="none" dirty="0">
                  <a:solidFill>
                    <a:srgbClr val="D60093"/>
                  </a:solidFill>
                  <a:latin typeface="Calibri" panose="020F0502020204030204" pitchFamily="34" charset="0"/>
                </a:rPr>
                <a:t>infrarosso</a:t>
              </a: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4645025" y="1658938"/>
            <a:ext cx="3167063" cy="2320925"/>
            <a:chOff x="-451458" y="1124006"/>
            <a:chExt cx="6694115" cy="5079423"/>
          </a:xfrm>
        </p:grpSpPr>
        <p:pic>
          <p:nvPicPr>
            <p:cNvPr id="39945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1458" y="1151781"/>
              <a:ext cx="6694115" cy="505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8" name="CasellaDiTesto 17"/>
            <p:cNvSpPr txBox="1">
              <a:spLocks noChangeArrowheads="1"/>
            </p:cNvSpPr>
            <p:nvPr/>
          </p:nvSpPr>
          <p:spPr bwMode="auto">
            <a:xfrm>
              <a:off x="-451458" y="1124006"/>
              <a:ext cx="1949515" cy="8095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>
                <a:defRPr sz="1800" b="1" u="none">
                  <a:solidFill>
                    <a:srgbClr val="D60093"/>
                  </a:solidFill>
                  <a:latin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it-IT" altLang="it-IT" dirty="0" smtClean="0"/>
                <a:t>visibile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74675" y="765175"/>
            <a:ext cx="7993063" cy="708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40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rilevamento dei fulmini</a:t>
            </a:r>
          </a:p>
        </p:txBody>
      </p:sp>
      <p:pic>
        <p:nvPicPr>
          <p:cNvPr id="373769" name="Picture 9" descr="purp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76575"/>
            <a:ext cx="50292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sensor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4643438"/>
            <a:ext cx="15621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1620838"/>
            <a:ext cx="8158163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3" y="1604963"/>
            <a:ext cx="81581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593850"/>
            <a:ext cx="82264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0" descr="meteo_fvg_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03200" y="755650"/>
            <a:ext cx="8689975" cy="585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la visualizzazione di sintesi delle osservazioni locali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640762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8"/>
          <p:cNvSpPr txBox="1">
            <a:spLocks noChangeArrowheads="1"/>
          </p:cNvSpPr>
          <p:nvPr/>
        </p:nvSpPr>
        <p:spPr bwMode="auto">
          <a:xfrm>
            <a:off x="2339975" y="1989138"/>
            <a:ext cx="42481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MONITORAGGIO </a:t>
            </a:r>
            <a:b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componenti ambientali</a:t>
            </a:r>
          </a:p>
        </p:txBody>
      </p: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1692275" y="4365625"/>
            <a:ext cx="1079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CC0099"/>
                </a:solidFill>
                <a:latin typeface="Calibri" pitchFamily="34" charset="0"/>
              </a:rPr>
              <a:t>Clima </a:t>
            </a:r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1476375" y="3284538"/>
            <a:ext cx="14398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CC0099"/>
                </a:solidFill>
                <a:latin typeface="Calibri" pitchFamily="34" charset="0"/>
              </a:rPr>
              <a:t>Acqua </a:t>
            </a: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4572000" y="5300663"/>
            <a:ext cx="1079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CC0099"/>
                </a:solidFill>
                <a:latin typeface="Calibri" pitchFamily="34" charset="0"/>
              </a:rPr>
              <a:t>Suolo</a:t>
            </a:r>
          </a:p>
        </p:txBody>
      </p:sp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6084888" y="3644900"/>
            <a:ext cx="24479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CC0099"/>
                </a:solidFill>
                <a:latin typeface="Calibri" pitchFamily="34" charset="0"/>
              </a:rPr>
              <a:t>Livello sonoro </a:t>
            </a:r>
          </a:p>
        </p:txBody>
      </p:sp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3021013"/>
            <a:ext cx="31575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489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DIPARTIMENTI TERRITORIALI</a:t>
            </a:r>
          </a:p>
        </p:txBody>
      </p:sp>
      <p:pic>
        <p:nvPicPr>
          <p:cNvPr id="24585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olo 1"/>
          <p:cNvSpPr>
            <a:spLocks noGrp="1"/>
          </p:cNvSpPr>
          <p:nvPr>
            <p:ph type="title"/>
          </p:nvPr>
        </p:nvSpPr>
        <p:spPr bwMode="auto">
          <a:xfrm>
            <a:off x="5003800" y="2176463"/>
            <a:ext cx="3948113" cy="14414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 sz="4000" smtClean="0">
                <a:solidFill>
                  <a:srgbClr val="D60093"/>
                </a:solidFill>
              </a:rPr>
              <a:t>un lavoro delicato e…</a:t>
            </a:r>
          </a:p>
        </p:txBody>
      </p:sp>
      <p:sp>
        <p:nvSpPr>
          <p:cNvPr id="43011" name="Titolo 1"/>
          <p:cNvSpPr txBox="1">
            <a:spLocks/>
          </p:cNvSpPr>
          <p:nvPr/>
        </p:nvSpPr>
        <p:spPr bwMode="auto">
          <a:xfrm>
            <a:off x="755650" y="301625"/>
            <a:ext cx="600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i DATI: la validazione</a:t>
            </a:r>
          </a:p>
        </p:txBody>
      </p:sp>
      <p:pic>
        <p:nvPicPr>
          <p:cNvPr id="4301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46799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13" y="3860800"/>
            <a:ext cx="46736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itolo 1"/>
          <p:cNvSpPr txBox="1">
            <a:spLocks/>
          </p:cNvSpPr>
          <p:nvPr/>
        </p:nvSpPr>
        <p:spPr bwMode="auto">
          <a:xfrm>
            <a:off x="107950" y="5373688"/>
            <a:ext cx="3959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… molto impegnativo</a:t>
            </a:r>
          </a:p>
        </p:txBody>
      </p:sp>
      <p:pic>
        <p:nvPicPr>
          <p:cNvPr id="43015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8"/>
          <p:cNvSpPr>
            <a:spLocks noChangeArrowheads="1"/>
          </p:cNvSpPr>
          <p:nvPr/>
        </p:nvSpPr>
        <p:spPr bwMode="auto">
          <a:xfrm>
            <a:off x="161925" y="779463"/>
            <a:ext cx="882332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validazione: step 1 - screening automatico </a:t>
            </a:r>
          </a:p>
          <a:p>
            <a:pPr algn="ctr" eaLnBrk="1" hangingPunct="1">
              <a:lnSpc>
                <a:spcPts val="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200" u="none">
                <a:solidFill>
                  <a:srgbClr val="D60093"/>
                </a:solidFill>
                <a:latin typeface="Calibri" pitchFamily="34" charset="0"/>
              </a:rPr>
              <a:t>di tutti i dati (orari e giornalieri)</a:t>
            </a:r>
          </a:p>
        </p:txBody>
      </p:sp>
      <p:sp>
        <p:nvSpPr>
          <p:cNvPr id="44035" name="Rettangolo 7"/>
          <p:cNvSpPr>
            <a:spLocks noChangeArrowheads="1"/>
          </p:cNvSpPr>
          <p:nvPr/>
        </p:nvSpPr>
        <p:spPr bwMode="auto">
          <a:xfrm>
            <a:off x="107950" y="5253038"/>
            <a:ext cx="2390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tabella</a:t>
            </a:r>
            <a:r>
              <a:rPr lang="it-IT" altLang="it-IT" sz="1800" i="1" u="none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complessiva:</a:t>
            </a:r>
            <a:r>
              <a:rPr lang="it-IT" altLang="it-IT" sz="1800" i="1" u="none">
                <a:solidFill>
                  <a:srgbClr val="003399"/>
                </a:solidFill>
                <a:latin typeface="Calibri" pitchFamily="34" charset="0"/>
              </a:rPr>
              <a:t/>
            </a:r>
            <a:br>
              <a:rPr lang="it-IT" altLang="it-IT" sz="1800" i="1" u="none">
                <a:solidFill>
                  <a:srgbClr val="003399"/>
                </a:solidFill>
                <a:latin typeface="Calibri" pitchFamily="34" charset="0"/>
              </a:rPr>
            </a:br>
            <a: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  <a:t>tutte le stazioni, </a:t>
            </a:r>
            <a:b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</a:br>
            <a: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  <a:t>tutte le grandezze (25), tutte le ore</a:t>
            </a:r>
          </a:p>
        </p:txBody>
      </p:sp>
      <p:sp>
        <p:nvSpPr>
          <p:cNvPr id="44036" name="Rectangle 13"/>
          <p:cNvSpPr>
            <a:spLocks noChangeArrowheads="1"/>
          </p:cNvSpPr>
          <p:nvPr/>
        </p:nvSpPr>
        <p:spPr bwMode="auto">
          <a:xfrm>
            <a:off x="7056438" y="3551238"/>
            <a:ext cx="1947862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  </a:t>
            </a:r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</a:rPr>
              <a:t>evidenzia</a:t>
            </a:r>
          </a:p>
          <a:p>
            <a:pPr algn="r"/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ipotesi malfunzionamenti </a:t>
            </a:r>
          </a:p>
          <a:p>
            <a:pPr algn="r"/>
            <a:endParaRPr lang="it-IT" altLang="it-IT" sz="1800" u="none">
              <a:solidFill>
                <a:srgbClr val="587D93"/>
              </a:solidFill>
              <a:latin typeface="Calibri" pitchFamily="34" charset="0"/>
            </a:endParaRPr>
          </a:p>
          <a:p>
            <a:pPr algn="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 tutti i giorni,</a:t>
            </a:r>
            <a:b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</a:b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     </a:t>
            </a: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ora per ora</a:t>
            </a:r>
          </a:p>
          <a:p>
            <a:pPr algn="r"/>
            <a:endParaRPr lang="it-IT" altLang="it-IT" sz="1800" u="none">
              <a:solidFill>
                <a:srgbClr val="587D93"/>
              </a:solidFill>
              <a:latin typeface="Calibri" pitchFamily="34" charset="0"/>
            </a:endParaRPr>
          </a:p>
          <a:p>
            <a:pPr algn="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rete Micros</a:t>
            </a:r>
            <a:b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(48 stazioni) </a:t>
            </a:r>
            <a:b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+ CAE + … </a:t>
            </a:r>
          </a:p>
        </p:txBody>
      </p:sp>
      <p:pic>
        <p:nvPicPr>
          <p:cNvPr id="44037" name="Picture 2" descr="C:\Users\flapp\Documents\0000 Osmer2014\OSMER_presentazioni_varie\GiornataTrasparenza_30sett2016\videateControlloDati_daAlberto\00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2005013"/>
            <a:ext cx="46640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C:\Users\flapp\Documents\0000 Osmer2014\OSMER_presentazioni_varie\GiornataTrasparenza_30sett2016\videateControlloDati_daAlberto\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25" y="3551238"/>
            <a:ext cx="41449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ttangolo 9"/>
          <p:cNvSpPr>
            <a:spLocks noChangeArrowheads="1"/>
          </p:cNvSpPr>
          <p:nvPr/>
        </p:nvSpPr>
        <p:spPr bwMode="auto">
          <a:xfrm>
            <a:off x="2843213" y="6419850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mappa con evidenziate </a:t>
            </a:r>
            <a: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  <a:t>anomalie</a:t>
            </a:r>
          </a:p>
        </p:txBody>
      </p:sp>
      <p:pic>
        <p:nvPicPr>
          <p:cNvPr id="44040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4859338" y="2084388"/>
            <a:ext cx="3576637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il </a:t>
            </a:r>
            <a:r>
              <a:rPr lang="it-IT" altLang="it-IT" sz="1800" u="none">
                <a:solidFill>
                  <a:srgbClr val="D60093"/>
                </a:solidFill>
                <a:latin typeface="Calibri" pitchFamily="34" charset="0"/>
                <a:sym typeface="Wingdings" pitchFamily="2" charset="2"/>
              </a:rPr>
              <a:t>prodotto automatico </a:t>
            </a:r>
          </a:p>
          <a:p>
            <a:pPr algn="ct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generato da OMNIA </a:t>
            </a:r>
          </a:p>
          <a:p>
            <a:pPr algn="ct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(software realizzato da </a:t>
            </a:r>
          </a:p>
          <a:p>
            <a:pPr algn="ctr"/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ARPA FVG – OSMER):</a:t>
            </a:r>
          </a:p>
          <a:p>
            <a:pPr algn="ctr"/>
            <a:endParaRPr lang="it-IT" altLang="it-IT" sz="1800" u="none">
              <a:solidFill>
                <a:srgbClr val="587D93"/>
              </a:solidFill>
              <a:latin typeface="Calibri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ChangeArrowheads="1"/>
          </p:cNvSpPr>
          <p:nvPr/>
        </p:nvSpPr>
        <p:spPr bwMode="auto">
          <a:xfrm>
            <a:off x="0" y="779463"/>
            <a:ext cx="91440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validazione: step 2 - analisi </a:t>
            </a:r>
          </a:p>
          <a:p>
            <a:pPr algn="ctr" eaLnBrk="1" hangingPunct="1">
              <a:lnSpc>
                <a:spcPts val="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000" u="none">
                <a:solidFill>
                  <a:srgbClr val="D60093"/>
                </a:solidFill>
                <a:latin typeface="Calibri" pitchFamily="34" charset="0"/>
              </a:rPr>
              <a:t>del tecnico esperto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879975" y="2003425"/>
            <a:ext cx="41402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1800" u="none" dirty="0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intervento del </a:t>
            </a:r>
            <a:r>
              <a:rPr lang="it-IT" altLang="it-IT" sz="1800" u="none" dirty="0">
                <a:solidFill>
                  <a:srgbClr val="D60093"/>
                </a:solidFill>
                <a:latin typeface="Calibri" pitchFamily="34" charset="0"/>
                <a:sym typeface="Wingdings" pitchFamily="2" charset="2"/>
              </a:rPr>
              <a:t>tecnico esperto:</a:t>
            </a:r>
            <a:endParaRPr lang="it-IT" altLang="it-IT" sz="1800" u="none" dirty="0">
              <a:solidFill>
                <a:srgbClr val="D60093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it-IT" altLang="it-IT" sz="1800" u="none" dirty="0">
                <a:solidFill>
                  <a:srgbClr val="D60093"/>
                </a:solidFill>
                <a:latin typeface="Calibri" pitchFamily="34" charset="0"/>
                <a:sym typeface="Wingdings" pitchFamily="2" charset="2"/>
              </a:rPr>
              <a:t>visualizza</a:t>
            </a:r>
            <a:r>
              <a:rPr lang="it-IT" altLang="it-IT" sz="1800" u="none" dirty="0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 e </a:t>
            </a:r>
            <a:r>
              <a:rPr lang="it-IT" altLang="it-IT" sz="1800" u="none" dirty="0">
                <a:solidFill>
                  <a:srgbClr val="D60093"/>
                </a:solidFill>
                <a:latin typeface="Calibri" pitchFamily="34" charset="0"/>
                <a:sym typeface="Wingdings" pitchFamily="2" charset="2"/>
              </a:rPr>
              <a:t>analizza </a:t>
            </a:r>
            <a:r>
              <a:rPr lang="it-IT" altLang="it-IT" sz="1800" u="none" dirty="0">
                <a:solidFill>
                  <a:srgbClr val="587D93"/>
                </a:solidFill>
                <a:latin typeface="Calibri" pitchFamily="34" charset="0"/>
                <a:sym typeface="Wingdings" pitchFamily="2" charset="2"/>
              </a:rPr>
              <a:t>i dati grezzi originali «sospetti»;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it-IT" altLang="it-IT" sz="1800" u="none" dirty="0">
                <a:solidFill>
                  <a:srgbClr val="D60093"/>
                </a:solidFill>
                <a:latin typeface="Calibri" pitchFamily="34" charset="0"/>
              </a:rPr>
              <a:t>corregge</a:t>
            </a:r>
            <a:r>
              <a:rPr lang="it-IT" altLang="it-IT" sz="1800" u="none" dirty="0">
                <a:solidFill>
                  <a:srgbClr val="587D93"/>
                </a:solidFill>
                <a:latin typeface="Calibri" pitchFamily="34" charset="0"/>
              </a:rPr>
              <a:t> e </a:t>
            </a:r>
            <a:r>
              <a:rPr lang="it-IT" altLang="it-IT" sz="1800" u="none" dirty="0">
                <a:solidFill>
                  <a:srgbClr val="D60093"/>
                </a:solidFill>
                <a:latin typeface="Calibri" pitchFamily="34" charset="0"/>
              </a:rPr>
              <a:t>valida</a:t>
            </a:r>
            <a:r>
              <a:rPr lang="it-IT" altLang="it-IT" sz="1800" u="none" dirty="0">
                <a:solidFill>
                  <a:srgbClr val="587D93"/>
                </a:solidFill>
                <a:latin typeface="Calibri" pitchFamily="34" charset="0"/>
              </a:rPr>
              <a:t> i dati</a:t>
            </a:r>
          </a:p>
          <a:p>
            <a:pPr>
              <a:defRPr/>
            </a:pPr>
            <a:endParaRPr lang="it-IT" altLang="it-IT" sz="1800" u="none" dirty="0">
              <a:solidFill>
                <a:srgbClr val="587D93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5060" name="Rettangolo 11"/>
          <p:cNvSpPr>
            <a:spLocks noChangeArrowheads="1"/>
          </p:cNvSpPr>
          <p:nvPr/>
        </p:nvSpPr>
        <p:spPr bwMode="auto">
          <a:xfrm>
            <a:off x="539750" y="5265738"/>
            <a:ext cx="3132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grafico di </a:t>
            </a:r>
            <a: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  <a:t>dettaglio</a:t>
            </a:r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 delle </a:t>
            </a:r>
            <a:r>
              <a:rPr lang="it-IT" altLang="it-IT" sz="1800" i="1" u="none">
                <a:solidFill>
                  <a:srgbClr val="D60093"/>
                </a:solidFill>
                <a:latin typeface="Calibri" pitchFamily="34" charset="0"/>
              </a:rPr>
              <a:t>misure</a:t>
            </a:r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 di una stazione</a:t>
            </a:r>
          </a:p>
        </p:txBody>
      </p:sp>
      <p:pic>
        <p:nvPicPr>
          <p:cNvPr id="45061" name="Picture 2" descr="C:\Users\flapp\Documents\0000 Osmer2014\OSMER_presentazioni_varie\GiornataTrasparenza_30sett2016\videateControlloDati_daAlberto\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58988"/>
            <a:ext cx="42100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C:\Users\flapp\Documents\0000 Osmer2014\OSMER_presentazioni_varie\GiornataTrasparenza_30sett2016\videateControlloDati_daAlberto\006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24325"/>
            <a:ext cx="44481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ttangolo 9"/>
          <p:cNvSpPr>
            <a:spLocks noChangeArrowheads="1"/>
          </p:cNvSpPr>
          <p:nvPr/>
        </p:nvSpPr>
        <p:spPr bwMode="auto">
          <a:xfrm>
            <a:off x="5319713" y="3478213"/>
            <a:ext cx="2952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800" i="1" u="none">
                <a:solidFill>
                  <a:srgbClr val="587D93"/>
                </a:solidFill>
                <a:latin typeface="Calibri" pitchFamily="34" charset="0"/>
              </a:rPr>
              <a:t>interfaccia per la correzione  e validazione dei dati</a:t>
            </a:r>
          </a:p>
        </p:txBody>
      </p:sp>
      <p:pic>
        <p:nvPicPr>
          <p:cNvPr id="4506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0" descr="meteo_fvg_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01625"/>
            <a:ext cx="8229600" cy="723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/>
              <a:t>tutti i dati… in OMNIA</a:t>
            </a:r>
          </a:p>
        </p:txBody>
      </p:sp>
      <p:pic>
        <p:nvPicPr>
          <p:cNvPr id="46083" name="Picture 10" descr="meteo_fvg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1" name="Gruppo 2"/>
          <p:cNvGrpSpPr>
            <a:grpSpLocks/>
          </p:cNvGrpSpPr>
          <p:nvPr/>
        </p:nvGrpSpPr>
        <p:grpSpPr bwMode="auto">
          <a:xfrm>
            <a:off x="611188" y="1052513"/>
            <a:ext cx="7777162" cy="4767262"/>
            <a:chOff x="467544" y="1340766"/>
            <a:chExt cx="8208912" cy="5387299"/>
          </a:xfrm>
        </p:grpSpPr>
        <p:pic>
          <p:nvPicPr>
            <p:cNvPr id="4608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6"/>
              <a:ext cx="8208912" cy="538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8" name="Rettangolo 1"/>
            <p:cNvSpPr>
              <a:spLocks noChangeArrowheads="1"/>
            </p:cNvSpPr>
            <p:nvPr/>
          </p:nvSpPr>
          <p:spPr bwMode="auto">
            <a:xfrm>
              <a:off x="5855271" y="1381647"/>
              <a:ext cx="288000" cy="1080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/>
            </a:p>
          </p:txBody>
        </p:sp>
      </p:grpSp>
      <p:sp>
        <p:nvSpPr>
          <p:cNvPr id="101382" name="Rectangle 1026"/>
          <p:cNvSpPr txBox="1">
            <a:spLocks noChangeArrowheads="1"/>
          </p:cNvSpPr>
          <p:nvPr/>
        </p:nvSpPr>
        <p:spPr bwMode="auto">
          <a:xfrm>
            <a:off x="611188" y="5907088"/>
            <a:ext cx="7777162" cy="584200"/>
          </a:xfrm>
          <a:prstGeom prst="rect">
            <a:avLst/>
          </a:prstGeom>
          <a:solidFill>
            <a:srgbClr val="587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600" u="none">
                <a:latin typeface="Calibri" pitchFamily="34" charset="0"/>
                <a:sym typeface="Wingdings" pitchFamily="2" charset="2"/>
              </a:rPr>
              <a:t>OMNIA è il software realizzato da ARPA FVG – OSMER per archiviare, analizzare, validare, elaborare, visualizzare TUTTE LE INFORMAZIONI raccolte in forma di dati, immagini ecc.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03213"/>
            <a:ext cx="8229600" cy="723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 smtClean="0"/>
              <a:t>il SUPPORTO INFORMATICO</a:t>
            </a:r>
            <a:endParaRPr altLang="it-IT"/>
          </a:p>
        </p:txBody>
      </p:sp>
      <p:pic>
        <p:nvPicPr>
          <p:cNvPr id="47107" name="Picture 10" descr="meteo_fvg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1026"/>
          <p:cNvSpPr txBox="1">
            <a:spLocks noChangeArrowheads="1"/>
          </p:cNvSpPr>
          <p:nvPr/>
        </p:nvSpPr>
        <p:spPr bwMode="auto">
          <a:xfrm>
            <a:off x="971550" y="5449888"/>
            <a:ext cx="6611938" cy="830262"/>
          </a:xfrm>
          <a:prstGeom prst="rect">
            <a:avLst/>
          </a:prstGeom>
          <a:solidFill>
            <a:srgbClr val="587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600" u="none">
                <a:latin typeface="Calibri" pitchFamily="34" charset="0"/>
                <a:sym typeface="Wingdings" pitchFamily="2" charset="2"/>
              </a:rPr>
              <a:t>il lavoro degli informatici è alla base di tutte le attività di raccolta, archiviazione, analisi, validazione, elaborazione e comunicazione della informazioni meteo-climatiche svolte da ARPA FVG – OSMER</a:t>
            </a:r>
          </a:p>
        </p:txBody>
      </p:sp>
      <p:pic>
        <p:nvPicPr>
          <p:cNvPr id="102406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39838"/>
            <a:ext cx="6611938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12738"/>
            <a:ext cx="8229600" cy="696912"/>
          </a:xfrm>
        </p:spPr>
        <p:txBody>
          <a:bodyPr/>
          <a:lstStyle/>
          <a:p>
            <a:pPr>
              <a:defRPr/>
            </a:pPr>
            <a:r>
              <a:rPr altLang="it-IT"/>
              <a:t>i </a:t>
            </a:r>
            <a:r>
              <a:rPr altLang="it-IT" smtClean="0"/>
              <a:t>MODELLI fisico-matematici</a:t>
            </a:r>
            <a:endParaRPr altLang="it-IT"/>
          </a:p>
        </p:txBody>
      </p:sp>
      <p:sp>
        <p:nvSpPr>
          <p:cNvPr id="48131" name="Text Box 10"/>
          <p:cNvSpPr txBox="1">
            <a:spLocks noChangeArrowheads="1"/>
          </p:cNvSpPr>
          <p:nvPr/>
        </p:nvSpPr>
        <p:spPr bwMode="auto">
          <a:xfrm>
            <a:off x="827088" y="2519363"/>
            <a:ext cx="1646237" cy="376237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u="none">
                <a:solidFill>
                  <a:srgbClr val="587D93"/>
                </a:solidFill>
                <a:latin typeface="Verdana" pitchFamily="34" charset="0"/>
              </a:rPr>
              <a:t>Osservazioni</a:t>
            </a:r>
            <a:endParaRPr lang="it-IT" altLang="it-IT" u="none">
              <a:solidFill>
                <a:srgbClr val="587D93"/>
              </a:solidFill>
              <a:latin typeface="Verdana" pitchFamily="34" charset="0"/>
            </a:endParaRPr>
          </a:p>
        </p:txBody>
      </p:sp>
      <p:sp>
        <p:nvSpPr>
          <p:cNvPr id="48132" name="Text Box 11"/>
          <p:cNvSpPr txBox="1">
            <a:spLocks noChangeArrowheads="1"/>
          </p:cNvSpPr>
          <p:nvPr/>
        </p:nvSpPr>
        <p:spPr bwMode="auto">
          <a:xfrm>
            <a:off x="2251075" y="1684338"/>
            <a:ext cx="827088" cy="376237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u="none">
                <a:solidFill>
                  <a:srgbClr val="587D93"/>
                </a:solidFill>
                <a:latin typeface="Verdana" pitchFamily="34" charset="0"/>
              </a:rPr>
              <a:t>Fisica</a:t>
            </a:r>
            <a:endParaRPr lang="it-IT" altLang="it-IT" u="none">
              <a:solidFill>
                <a:srgbClr val="587D93"/>
              </a:solidFill>
              <a:latin typeface="Verdana" pitchFamily="34" charset="0"/>
            </a:endParaRP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3816350" y="1684338"/>
            <a:ext cx="1517650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u="none">
                <a:solidFill>
                  <a:srgbClr val="587D93"/>
                </a:solidFill>
                <a:latin typeface="Verdana" pitchFamily="34" charset="0"/>
              </a:rPr>
              <a:t>Matematica</a:t>
            </a:r>
            <a:endParaRPr lang="it-IT" altLang="it-IT" u="none">
              <a:solidFill>
                <a:srgbClr val="587D93"/>
              </a:solidFill>
              <a:latin typeface="Verdana" pitchFamily="34" charset="0"/>
            </a:endParaRPr>
          </a:p>
        </p:txBody>
      </p:sp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6999288" y="2519363"/>
            <a:ext cx="920750" cy="3762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u="none">
                <a:solidFill>
                  <a:srgbClr val="587D93"/>
                </a:solidFill>
                <a:latin typeface="Verdana" pitchFamily="34" charset="0"/>
              </a:rPr>
              <a:t>………..</a:t>
            </a:r>
            <a:endParaRPr lang="it-IT" altLang="it-IT" u="none">
              <a:solidFill>
                <a:srgbClr val="587D93"/>
              </a:solidFill>
              <a:latin typeface="Verdana" pitchFamily="34" charset="0"/>
            </a:endParaRPr>
          </a:p>
        </p:txBody>
      </p:sp>
      <p:sp>
        <p:nvSpPr>
          <p:cNvPr id="48135" name="Text Box 14"/>
          <p:cNvSpPr txBox="1">
            <a:spLocks noChangeArrowheads="1"/>
          </p:cNvSpPr>
          <p:nvPr/>
        </p:nvSpPr>
        <p:spPr bwMode="auto">
          <a:xfrm>
            <a:off x="5940425" y="1684338"/>
            <a:ext cx="1519238" cy="37623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u="none">
                <a:solidFill>
                  <a:srgbClr val="587D93"/>
                </a:solidFill>
                <a:latin typeface="Verdana" pitchFamily="34" charset="0"/>
              </a:rPr>
              <a:t>Informatica</a:t>
            </a:r>
            <a:endParaRPr lang="it-IT" altLang="it-IT" u="none">
              <a:solidFill>
                <a:srgbClr val="587D93"/>
              </a:solidFill>
              <a:latin typeface="Verdana" pitchFamily="34" charset="0"/>
            </a:endParaRPr>
          </a:p>
        </p:txBody>
      </p:sp>
      <p:graphicFrame>
        <p:nvGraphicFramePr>
          <p:cNvPr id="48136" name="Object 15"/>
          <p:cNvGraphicFramePr>
            <a:graphicFrameLocks noChangeAspect="1"/>
          </p:cNvGraphicFramePr>
          <p:nvPr/>
        </p:nvGraphicFramePr>
        <p:xfrm>
          <a:off x="3617913" y="2935288"/>
          <a:ext cx="1944687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9" name="ClipArt" r:id="rId4" imgW="1260043" imgH="1137514" progId="MS_ClipArt_Gallery.2">
                  <p:embed/>
                </p:oleObj>
              </mc:Choice>
              <mc:Fallback>
                <p:oleObj name="ClipArt" r:id="rId4" imgW="1260043" imgH="1137514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3" y="2935288"/>
                        <a:ext cx="1944687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137" name="AutoShape 17"/>
          <p:cNvCxnSpPr>
            <a:cxnSpLocks noChangeShapeType="1"/>
          </p:cNvCxnSpPr>
          <p:nvPr/>
        </p:nvCxnSpPr>
        <p:spPr bwMode="auto">
          <a:xfrm>
            <a:off x="2663825" y="2706688"/>
            <a:ext cx="1069975" cy="290512"/>
          </a:xfrm>
          <a:prstGeom prst="straightConnector1">
            <a:avLst/>
          </a:prstGeom>
          <a:noFill/>
          <a:ln w="3810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38" name="AutoShape 18"/>
          <p:cNvCxnSpPr>
            <a:cxnSpLocks noChangeShapeType="1"/>
          </p:cNvCxnSpPr>
          <p:nvPr/>
        </p:nvCxnSpPr>
        <p:spPr bwMode="auto">
          <a:xfrm>
            <a:off x="3314700" y="2205038"/>
            <a:ext cx="800100" cy="501650"/>
          </a:xfrm>
          <a:prstGeom prst="straightConnector1">
            <a:avLst/>
          </a:prstGeom>
          <a:noFill/>
          <a:ln w="3810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39" name="AutoShape 19"/>
          <p:cNvCxnSpPr>
            <a:cxnSpLocks noChangeShapeType="1"/>
          </p:cNvCxnSpPr>
          <p:nvPr/>
        </p:nvCxnSpPr>
        <p:spPr bwMode="auto">
          <a:xfrm>
            <a:off x="4572000" y="2205038"/>
            <a:ext cx="0" cy="501650"/>
          </a:xfrm>
          <a:prstGeom prst="straightConnector1">
            <a:avLst/>
          </a:prstGeom>
          <a:noFill/>
          <a:ln w="3810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0" name="AutoShape 20"/>
          <p:cNvCxnSpPr>
            <a:cxnSpLocks noChangeShapeType="1"/>
          </p:cNvCxnSpPr>
          <p:nvPr/>
        </p:nvCxnSpPr>
        <p:spPr bwMode="auto">
          <a:xfrm flipH="1">
            <a:off x="5029200" y="2249488"/>
            <a:ext cx="712788" cy="457200"/>
          </a:xfrm>
          <a:prstGeom prst="straightConnector1">
            <a:avLst/>
          </a:prstGeom>
          <a:noFill/>
          <a:ln w="3810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1" name="AutoShape 21"/>
          <p:cNvCxnSpPr>
            <a:cxnSpLocks noChangeShapeType="1"/>
          </p:cNvCxnSpPr>
          <p:nvPr/>
        </p:nvCxnSpPr>
        <p:spPr bwMode="auto">
          <a:xfrm flipH="1">
            <a:off x="5511800" y="2708275"/>
            <a:ext cx="1139825" cy="288925"/>
          </a:xfrm>
          <a:prstGeom prst="straightConnector1">
            <a:avLst/>
          </a:prstGeom>
          <a:noFill/>
          <a:ln w="38100">
            <a:solidFill>
              <a:srgbClr val="587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42" name="Text Box 23"/>
          <p:cNvSpPr txBox="1">
            <a:spLocks noChangeArrowheads="1"/>
          </p:cNvSpPr>
          <p:nvPr/>
        </p:nvSpPr>
        <p:spPr bwMode="auto">
          <a:xfrm>
            <a:off x="3941763" y="3201988"/>
            <a:ext cx="1236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u="none">
                <a:solidFill>
                  <a:srgbClr val="FFFF00"/>
                </a:solidFill>
                <a:latin typeface="Verdana" pitchFamily="34" charset="0"/>
              </a:rPr>
              <a:t>simulazione</a:t>
            </a:r>
            <a:endParaRPr lang="it-IT" altLang="it-IT" u="none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15079" name="Group 39"/>
          <p:cNvGrpSpPr>
            <a:grpSpLocks/>
          </p:cNvGrpSpPr>
          <p:nvPr/>
        </p:nvGrpSpPr>
        <p:grpSpPr bwMode="auto">
          <a:xfrm>
            <a:off x="2819400" y="4535488"/>
            <a:ext cx="3505200" cy="2133600"/>
            <a:chOff x="1776" y="2736"/>
            <a:chExt cx="2208" cy="1344"/>
          </a:xfrm>
        </p:grpSpPr>
        <p:sp>
          <p:nvSpPr>
            <p:cNvPr id="48149" name="Text Box 16"/>
            <p:cNvSpPr txBox="1">
              <a:spLocks noChangeArrowheads="1"/>
            </p:cNvSpPr>
            <p:nvPr/>
          </p:nvSpPr>
          <p:spPr bwMode="auto">
            <a:xfrm>
              <a:off x="1862" y="3232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 altLang="it-IT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8150" name="Text Box 22"/>
            <p:cNvSpPr txBox="1">
              <a:spLocks noChangeArrowheads="1"/>
            </p:cNvSpPr>
            <p:nvPr/>
          </p:nvSpPr>
          <p:spPr bwMode="auto">
            <a:xfrm>
              <a:off x="1968" y="3830"/>
              <a:ext cx="18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000" u="none">
                  <a:solidFill>
                    <a:srgbClr val="D60093"/>
                  </a:solidFill>
                  <a:latin typeface="Verdana" pitchFamily="34" charset="0"/>
                </a:rPr>
                <a:t>carte meteorologiche</a:t>
              </a:r>
              <a:endParaRPr lang="it-IT" altLang="it-IT" u="none">
                <a:solidFill>
                  <a:srgbClr val="D60093"/>
                </a:solidFill>
                <a:latin typeface="Verdana" pitchFamily="34" charset="0"/>
              </a:endParaRPr>
            </a:p>
          </p:txBody>
        </p:sp>
        <p:sp>
          <p:nvSpPr>
            <p:cNvPr id="48151" name="AutoShape 25"/>
            <p:cNvSpPr>
              <a:spLocks noChangeArrowheads="1"/>
            </p:cNvSpPr>
            <p:nvPr/>
          </p:nvSpPr>
          <p:spPr bwMode="auto">
            <a:xfrm>
              <a:off x="1776" y="3110"/>
              <a:ext cx="2208" cy="672"/>
            </a:xfrm>
            <a:prstGeom prst="parallelogram">
              <a:avLst>
                <a:gd name="adj" fmla="val 153333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cxnSp>
          <p:nvCxnSpPr>
            <p:cNvPr id="48152" name="AutoShape 26"/>
            <p:cNvCxnSpPr>
              <a:cxnSpLocks noChangeShapeType="1"/>
            </p:cNvCxnSpPr>
            <p:nvPr/>
          </p:nvCxnSpPr>
          <p:spPr bwMode="auto">
            <a:xfrm>
              <a:off x="2879" y="2736"/>
              <a:ext cx="1" cy="336"/>
            </a:xfrm>
            <a:prstGeom prst="straightConnector1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153" name="Freeform 27"/>
            <p:cNvSpPr>
              <a:spLocks/>
            </p:cNvSpPr>
            <p:nvPr/>
          </p:nvSpPr>
          <p:spPr bwMode="auto">
            <a:xfrm>
              <a:off x="2088" y="3288"/>
              <a:ext cx="1080" cy="366"/>
            </a:xfrm>
            <a:custGeom>
              <a:avLst/>
              <a:gdLst>
                <a:gd name="T0" fmla="*/ 0 w 1080"/>
                <a:gd name="T1" fmla="*/ 366 h 366"/>
                <a:gd name="T2" fmla="*/ 80 w 1080"/>
                <a:gd name="T3" fmla="*/ 334 h 366"/>
                <a:gd name="T4" fmla="*/ 160 w 1080"/>
                <a:gd name="T5" fmla="*/ 262 h 366"/>
                <a:gd name="T6" fmla="*/ 248 w 1080"/>
                <a:gd name="T7" fmla="*/ 166 h 366"/>
                <a:gd name="T8" fmla="*/ 288 w 1080"/>
                <a:gd name="T9" fmla="*/ 134 h 366"/>
                <a:gd name="T10" fmla="*/ 304 w 1080"/>
                <a:gd name="T11" fmla="*/ 110 h 366"/>
                <a:gd name="T12" fmla="*/ 480 w 1080"/>
                <a:gd name="T13" fmla="*/ 46 h 366"/>
                <a:gd name="T14" fmla="*/ 680 w 1080"/>
                <a:gd name="T15" fmla="*/ 22 h 366"/>
                <a:gd name="T16" fmla="*/ 1016 w 1080"/>
                <a:gd name="T17" fmla="*/ 46 h 366"/>
                <a:gd name="T18" fmla="*/ 1040 w 1080"/>
                <a:gd name="T19" fmla="*/ 230 h 3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0" h="366">
                  <a:moveTo>
                    <a:pt x="0" y="366"/>
                  </a:moveTo>
                  <a:cubicBezTo>
                    <a:pt x="29" y="356"/>
                    <a:pt x="50" y="342"/>
                    <a:pt x="80" y="334"/>
                  </a:cubicBezTo>
                  <a:cubicBezTo>
                    <a:pt x="137" y="277"/>
                    <a:pt x="110" y="300"/>
                    <a:pt x="160" y="262"/>
                  </a:cubicBezTo>
                  <a:cubicBezTo>
                    <a:pt x="179" y="225"/>
                    <a:pt x="213" y="189"/>
                    <a:pt x="248" y="166"/>
                  </a:cubicBezTo>
                  <a:cubicBezTo>
                    <a:pt x="294" y="97"/>
                    <a:pt x="233" y="178"/>
                    <a:pt x="288" y="134"/>
                  </a:cubicBezTo>
                  <a:cubicBezTo>
                    <a:pt x="296" y="128"/>
                    <a:pt x="297" y="116"/>
                    <a:pt x="304" y="110"/>
                  </a:cubicBezTo>
                  <a:cubicBezTo>
                    <a:pt x="354" y="66"/>
                    <a:pt x="417" y="55"/>
                    <a:pt x="480" y="46"/>
                  </a:cubicBezTo>
                  <a:cubicBezTo>
                    <a:pt x="542" y="25"/>
                    <a:pt x="616" y="27"/>
                    <a:pt x="680" y="22"/>
                  </a:cubicBezTo>
                  <a:cubicBezTo>
                    <a:pt x="791" y="0"/>
                    <a:pt x="909" y="10"/>
                    <a:pt x="1016" y="46"/>
                  </a:cubicBezTo>
                  <a:cubicBezTo>
                    <a:pt x="1060" y="105"/>
                    <a:pt x="1080" y="150"/>
                    <a:pt x="1040" y="23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54" name="Freeform 28"/>
            <p:cNvSpPr>
              <a:spLocks/>
            </p:cNvSpPr>
            <p:nvPr/>
          </p:nvSpPr>
          <p:spPr bwMode="auto">
            <a:xfrm>
              <a:off x="2208" y="3438"/>
              <a:ext cx="809" cy="264"/>
            </a:xfrm>
            <a:custGeom>
              <a:avLst/>
              <a:gdLst>
                <a:gd name="T0" fmla="*/ 0 w 809"/>
                <a:gd name="T1" fmla="*/ 264 h 264"/>
                <a:gd name="T2" fmla="*/ 192 w 809"/>
                <a:gd name="T3" fmla="*/ 136 h 264"/>
                <a:gd name="T4" fmla="*/ 240 w 809"/>
                <a:gd name="T5" fmla="*/ 56 h 264"/>
                <a:gd name="T6" fmla="*/ 312 w 809"/>
                <a:gd name="T7" fmla="*/ 16 h 264"/>
                <a:gd name="T8" fmla="*/ 376 w 809"/>
                <a:gd name="T9" fmla="*/ 0 h 264"/>
                <a:gd name="T10" fmla="*/ 720 w 809"/>
                <a:gd name="T11" fmla="*/ 40 h 264"/>
                <a:gd name="T12" fmla="*/ 768 w 809"/>
                <a:gd name="T13" fmla="*/ 208 h 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264">
                  <a:moveTo>
                    <a:pt x="0" y="264"/>
                  </a:moveTo>
                  <a:cubicBezTo>
                    <a:pt x="88" y="235"/>
                    <a:pt x="132" y="207"/>
                    <a:pt x="192" y="136"/>
                  </a:cubicBezTo>
                  <a:cubicBezTo>
                    <a:pt x="211" y="113"/>
                    <a:pt x="217" y="76"/>
                    <a:pt x="240" y="56"/>
                  </a:cubicBezTo>
                  <a:cubicBezTo>
                    <a:pt x="266" y="33"/>
                    <a:pt x="282" y="24"/>
                    <a:pt x="312" y="16"/>
                  </a:cubicBezTo>
                  <a:cubicBezTo>
                    <a:pt x="333" y="10"/>
                    <a:pt x="376" y="0"/>
                    <a:pt x="376" y="0"/>
                  </a:cubicBezTo>
                  <a:cubicBezTo>
                    <a:pt x="501" y="6"/>
                    <a:pt x="602" y="16"/>
                    <a:pt x="720" y="40"/>
                  </a:cubicBezTo>
                  <a:cubicBezTo>
                    <a:pt x="809" y="93"/>
                    <a:pt x="768" y="86"/>
                    <a:pt x="768" y="208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55" name="Freeform 29"/>
            <p:cNvSpPr>
              <a:spLocks/>
            </p:cNvSpPr>
            <p:nvPr/>
          </p:nvSpPr>
          <p:spPr bwMode="auto">
            <a:xfrm>
              <a:off x="2416" y="3550"/>
              <a:ext cx="424" cy="160"/>
            </a:xfrm>
            <a:custGeom>
              <a:avLst/>
              <a:gdLst>
                <a:gd name="T0" fmla="*/ 0 w 424"/>
                <a:gd name="T1" fmla="*/ 144 h 160"/>
                <a:gd name="T2" fmla="*/ 96 w 424"/>
                <a:gd name="T3" fmla="*/ 88 h 160"/>
                <a:gd name="T4" fmla="*/ 208 w 424"/>
                <a:gd name="T5" fmla="*/ 0 h 160"/>
                <a:gd name="T6" fmla="*/ 384 w 424"/>
                <a:gd name="T7" fmla="*/ 32 h 160"/>
                <a:gd name="T8" fmla="*/ 424 w 424"/>
                <a:gd name="T9" fmla="*/ 72 h 160"/>
                <a:gd name="T10" fmla="*/ 400 w 424"/>
                <a:gd name="T11" fmla="*/ 16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4" h="160">
                  <a:moveTo>
                    <a:pt x="0" y="144"/>
                  </a:moveTo>
                  <a:cubicBezTo>
                    <a:pt x="37" y="129"/>
                    <a:pt x="63" y="110"/>
                    <a:pt x="96" y="88"/>
                  </a:cubicBezTo>
                  <a:cubicBezTo>
                    <a:pt x="124" y="46"/>
                    <a:pt x="160" y="16"/>
                    <a:pt x="208" y="0"/>
                  </a:cubicBezTo>
                  <a:cubicBezTo>
                    <a:pt x="270" y="6"/>
                    <a:pt x="324" y="17"/>
                    <a:pt x="384" y="32"/>
                  </a:cubicBezTo>
                  <a:cubicBezTo>
                    <a:pt x="395" y="39"/>
                    <a:pt x="424" y="54"/>
                    <a:pt x="424" y="72"/>
                  </a:cubicBezTo>
                  <a:cubicBezTo>
                    <a:pt x="424" y="101"/>
                    <a:pt x="400" y="129"/>
                    <a:pt x="400" y="16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56" name="Text Box 30"/>
            <p:cNvSpPr txBox="1">
              <a:spLocks noChangeArrowheads="1"/>
            </p:cNvSpPr>
            <p:nvPr/>
          </p:nvSpPr>
          <p:spPr bwMode="auto">
            <a:xfrm>
              <a:off x="2592" y="3542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800" b="1">
                  <a:solidFill>
                    <a:schemeClr val="tx1"/>
                  </a:solidFill>
                  <a:latin typeface="Verdana" pitchFamily="34" charset="0"/>
                </a:rPr>
                <a:t>A</a:t>
              </a:r>
              <a:endParaRPr lang="it-IT" altLang="it-IT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8157" name="Freeform 31"/>
            <p:cNvSpPr>
              <a:spLocks/>
            </p:cNvSpPr>
            <p:nvPr/>
          </p:nvSpPr>
          <p:spPr bwMode="auto">
            <a:xfrm>
              <a:off x="2552" y="3193"/>
              <a:ext cx="768" cy="277"/>
            </a:xfrm>
            <a:custGeom>
              <a:avLst/>
              <a:gdLst>
                <a:gd name="T0" fmla="*/ 0 w 768"/>
                <a:gd name="T1" fmla="*/ 69 h 277"/>
                <a:gd name="T2" fmla="*/ 112 w 768"/>
                <a:gd name="T3" fmla="*/ 53 h 277"/>
                <a:gd name="T4" fmla="*/ 168 w 768"/>
                <a:gd name="T5" fmla="*/ 21 h 277"/>
                <a:gd name="T6" fmla="*/ 240 w 768"/>
                <a:gd name="T7" fmla="*/ 5 h 277"/>
                <a:gd name="T8" fmla="*/ 512 w 768"/>
                <a:gd name="T9" fmla="*/ 29 h 277"/>
                <a:gd name="T10" fmla="*/ 600 w 768"/>
                <a:gd name="T11" fmla="*/ 61 h 277"/>
                <a:gd name="T12" fmla="*/ 680 w 768"/>
                <a:gd name="T13" fmla="*/ 109 h 277"/>
                <a:gd name="T14" fmla="*/ 752 w 768"/>
                <a:gd name="T15" fmla="*/ 237 h 277"/>
                <a:gd name="T16" fmla="*/ 768 w 768"/>
                <a:gd name="T17" fmla="*/ 277 h 2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8" h="277">
                  <a:moveTo>
                    <a:pt x="0" y="69"/>
                  </a:moveTo>
                  <a:cubicBezTo>
                    <a:pt x="3" y="69"/>
                    <a:pt x="90" y="64"/>
                    <a:pt x="112" y="53"/>
                  </a:cubicBezTo>
                  <a:cubicBezTo>
                    <a:pt x="162" y="28"/>
                    <a:pt x="124" y="31"/>
                    <a:pt x="168" y="21"/>
                  </a:cubicBezTo>
                  <a:cubicBezTo>
                    <a:pt x="252" y="2"/>
                    <a:pt x="186" y="23"/>
                    <a:pt x="240" y="5"/>
                  </a:cubicBezTo>
                  <a:cubicBezTo>
                    <a:pt x="306" y="8"/>
                    <a:pt x="434" y="0"/>
                    <a:pt x="512" y="29"/>
                  </a:cubicBezTo>
                  <a:cubicBezTo>
                    <a:pt x="539" y="39"/>
                    <a:pt x="574" y="48"/>
                    <a:pt x="600" y="61"/>
                  </a:cubicBezTo>
                  <a:cubicBezTo>
                    <a:pt x="629" y="76"/>
                    <a:pt x="648" y="98"/>
                    <a:pt x="680" y="109"/>
                  </a:cubicBezTo>
                  <a:cubicBezTo>
                    <a:pt x="708" y="151"/>
                    <a:pt x="722" y="197"/>
                    <a:pt x="752" y="237"/>
                  </a:cubicBezTo>
                  <a:cubicBezTo>
                    <a:pt x="762" y="267"/>
                    <a:pt x="756" y="253"/>
                    <a:pt x="768" y="277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58" name="Freeform 32"/>
            <p:cNvSpPr>
              <a:spLocks/>
            </p:cNvSpPr>
            <p:nvPr/>
          </p:nvSpPr>
          <p:spPr bwMode="auto">
            <a:xfrm>
              <a:off x="2696" y="3113"/>
              <a:ext cx="776" cy="269"/>
            </a:xfrm>
            <a:custGeom>
              <a:avLst/>
              <a:gdLst>
                <a:gd name="T0" fmla="*/ 0 w 776"/>
                <a:gd name="T1" fmla="*/ 77 h 269"/>
                <a:gd name="T2" fmla="*/ 96 w 776"/>
                <a:gd name="T3" fmla="*/ 53 h 269"/>
                <a:gd name="T4" fmla="*/ 360 w 776"/>
                <a:gd name="T5" fmla="*/ 37 h 269"/>
                <a:gd name="T6" fmla="*/ 448 w 776"/>
                <a:gd name="T7" fmla="*/ 69 h 269"/>
                <a:gd name="T8" fmla="*/ 496 w 776"/>
                <a:gd name="T9" fmla="*/ 85 h 269"/>
                <a:gd name="T10" fmla="*/ 520 w 776"/>
                <a:gd name="T11" fmla="*/ 93 h 269"/>
                <a:gd name="T12" fmla="*/ 696 w 776"/>
                <a:gd name="T13" fmla="*/ 205 h 269"/>
                <a:gd name="T14" fmla="*/ 752 w 776"/>
                <a:gd name="T15" fmla="*/ 261 h 269"/>
                <a:gd name="T16" fmla="*/ 776 w 776"/>
                <a:gd name="T17" fmla="*/ 269 h 2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6" h="269">
                  <a:moveTo>
                    <a:pt x="0" y="77"/>
                  </a:moveTo>
                  <a:cubicBezTo>
                    <a:pt x="33" y="70"/>
                    <a:pt x="64" y="61"/>
                    <a:pt x="96" y="53"/>
                  </a:cubicBezTo>
                  <a:cubicBezTo>
                    <a:pt x="175" y="0"/>
                    <a:pt x="261" y="33"/>
                    <a:pt x="360" y="37"/>
                  </a:cubicBezTo>
                  <a:cubicBezTo>
                    <a:pt x="390" y="47"/>
                    <a:pt x="418" y="57"/>
                    <a:pt x="448" y="69"/>
                  </a:cubicBezTo>
                  <a:cubicBezTo>
                    <a:pt x="464" y="75"/>
                    <a:pt x="480" y="80"/>
                    <a:pt x="496" y="85"/>
                  </a:cubicBezTo>
                  <a:cubicBezTo>
                    <a:pt x="504" y="88"/>
                    <a:pt x="520" y="93"/>
                    <a:pt x="520" y="93"/>
                  </a:cubicBezTo>
                  <a:cubicBezTo>
                    <a:pt x="570" y="143"/>
                    <a:pt x="646" y="155"/>
                    <a:pt x="696" y="205"/>
                  </a:cubicBezTo>
                  <a:cubicBezTo>
                    <a:pt x="735" y="244"/>
                    <a:pt x="702" y="233"/>
                    <a:pt x="752" y="261"/>
                  </a:cubicBezTo>
                  <a:cubicBezTo>
                    <a:pt x="759" y="265"/>
                    <a:pt x="776" y="269"/>
                    <a:pt x="776" y="269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59" name="Freeform 33"/>
            <p:cNvSpPr>
              <a:spLocks/>
            </p:cNvSpPr>
            <p:nvPr/>
          </p:nvSpPr>
          <p:spPr bwMode="auto">
            <a:xfrm>
              <a:off x="3216" y="3106"/>
              <a:ext cx="408" cy="209"/>
            </a:xfrm>
            <a:custGeom>
              <a:avLst/>
              <a:gdLst>
                <a:gd name="T0" fmla="*/ 0 w 408"/>
                <a:gd name="T1" fmla="*/ 20 h 209"/>
                <a:gd name="T2" fmla="*/ 144 w 408"/>
                <a:gd name="T3" fmla="*/ 44 h 209"/>
                <a:gd name="T4" fmla="*/ 176 w 408"/>
                <a:gd name="T5" fmla="*/ 92 h 209"/>
                <a:gd name="T6" fmla="*/ 232 w 408"/>
                <a:gd name="T7" fmla="*/ 180 h 209"/>
                <a:gd name="T8" fmla="*/ 408 w 408"/>
                <a:gd name="T9" fmla="*/ 196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8" h="209">
                  <a:moveTo>
                    <a:pt x="0" y="20"/>
                  </a:moveTo>
                  <a:cubicBezTo>
                    <a:pt x="60" y="13"/>
                    <a:pt x="100" y="0"/>
                    <a:pt x="144" y="44"/>
                  </a:cubicBezTo>
                  <a:cubicBezTo>
                    <a:pt x="161" y="95"/>
                    <a:pt x="139" y="40"/>
                    <a:pt x="176" y="92"/>
                  </a:cubicBezTo>
                  <a:cubicBezTo>
                    <a:pt x="193" y="115"/>
                    <a:pt x="206" y="164"/>
                    <a:pt x="232" y="180"/>
                  </a:cubicBezTo>
                  <a:cubicBezTo>
                    <a:pt x="279" y="209"/>
                    <a:pt x="368" y="196"/>
                    <a:pt x="408" y="19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60" name="Text Box 34"/>
            <p:cNvSpPr txBox="1">
              <a:spLocks noChangeArrowheads="1"/>
            </p:cNvSpPr>
            <p:nvPr/>
          </p:nvSpPr>
          <p:spPr bwMode="auto">
            <a:xfrm>
              <a:off x="3504" y="3062"/>
              <a:ext cx="2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800" b="1">
                  <a:solidFill>
                    <a:schemeClr val="tx1"/>
                  </a:solidFill>
                  <a:latin typeface="Verdana" pitchFamily="34" charset="0"/>
                </a:rPr>
                <a:t>B</a:t>
              </a:r>
            </a:p>
          </p:txBody>
        </p:sp>
      </p:grpSp>
      <p:grpSp>
        <p:nvGrpSpPr>
          <p:cNvPr id="215077" name="Group 37"/>
          <p:cNvGrpSpPr>
            <a:grpSpLocks/>
          </p:cNvGrpSpPr>
          <p:nvPr/>
        </p:nvGrpSpPr>
        <p:grpSpPr bwMode="auto">
          <a:xfrm>
            <a:off x="457200" y="4002088"/>
            <a:ext cx="2971800" cy="2652712"/>
            <a:chOff x="192" y="2400"/>
            <a:chExt cx="1872" cy="1671"/>
          </a:xfrm>
        </p:grpSpPr>
        <p:graphicFrame>
          <p:nvGraphicFramePr>
            <p:cNvPr id="48147" name="Object 24"/>
            <p:cNvGraphicFramePr>
              <a:graphicFrameLocks noChangeAspect="1"/>
            </p:cNvGraphicFramePr>
            <p:nvPr/>
          </p:nvGraphicFramePr>
          <p:xfrm>
            <a:off x="864" y="2400"/>
            <a:ext cx="1200" cy="1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70" name="ClipArt" r:id="rId6" imgW="2409825" imgH="2562225" progId="MS_ClipArt_Gallery.2">
                    <p:embed/>
                  </p:oleObj>
                </mc:Choice>
                <mc:Fallback>
                  <p:oleObj name="ClipArt" r:id="rId6" imgW="2409825" imgH="2562225" progId="MS_ClipArt_Gallery.2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400"/>
                          <a:ext cx="1200" cy="16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35"/>
            <p:cNvSpPr txBox="1">
              <a:spLocks noChangeArrowheads="1"/>
            </p:cNvSpPr>
            <p:nvPr/>
          </p:nvSpPr>
          <p:spPr bwMode="auto">
            <a:xfrm>
              <a:off x="192" y="3408"/>
              <a:ext cx="8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000" u="none">
                  <a:solidFill>
                    <a:srgbClr val="587D93"/>
                  </a:solidFill>
                  <a:latin typeface="Verdana" pitchFamily="34" charset="0"/>
                </a:rPr>
                <a:t>previsore</a:t>
              </a:r>
              <a:endParaRPr lang="it-IT" altLang="it-IT" u="none">
                <a:solidFill>
                  <a:srgbClr val="587D93"/>
                </a:solidFill>
                <a:latin typeface="Verdana" pitchFamily="34" charset="0"/>
              </a:endParaRPr>
            </a:p>
          </p:txBody>
        </p:sp>
      </p:grpSp>
      <p:pic>
        <p:nvPicPr>
          <p:cNvPr id="48145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C:\Users\arpa741000\Documents\0000 Osmer2014\immaginiDaWEB-Social-CD\pixabay\satellite-1030779_19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9"/>
          <a:stretch>
            <a:fillRect/>
          </a:stretch>
        </p:blipFill>
        <p:spPr bwMode="auto">
          <a:xfrm>
            <a:off x="-71438" y="0"/>
            <a:ext cx="9286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2" descr="C:\Users\arpa741000\Documents\0000 Osmer2014\immaginiDaWEB-Social-CD\pixabay\mathematics-989128_1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36913"/>
            <a:ext cx="921543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8229600" cy="792163"/>
          </a:xfrm>
        </p:spPr>
        <p:txBody>
          <a:bodyPr/>
          <a:lstStyle/>
          <a:p>
            <a:pPr>
              <a:defRPr/>
            </a:pPr>
            <a:r>
              <a:rPr altLang="it-IT">
                <a:solidFill>
                  <a:srgbClr val="FF0000"/>
                </a:solidFill>
              </a:rPr>
              <a:t>le osservazioni e i modelli</a:t>
            </a: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107950" y="1557338"/>
            <a:ext cx="4767263" cy="3938587"/>
          </a:xfrm>
          <a:prstGeom prst="rect">
            <a:avLst/>
          </a:prstGeom>
          <a:solidFill>
            <a:srgbClr val="587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u="none">
                <a:latin typeface="Verdana" pitchFamily="34" charset="0"/>
              </a:rPr>
              <a:t>sebbene non utilizzati direttamente dal previsore,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 u="none">
                <a:latin typeface="Verdana" pitchFamily="34" charset="0"/>
              </a:rPr>
              <a:t> i dati in quota (radiosondaggi),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 u="none">
                <a:latin typeface="Verdana" pitchFamily="34" charset="0"/>
              </a:rPr>
              <a:t> i dati delle stazioni al suolo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 u="none">
                <a:latin typeface="Verdana" pitchFamily="34" charset="0"/>
              </a:rPr>
              <a:t> e (sempre più) i dati dai satelliti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 u="none">
                <a:latin typeface="Verdana" pitchFamily="34" charset="0"/>
              </a:rPr>
              <a:t> e (in futuro) i dati RADAR</a:t>
            </a:r>
          </a:p>
          <a:p>
            <a:pPr>
              <a:spcBef>
                <a:spcPct val="50000"/>
              </a:spcBef>
            </a:pPr>
            <a:r>
              <a:rPr lang="it-IT" altLang="it-IT" sz="2000" u="none">
                <a:latin typeface="Verdana" pitchFamily="34" charset="0"/>
              </a:rPr>
              <a:t>servono ad inizializzare i</a:t>
            </a:r>
          </a:p>
          <a:p>
            <a:pPr>
              <a:spcBef>
                <a:spcPct val="50000"/>
              </a:spcBef>
            </a:pPr>
            <a:r>
              <a:rPr lang="it-IT" altLang="it-IT" sz="2000" u="none">
                <a:latin typeface="Verdana" pitchFamily="34" charset="0"/>
              </a:rPr>
              <a:t>MODELLI FISICO-MATEMATICI </a:t>
            </a:r>
          </a:p>
          <a:p>
            <a:pPr>
              <a:spcBef>
                <a:spcPct val="50000"/>
              </a:spcBef>
            </a:pPr>
            <a:r>
              <a:rPr lang="it-IT" altLang="it-IT" sz="2000" u="none">
                <a:latin typeface="Verdana" pitchFamily="34" charset="0"/>
              </a:rPr>
              <a:t>di simulazione atmosferica</a:t>
            </a:r>
          </a:p>
        </p:txBody>
      </p:sp>
      <p:pic>
        <p:nvPicPr>
          <p:cNvPr id="49158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90563"/>
            <a:ext cx="8229600" cy="1143000"/>
          </a:xfrm>
        </p:spPr>
        <p:txBody>
          <a:bodyPr/>
          <a:lstStyle/>
          <a:p>
            <a:pPr>
              <a:defRPr/>
            </a:pPr>
            <a:r>
              <a:rPr altLang="it-IT"/>
              <a:t>le osservazioni e i modelli</a:t>
            </a:r>
          </a:p>
        </p:txBody>
      </p:sp>
      <p:sp>
        <p:nvSpPr>
          <p:cNvPr id="50179" name="Text Box 9"/>
          <p:cNvSpPr txBox="1">
            <a:spLocks noChangeArrowheads="1"/>
          </p:cNvSpPr>
          <p:nvPr/>
        </p:nvSpPr>
        <p:spPr bwMode="auto">
          <a:xfrm>
            <a:off x="1201738" y="1444625"/>
            <a:ext cx="655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serve una capacità di calcolo enorme</a:t>
            </a:r>
          </a:p>
        </p:txBody>
      </p:sp>
      <p:pic>
        <p:nvPicPr>
          <p:cNvPr id="193538" name="Picture 2" descr="Cray Super Computer ECMWF panel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513" y="2009775"/>
            <a:ext cx="67849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95400" y="6342063"/>
            <a:ext cx="655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i="1" u="none">
                <a:solidFill>
                  <a:srgbClr val="587D93"/>
                </a:solidFill>
                <a:latin typeface="Calibri" pitchFamily="34" charset="0"/>
              </a:rPr>
              <a:t>Supercomputer Centre ECMWF (Reading, UK)</a:t>
            </a:r>
          </a:p>
        </p:txBody>
      </p:sp>
      <p:pic>
        <p:nvPicPr>
          <p:cNvPr id="5018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7675"/>
            <a:ext cx="47244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dominio planetario</a:t>
            </a:r>
          </a:p>
        </p:txBody>
      </p:sp>
      <p:graphicFrame>
        <p:nvGraphicFramePr>
          <p:cNvPr id="51203" name="Object 9"/>
          <p:cNvGraphicFramePr>
            <a:graphicFrameLocks noChangeAspect="1"/>
          </p:cNvGraphicFramePr>
          <p:nvPr/>
        </p:nvGraphicFramePr>
        <p:xfrm>
          <a:off x="423863" y="985838"/>
          <a:ext cx="5900737" cy="571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Fotografia di Photo Editor " r:id="rId4" imgW="7826418" imgH="7872142" progId="MSPhotoEd.3">
                  <p:embed/>
                </p:oleObj>
              </mc:Choice>
              <mc:Fallback>
                <p:oleObj name="Fotografia di Photo Editor " r:id="rId4" imgW="7826418" imgH="787214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80" t="6403" r="5980" b="4573"/>
                      <a:stretch>
                        <a:fillRect/>
                      </a:stretch>
                    </p:blipFill>
                    <p:spPr bwMode="auto">
                      <a:xfrm>
                        <a:off x="423863" y="985838"/>
                        <a:ext cx="5900737" cy="571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12"/>
          <p:cNvSpPr txBox="1">
            <a:spLocks noChangeArrowheads="1"/>
          </p:cNvSpPr>
          <p:nvPr/>
        </p:nvSpPr>
        <p:spPr bwMode="auto">
          <a:xfrm>
            <a:off x="6553200" y="990600"/>
            <a:ext cx="1995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 u="none">
                <a:solidFill>
                  <a:srgbClr val="003399"/>
                </a:solidFill>
                <a:latin typeface="Verdana" pitchFamily="34" charset="0"/>
              </a:rPr>
              <a:t>i modelli</a:t>
            </a:r>
          </a:p>
          <a:p>
            <a:pPr algn="ctr"/>
            <a:r>
              <a:rPr lang="it-IT" altLang="it-IT" sz="2000" u="none">
                <a:solidFill>
                  <a:srgbClr val="003399"/>
                </a:solidFill>
                <a:latin typeface="Verdana" pitchFamily="34" charset="0"/>
              </a:rPr>
              <a:t>“principali”</a:t>
            </a:r>
          </a:p>
          <a:p>
            <a:pPr algn="ctr"/>
            <a:r>
              <a:rPr lang="it-IT" altLang="it-IT" sz="2000" u="none">
                <a:solidFill>
                  <a:srgbClr val="003399"/>
                </a:solidFill>
                <a:latin typeface="Verdana" pitchFamily="34" charset="0"/>
              </a:rPr>
              <a:t>sono planetari</a:t>
            </a:r>
          </a:p>
        </p:txBody>
      </p:sp>
      <p:sp>
        <p:nvSpPr>
          <p:cNvPr id="51205" name="Text Box 13"/>
          <p:cNvSpPr txBox="1">
            <a:spLocks noChangeArrowheads="1"/>
          </p:cNvSpPr>
          <p:nvPr/>
        </p:nvSpPr>
        <p:spPr bwMode="auto">
          <a:xfrm>
            <a:off x="5257800" y="5867400"/>
            <a:ext cx="1074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1600" u="none">
                <a:solidFill>
                  <a:srgbClr val="003399"/>
                </a:solidFill>
                <a:latin typeface="Verdana" pitchFamily="34" charset="0"/>
              </a:rPr>
              <a:t>dominio</a:t>
            </a:r>
          </a:p>
          <a:p>
            <a:pPr algn="ctr"/>
            <a:r>
              <a:rPr lang="it-IT" altLang="it-IT" sz="1600" u="none">
                <a:solidFill>
                  <a:srgbClr val="003399"/>
                </a:solidFill>
                <a:latin typeface="Verdana" pitchFamily="34" charset="0"/>
              </a:rPr>
              <a:t>del GME</a:t>
            </a:r>
          </a:p>
          <a:p>
            <a:pPr algn="ctr"/>
            <a:r>
              <a:rPr lang="it-IT" altLang="it-IT" sz="1600" u="none">
                <a:solidFill>
                  <a:srgbClr val="003399"/>
                </a:solidFill>
                <a:latin typeface="Verdana" pitchFamily="34" charset="0"/>
              </a:rPr>
              <a:t>del DWD</a:t>
            </a:r>
            <a:endParaRPr lang="it-IT" altLang="it-IT" sz="2000" u="none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5120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7675"/>
            <a:ext cx="4267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dominio regionale</a:t>
            </a:r>
          </a:p>
        </p:txBody>
      </p:sp>
      <p:graphicFrame>
        <p:nvGraphicFramePr>
          <p:cNvPr id="52227" name="Object 9"/>
          <p:cNvGraphicFramePr>
            <a:graphicFrameLocks noChangeAspect="1"/>
          </p:cNvGraphicFramePr>
          <p:nvPr/>
        </p:nvGraphicFramePr>
        <p:xfrm>
          <a:off x="1524000" y="1008063"/>
          <a:ext cx="7518400" cy="574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Fotografia di Photo Editor " r:id="rId4" imgW="8939035" imgH="6828112" progId="MSPhotoEd.3">
                  <p:embed/>
                </p:oleObj>
              </mc:Choice>
              <mc:Fallback>
                <p:oleObj name="Fotografia di Photo Editor " r:id="rId4" imgW="8939035" imgH="682811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08063"/>
                        <a:ext cx="7518400" cy="574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10"/>
          <p:cNvSpPr txBox="1">
            <a:spLocks noChangeArrowheads="1"/>
          </p:cNvSpPr>
          <p:nvPr/>
        </p:nvSpPr>
        <p:spPr bwMode="auto">
          <a:xfrm>
            <a:off x="161925" y="2895600"/>
            <a:ext cx="1362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 u="none">
                <a:solidFill>
                  <a:srgbClr val="003399"/>
                </a:solidFill>
                <a:latin typeface="Verdana" pitchFamily="34" charset="0"/>
              </a:rPr>
              <a:t>dominî di</a:t>
            </a:r>
          </a:p>
          <a:p>
            <a:pPr algn="ctr"/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modelli</a:t>
            </a:r>
            <a:endParaRPr lang="it-IT" altLang="it-IT" sz="2000" u="none">
              <a:solidFill>
                <a:srgbClr val="003399"/>
              </a:solidFill>
              <a:latin typeface="Verdana" pitchFamily="34" charset="0"/>
            </a:endParaRPr>
          </a:p>
          <a:p>
            <a:pPr algn="ctr"/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non</a:t>
            </a:r>
          </a:p>
          <a:p>
            <a:pPr algn="ctr"/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planetari</a:t>
            </a:r>
            <a:endParaRPr lang="it-IT" altLang="it-IT" sz="2000" u="none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5222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"/>
          <p:cNvSpPr txBox="1">
            <a:spLocks noChangeArrowheads="1"/>
          </p:cNvSpPr>
          <p:nvPr/>
        </p:nvSpPr>
        <p:spPr bwMode="auto">
          <a:xfrm>
            <a:off x="2214563" y="1989138"/>
            <a:ext cx="42481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CONTROLLO </a:t>
            </a:r>
            <a:b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fonti e fattori inquinamento</a:t>
            </a:r>
            <a:endParaRPr lang="it-IT" altLang="it-IT" sz="2600" b="1" u="none">
              <a:solidFill>
                <a:srgbClr val="587D93"/>
              </a:solidFill>
              <a:latin typeface="Calibri" pitchFamily="34" charset="0"/>
            </a:endParaRPr>
          </a:p>
        </p:txBody>
      </p:sp>
      <p:sp>
        <p:nvSpPr>
          <p:cNvPr id="25603" name="Text Box 11"/>
          <p:cNvSpPr txBox="1">
            <a:spLocks noChangeArrowheads="1"/>
          </p:cNvSpPr>
          <p:nvPr/>
        </p:nvSpPr>
        <p:spPr bwMode="auto">
          <a:xfrm>
            <a:off x="1692275" y="4365625"/>
            <a:ext cx="1079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Aria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2339975" y="3429000"/>
            <a:ext cx="14398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Acqua </a:t>
            </a:r>
          </a:p>
        </p:txBody>
      </p:sp>
      <p:sp>
        <p:nvSpPr>
          <p:cNvPr id="25605" name="Text Box 13"/>
          <p:cNvSpPr txBox="1">
            <a:spLocks noChangeArrowheads="1"/>
          </p:cNvSpPr>
          <p:nvPr/>
        </p:nvSpPr>
        <p:spPr bwMode="auto">
          <a:xfrm>
            <a:off x="2700338" y="5157788"/>
            <a:ext cx="1079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Suolo</a:t>
            </a:r>
          </a:p>
        </p:txBody>
      </p:sp>
      <p:sp>
        <p:nvSpPr>
          <p:cNvPr id="25606" name="Text Box 14"/>
          <p:cNvSpPr txBox="1">
            <a:spLocks noChangeArrowheads="1"/>
          </p:cNvSpPr>
          <p:nvPr/>
        </p:nvSpPr>
        <p:spPr bwMode="auto">
          <a:xfrm>
            <a:off x="5795963" y="3573463"/>
            <a:ext cx="18002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Acustico </a:t>
            </a:r>
          </a:p>
        </p:txBody>
      </p:sp>
      <p:sp>
        <p:nvSpPr>
          <p:cNvPr id="25607" name="Text Box 15"/>
          <p:cNvSpPr txBox="1">
            <a:spLocks noChangeArrowheads="1"/>
          </p:cNvSpPr>
          <p:nvPr/>
        </p:nvSpPr>
        <p:spPr bwMode="auto">
          <a:xfrm>
            <a:off x="5219700" y="5373688"/>
            <a:ext cx="27368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D60093"/>
                </a:solidFill>
                <a:latin typeface="Calibri" pitchFamily="34" charset="0"/>
              </a:rPr>
              <a:t>Elettromagnetico </a:t>
            </a:r>
          </a:p>
        </p:txBody>
      </p:sp>
      <p:pic>
        <p:nvPicPr>
          <p:cNvPr id="2560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738" y="3128963"/>
            <a:ext cx="19558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ttangolo 1"/>
          <p:cNvSpPr>
            <a:spLocks noChangeArrowheads="1"/>
          </p:cNvSpPr>
          <p:nvPr/>
        </p:nvSpPr>
        <p:spPr bwMode="auto">
          <a:xfrm>
            <a:off x="3240088" y="5084763"/>
            <a:ext cx="2195512" cy="215900"/>
          </a:xfrm>
          <a:prstGeom prst="rect">
            <a:avLst/>
          </a:prstGeom>
          <a:solidFill>
            <a:srgbClr val="E6E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5610" name="Rettangolo 2"/>
          <p:cNvSpPr>
            <a:spLocks noChangeArrowheads="1"/>
          </p:cNvSpPr>
          <p:nvPr/>
        </p:nvSpPr>
        <p:spPr bwMode="auto">
          <a:xfrm>
            <a:off x="5148263" y="3068638"/>
            <a:ext cx="431800" cy="2090737"/>
          </a:xfrm>
          <a:prstGeom prst="rect">
            <a:avLst/>
          </a:prstGeom>
          <a:solidFill>
            <a:srgbClr val="E6E3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5611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489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DIPARTIMENTI TERRITORIALI</a:t>
            </a:r>
          </a:p>
        </p:txBody>
      </p:sp>
      <p:pic>
        <p:nvPicPr>
          <p:cNvPr id="2561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7675"/>
            <a:ext cx="8156575" cy="735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la rappresentazione dell’orografia in un modello planetario</a:t>
            </a:r>
          </a:p>
        </p:txBody>
      </p:sp>
      <p:graphicFrame>
        <p:nvGraphicFramePr>
          <p:cNvPr id="53251" name="Object 9"/>
          <p:cNvGraphicFramePr>
            <a:graphicFrameLocks noChangeAspect="1"/>
          </p:cNvGraphicFramePr>
          <p:nvPr/>
        </p:nvGraphicFramePr>
        <p:xfrm>
          <a:off x="3070225" y="981075"/>
          <a:ext cx="4597400" cy="578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9" name="Fotografia di Photo Editor " r:id="rId4" imgW="5197290" imgH="6538527" progId="MSPhotoEd.3">
                  <p:embed/>
                </p:oleObj>
              </mc:Choice>
              <mc:Fallback>
                <p:oleObj name="Fotografia di Photo Editor " r:id="rId4" imgW="5197290" imgH="6538527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981075"/>
                        <a:ext cx="4597400" cy="578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10"/>
          <p:cNvSpPr txBox="1">
            <a:spLocks noChangeArrowheads="1"/>
          </p:cNvSpPr>
          <p:nvPr/>
        </p:nvSpPr>
        <p:spPr bwMode="auto">
          <a:xfrm>
            <a:off x="1258888" y="5503863"/>
            <a:ext cx="1849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modello GME</a:t>
            </a:r>
          </a:p>
          <a:p>
            <a:pPr algn="r"/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del DWD</a:t>
            </a:r>
            <a:endParaRPr lang="it-IT" altLang="it-IT" sz="2000" u="none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53253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7675"/>
            <a:ext cx="5994400" cy="446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 livelli verticali di un modello</a:t>
            </a:r>
          </a:p>
        </p:txBody>
      </p:sp>
      <p:graphicFrame>
        <p:nvGraphicFramePr>
          <p:cNvPr id="54275" name="Object 9"/>
          <p:cNvGraphicFramePr>
            <a:graphicFrameLocks noChangeAspect="1"/>
          </p:cNvGraphicFramePr>
          <p:nvPr/>
        </p:nvGraphicFramePr>
        <p:xfrm>
          <a:off x="914400" y="1003300"/>
          <a:ext cx="8077200" cy="57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Fotografia di Photo Editor " r:id="rId4" imgW="21177815" imgH="14601185" progId="MSPhotoEd.3">
                  <p:embed/>
                </p:oleObj>
              </mc:Choice>
              <mc:Fallback>
                <p:oleObj name="Fotografia di Photo Editor " r:id="rId4" imgW="21177815" imgH="14601185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003300"/>
                        <a:ext cx="8077200" cy="570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7063" y="506413"/>
            <a:ext cx="5105400" cy="381000"/>
          </a:xfrm>
        </p:spPr>
        <p:txBody>
          <a:bodyPr/>
          <a:lstStyle/>
          <a:p>
            <a:pPr algn="l"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un esempio di campi previsti</a:t>
            </a:r>
          </a:p>
        </p:txBody>
      </p:sp>
      <p:pic>
        <p:nvPicPr>
          <p:cNvPr id="55299" name="Picture 2" descr="\\NFS\scratch\[FEDERICA - clima]\figure_per_stefano\fig3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1278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79" name="Picture 3" descr="\\NFS\scratch\[FEDERICA - clima]\figure_per_stefano\fig3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11250"/>
            <a:ext cx="7197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\\NFS\scratch\[FEDERICA - clima]\figure_per_stefano\fig3c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5"/>
          <a:stretch>
            <a:fillRect/>
          </a:stretch>
        </p:blipFill>
        <p:spPr bwMode="auto">
          <a:xfrm>
            <a:off x="987425" y="1111250"/>
            <a:ext cx="71818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\\NFS\scratch\[FEDERICA - clima]\figure_per_stefano\fig3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88" y="1119188"/>
            <a:ext cx="71977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0" y="506413"/>
            <a:ext cx="6400800" cy="381000"/>
          </a:xfrm>
        </p:spPr>
        <p:txBody>
          <a:bodyPr/>
          <a:lstStyle/>
          <a:p>
            <a:pPr algn="l"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le carte meteorologiche: i valori futuri</a:t>
            </a:r>
          </a:p>
        </p:txBody>
      </p:sp>
      <p:sp>
        <p:nvSpPr>
          <p:cNvPr id="56323" name="Text Box 12"/>
          <p:cNvSpPr txBox="1">
            <a:spLocks noChangeArrowheads="1"/>
          </p:cNvSpPr>
          <p:nvPr/>
        </p:nvSpPr>
        <p:spPr bwMode="auto">
          <a:xfrm>
            <a:off x="1187450" y="5516563"/>
            <a:ext cx="215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u="none">
                <a:solidFill>
                  <a:srgbClr val="333399"/>
                </a:solidFill>
              </a:rPr>
              <a:t>a diverse quote</a:t>
            </a:r>
          </a:p>
        </p:txBody>
      </p:sp>
      <p:sp>
        <p:nvSpPr>
          <p:cNvPr id="56324" name="Text Box 13"/>
          <p:cNvSpPr txBox="1">
            <a:spLocks noChangeArrowheads="1"/>
          </p:cNvSpPr>
          <p:nvPr/>
        </p:nvSpPr>
        <p:spPr bwMode="auto">
          <a:xfrm>
            <a:off x="4757738" y="1649413"/>
            <a:ext cx="3849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u="none">
                <a:solidFill>
                  <a:srgbClr val="333399"/>
                </a:solidFill>
              </a:rPr>
              <a:t>le grandezze meteorologiche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u="none">
                <a:solidFill>
                  <a:srgbClr val="333399"/>
                </a:solidFill>
              </a:rPr>
              <a:t>fondamentali</a:t>
            </a:r>
            <a:endParaRPr lang="it-IT" altLang="it-IT" sz="2000" u="none"/>
          </a:p>
        </p:txBody>
      </p:sp>
      <p:pic>
        <p:nvPicPr>
          <p:cNvPr id="56325" name="Picture 62" descr="\\NFS\scratch\[FEDERICA - clima]\figure_per_stefano\fi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628775"/>
            <a:ext cx="41386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3" descr="\\NFS\scratch\[FEDERICA - clima]\figure_per_stefano\fi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3" y="3578225"/>
            <a:ext cx="44021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12"/>
          <p:cNvSpPr txBox="1">
            <a:spLocks noChangeArrowheads="1"/>
          </p:cNvSpPr>
          <p:nvPr/>
        </p:nvSpPr>
        <p:spPr bwMode="auto">
          <a:xfrm>
            <a:off x="636588" y="1249363"/>
            <a:ext cx="32115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u="none">
                <a:solidFill>
                  <a:srgbClr val="C00000"/>
                </a:solidFill>
              </a:rPr>
              <a:t>temperature a 5000 m di quota</a:t>
            </a:r>
          </a:p>
        </p:txBody>
      </p:sp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5908675" y="3195638"/>
            <a:ext cx="21002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u="none">
                <a:solidFill>
                  <a:srgbClr val="C00000"/>
                </a:solidFill>
              </a:rPr>
              <a:t>venti al suolo</a:t>
            </a:r>
          </a:p>
        </p:txBody>
      </p:sp>
      <p:pic>
        <p:nvPicPr>
          <p:cNvPr id="5632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meteo_fvg_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27063" y="506413"/>
            <a:ext cx="6283325" cy="381000"/>
          </a:xfrm>
        </p:spPr>
        <p:txBody>
          <a:bodyPr/>
          <a:lstStyle/>
          <a:p>
            <a:pPr algn="l"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modello ECMWF deterministico</a:t>
            </a:r>
          </a:p>
        </p:txBody>
      </p:sp>
      <p:pic>
        <p:nvPicPr>
          <p:cNvPr id="204802" name="Picture 2" descr="\\NFS\scratch\[FEDERICA - clima]\figure_per_stefano\fig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5" y="1052513"/>
            <a:ext cx="72834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 descr="\\NFS\scratch\[FEDERICA - clima]\figure_per_stefano\fig4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926"/>
          <a:stretch>
            <a:fillRect/>
          </a:stretch>
        </p:blipFill>
        <p:spPr bwMode="auto">
          <a:xfrm>
            <a:off x="727075" y="1052513"/>
            <a:ext cx="76898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\\NFS\scratch\[FEDERICA - clima]\figure_per_stefano\fig4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1052513"/>
            <a:ext cx="7747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5" name="Picture 5" descr="\\NFS\scratch\[FEDERICA - clima]\figure_per_stefano\fig4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981075"/>
            <a:ext cx="779145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7063" y="503238"/>
            <a:ext cx="5486400" cy="381000"/>
          </a:xfrm>
        </p:spPr>
        <p:txBody>
          <a:bodyPr/>
          <a:lstStyle/>
          <a:p>
            <a:pPr algn="l"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modello DWD globale</a:t>
            </a:r>
          </a:p>
        </p:txBody>
      </p:sp>
      <p:pic>
        <p:nvPicPr>
          <p:cNvPr id="58371" name="Picture 10" descr="gme_tkb_na_p_036_000-010321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2813"/>
            <a:ext cx="8001000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9" name="Picture 11" descr="gme_htt_eu_P_036048_850-010322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924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60" name="Picture 12" descr="gme_r24_eu_p_054078_000-01032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2813"/>
            <a:ext cx="78486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6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6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41350" y="461963"/>
            <a:ext cx="67056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scarsa risoluzione su un territorio piccolo</a:t>
            </a:r>
          </a:p>
        </p:txBody>
      </p:sp>
      <p:graphicFrame>
        <p:nvGraphicFramePr>
          <p:cNvPr id="59395" name="Object 10"/>
          <p:cNvGraphicFramePr>
            <a:graphicFrameLocks noChangeAspect="1"/>
          </p:cNvGraphicFramePr>
          <p:nvPr/>
        </p:nvGraphicFramePr>
        <p:xfrm>
          <a:off x="228600" y="990600"/>
          <a:ext cx="4114800" cy="308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Fotografia di Photo Editor " r:id="rId4" imgW="6896698" imgH="5174428" progId="MSPhotoEd.3">
                  <p:embed/>
                </p:oleObj>
              </mc:Choice>
              <mc:Fallback>
                <p:oleObj name="Fotografia di Photo Editor " r:id="rId4" imgW="6896698" imgH="5174428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4114800" cy="308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12"/>
          <p:cNvSpPr txBox="1">
            <a:spLocks noChangeArrowheads="1"/>
          </p:cNvSpPr>
          <p:nvPr/>
        </p:nvSpPr>
        <p:spPr bwMode="auto">
          <a:xfrm>
            <a:off x="4876800" y="1676400"/>
            <a:ext cx="2700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solo pochi dati sulla</a:t>
            </a:r>
          </a:p>
          <a:p>
            <a:r>
              <a:rPr lang="it-IT" altLang="it-IT" sz="2000" u="none">
                <a:solidFill>
                  <a:srgbClr val="333399"/>
                </a:solidFill>
                <a:latin typeface="Verdana" pitchFamily="34" charset="0"/>
              </a:rPr>
              <a:t>nostra regione</a:t>
            </a:r>
            <a:endParaRPr lang="it-IT" altLang="it-IT" sz="2000" u="none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59397" name="AutoShape 13"/>
          <p:cNvCxnSpPr>
            <a:cxnSpLocks noChangeShapeType="1"/>
            <a:stCxn id="59396" idx="1"/>
          </p:cNvCxnSpPr>
          <p:nvPr/>
        </p:nvCxnSpPr>
        <p:spPr bwMode="auto">
          <a:xfrm flipH="1">
            <a:off x="4419600" y="2027238"/>
            <a:ext cx="457200" cy="0"/>
          </a:xfrm>
          <a:prstGeom prst="straightConnector1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398" name="Text Box 14"/>
          <p:cNvSpPr txBox="1">
            <a:spLocks noChangeArrowheads="1"/>
          </p:cNvSpPr>
          <p:nvPr/>
        </p:nvSpPr>
        <p:spPr bwMode="auto">
          <a:xfrm>
            <a:off x="593725" y="4805363"/>
            <a:ext cx="30956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ma la nostra regione è</a:t>
            </a:r>
            <a:br>
              <a:rPr lang="it-IT" altLang="it-IT" sz="2000">
                <a:solidFill>
                  <a:srgbClr val="333399"/>
                </a:solidFill>
                <a:latin typeface="Verdana" pitchFamily="34" charset="0"/>
              </a:rPr>
            </a:br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geograficamente e  </a:t>
            </a:r>
          </a:p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meteorologicamente</a:t>
            </a:r>
          </a:p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complessa</a:t>
            </a:r>
            <a:endParaRPr lang="it-IT" altLang="it-IT" sz="2000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59399" name="AutoShape 19"/>
          <p:cNvCxnSpPr>
            <a:cxnSpLocks noChangeShapeType="1"/>
            <a:stCxn id="59398" idx="3"/>
            <a:endCxn id="59400" idx="1"/>
          </p:cNvCxnSpPr>
          <p:nvPr/>
        </p:nvCxnSpPr>
        <p:spPr bwMode="auto">
          <a:xfrm flipV="1">
            <a:off x="3689350" y="4805363"/>
            <a:ext cx="952500" cy="661987"/>
          </a:xfrm>
          <a:prstGeom prst="straightConnector1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9400" name="Picture 9" descr="FVG_orografia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3" t="9077" r="11214" b="4539"/>
          <a:stretch>
            <a:fillRect/>
          </a:stretch>
        </p:blipFill>
        <p:spPr bwMode="auto">
          <a:xfrm>
            <a:off x="4641850" y="2754313"/>
            <a:ext cx="45386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127500"/>
            <a:ext cx="2762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61963"/>
            <a:ext cx="7026275" cy="395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pochi passi di griglia possono fare la differenza</a:t>
            </a:r>
          </a:p>
        </p:txBody>
      </p:sp>
      <p:graphicFrame>
        <p:nvGraphicFramePr>
          <p:cNvPr id="60420" name="Object 10"/>
          <p:cNvGraphicFramePr>
            <a:graphicFrameLocks noChangeAspect="1"/>
          </p:cNvGraphicFramePr>
          <p:nvPr/>
        </p:nvGraphicFramePr>
        <p:xfrm>
          <a:off x="381000" y="1231900"/>
          <a:ext cx="3776663" cy="287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Fotografia di Photo Editor " r:id="rId5" imgW="6790008" imgH="5174428" progId="MSPhotoEd.3">
                  <p:embed/>
                </p:oleObj>
              </mc:Choice>
              <mc:Fallback>
                <p:oleObj name="Fotografia di Photo Editor " r:id="rId5" imgW="6790008" imgH="5174428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31900"/>
                        <a:ext cx="3776663" cy="287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11"/>
          <p:cNvGraphicFramePr>
            <a:graphicFrameLocks noChangeAspect="1"/>
          </p:cNvGraphicFramePr>
          <p:nvPr/>
        </p:nvGraphicFramePr>
        <p:xfrm>
          <a:off x="5105400" y="1231900"/>
          <a:ext cx="35814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6" name="Fotografia di Photo Editor " r:id="rId7" imgW="6408975" imgH="5189670" progId="MSPhotoEd.3">
                  <p:embed/>
                </p:oleObj>
              </mc:Choice>
              <mc:Fallback>
                <p:oleObj name="Fotografia di Photo Editor " r:id="rId7" imgW="6408975" imgH="5189670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231900"/>
                        <a:ext cx="3581400" cy="289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Line 14"/>
          <p:cNvSpPr>
            <a:spLocks noChangeShapeType="1"/>
          </p:cNvSpPr>
          <p:nvPr/>
        </p:nvSpPr>
        <p:spPr bwMode="auto">
          <a:xfrm>
            <a:off x="4648200" y="1308100"/>
            <a:ext cx="0" cy="541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423" name="Text Box 15"/>
          <p:cNvSpPr txBox="1">
            <a:spLocks noChangeArrowheads="1"/>
          </p:cNvSpPr>
          <p:nvPr/>
        </p:nvSpPr>
        <p:spPr bwMode="auto">
          <a:xfrm>
            <a:off x="6172200" y="928688"/>
            <a:ext cx="11604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u="none">
                <a:solidFill>
                  <a:srgbClr val="FF3300"/>
                </a:solidFill>
                <a:latin typeface="Calibri" pitchFamily="34" charset="0"/>
              </a:rPr>
              <a:t>bel tempo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0424" name="Text Box 16"/>
          <p:cNvSpPr txBox="1">
            <a:spLocks noChangeArrowheads="1"/>
          </p:cNvSpPr>
          <p:nvPr/>
        </p:nvSpPr>
        <p:spPr bwMode="auto">
          <a:xfrm>
            <a:off x="1447800" y="928688"/>
            <a:ext cx="14716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u="none">
                <a:solidFill>
                  <a:schemeClr val="accent2"/>
                </a:solidFill>
                <a:latin typeface="Calibri" pitchFamily="34" charset="0"/>
              </a:rPr>
              <a:t>brutto tempo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0425" name="Line 24"/>
          <p:cNvSpPr>
            <a:spLocks noChangeShapeType="1"/>
          </p:cNvSpPr>
          <p:nvPr/>
        </p:nvSpPr>
        <p:spPr bwMode="auto">
          <a:xfrm>
            <a:off x="7010400" y="41275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426" name="Line 25"/>
          <p:cNvSpPr>
            <a:spLocks noChangeShapeType="1"/>
          </p:cNvSpPr>
          <p:nvPr/>
        </p:nvSpPr>
        <p:spPr bwMode="auto">
          <a:xfrm>
            <a:off x="2133600" y="41275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60427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0" descr="meteo_fvg_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Immagin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4127500"/>
            <a:ext cx="2762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5" descr="\\NFS\servizi\sin\JUPITER\Projects\Previsioni_nuovo_layout\Simboli_meteo\simboli_AC_AG_20130327_current\per_giornali\TIF\CIELO_SIMBOLO-2.t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325" y="4257675"/>
            <a:ext cx="8382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4" descr="\\NFS\servizi\sin\JUPITER\Projects\Previsioni_nuovo_layout\Simboli_meteo\simboli_AC_AG_20130327_current\per_giornali\TIF\CIELO_SIMBOLO-1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413" y="6024563"/>
            <a:ext cx="7905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10" descr="\\NFS\servizi\sin\JUPITER\Projects\Previsioni_nuovo_layout\Simboli_meteo\simboli_AC_AG_20130327_current\per_giornali\TIF\PIOGGIA_SIMBOLO-6.t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325" y="4867275"/>
            <a:ext cx="295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3" name="Picture 5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783263"/>
            <a:ext cx="9525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4" name="Picture 7" descr="\\NFS\servizi\sin\JUPITER\Projects\Previsioni_nuovo_layout\Simboli_meteo\simboli_AC_AG_20130327_current\per_giornali\TIF\CIELO_SIMBOLO-4.tif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13" y="5407025"/>
            <a:ext cx="1046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5" name="Picture 7" descr="\\NFS\servizi\sin\JUPITER\Projects\Previsioni_nuovo_layout\Simboli_meteo\simboli_AC_AG_20130327_current\per_giornali\TIF\CIELO_SIMBOLO-4.tif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13" y="4321175"/>
            <a:ext cx="1046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6" name="Picture 4" descr="\\NFS\servizi\sin\JUPITER\Projects\Previsioni_nuovo_layout\Simboli_meteo\simboli_AC_AG_20130327_current\per_giornali\TIF\CIELO_SIMBOLO-1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163" y="5302250"/>
            <a:ext cx="7905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5475" y="441325"/>
            <a:ext cx="71628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 modelli ad area limitata (LAM) - dominio</a:t>
            </a:r>
          </a:p>
        </p:txBody>
      </p:sp>
      <p:graphicFrame>
        <p:nvGraphicFramePr>
          <p:cNvPr id="61443" name="Object 9"/>
          <p:cNvGraphicFramePr>
            <a:graphicFrameLocks noChangeAspect="1"/>
          </p:cNvGraphicFramePr>
          <p:nvPr/>
        </p:nvGraphicFramePr>
        <p:xfrm>
          <a:off x="1524000" y="1027113"/>
          <a:ext cx="6127750" cy="567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Fotografia di Photo Editor " r:id="rId4" imgW="7453006" imgH="7171041" progId="MSPhotoEd.3">
                  <p:embed/>
                </p:oleObj>
              </mc:Choice>
              <mc:Fallback>
                <p:oleObj name="Fotografia di Photo Editor " r:id="rId4" imgW="7453006" imgH="717104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32" t="2008" r="1932" b="1506"/>
                      <a:stretch>
                        <a:fillRect/>
                      </a:stretch>
                    </p:blipFill>
                    <p:spPr bwMode="auto">
                      <a:xfrm>
                        <a:off x="1524000" y="1027113"/>
                        <a:ext cx="6127750" cy="567848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55613"/>
            <a:ext cx="6934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 modelli ad area limitata (LAM) - orografia</a:t>
            </a:r>
          </a:p>
        </p:txBody>
      </p:sp>
      <p:graphicFrame>
        <p:nvGraphicFramePr>
          <p:cNvPr id="62467" name="Object 9"/>
          <p:cNvGraphicFramePr>
            <a:graphicFrameLocks noChangeAspect="1"/>
          </p:cNvGraphicFramePr>
          <p:nvPr/>
        </p:nvGraphicFramePr>
        <p:xfrm>
          <a:off x="1752600" y="990600"/>
          <a:ext cx="5611813" cy="572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name="Fotografia di Photo Editor " r:id="rId4" imgW="5349704" imgH="5418290" progId="MSPhotoEd.3">
                  <p:embed/>
                </p:oleObj>
              </mc:Choice>
              <mc:Fallback>
                <p:oleObj name="Fotografia di Photo Editor " r:id="rId4" imgW="5349704" imgH="541829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46" t="1329" r="673"/>
                      <a:stretch>
                        <a:fillRect/>
                      </a:stretch>
                    </p:blipFill>
                    <p:spPr bwMode="auto">
                      <a:xfrm>
                        <a:off x="1752600" y="990600"/>
                        <a:ext cx="5611813" cy="572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339975" y="1989138"/>
            <a:ext cx="42481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CONTROLLO E VIGILANZA rispetto</a:t>
            </a:r>
            <a:b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normativa vigente</a:t>
            </a:r>
          </a:p>
        </p:txBody>
      </p:sp>
      <p:pic>
        <p:nvPicPr>
          <p:cNvPr id="266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088" y="3500438"/>
            <a:ext cx="1939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489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DIPARTIMENTI TERRITORIALI</a:t>
            </a:r>
          </a:p>
        </p:txBody>
      </p:sp>
      <p:pic>
        <p:nvPicPr>
          <p:cNvPr id="2662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3888" y="455613"/>
            <a:ext cx="70866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un esempio di campi previsti - LAM</a:t>
            </a:r>
          </a:p>
        </p:txBody>
      </p:sp>
      <p:graphicFrame>
        <p:nvGraphicFramePr>
          <p:cNvPr id="63491" name="Object 9"/>
          <p:cNvGraphicFramePr>
            <a:graphicFrameLocks noChangeAspect="1"/>
          </p:cNvGraphicFramePr>
          <p:nvPr/>
        </p:nvGraphicFramePr>
        <p:xfrm>
          <a:off x="2068513" y="990600"/>
          <a:ext cx="5018087" cy="565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Documento Imaging" r:id="rId4" imgW="6829063" imgH="6354501" progId="Imaging.Document">
                  <p:embed/>
                </p:oleObj>
              </mc:Choice>
              <mc:Fallback>
                <p:oleObj name="Documento Imaging" r:id="rId4" imgW="6829063" imgH="6354501" progId="Imaging.Document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7433"/>
                      <a:stretch>
                        <a:fillRect/>
                      </a:stretch>
                    </p:blipFill>
                    <p:spPr bwMode="auto">
                      <a:xfrm>
                        <a:off x="2068513" y="990600"/>
                        <a:ext cx="5018087" cy="565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\\NFS\scratch\[FEDERICA - clima]\figure_per_stefano\fig6_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4" r="8643"/>
          <a:stretch>
            <a:fillRect/>
          </a:stretch>
        </p:blipFill>
        <p:spPr bwMode="auto">
          <a:xfrm>
            <a:off x="823913" y="1125538"/>
            <a:ext cx="74961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61963"/>
            <a:ext cx="48006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modello DWD locale</a:t>
            </a:r>
          </a:p>
        </p:txBody>
      </p:sp>
      <p:pic>
        <p:nvPicPr>
          <p:cNvPr id="202755" name="Picture 3" descr="\\NFS\scratch\[FEDERICA - clima]\figure_per_stefano\fig6_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0" r="6056"/>
          <a:stretch>
            <a:fillRect/>
          </a:stretch>
        </p:blipFill>
        <p:spPr bwMode="auto">
          <a:xfrm>
            <a:off x="776288" y="1125538"/>
            <a:ext cx="75914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4" name="Picture 2" descr="\\NFS\scratch\[FEDERICA - clima]\figure_per_stefano\fig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052513"/>
            <a:ext cx="77057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5475" y="455613"/>
            <a:ext cx="60198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modello </a:t>
            </a:r>
            <a:r>
              <a:rPr lang="it-IT" altLang="it-IT" sz="2800" kern="1200" dirty="0" err="1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Aladin</a:t>
            </a:r>
            <a:endParaRPr lang="it-IT" altLang="it-IT" sz="2800" kern="1200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6850" name="Picture 2" descr="\\NFS\scratch\[FEDERICA - clima]\figure_per_stefano\fi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1052513"/>
            <a:ext cx="7950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 descr="\\NFS\scratch\[FEDERICA - clima]\figure_per_stefano\fig5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1052513"/>
            <a:ext cx="80073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\\NFS\scratch\[FEDERICA - clima]\figure_per_stefano\fig5_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1030288"/>
            <a:ext cx="802005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04800"/>
            <a:ext cx="8532813" cy="704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4100" kern="1200" dirty="0" smtClean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rPr>
              <a:t>CONOSCENZE ed ESPERIENZA</a:t>
            </a:r>
            <a:br>
              <a:rPr lang="it-IT" altLang="it-IT" sz="4100" kern="1200" dirty="0" smtClean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it-IT" altLang="it-IT" sz="4100" kern="1200" dirty="0" smtClean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rPr>
              <a:t>del </a:t>
            </a:r>
            <a:r>
              <a:rPr lang="it-IT" altLang="it-IT" sz="4100" kern="1200" dirty="0">
                <a:solidFill>
                  <a:srgbClr val="587D93"/>
                </a:solidFill>
                <a:latin typeface="Calibri" pitchFamily="34" charset="0"/>
                <a:ea typeface="+mn-ea"/>
                <a:cs typeface="+mn-cs"/>
              </a:rPr>
              <a:t>previsore</a:t>
            </a:r>
          </a:p>
        </p:txBody>
      </p:sp>
      <p:graphicFrame>
        <p:nvGraphicFramePr>
          <p:cNvPr id="2" name="Diagramma 1"/>
          <p:cNvGraphicFramePr/>
          <p:nvPr/>
        </p:nvGraphicFramePr>
        <p:xfrm>
          <a:off x="771005" y="2908077"/>
          <a:ext cx="7467600" cy="3576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564" name="Text Box 11"/>
          <p:cNvSpPr txBox="1">
            <a:spLocks noChangeArrowheads="1"/>
          </p:cNvSpPr>
          <p:nvPr/>
        </p:nvSpPr>
        <p:spPr bwMode="auto">
          <a:xfrm>
            <a:off x="363538" y="1703388"/>
            <a:ext cx="860901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u="none">
                <a:solidFill>
                  <a:srgbClr val="D60093"/>
                </a:solidFill>
                <a:latin typeface="Calibri" pitchFamily="34" charset="0"/>
              </a:rPr>
              <a:t>per fare le previsioni</a:t>
            </a:r>
            <a:br>
              <a:rPr lang="it-IT" altLang="it-IT" sz="3200" u="none">
                <a:solidFill>
                  <a:srgbClr val="D60093"/>
                </a:solidFill>
                <a:latin typeface="Calibri" pitchFamily="34" charset="0"/>
              </a:rPr>
            </a:br>
            <a:r>
              <a:rPr lang="it-IT" altLang="it-IT" sz="3200" u="none">
                <a:solidFill>
                  <a:srgbClr val="D60093"/>
                </a:solidFill>
                <a:latin typeface="Calibri" pitchFamily="34" charset="0"/>
              </a:rPr>
              <a:t>il previsore deve conoscere:</a:t>
            </a:r>
          </a:p>
        </p:txBody>
      </p:sp>
      <p:pic>
        <p:nvPicPr>
          <p:cNvPr id="66565" name="Picture 10" descr="meteo_fvg_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17513"/>
            <a:ext cx="6426200" cy="519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contesto geografico: l’Europa</a:t>
            </a:r>
          </a:p>
        </p:txBody>
      </p:sp>
      <p:graphicFrame>
        <p:nvGraphicFramePr>
          <p:cNvPr id="67587" name="Object 9"/>
          <p:cNvGraphicFramePr>
            <a:graphicFrameLocks noChangeAspect="1"/>
          </p:cNvGraphicFramePr>
          <p:nvPr/>
        </p:nvGraphicFramePr>
        <p:xfrm>
          <a:off x="1447800" y="1062038"/>
          <a:ext cx="6515100" cy="557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0" name="Fotografia di Photo Editor " r:id="rId4" imgW="7818798" imgH="7049111" progId="MSPhotoEd.3">
                  <p:embed/>
                </p:oleObj>
              </mc:Choice>
              <mc:Fallback>
                <p:oleObj name="Fotografia di Photo Editor " r:id="rId4" imgW="7818798" imgH="704911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107"/>
                      <a:stretch>
                        <a:fillRect/>
                      </a:stretch>
                    </p:blipFill>
                    <p:spPr bwMode="auto">
                      <a:xfrm>
                        <a:off x="1447800" y="1062038"/>
                        <a:ext cx="6515100" cy="557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16"/>
          <p:cNvSpPr txBox="1">
            <a:spLocks noChangeArrowheads="1"/>
          </p:cNvSpPr>
          <p:nvPr/>
        </p:nvSpPr>
        <p:spPr bwMode="auto">
          <a:xfrm rot="-5390570">
            <a:off x="942182" y="3609181"/>
            <a:ext cx="1376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003399"/>
                </a:solidFill>
                <a:latin typeface="Verdana" pitchFamily="34" charset="0"/>
              </a:rPr>
              <a:t>latitudine</a:t>
            </a:r>
          </a:p>
        </p:txBody>
      </p:sp>
      <p:sp>
        <p:nvSpPr>
          <p:cNvPr id="67589" name="Text Box 17"/>
          <p:cNvSpPr txBox="1">
            <a:spLocks noChangeArrowheads="1"/>
          </p:cNvSpPr>
          <p:nvPr/>
        </p:nvSpPr>
        <p:spPr bwMode="auto">
          <a:xfrm>
            <a:off x="3736975" y="6308725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003399"/>
                </a:solidFill>
                <a:latin typeface="Verdana" pitchFamily="34" charset="0"/>
              </a:rPr>
              <a:t>longitudine</a:t>
            </a:r>
          </a:p>
        </p:txBody>
      </p:sp>
      <p:sp>
        <p:nvSpPr>
          <p:cNvPr id="67590" name="Text Box 18"/>
          <p:cNvSpPr txBox="1">
            <a:spLocks noChangeArrowheads="1"/>
          </p:cNvSpPr>
          <p:nvPr/>
        </p:nvSpPr>
        <p:spPr bwMode="auto">
          <a:xfrm>
            <a:off x="3962400" y="56388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FF0000"/>
                </a:solidFill>
                <a:latin typeface="Verdana" pitchFamily="34" charset="0"/>
              </a:rPr>
              <a:t>mari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67591" name="Text Box 19"/>
          <p:cNvSpPr txBox="1">
            <a:spLocks noChangeArrowheads="1"/>
          </p:cNvSpPr>
          <p:nvPr/>
        </p:nvSpPr>
        <p:spPr bwMode="auto">
          <a:xfrm>
            <a:off x="4572000" y="4572000"/>
            <a:ext cx="91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FFFF00"/>
                </a:solidFill>
                <a:latin typeface="Verdana" pitchFamily="34" charset="0"/>
              </a:rPr>
              <a:t>monti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67592" name="Text Box 20"/>
          <p:cNvSpPr txBox="1">
            <a:spLocks noChangeArrowheads="1"/>
          </p:cNvSpPr>
          <p:nvPr/>
        </p:nvSpPr>
        <p:spPr bwMode="auto">
          <a:xfrm>
            <a:off x="5334000" y="3124200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FFFF00"/>
                </a:solidFill>
                <a:latin typeface="Verdana" pitchFamily="34" charset="0"/>
              </a:rPr>
              <a:t>pianure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67593" name="Text Box 21"/>
          <p:cNvSpPr txBox="1">
            <a:spLocks noChangeArrowheads="1"/>
          </p:cNvSpPr>
          <p:nvPr/>
        </p:nvSpPr>
        <p:spPr bwMode="auto">
          <a:xfrm>
            <a:off x="2209800" y="1447800"/>
            <a:ext cx="1003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FF0000"/>
                </a:solidFill>
                <a:latin typeface="Verdana" pitchFamily="34" charset="0"/>
              </a:rPr>
              <a:t>oceani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6759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0" y="404813"/>
            <a:ext cx="8299450" cy="5254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influenza della geografia: esempio</a:t>
            </a:r>
          </a:p>
        </p:txBody>
      </p:sp>
      <p:pic>
        <p:nvPicPr>
          <p:cNvPr id="686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1052513"/>
            <a:ext cx="77279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Freeform 15"/>
          <p:cNvSpPr>
            <a:spLocks/>
          </p:cNvSpPr>
          <p:nvPr/>
        </p:nvSpPr>
        <p:spPr bwMode="auto">
          <a:xfrm>
            <a:off x="3432175" y="4889500"/>
            <a:ext cx="784225" cy="728663"/>
          </a:xfrm>
          <a:custGeom>
            <a:avLst/>
            <a:gdLst>
              <a:gd name="T0" fmla="*/ 2147483647 w 1587"/>
              <a:gd name="T1" fmla="*/ 2147483647 h 1455"/>
              <a:gd name="T2" fmla="*/ 2147483647 w 1587"/>
              <a:gd name="T3" fmla="*/ 0 h 1455"/>
              <a:gd name="T4" fmla="*/ 2147483647 w 1587"/>
              <a:gd name="T5" fmla="*/ 2147483647 h 1455"/>
              <a:gd name="T6" fmla="*/ 2147483647 w 1587"/>
              <a:gd name="T7" fmla="*/ 2147483647 h 1455"/>
              <a:gd name="T8" fmla="*/ 2147483647 w 1587"/>
              <a:gd name="T9" fmla="*/ 2147483647 h 1455"/>
              <a:gd name="T10" fmla="*/ 0 w 1587"/>
              <a:gd name="T11" fmla="*/ 2147483647 h 1455"/>
              <a:gd name="T12" fmla="*/ 2147483647 w 1587"/>
              <a:gd name="T13" fmla="*/ 2147483647 h 1455"/>
              <a:gd name="T14" fmla="*/ 2147483647 w 1587"/>
              <a:gd name="T15" fmla="*/ 2147483647 h 14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7" h="1455">
                <a:moveTo>
                  <a:pt x="489" y="362"/>
                </a:moveTo>
                <a:lnTo>
                  <a:pt x="1587" y="0"/>
                </a:lnTo>
                <a:lnTo>
                  <a:pt x="1104" y="1047"/>
                </a:lnTo>
                <a:lnTo>
                  <a:pt x="962" y="889"/>
                </a:lnTo>
                <a:lnTo>
                  <a:pt x="333" y="1455"/>
                </a:lnTo>
                <a:lnTo>
                  <a:pt x="0" y="1085"/>
                </a:lnTo>
                <a:lnTo>
                  <a:pt x="629" y="520"/>
                </a:lnTo>
                <a:lnTo>
                  <a:pt x="489" y="362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3" name="Freeform 16"/>
          <p:cNvSpPr>
            <a:spLocks/>
          </p:cNvSpPr>
          <p:nvPr/>
        </p:nvSpPr>
        <p:spPr bwMode="auto">
          <a:xfrm>
            <a:off x="6650038" y="4057650"/>
            <a:ext cx="552450" cy="900113"/>
          </a:xfrm>
          <a:custGeom>
            <a:avLst/>
            <a:gdLst>
              <a:gd name="T0" fmla="*/ 2147483647 w 1114"/>
              <a:gd name="T1" fmla="*/ 2147483647 h 1798"/>
              <a:gd name="T2" fmla="*/ 0 w 1114"/>
              <a:gd name="T3" fmla="*/ 0 h 1798"/>
              <a:gd name="T4" fmla="*/ 2147483647 w 1114"/>
              <a:gd name="T5" fmla="*/ 2147483647 h 1798"/>
              <a:gd name="T6" fmla="*/ 2147483647 w 1114"/>
              <a:gd name="T7" fmla="*/ 2147483647 h 1798"/>
              <a:gd name="T8" fmla="*/ 2147483647 w 1114"/>
              <a:gd name="T9" fmla="*/ 2147483647 h 1798"/>
              <a:gd name="T10" fmla="*/ 2147483647 w 1114"/>
              <a:gd name="T11" fmla="*/ 2147483647 h 1798"/>
              <a:gd name="T12" fmla="*/ 2147483647 w 1114"/>
              <a:gd name="T13" fmla="*/ 2147483647 h 1798"/>
              <a:gd name="T14" fmla="*/ 2147483647 w 1114"/>
              <a:gd name="T15" fmla="*/ 2147483647 h 17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14" h="1798">
                <a:moveTo>
                  <a:pt x="89" y="1153"/>
                </a:moveTo>
                <a:lnTo>
                  <a:pt x="0" y="0"/>
                </a:lnTo>
                <a:lnTo>
                  <a:pt x="901" y="718"/>
                </a:lnTo>
                <a:lnTo>
                  <a:pt x="714" y="817"/>
                </a:lnTo>
                <a:lnTo>
                  <a:pt x="1114" y="1564"/>
                </a:lnTo>
                <a:lnTo>
                  <a:pt x="676" y="1798"/>
                </a:lnTo>
                <a:lnTo>
                  <a:pt x="276" y="1053"/>
                </a:lnTo>
                <a:lnTo>
                  <a:pt x="89" y="1153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4" name="Rectangle 19"/>
          <p:cNvSpPr>
            <a:spLocks noChangeArrowheads="1"/>
          </p:cNvSpPr>
          <p:nvPr/>
        </p:nvSpPr>
        <p:spPr bwMode="auto">
          <a:xfrm>
            <a:off x="2674938" y="5632450"/>
            <a:ext cx="1657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LIBECCIO </a:t>
            </a:r>
          </a:p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SUD-OVEST MOLTO UMIDO </a:t>
            </a:r>
          </a:p>
        </p:txBody>
      </p:sp>
      <p:sp>
        <p:nvSpPr>
          <p:cNvPr id="68615" name="Rectangle 23"/>
          <p:cNvSpPr>
            <a:spLocks noChangeArrowheads="1"/>
          </p:cNvSpPr>
          <p:nvPr/>
        </p:nvSpPr>
        <p:spPr bwMode="auto">
          <a:xfrm>
            <a:off x="7351713" y="5356225"/>
            <a:ext cx="10366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SUD-EST </a:t>
            </a:r>
          </a:p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MOLTO </a:t>
            </a:r>
          </a:p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CALDO </a:t>
            </a:r>
          </a:p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E UMIDO </a:t>
            </a:r>
          </a:p>
        </p:txBody>
      </p:sp>
      <p:pic>
        <p:nvPicPr>
          <p:cNvPr id="68616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Rectangle 23"/>
          <p:cNvSpPr>
            <a:spLocks noChangeArrowheads="1"/>
          </p:cNvSpPr>
          <p:nvPr/>
        </p:nvSpPr>
        <p:spPr bwMode="auto">
          <a:xfrm>
            <a:off x="6734175" y="5078413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altLang="it-IT" sz="1800" b="1" u="none">
                <a:solidFill>
                  <a:srgbClr val="D60093"/>
                </a:solidFill>
                <a:latin typeface="Calibri" pitchFamily="34" charset="0"/>
              </a:rPr>
              <a:t>SCIROCCO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04813"/>
            <a:ext cx="5057775" cy="590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il contesto geografico: il FVG</a:t>
            </a:r>
          </a:p>
        </p:txBody>
      </p:sp>
      <p:pic>
        <p:nvPicPr>
          <p:cNvPr id="69635" name="Picture 9" descr="FVG_orografia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3" t="9077" r="11214" b="4539"/>
          <a:stretch>
            <a:fillRect/>
          </a:stretch>
        </p:blipFill>
        <p:spPr bwMode="auto">
          <a:xfrm>
            <a:off x="1371600" y="914400"/>
            <a:ext cx="6346825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10"/>
          <p:cNvSpPr txBox="1">
            <a:spLocks noChangeArrowheads="1"/>
          </p:cNvSpPr>
          <p:nvPr/>
        </p:nvSpPr>
        <p:spPr bwMode="auto">
          <a:xfrm>
            <a:off x="3970338" y="6156325"/>
            <a:ext cx="2049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003399"/>
                </a:solidFill>
                <a:latin typeface="Verdana" pitchFamily="34" charset="0"/>
              </a:rPr>
              <a:t>mare Adriatico</a:t>
            </a:r>
          </a:p>
        </p:txBody>
      </p:sp>
      <p:pic>
        <p:nvPicPr>
          <p:cNvPr id="69637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888" y="388938"/>
            <a:ext cx="8459787" cy="576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influenza dell’orografia: esempio</a:t>
            </a:r>
          </a:p>
        </p:txBody>
      </p:sp>
      <p:grpSp>
        <p:nvGrpSpPr>
          <p:cNvPr id="70659" name="Group 15"/>
          <p:cNvGrpSpPr>
            <a:grpSpLocks/>
          </p:cNvGrpSpPr>
          <p:nvPr/>
        </p:nvGrpSpPr>
        <p:grpSpPr bwMode="auto">
          <a:xfrm>
            <a:off x="1042988" y="981075"/>
            <a:ext cx="6242050" cy="5715000"/>
            <a:chOff x="1344" y="1049"/>
            <a:chExt cx="3290" cy="3070"/>
          </a:xfrm>
        </p:grpSpPr>
        <p:sp>
          <p:nvSpPr>
            <p:cNvPr id="70662" name="Rectangle 16"/>
            <p:cNvSpPr>
              <a:spLocks noChangeArrowheads="1"/>
            </p:cNvSpPr>
            <p:nvPr/>
          </p:nvSpPr>
          <p:spPr bwMode="auto">
            <a:xfrm>
              <a:off x="1476" y="3160"/>
              <a:ext cx="6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innalzamento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3" name="Rectangle 17"/>
            <p:cNvSpPr>
              <a:spLocks noChangeArrowheads="1"/>
            </p:cNvSpPr>
            <p:nvPr/>
          </p:nvSpPr>
          <p:spPr bwMode="auto">
            <a:xfrm>
              <a:off x="1487" y="3292"/>
              <a:ext cx="6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di aria umida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4" name="Rectangle 18"/>
            <p:cNvSpPr>
              <a:spLocks noChangeArrowheads="1"/>
            </p:cNvSpPr>
            <p:nvPr/>
          </p:nvSpPr>
          <p:spPr bwMode="auto">
            <a:xfrm>
              <a:off x="1384" y="2014"/>
              <a:ext cx="2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0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5" name="Rectangle 19"/>
            <p:cNvSpPr>
              <a:spLocks noChangeArrowheads="1"/>
            </p:cNvSpPr>
            <p:nvPr/>
          </p:nvSpPr>
          <p:spPr bwMode="auto">
            <a:xfrm>
              <a:off x="1384" y="2284"/>
              <a:ext cx="2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5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6" name="Rectangle 20"/>
            <p:cNvSpPr>
              <a:spLocks noChangeArrowheads="1"/>
            </p:cNvSpPr>
            <p:nvPr/>
          </p:nvSpPr>
          <p:spPr bwMode="auto">
            <a:xfrm>
              <a:off x="1344" y="2608"/>
              <a:ext cx="3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10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7" name="Rectangle 21"/>
            <p:cNvSpPr>
              <a:spLocks noChangeArrowheads="1"/>
            </p:cNvSpPr>
            <p:nvPr/>
          </p:nvSpPr>
          <p:spPr bwMode="auto">
            <a:xfrm>
              <a:off x="1344" y="2824"/>
              <a:ext cx="3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15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8" name="Rectangle 22"/>
            <p:cNvSpPr>
              <a:spLocks noChangeArrowheads="1"/>
            </p:cNvSpPr>
            <p:nvPr/>
          </p:nvSpPr>
          <p:spPr bwMode="auto">
            <a:xfrm>
              <a:off x="4302" y="2014"/>
              <a:ext cx="2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0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69" name="Rectangle 23"/>
            <p:cNvSpPr>
              <a:spLocks noChangeArrowheads="1"/>
            </p:cNvSpPr>
            <p:nvPr/>
          </p:nvSpPr>
          <p:spPr bwMode="auto">
            <a:xfrm>
              <a:off x="4263" y="2284"/>
              <a:ext cx="3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10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0" name="Rectangle 24"/>
            <p:cNvSpPr>
              <a:spLocks noChangeArrowheads="1"/>
            </p:cNvSpPr>
            <p:nvPr/>
          </p:nvSpPr>
          <p:spPr bwMode="auto">
            <a:xfrm>
              <a:off x="4263" y="2608"/>
              <a:ext cx="3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20 °C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1" name="Rectangle 25"/>
            <p:cNvSpPr>
              <a:spLocks noChangeArrowheads="1"/>
            </p:cNvSpPr>
            <p:nvPr/>
          </p:nvSpPr>
          <p:spPr bwMode="auto">
            <a:xfrm>
              <a:off x="3758" y="3161"/>
              <a:ext cx="5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discesa di 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2" name="Rectangle 26"/>
            <p:cNvSpPr>
              <a:spLocks noChangeArrowheads="1"/>
            </p:cNvSpPr>
            <p:nvPr/>
          </p:nvSpPr>
          <p:spPr bwMode="auto">
            <a:xfrm>
              <a:off x="3598" y="3293"/>
              <a:ext cx="8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aria ormai secca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3" name="Rectangle 27"/>
            <p:cNvSpPr>
              <a:spLocks noChangeArrowheads="1"/>
            </p:cNvSpPr>
            <p:nvPr/>
          </p:nvSpPr>
          <p:spPr bwMode="auto">
            <a:xfrm>
              <a:off x="1538" y="3573"/>
              <a:ext cx="5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espansione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4" name="Rectangle 28"/>
            <p:cNvSpPr>
              <a:spLocks noChangeArrowheads="1"/>
            </p:cNvSpPr>
            <p:nvPr/>
          </p:nvSpPr>
          <p:spPr bwMode="auto">
            <a:xfrm>
              <a:off x="1446" y="3705"/>
              <a:ext cx="75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condensazione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5" name="Rectangle 29"/>
            <p:cNvSpPr>
              <a:spLocks noChangeArrowheads="1"/>
            </p:cNvSpPr>
            <p:nvPr/>
          </p:nvSpPr>
          <p:spPr bwMode="auto">
            <a:xfrm>
              <a:off x="3656" y="3573"/>
              <a:ext cx="69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compressione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6" name="Rectangle 30"/>
            <p:cNvSpPr>
              <a:spLocks noChangeArrowheads="1"/>
            </p:cNvSpPr>
            <p:nvPr/>
          </p:nvSpPr>
          <p:spPr bwMode="auto">
            <a:xfrm>
              <a:off x="3647" y="3705"/>
              <a:ext cx="69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riscaldamento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7" name="Rectangle 31"/>
            <p:cNvSpPr>
              <a:spLocks noChangeArrowheads="1"/>
            </p:cNvSpPr>
            <p:nvPr/>
          </p:nvSpPr>
          <p:spPr bwMode="auto">
            <a:xfrm>
              <a:off x="1480" y="3985"/>
              <a:ext cx="65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precipitazioni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8" name="Rectangle 32"/>
            <p:cNvSpPr>
              <a:spLocks noChangeArrowheads="1"/>
            </p:cNvSpPr>
            <p:nvPr/>
          </p:nvSpPr>
          <p:spPr bwMode="auto">
            <a:xfrm>
              <a:off x="3668" y="3985"/>
              <a:ext cx="68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400">
                  <a:solidFill>
                    <a:srgbClr val="121415"/>
                  </a:solidFill>
                  <a:latin typeface="AvantGarde Bk BT"/>
                </a:rPr>
                <a:t>caldo e secco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0679" name="Freeform 33"/>
            <p:cNvSpPr>
              <a:spLocks/>
            </p:cNvSpPr>
            <p:nvPr/>
          </p:nvSpPr>
          <p:spPr bwMode="auto">
            <a:xfrm>
              <a:off x="1804" y="3835"/>
              <a:ext cx="10" cy="100"/>
            </a:xfrm>
            <a:custGeom>
              <a:avLst/>
              <a:gdLst>
                <a:gd name="T0" fmla="*/ 0 w 51"/>
                <a:gd name="T1" fmla="*/ 0 h 501"/>
                <a:gd name="T2" fmla="*/ 0 w 51"/>
                <a:gd name="T3" fmla="*/ 0 h 501"/>
                <a:gd name="T4" fmla="*/ 0 w 51"/>
                <a:gd name="T5" fmla="*/ 0 h 501"/>
                <a:gd name="T6" fmla="*/ 0 w 51"/>
                <a:gd name="T7" fmla="*/ 0 h 501"/>
                <a:gd name="T8" fmla="*/ 0 w 51"/>
                <a:gd name="T9" fmla="*/ 0 h 501"/>
                <a:gd name="T10" fmla="*/ 0 w 51"/>
                <a:gd name="T11" fmla="*/ 0 h 5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501">
                  <a:moveTo>
                    <a:pt x="25" y="501"/>
                  </a:moveTo>
                  <a:lnTo>
                    <a:pt x="51" y="501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501"/>
                  </a:lnTo>
                  <a:lnTo>
                    <a:pt x="25" y="50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0" name="Freeform 34"/>
            <p:cNvSpPr>
              <a:spLocks/>
            </p:cNvSpPr>
            <p:nvPr/>
          </p:nvSpPr>
          <p:spPr bwMode="auto">
            <a:xfrm>
              <a:off x="1783" y="3931"/>
              <a:ext cx="52" cy="48"/>
            </a:xfrm>
            <a:custGeom>
              <a:avLst/>
              <a:gdLst>
                <a:gd name="T0" fmla="*/ 0 w 263"/>
                <a:gd name="T1" fmla="*/ 0 h 240"/>
                <a:gd name="T2" fmla="*/ 0 w 263"/>
                <a:gd name="T3" fmla="*/ 0 h 240"/>
                <a:gd name="T4" fmla="*/ 0 w 263"/>
                <a:gd name="T5" fmla="*/ 0 h 240"/>
                <a:gd name="T6" fmla="*/ 0 w 263"/>
                <a:gd name="T7" fmla="*/ 0 h 240"/>
                <a:gd name="T8" fmla="*/ 0 w 263"/>
                <a:gd name="T9" fmla="*/ 0 h 240"/>
                <a:gd name="T10" fmla="*/ 0 w 263"/>
                <a:gd name="T11" fmla="*/ 0 h 2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3" h="240">
                  <a:moveTo>
                    <a:pt x="263" y="0"/>
                  </a:moveTo>
                  <a:lnTo>
                    <a:pt x="131" y="240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131" y="24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1" name="Freeform 35"/>
            <p:cNvSpPr>
              <a:spLocks/>
            </p:cNvSpPr>
            <p:nvPr/>
          </p:nvSpPr>
          <p:spPr bwMode="auto">
            <a:xfrm>
              <a:off x="3986" y="3836"/>
              <a:ext cx="10" cy="100"/>
            </a:xfrm>
            <a:custGeom>
              <a:avLst/>
              <a:gdLst>
                <a:gd name="T0" fmla="*/ 0 w 51"/>
                <a:gd name="T1" fmla="*/ 0 h 501"/>
                <a:gd name="T2" fmla="*/ 0 w 51"/>
                <a:gd name="T3" fmla="*/ 0 h 501"/>
                <a:gd name="T4" fmla="*/ 0 w 51"/>
                <a:gd name="T5" fmla="*/ 0 h 501"/>
                <a:gd name="T6" fmla="*/ 0 w 51"/>
                <a:gd name="T7" fmla="*/ 0 h 501"/>
                <a:gd name="T8" fmla="*/ 0 w 51"/>
                <a:gd name="T9" fmla="*/ 0 h 501"/>
                <a:gd name="T10" fmla="*/ 0 w 51"/>
                <a:gd name="T11" fmla="*/ 0 h 5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501">
                  <a:moveTo>
                    <a:pt x="26" y="501"/>
                  </a:moveTo>
                  <a:lnTo>
                    <a:pt x="51" y="501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501"/>
                  </a:lnTo>
                  <a:lnTo>
                    <a:pt x="26" y="50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2" name="Freeform 36"/>
            <p:cNvSpPr>
              <a:spLocks/>
            </p:cNvSpPr>
            <p:nvPr/>
          </p:nvSpPr>
          <p:spPr bwMode="auto">
            <a:xfrm>
              <a:off x="3965" y="3932"/>
              <a:ext cx="53" cy="48"/>
            </a:xfrm>
            <a:custGeom>
              <a:avLst/>
              <a:gdLst>
                <a:gd name="T0" fmla="*/ 0 w 263"/>
                <a:gd name="T1" fmla="*/ 0 h 239"/>
                <a:gd name="T2" fmla="*/ 0 w 263"/>
                <a:gd name="T3" fmla="*/ 0 h 239"/>
                <a:gd name="T4" fmla="*/ 0 w 263"/>
                <a:gd name="T5" fmla="*/ 0 h 239"/>
                <a:gd name="T6" fmla="*/ 0 w 263"/>
                <a:gd name="T7" fmla="*/ 0 h 239"/>
                <a:gd name="T8" fmla="*/ 0 w 263"/>
                <a:gd name="T9" fmla="*/ 0 h 239"/>
                <a:gd name="T10" fmla="*/ 0 w 263"/>
                <a:gd name="T11" fmla="*/ 0 h 2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3" h="239">
                  <a:moveTo>
                    <a:pt x="263" y="0"/>
                  </a:moveTo>
                  <a:lnTo>
                    <a:pt x="132" y="239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132" y="239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3" name="Freeform 37"/>
            <p:cNvSpPr>
              <a:spLocks/>
            </p:cNvSpPr>
            <p:nvPr/>
          </p:nvSpPr>
          <p:spPr bwMode="auto">
            <a:xfrm>
              <a:off x="1804" y="3432"/>
              <a:ext cx="10" cy="100"/>
            </a:xfrm>
            <a:custGeom>
              <a:avLst/>
              <a:gdLst>
                <a:gd name="T0" fmla="*/ 0 w 51"/>
                <a:gd name="T1" fmla="*/ 0 h 501"/>
                <a:gd name="T2" fmla="*/ 0 w 51"/>
                <a:gd name="T3" fmla="*/ 0 h 501"/>
                <a:gd name="T4" fmla="*/ 0 w 51"/>
                <a:gd name="T5" fmla="*/ 0 h 501"/>
                <a:gd name="T6" fmla="*/ 0 w 51"/>
                <a:gd name="T7" fmla="*/ 0 h 501"/>
                <a:gd name="T8" fmla="*/ 0 w 51"/>
                <a:gd name="T9" fmla="*/ 0 h 501"/>
                <a:gd name="T10" fmla="*/ 0 w 51"/>
                <a:gd name="T11" fmla="*/ 0 h 5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501">
                  <a:moveTo>
                    <a:pt x="25" y="501"/>
                  </a:moveTo>
                  <a:lnTo>
                    <a:pt x="51" y="501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501"/>
                  </a:lnTo>
                  <a:lnTo>
                    <a:pt x="25" y="50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4" name="Freeform 38"/>
            <p:cNvSpPr>
              <a:spLocks/>
            </p:cNvSpPr>
            <p:nvPr/>
          </p:nvSpPr>
          <p:spPr bwMode="auto">
            <a:xfrm>
              <a:off x="1783" y="3528"/>
              <a:ext cx="52" cy="48"/>
            </a:xfrm>
            <a:custGeom>
              <a:avLst/>
              <a:gdLst>
                <a:gd name="T0" fmla="*/ 0 w 263"/>
                <a:gd name="T1" fmla="*/ 0 h 240"/>
                <a:gd name="T2" fmla="*/ 0 w 263"/>
                <a:gd name="T3" fmla="*/ 0 h 240"/>
                <a:gd name="T4" fmla="*/ 0 w 263"/>
                <a:gd name="T5" fmla="*/ 0 h 240"/>
                <a:gd name="T6" fmla="*/ 0 w 263"/>
                <a:gd name="T7" fmla="*/ 0 h 240"/>
                <a:gd name="T8" fmla="*/ 0 w 263"/>
                <a:gd name="T9" fmla="*/ 0 h 240"/>
                <a:gd name="T10" fmla="*/ 0 w 263"/>
                <a:gd name="T11" fmla="*/ 0 h 2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3" h="240">
                  <a:moveTo>
                    <a:pt x="263" y="0"/>
                  </a:moveTo>
                  <a:lnTo>
                    <a:pt x="131" y="240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131" y="24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5" name="Freeform 39"/>
            <p:cNvSpPr>
              <a:spLocks/>
            </p:cNvSpPr>
            <p:nvPr/>
          </p:nvSpPr>
          <p:spPr bwMode="auto">
            <a:xfrm>
              <a:off x="3986" y="3432"/>
              <a:ext cx="10" cy="101"/>
            </a:xfrm>
            <a:custGeom>
              <a:avLst/>
              <a:gdLst>
                <a:gd name="T0" fmla="*/ 0 w 51"/>
                <a:gd name="T1" fmla="*/ 0 h 501"/>
                <a:gd name="T2" fmla="*/ 0 w 51"/>
                <a:gd name="T3" fmla="*/ 0 h 501"/>
                <a:gd name="T4" fmla="*/ 0 w 51"/>
                <a:gd name="T5" fmla="*/ 0 h 501"/>
                <a:gd name="T6" fmla="*/ 0 w 51"/>
                <a:gd name="T7" fmla="*/ 0 h 501"/>
                <a:gd name="T8" fmla="*/ 0 w 51"/>
                <a:gd name="T9" fmla="*/ 0 h 501"/>
                <a:gd name="T10" fmla="*/ 0 w 51"/>
                <a:gd name="T11" fmla="*/ 0 h 5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501">
                  <a:moveTo>
                    <a:pt x="26" y="501"/>
                  </a:moveTo>
                  <a:lnTo>
                    <a:pt x="51" y="501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501"/>
                  </a:lnTo>
                  <a:lnTo>
                    <a:pt x="26" y="50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6" name="Freeform 40"/>
            <p:cNvSpPr>
              <a:spLocks/>
            </p:cNvSpPr>
            <p:nvPr/>
          </p:nvSpPr>
          <p:spPr bwMode="auto">
            <a:xfrm>
              <a:off x="3965" y="3528"/>
              <a:ext cx="53" cy="48"/>
            </a:xfrm>
            <a:custGeom>
              <a:avLst/>
              <a:gdLst>
                <a:gd name="T0" fmla="*/ 0 w 263"/>
                <a:gd name="T1" fmla="*/ 0 h 239"/>
                <a:gd name="T2" fmla="*/ 0 w 263"/>
                <a:gd name="T3" fmla="*/ 0 h 239"/>
                <a:gd name="T4" fmla="*/ 0 w 263"/>
                <a:gd name="T5" fmla="*/ 0 h 239"/>
                <a:gd name="T6" fmla="*/ 0 w 263"/>
                <a:gd name="T7" fmla="*/ 0 h 239"/>
                <a:gd name="T8" fmla="*/ 0 w 263"/>
                <a:gd name="T9" fmla="*/ 0 h 239"/>
                <a:gd name="T10" fmla="*/ 0 w 263"/>
                <a:gd name="T11" fmla="*/ 0 h 2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3" h="239">
                  <a:moveTo>
                    <a:pt x="263" y="0"/>
                  </a:moveTo>
                  <a:lnTo>
                    <a:pt x="132" y="239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132" y="239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7" name="Freeform 41"/>
            <p:cNvSpPr>
              <a:spLocks/>
            </p:cNvSpPr>
            <p:nvPr/>
          </p:nvSpPr>
          <p:spPr bwMode="auto">
            <a:xfrm>
              <a:off x="1945" y="1049"/>
              <a:ext cx="1834" cy="1768"/>
            </a:xfrm>
            <a:custGeom>
              <a:avLst/>
              <a:gdLst>
                <a:gd name="T0" fmla="*/ 0 w 9170"/>
                <a:gd name="T1" fmla="*/ 0 h 8837"/>
                <a:gd name="T2" fmla="*/ 0 w 9170"/>
                <a:gd name="T3" fmla="*/ 0 h 8837"/>
                <a:gd name="T4" fmla="*/ 0 w 9170"/>
                <a:gd name="T5" fmla="*/ 0 h 8837"/>
                <a:gd name="T6" fmla="*/ 0 w 9170"/>
                <a:gd name="T7" fmla="*/ 0 h 8837"/>
                <a:gd name="T8" fmla="*/ 0 w 9170"/>
                <a:gd name="T9" fmla="*/ 0 h 8837"/>
                <a:gd name="T10" fmla="*/ 0 w 9170"/>
                <a:gd name="T11" fmla="*/ 0 h 8837"/>
                <a:gd name="T12" fmla="*/ 0 w 9170"/>
                <a:gd name="T13" fmla="*/ 0 h 8837"/>
                <a:gd name="T14" fmla="*/ 0 w 9170"/>
                <a:gd name="T15" fmla="*/ 0 h 8837"/>
                <a:gd name="T16" fmla="*/ 0 w 9170"/>
                <a:gd name="T17" fmla="*/ 0 h 8837"/>
                <a:gd name="T18" fmla="*/ 0 w 9170"/>
                <a:gd name="T19" fmla="*/ 0 h 8837"/>
                <a:gd name="T20" fmla="*/ 0 w 9170"/>
                <a:gd name="T21" fmla="*/ 0 h 8837"/>
                <a:gd name="T22" fmla="*/ 0 w 9170"/>
                <a:gd name="T23" fmla="*/ 0 h 8837"/>
                <a:gd name="T24" fmla="*/ 0 w 9170"/>
                <a:gd name="T25" fmla="*/ 0 h 8837"/>
                <a:gd name="T26" fmla="*/ 0 w 9170"/>
                <a:gd name="T27" fmla="*/ 0 h 8837"/>
                <a:gd name="T28" fmla="*/ 0 w 9170"/>
                <a:gd name="T29" fmla="*/ 0 h 8837"/>
                <a:gd name="T30" fmla="*/ 0 w 9170"/>
                <a:gd name="T31" fmla="*/ 0 h 8837"/>
                <a:gd name="T32" fmla="*/ 0 w 9170"/>
                <a:gd name="T33" fmla="*/ 0 h 8837"/>
                <a:gd name="T34" fmla="*/ 0 w 9170"/>
                <a:gd name="T35" fmla="*/ 0 h 8837"/>
                <a:gd name="T36" fmla="*/ 0 w 9170"/>
                <a:gd name="T37" fmla="*/ 0 h 8837"/>
                <a:gd name="T38" fmla="*/ 0 w 9170"/>
                <a:gd name="T39" fmla="*/ 0 h 8837"/>
                <a:gd name="T40" fmla="*/ 0 w 9170"/>
                <a:gd name="T41" fmla="*/ 0 h 8837"/>
                <a:gd name="T42" fmla="*/ 0 w 9170"/>
                <a:gd name="T43" fmla="*/ 0 h 8837"/>
                <a:gd name="T44" fmla="*/ 0 w 9170"/>
                <a:gd name="T45" fmla="*/ 0 h 8837"/>
                <a:gd name="T46" fmla="*/ 0 w 9170"/>
                <a:gd name="T47" fmla="*/ 0 h 8837"/>
                <a:gd name="T48" fmla="*/ 0 w 9170"/>
                <a:gd name="T49" fmla="*/ 0 h 8837"/>
                <a:gd name="T50" fmla="*/ 0 w 9170"/>
                <a:gd name="T51" fmla="*/ 0 h 8837"/>
                <a:gd name="T52" fmla="*/ 0 w 9170"/>
                <a:gd name="T53" fmla="*/ 0 h 8837"/>
                <a:gd name="T54" fmla="*/ 0 w 9170"/>
                <a:gd name="T55" fmla="*/ 0 h 8837"/>
                <a:gd name="T56" fmla="*/ 0 w 9170"/>
                <a:gd name="T57" fmla="*/ 0 h 8837"/>
                <a:gd name="T58" fmla="*/ 0 w 9170"/>
                <a:gd name="T59" fmla="*/ 0 h 8837"/>
                <a:gd name="T60" fmla="*/ 0 w 9170"/>
                <a:gd name="T61" fmla="*/ 0 h 8837"/>
                <a:gd name="T62" fmla="*/ 0 w 9170"/>
                <a:gd name="T63" fmla="*/ 0 h 8837"/>
                <a:gd name="T64" fmla="*/ 0 w 9170"/>
                <a:gd name="T65" fmla="*/ 0 h 8837"/>
                <a:gd name="T66" fmla="*/ 0 w 9170"/>
                <a:gd name="T67" fmla="*/ 0 h 8837"/>
                <a:gd name="T68" fmla="*/ 0 w 9170"/>
                <a:gd name="T69" fmla="*/ 0 h 8837"/>
                <a:gd name="T70" fmla="*/ 0 w 9170"/>
                <a:gd name="T71" fmla="*/ 0 h 8837"/>
                <a:gd name="T72" fmla="*/ 0 w 9170"/>
                <a:gd name="T73" fmla="*/ 0 h 8837"/>
                <a:gd name="T74" fmla="*/ 0 w 9170"/>
                <a:gd name="T75" fmla="*/ 0 h 8837"/>
                <a:gd name="T76" fmla="*/ 0 w 9170"/>
                <a:gd name="T77" fmla="*/ 0 h 8837"/>
                <a:gd name="T78" fmla="*/ 0 w 9170"/>
                <a:gd name="T79" fmla="*/ 0 h 8837"/>
                <a:gd name="T80" fmla="*/ 0 w 9170"/>
                <a:gd name="T81" fmla="*/ 0 h 8837"/>
                <a:gd name="T82" fmla="*/ 0 w 9170"/>
                <a:gd name="T83" fmla="*/ 0 h 8837"/>
                <a:gd name="T84" fmla="*/ 0 w 9170"/>
                <a:gd name="T85" fmla="*/ 0 h 8837"/>
                <a:gd name="T86" fmla="*/ 0 w 9170"/>
                <a:gd name="T87" fmla="*/ 0 h 8837"/>
                <a:gd name="T88" fmla="*/ 0 w 9170"/>
                <a:gd name="T89" fmla="*/ 0 h 8837"/>
                <a:gd name="T90" fmla="*/ 0 w 9170"/>
                <a:gd name="T91" fmla="*/ 0 h 8837"/>
                <a:gd name="T92" fmla="*/ 0 w 9170"/>
                <a:gd name="T93" fmla="*/ 0 h 8837"/>
                <a:gd name="T94" fmla="*/ 0 w 9170"/>
                <a:gd name="T95" fmla="*/ 0 h 8837"/>
                <a:gd name="T96" fmla="*/ 0 w 9170"/>
                <a:gd name="T97" fmla="*/ 0 h 8837"/>
                <a:gd name="T98" fmla="*/ 0 w 9170"/>
                <a:gd name="T99" fmla="*/ 0 h 8837"/>
                <a:gd name="T100" fmla="*/ 0 w 9170"/>
                <a:gd name="T101" fmla="*/ 0 h 8837"/>
                <a:gd name="T102" fmla="*/ 0 w 9170"/>
                <a:gd name="T103" fmla="*/ 0 h 8837"/>
                <a:gd name="T104" fmla="*/ 0 w 9170"/>
                <a:gd name="T105" fmla="*/ 0 h 8837"/>
                <a:gd name="T106" fmla="*/ 0 w 9170"/>
                <a:gd name="T107" fmla="*/ 0 h 8837"/>
                <a:gd name="T108" fmla="*/ 0 w 9170"/>
                <a:gd name="T109" fmla="*/ 0 h 8837"/>
                <a:gd name="T110" fmla="*/ 0 w 9170"/>
                <a:gd name="T111" fmla="*/ 0 h 88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70" h="8837">
                  <a:moveTo>
                    <a:pt x="1044" y="7439"/>
                  </a:moveTo>
                  <a:lnTo>
                    <a:pt x="925" y="7384"/>
                  </a:lnTo>
                  <a:lnTo>
                    <a:pt x="812" y="7322"/>
                  </a:lnTo>
                  <a:lnTo>
                    <a:pt x="705" y="7255"/>
                  </a:lnTo>
                  <a:lnTo>
                    <a:pt x="605" y="7182"/>
                  </a:lnTo>
                  <a:lnTo>
                    <a:pt x="512" y="7106"/>
                  </a:lnTo>
                  <a:lnTo>
                    <a:pt x="429" y="7024"/>
                  </a:lnTo>
                  <a:lnTo>
                    <a:pt x="350" y="6941"/>
                  </a:lnTo>
                  <a:lnTo>
                    <a:pt x="280" y="6854"/>
                  </a:lnTo>
                  <a:lnTo>
                    <a:pt x="217" y="6762"/>
                  </a:lnTo>
                  <a:lnTo>
                    <a:pt x="161" y="6668"/>
                  </a:lnTo>
                  <a:lnTo>
                    <a:pt x="115" y="6571"/>
                  </a:lnTo>
                  <a:lnTo>
                    <a:pt x="75" y="6471"/>
                  </a:lnTo>
                  <a:lnTo>
                    <a:pt x="44" y="6371"/>
                  </a:lnTo>
                  <a:lnTo>
                    <a:pt x="21" y="6269"/>
                  </a:lnTo>
                  <a:lnTo>
                    <a:pt x="7" y="6164"/>
                  </a:lnTo>
                  <a:lnTo>
                    <a:pt x="0" y="6060"/>
                  </a:lnTo>
                  <a:lnTo>
                    <a:pt x="3" y="5955"/>
                  </a:lnTo>
                  <a:lnTo>
                    <a:pt x="14" y="5849"/>
                  </a:lnTo>
                  <a:lnTo>
                    <a:pt x="35" y="5743"/>
                  </a:lnTo>
                  <a:lnTo>
                    <a:pt x="64" y="5637"/>
                  </a:lnTo>
                  <a:lnTo>
                    <a:pt x="101" y="5532"/>
                  </a:lnTo>
                  <a:lnTo>
                    <a:pt x="150" y="5429"/>
                  </a:lnTo>
                  <a:lnTo>
                    <a:pt x="206" y="5324"/>
                  </a:lnTo>
                  <a:lnTo>
                    <a:pt x="273" y="5223"/>
                  </a:lnTo>
                  <a:lnTo>
                    <a:pt x="350" y="5124"/>
                  </a:lnTo>
                  <a:lnTo>
                    <a:pt x="436" y="5027"/>
                  </a:lnTo>
                  <a:lnTo>
                    <a:pt x="532" y="4931"/>
                  </a:lnTo>
                  <a:lnTo>
                    <a:pt x="638" y="4840"/>
                  </a:lnTo>
                  <a:lnTo>
                    <a:pt x="755" y="4750"/>
                  </a:lnTo>
                  <a:lnTo>
                    <a:pt x="882" y="4664"/>
                  </a:lnTo>
                  <a:lnTo>
                    <a:pt x="1019" y="4583"/>
                  </a:lnTo>
                  <a:lnTo>
                    <a:pt x="1167" y="4505"/>
                  </a:lnTo>
                  <a:lnTo>
                    <a:pt x="1049" y="4257"/>
                  </a:lnTo>
                  <a:lnTo>
                    <a:pt x="953" y="4018"/>
                  </a:lnTo>
                  <a:lnTo>
                    <a:pt x="875" y="3790"/>
                  </a:lnTo>
                  <a:lnTo>
                    <a:pt x="817" y="3573"/>
                  </a:lnTo>
                  <a:lnTo>
                    <a:pt x="776" y="3365"/>
                  </a:lnTo>
                  <a:lnTo>
                    <a:pt x="754" y="3166"/>
                  </a:lnTo>
                  <a:lnTo>
                    <a:pt x="748" y="2977"/>
                  </a:lnTo>
                  <a:lnTo>
                    <a:pt x="760" y="2795"/>
                  </a:lnTo>
                  <a:lnTo>
                    <a:pt x="787" y="2623"/>
                  </a:lnTo>
                  <a:lnTo>
                    <a:pt x="827" y="2462"/>
                  </a:lnTo>
                  <a:lnTo>
                    <a:pt x="883" y="2307"/>
                  </a:lnTo>
                  <a:lnTo>
                    <a:pt x="953" y="2162"/>
                  </a:lnTo>
                  <a:lnTo>
                    <a:pt x="1034" y="2025"/>
                  </a:lnTo>
                  <a:lnTo>
                    <a:pt x="1128" y="1895"/>
                  </a:lnTo>
                  <a:lnTo>
                    <a:pt x="1235" y="1774"/>
                  </a:lnTo>
                  <a:lnTo>
                    <a:pt x="1352" y="1660"/>
                  </a:lnTo>
                  <a:lnTo>
                    <a:pt x="1479" y="1554"/>
                  </a:lnTo>
                  <a:lnTo>
                    <a:pt x="1616" y="1454"/>
                  </a:lnTo>
                  <a:lnTo>
                    <a:pt x="1762" y="1362"/>
                  </a:lnTo>
                  <a:lnTo>
                    <a:pt x="1915" y="1279"/>
                  </a:lnTo>
                  <a:lnTo>
                    <a:pt x="2077" y="1201"/>
                  </a:lnTo>
                  <a:lnTo>
                    <a:pt x="2245" y="1130"/>
                  </a:lnTo>
                  <a:lnTo>
                    <a:pt x="2421" y="1065"/>
                  </a:lnTo>
                  <a:lnTo>
                    <a:pt x="2601" y="1005"/>
                  </a:lnTo>
                  <a:lnTo>
                    <a:pt x="2786" y="954"/>
                  </a:lnTo>
                  <a:lnTo>
                    <a:pt x="2974" y="908"/>
                  </a:lnTo>
                  <a:lnTo>
                    <a:pt x="3167" y="867"/>
                  </a:lnTo>
                  <a:lnTo>
                    <a:pt x="3362" y="832"/>
                  </a:lnTo>
                  <a:lnTo>
                    <a:pt x="3561" y="803"/>
                  </a:lnTo>
                  <a:lnTo>
                    <a:pt x="3759" y="778"/>
                  </a:lnTo>
                  <a:lnTo>
                    <a:pt x="3961" y="759"/>
                  </a:lnTo>
                  <a:lnTo>
                    <a:pt x="4160" y="745"/>
                  </a:lnTo>
                  <a:lnTo>
                    <a:pt x="4223" y="659"/>
                  </a:lnTo>
                  <a:lnTo>
                    <a:pt x="4287" y="579"/>
                  </a:lnTo>
                  <a:lnTo>
                    <a:pt x="4354" y="503"/>
                  </a:lnTo>
                  <a:lnTo>
                    <a:pt x="4422" y="435"/>
                  </a:lnTo>
                  <a:lnTo>
                    <a:pt x="4494" y="371"/>
                  </a:lnTo>
                  <a:lnTo>
                    <a:pt x="4566" y="313"/>
                  </a:lnTo>
                  <a:lnTo>
                    <a:pt x="4640" y="259"/>
                  </a:lnTo>
                  <a:lnTo>
                    <a:pt x="4718" y="213"/>
                  </a:lnTo>
                  <a:lnTo>
                    <a:pt x="4797" y="169"/>
                  </a:lnTo>
                  <a:lnTo>
                    <a:pt x="4876" y="132"/>
                  </a:lnTo>
                  <a:lnTo>
                    <a:pt x="4959" y="99"/>
                  </a:lnTo>
                  <a:lnTo>
                    <a:pt x="5042" y="71"/>
                  </a:lnTo>
                  <a:lnTo>
                    <a:pt x="5127" y="48"/>
                  </a:lnTo>
                  <a:lnTo>
                    <a:pt x="5213" y="29"/>
                  </a:lnTo>
                  <a:lnTo>
                    <a:pt x="5302" y="16"/>
                  </a:lnTo>
                  <a:lnTo>
                    <a:pt x="5390" y="6"/>
                  </a:lnTo>
                  <a:lnTo>
                    <a:pt x="5479" y="1"/>
                  </a:lnTo>
                  <a:lnTo>
                    <a:pt x="5571" y="0"/>
                  </a:lnTo>
                  <a:lnTo>
                    <a:pt x="5664" y="5"/>
                  </a:lnTo>
                  <a:lnTo>
                    <a:pt x="5757" y="13"/>
                  </a:lnTo>
                  <a:lnTo>
                    <a:pt x="5851" y="25"/>
                  </a:lnTo>
                  <a:lnTo>
                    <a:pt x="5948" y="41"/>
                  </a:lnTo>
                  <a:lnTo>
                    <a:pt x="6043" y="61"/>
                  </a:lnTo>
                  <a:lnTo>
                    <a:pt x="6141" y="84"/>
                  </a:lnTo>
                  <a:lnTo>
                    <a:pt x="6237" y="112"/>
                  </a:lnTo>
                  <a:lnTo>
                    <a:pt x="6336" y="143"/>
                  </a:lnTo>
                  <a:lnTo>
                    <a:pt x="6435" y="179"/>
                  </a:lnTo>
                  <a:lnTo>
                    <a:pt x="6535" y="218"/>
                  </a:lnTo>
                  <a:lnTo>
                    <a:pt x="6633" y="259"/>
                  </a:lnTo>
                  <a:lnTo>
                    <a:pt x="6733" y="304"/>
                  </a:lnTo>
                  <a:lnTo>
                    <a:pt x="6833" y="353"/>
                  </a:lnTo>
                  <a:lnTo>
                    <a:pt x="6933" y="405"/>
                  </a:lnTo>
                  <a:lnTo>
                    <a:pt x="6973" y="371"/>
                  </a:lnTo>
                  <a:lnTo>
                    <a:pt x="7017" y="341"/>
                  </a:lnTo>
                  <a:lnTo>
                    <a:pt x="7067" y="313"/>
                  </a:lnTo>
                  <a:lnTo>
                    <a:pt x="7122" y="288"/>
                  </a:lnTo>
                  <a:lnTo>
                    <a:pt x="7180" y="267"/>
                  </a:lnTo>
                  <a:lnTo>
                    <a:pt x="7244" y="249"/>
                  </a:lnTo>
                  <a:lnTo>
                    <a:pt x="7310" y="235"/>
                  </a:lnTo>
                  <a:lnTo>
                    <a:pt x="7380" y="223"/>
                  </a:lnTo>
                  <a:lnTo>
                    <a:pt x="7453" y="216"/>
                  </a:lnTo>
                  <a:lnTo>
                    <a:pt x="7527" y="212"/>
                  </a:lnTo>
                  <a:lnTo>
                    <a:pt x="7604" y="211"/>
                  </a:lnTo>
                  <a:lnTo>
                    <a:pt x="7682" y="214"/>
                  </a:lnTo>
                  <a:lnTo>
                    <a:pt x="7763" y="220"/>
                  </a:lnTo>
                  <a:lnTo>
                    <a:pt x="7843" y="229"/>
                  </a:lnTo>
                  <a:lnTo>
                    <a:pt x="7923" y="243"/>
                  </a:lnTo>
                  <a:lnTo>
                    <a:pt x="8005" y="261"/>
                  </a:lnTo>
                  <a:lnTo>
                    <a:pt x="8085" y="281"/>
                  </a:lnTo>
                  <a:lnTo>
                    <a:pt x="8165" y="306"/>
                  </a:lnTo>
                  <a:lnTo>
                    <a:pt x="8244" y="335"/>
                  </a:lnTo>
                  <a:lnTo>
                    <a:pt x="8322" y="367"/>
                  </a:lnTo>
                  <a:lnTo>
                    <a:pt x="8398" y="405"/>
                  </a:lnTo>
                  <a:lnTo>
                    <a:pt x="8470" y="445"/>
                  </a:lnTo>
                  <a:lnTo>
                    <a:pt x="8542" y="491"/>
                  </a:lnTo>
                  <a:lnTo>
                    <a:pt x="8608" y="538"/>
                  </a:lnTo>
                  <a:lnTo>
                    <a:pt x="8672" y="592"/>
                  </a:lnTo>
                  <a:lnTo>
                    <a:pt x="8732" y="649"/>
                  </a:lnTo>
                  <a:lnTo>
                    <a:pt x="8788" y="710"/>
                  </a:lnTo>
                  <a:lnTo>
                    <a:pt x="8839" y="777"/>
                  </a:lnTo>
                  <a:lnTo>
                    <a:pt x="8884" y="846"/>
                  </a:lnTo>
                  <a:lnTo>
                    <a:pt x="8925" y="919"/>
                  </a:lnTo>
                  <a:lnTo>
                    <a:pt x="8960" y="1000"/>
                  </a:lnTo>
                  <a:lnTo>
                    <a:pt x="8989" y="1083"/>
                  </a:lnTo>
                  <a:lnTo>
                    <a:pt x="9044" y="1207"/>
                  </a:lnTo>
                  <a:lnTo>
                    <a:pt x="9088" y="1329"/>
                  </a:lnTo>
                  <a:lnTo>
                    <a:pt x="9123" y="1447"/>
                  </a:lnTo>
                  <a:lnTo>
                    <a:pt x="9148" y="1563"/>
                  </a:lnTo>
                  <a:lnTo>
                    <a:pt x="9163" y="1678"/>
                  </a:lnTo>
                  <a:lnTo>
                    <a:pt x="9170" y="1790"/>
                  </a:lnTo>
                  <a:lnTo>
                    <a:pt x="9168" y="1899"/>
                  </a:lnTo>
                  <a:lnTo>
                    <a:pt x="9159" y="2006"/>
                  </a:lnTo>
                  <a:lnTo>
                    <a:pt x="9139" y="2112"/>
                  </a:lnTo>
                  <a:lnTo>
                    <a:pt x="9112" y="2214"/>
                  </a:lnTo>
                  <a:lnTo>
                    <a:pt x="9079" y="2315"/>
                  </a:lnTo>
                  <a:lnTo>
                    <a:pt x="9038" y="2415"/>
                  </a:lnTo>
                  <a:lnTo>
                    <a:pt x="8989" y="2513"/>
                  </a:lnTo>
                  <a:lnTo>
                    <a:pt x="8934" y="2610"/>
                  </a:lnTo>
                  <a:lnTo>
                    <a:pt x="8872" y="2705"/>
                  </a:lnTo>
                  <a:lnTo>
                    <a:pt x="8804" y="2799"/>
                  </a:lnTo>
                  <a:lnTo>
                    <a:pt x="8731" y="2891"/>
                  </a:lnTo>
                  <a:lnTo>
                    <a:pt x="8652" y="2981"/>
                  </a:lnTo>
                  <a:lnTo>
                    <a:pt x="8567" y="3072"/>
                  </a:lnTo>
                  <a:lnTo>
                    <a:pt x="8478" y="3161"/>
                  </a:lnTo>
                  <a:lnTo>
                    <a:pt x="8384" y="3251"/>
                  </a:lnTo>
                  <a:lnTo>
                    <a:pt x="8285" y="3338"/>
                  </a:lnTo>
                  <a:lnTo>
                    <a:pt x="8183" y="3425"/>
                  </a:lnTo>
                  <a:lnTo>
                    <a:pt x="8076" y="3511"/>
                  </a:lnTo>
                  <a:lnTo>
                    <a:pt x="7965" y="3598"/>
                  </a:lnTo>
                  <a:lnTo>
                    <a:pt x="7852" y="3684"/>
                  </a:lnTo>
                  <a:lnTo>
                    <a:pt x="7737" y="3770"/>
                  </a:lnTo>
                  <a:lnTo>
                    <a:pt x="7619" y="3856"/>
                  </a:lnTo>
                  <a:lnTo>
                    <a:pt x="7497" y="3941"/>
                  </a:lnTo>
                  <a:lnTo>
                    <a:pt x="7375" y="4028"/>
                  </a:lnTo>
                  <a:lnTo>
                    <a:pt x="7249" y="4114"/>
                  </a:lnTo>
                  <a:lnTo>
                    <a:pt x="7124" y="4200"/>
                  </a:lnTo>
                  <a:lnTo>
                    <a:pt x="7089" y="4320"/>
                  </a:lnTo>
                  <a:lnTo>
                    <a:pt x="7053" y="4442"/>
                  </a:lnTo>
                  <a:lnTo>
                    <a:pt x="7016" y="4562"/>
                  </a:lnTo>
                  <a:lnTo>
                    <a:pt x="6977" y="4681"/>
                  </a:lnTo>
                  <a:lnTo>
                    <a:pt x="6936" y="4801"/>
                  </a:lnTo>
                  <a:lnTo>
                    <a:pt x="6893" y="4921"/>
                  </a:lnTo>
                  <a:lnTo>
                    <a:pt x="6847" y="5041"/>
                  </a:lnTo>
                  <a:lnTo>
                    <a:pt x="6800" y="5157"/>
                  </a:lnTo>
                  <a:lnTo>
                    <a:pt x="6750" y="5274"/>
                  </a:lnTo>
                  <a:lnTo>
                    <a:pt x="6696" y="5390"/>
                  </a:lnTo>
                  <a:lnTo>
                    <a:pt x="6640" y="5505"/>
                  </a:lnTo>
                  <a:lnTo>
                    <a:pt x="6581" y="5618"/>
                  </a:lnTo>
                  <a:lnTo>
                    <a:pt x="6518" y="5731"/>
                  </a:lnTo>
                  <a:lnTo>
                    <a:pt x="6453" y="5841"/>
                  </a:lnTo>
                  <a:lnTo>
                    <a:pt x="6384" y="5951"/>
                  </a:lnTo>
                  <a:lnTo>
                    <a:pt x="6312" y="6058"/>
                  </a:lnTo>
                  <a:lnTo>
                    <a:pt x="6234" y="6162"/>
                  </a:lnTo>
                  <a:lnTo>
                    <a:pt x="6152" y="6267"/>
                  </a:lnTo>
                  <a:lnTo>
                    <a:pt x="6067" y="6367"/>
                  </a:lnTo>
                  <a:lnTo>
                    <a:pt x="5979" y="6465"/>
                  </a:lnTo>
                  <a:lnTo>
                    <a:pt x="5885" y="6562"/>
                  </a:lnTo>
                  <a:lnTo>
                    <a:pt x="5785" y="6657"/>
                  </a:lnTo>
                  <a:lnTo>
                    <a:pt x="5682" y="6748"/>
                  </a:lnTo>
                  <a:lnTo>
                    <a:pt x="5574" y="6836"/>
                  </a:lnTo>
                  <a:lnTo>
                    <a:pt x="5460" y="6922"/>
                  </a:lnTo>
                  <a:lnTo>
                    <a:pt x="5340" y="7005"/>
                  </a:lnTo>
                  <a:lnTo>
                    <a:pt x="5217" y="7085"/>
                  </a:lnTo>
                  <a:lnTo>
                    <a:pt x="5087" y="7160"/>
                  </a:lnTo>
                  <a:lnTo>
                    <a:pt x="4949" y="7235"/>
                  </a:lnTo>
                  <a:lnTo>
                    <a:pt x="4809" y="7303"/>
                  </a:lnTo>
                  <a:lnTo>
                    <a:pt x="4660" y="7370"/>
                  </a:lnTo>
                  <a:lnTo>
                    <a:pt x="4506" y="7432"/>
                  </a:lnTo>
                  <a:lnTo>
                    <a:pt x="4420" y="7601"/>
                  </a:lnTo>
                  <a:lnTo>
                    <a:pt x="4323" y="7759"/>
                  </a:lnTo>
                  <a:lnTo>
                    <a:pt x="4216" y="7905"/>
                  </a:lnTo>
                  <a:lnTo>
                    <a:pt x="4100" y="8043"/>
                  </a:lnTo>
                  <a:lnTo>
                    <a:pt x="3974" y="8168"/>
                  </a:lnTo>
                  <a:lnTo>
                    <a:pt x="3843" y="8283"/>
                  </a:lnTo>
                  <a:lnTo>
                    <a:pt x="3705" y="8387"/>
                  </a:lnTo>
                  <a:lnTo>
                    <a:pt x="3561" y="8481"/>
                  </a:lnTo>
                  <a:lnTo>
                    <a:pt x="3413" y="8563"/>
                  </a:lnTo>
                  <a:lnTo>
                    <a:pt x="3261" y="8635"/>
                  </a:lnTo>
                  <a:lnTo>
                    <a:pt x="3106" y="8696"/>
                  </a:lnTo>
                  <a:lnTo>
                    <a:pt x="2951" y="8747"/>
                  </a:lnTo>
                  <a:lnTo>
                    <a:pt x="2795" y="8785"/>
                  </a:lnTo>
                  <a:lnTo>
                    <a:pt x="2639" y="8813"/>
                  </a:lnTo>
                  <a:lnTo>
                    <a:pt x="2485" y="8832"/>
                  </a:lnTo>
                  <a:lnTo>
                    <a:pt x="2334" y="8837"/>
                  </a:lnTo>
                  <a:lnTo>
                    <a:pt x="2186" y="8833"/>
                  </a:lnTo>
                  <a:lnTo>
                    <a:pt x="2042" y="8818"/>
                  </a:lnTo>
                  <a:lnTo>
                    <a:pt x="1904" y="8791"/>
                  </a:lnTo>
                  <a:lnTo>
                    <a:pt x="1771" y="8754"/>
                  </a:lnTo>
                  <a:lnTo>
                    <a:pt x="1647" y="8705"/>
                  </a:lnTo>
                  <a:lnTo>
                    <a:pt x="1530" y="8646"/>
                  </a:lnTo>
                  <a:lnTo>
                    <a:pt x="1424" y="8576"/>
                  </a:lnTo>
                  <a:lnTo>
                    <a:pt x="1326" y="8495"/>
                  </a:lnTo>
                  <a:lnTo>
                    <a:pt x="1241" y="8402"/>
                  </a:lnTo>
                  <a:lnTo>
                    <a:pt x="1169" y="8298"/>
                  </a:lnTo>
                  <a:lnTo>
                    <a:pt x="1109" y="8183"/>
                  </a:lnTo>
                  <a:lnTo>
                    <a:pt x="1064" y="8056"/>
                  </a:lnTo>
                  <a:lnTo>
                    <a:pt x="1034" y="7918"/>
                  </a:lnTo>
                  <a:lnTo>
                    <a:pt x="1019" y="7771"/>
                  </a:lnTo>
                  <a:lnTo>
                    <a:pt x="1023" y="7610"/>
                  </a:lnTo>
                  <a:lnTo>
                    <a:pt x="1044" y="7439"/>
                  </a:lnTo>
                  <a:close/>
                </a:path>
              </a:pathLst>
            </a:custGeom>
            <a:solidFill>
              <a:srgbClr val="828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8" name="Freeform 42"/>
            <p:cNvSpPr>
              <a:spLocks/>
            </p:cNvSpPr>
            <p:nvPr/>
          </p:nvSpPr>
          <p:spPr bwMode="auto">
            <a:xfrm>
              <a:off x="3269" y="2338"/>
              <a:ext cx="1120" cy="683"/>
            </a:xfrm>
            <a:custGeom>
              <a:avLst/>
              <a:gdLst>
                <a:gd name="T0" fmla="*/ 0 w 5596"/>
                <a:gd name="T1" fmla="*/ 0 h 3417"/>
                <a:gd name="T2" fmla="*/ 0 w 5596"/>
                <a:gd name="T3" fmla="*/ 0 h 3417"/>
                <a:gd name="T4" fmla="*/ 0 w 5596"/>
                <a:gd name="T5" fmla="*/ 0 h 3417"/>
                <a:gd name="T6" fmla="*/ 0 w 5596"/>
                <a:gd name="T7" fmla="*/ 0 h 3417"/>
                <a:gd name="T8" fmla="*/ 0 w 5596"/>
                <a:gd name="T9" fmla="*/ 0 h 3417"/>
                <a:gd name="T10" fmla="*/ 0 w 5596"/>
                <a:gd name="T11" fmla="*/ 0 h 3417"/>
                <a:gd name="T12" fmla="*/ 0 w 5596"/>
                <a:gd name="T13" fmla="*/ 0 h 3417"/>
                <a:gd name="T14" fmla="*/ 0 w 5596"/>
                <a:gd name="T15" fmla="*/ 0 h 3417"/>
                <a:gd name="T16" fmla="*/ 0 w 5596"/>
                <a:gd name="T17" fmla="*/ 0 h 3417"/>
                <a:gd name="T18" fmla="*/ 0 w 5596"/>
                <a:gd name="T19" fmla="*/ 0 h 3417"/>
                <a:gd name="T20" fmla="*/ 0 w 5596"/>
                <a:gd name="T21" fmla="*/ 0 h 3417"/>
                <a:gd name="T22" fmla="*/ 0 w 5596"/>
                <a:gd name="T23" fmla="*/ 0 h 3417"/>
                <a:gd name="T24" fmla="*/ 0 w 5596"/>
                <a:gd name="T25" fmla="*/ 0 h 3417"/>
                <a:gd name="T26" fmla="*/ 0 w 5596"/>
                <a:gd name="T27" fmla="*/ 0 h 3417"/>
                <a:gd name="T28" fmla="*/ 0 w 5596"/>
                <a:gd name="T29" fmla="*/ 0 h 3417"/>
                <a:gd name="T30" fmla="*/ 0 w 5596"/>
                <a:gd name="T31" fmla="*/ 0 h 3417"/>
                <a:gd name="T32" fmla="*/ 0 w 5596"/>
                <a:gd name="T33" fmla="*/ 0 h 3417"/>
                <a:gd name="T34" fmla="*/ 0 w 5596"/>
                <a:gd name="T35" fmla="*/ 0 h 3417"/>
                <a:gd name="T36" fmla="*/ 0 w 5596"/>
                <a:gd name="T37" fmla="*/ 0 h 3417"/>
                <a:gd name="T38" fmla="*/ 0 w 5596"/>
                <a:gd name="T39" fmla="*/ 0 h 3417"/>
                <a:gd name="T40" fmla="*/ 0 w 5596"/>
                <a:gd name="T41" fmla="*/ 0 h 3417"/>
                <a:gd name="T42" fmla="*/ 0 w 5596"/>
                <a:gd name="T43" fmla="*/ 0 h 3417"/>
                <a:gd name="T44" fmla="*/ 0 w 5596"/>
                <a:gd name="T45" fmla="*/ 0 h 3417"/>
                <a:gd name="T46" fmla="*/ 0 w 5596"/>
                <a:gd name="T47" fmla="*/ 0 h 3417"/>
                <a:gd name="T48" fmla="*/ 0 w 5596"/>
                <a:gd name="T49" fmla="*/ 0 h 3417"/>
                <a:gd name="T50" fmla="*/ 0 w 5596"/>
                <a:gd name="T51" fmla="*/ 0 h 3417"/>
                <a:gd name="T52" fmla="*/ 0 w 5596"/>
                <a:gd name="T53" fmla="*/ 0 h 3417"/>
                <a:gd name="T54" fmla="*/ 0 w 5596"/>
                <a:gd name="T55" fmla="*/ 0 h 3417"/>
                <a:gd name="T56" fmla="*/ 0 w 5596"/>
                <a:gd name="T57" fmla="*/ 0 h 3417"/>
                <a:gd name="T58" fmla="*/ 0 w 5596"/>
                <a:gd name="T59" fmla="*/ 0 h 3417"/>
                <a:gd name="T60" fmla="*/ 0 w 5596"/>
                <a:gd name="T61" fmla="*/ 0 h 3417"/>
                <a:gd name="T62" fmla="*/ 0 w 5596"/>
                <a:gd name="T63" fmla="*/ 0 h 3417"/>
                <a:gd name="T64" fmla="*/ 0 w 5596"/>
                <a:gd name="T65" fmla="*/ 0 h 3417"/>
                <a:gd name="T66" fmla="*/ 0 w 5596"/>
                <a:gd name="T67" fmla="*/ 0 h 3417"/>
                <a:gd name="T68" fmla="*/ 0 w 5596"/>
                <a:gd name="T69" fmla="*/ 0 h 3417"/>
                <a:gd name="T70" fmla="*/ 0 w 5596"/>
                <a:gd name="T71" fmla="*/ 0 h 3417"/>
                <a:gd name="T72" fmla="*/ 0 w 5596"/>
                <a:gd name="T73" fmla="*/ 0 h 3417"/>
                <a:gd name="T74" fmla="*/ 0 w 5596"/>
                <a:gd name="T75" fmla="*/ 0 h 3417"/>
                <a:gd name="T76" fmla="*/ 0 w 5596"/>
                <a:gd name="T77" fmla="*/ 0 h 3417"/>
                <a:gd name="T78" fmla="*/ 0 w 5596"/>
                <a:gd name="T79" fmla="*/ 0 h 3417"/>
                <a:gd name="T80" fmla="*/ 0 w 5596"/>
                <a:gd name="T81" fmla="*/ 0 h 3417"/>
                <a:gd name="T82" fmla="*/ 0 w 5596"/>
                <a:gd name="T83" fmla="*/ 0 h 3417"/>
                <a:gd name="T84" fmla="*/ 0 w 5596"/>
                <a:gd name="T85" fmla="*/ 0 h 3417"/>
                <a:gd name="T86" fmla="*/ 0 w 5596"/>
                <a:gd name="T87" fmla="*/ 0 h 3417"/>
                <a:gd name="T88" fmla="*/ 0 w 5596"/>
                <a:gd name="T89" fmla="*/ 0 h 3417"/>
                <a:gd name="T90" fmla="*/ 0 w 5596"/>
                <a:gd name="T91" fmla="*/ 0 h 3417"/>
                <a:gd name="T92" fmla="*/ 0 w 5596"/>
                <a:gd name="T93" fmla="*/ 0 h 3417"/>
                <a:gd name="T94" fmla="*/ 0 w 5596"/>
                <a:gd name="T95" fmla="*/ 0 h 3417"/>
                <a:gd name="T96" fmla="*/ 0 w 5596"/>
                <a:gd name="T97" fmla="*/ 0 h 3417"/>
                <a:gd name="T98" fmla="*/ 0 w 5596"/>
                <a:gd name="T99" fmla="*/ 0 h 3417"/>
                <a:gd name="T100" fmla="*/ 0 w 5596"/>
                <a:gd name="T101" fmla="*/ 0 h 3417"/>
                <a:gd name="T102" fmla="*/ 0 w 5596"/>
                <a:gd name="T103" fmla="*/ 0 h 3417"/>
                <a:gd name="T104" fmla="*/ 0 w 5596"/>
                <a:gd name="T105" fmla="*/ 0 h 3417"/>
                <a:gd name="T106" fmla="*/ 0 w 5596"/>
                <a:gd name="T107" fmla="*/ 0 h 3417"/>
                <a:gd name="T108" fmla="*/ 0 w 5596"/>
                <a:gd name="T109" fmla="*/ 0 h 3417"/>
                <a:gd name="T110" fmla="*/ 0 w 5596"/>
                <a:gd name="T111" fmla="*/ 0 h 3417"/>
                <a:gd name="T112" fmla="*/ 0 w 5596"/>
                <a:gd name="T113" fmla="*/ 0 h 3417"/>
                <a:gd name="T114" fmla="*/ 0 w 5596"/>
                <a:gd name="T115" fmla="*/ 0 h 3417"/>
                <a:gd name="T116" fmla="*/ 0 w 5596"/>
                <a:gd name="T117" fmla="*/ 0 h 3417"/>
                <a:gd name="T118" fmla="*/ 0 w 5596"/>
                <a:gd name="T119" fmla="*/ 0 h 3417"/>
                <a:gd name="T120" fmla="*/ 0 w 5596"/>
                <a:gd name="T121" fmla="*/ 0 h 3417"/>
                <a:gd name="T122" fmla="*/ 0 w 5596"/>
                <a:gd name="T123" fmla="*/ 0 h 34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596" h="3417">
                  <a:moveTo>
                    <a:pt x="1463" y="121"/>
                  </a:moveTo>
                  <a:lnTo>
                    <a:pt x="1480" y="158"/>
                  </a:lnTo>
                  <a:lnTo>
                    <a:pt x="1498" y="195"/>
                  </a:lnTo>
                  <a:lnTo>
                    <a:pt x="1516" y="234"/>
                  </a:lnTo>
                  <a:lnTo>
                    <a:pt x="1533" y="271"/>
                  </a:lnTo>
                  <a:lnTo>
                    <a:pt x="1552" y="308"/>
                  </a:lnTo>
                  <a:lnTo>
                    <a:pt x="1569" y="347"/>
                  </a:lnTo>
                  <a:lnTo>
                    <a:pt x="1586" y="384"/>
                  </a:lnTo>
                  <a:lnTo>
                    <a:pt x="1604" y="421"/>
                  </a:lnTo>
                  <a:lnTo>
                    <a:pt x="1643" y="477"/>
                  </a:lnTo>
                  <a:lnTo>
                    <a:pt x="1682" y="531"/>
                  </a:lnTo>
                  <a:lnTo>
                    <a:pt x="1721" y="586"/>
                  </a:lnTo>
                  <a:lnTo>
                    <a:pt x="1760" y="641"/>
                  </a:lnTo>
                  <a:lnTo>
                    <a:pt x="1799" y="695"/>
                  </a:lnTo>
                  <a:lnTo>
                    <a:pt x="1839" y="750"/>
                  </a:lnTo>
                  <a:lnTo>
                    <a:pt x="1878" y="803"/>
                  </a:lnTo>
                  <a:lnTo>
                    <a:pt x="1919" y="858"/>
                  </a:lnTo>
                  <a:lnTo>
                    <a:pt x="1947" y="892"/>
                  </a:lnTo>
                  <a:lnTo>
                    <a:pt x="1975" y="924"/>
                  </a:lnTo>
                  <a:lnTo>
                    <a:pt x="2002" y="958"/>
                  </a:lnTo>
                  <a:lnTo>
                    <a:pt x="2030" y="992"/>
                  </a:lnTo>
                  <a:lnTo>
                    <a:pt x="2058" y="1025"/>
                  </a:lnTo>
                  <a:lnTo>
                    <a:pt x="2086" y="1058"/>
                  </a:lnTo>
                  <a:lnTo>
                    <a:pt x="2114" y="1091"/>
                  </a:lnTo>
                  <a:lnTo>
                    <a:pt x="2142" y="1124"/>
                  </a:lnTo>
                  <a:lnTo>
                    <a:pt x="2147" y="1129"/>
                  </a:lnTo>
                  <a:lnTo>
                    <a:pt x="2152" y="1132"/>
                  </a:lnTo>
                  <a:lnTo>
                    <a:pt x="2157" y="1136"/>
                  </a:lnTo>
                  <a:lnTo>
                    <a:pt x="2163" y="1139"/>
                  </a:lnTo>
                  <a:lnTo>
                    <a:pt x="2169" y="1143"/>
                  </a:lnTo>
                  <a:lnTo>
                    <a:pt x="2173" y="1146"/>
                  </a:lnTo>
                  <a:lnTo>
                    <a:pt x="2179" y="1150"/>
                  </a:lnTo>
                  <a:lnTo>
                    <a:pt x="2185" y="1154"/>
                  </a:lnTo>
                  <a:lnTo>
                    <a:pt x="2188" y="1160"/>
                  </a:lnTo>
                  <a:lnTo>
                    <a:pt x="2192" y="1166"/>
                  </a:lnTo>
                  <a:lnTo>
                    <a:pt x="2195" y="1172"/>
                  </a:lnTo>
                  <a:lnTo>
                    <a:pt x="2200" y="1179"/>
                  </a:lnTo>
                  <a:lnTo>
                    <a:pt x="2202" y="1186"/>
                  </a:lnTo>
                  <a:lnTo>
                    <a:pt x="2206" y="1191"/>
                  </a:lnTo>
                  <a:lnTo>
                    <a:pt x="2209" y="1197"/>
                  </a:lnTo>
                  <a:lnTo>
                    <a:pt x="2214" y="1203"/>
                  </a:lnTo>
                  <a:lnTo>
                    <a:pt x="2202" y="1215"/>
                  </a:lnTo>
                  <a:lnTo>
                    <a:pt x="2192" y="1225"/>
                  </a:lnTo>
                  <a:lnTo>
                    <a:pt x="2180" y="1236"/>
                  </a:lnTo>
                  <a:lnTo>
                    <a:pt x="2170" y="1247"/>
                  </a:lnTo>
                  <a:lnTo>
                    <a:pt x="2159" y="1258"/>
                  </a:lnTo>
                  <a:lnTo>
                    <a:pt x="2148" y="1268"/>
                  </a:lnTo>
                  <a:lnTo>
                    <a:pt x="2138" y="1279"/>
                  </a:lnTo>
                  <a:lnTo>
                    <a:pt x="2127" y="1289"/>
                  </a:lnTo>
                  <a:lnTo>
                    <a:pt x="2119" y="1291"/>
                  </a:lnTo>
                  <a:lnTo>
                    <a:pt x="2111" y="1294"/>
                  </a:lnTo>
                  <a:lnTo>
                    <a:pt x="2102" y="1296"/>
                  </a:lnTo>
                  <a:lnTo>
                    <a:pt x="2094" y="1297"/>
                  </a:lnTo>
                  <a:lnTo>
                    <a:pt x="2087" y="1300"/>
                  </a:lnTo>
                  <a:lnTo>
                    <a:pt x="2079" y="1302"/>
                  </a:lnTo>
                  <a:lnTo>
                    <a:pt x="2071" y="1303"/>
                  </a:lnTo>
                  <a:lnTo>
                    <a:pt x="2063" y="1304"/>
                  </a:lnTo>
                  <a:lnTo>
                    <a:pt x="2044" y="1297"/>
                  </a:lnTo>
                  <a:lnTo>
                    <a:pt x="2026" y="1290"/>
                  </a:lnTo>
                  <a:lnTo>
                    <a:pt x="2006" y="1283"/>
                  </a:lnTo>
                  <a:lnTo>
                    <a:pt x="1987" y="1276"/>
                  </a:lnTo>
                  <a:lnTo>
                    <a:pt x="1969" y="1269"/>
                  </a:lnTo>
                  <a:lnTo>
                    <a:pt x="1950" y="1261"/>
                  </a:lnTo>
                  <a:lnTo>
                    <a:pt x="1932" y="1254"/>
                  </a:lnTo>
                  <a:lnTo>
                    <a:pt x="1913" y="1248"/>
                  </a:lnTo>
                  <a:lnTo>
                    <a:pt x="1886" y="1222"/>
                  </a:lnTo>
                  <a:lnTo>
                    <a:pt x="1861" y="1196"/>
                  </a:lnTo>
                  <a:lnTo>
                    <a:pt x="1834" y="1171"/>
                  </a:lnTo>
                  <a:lnTo>
                    <a:pt x="1807" y="1145"/>
                  </a:lnTo>
                  <a:lnTo>
                    <a:pt x="1781" y="1119"/>
                  </a:lnTo>
                  <a:lnTo>
                    <a:pt x="1755" y="1094"/>
                  </a:lnTo>
                  <a:lnTo>
                    <a:pt x="1727" y="1068"/>
                  </a:lnTo>
                  <a:lnTo>
                    <a:pt x="1700" y="1042"/>
                  </a:lnTo>
                  <a:lnTo>
                    <a:pt x="1699" y="1053"/>
                  </a:lnTo>
                  <a:lnTo>
                    <a:pt x="1699" y="1065"/>
                  </a:lnTo>
                  <a:lnTo>
                    <a:pt x="1698" y="1076"/>
                  </a:lnTo>
                  <a:lnTo>
                    <a:pt x="1697" y="1087"/>
                  </a:lnTo>
                  <a:lnTo>
                    <a:pt x="1696" y="1098"/>
                  </a:lnTo>
                  <a:lnTo>
                    <a:pt x="1695" y="1109"/>
                  </a:lnTo>
                  <a:lnTo>
                    <a:pt x="1693" y="1121"/>
                  </a:lnTo>
                  <a:lnTo>
                    <a:pt x="1692" y="1132"/>
                  </a:lnTo>
                  <a:lnTo>
                    <a:pt x="1678" y="1117"/>
                  </a:lnTo>
                  <a:lnTo>
                    <a:pt x="1664" y="1103"/>
                  </a:lnTo>
                  <a:lnTo>
                    <a:pt x="1650" y="1088"/>
                  </a:lnTo>
                  <a:lnTo>
                    <a:pt x="1638" y="1074"/>
                  </a:lnTo>
                  <a:lnTo>
                    <a:pt x="1624" y="1059"/>
                  </a:lnTo>
                  <a:lnTo>
                    <a:pt x="1612" y="1045"/>
                  </a:lnTo>
                  <a:lnTo>
                    <a:pt x="1598" y="1030"/>
                  </a:lnTo>
                  <a:lnTo>
                    <a:pt x="1585" y="1016"/>
                  </a:lnTo>
                  <a:lnTo>
                    <a:pt x="1564" y="995"/>
                  </a:lnTo>
                  <a:lnTo>
                    <a:pt x="1546" y="972"/>
                  </a:lnTo>
                  <a:lnTo>
                    <a:pt x="1526" y="950"/>
                  </a:lnTo>
                  <a:lnTo>
                    <a:pt x="1506" y="928"/>
                  </a:lnTo>
                  <a:lnTo>
                    <a:pt x="1488" y="906"/>
                  </a:lnTo>
                  <a:lnTo>
                    <a:pt x="1469" y="883"/>
                  </a:lnTo>
                  <a:lnTo>
                    <a:pt x="1449" y="859"/>
                  </a:lnTo>
                  <a:lnTo>
                    <a:pt x="1431" y="837"/>
                  </a:lnTo>
                  <a:lnTo>
                    <a:pt x="1414" y="807"/>
                  </a:lnTo>
                  <a:lnTo>
                    <a:pt x="1397" y="777"/>
                  </a:lnTo>
                  <a:lnTo>
                    <a:pt x="1381" y="746"/>
                  </a:lnTo>
                  <a:lnTo>
                    <a:pt x="1363" y="717"/>
                  </a:lnTo>
                  <a:lnTo>
                    <a:pt x="1346" y="687"/>
                  </a:lnTo>
                  <a:lnTo>
                    <a:pt x="1330" y="657"/>
                  </a:lnTo>
                  <a:lnTo>
                    <a:pt x="1312" y="625"/>
                  </a:lnTo>
                  <a:lnTo>
                    <a:pt x="1296" y="595"/>
                  </a:lnTo>
                  <a:lnTo>
                    <a:pt x="1310" y="635"/>
                  </a:lnTo>
                  <a:lnTo>
                    <a:pt x="1325" y="674"/>
                  </a:lnTo>
                  <a:lnTo>
                    <a:pt x="1339" y="714"/>
                  </a:lnTo>
                  <a:lnTo>
                    <a:pt x="1355" y="753"/>
                  </a:lnTo>
                  <a:lnTo>
                    <a:pt x="1369" y="793"/>
                  </a:lnTo>
                  <a:lnTo>
                    <a:pt x="1385" y="831"/>
                  </a:lnTo>
                  <a:lnTo>
                    <a:pt x="1399" y="872"/>
                  </a:lnTo>
                  <a:lnTo>
                    <a:pt x="1414" y="911"/>
                  </a:lnTo>
                  <a:lnTo>
                    <a:pt x="1403" y="916"/>
                  </a:lnTo>
                  <a:lnTo>
                    <a:pt x="1392" y="922"/>
                  </a:lnTo>
                  <a:lnTo>
                    <a:pt x="1382" y="928"/>
                  </a:lnTo>
                  <a:lnTo>
                    <a:pt x="1370" y="933"/>
                  </a:lnTo>
                  <a:lnTo>
                    <a:pt x="1360" y="939"/>
                  </a:lnTo>
                  <a:lnTo>
                    <a:pt x="1349" y="944"/>
                  </a:lnTo>
                  <a:lnTo>
                    <a:pt x="1338" y="949"/>
                  </a:lnTo>
                  <a:lnTo>
                    <a:pt x="1327" y="954"/>
                  </a:lnTo>
                  <a:lnTo>
                    <a:pt x="1312" y="942"/>
                  </a:lnTo>
                  <a:lnTo>
                    <a:pt x="1299" y="930"/>
                  </a:lnTo>
                  <a:lnTo>
                    <a:pt x="1284" y="916"/>
                  </a:lnTo>
                  <a:lnTo>
                    <a:pt x="1270" y="904"/>
                  </a:lnTo>
                  <a:lnTo>
                    <a:pt x="1255" y="892"/>
                  </a:lnTo>
                  <a:lnTo>
                    <a:pt x="1241" y="880"/>
                  </a:lnTo>
                  <a:lnTo>
                    <a:pt x="1227" y="867"/>
                  </a:lnTo>
                  <a:lnTo>
                    <a:pt x="1213" y="856"/>
                  </a:lnTo>
                  <a:lnTo>
                    <a:pt x="1224" y="875"/>
                  </a:lnTo>
                  <a:lnTo>
                    <a:pt x="1233" y="894"/>
                  </a:lnTo>
                  <a:lnTo>
                    <a:pt x="1242" y="914"/>
                  </a:lnTo>
                  <a:lnTo>
                    <a:pt x="1253" y="932"/>
                  </a:lnTo>
                  <a:lnTo>
                    <a:pt x="1263" y="951"/>
                  </a:lnTo>
                  <a:lnTo>
                    <a:pt x="1274" y="971"/>
                  </a:lnTo>
                  <a:lnTo>
                    <a:pt x="1283" y="990"/>
                  </a:lnTo>
                  <a:lnTo>
                    <a:pt x="1294" y="1009"/>
                  </a:lnTo>
                  <a:lnTo>
                    <a:pt x="1290" y="1016"/>
                  </a:lnTo>
                  <a:lnTo>
                    <a:pt x="1287" y="1024"/>
                  </a:lnTo>
                  <a:lnTo>
                    <a:pt x="1284" y="1030"/>
                  </a:lnTo>
                  <a:lnTo>
                    <a:pt x="1281" y="1038"/>
                  </a:lnTo>
                  <a:lnTo>
                    <a:pt x="1278" y="1045"/>
                  </a:lnTo>
                  <a:lnTo>
                    <a:pt x="1275" y="1053"/>
                  </a:lnTo>
                  <a:lnTo>
                    <a:pt x="1271" y="1059"/>
                  </a:lnTo>
                  <a:lnTo>
                    <a:pt x="1268" y="1066"/>
                  </a:lnTo>
                  <a:lnTo>
                    <a:pt x="1242" y="1031"/>
                  </a:lnTo>
                  <a:lnTo>
                    <a:pt x="1217" y="997"/>
                  </a:lnTo>
                  <a:lnTo>
                    <a:pt x="1191" y="961"/>
                  </a:lnTo>
                  <a:lnTo>
                    <a:pt x="1166" y="926"/>
                  </a:lnTo>
                  <a:lnTo>
                    <a:pt x="1140" y="892"/>
                  </a:lnTo>
                  <a:lnTo>
                    <a:pt x="1113" y="858"/>
                  </a:lnTo>
                  <a:lnTo>
                    <a:pt x="1088" y="824"/>
                  </a:lnTo>
                  <a:lnTo>
                    <a:pt x="1062" y="789"/>
                  </a:lnTo>
                  <a:lnTo>
                    <a:pt x="1103" y="886"/>
                  </a:lnTo>
                  <a:lnTo>
                    <a:pt x="1141" y="983"/>
                  </a:lnTo>
                  <a:lnTo>
                    <a:pt x="1182" y="1081"/>
                  </a:lnTo>
                  <a:lnTo>
                    <a:pt x="1224" y="1177"/>
                  </a:lnTo>
                  <a:lnTo>
                    <a:pt x="1263" y="1276"/>
                  </a:lnTo>
                  <a:lnTo>
                    <a:pt x="1304" y="1374"/>
                  </a:lnTo>
                  <a:lnTo>
                    <a:pt x="1344" y="1472"/>
                  </a:lnTo>
                  <a:lnTo>
                    <a:pt x="1385" y="1569"/>
                  </a:lnTo>
                  <a:lnTo>
                    <a:pt x="1337" y="1480"/>
                  </a:lnTo>
                  <a:lnTo>
                    <a:pt x="1289" y="1389"/>
                  </a:lnTo>
                  <a:lnTo>
                    <a:pt x="1241" y="1301"/>
                  </a:lnTo>
                  <a:lnTo>
                    <a:pt x="1194" y="1210"/>
                  </a:lnTo>
                  <a:lnTo>
                    <a:pt x="1145" y="1121"/>
                  </a:lnTo>
                  <a:lnTo>
                    <a:pt x="1097" y="1031"/>
                  </a:lnTo>
                  <a:lnTo>
                    <a:pt x="1051" y="942"/>
                  </a:lnTo>
                  <a:lnTo>
                    <a:pt x="1003" y="853"/>
                  </a:lnTo>
                  <a:lnTo>
                    <a:pt x="1016" y="922"/>
                  </a:lnTo>
                  <a:lnTo>
                    <a:pt x="1030" y="993"/>
                  </a:lnTo>
                  <a:lnTo>
                    <a:pt x="1041" y="1061"/>
                  </a:lnTo>
                  <a:lnTo>
                    <a:pt x="1054" y="1132"/>
                  </a:lnTo>
                  <a:lnTo>
                    <a:pt x="1067" y="1201"/>
                  </a:lnTo>
                  <a:lnTo>
                    <a:pt x="1080" y="1272"/>
                  </a:lnTo>
                  <a:lnTo>
                    <a:pt x="1093" y="1340"/>
                  </a:lnTo>
                  <a:lnTo>
                    <a:pt x="1106" y="1411"/>
                  </a:lnTo>
                  <a:lnTo>
                    <a:pt x="1083" y="1373"/>
                  </a:lnTo>
                  <a:lnTo>
                    <a:pt x="1060" y="1336"/>
                  </a:lnTo>
                  <a:lnTo>
                    <a:pt x="1038" y="1298"/>
                  </a:lnTo>
                  <a:lnTo>
                    <a:pt x="1016" y="1261"/>
                  </a:lnTo>
                  <a:lnTo>
                    <a:pt x="994" y="1223"/>
                  </a:lnTo>
                  <a:lnTo>
                    <a:pt x="972" y="1187"/>
                  </a:lnTo>
                  <a:lnTo>
                    <a:pt x="950" y="1150"/>
                  </a:lnTo>
                  <a:lnTo>
                    <a:pt x="927" y="1111"/>
                  </a:lnTo>
                  <a:lnTo>
                    <a:pt x="909" y="1109"/>
                  </a:lnTo>
                  <a:lnTo>
                    <a:pt x="890" y="1105"/>
                  </a:lnTo>
                  <a:lnTo>
                    <a:pt x="873" y="1101"/>
                  </a:lnTo>
                  <a:lnTo>
                    <a:pt x="857" y="1097"/>
                  </a:lnTo>
                  <a:lnTo>
                    <a:pt x="838" y="1093"/>
                  </a:lnTo>
                  <a:lnTo>
                    <a:pt x="821" y="1089"/>
                  </a:lnTo>
                  <a:lnTo>
                    <a:pt x="803" y="1085"/>
                  </a:lnTo>
                  <a:lnTo>
                    <a:pt x="785" y="1081"/>
                  </a:lnTo>
                  <a:lnTo>
                    <a:pt x="803" y="1137"/>
                  </a:lnTo>
                  <a:lnTo>
                    <a:pt x="821" y="1193"/>
                  </a:lnTo>
                  <a:lnTo>
                    <a:pt x="838" y="1248"/>
                  </a:lnTo>
                  <a:lnTo>
                    <a:pt x="857" y="1305"/>
                  </a:lnTo>
                  <a:lnTo>
                    <a:pt x="875" y="1361"/>
                  </a:lnTo>
                  <a:lnTo>
                    <a:pt x="893" y="1417"/>
                  </a:lnTo>
                  <a:lnTo>
                    <a:pt x="912" y="1473"/>
                  </a:lnTo>
                  <a:lnTo>
                    <a:pt x="930" y="1528"/>
                  </a:lnTo>
                  <a:lnTo>
                    <a:pt x="904" y="1513"/>
                  </a:lnTo>
                  <a:lnTo>
                    <a:pt x="878" y="1499"/>
                  </a:lnTo>
                  <a:lnTo>
                    <a:pt x="852" y="1483"/>
                  </a:lnTo>
                  <a:lnTo>
                    <a:pt x="825" y="1468"/>
                  </a:lnTo>
                  <a:lnTo>
                    <a:pt x="800" y="1452"/>
                  </a:lnTo>
                  <a:lnTo>
                    <a:pt x="773" y="1437"/>
                  </a:lnTo>
                  <a:lnTo>
                    <a:pt x="746" y="1419"/>
                  </a:lnTo>
                  <a:lnTo>
                    <a:pt x="721" y="1404"/>
                  </a:lnTo>
                  <a:lnTo>
                    <a:pt x="723" y="1416"/>
                  </a:lnTo>
                  <a:lnTo>
                    <a:pt x="724" y="1427"/>
                  </a:lnTo>
                  <a:lnTo>
                    <a:pt x="726" y="1439"/>
                  </a:lnTo>
                  <a:lnTo>
                    <a:pt x="730" y="1449"/>
                  </a:lnTo>
                  <a:lnTo>
                    <a:pt x="732" y="1461"/>
                  </a:lnTo>
                  <a:lnTo>
                    <a:pt x="736" y="1473"/>
                  </a:lnTo>
                  <a:lnTo>
                    <a:pt x="739" y="1484"/>
                  </a:lnTo>
                  <a:lnTo>
                    <a:pt x="742" y="1496"/>
                  </a:lnTo>
                  <a:lnTo>
                    <a:pt x="725" y="1499"/>
                  </a:lnTo>
                  <a:lnTo>
                    <a:pt x="710" y="1502"/>
                  </a:lnTo>
                  <a:lnTo>
                    <a:pt x="695" y="1505"/>
                  </a:lnTo>
                  <a:lnTo>
                    <a:pt x="680" y="1509"/>
                  </a:lnTo>
                  <a:lnTo>
                    <a:pt x="665" y="1513"/>
                  </a:lnTo>
                  <a:lnTo>
                    <a:pt x="649" y="1517"/>
                  </a:lnTo>
                  <a:lnTo>
                    <a:pt x="635" y="1520"/>
                  </a:lnTo>
                  <a:lnTo>
                    <a:pt x="618" y="1524"/>
                  </a:lnTo>
                  <a:lnTo>
                    <a:pt x="614" y="1528"/>
                  </a:lnTo>
                  <a:lnTo>
                    <a:pt x="609" y="1534"/>
                  </a:lnTo>
                  <a:lnTo>
                    <a:pt x="604" y="1539"/>
                  </a:lnTo>
                  <a:lnTo>
                    <a:pt x="599" y="1545"/>
                  </a:lnTo>
                  <a:lnTo>
                    <a:pt x="593" y="1549"/>
                  </a:lnTo>
                  <a:lnTo>
                    <a:pt x="588" y="1555"/>
                  </a:lnTo>
                  <a:lnTo>
                    <a:pt x="584" y="1559"/>
                  </a:lnTo>
                  <a:lnTo>
                    <a:pt x="579" y="1563"/>
                  </a:lnTo>
                  <a:lnTo>
                    <a:pt x="568" y="1563"/>
                  </a:lnTo>
                  <a:lnTo>
                    <a:pt x="559" y="1562"/>
                  </a:lnTo>
                  <a:lnTo>
                    <a:pt x="551" y="1562"/>
                  </a:lnTo>
                  <a:lnTo>
                    <a:pt x="541" y="1561"/>
                  </a:lnTo>
                  <a:lnTo>
                    <a:pt x="531" y="1560"/>
                  </a:lnTo>
                  <a:lnTo>
                    <a:pt x="523" y="1560"/>
                  </a:lnTo>
                  <a:lnTo>
                    <a:pt x="514" y="1559"/>
                  </a:lnTo>
                  <a:lnTo>
                    <a:pt x="504" y="1558"/>
                  </a:lnTo>
                  <a:lnTo>
                    <a:pt x="494" y="1553"/>
                  </a:lnTo>
                  <a:lnTo>
                    <a:pt x="482" y="1547"/>
                  </a:lnTo>
                  <a:lnTo>
                    <a:pt x="471" y="1541"/>
                  </a:lnTo>
                  <a:lnTo>
                    <a:pt x="459" y="1535"/>
                  </a:lnTo>
                  <a:lnTo>
                    <a:pt x="448" y="1530"/>
                  </a:lnTo>
                  <a:lnTo>
                    <a:pt x="437" y="1525"/>
                  </a:lnTo>
                  <a:lnTo>
                    <a:pt x="425" y="1519"/>
                  </a:lnTo>
                  <a:lnTo>
                    <a:pt x="414" y="1513"/>
                  </a:lnTo>
                  <a:lnTo>
                    <a:pt x="395" y="1501"/>
                  </a:lnTo>
                  <a:lnTo>
                    <a:pt x="377" y="1489"/>
                  </a:lnTo>
                  <a:lnTo>
                    <a:pt x="358" y="1476"/>
                  </a:lnTo>
                  <a:lnTo>
                    <a:pt x="339" y="1465"/>
                  </a:lnTo>
                  <a:lnTo>
                    <a:pt x="321" y="1453"/>
                  </a:lnTo>
                  <a:lnTo>
                    <a:pt x="302" y="1441"/>
                  </a:lnTo>
                  <a:lnTo>
                    <a:pt x="283" y="1429"/>
                  </a:lnTo>
                  <a:lnTo>
                    <a:pt x="264" y="1416"/>
                  </a:lnTo>
                  <a:lnTo>
                    <a:pt x="231" y="1392"/>
                  </a:lnTo>
                  <a:lnTo>
                    <a:pt x="198" y="1369"/>
                  </a:lnTo>
                  <a:lnTo>
                    <a:pt x="165" y="1346"/>
                  </a:lnTo>
                  <a:lnTo>
                    <a:pt x="133" y="1322"/>
                  </a:lnTo>
                  <a:lnTo>
                    <a:pt x="100" y="1298"/>
                  </a:lnTo>
                  <a:lnTo>
                    <a:pt x="66" y="1275"/>
                  </a:lnTo>
                  <a:lnTo>
                    <a:pt x="34" y="1251"/>
                  </a:lnTo>
                  <a:lnTo>
                    <a:pt x="0" y="1227"/>
                  </a:lnTo>
                  <a:lnTo>
                    <a:pt x="26" y="1258"/>
                  </a:lnTo>
                  <a:lnTo>
                    <a:pt x="50" y="1288"/>
                  </a:lnTo>
                  <a:lnTo>
                    <a:pt x="73" y="1318"/>
                  </a:lnTo>
                  <a:lnTo>
                    <a:pt x="98" y="1348"/>
                  </a:lnTo>
                  <a:lnTo>
                    <a:pt x="122" y="1379"/>
                  </a:lnTo>
                  <a:lnTo>
                    <a:pt x="147" y="1409"/>
                  </a:lnTo>
                  <a:lnTo>
                    <a:pt x="171" y="1438"/>
                  </a:lnTo>
                  <a:lnTo>
                    <a:pt x="195" y="1468"/>
                  </a:lnTo>
                  <a:lnTo>
                    <a:pt x="233" y="1508"/>
                  </a:lnTo>
                  <a:lnTo>
                    <a:pt x="269" y="1549"/>
                  </a:lnTo>
                  <a:lnTo>
                    <a:pt x="305" y="1589"/>
                  </a:lnTo>
                  <a:lnTo>
                    <a:pt x="342" y="1630"/>
                  </a:lnTo>
                  <a:lnTo>
                    <a:pt x="379" y="1670"/>
                  </a:lnTo>
                  <a:lnTo>
                    <a:pt x="415" y="1712"/>
                  </a:lnTo>
                  <a:lnTo>
                    <a:pt x="451" y="1753"/>
                  </a:lnTo>
                  <a:lnTo>
                    <a:pt x="488" y="1795"/>
                  </a:lnTo>
                  <a:lnTo>
                    <a:pt x="510" y="1813"/>
                  </a:lnTo>
                  <a:lnTo>
                    <a:pt x="531" y="1833"/>
                  </a:lnTo>
                  <a:lnTo>
                    <a:pt x="554" y="1853"/>
                  </a:lnTo>
                  <a:lnTo>
                    <a:pt x="577" y="1871"/>
                  </a:lnTo>
                  <a:lnTo>
                    <a:pt x="597" y="1890"/>
                  </a:lnTo>
                  <a:lnTo>
                    <a:pt x="620" y="1911"/>
                  </a:lnTo>
                  <a:lnTo>
                    <a:pt x="642" y="1929"/>
                  </a:lnTo>
                  <a:lnTo>
                    <a:pt x="664" y="1949"/>
                  </a:lnTo>
                  <a:lnTo>
                    <a:pt x="682" y="1956"/>
                  </a:lnTo>
                  <a:lnTo>
                    <a:pt x="700" y="1963"/>
                  </a:lnTo>
                  <a:lnTo>
                    <a:pt x="718" y="1970"/>
                  </a:lnTo>
                  <a:lnTo>
                    <a:pt x="736" y="1977"/>
                  </a:lnTo>
                  <a:lnTo>
                    <a:pt x="754" y="1984"/>
                  </a:lnTo>
                  <a:lnTo>
                    <a:pt x="773" y="1991"/>
                  </a:lnTo>
                  <a:lnTo>
                    <a:pt x="790" y="1998"/>
                  </a:lnTo>
                  <a:lnTo>
                    <a:pt x="808" y="2004"/>
                  </a:lnTo>
                  <a:lnTo>
                    <a:pt x="837" y="2013"/>
                  </a:lnTo>
                  <a:lnTo>
                    <a:pt x="865" y="2021"/>
                  </a:lnTo>
                  <a:lnTo>
                    <a:pt x="893" y="2028"/>
                  </a:lnTo>
                  <a:lnTo>
                    <a:pt x="921" y="2038"/>
                  </a:lnTo>
                  <a:lnTo>
                    <a:pt x="950" y="2046"/>
                  </a:lnTo>
                  <a:lnTo>
                    <a:pt x="977" y="2054"/>
                  </a:lnTo>
                  <a:lnTo>
                    <a:pt x="1005" y="2061"/>
                  </a:lnTo>
                  <a:lnTo>
                    <a:pt x="1034" y="2069"/>
                  </a:lnTo>
                  <a:lnTo>
                    <a:pt x="1062" y="2076"/>
                  </a:lnTo>
                  <a:lnTo>
                    <a:pt x="1091" y="2083"/>
                  </a:lnTo>
                  <a:lnTo>
                    <a:pt x="1119" y="2089"/>
                  </a:lnTo>
                  <a:lnTo>
                    <a:pt x="1148" y="2096"/>
                  </a:lnTo>
                  <a:lnTo>
                    <a:pt x="1176" y="2103"/>
                  </a:lnTo>
                  <a:lnTo>
                    <a:pt x="1204" y="2110"/>
                  </a:lnTo>
                  <a:lnTo>
                    <a:pt x="1233" y="2114"/>
                  </a:lnTo>
                  <a:lnTo>
                    <a:pt x="1261" y="2121"/>
                  </a:lnTo>
                  <a:lnTo>
                    <a:pt x="1226" y="2119"/>
                  </a:lnTo>
                  <a:lnTo>
                    <a:pt x="1194" y="2117"/>
                  </a:lnTo>
                  <a:lnTo>
                    <a:pt x="1159" y="2113"/>
                  </a:lnTo>
                  <a:lnTo>
                    <a:pt x="1124" y="2112"/>
                  </a:lnTo>
                  <a:lnTo>
                    <a:pt x="1089" y="2108"/>
                  </a:lnTo>
                  <a:lnTo>
                    <a:pt x="1056" y="2106"/>
                  </a:lnTo>
                  <a:lnTo>
                    <a:pt x="1022" y="2103"/>
                  </a:lnTo>
                  <a:lnTo>
                    <a:pt x="987" y="2100"/>
                  </a:lnTo>
                  <a:lnTo>
                    <a:pt x="1007" y="2118"/>
                  </a:lnTo>
                  <a:lnTo>
                    <a:pt x="1027" y="2135"/>
                  </a:lnTo>
                  <a:lnTo>
                    <a:pt x="1047" y="2153"/>
                  </a:lnTo>
                  <a:lnTo>
                    <a:pt x="1067" y="2170"/>
                  </a:lnTo>
                  <a:lnTo>
                    <a:pt x="1087" y="2187"/>
                  </a:lnTo>
                  <a:lnTo>
                    <a:pt x="1108" y="2205"/>
                  </a:lnTo>
                  <a:lnTo>
                    <a:pt x="1127" y="2223"/>
                  </a:lnTo>
                  <a:lnTo>
                    <a:pt x="1147" y="2240"/>
                  </a:lnTo>
                  <a:lnTo>
                    <a:pt x="1179" y="2254"/>
                  </a:lnTo>
                  <a:lnTo>
                    <a:pt x="1210" y="2269"/>
                  </a:lnTo>
                  <a:lnTo>
                    <a:pt x="1240" y="2283"/>
                  </a:lnTo>
                  <a:lnTo>
                    <a:pt x="1271" y="2297"/>
                  </a:lnTo>
                  <a:lnTo>
                    <a:pt x="1303" y="2311"/>
                  </a:lnTo>
                  <a:lnTo>
                    <a:pt x="1334" y="2325"/>
                  </a:lnTo>
                  <a:lnTo>
                    <a:pt x="1364" y="2339"/>
                  </a:lnTo>
                  <a:lnTo>
                    <a:pt x="1396" y="2352"/>
                  </a:lnTo>
                  <a:lnTo>
                    <a:pt x="1448" y="2370"/>
                  </a:lnTo>
                  <a:lnTo>
                    <a:pt x="1503" y="2387"/>
                  </a:lnTo>
                  <a:lnTo>
                    <a:pt x="1556" y="2405"/>
                  </a:lnTo>
                  <a:lnTo>
                    <a:pt x="1610" y="2422"/>
                  </a:lnTo>
                  <a:lnTo>
                    <a:pt x="1663" y="2440"/>
                  </a:lnTo>
                  <a:lnTo>
                    <a:pt x="1717" y="2457"/>
                  </a:lnTo>
                  <a:lnTo>
                    <a:pt x="1770" y="2474"/>
                  </a:lnTo>
                  <a:lnTo>
                    <a:pt x="1824" y="2493"/>
                  </a:lnTo>
                  <a:lnTo>
                    <a:pt x="1844" y="2504"/>
                  </a:lnTo>
                  <a:lnTo>
                    <a:pt x="1886" y="2517"/>
                  </a:lnTo>
                  <a:lnTo>
                    <a:pt x="1943" y="2535"/>
                  </a:lnTo>
                  <a:lnTo>
                    <a:pt x="2016" y="2556"/>
                  </a:lnTo>
                  <a:lnTo>
                    <a:pt x="2105" y="2579"/>
                  </a:lnTo>
                  <a:lnTo>
                    <a:pt x="2206" y="2605"/>
                  </a:lnTo>
                  <a:lnTo>
                    <a:pt x="2320" y="2633"/>
                  </a:lnTo>
                  <a:lnTo>
                    <a:pt x="2445" y="2663"/>
                  </a:lnTo>
                  <a:lnTo>
                    <a:pt x="2723" y="2729"/>
                  </a:lnTo>
                  <a:lnTo>
                    <a:pt x="3030" y="2801"/>
                  </a:lnTo>
                  <a:lnTo>
                    <a:pt x="3355" y="2877"/>
                  </a:lnTo>
                  <a:lnTo>
                    <a:pt x="3692" y="2954"/>
                  </a:lnTo>
                  <a:lnTo>
                    <a:pt x="4028" y="3032"/>
                  </a:lnTo>
                  <a:lnTo>
                    <a:pt x="4355" y="3109"/>
                  </a:lnTo>
                  <a:lnTo>
                    <a:pt x="4661" y="3180"/>
                  </a:lnTo>
                  <a:lnTo>
                    <a:pt x="4939" y="3247"/>
                  </a:lnTo>
                  <a:lnTo>
                    <a:pt x="5065" y="3278"/>
                  </a:lnTo>
                  <a:lnTo>
                    <a:pt x="5179" y="3305"/>
                  </a:lnTo>
                  <a:lnTo>
                    <a:pt x="5280" y="3332"/>
                  </a:lnTo>
                  <a:lnTo>
                    <a:pt x="5368" y="3354"/>
                  </a:lnTo>
                  <a:lnTo>
                    <a:pt x="5441" y="3375"/>
                  </a:lnTo>
                  <a:lnTo>
                    <a:pt x="5499" y="3393"/>
                  </a:lnTo>
                  <a:lnTo>
                    <a:pt x="5540" y="3407"/>
                  </a:lnTo>
                  <a:lnTo>
                    <a:pt x="5562" y="3417"/>
                  </a:lnTo>
                  <a:lnTo>
                    <a:pt x="5596" y="2709"/>
                  </a:lnTo>
                  <a:lnTo>
                    <a:pt x="5561" y="2701"/>
                  </a:lnTo>
                  <a:lnTo>
                    <a:pt x="5524" y="2694"/>
                  </a:lnTo>
                  <a:lnTo>
                    <a:pt x="5487" y="2684"/>
                  </a:lnTo>
                  <a:lnTo>
                    <a:pt x="5447" y="2673"/>
                  </a:lnTo>
                  <a:lnTo>
                    <a:pt x="5408" y="2663"/>
                  </a:lnTo>
                  <a:lnTo>
                    <a:pt x="5366" y="2649"/>
                  </a:lnTo>
                  <a:lnTo>
                    <a:pt x="5325" y="2636"/>
                  </a:lnTo>
                  <a:lnTo>
                    <a:pt x="5281" y="2621"/>
                  </a:lnTo>
                  <a:lnTo>
                    <a:pt x="5237" y="2606"/>
                  </a:lnTo>
                  <a:lnTo>
                    <a:pt x="5190" y="2588"/>
                  </a:lnTo>
                  <a:lnTo>
                    <a:pt x="5145" y="2571"/>
                  </a:lnTo>
                  <a:lnTo>
                    <a:pt x="5097" y="2554"/>
                  </a:lnTo>
                  <a:lnTo>
                    <a:pt x="5048" y="2533"/>
                  </a:lnTo>
                  <a:lnTo>
                    <a:pt x="5000" y="2513"/>
                  </a:lnTo>
                  <a:lnTo>
                    <a:pt x="4951" y="2492"/>
                  </a:lnTo>
                  <a:lnTo>
                    <a:pt x="4900" y="2471"/>
                  </a:lnTo>
                  <a:lnTo>
                    <a:pt x="4892" y="2466"/>
                  </a:lnTo>
                  <a:lnTo>
                    <a:pt x="4885" y="2461"/>
                  </a:lnTo>
                  <a:lnTo>
                    <a:pt x="4879" y="2454"/>
                  </a:lnTo>
                  <a:lnTo>
                    <a:pt x="4873" y="2447"/>
                  </a:lnTo>
                  <a:lnTo>
                    <a:pt x="4861" y="2430"/>
                  </a:lnTo>
                  <a:lnTo>
                    <a:pt x="4851" y="2413"/>
                  </a:lnTo>
                  <a:lnTo>
                    <a:pt x="4840" y="2394"/>
                  </a:lnTo>
                  <a:lnTo>
                    <a:pt x="4829" y="2378"/>
                  </a:lnTo>
                  <a:lnTo>
                    <a:pt x="4823" y="2370"/>
                  </a:lnTo>
                  <a:lnTo>
                    <a:pt x="4816" y="2363"/>
                  </a:lnTo>
                  <a:lnTo>
                    <a:pt x="4809" y="2358"/>
                  </a:lnTo>
                  <a:lnTo>
                    <a:pt x="4801" y="2354"/>
                  </a:lnTo>
                  <a:lnTo>
                    <a:pt x="4782" y="2347"/>
                  </a:lnTo>
                  <a:lnTo>
                    <a:pt x="4764" y="2340"/>
                  </a:lnTo>
                  <a:lnTo>
                    <a:pt x="4743" y="2334"/>
                  </a:lnTo>
                  <a:lnTo>
                    <a:pt x="4723" y="2329"/>
                  </a:lnTo>
                  <a:lnTo>
                    <a:pt x="4681" y="2320"/>
                  </a:lnTo>
                  <a:lnTo>
                    <a:pt x="4638" y="2313"/>
                  </a:lnTo>
                  <a:lnTo>
                    <a:pt x="4595" y="2306"/>
                  </a:lnTo>
                  <a:lnTo>
                    <a:pt x="4552" y="2297"/>
                  </a:lnTo>
                  <a:lnTo>
                    <a:pt x="4531" y="2290"/>
                  </a:lnTo>
                  <a:lnTo>
                    <a:pt x="4512" y="2283"/>
                  </a:lnTo>
                  <a:lnTo>
                    <a:pt x="4491" y="2276"/>
                  </a:lnTo>
                  <a:lnTo>
                    <a:pt x="4471" y="2266"/>
                  </a:lnTo>
                  <a:lnTo>
                    <a:pt x="4455" y="2257"/>
                  </a:lnTo>
                  <a:lnTo>
                    <a:pt x="4437" y="2247"/>
                  </a:lnTo>
                  <a:lnTo>
                    <a:pt x="4422" y="2235"/>
                  </a:lnTo>
                  <a:lnTo>
                    <a:pt x="4407" y="2222"/>
                  </a:lnTo>
                  <a:lnTo>
                    <a:pt x="4378" y="2196"/>
                  </a:lnTo>
                  <a:lnTo>
                    <a:pt x="4350" y="2167"/>
                  </a:lnTo>
                  <a:lnTo>
                    <a:pt x="4322" y="2137"/>
                  </a:lnTo>
                  <a:lnTo>
                    <a:pt x="4293" y="2110"/>
                  </a:lnTo>
                  <a:lnTo>
                    <a:pt x="4278" y="2096"/>
                  </a:lnTo>
                  <a:lnTo>
                    <a:pt x="4262" y="2084"/>
                  </a:lnTo>
                  <a:lnTo>
                    <a:pt x="4244" y="2071"/>
                  </a:lnTo>
                  <a:lnTo>
                    <a:pt x="4228" y="2061"/>
                  </a:lnTo>
                  <a:lnTo>
                    <a:pt x="4216" y="2056"/>
                  </a:lnTo>
                  <a:lnTo>
                    <a:pt x="4205" y="2053"/>
                  </a:lnTo>
                  <a:lnTo>
                    <a:pt x="4191" y="2049"/>
                  </a:lnTo>
                  <a:lnTo>
                    <a:pt x="4178" y="2047"/>
                  </a:lnTo>
                  <a:lnTo>
                    <a:pt x="4150" y="2043"/>
                  </a:lnTo>
                  <a:lnTo>
                    <a:pt x="4121" y="2042"/>
                  </a:lnTo>
                  <a:lnTo>
                    <a:pt x="4092" y="2041"/>
                  </a:lnTo>
                  <a:lnTo>
                    <a:pt x="4064" y="2038"/>
                  </a:lnTo>
                  <a:lnTo>
                    <a:pt x="4050" y="2035"/>
                  </a:lnTo>
                  <a:lnTo>
                    <a:pt x="4037" y="2032"/>
                  </a:lnTo>
                  <a:lnTo>
                    <a:pt x="4025" y="2028"/>
                  </a:lnTo>
                  <a:lnTo>
                    <a:pt x="4014" y="2022"/>
                  </a:lnTo>
                  <a:lnTo>
                    <a:pt x="3992" y="2010"/>
                  </a:lnTo>
                  <a:lnTo>
                    <a:pt x="3975" y="1998"/>
                  </a:lnTo>
                  <a:lnTo>
                    <a:pt x="3958" y="1984"/>
                  </a:lnTo>
                  <a:lnTo>
                    <a:pt x="3943" y="1971"/>
                  </a:lnTo>
                  <a:lnTo>
                    <a:pt x="3929" y="1956"/>
                  </a:lnTo>
                  <a:lnTo>
                    <a:pt x="3915" y="1943"/>
                  </a:lnTo>
                  <a:lnTo>
                    <a:pt x="3903" y="1928"/>
                  </a:lnTo>
                  <a:lnTo>
                    <a:pt x="3892" y="1914"/>
                  </a:lnTo>
                  <a:lnTo>
                    <a:pt x="3868" y="1885"/>
                  </a:lnTo>
                  <a:lnTo>
                    <a:pt x="3841" y="1857"/>
                  </a:lnTo>
                  <a:lnTo>
                    <a:pt x="3825" y="1842"/>
                  </a:lnTo>
                  <a:lnTo>
                    <a:pt x="3808" y="1829"/>
                  </a:lnTo>
                  <a:lnTo>
                    <a:pt x="3790" y="1816"/>
                  </a:lnTo>
                  <a:lnTo>
                    <a:pt x="3769" y="1803"/>
                  </a:lnTo>
                  <a:lnTo>
                    <a:pt x="3755" y="1792"/>
                  </a:lnTo>
                  <a:lnTo>
                    <a:pt x="3740" y="1779"/>
                  </a:lnTo>
                  <a:lnTo>
                    <a:pt x="3724" y="1764"/>
                  </a:lnTo>
                  <a:lnTo>
                    <a:pt x="3706" y="1747"/>
                  </a:lnTo>
                  <a:lnTo>
                    <a:pt x="3668" y="1705"/>
                  </a:lnTo>
                  <a:lnTo>
                    <a:pt x="3628" y="1662"/>
                  </a:lnTo>
                  <a:lnTo>
                    <a:pt x="3589" y="1617"/>
                  </a:lnTo>
                  <a:lnTo>
                    <a:pt x="3552" y="1576"/>
                  </a:lnTo>
                  <a:lnTo>
                    <a:pt x="3534" y="1558"/>
                  </a:lnTo>
                  <a:lnTo>
                    <a:pt x="3517" y="1542"/>
                  </a:lnTo>
                  <a:lnTo>
                    <a:pt x="3502" y="1530"/>
                  </a:lnTo>
                  <a:lnTo>
                    <a:pt x="3488" y="1520"/>
                  </a:lnTo>
                  <a:lnTo>
                    <a:pt x="3469" y="1509"/>
                  </a:lnTo>
                  <a:lnTo>
                    <a:pt x="3449" y="1499"/>
                  </a:lnTo>
                  <a:lnTo>
                    <a:pt x="3428" y="1492"/>
                  </a:lnTo>
                  <a:lnTo>
                    <a:pt x="3407" y="1485"/>
                  </a:lnTo>
                  <a:lnTo>
                    <a:pt x="3363" y="1473"/>
                  </a:lnTo>
                  <a:lnTo>
                    <a:pt x="3317" y="1462"/>
                  </a:lnTo>
                  <a:lnTo>
                    <a:pt x="3273" y="1452"/>
                  </a:lnTo>
                  <a:lnTo>
                    <a:pt x="3230" y="1440"/>
                  </a:lnTo>
                  <a:lnTo>
                    <a:pt x="3208" y="1432"/>
                  </a:lnTo>
                  <a:lnTo>
                    <a:pt x="3187" y="1424"/>
                  </a:lnTo>
                  <a:lnTo>
                    <a:pt x="3168" y="1416"/>
                  </a:lnTo>
                  <a:lnTo>
                    <a:pt x="3149" y="1404"/>
                  </a:lnTo>
                  <a:lnTo>
                    <a:pt x="3126" y="1388"/>
                  </a:lnTo>
                  <a:lnTo>
                    <a:pt x="3104" y="1369"/>
                  </a:lnTo>
                  <a:lnTo>
                    <a:pt x="3083" y="1351"/>
                  </a:lnTo>
                  <a:lnTo>
                    <a:pt x="3063" y="1331"/>
                  </a:lnTo>
                  <a:lnTo>
                    <a:pt x="3043" y="1310"/>
                  </a:lnTo>
                  <a:lnTo>
                    <a:pt x="3024" y="1288"/>
                  </a:lnTo>
                  <a:lnTo>
                    <a:pt x="3007" y="1267"/>
                  </a:lnTo>
                  <a:lnTo>
                    <a:pt x="2987" y="1245"/>
                  </a:lnTo>
                  <a:lnTo>
                    <a:pt x="2951" y="1200"/>
                  </a:lnTo>
                  <a:lnTo>
                    <a:pt x="2912" y="1158"/>
                  </a:lnTo>
                  <a:lnTo>
                    <a:pt x="2894" y="1137"/>
                  </a:lnTo>
                  <a:lnTo>
                    <a:pt x="2873" y="1118"/>
                  </a:lnTo>
                  <a:lnTo>
                    <a:pt x="2852" y="1101"/>
                  </a:lnTo>
                  <a:lnTo>
                    <a:pt x="2830" y="1083"/>
                  </a:lnTo>
                  <a:lnTo>
                    <a:pt x="2804" y="1065"/>
                  </a:lnTo>
                  <a:lnTo>
                    <a:pt x="2780" y="1045"/>
                  </a:lnTo>
                  <a:lnTo>
                    <a:pt x="2754" y="1024"/>
                  </a:lnTo>
                  <a:lnTo>
                    <a:pt x="2730" y="1002"/>
                  </a:lnTo>
                  <a:lnTo>
                    <a:pt x="2680" y="957"/>
                  </a:lnTo>
                  <a:lnTo>
                    <a:pt x="2634" y="910"/>
                  </a:lnTo>
                  <a:lnTo>
                    <a:pt x="2586" y="863"/>
                  </a:lnTo>
                  <a:lnTo>
                    <a:pt x="2538" y="817"/>
                  </a:lnTo>
                  <a:lnTo>
                    <a:pt x="2516" y="795"/>
                  </a:lnTo>
                  <a:lnTo>
                    <a:pt x="2493" y="774"/>
                  </a:lnTo>
                  <a:lnTo>
                    <a:pt x="2470" y="754"/>
                  </a:lnTo>
                  <a:lnTo>
                    <a:pt x="2446" y="736"/>
                  </a:lnTo>
                  <a:lnTo>
                    <a:pt x="2432" y="724"/>
                  </a:lnTo>
                  <a:lnTo>
                    <a:pt x="2422" y="714"/>
                  </a:lnTo>
                  <a:lnTo>
                    <a:pt x="2410" y="701"/>
                  </a:lnTo>
                  <a:lnTo>
                    <a:pt x="2400" y="689"/>
                  </a:lnTo>
                  <a:lnTo>
                    <a:pt x="2382" y="664"/>
                  </a:lnTo>
                  <a:lnTo>
                    <a:pt x="2367" y="639"/>
                  </a:lnTo>
                  <a:lnTo>
                    <a:pt x="2350" y="614"/>
                  </a:lnTo>
                  <a:lnTo>
                    <a:pt x="2334" y="589"/>
                  </a:lnTo>
                  <a:lnTo>
                    <a:pt x="2324" y="579"/>
                  </a:lnTo>
                  <a:lnTo>
                    <a:pt x="2314" y="566"/>
                  </a:lnTo>
                  <a:lnTo>
                    <a:pt x="2303" y="555"/>
                  </a:lnTo>
                  <a:lnTo>
                    <a:pt x="2291" y="544"/>
                  </a:lnTo>
                  <a:lnTo>
                    <a:pt x="2272" y="529"/>
                  </a:lnTo>
                  <a:lnTo>
                    <a:pt x="2252" y="514"/>
                  </a:lnTo>
                  <a:lnTo>
                    <a:pt x="2230" y="499"/>
                  </a:lnTo>
                  <a:lnTo>
                    <a:pt x="2208" y="485"/>
                  </a:lnTo>
                  <a:lnTo>
                    <a:pt x="2164" y="457"/>
                  </a:lnTo>
                  <a:lnTo>
                    <a:pt x="2119" y="430"/>
                  </a:lnTo>
                  <a:lnTo>
                    <a:pt x="2075" y="403"/>
                  </a:lnTo>
                  <a:lnTo>
                    <a:pt x="2033" y="377"/>
                  </a:lnTo>
                  <a:lnTo>
                    <a:pt x="2012" y="362"/>
                  </a:lnTo>
                  <a:lnTo>
                    <a:pt x="1993" y="349"/>
                  </a:lnTo>
                  <a:lnTo>
                    <a:pt x="1976" y="334"/>
                  </a:lnTo>
                  <a:lnTo>
                    <a:pt x="1959" y="320"/>
                  </a:lnTo>
                  <a:lnTo>
                    <a:pt x="1927" y="290"/>
                  </a:lnTo>
                  <a:lnTo>
                    <a:pt x="1899" y="266"/>
                  </a:lnTo>
                  <a:lnTo>
                    <a:pt x="1873" y="247"/>
                  </a:lnTo>
                  <a:lnTo>
                    <a:pt x="1851" y="233"/>
                  </a:lnTo>
                  <a:lnTo>
                    <a:pt x="1832" y="220"/>
                  </a:lnTo>
                  <a:lnTo>
                    <a:pt x="1814" y="213"/>
                  </a:lnTo>
                  <a:lnTo>
                    <a:pt x="1799" y="206"/>
                  </a:lnTo>
                  <a:lnTo>
                    <a:pt x="1785" y="200"/>
                  </a:lnTo>
                  <a:lnTo>
                    <a:pt x="1774" y="194"/>
                  </a:lnTo>
                  <a:lnTo>
                    <a:pt x="1762" y="188"/>
                  </a:lnTo>
                  <a:lnTo>
                    <a:pt x="1751" y="184"/>
                  </a:lnTo>
                  <a:lnTo>
                    <a:pt x="1741" y="176"/>
                  </a:lnTo>
                  <a:lnTo>
                    <a:pt x="1731" y="164"/>
                  </a:lnTo>
                  <a:lnTo>
                    <a:pt x="1721" y="151"/>
                  </a:lnTo>
                  <a:lnTo>
                    <a:pt x="1710" y="133"/>
                  </a:lnTo>
                  <a:lnTo>
                    <a:pt x="1698" y="111"/>
                  </a:lnTo>
                  <a:lnTo>
                    <a:pt x="1689" y="102"/>
                  </a:lnTo>
                  <a:lnTo>
                    <a:pt x="1679" y="93"/>
                  </a:lnTo>
                  <a:lnTo>
                    <a:pt x="1670" y="85"/>
                  </a:lnTo>
                  <a:lnTo>
                    <a:pt x="1661" y="77"/>
                  </a:lnTo>
                  <a:lnTo>
                    <a:pt x="1652" y="68"/>
                  </a:lnTo>
                  <a:lnTo>
                    <a:pt x="1643" y="58"/>
                  </a:lnTo>
                  <a:lnTo>
                    <a:pt x="1634" y="49"/>
                  </a:lnTo>
                  <a:lnTo>
                    <a:pt x="1625" y="42"/>
                  </a:lnTo>
                  <a:lnTo>
                    <a:pt x="1612" y="39"/>
                  </a:lnTo>
                  <a:lnTo>
                    <a:pt x="1588" y="34"/>
                  </a:lnTo>
                  <a:lnTo>
                    <a:pt x="1555" y="28"/>
                  </a:lnTo>
                  <a:lnTo>
                    <a:pt x="1519" y="21"/>
                  </a:lnTo>
                  <a:lnTo>
                    <a:pt x="1483" y="14"/>
                  </a:lnTo>
                  <a:lnTo>
                    <a:pt x="1452" y="7"/>
                  </a:lnTo>
                  <a:lnTo>
                    <a:pt x="1427" y="3"/>
                  </a:lnTo>
                  <a:lnTo>
                    <a:pt x="1416" y="0"/>
                  </a:lnTo>
                  <a:lnTo>
                    <a:pt x="1420" y="15"/>
                  </a:lnTo>
                  <a:lnTo>
                    <a:pt x="1426" y="30"/>
                  </a:lnTo>
                  <a:lnTo>
                    <a:pt x="1433" y="46"/>
                  </a:lnTo>
                  <a:lnTo>
                    <a:pt x="1439" y="61"/>
                  </a:lnTo>
                  <a:lnTo>
                    <a:pt x="1445" y="76"/>
                  </a:lnTo>
                  <a:lnTo>
                    <a:pt x="1450" y="91"/>
                  </a:lnTo>
                  <a:lnTo>
                    <a:pt x="1456" y="106"/>
                  </a:lnTo>
                  <a:lnTo>
                    <a:pt x="1463" y="121"/>
                  </a:lnTo>
                  <a:close/>
                </a:path>
              </a:pathLst>
            </a:custGeom>
            <a:solidFill>
              <a:srgbClr val="C4C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89" name="Freeform 43"/>
            <p:cNvSpPr>
              <a:spLocks/>
            </p:cNvSpPr>
            <p:nvPr/>
          </p:nvSpPr>
          <p:spPr bwMode="auto">
            <a:xfrm>
              <a:off x="3075" y="1850"/>
              <a:ext cx="1307" cy="1194"/>
            </a:xfrm>
            <a:custGeom>
              <a:avLst/>
              <a:gdLst>
                <a:gd name="T0" fmla="*/ 0 w 6535"/>
                <a:gd name="T1" fmla="*/ 0 h 5972"/>
                <a:gd name="T2" fmla="*/ 0 w 6535"/>
                <a:gd name="T3" fmla="*/ 0 h 5972"/>
                <a:gd name="T4" fmla="*/ 0 w 6535"/>
                <a:gd name="T5" fmla="*/ 0 h 5972"/>
                <a:gd name="T6" fmla="*/ 0 w 6535"/>
                <a:gd name="T7" fmla="*/ 0 h 5972"/>
                <a:gd name="T8" fmla="*/ 0 w 6535"/>
                <a:gd name="T9" fmla="*/ 0 h 5972"/>
                <a:gd name="T10" fmla="*/ 0 w 6535"/>
                <a:gd name="T11" fmla="*/ 0 h 5972"/>
                <a:gd name="T12" fmla="*/ 0 w 6535"/>
                <a:gd name="T13" fmla="*/ 0 h 5972"/>
                <a:gd name="T14" fmla="*/ 0 w 6535"/>
                <a:gd name="T15" fmla="*/ 0 h 5972"/>
                <a:gd name="T16" fmla="*/ 0 w 6535"/>
                <a:gd name="T17" fmla="*/ 0 h 5972"/>
                <a:gd name="T18" fmla="*/ 0 w 6535"/>
                <a:gd name="T19" fmla="*/ 0 h 5972"/>
                <a:gd name="T20" fmla="*/ 0 w 6535"/>
                <a:gd name="T21" fmla="*/ 0 h 5972"/>
                <a:gd name="T22" fmla="*/ 0 w 6535"/>
                <a:gd name="T23" fmla="*/ 0 h 5972"/>
                <a:gd name="T24" fmla="*/ 0 w 6535"/>
                <a:gd name="T25" fmla="*/ 0 h 5972"/>
                <a:gd name="T26" fmla="*/ 0 w 6535"/>
                <a:gd name="T27" fmla="*/ 0 h 5972"/>
                <a:gd name="T28" fmla="*/ 0 w 6535"/>
                <a:gd name="T29" fmla="*/ 0 h 5972"/>
                <a:gd name="T30" fmla="*/ 0 w 6535"/>
                <a:gd name="T31" fmla="*/ 0 h 5972"/>
                <a:gd name="T32" fmla="*/ 0 w 6535"/>
                <a:gd name="T33" fmla="*/ 0 h 5972"/>
                <a:gd name="T34" fmla="*/ 0 w 6535"/>
                <a:gd name="T35" fmla="*/ 0 h 5972"/>
                <a:gd name="T36" fmla="*/ 0 w 6535"/>
                <a:gd name="T37" fmla="*/ 0 h 5972"/>
                <a:gd name="T38" fmla="*/ 0 w 6535"/>
                <a:gd name="T39" fmla="*/ 0 h 5972"/>
                <a:gd name="T40" fmla="*/ 0 w 6535"/>
                <a:gd name="T41" fmla="*/ 0 h 5972"/>
                <a:gd name="T42" fmla="*/ 0 w 6535"/>
                <a:gd name="T43" fmla="*/ 0 h 5972"/>
                <a:gd name="T44" fmla="*/ 0 w 6535"/>
                <a:gd name="T45" fmla="*/ 0 h 5972"/>
                <a:gd name="T46" fmla="*/ 0 w 6535"/>
                <a:gd name="T47" fmla="*/ 0 h 5972"/>
                <a:gd name="T48" fmla="*/ 0 w 6535"/>
                <a:gd name="T49" fmla="*/ 0 h 5972"/>
                <a:gd name="T50" fmla="*/ 0 w 6535"/>
                <a:gd name="T51" fmla="*/ 0 h 5972"/>
                <a:gd name="T52" fmla="*/ 0 w 6535"/>
                <a:gd name="T53" fmla="*/ 0 h 5972"/>
                <a:gd name="T54" fmla="*/ 0 w 6535"/>
                <a:gd name="T55" fmla="*/ 0 h 5972"/>
                <a:gd name="T56" fmla="*/ 0 w 6535"/>
                <a:gd name="T57" fmla="*/ 0 h 5972"/>
                <a:gd name="T58" fmla="*/ 0 w 6535"/>
                <a:gd name="T59" fmla="*/ 0 h 5972"/>
                <a:gd name="T60" fmla="*/ 0 w 6535"/>
                <a:gd name="T61" fmla="*/ 0 h 5972"/>
                <a:gd name="T62" fmla="*/ 0 w 6535"/>
                <a:gd name="T63" fmla="*/ 0 h 5972"/>
                <a:gd name="T64" fmla="*/ 0 w 6535"/>
                <a:gd name="T65" fmla="*/ 0 h 5972"/>
                <a:gd name="T66" fmla="*/ 0 w 6535"/>
                <a:gd name="T67" fmla="*/ 0 h 5972"/>
                <a:gd name="T68" fmla="*/ 0 w 6535"/>
                <a:gd name="T69" fmla="*/ 0 h 5972"/>
                <a:gd name="T70" fmla="*/ 0 w 6535"/>
                <a:gd name="T71" fmla="*/ 0 h 5972"/>
                <a:gd name="T72" fmla="*/ 0 w 6535"/>
                <a:gd name="T73" fmla="*/ 0 h 5972"/>
                <a:gd name="T74" fmla="*/ 0 w 6535"/>
                <a:gd name="T75" fmla="*/ 0 h 5972"/>
                <a:gd name="T76" fmla="*/ 0 w 6535"/>
                <a:gd name="T77" fmla="*/ 0 h 5972"/>
                <a:gd name="T78" fmla="*/ 0 w 6535"/>
                <a:gd name="T79" fmla="*/ 0 h 5972"/>
                <a:gd name="T80" fmla="*/ 0 w 6535"/>
                <a:gd name="T81" fmla="*/ 0 h 5972"/>
                <a:gd name="T82" fmla="*/ 0 w 6535"/>
                <a:gd name="T83" fmla="*/ 0 h 5972"/>
                <a:gd name="T84" fmla="*/ 0 w 6535"/>
                <a:gd name="T85" fmla="*/ 0 h 5972"/>
                <a:gd name="T86" fmla="*/ 0 w 6535"/>
                <a:gd name="T87" fmla="*/ 0 h 5972"/>
                <a:gd name="T88" fmla="*/ 0 w 6535"/>
                <a:gd name="T89" fmla="*/ 0 h 5972"/>
                <a:gd name="T90" fmla="*/ 0 w 6535"/>
                <a:gd name="T91" fmla="*/ 0 h 5972"/>
                <a:gd name="T92" fmla="*/ 0 w 6535"/>
                <a:gd name="T93" fmla="*/ 0 h 5972"/>
                <a:gd name="T94" fmla="*/ 0 w 6535"/>
                <a:gd name="T95" fmla="*/ 0 h 5972"/>
                <a:gd name="T96" fmla="*/ 0 w 6535"/>
                <a:gd name="T97" fmla="*/ 0 h 5972"/>
                <a:gd name="T98" fmla="*/ 0 w 6535"/>
                <a:gd name="T99" fmla="*/ 0 h 5972"/>
                <a:gd name="T100" fmla="*/ 0 w 6535"/>
                <a:gd name="T101" fmla="*/ 0 h 5972"/>
                <a:gd name="T102" fmla="*/ 0 w 6535"/>
                <a:gd name="T103" fmla="*/ 0 h 5972"/>
                <a:gd name="T104" fmla="*/ 0 w 6535"/>
                <a:gd name="T105" fmla="*/ 0 h 5972"/>
                <a:gd name="T106" fmla="*/ 0 w 6535"/>
                <a:gd name="T107" fmla="*/ 0 h 5972"/>
                <a:gd name="T108" fmla="*/ 0 w 6535"/>
                <a:gd name="T109" fmla="*/ 0 h 5972"/>
                <a:gd name="T110" fmla="*/ 0 w 6535"/>
                <a:gd name="T111" fmla="*/ 0 h 5972"/>
                <a:gd name="T112" fmla="*/ 0 w 6535"/>
                <a:gd name="T113" fmla="*/ 0 h 5972"/>
                <a:gd name="T114" fmla="*/ 0 w 6535"/>
                <a:gd name="T115" fmla="*/ 0 h 5972"/>
                <a:gd name="T116" fmla="*/ 0 w 6535"/>
                <a:gd name="T117" fmla="*/ 0 h 5972"/>
                <a:gd name="T118" fmla="*/ 0 w 6535"/>
                <a:gd name="T119" fmla="*/ 0 h 5972"/>
                <a:gd name="T120" fmla="*/ 0 w 6535"/>
                <a:gd name="T121" fmla="*/ 0 h 5972"/>
                <a:gd name="T122" fmla="*/ 0 w 6535"/>
                <a:gd name="T123" fmla="*/ 0 h 59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35" h="5972">
                  <a:moveTo>
                    <a:pt x="1140" y="511"/>
                  </a:moveTo>
                  <a:lnTo>
                    <a:pt x="1146" y="526"/>
                  </a:lnTo>
                  <a:lnTo>
                    <a:pt x="1151" y="539"/>
                  </a:lnTo>
                  <a:lnTo>
                    <a:pt x="1157" y="554"/>
                  </a:lnTo>
                  <a:lnTo>
                    <a:pt x="1163" y="567"/>
                  </a:lnTo>
                  <a:lnTo>
                    <a:pt x="1166" y="581"/>
                  </a:lnTo>
                  <a:lnTo>
                    <a:pt x="1172" y="595"/>
                  </a:lnTo>
                  <a:lnTo>
                    <a:pt x="1178" y="609"/>
                  </a:lnTo>
                  <a:lnTo>
                    <a:pt x="1182" y="623"/>
                  </a:lnTo>
                  <a:lnTo>
                    <a:pt x="1206" y="669"/>
                  </a:lnTo>
                  <a:lnTo>
                    <a:pt x="1224" y="709"/>
                  </a:lnTo>
                  <a:lnTo>
                    <a:pt x="1239" y="745"/>
                  </a:lnTo>
                  <a:lnTo>
                    <a:pt x="1250" y="776"/>
                  </a:lnTo>
                  <a:lnTo>
                    <a:pt x="1259" y="804"/>
                  </a:lnTo>
                  <a:lnTo>
                    <a:pt x="1267" y="831"/>
                  </a:lnTo>
                  <a:lnTo>
                    <a:pt x="1272" y="855"/>
                  </a:lnTo>
                  <a:lnTo>
                    <a:pt x="1278" y="878"/>
                  </a:lnTo>
                  <a:lnTo>
                    <a:pt x="1281" y="903"/>
                  </a:lnTo>
                  <a:lnTo>
                    <a:pt x="1287" y="927"/>
                  </a:lnTo>
                  <a:lnTo>
                    <a:pt x="1294" y="955"/>
                  </a:lnTo>
                  <a:lnTo>
                    <a:pt x="1303" y="983"/>
                  </a:lnTo>
                  <a:lnTo>
                    <a:pt x="1315" y="1016"/>
                  </a:lnTo>
                  <a:lnTo>
                    <a:pt x="1330" y="1053"/>
                  </a:lnTo>
                  <a:lnTo>
                    <a:pt x="1347" y="1095"/>
                  </a:lnTo>
                  <a:lnTo>
                    <a:pt x="1371" y="1141"/>
                  </a:lnTo>
                  <a:lnTo>
                    <a:pt x="1379" y="1168"/>
                  </a:lnTo>
                  <a:lnTo>
                    <a:pt x="1387" y="1193"/>
                  </a:lnTo>
                  <a:lnTo>
                    <a:pt x="1394" y="1220"/>
                  </a:lnTo>
                  <a:lnTo>
                    <a:pt x="1401" y="1246"/>
                  </a:lnTo>
                  <a:lnTo>
                    <a:pt x="1409" y="1271"/>
                  </a:lnTo>
                  <a:lnTo>
                    <a:pt x="1417" y="1297"/>
                  </a:lnTo>
                  <a:lnTo>
                    <a:pt x="1423" y="1322"/>
                  </a:lnTo>
                  <a:lnTo>
                    <a:pt x="1431" y="1349"/>
                  </a:lnTo>
                  <a:lnTo>
                    <a:pt x="1430" y="1355"/>
                  </a:lnTo>
                  <a:lnTo>
                    <a:pt x="1431" y="1361"/>
                  </a:lnTo>
                  <a:lnTo>
                    <a:pt x="1432" y="1366"/>
                  </a:lnTo>
                  <a:lnTo>
                    <a:pt x="1436" y="1372"/>
                  </a:lnTo>
                  <a:lnTo>
                    <a:pt x="1439" y="1376"/>
                  </a:lnTo>
                  <a:lnTo>
                    <a:pt x="1444" y="1380"/>
                  </a:lnTo>
                  <a:lnTo>
                    <a:pt x="1447" y="1384"/>
                  </a:lnTo>
                  <a:lnTo>
                    <a:pt x="1454" y="1389"/>
                  </a:lnTo>
                  <a:lnTo>
                    <a:pt x="1467" y="1396"/>
                  </a:lnTo>
                  <a:lnTo>
                    <a:pt x="1482" y="1401"/>
                  </a:lnTo>
                  <a:lnTo>
                    <a:pt x="1498" y="1406"/>
                  </a:lnTo>
                  <a:lnTo>
                    <a:pt x="1515" y="1412"/>
                  </a:lnTo>
                  <a:lnTo>
                    <a:pt x="1531" y="1416"/>
                  </a:lnTo>
                  <a:lnTo>
                    <a:pt x="1548" y="1422"/>
                  </a:lnTo>
                  <a:lnTo>
                    <a:pt x="1562" y="1429"/>
                  </a:lnTo>
                  <a:lnTo>
                    <a:pt x="1576" y="1434"/>
                  </a:lnTo>
                  <a:lnTo>
                    <a:pt x="1582" y="1439"/>
                  </a:lnTo>
                  <a:lnTo>
                    <a:pt x="1587" y="1442"/>
                  </a:lnTo>
                  <a:lnTo>
                    <a:pt x="1591" y="1447"/>
                  </a:lnTo>
                  <a:lnTo>
                    <a:pt x="1595" y="1451"/>
                  </a:lnTo>
                  <a:lnTo>
                    <a:pt x="1597" y="1456"/>
                  </a:lnTo>
                  <a:lnTo>
                    <a:pt x="1600" y="1461"/>
                  </a:lnTo>
                  <a:lnTo>
                    <a:pt x="1600" y="1466"/>
                  </a:lnTo>
                  <a:lnTo>
                    <a:pt x="1600" y="1472"/>
                  </a:lnTo>
                  <a:lnTo>
                    <a:pt x="1609" y="1482"/>
                  </a:lnTo>
                  <a:lnTo>
                    <a:pt x="1618" y="1490"/>
                  </a:lnTo>
                  <a:lnTo>
                    <a:pt x="1629" y="1498"/>
                  </a:lnTo>
                  <a:lnTo>
                    <a:pt x="1638" y="1507"/>
                  </a:lnTo>
                  <a:lnTo>
                    <a:pt x="1647" y="1514"/>
                  </a:lnTo>
                  <a:lnTo>
                    <a:pt x="1658" y="1522"/>
                  </a:lnTo>
                  <a:lnTo>
                    <a:pt x="1668" y="1530"/>
                  </a:lnTo>
                  <a:lnTo>
                    <a:pt x="1677" y="1538"/>
                  </a:lnTo>
                  <a:lnTo>
                    <a:pt x="1682" y="1545"/>
                  </a:lnTo>
                  <a:lnTo>
                    <a:pt x="1686" y="1554"/>
                  </a:lnTo>
                  <a:lnTo>
                    <a:pt x="1689" y="1562"/>
                  </a:lnTo>
                  <a:lnTo>
                    <a:pt x="1694" y="1569"/>
                  </a:lnTo>
                  <a:lnTo>
                    <a:pt x="1697" y="1576"/>
                  </a:lnTo>
                  <a:lnTo>
                    <a:pt x="1701" y="1584"/>
                  </a:lnTo>
                  <a:lnTo>
                    <a:pt x="1705" y="1591"/>
                  </a:lnTo>
                  <a:lnTo>
                    <a:pt x="1710" y="1598"/>
                  </a:lnTo>
                  <a:lnTo>
                    <a:pt x="1713" y="1611"/>
                  </a:lnTo>
                  <a:lnTo>
                    <a:pt x="1717" y="1631"/>
                  </a:lnTo>
                  <a:lnTo>
                    <a:pt x="1723" y="1658"/>
                  </a:lnTo>
                  <a:lnTo>
                    <a:pt x="1731" y="1686"/>
                  </a:lnTo>
                  <a:lnTo>
                    <a:pt x="1737" y="1701"/>
                  </a:lnTo>
                  <a:lnTo>
                    <a:pt x="1744" y="1713"/>
                  </a:lnTo>
                  <a:lnTo>
                    <a:pt x="1751" y="1724"/>
                  </a:lnTo>
                  <a:lnTo>
                    <a:pt x="1759" y="1734"/>
                  </a:lnTo>
                  <a:lnTo>
                    <a:pt x="1763" y="1736"/>
                  </a:lnTo>
                  <a:lnTo>
                    <a:pt x="1768" y="1740"/>
                  </a:lnTo>
                  <a:lnTo>
                    <a:pt x="1774" y="1742"/>
                  </a:lnTo>
                  <a:lnTo>
                    <a:pt x="1780" y="1743"/>
                  </a:lnTo>
                  <a:lnTo>
                    <a:pt x="1784" y="1744"/>
                  </a:lnTo>
                  <a:lnTo>
                    <a:pt x="1791" y="1744"/>
                  </a:lnTo>
                  <a:lnTo>
                    <a:pt x="1798" y="1743"/>
                  </a:lnTo>
                  <a:lnTo>
                    <a:pt x="1805" y="1741"/>
                  </a:lnTo>
                  <a:lnTo>
                    <a:pt x="1870" y="1713"/>
                  </a:lnTo>
                  <a:lnTo>
                    <a:pt x="1921" y="1693"/>
                  </a:lnTo>
                  <a:lnTo>
                    <a:pt x="1932" y="1690"/>
                  </a:lnTo>
                  <a:lnTo>
                    <a:pt x="1942" y="1686"/>
                  </a:lnTo>
                  <a:lnTo>
                    <a:pt x="1952" y="1684"/>
                  </a:lnTo>
                  <a:lnTo>
                    <a:pt x="1961" y="1683"/>
                  </a:lnTo>
                  <a:lnTo>
                    <a:pt x="1969" y="1683"/>
                  </a:lnTo>
                  <a:lnTo>
                    <a:pt x="1977" y="1684"/>
                  </a:lnTo>
                  <a:lnTo>
                    <a:pt x="1984" y="1687"/>
                  </a:lnTo>
                  <a:lnTo>
                    <a:pt x="1992" y="1691"/>
                  </a:lnTo>
                  <a:lnTo>
                    <a:pt x="1999" y="1695"/>
                  </a:lnTo>
                  <a:lnTo>
                    <a:pt x="2005" y="1702"/>
                  </a:lnTo>
                  <a:lnTo>
                    <a:pt x="2012" y="1709"/>
                  </a:lnTo>
                  <a:lnTo>
                    <a:pt x="2018" y="1720"/>
                  </a:lnTo>
                  <a:lnTo>
                    <a:pt x="2025" y="1731"/>
                  </a:lnTo>
                  <a:lnTo>
                    <a:pt x="2031" y="1743"/>
                  </a:lnTo>
                  <a:lnTo>
                    <a:pt x="2036" y="1759"/>
                  </a:lnTo>
                  <a:lnTo>
                    <a:pt x="2042" y="1776"/>
                  </a:lnTo>
                  <a:lnTo>
                    <a:pt x="2056" y="1815"/>
                  </a:lnTo>
                  <a:lnTo>
                    <a:pt x="2069" y="1864"/>
                  </a:lnTo>
                  <a:lnTo>
                    <a:pt x="2084" y="1922"/>
                  </a:lnTo>
                  <a:lnTo>
                    <a:pt x="2100" y="1988"/>
                  </a:lnTo>
                  <a:lnTo>
                    <a:pt x="2104" y="2005"/>
                  </a:lnTo>
                  <a:lnTo>
                    <a:pt x="2110" y="2021"/>
                  </a:lnTo>
                  <a:lnTo>
                    <a:pt x="2114" y="2038"/>
                  </a:lnTo>
                  <a:lnTo>
                    <a:pt x="2121" y="2055"/>
                  </a:lnTo>
                  <a:lnTo>
                    <a:pt x="2138" y="2091"/>
                  </a:lnTo>
                  <a:lnTo>
                    <a:pt x="2155" y="2127"/>
                  </a:lnTo>
                  <a:lnTo>
                    <a:pt x="2175" y="2163"/>
                  </a:lnTo>
                  <a:lnTo>
                    <a:pt x="2198" y="2200"/>
                  </a:lnTo>
                  <a:lnTo>
                    <a:pt x="2220" y="2236"/>
                  </a:lnTo>
                  <a:lnTo>
                    <a:pt x="2242" y="2270"/>
                  </a:lnTo>
                  <a:lnTo>
                    <a:pt x="2265" y="2303"/>
                  </a:lnTo>
                  <a:lnTo>
                    <a:pt x="2287" y="2333"/>
                  </a:lnTo>
                  <a:lnTo>
                    <a:pt x="2310" y="2361"/>
                  </a:lnTo>
                  <a:lnTo>
                    <a:pt x="2330" y="2386"/>
                  </a:lnTo>
                  <a:lnTo>
                    <a:pt x="2348" y="2405"/>
                  </a:lnTo>
                  <a:lnTo>
                    <a:pt x="2364" y="2422"/>
                  </a:lnTo>
                  <a:lnTo>
                    <a:pt x="2370" y="2428"/>
                  </a:lnTo>
                  <a:lnTo>
                    <a:pt x="2376" y="2432"/>
                  </a:lnTo>
                  <a:lnTo>
                    <a:pt x="2382" y="2435"/>
                  </a:lnTo>
                  <a:lnTo>
                    <a:pt x="2385" y="2437"/>
                  </a:lnTo>
                  <a:lnTo>
                    <a:pt x="2389" y="2438"/>
                  </a:lnTo>
                  <a:lnTo>
                    <a:pt x="2392" y="2438"/>
                  </a:lnTo>
                  <a:lnTo>
                    <a:pt x="2394" y="2439"/>
                  </a:lnTo>
                  <a:lnTo>
                    <a:pt x="2397" y="2440"/>
                  </a:lnTo>
                  <a:lnTo>
                    <a:pt x="2400" y="2442"/>
                  </a:lnTo>
                  <a:lnTo>
                    <a:pt x="2404" y="2443"/>
                  </a:lnTo>
                  <a:lnTo>
                    <a:pt x="2407" y="2443"/>
                  </a:lnTo>
                  <a:lnTo>
                    <a:pt x="2411" y="2444"/>
                  </a:lnTo>
                  <a:lnTo>
                    <a:pt x="2436" y="2450"/>
                  </a:lnTo>
                  <a:lnTo>
                    <a:pt x="2430" y="2448"/>
                  </a:lnTo>
                  <a:lnTo>
                    <a:pt x="2423" y="2447"/>
                  </a:lnTo>
                  <a:lnTo>
                    <a:pt x="2419" y="2446"/>
                  </a:lnTo>
                  <a:lnTo>
                    <a:pt x="2412" y="2445"/>
                  </a:lnTo>
                  <a:lnTo>
                    <a:pt x="2406" y="2443"/>
                  </a:lnTo>
                  <a:lnTo>
                    <a:pt x="2399" y="2442"/>
                  </a:lnTo>
                  <a:lnTo>
                    <a:pt x="2393" y="2440"/>
                  </a:lnTo>
                  <a:lnTo>
                    <a:pt x="2389" y="2439"/>
                  </a:lnTo>
                  <a:lnTo>
                    <a:pt x="2393" y="2454"/>
                  </a:lnTo>
                  <a:lnTo>
                    <a:pt x="2399" y="2469"/>
                  </a:lnTo>
                  <a:lnTo>
                    <a:pt x="2406" y="2485"/>
                  </a:lnTo>
                  <a:lnTo>
                    <a:pt x="2412" y="2500"/>
                  </a:lnTo>
                  <a:lnTo>
                    <a:pt x="2418" y="2515"/>
                  </a:lnTo>
                  <a:lnTo>
                    <a:pt x="2423" y="2530"/>
                  </a:lnTo>
                  <a:lnTo>
                    <a:pt x="2429" y="2545"/>
                  </a:lnTo>
                  <a:lnTo>
                    <a:pt x="2436" y="2560"/>
                  </a:lnTo>
                  <a:lnTo>
                    <a:pt x="2453" y="2597"/>
                  </a:lnTo>
                  <a:lnTo>
                    <a:pt x="2471" y="2634"/>
                  </a:lnTo>
                  <a:lnTo>
                    <a:pt x="2489" y="2673"/>
                  </a:lnTo>
                  <a:lnTo>
                    <a:pt x="2506" y="2710"/>
                  </a:lnTo>
                  <a:lnTo>
                    <a:pt x="2525" y="2747"/>
                  </a:lnTo>
                  <a:lnTo>
                    <a:pt x="2542" y="2786"/>
                  </a:lnTo>
                  <a:lnTo>
                    <a:pt x="2559" y="2823"/>
                  </a:lnTo>
                  <a:lnTo>
                    <a:pt x="2577" y="2860"/>
                  </a:lnTo>
                  <a:lnTo>
                    <a:pt x="2616" y="2916"/>
                  </a:lnTo>
                  <a:lnTo>
                    <a:pt x="2655" y="2970"/>
                  </a:lnTo>
                  <a:lnTo>
                    <a:pt x="2694" y="3025"/>
                  </a:lnTo>
                  <a:lnTo>
                    <a:pt x="2733" y="3080"/>
                  </a:lnTo>
                  <a:lnTo>
                    <a:pt x="2772" y="3134"/>
                  </a:lnTo>
                  <a:lnTo>
                    <a:pt x="2812" y="3189"/>
                  </a:lnTo>
                  <a:lnTo>
                    <a:pt x="2851" y="3242"/>
                  </a:lnTo>
                  <a:lnTo>
                    <a:pt x="2892" y="3297"/>
                  </a:lnTo>
                  <a:lnTo>
                    <a:pt x="2920" y="3331"/>
                  </a:lnTo>
                  <a:lnTo>
                    <a:pt x="2948" y="3363"/>
                  </a:lnTo>
                  <a:lnTo>
                    <a:pt x="2975" y="3397"/>
                  </a:lnTo>
                  <a:lnTo>
                    <a:pt x="3003" y="3431"/>
                  </a:lnTo>
                  <a:lnTo>
                    <a:pt x="3031" y="3464"/>
                  </a:lnTo>
                  <a:lnTo>
                    <a:pt x="3059" y="3497"/>
                  </a:lnTo>
                  <a:lnTo>
                    <a:pt x="3087" y="3530"/>
                  </a:lnTo>
                  <a:lnTo>
                    <a:pt x="3115" y="3563"/>
                  </a:lnTo>
                  <a:lnTo>
                    <a:pt x="3120" y="3568"/>
                  </a:lnTo>
                  <a:lnTo>
                    <a:pt x="3125" y="3571"/>
                  </a:lnTo>
                  <a:lnTo>
                    <a:pt x="3130" y="3575"/>
                  </a:lnTo>
                  <a:lnTo>
                    <a:pt x="3136" y="3578"/>
                  </a:lnTo>
                  <a:lnTo>
                    <a:pt x="3142" y="3582"/>
                  </a:lnTo>
                  <a:lnTo>
                    <a:pt x="3146" y="3585"/>
                  </a:lnTo>
                  <a:lnTo>
                    <a:pt x="3152" y="3589"/>
                  </a:lnTo>
                  <a:lnTo>
                    <a:pt x="3158" y="3593"/>
                  </a:lnTo>
                  <a:lnTo>
                    <a:pt x="3161" y="3599"/>
                  </a:lnTo>
                  <a:lnTo>
                    <a:pt x="3165" y="3605"/>
                  </a:lnTo>
                  <a:lnTo>
                    <a:pt x="3168" y="3611"/>
                  </a:lnTo>
                  <a:lnTo>
                    <a:pt x="3173" y="3618"/>
                  </a:lnTo>
                  <a:lnTo>
                    <a:pt x="3175" y="3625"/>
                  </a:lnTo>
                  <a:lnTo>
                    <a:pt x="3179" y="3630"/>
                  </a:lnTo>
                  <a:lnTo>
                    <a:pt x="3182" y="3636"/>
                  </a:lnTo>
                  <a:lnTo>
                    <a:pt x="3187" y="3642"/>
                  </a:lnTo>
                  <a:lnTo>
                    <a:pt x="3175" y="3654"/>
                  </a:lnTo>
                  <a:lnTo>
                    <a:pt x="3165" y="3664"/>
                  </a:lnTo>
                  <a:lnTo>
                    <a:pt x="3153" y="3675"/>
                  </a:lnTo>
                  <a:lnTo>
                    <a:pt x="3143" y="3686"/>
                  </a:lnTo>
                  <a:lnTo>
                    <a:pt x="3132" y="3697"/>
                  </a:lnTo>
                  <a:lnTo>
                    <a:pt x="3121" y="3707"/>
                  </a:lnTo>
                  <a:lnTo>
                    <a:pt x="3111" y="3718"/>
                  </a:lnTo>
                  <a:lnTo>
                    <a:pt x="3100" y="3728"/>
                  </a:lnTo>
                  <a:lnTo>
                    <a:pt x="3092" y="3730"/>
                  </a:lnTo>
                  <a:lnTo>
                    <a:pt x="3084" y="3733"/>
                  </a:lnTo>
                  <a:lnTo>
                    <a:pt x="3075" y="3735"/>
                  </a:lnTo>
                  <a:lnTo>
                    <a:pt x="3067" y="3736"/>
                  </a:lnTo>
                  <a:lnTo>
                    <a:pt x="3060" y="3739"/>
                  </a:lnTo>
                  <a:lnTo>
                    <a:pt x="3052" y="3741"/>
                  </a:lnTo>
                  <a:lnTo>
                    <a:pt x="3044" y="3742"/>
                  </a:lnTo>
                  <a:lnTo>
                    <a:pt x="3036" y="3743"/>
                  </a:lnTo>
                  <a:lnTo>
                    <a:pt x="3017" y="3736"/>
                  </a:lnTo>
                  <a:lnTo>
                    <a:pt x="2999" y="3729"/>
                  </a:lnTo>
                  <a:lnTo>
                    <a:pt x="2979" y="3722"/>
                  </a:lnTo>
                  <a:lnTo>
                    <a:pt x="2960" y="3715"/>
                  </a:lnTo>
                  <a:lnTo>
                    <a:pt x="2942" y="3708"/>
                  </a:lnTo>
                  <a:lnTo>
                    <a:pt x="2923" y="3700"/>
                  </a:lnTo>
                  <a:lnTo>
                    <a:pt x="2905" y="3693"/>
                  </a:lnTo>
                  <a:lnTo>
                    <a:pt x="2886" y="3687"/>
                  </a:lnTo>
                  <a:lnTo>
                    <a:pt x="2859" y="3661"/>
                  </a:lnTo>
                  <a:lnTo>
                    <a:pt x="2834" y="3635"/>
                  </a:lnTo>
                  <a:lnTo>
                    <a:pt x="2807" y="3610"/>
                  </a:lnTo>
                  <a:lnTo>
                    <a:pt x="2780" y="3584"/>
                  </a:lnTo>
                  <a:lnTo>
                    <a:pt x="2754" y="3558"/>
                  </a:lnTo>
                  <a:lnTo>
                    <a:pt x="2728" y="3533"/>
                  </a:lnTo>
                  <a:lnTo>
                    <a:pt x="2700" y="3507"/>
                  </a:lnTo>
                  <a:lnTo>
                    <a:pt x="2673" y="3481"/>
                  </a:lnTo>
                  <a:lnTo>
                    <a:pt x="2672" y="3492"/>
                  </a:lnTo>
                  <a:lnTo>
                    <a:pt x="2672" y="3504"/>
                  </a:lnTo>
                  <a:lnTo>
                    <a:pt x="2671" y="3515"/>
                  </a:lnTo>
                  <a:lnTo>
                    <a:pt x="2670" y="3526"/>
                  </a:lnTo>
                  <a:lnTo>
                    <a:pt x="2669" y="3537"/>
                  </a:lnTo>
                  <a:lnTo>
                    <a:pt x="2668" y="3548"/>
                  </a:lnTo>
                  <a:lnTo>
                    <a:pt x="2666" y="3560"/>
                  </a:lnTo>
                  <a:lnTo>
                    <a:pt x="2665" y="3571"/>
                  </a:lnTo>
                  <a:lnTo>
                    <a:pt x="2651" y="3556"/>
                  </a:lnTo>
                  <a:lnTo>
                    <a:pt x="2637" y="3542"/>
                  </a:lnTo>
                  <a:lnTo>
                    <a:pt x="2623" y="3527"/>
                  </a:lnTo>
                  <a:lnTo>
                    <a:pt x="2611" y="3513"/>
                  </a:lnTo>
                  <a:lnTo>
                    <a:pt x="2597" y="3498"/>
                  </a:lnTo>
                  <a:lnTo>
                    <a:pt x="2585" y="3484"/>
                  </a:lnTo>
                  <a:lnTo>
                    <a:pt x="2571" y="3469"/>
                  </a:lnTo>
                  <a:lnTo>
                    <a:pt x="2558" y="3455"/>
                  </a:lnTo>
                  <a:lnTo>
                    <a:pt x="2537" y="3434"/>
                  </a:lnTo>
                  <a:lnTo>
                    <a:pt x="2519" y="3411"/>
                  </a:lnTo>
                  <a:lnTo>
                    <a:pt x="2499" y="3389"/>
                  </a:lnTo>
                  <a:lnTo>
                    <a:pt x="2479" y="3367"/>
                  </a:lnTo>
                  <a:lnTo>
                    <a:pt x="2461" y="3345"/>
                  </a:lnTo>
                  <a:lnTo>
                    <a:pt x="2442" y="3322"/>
                  </a:lnTo>
                  <a:lnTo>
                    <a:pt x="2422" y="3298"/>
                  </a:lnTo>
                  <a:lnTo>
                    <a:pt x="2404" y="3276"/>
                  </a:lnTo>
                  <a:lnTo>
                    <a:pt x="2387" y="3246"/>
                  </a:lnTo>
                  <a:lnTo>
                    <a:pt x="2370" y="3216"/>
                  </a:lnTo>
                  <a:lnTo>
                    <a:pt x="2354" y="3185"/>
                  </a:lnTo>
                  <a:lnTo>
                    <a:pt x="2336" y="3156"/>
                  </a:lnTo>
                  <a:lnTo>
                    <a:pt x="2319" y="3126"/>
                  </a:lnTo>
                  <a:lnTo>
                    <a:pt x="2303" y="3096"/>
                  </a:lnTo>
                  <a:lnTo>
                    <a:pt x="2285" y="3064"/>
                  </a:lnTo>
                  <a:lnTo>
                    <a:pt x="2269" y="3034"/>
                  </a:lnTo>
                  <a:lnTo>
                    <a:pt x="2283" y="3074"/>
                  </a:lnTo>
                  <a:lnTo>
                    <a:pt x="2298" y="3113"/>
                  </a:lnTo>
                  <a:lnTo>
                    <a:pt x="2312" y="3153"/>
                  </a:lnTo>
                  <a:lnTo>
                    <a:pt x="2328" y="3192"/>
                  </a:lnTo>
                  <a:lnTo>
                    <a:pt x="2342" y="3232"/>
                  </a:lnTo>
                  <a:lnTo>
                    <a:pt x="2358" y="3270"/>
                  </a:lnTo>
                  <a:lnTo>
                    <a:pt x="2372" y="3311"/>
                  </a:lnTo>
                  <a:lnTo>
                    <a:pt x="2387" y="3350"/>
                  </a:lnTo>
                  <a:lnTo>
                    <a:pt x="2376" y="3355"/>
                  </a:lnTo>
                  <a:lnTo>
                    <a:pt x="2365" y="3361"/>
                  </a:lnTo>
                  <a:lnTo>
                    <a:pt x="2355" y="3367"/>
                  </a:lnTo>
                  <a:lnTo>
                    <a:pt x="2343" y="3372"/>
                  </a:lnTo>
                  <a:lnTo>
                    <a:pt x="2333" y="3378"/>
                  </a:lnTo>
                  <a:lnTo>
                    <a:pt x="2322" y="3383"/>
                  </a:lnTo>
                  <a:lnTo>
                    <a:pt x="2311" y="3388"/>
                  </a:lnTo>
                  <a:lnTo>
                    <a:pt x="2300" y="3393"/>
                  </a:lnTo>
                  <a:lnTo>
                    <a:pt x="2285" y="3381"/>
                  </a:lnTo>
                  <a:lnTo>
                    <a:pt x="2272" y="3369"/>
                  </a:lnTo>
                  <a:lnTo>
                    <a:pt x="2257" y="3355"/>
                  </a:lnTo>
                  <a:lnTo>
                    <a:pt x="2243" y="3343"/>
                  </a:lnTo>
                  <a:lnTo>
                    <a:pt x="2228" y="3331"/>
                  </a:lnTo>
                  <a:lnTo>
                    <a:pt x="2214" y="3319"/>
                  </a:lnTo>
                  <a:lnTo>
                    <a:pt x="2200" y="3306"/>
                  </a:lnTo>
                  <a:lnTo>
                    <a:pt x="2186" y="3295"/>
                  </a:lnTo>
                  <a:lnTo>
                    <a:pt x="2197" y="3314"/>
                  </a:lnTo>
                  <a:lnTo>
                    <a:pt x="2206" y="3333"/>
                  </a:lnTo>
                  <a:lnTo>
                    <a:pt x="2215" y="3353"/>
                  </a:lnTo>
                  <a:lnTo>
                    <a:pt x="2226" y="3371"/>
                  </a:lnTo>
                  <a:lnTo>
                    <a:pt x="2236" y="3390"/>
                  </a:lnTo>
                  <a:lnTo>
                    <a:pt x="2247" y="3410"/>
                  </a:lnTo>
                  <a:lnTo>
                    <a:pt x="2256" y="3429"/>
                  </a:lnTo>
                  <a:lnTo>
                    <a:pt x="2267" y="3448"/>
                  </a:lnTo>
                  <a:lnTo>
                    <a:pt x="2263" y="3455"/>
                  </a:lnTo>
                  <a:lnTo>
                    <a:pt x="2260" y="3463"/>
                  </a:lnTo>
                  <a:lnTo>
                    <a:pt x="2257" y="3469"/>
                  </a:lnTo>
                  <a:lnTo>
                    <a:pt x="2254" y="3477"/>
                  </a:lnTo>
                  <a:lnTo>
                    <a:pt x="2251" y="3484"/>
                  </a:lnTo>
                  <a:lnTo>
                    <a:pt x="2248" y="3492"/>
                  </a:lnTo>
                  <a:lnTo>
                    <a:pt x="2244" y="3498"/>
                  </a:lnTo>
                  <a:lnTo>
                    <a:pt x="2241" y="3505"/>
                  </a:lnTo>
                  <a:lnTo>
                    <a:pt x="2215" y="3470"/>
                  </a:lnTo>
                  <a:lnTo>
                    <a:pt x="2190" y="3436"/>
                  </a:lnTo>
                  <a:lnTo>
                    <a:pt x="2164" y="3400"/>
                  </a:lnTo>
                  <a:lnTo>
                    <a:pt x="2139" y="3365"/>
                  </a:lnTo>
                  <a:lnTo>
                    <a:pt x="2113" y="3331"/>
                  </a:lnTo>
                  <a:lnTo>
                    <a:pt x="2086" y="3297"/>
                  </a:lnTo>
                  <a:lnTo>
                    <a:pt x="2061" y="3263"/>
                  </a:lnTo>
                  <a:lnTo>
                    <a:pt x="2035" y="3228"/>
                  </a:lnTo>
                  <a:lnTo>
                    <a:pt x="2076" y="3325"/>
                  </a:lnTo>
                  <a:lnTo>
                    <a:pt x="2114" y="3422"/>
                  </a:lnTo>
                  <a:lnTo>
                    <a:pt x="2155" y="3520"/>
                  </a:lnTo>
                  <a:lnTo>
                    <a:pt x="2197" y="3616"/>
                  </a:lnTo>
                  <a:lnTo>
                    <a:pt x="2236" y="3715"/>
                  </a:lnTo>
                  <a:lnTo>
                    <a:pt x="2277" y="3813"/>
                  </a:lnTo>
                  <a:lnTo>
                    <a:pt x="2317" y="3911"/>
                  </a:lnTo>
                  <a:lnTo>
                    <a:pt x="2358" y="4008"/>
                  </a:lnTo>
                  <a:lnTo>
                    <a:pt x="2310" y="3919"/>
                  </a:lnTo>
                  <a:lnTo>
                    <a:pt x="2262" y="3828"/>
                  </a:lnTo>
                  <a:lnTo>
                    <a:pt x="2214" y="3740"/>
                  </a:lnTo>
                  <a:lnTo>
                    <a:pt x="2167" y="3649"/>
                  </a:lnTo>
                  <a:lnTo>
                    <a:pt x="2118" y="3560"/>
                  </a:lnTo>
                  <a:lnTo>
                    <a:pt x="2070" y="3470"/>
                  </a:lnTo>
                  <a:lnTo>
                    <a:pt x="2024" y="3381"/>
                  </a:lnTo>
                  <a:lnTo>
                    <a:pt x="1976" y="3292"/>
                  </a:lnTo>
                  <a:lnTo>
                    <a:pt x="1989" y="3361"/>
                  </a:lnTo>
                  <a:lnTo>
                    <a:pt x="2003" y="3432"/>
                  </a:lnTo>
                  <a:lnTo>
                    <a:pt x="2014" y="3500"/>
                  </a:lnTo>
                  <a:lnTo>
                    <a:pt x="2027" y="3571"/>
                  </a:lnTo>
                  <a:lnTo>
                    <a:pt x="2040" y="3640"/>
                  </a:lnTo>
                  <a:lnTo>
                    <a:pt x="2053" y="3711"/>
                  </a:lnTo>
                  <a:lnTo>
                    <a:pt x="2066" y="3779"/>
                  </a:lnTo>
                  <a:lnTo>
                    <a:pt x="2079" y="3850"/>
                  </a:lnTo>
                  <a:lnTo>
                    <a:pt x="2056" y="3812"/>
                  </a:lnTo>
                  <a:lnTo>
                    <a:pt x="2033" y="3775"/>
                  </a:lnTo>
                  <a:lnTo>
                    <a:pt x="2011" y="3737"/>
                  </a:lnTo>
                  <a:lnTo>
                    <a:pt x="1989" y="3700"/>
                  </a:lnTo>
                  <a:lnTo>
                    <a:pt x="1967" y="3662"/>
                  </a:lnTo>
                  <a:lnTo>
                    <a:pt x="1945" y="3626"/>
                  </a:lnTo>
                  <a:lnTo>
                    <a:pt x="1923" y="3589"/>
                  </a:lnTo>
                  <a:lnTo>
                    <a:pt x="1900" y="3550"/>
                  </a:lnTo>
                  <a:lnTo>
                    <a:pt x="1882" y="3548"/>
                  </a:lnTo>
                  <a:lnTo>
                    <a:pt x="1863" y="3544"/>
                  </a:lnTo>
                  <a:lnTo>
                    <a:pt x="1846" y="3540"/>
                  </a:lnTo>
                  <a:lnTo>
                    <a:pt x="1830" y="3536"/>
                  </a:lnTo>
                  <a:lnTo>
                    <a:pt x="1811" y="3532"/>
                  </a:lnTo>
                  <a:lnTo>
                    <a:pt x="1794" y="3528"/>
                  </a:lnTo>
                  <a:lnTo>
                    <a:pt x="1776" y="3524"/>
                  </a:lnTo>
                  <a:lnTo>
                    <a:pt x="1758" y="3520"/>
                  </a:lnTo>
                  <a:lnTo>
                    <a:pt x="1776" y="3576"/>
                  </a:lnTo>
                  <a:lnTo>
                    <a:pt x="1794" y="3632"/>
                  </a:lnTo>
                  <a:lnTo>
                    <a:pt x="1811" y="3687"/>
                  </a:lnTo>
                  <a:lnTo>
                    <a:pt x="1830" y="3744"/>
                  </a:lnTo>
                  <a:lnTo>
                    <a:pt x="1848" y="3800"/>
                  </a:lnTo>
                  <a:lnTo>
                    <a:pt x="1866" y="3856"/>
                  </a:lnTo>
                  <a:lnTo>
                    <a:pt x="1885" y="3912"/>
                  </a:lnTo>
                  <a:lnTo>
                    <a:pt x="1903" y="3967"/>
                  </a:lnTo>
                  <a:lnTo>
                    <a:pt x="1877" y="3952"/>
                  </a:lnTo>
                  <a:lnTo>
                    <a:pt x="1851" y="3938"/>
                  </a:lnTo>
                  <a:lnTo>
                    <a:pt x="1825" y="3922"/>
                  </a:lnTo>
                  <a:lnTo>
                    <a:pt x="1798" y="3907"/>
                  </a:lnTo>
                  <a:lnTo>
                    <a:pt x="1773" y="3891"/>
                  </a:lnTo>
                  <a:lnTo>
                    <a:pt x="1746" y="3876"/>
                  </a:lnTo>
                  <a:lnTo>
                    <a:pt x="1719" y="3858"/>
                  </a:lnTo>
                  <a:lnTo>
                    <a:pt x="1694" y="3843"/>
                  </a:lnTo>
                  <a:lnTo>
                    <a:pt x="1696" y="3855"/>
                  </a:lnTo>
                  <a:lnTo>
                    <a:pt x="1697" y="3866"/>
                  </a:lnTo>
                  <a:lnTo>
                    <a:pt x="1699" y="3878"/>
                  </a:lnTo>
                  <a:lnTo>
                    <a:pt x="1703" y="3888"/>
                  </a:lnTo>
                  <a:lnTo>
                    <a:pt x="1705" y="3900"/>
                  </a:lnTo>
                  <a:lnTo>
                    <a:pt x="1709" y="3912"/>
                  </a:lnTo>
                  <a:lnTo>
                    <a:pt x="1712" y="3923"/>
                  </a:lnTo>
                  <a:lnTo>
                    <a:pt x="1715" y="3935"/>
                  </a:lnTo>
                  <a:lnTo>
                    <a:pt x="1698" y="3938"/>
                  </a:lnTo>
                  <a:lnTo>
                    <a:pt x="1683" y="3941"/>
                  </a:lnTo>
                  <a:lnTo>
                    <a:pt x="1668" y="3944"/>
                  </a:lnTo>
                  <a:lnTo>
                    <a:pt x="1653" y="3948"/>
                  </a:lnTo>
                  <a:lnTo>
                    <a:pt x="1638" y="3952"/>
                  </a:lnTo>
                  <a:lnTo>
                    <a:pt x="1622" y="3956"/>
                  </a:lnTo>
                  <a:lnTo>
                    <a:pt x="1608" y="3959"/>
                  </a:lnTo>
                  <a:lnTo>
                    <a:pt x="1591" y="3963"/>
                  </a:lnTo>
                  <a:lnTo>
                    <a:pt x="1587" y="3967"/>
                  </a:lnTo>
                  <a:lnTo>
                    <a:pt x="1582" y="3973"/>
                  </a:lnTo>
                  <a:lnTo>
                    <a:pt x="1577" y="3978"/>
                  </a:lnTo>
                  <a:lnTo>
                    <a:pt x="1572" y="3984"/>
                  </a:lnTo>
                  <a:lnTo>
                    <a:pt x="1566" y="3988"/>
                  </a:lnTo>
                  <a:lnTo>
                    <a:pt x="1561" y="3994"/>
                  </a:lnTo>
                  <a:lnTo>
                    <a:pt x="1557" y="3998"/>
                  </a:lnTo>
                  <a:lnTo>
                    <a:pt x="1552" y="4002"/>
                  </a:lnTo>
                  <a:lnTo>
                    <a:pt x="1541" y="4002"/>
                  </a:lnTo>
                  <a:lnTo>
                    <a:pt x="1532" y="4001"/>
                  </a:lnTo>
                  <a:lnTo>
                    <a:pt x="1524" y="4001"/>
                  </a:lnTo>
                  <a:lnTo>
                    <a:pt x="1514" y="4000"/>
                  </a:lnTo>
                  <a:lnTo>
                    <a:pt x="1504" y="3999"/>
                  </a:lnTo>
                  <a:lnTo>
                    <a:pt x="1496" y="3999"/>
                  </a:lnTo>
                  <a:lnTo>
                    <a:pt x="1487" y="3998"/>
                  </a:lnTo>
                  <a:lnTo>
                    <a:pt x="1477" y="3997"/>
                  </a:lnTo>
                  <a:lnTo>
                    <a:pt x="1467" y="3992"/>
                  </a:lnTo>
                  <a:lnTo>
                    <a:pt x="1455" y="3986"/>
                  </a:lnTo>
                  <a:lnTo>
                    <a:pt x="1444" y="3980"/>
                  </a:lnTo>
                  <a:lnTo>
                    <a:pt x="1432" y="3974"/>
                  </a:lnTo>
                  <a:lnTo>
                    <a:pt x="1421" y="3969"/>
                  </a:lnTo>
                  <a:lnTo>
                    <a:pt x="1410" y="3964"/>
                  </a:lnTo>
                  <a:lnTo>
                    <a:pt x="1398" y="3958"/>
                  </a:lnTo>
                  <a:lnTo>
                    <a:pt x="1387" y="3952"/>
                  </a:lnTo>
                  <a:lnTo>
                    <a:pt x="1368" y="3940"/>
                  </a:lnTo>
                  <a:lnTo>
                    <a:pt x="1350" y="3928"/>
                  </a:lnTo>
                  <a:lnTo>
                    <a:pt x="1331" y="3915"/>
                  </a:lnTo>
                  <a:lnTo>
                    <a:pt x="1312" y="3904"/>
                  </a:lnTo>
                  <a:lnTo>
                    <a:pt x="1294" y="3892"/>
                  </a:lnTo>
                  <a:lnTo>
                    <a:pt x="1275" y="3880"/>
                  </a:lnTo>
                  <a:lnTo>
                    <a:pt x="1256" y="3868"/>
                  </a:lnTo>
                  <a:lnTo>
                    <a:pt x="1237" y="3855"/>
                  </a:lnTo>
                  <a:lnTo>
                    <a:pt x="1204" y="3831"/>
                  </a:lnTo>
                  <a:lnTo>
                    <a:pt x="1171" y="3808"/>
                  </a:lnTo>
                  <a:lnTo>
                    <a:pt x="1138" y="3785"/>
                  </a:lnTo>
                  <a:lnTo>
                    <a:pt x="1106" y="3761"/>
                  </a:lnTo>
                  <a:lnTo>
                    <a:pt x="1073" y="3737"/>
                  </a:lnTo>
                  <a:lnTo>
                    <a:pt x="1039" y="3714"/>
                  </a:lnTo>
                  <a:lnTo>
                    <a:pt x="1007" y="3690"/>
                  </a:lnTo>
                  <a:lnTo>
                    <a:pt x="973" y="3666"/>
                  </a:lnTo>
                  <a:lnTo>
                    <a:pt x="999" y="3697"/>
                  </a:lnTo>
                  <a:lnTo>
                    <a:pt x="1023" y="3727"/>
                  </a:lnTo>
                  <a:lnTo>
                    <a:pt x="1046" y="3757"/>
                  </a:lnTo>
                  <a:lnTo>
                    <a:pt x="1071" y="3787"/>
                  </a:lnTo>
                  <a:lnTo>
                    <a:pt x="1095" y="3818"/>
                  </a:lnTo>
                  <a:lnTo>
                    <a:pt x="1120" y="3848"/>
                  </a:lnTo>
                  <a:lnTo>
                    <a:pt x="1144" y="3877"/>
                  </a:lnTo>
                  <a:lnTo>
                    <a:pt x="1168" y="3907"/>
                  </a:lnTo>
                  <a:lnTo>
                    <a:pt x="1206" y="3947"/>
                  </a:lnTo>
                  <a:lnTo>
                    <a:pt x="1242" y="3988"/>
                  </a:lnTo>
                  <a:lnTo>
                    <a:pt x="1278" y="4028"/>
                  </a:lnTo>
                  <a:lnTo>
                    <a:pt x="1315" y="4069"/>
                  </a:lnTo>
                  <a:lnTo>
                    <a:pt x="1352" y="4109"/>
                  </a:lnTo>
                  <a:lnTo>
                    <a:pt x="1388" y="4151"/>
                  </a:lnTo>
                  <a:lnTo>
                    <a:pt x="1424" y="4192"/>
                  </a:lnTo>
                  <a:lnTo>
                    <a:pt x="1461" y="4234"/>
                  </a:lnTo>
                  <a:lnTo>
                    <a:pt x="1483" y="4252"/>
                  </a:lnTo>
                  <a:lnTo>
                    <a:pt x="1504" y="4272"/>
                  </a:lnTo>
                  <a:lnTo>
                    <a:pt x="1527" y="4292"/>
                  </a:lnTo>
                  <a:lnTo>
                    <a:pt x="1550" y="4310"/>
                  </a:lnTo>
                  <a:lnTo>
                    <a:pt x="1570" y="4329"/>
                  </a:lnTo>
                  <a:lnTo>
                    <a:pt x="1593" y="4350"/>
                  </a:lnTo>
                  <a:lnTo>
                    <a:pt x="1615" y="4368"/>
                  </a:lnTo>
                  <a:lnTo>
                    <a:pt x="1637" y="4388"/>
                  </a:lnTo>
                  <a:lnTo>
                    <a:pt x="1655" y="4395"/>
                  </a:lnTo>
                  <a:lnTo>
                    <a:pt x="1673" y="4402"/>
                  </a:lnTo>
                  <a:lnTo>
                    <a:pt x="1691" y="4409"/>
                  </a:lnTo>
                  <a:lnTo>
                    <a:pt x="1709" y="4416"/>
                  </a:lnTo>
                  <a:lnTo>
                    <a:pt x="1727" y="4423"/>
                  </a:lnTo>
                  <a:lnTo>
                    <a:pt x="1746" y="4430"/>
                  </a:lnTo>
                  <a:lnTo>
                    <a:pt x="1763" y="4437"/>
                  </a:lnTo>
                  <a:lnTo>
                    <a:pt x="1781" y="4443"/>
                  </a:lnTo>
                  <a:lnTo>
                    <a:pt x="1810" y="4452"/>
                  </a:lnTo>
                  <a:lnTo>
                    <a:pt x="1838" y="4460"/>
                  </a:lnTo>
                  <a:lnTo>
                    <a:pt x="1866" y="4467"/>
                  </a:lnTo>
                  <a:lnTo>
                    <a:pt x="1894" y="4477"/>
                  </a:lnTo>
                  <a:lnTo>
                    <a:pt x="1923" y="4485"/>
                  </a:lnTo>
                  <a:lnTo>
                    <a:pt x="1950" y="4493"/>
                  </a:lnTo>
                  <a:lnTo>
                    <a:pt x="1978" y="4500"/>
                  </a:lnTo>
                  <a:lnTo>
                    <a:pt x="2007" y="4508"/>
                  </a:lnTo>
                  <a:lnTo>
                    <a:pt x="2035" y="4515"/>
                  </a:lnTo>
                  <a:lnTo>
                    <a:pt x="2064" y="4522"/>
                  </a:lnTo>
                  <a:lnTo>
                    <a:pt x="2092" y="4528"/>
                  </a:lnTo>
                  <a:lnTo>
                    <a:pt x="2121" y="4535"/>
                  </a:lnTo>
                  <a:lnTo>
                    <a:pt x="2149" y="4542"/>
                  </a:lnTo>
                  <a:lnTo>
                    <a:pt x="2177" y="4549"/>
                  </a:lnTo>
                  <a:lnTo>
                    <a:pt x="2206" y="4553"/>
                  </a:lnTo>
                  <a:lnTo>
                    <a:pt x="2234" y="4560"/>
                  </a:lnTo>
                  <a:lnTo>
                    <a:pt x="2199" y="4558"/>
                  </a:lnTo>
                  <a:lnTo>
                    <a:pt x="2167" y="4556"/>
                  </a:lnTo>
                  <a:lnTo>
                    <a:pt x="2132" y="4552"/>
                  </a:lnTo>
                  <a:lnTo>
                    <a:pt x="2097" y="4551"/>
                  </a:lnTo>
                  <a:lnTo>
                    <a:pt x="2062" y="4547"/>
                  </a:lnTo>
                  <a:lnTo>
                    <a:pt x="2029" y="4545"/>
                  </a:lnTo>
                  <a:lnTo>
                    <a:pt x="1995" y="4542"/>
                  </a:lnTo>
                  <a:lnTo>
                    <a:pt x="1960" y="4539"/>
                  </a:lnTo>
                  <a:lnTo>
                    <a:pt x="1980" y="4557"/>
                  </a:lnTo>
                  <a:lnTo>
                    <a:pt x="2000" y="4574"/>
                  </a:lnTo>
                  <a:lnTo>
                    <a:pt x="2020" y="4592"/>
                  </a:lnTo>
                  <a:lnTo>
                    <a:pt x="2040" y="4609"/>
                  </a:lnTo>
                  <a:lnTo>
                    <a:pt x="2060" y="4626"/>
                  </a:lnTo>
                  <a:lnTo>
                    <a:pt x="2081" y="4644"/>
                  </a:lnTo>
                  <a:lnTo>
                    <a:pt x="2100" y="4662"/>
                  </a:lnTo>
                  <a:lnTo>
                    <a:pt x="2120" y="4679"/>
                  </a:lnTo>
                  <a:lnTo>
                    <a:pt x="2152" y="4693"/>
                  </a:lnTo>
                  <a:lnTo>
                    <a:pt x="2183" y="4708"/>
                  </a:lnTo>
                  <a:lnTo>
                    <a:pt x="2213" y="4722"/>
                  </a:lnTo>
                  <a:lnTo>
                    <a:pt x="2244" y="4736"/>
                  </a:lnTo>
                  <a:lnTo>
                    <a:pt x="2276" y="4750"/>
                  </a:lnTo>
                  <a:lnTo>
                    <a:pt x="2307" y="4764"/>
                  </a:lnTo>
                  <a:lnTo>
                    <a:pt x="2337" y="4778"/>
                  </a:lnTo>
                  <a:lnTo>
                    <a:pt x="2369" y="4791"/>
                  </a:lnTo>
                  <a:lnTo>
                    <a:pt x="2421" y="4809"/>
                  </a:lnTo>
                  <a:lnTo>
                    <a:pt x="2476" y="4826"/>
                  </a:lnTo>
                  <a:lnTo>
                    <a:pt x="2529" y="4844"/>
                  </a:lnTo>
                  <a:lnTo>
                    <a:pt x="2583" y="4861"/>
                  </a:lnTo>
                  <a:lnTo>
                    <a:pt x="2636" y="4879"/>
                  </a:lnTo>
                  <a:lnTo>
                    <a:pt x="2690" y="4896"/>
                  </a:lnTo>
                  <a:lnTo>
                    <a:pt x="2743" y="4913"/>
                  </a:lnTo>
                  <a:lnTo>
                    <a:pt x="2797" y="4932"/>
                  </a:lnTo>
                  <a:lnTo>
                    <a:pt x="2817" y="4943"/>
                  </a:lnTo>
                  <a:lnTo>
                    <a:pt x="2859" y="4956"/>
                  </a:lnTo>
                  <a:lnTo>
                    <a:pt x="2916" y="4974"/>
                  </a:lnTo>
                  <a:lnTo>
                    <a:pt x="2989" y="4995"/>
                  </a:lnTo>
                  <a:lnTo>
                    <a:pt x="3078" y="5018"/>
                  </a:lnTo>
                  <a:lnTo>
                    <a:pt x="3179" y="5044"/>
                  </a:lnTo>
                  <a:lnTo>
                    <a:pt x="3293" y="5072"/>
                  </a:lnTo>
                  <a:lnTo>
                    <a:pt x="3418" y="5102"/>
                  </a:lnTo>
                  <a:lnTo>
                    <a:pt x="3696" y="5168"/>
                  </a:lnTo>
                  <a:lnTo>
                    <a:pt x="4003" y="5240"/>
                  </a:lnTo>
                  <a:lnTo>
                    <a:pt x="4328" y="5316"/>
                  </a:lnTo>
                  <a:lnTo>
                    <a:pt x="4665" y="5393"/>
                  </a:lnTo>
                  <a:lnTo>
                    <a:pt x="5001" y="5471"/>
                  </a:lnTo>
                  <a:lnTo>
                    <a:pt x="5328" y="5548"/>
                  </a:lnTo>
                  <a:lnTo>
                    <a:pt x="5634" y="5619"/>
                  </a:lnTo>
                  <a:lnTo>
                    <a:pt x="5912" y="5686"/>
                  </a:lnTo>
                  <a:lnTo>
                    <a:pt x="6038" y="5717"/>
                  </a:lnTo>
                  <a:lnTo>
                    <a:pt x="6152" y="5744"/>
                  </a:lnTo>
                  <a:lnTo>
                    <a:pt x="6253" y="5771"/>
                  </a:lnTo>
                  <a:lnTo>
                    <a:pt x="6341" y="5793"/>
                  </a:lnTo>
                  <a:lnTo>
                    <a:pt x="6414" y="5814"/>
                  </a:lnTo>
                  <a:lnTo>
                    <a:pt x="6472" y="5832"/>
                  </a:lnTo>
                  <a:lnTo>
                    <a:pt x="6513" y="5846"/>
                  </a:lnTo>
                  <a:lnTo>
                    <a:pt x="6535" y="5856"/>
                  </a:lnTo>
                  <a:lnTo>
                    <a:pt x="6533" y="5972"/>
                  </a:lnTo>
                  <a:lnTo>
                    <a:pt x="6533" y="5971"/>
                  </a:lnTo>
                  <a:lnTo>
                    <a:pt x="6532" y="5971"/>
                  </a:lnTo>
                  <a:lnTo>
                    <a:pt x="6530" y="5970"/>
                  </a:lnTo>
                  <a:lnTo>
                    <a:pt x="6529" y="5970"/>
                  </a:lnTo>
                  <a:lnTo>
                    <a:pt x="6528" y="5969"/>
                  </a:lnTo>
                  <a:lnTo>
                    <a:pt x="6527" y="5968"/>
                  </a:lnTo>
                  <a:lnTo>
                    <a:pt x="6526" y="5968"/>
                  </a:lnTo>
                  <a:lnTo>
                    <a:pt x="6525" y="5966"/>
                  </a:lnTo>
                  <a:lnTo>
                    <a:pt x="6523" y="5966"/>
                  </a:lnTo>
                  <a:lnTo>
                    <a:pt x="6522" y="5965"/>
                  </a:lnTo>
                  <a:lnTo>
                    <a:pt x="6521" y="5964"/>
                  </a:lnTo>
                  <a:lnTo>
                    <a:pt x="6520" y="5964"/>
                  </a:lnTo>
                  <a:lnTo>
                    <a:pt x="6519" y="5963"/>
                  </a:lnTo>
                  <a:lnTo>
                    <a:pt x="6516" y="5962"/>
                  </a:lnTo>
                  <a:lnTo>
                    <a:pt x="6515" y="5962"/>
                  </a:lnTo>
                  <a:lnTo>
                    <a:pt x="6513" y="5961"/>
                  </a:lnTo>
                  <a:lnTo>
                    <a:pt x="6511" y="5959"/>
                  </a:lnTo>
                  <a:lnTo>
                    <a:pt x="6508" y="5959"/>
                  </a:lnTo>
                  <a:lnTo>
                    <a:pt x="6507" y="5958"/>
                  </a:lnTo>
                  <a:lnTo>
                    <a:pt x="6505" y="5957"/>
                  </a:lnTo>
                  <a:lnTo>
                    <a:pt x="6503" y="5957"/>
                  </a:lnTo>
                  <a:lnTo>
                    <a:pt x="6500" y="5956"/>
                  </a:lnTo>
                  <a:lnTo>
                    <a:pt x="6498" y="5955"/>
                  </a:lnTo>
                  <a:lnTo>
                    <a:pt x="6494" y="5955"/>
                  </a:lnTo>
                  <a:lnTo>
                    <a:pt x="6493" y="5954"/>
                  </a:lnTo>
                  <a:lnTo>
                    <a:pt x="6491" y="5952"/>
                  </a:lnTo>
                  <a:lnTo>
                    <a:pt x="6489" y="5952"/>
                  </a:lnTo>
                  <a:lnTo>
                    <a:pt x="6485" y="5951"/>
                  </a:lnTo>
                  <a:lnTo>
                    <a:pt x="6483" y="5950"/>
                  </a:lnTo>
                  <a:lnTo>
                    <a:pt x="6479" y="5949"/>
                  </a:lnTo>
                  <a:lnTo>
                    <a:pt x="6477" y="5949"/>
                  </a:lnTo>
                  <a:lnTo>
                    <a:pt x="6473" y="5948"/>
                  </a:lnTo>
                  <a:lnTo>
                    <a:pt x="6470" y="5947"/>
                  </a:lnTo>
                  <a:lnTo>
                    <a:pt x="6468" y="5947"/>
                  </a:lnTo>
                  <a:lnTo>
                    <a:pt x="6465" y="5946"/>
                  </a:lnTo>
                  <a:lnTo>
                    <a:pt x="6462" y="5944"/>
                  </a:lnTo>
                  <a:lnTo>
                    <a:pt x="6458" y="5944"/>
                  </a:lnTo>
                  <a:lnTo>
                    <a:pt x="6455" y="5944"/>
                  </a:lnTo>
                  <a:lnTo>
                    <a:pt x="6451" y="5943"/>
                  </a:lnTo>
                  <a:lnTo>
                    <a:pt x="6448" y="5942"/>
                  </a:lnTo>
                  <a:lnTo>
                    <a:pt x="6443" y="5941"/>
                  </a:lnTo>
                  <a:lnTo>
                    <a:pt x="6440" y="5940"/>
                  </a:lnTo>
                  <a:lnTo>
                    <a:pt x="6437" y="5940"/>
                  </a:lnTo>
                  <a:lnTo>
                    <a:pt x="6434" y="5939"/>
                  </a:lnTo>
                  <a:lnTo>
                    <a:pt x="6429" y="5937"/>
                  </a:lnTo>
                  <a:lnTo>
                    <a:pt x="6426" y="5936"/>
                  </a:lnTo>
                  <a:lnTo>
                    <a:pt x="6421" y="5936"/>
                  </a:lnTo>
                  <a:lnTo>
                    <a:pt x="6418" y="5935"/>
                  </a:lnTo>
                  <a:lnTo>
                    <a:pt x="6413" y="5934"/>
                  </a:lnTo>
                  <a:lnTo>
                    <a:pt x="6410" y="5933"/>
                  </a:lnTo>
                  <a:lnTo>
                    <a:pt x="6406" y="5932"/>
                  </a:lnTo>
                  <a:lnTo>
                    <a:pt x="6401" y="5932"/>
                  </a:lnTo>
                  <a:lnTo>
                    <a:pt x="6397" y="5930"/>
                  </a:lnTo>
                  <a:lnTo>
                    <a:pt x="6392" y="5929"/>
                  </a:lnTo>
                  <a:lnTo>
                    <a:pt x="6387" y="5928"/>
                  </a:lnTo>
                  <a:lnTo>
                    <a:pt x="6383" y="5927"/>
                  </a:lnTo>
                  <a:lnTo>
                    <a:pt x="6379" y="5927"/>
                  </a:lnTo>
                  <a:lnTo>
                    <a:pt x="6375" y="5926"/>
                  </a:lnTo>
                  <a:lnTo>
                    <a:pt x="6370" y="5925"/>
                  </a:lnTo>
                  <a:lnTo>
                    <a:pt x="6364" y="5923"/>
                  </a:lnTo>
                  <a:lnTo>
                    <a:pt x="6360" y="5922"/>
                  </a:lnTo>
                  <a:lnTo>
                    <a:pt x="6355" y="5921"/>
                  </a:lnTo>
                  <a:lnTo>
                    <a:pt x="6350" y="5920"/>
                  </a:lnTo>
                  <a:lnTo>
                    <a:pt x="6346" y="5920"/>
                  </a:lnTo>
                  <a:lnTo>
                    <a:pt x="6340" y="5919"/>
                  </a:lnTo>
                  <a:lnTo>
                    <a:pt x="6335" y="5918"/>
                  </a:lnTo>
                  <a:lnTo>
                    <a:pt x="6329" y="5918"/>
                  </a:lnTo>
                  <a:lnTo>
                    <a:pt x="6326" y="5916"/>
                  </a:lnTo>
                  <a:lnTo>
                    <a:pt x="6320" y="5915"/>
                  </a:lnTo>
                  <a:lnTo>
                    <a:pt x="6314" y="5914"/>
                  </a:lnTo>
                  <a:lnTo>
                    <a:pt x="6308" y="5914"/>
                  </a:lnTo>
                  <a:lnTo>
                    <a:pt x="6304" y="5913"/>
                  </a:lnTo>
                  <a:lnTo>
                    <a:pt x="6298" y="5912"/>
                  </a:lnTo>
                  <a:lnTo>
                    <a:pt x="6293" y="5911"/>
                  </a:lnTo>
                  <a:lnTo>
                    <a:pt x="6288" y="5909"/>
                  </a:lnTo>
                  <a:lnTo>
                    <a:pt x="6282" y="5908"/>
                  </a:lnTo>
                  <a:lnTo>
                    <a:pt x="6276" y="5907"/>
                  </a:lnTo>
                  <a:lnTo>
                    <a:pt x="6270" y="5906"/>
                  </a:lnTo>
                  <a:lnTo>
                    <a:pt x="6264" y="5905"/>
                  </a:lnTo>
                  <a:lnTo>
                    <a:pt x="6258" y="5905"/>
                  </a:lnTo>
                  <a:lnTo>
                    <a:pt x="6253" y="5904"/>
                  </a:lnTo>
                  <a:lnTo>
                    <a:pt x="6246" y="5903"/>
                  </a:lnTo>
                  <a:lnTo>
                    <a:pt x="6241" y="5901"/>
                  </a:lnTo>
                  <a:lnTo>
                    <a:pt x="6235" y="5900"/>
                  </a:lnTo>
                  <a:lnTo>
                    <a:pt x="6228" y="5899"/>
                  </a:lnTo>
                  <a:lnTo>
                    <a:pt x="6222" y="5898"/>
                  </a:lnTo>
                  <a:lnTo>
                    <a:pt x="6215" y="5897"/>
                  </a:lnTo>
                  <a:lnTo>
                    <a:pt x="6211" y="5896"/>
                  </a:lnTo>
                  <a:lnTo>
                    <a:pt x="6204" y="5894"/>
                  </a:lnTo>
                  <a:lnTo>
                    <a:pt x="6197" y="5893"/>
                  </a:lnTo>
                  <a:lnTo>
                    <a:pt x="6190" y="5892"/>
                  </a:lnTo>
                  <a:lnTo>
                    <a:pt x="6185" y="5891"/>
                  </a:lnTo>
                  <a:lnTo>
                    <a:pt x="6178" y="5890"/>
                  </a:lnTo>
                  <a:lnTo>
                    <a:pt x="6171" y="5890"/>
                  </a:lnTo>
                  <a:lnTo>
                    <a:pt x="6164" y="5889"/>
                  </a:lnTo>
                  <a:lnTo>
                    <a:pt x="6159" y="5889"/>
                  </a:lnTo>
                  <a:lnTo>
                    <a:pt x="6152" y="5887"/>
                  </a:lnTo>
                  <a:lnTo>
                    <a:pt x="6145" y="5886"/>
                  </a:lnTo>
                  <a:lnTo>
                    <a:pt x="6138" y="5885"/>
                  </a:lnTo>
                  <a:lnTo>
                    <a:pt x="6131" y="5884"/>
                  </a:lnTo>
                  <a:lnTo>
                    <a:pt x="6125" y="5883"/>
                  </a:lnTo>
                  <a:lnTo>
                    <a:pt x="6117" y="5882"/>
                  </a:lnTo>
                  <a:lnTo>
                    <a:pt x="6110" y="5880"/>
                  </a:lnTo>
                  <a:lnTo>
                    <a:pt x="6103" y="5879"/>
                  </a:lnTo>
                  <a:lnTo>
                    <a:pt x="6097" y="5878"/>
                  </a:lnTo>
                  <a:lnTo>
                    <a:pt x="6089" y="5877"/>
                  </a:lnTo>
                  <a:lnTo>
                    <a:pt x="6082" y="5876"/>
                  </a:lnTo>
                  <a:lnTo>
                    <a:pt x="6075" y="5875"/>
                  </a:lnTo>
                  <a:lnTo>
                    <a:pt x="6068" y="5873"/>
                  </a:lnTo>
                  <a:lnTo>
                    <a:pt x="6060" y="5872"/>
                  </a:lnTo>
                  <a:lnTo>
                    <a:pt x="6053" y="5871"/>
                  </a:lnTo>
                  <a:lnTo>
                    <a:pt x="6046" y="5870"/>
                  </a:lnTo>
                  <a:lnTo>
                    <a:pt x="5877" y="5846"/>
                  </a:lnTo>
                  <a:lnTo>
                    <a:pt x="5691" y="5820"/>
                  </a:lnTo>
                  <a:lnTo>
                    <a:pt x="5491" y="5793"/>
                  </a:lnTo>
                  <a:lnTo>
                    <a:pt x="5281" y="5765"/>
                  </a:lnTo>
                  <a:lnTo>
                    <a:pt x="4840" y="5708"/>
                  </a:lnTo>
                  <a:lnTo>
                    <a:pt x="4389" y="5650"/>
                  </a:lnTo>
                  <a:lnTo>
                    <a:pt x="4168" y="5622"/>
                  </a:lnTo>
                  <a:lnTo>
                    <a:pt x="3954" y="5595"/>
                  </a:lnTo>
                  <a:lnTo>
                    <a:pt x="3749" y="5568"/>
                  </a:lnTo>
                  <a:lnTo>
                    <a:pt x="3559" y="5541"/>
                  </a:lnTo>
                  <a:lnTo>
                    <a:pt x="3382" y="5515"/>
                  </a:lnTo>
                  <a:lnTo>
                    <a:pt x="3226" y="5492"/>
                  </a:lnTo>
                  <a:lnTo>
                    <a:pt x="3156" y="5481"/>
                  </a:lnTo>
                  <a:lnTo>
                    <a:pt x="3091" y="5470"/>
                  </a:lnTo>
                  <a:lnTo>
                    <a:pt x="3032" y="5459"/>
                  </a:lnTo>
                  <a:lnTo>
                    <a:pt x="2980" y="5448"/>
                  </a:lnTo>
                  <a:lnTo>
                    <a:pt x="2977" y="5447"/>
                  </a:lnTo>
                  <a:lnTo>
                    <a:pt x="2972" y="5447"/>
                  </a:lnTo>
                  <a:lnTo>
                    <a:pt x="2967" y="5446"/>
                  </a:lnTo>
                  <a:lnTo>
                    <a:pt x="2963" y="5445"/>
                  </a:lnTo>
                  <a:lnTo>
                    <a:pt x="2959" y="5443"/>
                  </a:lnTo>
                  <a:lnTo>
                    <a:pt x="2955" y="5443"/>
                  </a:lnTo>
                  <a:lnTo>
                    <a:pt x="2951" y="5443"/>
                  </a:lnTo>
                  <a:lnTo>
                    <a:pt x="2948" y="5442"/>
                  </a:lnTo>
                  <a:lnTo>
                    <a:pt x="2943" y="5441"/>
                  </a:lnTo>
                  <a:lnTo>
                    <a:pt x="2938" y="5440"/>
                  </a:lnTo>
                  <a:lnTo>
                    <a:pt x="2935" y="5439"/>
                  </a:lnTo>
                  <a:lnTo>
                    <a:pt x="2931" y="5439"/>
                  </a:lnTo>
                  <a:lnTo>
                    <a:pt x="2927" y="5438"/>
                  </a:lnTo>
                  <a:lnTo>
                    <a:pt x="2923" y="5436"/>
                  </a:lnTo>
                  <a:lnTo>
                    <a:pt x="2921" y="5435"/>
                  </a:lnTo>
                  <a:lnTo>
                    <a:pt x="2917" y="5434"/>
                  </a:lnTo>
                  <a:lnTo>
                    <a:pt x="2913" y="5434"/>
                  </a:lnTo>
                  <a:lnTo>
                    <a:pt x="2909" y="5433"/>
                  </a:lnTo>
                  <a:lnTo>
                    <a:pt x="2906" y="5432"/>
                  </a:lnTo>
                  <a:lnTo>
                    <a:pt x="2902" y="5431"/>
                  </a:lnTo>
                  <a:lnTo>
                    <a:pt x="2900" y="5431"/>
                  </a:lnTo>
                  <a:lnTo>
                    <a:pt x="2896" y="5429"/>
                  </a:lnTo>
                  <a:lnTo>
                    <a:pt x="2894" y="5428"/>
                  </a:lnTo>
                  <a:lnTo>
                    <a:pt x="2891" y="5428"/>
                  </a:lnTo>
                  <a:lnTo>
                    <a:pt x="2888" y="5427"/>
                  </a:lnTo>
                  <a:lnTo>
                    <a:pt x="2885" y="5426"/>
                  </a:lnTo>
                  <a:lnTo>
                    <a:pt x="2882" y="5425"/>
                  </a:lnTo>
                  <a:lnTo>
                    <a:pt x="2879" y="5425"/>
                  </a:lnTo>
                  <a:lnTo>
                    <a:pt x="2877" y="5424"/>
                  </a:lnTo>
                  <a:lnTo>
                    <a:pt x="2873" y="5423"/>
                  </a:lnTo>
                  <a:lnTo>
                    <a:pt x="2871" y="5423"/>
                  </a:lnTo>
                  <a:lnTo>
                    <a:pt x="2869" y="5421"/>
                  </a:lnTo>
                  <a:lnTo>
                    <a:pt x="2867" y="5420"/>
                  </a:lnTo>
                  <a:lnTo>
                    <a:pt x="2865" y="5419"/>
                  </a:lnTo>
                  <a:lnTo>
                    <a:pt x="2863" y="5419"/>
                  </a:lnTo>
                  <a:lnTo>
                    <a:pt x="2860" y="5418"/>
                  </a:lnTo>
                  <a:lnTo>
                    <a:pt x="2858" y="5417"/>
                  </a:lnTo>
                  <a:lnTo>
                    <a:pt x="2856" y="5417"/>
                  </a:lnTo>
                  <a:lnTo>
                    <a:pt x="2853" y="5416"/>
                  </a:lnTo>
                  <a:lnTo>
                    <a:pt x="2851" y="5416"/>
                  </a:lnTo>
                  <a:lnTo>
                    <a:pt x="2850" y="5416"/>
                  </a:lnTo>
                  <a:lnTo>
                    <a:pt x="2848" y="5414"/>
                  </a:lnTo>
                  <a:lnTo>
                    <a:pt x="2846" y="5413"/>
                  </a:lnTo>
                  <a:lnTo>
                    <a:pt x="2844" y="5413"/>
                  </a:lnTo>
                  <a:lnTo>
                    <a:pt x="2843" y="5412"/>
                  </a:lnTo>
                  <a:lnTo>
                    <a:pt x="2842" y="5412"/>
                  </a:lnTo>
                  <a:lnTo>
                    <a:pt x="2840" y="5411"/>
                  </a:lnTo>
                  <a:lnTo>
                    <a:pt x="2840" y="5410"/>
                  </a:lnTo>
                  <a:lnTo>
                    <a:pt x="2838" y="5410"/>
                  </a:lnTo>
                  <a:lnTo>
                    <a:pt x="2837" y="5409"/>
                  </a:lnTo>
                  <a:lnTo>
                    <a:pt x="2836" y="5407"/>
                  </a:lnTo>
                  <a:lnTo>
                    <a:pt x="2835" y="5407"/>
                  </a:lnTo>
                  <a:lnTo>
                    <a:pt x="2834" y="5406"/>
                  </a:lnTo>
                  <a:lnTo>
                    <a:pt x="2833" y="5405"/>
                  </a:lnTo>
                  <a:lnTo>
                    <a:pt x="2831" y="5404"/>
                  </a:lnTo>
                  <a:lnTo>
                    <a:pt x="2812" y="5390"/>
                  </a:lnTo>
                  <a:lnTo>
                    <a:pt x="2791" y="5376"/>
                  </a:lnTo>
                  <a:lnTo>
                    <a:pt x="2771" y="5361"/>
                  </a:lnTo>
                  <a:lnTo>
                    <a:pt x="2751" y="5347"/>
                  </a:lnTo>
                  <a:lnTo>
                    <a:pt x="2731" y="5332"/>
                  </a:lnTo>
                  <a:lnTo>
                    <a:pt x="2712" y="5317"/>
                  </a:lnTo>
                  <a:lnTo>
                    <a:pt x="2692" y="5303"/>
                  </a:lnTo>
                  <a:lnTo>
                    <a:pt x="2672" y="5288"/>
                  </a:lnTo>
                  <a:lnTo>
                    <a:pt x="2645" y="5282"/>
                  </a:lnTo>
                  <a:lnTo>
                    <a:pt x="2620" y="5277"/>
                  </a:lnTo>
                  <a:lnTo>
                    <a:pt x="2594" y="5273"/>
                  </a:lnTo>
                  <a:lnTo>
                    <a:pt x="2569" y="5267"/>
                  </a:lnTo>
                  <a:lnTo>
                    <a:pt x="2543" y="5261"/>
                  </a:lnTo>
                  <a:lnTo>
                    <a:pt x="2518" y="5255"/>
                  </a:lnTo>
                  <a:lnTo>
                    <a:pt x="2493" y="5249"/>
                  </a:lnTo>
                  <a:lnTo>
                    <a:pt x="2468" y="5245"/>
                  </a:lnTo>
                  <a:lnTo>
                    <a:pt x="2440" y="5220"/>
                  </a:lnTo>
                  <a:lnTo>
                    <a:pt x="2411" y="5197"/>
                  </a:lnTo>
                  <a:lnTo>
                    <a:pt x="2383" y="5175"/>
                  </a:lnTo>
                  <a:lnTo>
                    <a:pt x="2355" y="5152"/>
                  </a:lnTo>
                  <a:lnTo>
                    <a:pt x="2327" y="5128"/>
                  </a:lnTo>
                  <a:lnTo>
                    <a:pt x="2299" y="5105"/>
                  </a:lnTo>
                  <a:lnTo>
                    <a:pt x="2271" y="5082"/>
                  </a:lnTo>
                  <a:lnTo>
                    <a:pt x="2244" y="5059"/>
                  </a:lnTo>
                  <a:lnTo>
                    <a:pt x="2272" y="5096"/>
                  </a:lnTo>
                  <a:lnTo>
                    <a:pt x="2300" y="5133"/>
                  </a:lnTo>
                  <a:lnTo>
                    <a:pt x="2328" y="5169"/>
                  </a:lnTo>
                  <a:lnTo>
                    <a:pt x="2357" y="5206"/>
                  </a:lnTo>
                  <a:lnTo>
                    <a:pt x="2385" y="5244"/>
                  </a:lnTo>
                  <a:lnTo>
                    <a:pt x="2413" y="5281"/>
                  </a:lnTo>
                  <a:lnTo>
                    <a:pt x="2442" y="5318"/>
                  </a:lnTo>
                  <a:lnTo>
                    <a:pt x="2470" y="5355"/>
                  </a:lnTo>
                  <a:lnTo>
                    <a:pt x="2477" y="5393"/>
                  </a:lnTo>
                  <a:lnTo>
                    <a:pt x="2483" y="5432"/>
                  </a:lnTo>
                  <a:lnTo>
                    <a:pt x="2490" y="5470"/>
                  </a:lnTo>
                  <a:lnTo>
                    <a:pt x="2497" y="5507"/>
                  </a:lnTo>
                  <a:lnTo>
                    <a:pt x="2504" y="5546"/>
                  </a:lnTo>
                  <a:lnTo>
                    <a:pt x="2509" y="5583"/>
                  </a:lnTo>
                  <a:lnTo>
                    <a:pt x="2518" y="5622"/>
                  </a:lnTo>
                  <a:lnTo>
                    <a:pt x="2525" y="5661"/>
                  </a:lnTo>
                  <a:lnTo>
                    <a:pt x="2505" y="5651"/>
                  </a:lnTo>
                  <a:lnTo>
                    <a:pt x="2484" y="5643"/>
                  </a:lnTo>
                  <a:lnTo>
                    <a:pt x="2464" y="5635"/>
                  </a:lnTo>
                  <a:lnTo>
                    <a:pt x="2444" y="5627"/>
                  </a:lnTo>
                  <a:lnTo>
                    <a:pt x="2423" y="5618"/>
                  </a:lnTo>
                  <a:lnTo>
                    <a:pt x="2404" y="5611"/>
                  </a:lnTo>
                  <a:lnTo>
                    <a:pt x="2384" y="5601"/>
                  </a:lnTo>
                  <a:lnTo>
                    <a:pt x="2365" y="5593"/>
                  </a:lnTo>
                  <a:lnTo>
                    <a:pt x="2350" y="5570"/>
                  </a:lnTo>
                  <a:lnTo>
                    <a:pt x="2337" y="5548"/>
                  </a:lnTo>
                  <a:lnTo>
                    <a:pt x="2324" y="5525"/>
                  </a:lnTo>
                  <a:lnTo>
                    <a:pt x="2311" y="5502"/>
                  </a:lnTo>
                  <a:lnTo>
                    <a:pt x="2298" y="5478"/>
                  </a:lnTo>
                  <a:lnTo>
                    <a:pt x="2284" y="5456"/>
                  </a:lnTo>
                  <a:lnTo>
                    <a:pt x="2271" y="5433"/>
                  </a:lnTo>
                  <a:lnTo>
                    <a:pt x="2258" y="5411"/>
                  </a:lnTo>
                  <a:lnTo>
                    <a:pt x="2270" y="5410"/>
                  </a:lnTo>
                  <a:lnTo>
                    <a:pt x="2282" y="5409"/>
                  </a:lnTo>
                  <a:lnTo>
                    <a:pt x="2293" y="5407"/>
                  </a:lnTo>
                  <a:lnTo>
                    <a:pt x="2306" y="5406"/>
                  </a:lnTo>
                  <a:lnTo>
                    <a:pt x="2317" y="5405"/>
                  </a:lnTo>
                  <a:lnTo>
                    <a:pt x="2328" y="5404"/>
                  </a:lnTo>
                  <a:lnTo>
                    <a:pt x="2340" y="5403"/>
                  </a:lnTo>
                  <a:lnTo>
                    <a:pt x="2351" y="5402"/>
                  </a:lnTo>
                  <a:lnTo>
                    <a:pt x="2339" y="5393"/>
                  </a:lnTo>
                  <a:lnTo>
                    <a:pt x="2327" y="5386"/>
                  </a:lnTo>
                  <a:lnTo>
                    <a:pt x="2313" y="5380"/>
                  </a:lnTo>
                  <a:lnTo>
                    <a:pt x="2301" y="5371"/>
                  </a:lnTo>
                  <a:lnTo>
                    <a:pt x="2287" y="5363"/>
                  </a:lnTo>
                  <a:lnTo>
                    <a:pt x="2276" y="5357"/>
                  </a:lnTo>
                  <a:lnTo>
                    <a:pt x="2263" y="5349"/>
                  </a:lnTo>
                  <a:lnTo>
                    <a:pt x="2251" y="5341"/>
                  </a:lnTo>
                  <a:lnTo>
                    <a:pt x="2248" y="5330"/>
                  </a:lnTo>
                  <a:lnTo>
                    <a:pt x="2243" y="5316"/>
                  </a:lnTo>
                  <a:lnTo>
                    <a:pt x="2240" y="5303"/>
                  </a:lnTo>
                  <a:lnTo>
                    <a:pt x="2236" y="5290"/>
                  </a:lnTo>
                  <a:lnTo>
                    <a:pt x="2233" y="5276"/>
                  </a:lnTo>
                  <a:lnTo>
                    <a:pt x="2229" y="5263"/>
                  </a:lnTo>
                  <a:lnTo>
                    <a:pt x="2226" y="5251"/>
                  </a:lnTo>
                  <a:lnTo>
                    <a:pt x="2224" y="5238"/>
                  </a:lnTo>
                  <a:lnTo>
                    <a:pt x="2238" y="5244"/>
                  </a:lnTo>
                  <a:lnTo>
                    <a:pt x="2251" y="5248"/>
                  </a:lnTo>
                  <a:lnTo>
                    <a:pt x="2265" y="5254"/>
                  </a:lnTo>
                  <a:lnTo>
                    <a:pt x="2279" y="5260"/>
                  </a:lnTo>
                  <a:lnTo>
                    <a:pt x="2293" y="5266"/>
                  </a:lnTo>
                  <a:lnTo>
                    <a:pt x="2308" y="5271"/>
                  </a:lnTo>
                  <a:lnTo>
                    <a:pt x="2322" y="5276"/>
                  </a:lnTo>
                  <a:lnTo>
                    <a:pt x="2337" y="5281"/>
                  </a:lnTo>
                  <a:lnTo>
                    <a:pt x="2312" y="5247"/>
                  </a:lnTo>
                  <a:lnTo>
                    <a:pt x="2289" y="5212"/>
                  </a:lnTo>
                  <a:lnTo>
                    <a:pt x="2267" y="5177"/>
                  </a:lnTo>
                  <a:lnTo>
                    <a:pt x="2243" y="5141"/>
                  </a:lnTo>
                  <a:lnTo>
                    <a:pt x="2220" y="5108"/>
                  </a:lnTo>
                  <a:lnTo>
                    <a:pt x="2197" y="5073"/>
                  </a:lnTo>
                  <a:lnTo>
                    <a:pt x="2174" y="5038"/>
                  </a:lnTo>
                  <a:lnTo>
                    <a:pt x="2150" y="5003"/>
                  </a:lnTo>
                  <a:lnTo>
                    <a:pt x="2143" y="4999"/>
                  </a:lnTo>
                  <a:lnTo>
                    <a:pt x="2139" y="4997"/>
                  </a:lnTo>
                  <a:lnTo>
                    <a:pt x="2132" y="4994"/>
                  </a:lnTo>
                  <a:lnTo>
                    <a:pt x="2126" y="4990"/>
                  </a:lnTo>
                  <a:lnTo>
                    <a:pt x="2120" y="4988"/>
                  </a:lnTo>
                  <a:lnTo>
                    <a:pt x="2114" y="4984"/>
                  </a:lnTo>
                  <a:lnTo>
                    <a:pt x="2109" y="4982"/>
                  </a:lnTo>
                  <a:lnTo>
                    <a:pt x="2103" y="4979"/>
                  </a:lnTo>
                  <a:lnTo>
                    <a:pt x="2096" y="4977"/>
                  </a:lnTo>
                  <a:lnTo>
                    <a:pt x="2089" y="4976"/>
                  </a:lnTo>
                  <a:lnTo>
                    <a:pt x="2083" y="4975"/>
                  </a:lnTo>
                  <a:lnTo>
                    <a:pt x="2076" y="4974"/>
                  </a:lnTo>
                  <a:lnTo>
                    <a:pt x="2070" y="4973"/>
                  </a:lnTo>
                  <a:lnTo>
                    <a:pt x="2063" y="4972"/>
                  </a:lnTo>
                  <a:lnTo>
                    <a:pt x="2059" y="4970"/>
                  </a:lnTo>
                  <a:lnTo>
                    <a:pt x="2052" y="4969"/>
                  </a:lnTo>
                  <a:lnTo>
                    <a:pt x="2027" y="4977"/>
                  </a:lnTo>
                  <a:lnTo>
                    <a:pt x="2003" y="4984"/>
                  </a:lnTo>
                  <a:lnTo>
                    <a:pt x="1978" y="4993"/>
                  </a:lnTo>
                  <a:lnTo>
                    <a:pt x="1955" y="4999"/>
                  </a:lnTo>
                  <a:lnTo>
                    <a:pt x="1931" y="5006"/>
                  </a:lnTo>
                  <a:lnTo>
                    <a:pt x="1907" y="5015"/>
                  </a:lnTo>
                  <a:lnTo>
                    <a:pt x="1884" y="5022"/>
                  </a:lnTo>
                  <a:lnTo>
                    <a:pt x="1860" y="5029"/>
                  </a:lnTo>
                  <a:lnTo>
                    <a:pt x="1774" y="5055"/>
                  </a:lnTo>
                  <a:lnTo>
                    <a:pt x="1687" y="5082"/>
                  </a:lnTo>
                  <a:lnTo>
                    <a:pt x="1601" y="5109"/>
                  </a:lnTo>
                  <a:lnTo>
                    <a:pt x="1514" y="5137"/>
                  </a:lnTo>
                  <a:lnTo>
                    <a:pt x="1426" y="5165"/>
                  </a:lnTo>
                  <a:lnTo>
                    <a:pt x="1339" y="5191"/>
                  </a:lnTo>
                  <a:lnTo>
                    <a:pt x="1253" y="5219"/>
                  </a:lnTo>
                  <a:lnTo>
                    <a:pt x="1166" y="5246"/>
                  </a:lnTo>
                  <a:lnTo>
                    <a:pt x="1163" y="5276"/>
                  </a:lnTo>
                  <a:lnTo>
                    <a:pt x="1159" y="5305"/>
                  </a:lnTo>
                  <a:lnTo>
                    <a:pt x="1154" y="5334"/>
                  </a:lnTo>
                  <a:lnTo>
                    <a:pt x="1150" y="5364"/>
                  </a:lnTo>
                  <a:lnTo>
                    <a:pt x="1145" y="5393"/>
                  </a:lnTo>
                  <a:lnTo>
                    <a:pt x="1142" y="5424"/>
                  </a:lnTo>
                  <a:lnTo>
                    <a:pt x="1138" y="5453"/>
                  </a:lnTo>
                  <a:lnTo>
                    <a:pt x="1133" y="5483"/>
                  </a:lnTo>
                  <a:lnTo>
                    <a:pt x="1122" y="5505"/>
                  </a:lnTo>
                  <a:lnTo>
                    <a:pt x="1110" y="5527"/>
                  </a:lnTo>
                  <a:lnTo>
                    <a:pt x="1100" y="5550"/>
                  </a:lnTo>
                  <a:lnTo>
                    <a:pt x="1088" y="5572"/>
                  </a:lnTo>
                  <a:lnTo>
                    <a:pt x="1079" y="5593"/>
                  </a:lnTo>
                  <a:lnTo>
                    <a:pt x="1067" y="5615"/>
                  </a:lnTo>
                  <a:lnTo>
                    <a:pt x="1056" y="5638"/>
                  </a:lnTo>
                  <a:lnTo>
                    <a:pt x="1046" y="5660"/>
                  </a:lnTo>
                  <a:lnTo>
                    <a:pt x="1054" y="5632"/>
                  </a:lnTo>
                  <a:lnTo>
                    <a:pt x="1064" y="5604"/>
                  </a:lnTo>
                  <a:lnTo>
                    <a:pt x="1073" y="5577"/>
                  </a:lnTo>
                  <a:lnTo>
                    <a:pt x="1082" y="5549"/>
                  </a:lnTo>
                  <a:lnTo>
                    <a:pt x="1090" y="5521"/>
                  </a:lnTo>
                  <a:lnTo>
                    <a:pt x="1100" y="5495"/>
                  </a:lnTo>
                  <a:lnTo>
                    <a:pt x="1109" y="5467"/>
                  </a:lnTo>
                  <a:lnTo>
                    <a:pt x="1117" y="5439"/>
                  </a:lnTo>
                  <a:lnTo>
                    <a:pt x="1118" y="5414"/>
                  </a:lnTo>
                  <a:lnTo>
                    <a:pt x="1120" y="5388"/>
                  </a:lnTo>
                  <a:lnTo>
                    <a:pt x="1121" y="5362"/>
                  </a:lnTo>
                  <a:lnTo>
                    <a:pt x="1122" y="5337"/>
                  </a:lnTo>
                  <a:lnTo>
                    <a:pt x="1124" y="5312"/>
                  </a:lnTo>
                  <a:lnTo>
                    <a:pt x="1125" y="5287"/>
                  </a:lnTo>
                  <a:lnTo>
                    <a:pt x="1127" y="5261"/>
                  </a:lnTo>
                  <a:lnTo>
                    <a:pt x="1129" y="5235"/>
                  </a:lnTo>
                  <a:lnTo>
                    <a:pt x="1080" y="5226"/>
                  </a:lnTo>
                  <a:lnTo>
                    <a:pt x="1031" y="5217"/>
                  </a:lnTo>
                  <a:lnTo>
                    <a:pt x="982" y="5208"/>
                  </a:lnTo>
                  <a:lnTo>
                    <a:pt x="935" y="5197"/>
                  </a:lnTo>
                  <a:lnTo>
                    <a:pt x="886" y="5188"/>
                  </a:lnTo>
                  <a:lnTo>
                    <a:pt x="837" y="5178"/>
                  </a:lnTo>
                  <a:lnTo>
                    <a:pt x="788" y="5168"/>
                  </a:lnTo>
                  <a:lnTo>
                    <a:pt x="741" y="5160"/>
                  </a:lnTo>
                  <a:lnTo>
                    <a:pt x="731" y="5156"/>
                  </a:lnTo>
                  <a:lnTo>
                    <a:pt x="721" y="5153"/>
                  </a:lnTo>
                  <a:lnTo>
                    <a:pt x="713" y="5149"/>
                  </a:lnTo>
                  <a:lnTo>
                    <a:pt x="703" y="5146"/>
                  </a:lnTo>
                  <a:lnTo>
                    <a:pt x="694" y="5144"/>
                  </a:lnTo>
                  <a:lnTo>
                    <a:pt x="686" y="5140"/>
                  </a:lnTo>
                  <a:lnTo>
                    <a:pt x="678" y="5137"/>
                  </a:lnTo>
                  <a:lnTo>
                    <a:pt x="669" y="5134"/>
                  </a:lnTo>
                  <a:lnTo>
                    <a:pt x="647" y="5113"/>
                  </a:lnTo>
                  <a:lnTo>
                    <a:pt x="626" y="5092"/>
                  </a:lnTo>
                  <a:lnTo>
                    <a:pt x="604" y="5073"/>
                  </a:lnTo>
                  <a:lnTo>
                    <a:pt x="580" y="5052"/>
                  </a:lnTo>
                  <a:lnTo>
                    <a:pt x="559" y="5031"/>
                  </a:lnTo>
                  <a:lnTo>
                    <a:pt x="537" y="5010"/>
                  </a:lnTo>
                  <a:lnTo>
                    <a:pt x="515" y="4989"/>
                  </a:lnTo>
                  <a:lnTo>
                    <a:pt x="494" y="4969"/>
                  </a:lnTo>
                  <a:lnTo>
                    <a:pt x="489" y="4953"/>
                  </a:lnTo>
                  <a:lnTo>
                    <a:pt x="484" y="4939"/>
                  </a:lnTo>
                  <a:lnTo>
                    <a:pt x="479" y="4923"/>
                  </a:lnTo>
                  <a:lnTo>
                    <a:pt x="475" y="4908"/>
                  </a:lnTo>
                  <a:lnTo>
                    <a:pt x="470" y="4893"/>
                  </a:lnTo>
                  <a:lnTo>
                    <a:pt x="466" y="4877"/>
                  </a:lnTo>
                  <a:lnTo>
                    <a:pt x="461" y="4862"/>
                  </a:lnTo>
                  <a:lnTo>
                    <a:pt x="456" y="4847"/>
                  </a:lnTo>
                  <a:lnTo>
                    <a:pt x="459" y="4834"/>
                  </a:lnTo>
                  <a:lnTo>
                    <a:pt x="464" y="4823"/>
                  </a:lnTo>
                  <a:lnTo>
                    <a:pt x="468" y="4810"/>
                  </a:lnTo>
                  <a:lnTo>
                    <a:pt x="470" y="4798"/>
                  </a:lnTo>
                  <a:lnTo>
                    <a:pt x="475" y="4786"/>
                  </a:lnTo>
                  <a:lnTo>
                    <a:pt x="478" y="4774"/>
                  </a:lnTo>
                  <a:lnTo>
                    <a:pt x="483" y="4762"/>
                  </a:lnTo>
                  <a:lnTo>
                    <a:pt x="486" y="4750"/>
                  </a:lnTo>
                  <a:lnTo>
                    <a:pt x="475" y="4735"/>
                  </a:lnTo>
                  <a:lnTo>
                    <a:pt x="463" y="4718"/>
                  </a:lnTo>
                  <a:lnTo>
                    <a:pt x="450" y="4702"/>
                  </a:lnTo>
                  <a:lnTo>
                    <a:pt x="440" y="4687"/>
                  </a:lnTo>
                  <a:lnTo>
                    <a:pt x="427" y="4671"/>
                  </a:lnTo>
                  <a:lnTo>
                    <a:pt x="415" y="4655"/>
                  </a:lnTo>
                  <a:lnTo>
                    <a:pt x="404" y="4639"/>
                  </a:lnTo>
                  <a:lnTo>
                    <a:pt x="392" y="4624"/>
                  </a:lnTo>
                  <a:lnTo>
                    <a:pt x="389" y="4609"/>
                  </a:lnTo>
                  <a:lnTo>
                    <a:pt x="386" y="4595"/>
                  </a:lnTo>
                  <a:lnTo>
                    <a:pt x="384" y="4580"/>
                  </a:lnTo>
                  <a:lnTo>
                    <a:pt x="382" y="4566"/>
                  </a:lnTo>
                  <a:lnTo>
                    <a:pt x="379" y="4551"/>
                  </a:lnTo>
                  <a:lnTo>
                    <a:pt x="376" y="4536"/>
                  </a:lnTo>
                  <a:lnTo>
                    <a:pt x="373" y="4522"/>
                  </a:lnTo>
                  <a:lnTo>
                    <a:pt x="371" y="4507"/>
                  </a:lnTo>
                  <a:lnTo>
                    <a:pt x="372" y="4488"/>
                  </a:lnTo>
                  <a:lnTo>
                    <a:pt x="373" y="4470"/>
                  </a:lnTo>
                  <a:lnTo>
                    <a:pt x="373" y="4451"/>
                  </a:lnTo>
                  <a:lnTo>
                    <a:pt x="375" y="4432"/>
                  </a:lnTo>
                  <a:lnTo>
                    <a:pt x="376" y="4413"/>
                  </a:lnTo>
                  <a:lnTo>
                    <a:pt x="377" y="4395"/>
                  </a:lnTo>
                  <a:lnTo>
                    <a:pt x="378" y="4377"/>
                  </a:lnTo>
                  <a:lnTo>
                    <a:pt x="379" y="4357"/>
                  </a:lnTo>
                  <a:lnTo>
                    <a:pt x="406" y="4372"/>
                  </a:lnTo>
                  <a:lnTo>
                    <a:pt x="432" y="4386"/>
                  </a:lnTo>
                  <a:lnTo>
                    <a:pt x="458" y="4401"/>
                  </a:lnTo>
                  <a:lnTo>
                    <a:pt x="484" y="4415"/>
                  </a:lnTo>
                  <a:lnTo>
                    <a:pt x="511" y="4430"/>
                  </a:lnTo>
                  <a:lnTo>
                    <a:pt x="537" y="4445"/>
                  </a:lnTo>
                  <a:lnTo>
                    <a:pt x="563" y="4460"/>
                  </a:lnTo>
                  <a:lnTo>
                    <a:pt x="590" y="4474"/>
                  </a:lnTo>
                  <a:lnTo>
                    <a:pt x="566" y="4452"/>
                  </a:lnTo>
                  <a:lnTo>
                    <a:pt x="544" y="4431"/>
                  </a:lnTo>
                  <a:lnTo>
                    <a:pt x="521" y="4409"/>
                  </a:lnTo>
                  <a:lnTo>
                    <a:pt x="497" y="4387"/>
                  </a:lnTo>
                  <a:lnTo>
                    <a:pt x="475" y="4365"/>
                  </a:lnTo>
                  <a:lnTo>
                    <a:pt x="452" y="4344"/>
                  </a:lnTo>
                  <a:lnTo>
                    <a:pt x="430" y="4323"/>
                  </a:lnTo>
                  <a:lnTo>
                    <a:pt x="408" y="4301"/>
                  </a:lnTo>
                  <a:lnTo>
                    <a:pt x="414" y="4280"/>
                  </a:lnTo>
                  <a:lnTo>
                    <a:pt x="421" y="4259"/>
                  </a:lnTo>
                  <a:lnTo>
                    <a:pt x="428" y="4239"/>
                  </a:lnTo>
                  <a:lnTo>
                    <a:pt x="436" y="4218"/>
                  </a:lnTo>
                  <a:lnTo>
                    <a:pt x="442" y="4198"/>
                  </a:lnTo>
                  <a:lnTo>
                    <a:pt x="450" y="4178"/>
                  </a:lnTo>
                  <a:lnTo>
                    <a:pt x="458" y="4158"/>
                  </a:lnTo>
                  <a:lnTo>
                    <a:pt x="465" y="4137"/>
                  </a:lnTo>
                  <a:lnTo>
                    <a:pt x="477" y="4121"/>
                  </a:lnTo>
                  <a:lnTo>
                    <a:pt x="490" y="4105"/>
                  </a:lnTo>
                  <a:lnTo>
                    <a:pt x="502" y="4088"/>
                  </a:lnTo>
                  <a:lnTo>
                    <a:pt x="515" y="4072"/>
                  </a:lnTo>
                  <a:lnTo>
                    <a:pt x="527" y="4056"/>
                  </a:lnTo>
                  <a:lnTo>
                    <a:pt x="541" y="4040"/>
                  </a:lnTo>
                  <a:lnTo>
                    <a:pt x="552" y="4022"/>
                  </a:lnTo>
                  <a:lnTo>
                    <a:pt x="566" y="4007"/>
                  </a:lnTo>
                  <a:lnTo>
                    <a:pt x="572" y="4003"/>
                  </a:lnTo>
                  <a:lnTo>
                    <a:pt x="579" y="4000"/>
                  </a:lnTo>
                  <a:lnTo>
                    <a:pt x="584" y="3997"/>
                  </a:lnTo>
                  <a:lnTo>
                    <a:pt x="591" y="3994"/>
                  </a:lnTo>
                  <a:lnTo>
                    <a:pt x="598" y="3992"/>
                  </a:lnTo>
                  <a:lnTo>
                    <a:pt x="604" y="3988"/>
                  </a:lnTo>
                  <a:lnTo>
                    <a:pt x="609" y="3985"/>
                  </a:lnTo>
                  <a:lnTo>
                    <a:pt x="616" y="3981"/>
                  </a:lnTo>
                  <a:lnTo>
                    <a:pt x="624" y="3983"/>
                  </a:lnTo>
                  <a:lnTo>
                    <a:pt x="633" y="3984"/>
                  </a:lnTo>
                  <a:lnTo>
                    <a:pt x="640" y="3984"/>
                  </a:lnTo>
                  <a:lnTo>
                    <a:pt x="648" y="3985"/>
                  </a:lnTo>
                  <a:lnTo>
                    <a:pt x="655" y="3985"/>
                  </a:lnTo>
                  <a:lnTo>
                    <a:pt x="663" y="3986"/>
                  </a:lnTo>
                  <a:lnTo>
                    <a:pt x="670" y="3986"/>
                  </a:lnTo>
                  <a:lnTo>
                    <a:pt x="678" y="3987"/>
                  </a:lnTo>
                  <a:lnTo>
                    <a:pt x="687" y="3991"/>
                  </a:lnTo>
                  <a:lnTo>
                    <a:pt x="695" y="3994"/>
                  </a:lnTo>
                  <a:lnTo>
                    <a:pt x="705" y="3995"/>
                  </a:lnTo>
                  <a:lnTo>
                    <a:pt x="714" y="3999"/>
                  </a:lnTo>
                  <a:lnTo>
                    <a:pt x="722" y="4002"/>
                  </a:lnTo>
                  <a:lnTo>
                    <a:pt x="731" y="4006"/>
                  </a:lnTo>
                  <a:lnTo>
                    <a:pt x="741" y="4009"/>
                  </a:lnTo>
                  <a:lnTo>
                    <a:pt x="749" y="4013"/>
                  </a:lnTo>
                  <a:lnTo>
                    <a:pt x="773" y="4021"/>
                  </a:lnTo>
                  <a:lnTo>
                    <a:pt x="798" y="4027"/>
                  </a:lnTo>
                  <a:lnTo>
                    <a:pt x="821" y="4034"/>
                  </a:lnTo>
                  <a:lnTo>
                    <a:pt x="844" y="4042"/>
                  </a:lnTo>
                  <a:lnTo>
                    <a:pt x="867" y="4049"/>
                  </a:lnTo>
                  <a:lnTo>
                    <a:pt x="891" y="4056"/>
                  </a:lnTo>
                  <a:lnTo>
                    <a:pt x="915" y="4064"/>
                  </a:lnTo>
                  <a:lnTo>
                    <a:pt x="938" y="4072"/>
                  </a:lnTo>
                  <a:lnTo>
                    <a:pt x="913" y="4044"/>
                  </a:lnTo>
                  <a:lnTo>
                    <a:pt x="887" y="4017"/>
                  </a:lnTo>
                  <a:lnTo>
                    <a:pt x="862" y="3991"/>
                  </a:lnTo>
                  <a:lnTo>
                    <a:pt x="836" y="3964"/>
                  </a:lnTo>
                  <a:lnTo>
                    <a:pt x="810" y="3937"/>
                  </a:lnTo>
                  <a:lnTo>
                    <a:pt x="785" y="3911"/>
                  </a:lnTo>
                  <a:lnTo>
                    <a:pt x="759" y="3883"/>
                  </a:lnTo>
                  <a:lnTo>
                    <a:pt x="733" y="3856"/>
                  </a:lnTo>
                  <a:lnTo>
                    <a:pt x="727" y="3852"/>
                  </a:lnTo>
                  <a:lnTo>
                    <a:pt x="721" y="3848"/>
                  </a:lnTo>
                  <a:lnTo>
                    <a:pt x="716" y="3843"/>
                  </a:lnTo>
                  <a:lnTo>
                    <a:pt x="710" y="3838"/>
                  </a:lnTo>
                  <a:lnTo>
                    <a:pt x="703" y="3834"/>
                  </a:lnTo>
                  <a:lnTo>
                    <a:pt x="698" y="3829"/>
                  </a:lnTo>
                  <a:lnTo>
                    <a:pt x="692" y="3826"/>
                  </a:lnTo>
                  <a:lnTo>
                    <a:pt x="687" y="3821"/>
                  </a:lnTo>
                  <a:lnTo>
                    <a:pt x="679" y="3820"/>
                  </a:lnTo>
                  <a:lnTo>
                    <a:pt x="671" y="3819"/>
                  </a:lnTo>
                  <a:lnTo>
                    <a:pt x="664" y="3818"/>
                  </a:lnTo>
                  <a:lnTo>
                    <a:pt x="656" y="3816"/>
                  </a:lnTo>
                  <a:lnTo>
                    <a:pt x="648" y="3814"/>
                  </a:lnTo>
                  <a:lnTo>
                    <a:pt x="640" y="3813"/>
                  </a:lnTo>
                  <a:lnTo>
                    <a:pt x="634" y="3812"/>
                  </a:lnTo>
                  <a:lnTo>
                    <a:pt x="626" y="3809"/>
                  </a:lnTo>
                  <a:lnTo>
                    <a:pt x="547" y="3854"/>
                  </a:lnTo>
                  <a:lnTo>
                    <a:pt x="469" y="3895"/>
                  </a:lnTo>
                  <a:lnTo>
                    <a:pt x="390" y="3938"/>
                  </a:lnTo>
                  <a:lnTo>
                    <a:pt x="312" y="3980"/>
                  </a:lnTo>
                  <a:lnTo>
                    <a:pt x="234" y="4022"/>
                  </a:lnTo>
                  <a:lnTo>
                    <a:pt x="156" y="4065"/>
                  </a:lnTo>
                  <a:lnTo>
                    <a:pt x="78" y="4107"/>
                  </a:lnTo>
                  <a:lnTo>
                    <a:pt x="0" y="4150"/>
                  </a:lnTo>
                  <a:lnTo>
                    <a:pt x="82" y="4092"/>
                  </a:lnTo>
                  <a:lnTo>
                    <a:pt x="163" y="4034"/>
                  </a:lnTo>
                  <a:lnTo>
                    <a:pt x="246" y="3976"/>
                  </a:lnTo>
                  <a:lnTo>
                    <a:pt x="328" y="3917"/>
                  </a:lnTo>
                  <a:lnTo>
                    <a:pt x="411" y="3859"/>
                  </a:lnTo>
                  <a:lnTo>
                    <a:pt x="492" y="3801"/>
                  </a:lnTo>
                  <a:lnTo>
                    <a:pt x="575" y="3743"/>
                  </a:lnTo>
                  <a:lnTo>
                    <a:pt x="657" y="3685"/>
                  </a:lnTo>
                  <a:lnTo>
                    <a:pt x="677" y="3683"/>
                  </a:lnTo>
                  <a:lnTo>
                    <a:pt x="698" y="3680"/>
                  </a:lnTo>
                  <a:lnTo>
                    <a:pt x="720" y="3677"/>
                  </a:lnTo>
                  <a:lnTo>
                    <a:pt x="741" y="3675"/>
                  </a:lnTo>
                  <a:lnTo>
                    <a:pt x="762" y="3671"/>
                  </a:lnTo>
                  <a:lnTo>
                    <a:pt x="783" y="3668"/>
                  </a:lnTo>
                  <a:lnTo>
                    <a:pt x="803" y="3665"/>
                  </a:lnTo>
                  <a:lnTo>
                    <a:pt x="826" y="3662"/>
                  </a:lnTo>
                  <a:lnTo>
                    <a:pt x="823" y="3635"/>
                  </a:lnTo>
                  <a:lnTo>
                    <a:pt x="820" y="3610"/>
                  </a:lnTo>
                  <a:lnTo>
                    <a:pt x="817" y="3583"/>
                  </a:lnTo>
                  <a:lnTo>
                    <a:pt x="815" y="3556"/>
                  </a:lnTo>
                  <a:lnTo>
                    <a:pt x="813" y="3530"/>
                  </a:lnTo>
                  <a:lnTo>
                    <a:pt x="810" y="3504"/>
                  </a:lnTo>
                  <a:lnTo>
                    <a:pt x="809" y="3477"/>
                  </a:lnTo>
                  <a:lnTo>
                    <a:pt x="807" y="3450"/>
                  </a:lnTo>
                  <a:lnTo>
                    <a:pt x="802" y="3433"/>
                  </a:lnTo>
                  <a:lnTo>
                    <a:pt x="798" y="3414"/>
                  </a:lnTo>
                  <a:lnTo>
                    <a:pt x="792" y="3397"/>
                  </a:lnTo>
                  <a:lnTo>
                    <a:pt x="786" y="3379"/>
                  </a:lnTo>
                  <a:lnTo>
                    <a:pt x="781" y="3361"/>
                  </a:lnTo>
                  <a:lnTo>
                    <a:pt x="776" y="3342"/>
                  </a:lnTo>
                  <a:lnTo>
                    <a:pt x="771" y="3325"/>
                  </a:lnTo>
                  <a:lnTo>
                    <a:pt x="766" y="3306"/>
                  </a:lnTo>
                  <a:lnTo>
                    <a:pt x="769" y="3263"/>
                  </a:lnTo>
                  <a:lnTo>
                    <a:pt x="771" y="3219"/>
                  </a:lnTo>
                  <a:lnTo>
                    <a:pt x="773" y="3176"/>
                  </a:lnTo>
                  <a:lnTo>
                    <a:pt x="776" y="3132"/>
                  </a:lnTo>
                  <a:lnTo>
                    <a:pt x="777" y="3089"/>
                  </a:lnTo>
                  <a:lnTo>
                    <a:pt x="779" y="3045"/>
                  </a:lnTo>
                  <a:lnTo>
                    <a:pt x="781" y="3001"/>
                  </a:lnTo>
                  <a:lnTo>
                    <a:pt x="784" y="2956"/>
                  </a:lnTo>
                  <a:lnTo>
                    <a:pt x="801" y="2853"/>
                  </a:lnTo>
                  <a:lnTo>
                    <a:pt x="817" y="2751"/>
                  </a:lnTo>
                  <a:lnTo>
                    <a:pt x="834" y="2648"/>
                  </a:lnTo>
                  <a:lnTo>
                    <a:pt x="852" y="2544"/>
                  </a:lnTo>
                  <a:lnTo>
                    <a:pt x="869" y="2442"/>
                  </a:lnTo>
                  <a:lnTo>
                    <a:pt x="887" y="2338"/>
                  </a:lnTo>
                  <a:lnTo>
                    <a:pt x="905" y="2236"/>
                  </a:lnTo>
                  <a:lnTo>
                    <a:pt x="922" y="2131"/>
                  </a:lnTo>
                  <a:lnTo>
                    <a:pt x="915" y="2123"/>
                  </a:lnTo>
                  <a:lnTo>
                    <a:pt x="906" y="2113"/>
                  </a:lnTo>
                  <a:lnTo>
                    <a:pt x="896" y="2102"/>
                  </a:lnTo>
                  <a:lnTo>
                    <a:pt x="888" y="2093"/>
                  </a:lnTo>
                  <a:lnTo>
                    <a:pt x="880" y="2082"/>
                  </a:lnTo>
                  <a:lnTo>
                    <a:pt x="871" y="2073"/>
                  </a:lnTo>
                  <a:lnTo>
                    <a:pt x="863" y="2064"/>
                  </a:lnTo>
                  <a:lnTo>
                    <a:pt x="855" y="2053"/>
                  </a:lnTo>
                  <a:lnTo>
                    <a:pt x="850" y="2028"/>
                  </a:lnTo>
                  <a:lnTo>
                    <a:pt x="844" y="2002"/>
                  </a:lnTo>
                  <a:lnTo>
                    <a:pt x="839" y="1978"/>
                  </a:lnTo>
                  <a:lnTo>
                    <a:pt x="835" y="1952"/>
                  </a:lnTo>
                  <a:lnTo>
                    <a:pt x="830" y="1927"/>
                  </a:lnTo>
                  <a:lnTo>
                    <a:pt x="826" y="1901"/>
                  </a:lnTo>
                  <a:lnTo>
                    <a:pt x="821" y="1876"/>
                  </a:lnTo>
                  <a:lnTo>
                    <a:pt x="817" y="1850"/>
                  </a:lnTo>
                  <a:lnTo>
                    <a:pt x="808" y="1822"/>
                  </a:lnTo>
                  <a:lnTo>
                    <a:pt x="801" y="1794"/>
                  </a:lnTo>
                  <a:lnTo>
                    <a:pt x="793" y="1766"/>
                  </a:lnTo>
                  <a:lnTo>
                    <a:pt x="785" y="1738"/>
                  </a:lnTo>
                  <a:lnTo>
                    <a:pt x="777" y="1710"/>
                  </a:lnTo>
                  <a:lnTo>
                    <a:pt x="770" y="1683"/>
                  </a:lnTo>
                  <a:lnTo>
                    <a:pt x="763" y="1655"/>
                  </a:lnTo>
                  <a:lnTo>
                    <a:pt x="755" y="1627"/>
                  </a:lnTo>
                  <a:lnTo>
                    <a:pt x="751" y="1615"/>
                  </a:lnTo>
                  <a:lnTo>
                    <a:pt x="748" y="1604"/>
                  </a:lnTo>
                  <a:lnTo>
                    <a:pt x="743" y="1592"/>
                  </a:lnTo>
                  <a:lnTo>
                    <a:pt x="738" y="1579"/>
                  </a:lnTo>
                  <a:lnTo>
                    <a:pt x="734" y="1568"/>
                  </a:lnTo>
                  <a:lnTo>
                    <a:pt x="729" y="1556"/>
                  </a:lnTo>
                  <a:lnTo>
                    <a:pt x="724" y="1543"/>
                  </a:lnTo>
                  <a:lnTo>
                    <a:pt x="720" y="1532"/>
                  </a:lnTo>
                  <a:lnTo>
                    <a:pt x="722" y="1525"/>
                  </a:lnTo>
                  <a:lnTo>
                    <a:pt x="724" y="1518"/>
                  </a:lnTo>
                  <a:lnTo>
                    <a:pt x="727" y="1513"/>
                  </a:lnTo>
                  <a:lnTo>
                    <a:pt x="729" y="1506"/>
                  </a:lnTo>
                  <a:lnTo>
                    <a:pt x="733" y="1499"/>
                  </a:lnTo>
                  <a:lnTo>
                    <a:pt x="735" y="1492"/>
                  </a:lnTo>
                  <a:lnTo>
                    <a:pt x="737" y="1485"/>
                  </a:lnTo>
                  <a:lnTo>
                    <a:pt x="741" y="1479"/>
                  </a:lnTo>
                  <a:lnTo>
                    <a:pt x="738" y="1469"/>
                  </a:lnTo>
                  <a:lnTo>
                    <a:pt x="736" y="1457"/>
                  </a:lnTo>
                  <a:lnTo>
                    <a:pt x="734" y="1448"/>
                  </a:lnTo>
                  <a:lnTo>
                    <a:pt x="731" y="1437"/>
                  </a:lnTo>
                  <a:lnTo>
                    <a:pt x="729" y="1428"/>
                  </a:lnTo>
                  <a:lnTo>
                    <a:pt x="726" y="1416"/>
                  </a:lnTo>
                  <a:lnTo>
                    <a:pt x="723" y="1406"/>
                  </a:lnTo>
                  <a:lnTo>
                    <a:pt x="721" y="1397"/>
                  </a:lnTo>
                  <a:lnTo>
                    <a:pt x="729" y="1346"/>
                  </a:lnTo>
                  <a:lnTo>
                    <a:pt x="738" y="1293"/>
                  </a:lnTo>
                  <a:lnTo>
                    <a:pt x="746" y="1242"/>
                  </a:lnTo>
                  <a:lnTo>
                    <a:pt x="755" y="1191"/>
                  </a:lnTo>
                  <a:lnTo>
                    <a:pt x="763" y="1140"/>
                  </a:lnTo>
                  <a:lnTo>
                    <a:pt x="772" y="1089"/>
                  </a:lnTo>
                  <a:lnTo>
                    <a:pt x="780" y="1036"/>
                  </a:lnTo>
                  <a:lnTo>
                    <a:pt x="789" y="984"/>
                  </a:lnTo>
                  <a:lnTo>
                    <a:pt x="791" y="974"/>
                  </a:lnTo>
                  <a:lnTo>
                    <a:pt x="792" y="962"/>
                  </a:lnTo>
                  <a:lnTo>
                    <a:pt x="793" y="952"/>
                  </a:lnTo>
                  <a:lnTo>
                    <a:pt x="794" y="940"/>
                  </a:lnTo>
                  <a:lnTo>
                    <a:pt x="795" y="928"/>
                  </a:lnTo>
                  <a:lnTo>
                    <a:pt x="796" y="917"/>
                  </a:lnTo>
                  <a:lnTo>
                    <a:pt x="798" y="905"/>
                  </a:lnTo>
                  <a:lnTo>
                    <a:pt x="799" y="895"/>
                  </a:lnTo>
                  <a:lnTo>
                    <a:pt x="805" y="823"/>
                  </a:lnTo>
                  <a:lnTo>
                    <a:pt x="810" y="769"/>
                  </a:lnTo>
                  <a:lnTo>
                    <a:pt x="813" y="747"/>
                  </a:lnTo>
                  <a:lnTo>
                    <a:pt x="814" y="728"/>
                  </a:lnTo>
                  <a:lnTo>
                    <a:pt x="815" y="711"/>
                  </a:lnTo>
                  <a:lnTo>
                    <a:pt x="814" y="697"/>
                  </a:lnTo>
                  <a:lnTo>
                    <a:pt x="813" y="690"/>
                  </a:lnTo>
                  <a:lnTo>
                    <a:pt x="810" y="683"/>
                  </a:lnTo>
                  <a:lnTo>
                    <a:pt x="808" y="677"/>
                  </a:lnTo>
                  <a:lnTo>
                    <a:pt x="805" y="671"/>
                  </a:lnTo>
                  <a:lnTo>
                    <a:pt x="799" y="660"/>
                  </a:lnTo>
                  <a:lnTo>
                    <a:pt x="787" y="648"/>
                  </a:lnTo>
                  <a:lnTo>
                    <a:pt x="776" y="635"/>
                  </a:lnTo>
                  <a:lnTo>
                    <a:pt x="758" y="622"/>
                  </a:lnTo>
                  <a:lnTo>
                    <a:pt x="738" y="606"/>
                  </a:lnTo>
                  <a:lnTo>
                    <a:pt x="714" y="590"/>
                  </a:lnTo>
                  <a:lnTo>
                    <a:pt x="699" y="573"/>
                  </a:lnTo>
                  <a:lnTo>
                    <a:pt x="686" y="556"/>
                  </a:lnTo>
                  <a:lnTo>
                    <a:pt x="671" y="540"/>
                  </a:lnTo>
                  <a:lnTo>
                    <a:pt x="658" y="524"/>
                  </a:lnTo>
                  <a:lnTo>
                    <a:pt x="643" y="508"/>
                  </a:lnTo>
                  <a:lnTo>
                    <a:pt x="630" y="491"/>
                  </a:lnTo>
                  <a:lnTo>
                    <a:pt x="615" y="475"/>
                  </a:lnTo>
                  <a:lnTo>
                    <a:pt x="602" y="458"/>
                  </a:lnTo>
                  <a:lnTo>
                    <a:pt x="597" y="433"/>
                  </a:lnTo>
                  <a:lnTo>
                    <a:pt x="592" y="409"/>
                  </a:lnTo>
                  <a:lnTo>
                    <a:pt x="586" y="383"/>
                  </a:lnTo>
                  <a:lnTo>
                    <a:pt x="581" y="359"/>
                  </a:lnTo>
                  <a:lnTo>
                    <a:pt x="578" y="333"/>
                  </a:lnTo>
                  <a:lnTo>
                    <a:pt x="573" y="309"/>
                  </a:lnTo>
                  <a:lnTo>
                    <a:pt x="569" y="283"/>
                  </a:lnTo>
                  <a:lnTo>
                    <a:pt x="564" y="258"/>
                  </a:lnTo>
                  <a:lnTo>
                    <a:pt x="557" y="245"/>
                  </a:lnTo>
                  <a:lnTo>
                    <a:pt x="552" y="232"/>
                  </a:lnTo>
                  <a:lnTo>
                    <a:pt x="547" y="221"/>
                  </a:lnTo>
                  <a:lnTo>
                    <a:pt x="541" y="208"/>
                  </a:lnTo>
                  <a:lnTo>
                    <a:pt x="535" y="195"/>
                  </a:lnTo>
                  <a:lnTo>
                    <a:pt x="530" y="182"/>
                  </a:lnTo>
                  <a:lnTo>
                    <a:pt x="525" y="169"/>
                  </a:lnTo>
                  <a:lnTo>
                    <a:pt x="521" y="157"/>
                  </a:lnTo>
                  <a:lnTo>
                    <a:pt x="520" y="157"/>
                  </a:lnTo>
                  <a:lnTo>
                    <a:pt x="520" y="155"/>
                  </a:lnTo>
                  <a:lnTo>
                    <a:pt x="519" y="155"/>
                  </a:lnTo>
                  <a:lnTo>
                    <a:pt x="519" y="154"/>
                  </a:lnTo>
                  <a:lnTo>
                    <a:pt x="515" y="133"/>
                  </a:lnTo>
                  <a:lnTo>
                    <a:pt x="514" y="114"/>
                  </a:lnTo>
                  <a:lnTo>
                    <a:pt x="515" y="93"/>
                  </a:lnTo>
                  <a:lnTo>
                    <a:pt x="516" y="73"/>
                  </a:lnTo>
                  <a:lnTo>
                    <a:pt x="519" y="54"/>
                  </a:lnTo>
                  <a:lnTo>
                    <a:pt x="523" y="36"/>
                  </a:lnTo>
                  <a:lnTo>
                    <a:pt x="528" y="17"/>
                  </a:lnTo>
                  <a:lnTo>
                    <a:pt x="535" y="0"/>
                  </a:lnTo>
                  <a:lnTo>
                    <a:pt x="773" y="147"/>
                  </a:lnTo>
                  <a:lnTo>
                    <a:pt x="979" y="439"/>
                  </a:lnTo>
                  <a:lnTo>
                    <a:pt x="1140" y="511"/>
                  </a:lnTo>
                  <a:close/>
                </a:path>
              </a:pathLst>
            </a:custGeom>
            <a:solidFill>
              <a:srgbClr val="AAA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0" name="Freeform 44"/>
            <p:cNvSpPr>
              <a:spLocks/>
            </p:cNvSpPr>
            <p:nvPr/>
          </p:nvSpPr>
          <p:spPr bwMode="auto">
            <a:xfrm>
              <a:off x="1653" y="1581"/>
              <a:ext cx="385" cy="81"/>
            </a:xfrm>
            <a:custGeom>
              <a:avLst/>
              <a:gdLst>
                <a:gd name="T0" fmla="*/ 0 w 1925"/>
                <a:gd name="T1" fmla="*/ 0 h 407"/>
                <a:gd name="T2" fmla="*/ 0 w 1925"/>
                <a:gd name="T3" fmla="*/ 0 h 407"/>
                <a:gd name="T4" fmla="*/ 0 w 1925"/>
                <a:gd name="T5" fmla="*/ 0 h 407"/>
                <a:gd name="T6" fmla="*/ 0 w 1925"/>
                <a:gd name="T7" fmla="*/ 0 h 407"/>
                <a:gd name="T8" fmla="*/ 0 w 1925"/>
                <a:gd name="T9" fmla="*/ 0 h 407"/>
                <a:gd name="T10" fmla="*/ 0 w 1925"/>
                <a:gd name="T11" fmla="*/ 0 h 407"/>
                <a:gd name="T12" fmla="*/ 0 w 1925"/>
                <a:gd name="T13" fmla="*/ 0 h 407"/>
                <a:gd name="T14" fmla="*/ 0 w 1925"/>
                <a:gd name="T15" fmla="*/ 0 h 4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25" h="407">
                  <a:moveTo>
                    <a:pt x="1457" y="0"/>
                  </a:moveTo>
                  <a:lnTo>
                    <a:pt x="1925" y="206"/>
                  </a:lnTo>
                  <a:lnTo>
                    <a:pt x="1457" y="407"/>
                  </a:lnTo>
                  <a:lnTo>
                    <a:pt x="1457" y="314"/>
                  </a:lnTo>
                  <a:lnTo>
                    <a:pt x="0" y="314"/>
                  </a:lnTo>
                  <a:lnTo>
                    <a:pt x="0" y="94"/>
                  </a:lnTo>
                  <a:lnTo>
                    <a:pt x="1457" y="94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008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1" name="Freeform 45"/>
            <p:cNvSpPr>
              <a:spLocks/>
            </p:cNvSpPr>
            <p:nvPr/>
          </p:nvSpPr>
          <p:spPr bwMode="auto">
            <a:xfrm>
              <a:off x="2191" y="2146"/>
              <a:ext cx="265" cy="309"/>
            </a:xfrm>
            <a:custGeom>
              <a:avLst/>
              <a:gdLst>
                <a:gd name="T0" fmla="*/ 0 w 1322"/>
                <a:gd name="T1" fmla="*/ 0 h 1543"/>
                <a:gd name="T2" fmla="*/ 0 w 1322"/>
                <a:gd name="T3" fmla="*/ 0 h 1543"/>
                <a:gd name="T4" fmla="*/ 0 w 1322"/>
                <a:gd name="T5" fmla="*/ 0 h 1543"/>
                <a:gd name="T6" fmla="*/ 0 w 1322"/>
                <a:gd name="T7" fmla="*/ 0 h 1543"/>
                <a:gd name="T8" fmla="*/ 0 w 1322"/>
                <a:gd name="T9" fmla="*/ 0 h 1543"/>
                <a:gd name="T10" fmla="*/ 0 w 1322"/>
                <a:gd name="T11" fmla="*/ 0 h 1543"/>
                <a:gd name="T12" fmla="*/ 0 w 1322"/>
                <a:gd name="T13" fmla="*/ 0 h 1543"/>
                <a:gd name="T14" fmla="*/ 0 w 1322"/>
                <a:gd name="T15" fmla="*/ 0 h 15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2" h="1543">
                  <a:moveTo>
                    <a:pt x="865" y="225"/>
                  </a:moveTo>
                  <a:lnTo>
                    <a:pt x="1322" y="0"/>
                  </a:lnTo>
                  <a:lnTo>
                    <a:pt x="1176" y="487"/>
                  </a:lnTo>
                  <a:lnTo>
                    <a:pt x="1105" y="427"/>
                  </a:lnTo>
                  <a:lnTo>
                    <a:pt x="168" y="1543"/>
                  </a:lnTo>
                  <a:lnTo>
                    <a:pt x="0" y="1401"/>
                  </a:lnTo>
                  <a:lnTo>
                    <a:pt x="937" y="286"/>
                  </a:lnTo>
                  <a:lnTo>
                    <a:pt x="865" y="225"/>
                  </a:lnTo>
                  <a:close/>
                </a:path>
              </a:pathLst>
            </a:custGeom>
            <a:solidFill>
              <a:srgbClr val="008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2" name="Freeform 46"/>
            <p:cNvSpPr>
              <a:spLocks/>
            </p:cNvSpPr>
            <p:nvPr/>
          </p:nvSpPr>
          <p:spPr bwMode="auto">
            <a:xfrm>
              <a:off x="2482" y="1730"/>
              <a:ext cx="244" cy="324"/>
            </a:xfrm>
            <a:custGeom>
              <a:avLst/>
              <a:gdLst>
                <a:gd name="T0" fmla="*/ 0 w 1222"/>
                <a:gd name="T1" fmla="*/ 0 h 1620"/>
                <a:gd name="T2" fmla="*/ 0 w 1222"/>
                <a:gd name="T3" fmla="*/ 0 h 1620"/>
                <a:gd name="T4" fmla="*/ 0 w 1222"/>
                <a:gd name="T5" fmla="*/ 0 h 1620"/>
                <a:gd name="T6" fmla="*/ 0 w 1222"/>
                <a:gd name="T7" fmla="*/ 0 h 1620"/>
                <a:gd name="T8" fmla="*/ 0 w 1222"/>
                <a:gd name="T9" fmla="*/ 0 h 1620"/>
                <a:gd name="T10" fmla="*/ 0 w 1222"/>
                <a:gd name="T11" fmla="*/ 0 h 1620"/>
                <a:gd name="T12" fmla="*/ 0 w 1222"/>
                <a:gd name="T13" fmla="*/ 0 h 1620"/>
                <a:gd name="T14" fmla="*/ 0 w 1222"/>
                <a:gd name="T15" fmla="*/ 0 h 16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2" h="1620">
                  <a:moveTo>
                    <a:pt x="781" y="257"/>
                  </a:moveTo>
                  <a:lnTo>
                    <a:pt x="1222" y="0"/>
                  </a:lnTo>
                  <a:lnTo>
                    <a:pt x="1111" y="496"/>
                  </a:lnTo>
                  <a:lnTo>
                    <a:pt x="1034" y="442"/>
                  </a:lnTo>
                  <a:lnTo>
                    <a:pt x="178" y="1620"/>
                  </a:lnTo>
                  <a:lnTo>
                    <a:pt x="0" y="1491"/>
                  </a:lnTo>
                  <a:lnTo>
                    <a:pt x="856" y="313"/>
                  </a:lnTo>
                  <a:lnTo>
                    <a:pt x="781" y="257"/>
                  </a:lnTo>
                  <a:close/>
                </a:path>
              </a:pathLst>
            </a:custGeom>
            <a:solidFill>
              <a:srgbClr val="008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3" name="Freeform 47"/>
            <p:cNvSpPr>
              <a:spLocks/>
            </p:cNvSpPr>
            <p:nvPr/>
          </p:nvSpPr>
          <p:spPr bwMode="auto">
            <a:xfrm>
              <a:off x="3420" y="1762"/>
              <a:ext cx="14" cy="17"/>
            </a:xfrm>
            <a:custGeom>
              <a:avLst/>
              <a:gdLst>
                <a:gd name="T0" fmla="*/ 0 w 70"/>
                <a:gd name="T1" fmla="*/ 0 h 82"/>
                <a:gd name="T2" fmla="*/ 0 w 70"/>
                <a:gd name="T3" fmla="*/ 0 h 82"/>
                <a:gd name="T4" fmla="*/ 0 w 70"/>
                <a:gd name="T5" fmla="*/ 0 h 82"/>
                <a:gd name="T6" fmla="*/ 0 w 70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82">
                  <a:moveTo>
                    <a:pt x="0" y="39"/>
                  </a:moveTo>
                  <a:lnTo>
                    <a:pt x="55" y="0"/>
                  </a:lnTo>
                  <a:lnTo>
                    <a:pt x="70" y="82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C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4" name="Freeform 48"/>
            <p:cNvSpPr>
              <a:spLocks/>
            </p:cNvSpPr>
            <p:nvPr/>
          </p:nvSpPr>
          <p:spPr bwMode="auto">
            <a:xfrm>
              <a:off x="3413" y="1754"/>
              <a:ext cx="19" cy="21"/>
            </a:xfrm>
            <a:custGeom>
              <a:avLst/>
              <a:gdLst>
                <a:gd name="T0" fmla="*/ 0 w 99"/>
                <a:gd name="T1" fmla="*/ 0 h 107"/>
                <a:gd name="T2" fmla="*/ 0 w 99"/>
                <a:gd name="T3" fmla="*/ 0 h 107"/>
                <a:gd name="T4" fmla="*/ 0 w 99"/>
                <a:gd name="T5" fmla="*/ 0 h 107"/>
                <a:gd name="T6" fmla="*/ 0 w 99"/>
                <a:gd name="T7" fmla="*/ 0 h 107"/>
                <a:gd name="T8" fmla="*/ 0 w 99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" h="107">
                  <a:moveTo>
                    <a:pt x="99" y="88"/>
                  </a:moveTo>
                  <a:lnTo>
                    <a:pt x="73" y="107"/>
                  </a:lnTo>
                  <a:lnTo>
                    <a:pt x="0" y="59"/>
                  </a:lnTo>
                  <a:lnTo>
                    <a:pt x="82" y="0"/>
                  </a:lnTo>
                  <a:lnTo>
                    <a:pt x="99" y="88"/>
                  </a:lnTo>
                  <a:close/>
                </a:path>
              </a:pathLst>
            </a:custGeom>
            <a:solidFill>
              <a:srgbClr val="D83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5" name="Freeform 49"/>
            <p:cNvSpPr>
              <a:spLocks/>
            </p:cNvSpPr>
            <p:nvPr/>
          </p:nvSpPr>
          <p:spPr bwMode="auto">
            <a:xfrm>
              <a:off x="3405" y="1745"/>
              <a:ext cx="26" cy="25"/>
            </a:xfrm>
            <a:custGeom>
              <a:avLst/>
              <a:gdLst>
                <a:gd name="T0" fmla="*/ 0 w 128"/>
                <a:gd name="T1" fmla="*/ 0 h 128"/>
                <a:gd name="T2" fmla="*/ 0 w 128"/>
                <a:gd name="T3" fmla="*/ 0 h 128"/>
                <a:gd name="T4" fmla="*/ 0 w 128"/>
                <a:gd name="T5" fmla="*/ 0 h 128"/>
                <a:gd name="T6" fmla="*/ 0 w 128"/>
                <a:gd name="T7" fmla="*/ 0 h 128"/>
                <a:gd name="T8" fmla="*/ 0 w 128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" h="128">
                  <a:moveTo>
                    <a:pt x="128" y="89"/>
                  </a:moveTo>
                  <a:lnTo>
                    <a:pt x="73" y="128"/>
                  </a:lnTo>
                  <a:lnTo>
                    <a:pt x="0" y="81"/>
                  </a:lnTo>
                  <a:lnTo>
                    <a:pt x="110" y="0"/>
                  </a:lnTo>
                  <a:lnTo>
                    <a:pt x="128" y="89"/>
                  </a:lnTo>
                  <a:close/>
                </a:path>
              </a:pathLst>
            </a:custGeom>
            <a:solidFill>
              <a:srgbClr val="D53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6" name="Freeform 50"/>
            <p:cNvSpPr>
              <a:spLocks/>
            </p:cNvSpPr>
            <p:nvPr/>
          </p:nvSpPr>
          <p:spPr bwMode="auto">
            <a:xfrm>
              <a:off x="3398" y="1736"/>
              <a:ext cx="31" cy="29"/>
            </a:xfrm>
            <a:custGeom>
              <a:avLst/>
              <a:gdLst>
                <a:gd name="T0" fmla="*/ 0 w 156"/>
                <a:gd name="T1" fmla="*/ 0 h 149"/>
                <a:gd name="T2" fmla="*/ 0 w 156"/>
                <a:gd name="T3" fmla="*/ 0 h 149"/>
                <a:gd name="T4" fmla="*/ 0 w 156"/>
                <a:gd name="T5" fmla="*/ 0 h 149"/>
                <a:gd name="T6" fmla="*/ 0 w 156"/>
                <a:gd name="T7" fmla="*/ 0 h 149"/>
                <a:gd name="T8" fmla="*/ 0 w 156"/>
                <a:gd name="T9" fmla="*/ 0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" h="149">
                  <a:moveTo>
                    <a:pt x="156" y="90"/>
                  </a:moveTo>
                  <a:lnTo>
                    <a:pt x="74" y="149"/>
                  </a:lnTo>
                  <a:lnTo>
                    <a:pt x="0" y="102"/>
                  </a:lnTo>
                  <a:lnTo>
                    <a:pt x="139" y="0"/>
                  </a:lnTo>
                  <a:lnTo>
                    <a:pt x="156" y="90"/>
                  </a:lnTo>
                  <a:close/>
                </a:path>
              </a:pathLst>
            </a:custGeom>
            <a:solidFill>
              <a:srgbClr val="D13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7" name="Freeform 51"/>
            <p:cNvSpPr>
              <a:spLocks/>
            </p:cNvSpPr>
            <p:nvPr/>
          </p:nvSpPr>
          <p:spPr bwMode="auto">
            <a:xfrm>
              <a:off x="3390" y="1727"/>
              <a:ext cx="37" cy="34"/>
            </a:xfrm>
            <a:custGeom>
              <a:avLst/>
              <a:gdLst>
                <a:gd name="T0" fmla="*/ 0 w 185"/>
                <a:gd name="T1" fmla="*/ 0 h 170"/>
                <a:gd name="T2" fmla="*/ 0 w 185"/>
                <a:gd name="T3" fmla="*/ 0 h 170"/>
                <a:gd name="T4" fmla="*/ 0 w 185"/>
                <a:gd name="T5" fmla="*/ 0 h 170"/>
                <a:gd name="T6" fmla="*/ 0 w 185"/>
                <a:gd name="T7" fmla="*/ 0 h 170"/>
                <a:gd name="T8" fmla="*/ 0 w 185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170">
                  <a:moveTo>
                    <a:pt x="185" y="89"/>
                  </a:moveTo>
                  <a:lnTo>
                    <a:pt x="75" y="170"/>
                  </a:lnTo>
                  <a:lnTo>
                    <a:pt x="0" y="123"/>
                  </a:lnTo>
                  <a:lnTo>
                    <a:pt x="169" y="0"/>
                  </a:lnTo>
                  <a:lnTo>
                    <a:pt x="185" y="89"/>
                  </a:lnTo>
                  <a:close/>
                </a:path>
              </a:pathLst>
            </a:custGeom>
            <a:solidFill>
              <a:srgbClr val="CE4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8" name="Freeform 52"/>
            <p:cNvSpPr>
              <a:spLocks/>
            </p:cNvSpPr>
            <p:nvPr/>
          </p:nvSpPr>
          <p:spPr bwMode="auto">
            <a:xfrm>
              <a:off x="3383" y="1718"/>
              <a:ext cx="43" cy="38"/>
            </a:xfrm>
            <a:custGeom>
              <a:avLst/>
              <a:gdLst>
                <a:gd name="T0" fmla="*/ 0 w 214"/>
                <a:gd name="T1" fmla="*/ 0 h 190"/>
                <a:gd name="T2" fmla="*/ 0 w 214"/>
                <a:gd name="T3" fmla="*/ 0 h 190"/>
                <a:gd name="T4" fmla="*/ 0 w 214"/>
                <a:gd name="T5" fmla="*/ 0 h 190"/>
                <a:gd name="T6" fmla="*/ 0 w 214"/>
                <a:gd name="T7" fmla="*/ 0 h 190"/>
                <a:gd name="T8" fmla="*/ 0 w 21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" h="190">
                  <a:moveTo>
                    <a:pt x="214" y="88"/>
                  </a:moveTo>
                  <a:lnTo>
                    <a:pt x="75" y="190"/>
                  </a:lnTo>
                  <a:lnTo>
                    <a:pt x="0" y="144"/>
                  </a:lnTo>
                  <a:lnTo>
                    <a:pt x="198" y="0"/>
                  </a:lnTo>
                  <a:lnTo>
                    <a:pt x="214" y="88"/>
                  </a:lnTo>
                  <a:close/>
                </a:path>
              </a:pathLst>
            </a:custGeom>
            <a:solidFill>
              <a:srgbClr val="C84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99" name="Freeform 53"/>
            <p:cNvSpPr>
              <a:spLocks/>
            </p:cNvSpPr>
            <p:nvPr/>
          </p:nvSpPr>
          <p:spPr bwMode="auto">
            <a:xfrm>
              <a:off x="3375" y="1709"/>
              <a:ext cx="49" cy="42"/>
            </a:xfrm>
            <a:custGeom>
              <a:avLst/>
              <a:gdLst>
                <a:gd name="T0" fmla="*/ 0 w 243"/>
                <a:gd name="T1" fmla="*/ 0 h 211"/>
                <a:gd name="T2" fmla="*/ 0 w 243"/>
                <a:gd name="T3" fmla="*/ 0 h 211"/>
                <a:gd name="T4" fmla="*/ 0 w 243"/>
                <a:gd name="T5" fmla="*/ 0 h 211"/>
                <a:gd name="T6" fmla="*/ 0 w 243"/>
                <a:gd name="T7" fmla="*/ 0 h 211"/>
                <a:gd name="T8" fmla="*/ 0 w 243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211">
                  <a:moveTo>
                    <a:pt x="243" y="88"/>
                  </a:moveTo>
                  <a:lnTo>
                    <a:pt x="74" y="211"/>
                  </a:lnTo>
                  <a:lnTo>
                    <a:pt x="0" y="163"/>
                  </a:lnTo>
                  <a:lnTo>
                    <a:pt x="227" y="0"/>
                  </a:lnTo>
                  <a:lnTo>
                    <a:pt x="243" y="88"/>
                  </a:lnTo>
                  <a:close/>
                </a:path>
              </a:pathLst>
            </a:custGeom>
            <a:solidFill>
              <a:srgbClr val="C44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0" name="Freeform 54"/>
            <p:cNvSpPr>
              <a:spLocks/>
            </p:cNvSpPr>
            <p:nvPr/>
          </p:nvSpPr>
          <p:spPr bwMode="auto">
            <a:xfrm>
              <a:off x="3368" y="1700"/>
              <a:ext cx="54" cy="47"/>
            </a:xfrm>
            <a:custGeom>
              <a:avLst/>
              <a:gdLst>
                <a:gd name="T0" fmla="*/ 0 w 272"/>
                <a:gd name="T1" fmla="*/ 0 h 233"/>
                <a:gd name="T2" fmla="*/ 0 w 272"/>
                <a:gd name="T3" fmla="*/ 0 h 233"/>
                <a:gd name="T4" fmla="*/ 0 w 272"/>
                <a:gd name="T5" fmla="*/ 0 h 233"/>
                <a:gd name="T6" fmla="*/ 0 w 272"/>
                <a:gd name="T7" fmla="*/ 0 h 233"/>
                <a:gd name="T8" fmla="*/ 0 w 272"/>
                <a:gd name="T9" fmla="*/ 0 h 2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233">
                  <a:moveTo>
                    <a:pt x="272" y="89"/>
                  </a:moveTo>
                  <a:lnTo>
                    <a:pt x="74" y="233"/>
                  </a:lnTo>
                  <a:lnTo>
                    <a:pt x="0" y="185"/>
                  </a:lnTo>
                  <a:lnTo>
                    <a:pt x="256" y="0"/>
                  </a:lnTo>
                  <a:lnTo>
                    <a:pt x="272" y="89"/>
                  </a:lnTo>
                  <a:close/>
                </a:path>
              </a:pathLst>
            </a:custGeom>
            <a:solidFill>
              <a:srgbClr val="BF4B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1" name="Freeform 55"/>
            <p:cNvSpPr>
              <a:spLocks/>
            </p:cNvSpPr>
            <p:nvPr/>
          </p:nvSpPr>
          <p:spPr bwMode="auto">
            <a:xfrm>
              <a:off x="3361" y="1691"/>
              <a:ext cx="60" cy="51"/>
            </a:xfrm>
            <a:custGeom>
              <a:avLst/>
              <a:gdLst>
                <a:gd name="T0" fmla="*/ 0 w 300"/>
                <a:gd name="T1" fmla="*/ 0 h 253"/>
                <a:gd name="T2" fmla="*/ 0 w 300"/>
                <a:gd name="T3" fmla="*/ 0 h 253"/>
                <a:gd name="T4" fmla="*/ 0 w 300"/>
                <a:gd name="T5" fmla="*/ 0 h 253"/>
                <a:gd name="T6" fmla="*/ 0 w 300"/>
                <a:gd name="T7" fmla="*/ 0 h 253"/>
                <a:gd name="T8" fmla="*/ 0 w 300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0" h="253">
                  <a:moveTo>
                    <a:pt x="300" y="90"/>
                  </a:moveTo>
                  <a:lnTo>
                    <a:pt x="73" y="253"/>
                  </a:lnTo>
                  <a:lnTo>
                    <a:pt x="0" y="207"/>
                  </a:lnTo>
                  <a:lnTo>
                    <a:pt x="283" y="0"/>
                  </a:lnTo>
                  <a:lnTo>
                    <a:pt x="300" y="90"/>
                  </a:lnTo>
                  <a:close/>
                </a:path>
              </a:pathLst>
            </a:custGeom>
            <a:solidFill>
              <a:srgbClr val="BB4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2" name="Freeform 56"/>
            <p:cNvSpPr>
              <a:spLocks/>
            </p:cNvSpPr>
            <p:nvPr/>
          </p:nvSpPr>
          <p:spPr bwMode="auto">
            <a:xfrm>
              <a:off x="3353" y="1682"/>
              <a:ext cx="66" cy="55"/>
            </a:xfrm>
            <a:custGeom>
              <a:avLst/>
              <a:gdLst>
                <a:gd name="T0" fmla="*/ 0 w 329"/>
                <a:gd name="T1" fmla="*/ 0 h 274"/>
                <a:gd name="T2" fmla="*/ 0 w 329"/>
                <a:gd name="T3" fmla="*/ 0 h 274"/>
                <a:gd name="T4" fmla="*/ 0 w 329"/>
                <a:gd name="T5" fmla="*/ 0 h 274"/>
                <a:gd name="T6" fmla="*/ 0 w 329"/>
                <a:gd name="T7" fmla="*/ 0 h 274"/>
                <a:gd name="T8" fmla="*/ 0 w 329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" h="274">
                  <a:moveTo>
                    <a:pt x="329" y="89"/>
                  </a:moveTo>
                  <a:lnTo>
                    <a:pt x="73" y="274"/>
                  </a:lnTo>
                  <a:lnTo>
                    <a:pt x="0" y="228"/>
                  </a:lnTo>
                  <a:lnTo>
                    <a:pt x="312" y="0"/>
                  </a:lnTo>
                  <a:lnTo>
                    <a:pt x="329" y="89"/>
                  </a:lnTo>
                  <a:close/>
                </a:path>
              </a:pathLst>
            </a:custGeom>
            <a:solidFill>
              <a:srgbClr val="B85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3" name="Freeform 57"/>
            <p:cNvSpPr>
              <a:spLocks/>
            </p:cNvSpPr>
            <p:nvPr/>
          </p:nvSpPr>
          <p:spPr bwMode="auto">
            <a:xfrm>
              <a:off x="3348" y="1678"/>
              <a:ext cx="69" cy="55"/>
            </a:xfrm>
            <a:custGeom>
              <a:avLst/>
              <a:gdLst>
                <a:gd name="T0" fmla="*/ 0 w 349"/>
                <a:gd name="T1" fmla="*/ 0 h 271"/>
                <a:gd name="T2" fmla="*/ 0 w 349"/>
                <a:gd name="T3" fmla="*/ 0 h 271"/>
                <a:gd name="T4" fmla="*/ 0 w 349"/>
                <a:gd name="T5" fmla="*/ 0 h 271"/>
                <a:gd name="T6" fmla="*/ 0 w 349"/>
                <a:gd name="T7" fmla="*/ 0 h 271"/>
                <a:gd name="T8" fmla="*/ 0 w 349"/>
                <a:gd name="T9" fmla="*/ 0 h 271"/>
                <a:gd name="T10" fmla="*/ 0 w 349"/>
                <a:gd name="T11" fmla="*/ 0 h 271"/>
                <a:gd name="T12" fmla="*/ 0 w 349"/>
                <a:gd name="T13" fmla="*/ 0 h 271"/>
                <a:gd name="T14" fmla="*/ 0 w 349"/>
                <a:gd name="T15" fmla="*/ 0 h 271"/>
                <a:gd name="T16" fmla="*/ 0 w 349"/>
                <a:gd name="T17" fmla="*/ 0 h 271"/>
                <a:gd name="T18" fmla="*/ 0 w 349"/>
                <a:gd name="T19" fmla="*/ 0 h 2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9" h="271">
                  <a:moveTo>
                    <a:pt x="349" y="64"/>
                  </a:moveTo>
                  <a:lnTo>
                    <a:pt x="66" y="271"/>
                  </a:lnTo>
                  <a:lnTo>
                    <a:pt x="0" y="229"/>
                  </a:lnTo>
                  <a:lnTo>
                    <a:pt x="77" y="177"/>
                  </a:lnTo>
                  <a:lnTo>
                    <a:pt x="70" y="166"/>
                  </a:lnTo>
                  <a:lnTo>
                    <a:pt x="248" y="37"/>
                  </a:lnTo>
                  <a:lnTo>
                    <a:pt x="259" y="54"/>
                  </a:lnTo>
                  <a:lnTo>
                    <a:pt x="337" y="0"/>
                  </a:lnTo>
                  <a:lnTo>
                    <a:pt x="349" y="64"/>
                  </a:lnTo>
                  <a:close/>
                </a:path>
              </a:pathLst>
            </a:custGeom>
            <a:solidFill>
              <a:srgbClr val="B55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4" name="Freeform 58"/>
            <p:cNvSpPr>
              <a:spLocks/>
            </p:cNvSpPr>
            <p:nvPr/>
          </p:nvSpPr>
          <p:spPr bwMode="auto">
            <a:xfrm>
              <a:off x="3348" y="1678"/>
              <a:ext cx="68" cy="50"/>
            </a:xfrm>
            <a:custGeom>
              <a:avLst/>
              <a:gdLst>
                <a:gd name="T0" fmla="*/ 0 w 341"/>
                <a:gd name="T1" fmla="*/ 0 h 248"/>
                <a:gd name="T2" fmla="*/ 0 w 341"/>
                <a:gd name="T3" fmla="*/ 0 h 248"/>
                <a:gd name="T4" fmla="*/ 0 w 341"/>
                <a:gd name="T5" fmla="*/ 0 h 248"/>
                <a:gd name="T6" fmla="*/ 0 w 341"/>
                <a:gd name="T7" fmla="*/ 0 h 248"/>
                <a:gd name="T8" fmla="*/ 0 w 341"/>
                <a:gd name="T9" fmla="*/ 0 h 248"/>
                <a:gd name="T10" fmla="*/ 0 w 341"/>
                <a:gd name="T11" fmla="*/ 0 h 248"/>
                <a:gd name="T12" fmla="*/ 0 w 341"/>
                <a:gd name="T13" fmla="*/ 0 h 248"/>
                <a:gd name="T14" fmla="*/ 0 w 341"/>
                <a:gd name="T15" fmla="*/ 0 h 248"/>
                <a:gd name="T16" fmla="*/ 0 w 341"/>
                <a:gd name="T17" fmla="*/ 0 h 248"/>
                <a:gd name="T18" fmla="*/ 0 w 341"/>
                <a:gd name="T19" fmla="*/ 0 h 2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1" h="248">
                  <a:moveTo>
                    <a:pt x="341" y="20"/>
                  </a:moveTo>
                  <a:lnTo>
                    <a:pt x="29" y="248"/>
                  </a:lnTo>
                  <a:lnTo>
                    <a:pt x="0" y="229"/>
                  </a:lnTo>
                  <a:lnTo>
                    <a:pt x="77" y="177"/>
                  </a:lnTo>
                  <a:lnTo>
                    <a:pt x="47" y="133"/>
                  </a:lnTo>
                  <a:lnTo>
                    <a:pt x="225" y="4"/>
                  </a:lnTo>
                  <a:lnTo>
                    <a:pt x="259" y="54"/>
                  </a:lnTo>
                  <a:lnTo>
                    <a:pt x="337" y="0"/>
                  </a:lnTo>
                  <a:lnTo>
                    <a:pt x="341" y="20"/>
                  </a:lnTo>
                  <a:close/>
                </a:path>
              </a:pathLst>
            </a:custGeom>
            <a:solidFill>
              <a:srgbClr val="B15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5" name="Freeform 59"/>
            <p:cNvSpPr>
              <a:spLocks/>
            </p:cNvSpPr>
            <p:nvPr/>
          </p:nvSpPr>
          <p:spPr bwMode="auto">
            <a:xfrm>
              <a:off x="3352" y="1672"/>
              <a:ext cx="45" cy="40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AD5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6" name="Freeform 60"/>
            <p:cNvSpPr>
              <a:spLocks/>
            </p:cNvSpPr>
            <p:nvPr/>
          </p:nvSpPr>
          <p:spPr bwMode="auto">
            <a:xfrm>
              <a:off x="3348" y="1666"/>
              <a:ext cx="45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A95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7" name="Freeform 61"/>
            <p:cNvSpPr>
              <a:spLocks/>
            </p:cNvSpPr>
            <p:nvPr/>
          </p:nvSpPr>
          <p:spPr bwMode="auto">
            <a:xfrm>
              <a:off x="3343" y="1659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A55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8" name="Freeform 62"/>
            <p:cNvSpPr>
              <a:spLocks/>
            </p:cNvSpPr>
            <p:nvPr/>
          </p:nvSpPr>
          <p:spPr bwMode="auto">
            <a:xfrm>
              <a:off x="3339" y="1652"/>
              <a:ext cx="44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A05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09" name="Freeform 63"/>
            <p:cNvSpPr>
              <a:spLocks/>
            </p:cNvSpPr>
            <p:nvPr/>
          </p:nvSpPr>
          <p:spPr bwMode="auto">
            <a:xfrm>
              <a:off x="3334" y="1645"/>
              <a:ext cx="45" cy="40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9D6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0" name="Freeform 64"/>
            <p:cNvSpPr>
              <a:spLocks/>
            </p:cNvSpPr>
            <p:nvPr/>
          </p:nvSpPr>
          <p:spPr bwMode="auto">
            <a:xfrm>
              <a:off x="3329" y="1639"/>
              <a:ext cx="45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9A6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1" name="Freeform 65"/>
            <p:cNvSpPr>
              <a:spLocks/>
            </p:cNvSpPr>
            <p:nvPr/>
          </p:nvSpPr>
          <p:spPr bwMode="auto">
            <a:xfrm>
              <a:off x="3325" y="1632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9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966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2" name="Freeform 66"/>
            <p:cNvSpPr>
              <a:spLocks/>
            </p:cNvSpPr>
            <p:nvPr/>
          </p:nvSpPr>
          <p:spPr bwMode="auto">
            <a:xfrm>
              <a:off x="3320" y="1625"/>
              <a:ext cx="45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7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926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3" name="Freeform 67"/>
            <p:cNvSpPr>
              <a:spLocks/>
            </p:cNvSpPr>
            <p:nvPr/>
          </p:nvSpPr>
          <p:spPr bwMode="auto">
            <a:xfrm>
              <a:off x="3316" y="1618"/>
              <a:ext cx="45" cy="40"/>
            </a:xfrm>
            <a:custGeom>
              <a:avLst/>
              <a:gdLst>
                <a:gd name="T0" fmla="*/ 0 w 225"/>
                <a:gd name="T1" fmla="*/ 0 h 197"/>
                <a:gd name="T2" fmla="*/ 0 w 225"/>
                <a:gd name="T3" fmla="*/ 0 h 197"/>
                <a:gd name="T4" fmla="*/ 0 w 225"/>
                <a:gd name="T5" fmla="*/ 0 h 197"/>
                <a:gd name="T6" fmla="*/ 0 w 225"/>
                <a:gd name="T7" fmla="*/ 0 h 197"/>
                <a:gd name="T8" fmla="*/ 0 w 225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7">
                  <a:moveTo>
                    <a:pt x="225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8"/>
                  </a:lnTo>
                  <a:close/>
                </a:path>
              </a:pathLst>
            </a:custGeom>
            <a:solidFill>
              <a:srgbClr val="8E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4" name="Freeform 68"/>
            <p:cNvSpPr>
              <a:spLocks/>
            </p:cNvSpPr>
            <p:nvPr/>
          </p:nvSpPr>
          <p:spPr bwMode="auto">
            <a:xfrm>
              <a:off x="3311" y="1612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7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8A6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5" name="Freeform 69"/>
            <p:cNvSpPr>
              <a:spLocks/>
            </p:cNvSpPr>
            <p:nvPr/>
          </p:nvSpPr>
          <p:spPr bwMode="auto">
            <a:xfrm>
              <a:off x="3306" y="1605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866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6" name="Freeform 70"/>
            <p:cNvSpPr>
              <a:spLocks/>
            </p:cNvSpPr>
            <p:nvPr/>
          </p:nvSpPr>
          <p:spPr bwMode="auto">
            <a:xfrm>
              <a:off x="3302" y="1598"/>
              <a:ext cx="45" cy="40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9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836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7" name="Freeform 71"/>
            <p:cNvSpPr>
              <a:spLocks/>
            </p:cNvSpPr>
            <p:nvPr/>
          </p:nvSpPr>
          <p:spPr bwMode="auto">
            <a:xfrm>
              <a:off x="3297" y="1592"/>
              <a:ext cx="45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7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7F7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8" name="Freeform 72"/>
            <p:cNvSpPr>
              <a:spLocks/>
            </p:cNvSpPr>
            <p:nvPr/>
          </p:nvSpPr>
          <p:spPr bwMode="auto">
            <a:xfrm>
              <a:off x="3293" y="1585"/>
              <a:ext cx="45" cy="39"/>
            </a:xfrm>
            <a:custGeom>
              <a:avLst/>
              <a:gdLst>
                <a:gd name="T0" fmla="*/ 0 w 225"/>
                <a:gd name="T1" fmla="*/ 0 h 196"/>
                <a:gd name="T2" fmla="*/ 0 w 225"/>
                <a:gd name="T3" fmla="*/ 0 h 196"/>
                <a:gd name="T4" fmla="*/ 0 w 225"/>
                <a:gd name="T5" fmla="*/ 0 h 196"/>
                <a:gd name="T6" fmla="*/ 0 w 225"/>
                <a:gd name="T7" fmla="*/ 0 h 196"/>
                <a:gd name="T8" fmla="*/ 0 w 225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6">
                  <a:moveTo>
                    <a:pt x="225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7"/>
                  </a:lnTo>
                  <a:close/>
                </a:path>
              </a:pathLst>
            </a:custGeom>
            <a:solidFill>
              <a:srgbClr val="797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19" name="Freeform 73"/>
            <p:cNvSpPr>
              <a:spLocks/>
            </p:cNvSpPr>
            <p:nvPr/>
          </p:nvSpPr>
          <p:spPr bwMode="auto">
            <a:xfrm>
              <a:off x="3288" y="1578"/>
              <a:ext cx="45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7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75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0" name="Freeform 74"/>
            <p:cNvSpPr>
              <a:spLocks/>
            </p:cNvSpPr>
            <p:nvPr/>
          </p:nvSpPr>
          <p:spPr bwMode="auto">
            <a:xfrm>
              <a:off x="3283" y="1571"/>
              <a:ext cx="45" cy="40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707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1" name="Freeform 75"/>
            <p:cNvSpPr>
              <a:spLocks/>
            </p:cNvSpPr>
            <p:nvPr/>
          </p:nvSpPr>
          <p:spPr bwMode="auto">
            <a:xfrm>
              <a:off x="3279" y="1565"/>
              <a:ext cx="45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6B77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2" name="Freeform 76"/>
            <p:cNvSpPr>
              <a:spLocks/>
            </p:cNvSpPr>
            <p:nvPr/>
          </p:nvSpPr>
          <p:spPr bwMode="auto">
            <a:xfrm>
              <a:off x="3274" y="1558"/>
              <a:ext cx="45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7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6779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3" name="Freeform 77"/>
            <p:cNvSpPr>
              <a:spLocks/>
            </p:cNvSpPr>
            <p:nvPr/>
          </p:nvSpPr>
          <p:spPr bwMode="auto">
            <a:xfrm>
              <a:off x="3270" y="1551"/>
              <a:ext cx="45" cy="39"/>
            </a:xfrm>
            <a:custGeom>
              <a:avLst/>
              <a:gdLst>
                <a:gd name="T0" fmla="*/ 0 w 225"/>
                <a:gd name="T1" fmla="*/ 0 h 197"/>
                <a:gd name="T2" fmla="*/ 0 w 225"/>
                <a:gd name="T3" fmla="*/ 0 h 197"/>
                <a:gd name="T4" fmla="*/ 0 w 225"/>
                <a:gd name="T5" fmla="*/ 0 h 197"/>
                <a:gd name="T6" fmla="*/ 0 w 225"/>
                <a:gd name="T7" fmla="*/ 0 h 197"/>
                <a:gd name="T8" fmla="*/ 0 w 225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7">
                  <a:moveTo>
                    <a:pt x="225" y="68"/>
                  </a:moveTo>
                  <a:lnTo>
                    <a:pt x="47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8"/>
                  </a:lnTo>
                  <a:close/>
                </a:path>
              </a:pathLst>
            </a:custGeom>
            <a:solidFill>
              <a:srgbClr val="627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4" name="Freeform 78"/>
            <p:cNvSpPr>
              <a:spLocks/>
            </p:cNvSpPr>
            <p:nvPr/>
          </p:nvSpPr>
          <p:spPr bwMode="auto">
            <a:xfrm>
              <a:off x="3265" y="1544"/>
              <a:ext cx="45" cy="40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7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5D7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5" name="Freeform 79"/>
            <p:cNvSpPr>
              <a:spLocks/>
            </p:cNvSpPr>
            <p:nvPr/>
          </p:nvSpPr>
          <p:spPr bwMode="auto">
            <a:xfrm>
              <a:off x="3260" y="1538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9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577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6" name="Freeform 80"/>
            <p:cNvSpPr>
              <a:spLocks/>
            </p:cNvSpPr>
            <p:nvPr/>
          </p:nvSpPr>
          <p:spPr bwMode="auto">
            <a:xfrm>
              <a:off x="3256" y="1531"/>
              <a:ext cx="45" cy="39"/>
            </a:xfrm>
            <a:custGeom>
              <a:avLst/>
              <a:gdLst>
                <a:gd name="T0" fmla="*/ 0 w 223"/>
                <a:gd name="T1" fmla="*/ 0 h 197"/>
                <a:gd name="T2" fmla="*/ 0 w 223"/>
                <a:gd name="T3" fmla="*/ 0 h 197"/>
                <a:gd name="T4" fmla="*/ 0 w 223"/>
                <a:gd name="T5" fmla="*/ 0 h 197"/>
                <a:gd name="T6" fmla="*/ 0 w 223"/>
                <a:gd name="T7" fmla="*/ 0 h 197"/>
                <a:gd name="T8" fmla="*/ 0 w 223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7">
                  <a:moveTo>
                    <a:pt x="223" y="68"/>
                  </a:moveTo>
                  <a:lnTo>
                    <a:pt x="45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3" y="68"/>
                  </a:lnTo>
                  <a:close/>
                </a:path>
              </a:pathLst>
            </a:custGeom>
            <a:solidFill>
              <a:srgbClr val="518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7" name="Freeform 81"/>
            <p:cNvSpPr>
              <a:spLocks/>
            </p:cNvSpPr>
            <p:nvPr/>
          </p:nvSpPr>
          <p:spPr bwMode="auto">
            <a:xfrm>
              <a:off x="3251" y="1524"/>
              <a:ext cx="45" cy="39"/>
            </a:xfrm>
            <a:custGeom>
              <a:avLst/>
              <a:gdLst>
                <a:gd name="T0" fmla="*/ 0 w 225"/>
                <a:gd name="T1" fmla="*/ 0 h 196"/>
                <a:gd name="T2" fmla="*/ 0 w 225"/>
                <a:gd name="T3" fmla="*/ 0 h 196"/>
                <a:gd name="T4" fmla="*/ 0 w 225"/>
                <a:gd name="T5" fmla="*/ 0 h 196"/>
                <a:gd name="T6" fmla="*/ 0 w 225"/>
                <a:gd name="T7" fmla="*/ 0 h 196"/>
                <a:gd name="T8" fmla="*/ 0 w 225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6">
                  <a:moveTo>
                    <a:pt x="225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7"/>
                  </a:lnTo>
                  <a:close/>
                </a:path>
              </a:pathLst>
            </a:custGeom>
            <a:solidFill>
              <a:srgbClr val="4A81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8" name="Freeform 82"/>
            <p:cNvSpPr>
              <a:spLocks/>
            </p:cNvSpPr>
            <p:nvPr/>
          </p:nvSpPr>
          <p:spPr bwMode="auto">
            <a:xfrm>
              <a:off x="3247" y="1517"/>
              <a:ext cx="45" cy="40"/>
            </a:xfrm>
            <a:custGeom>
              <a:avLst/>
              <a:gdLst>
                <a:gd name="T0" fmla="*/ 0 w 225"/>
                <a:gd name="T1" fmla="*/ 0 h 196"/>
                <a:gd name="T2" fmla="*/ 0 w 225"/>
                <a:gd name="T3" fmla="*/ 0 h 196"/>
                <a:gd name="T4" fmla="*/ 0 w 225"/>
                <a:gd name="T5" fmla="*/ 0 h 196"/>
                <a:gd name="T6" fmla="*/ 0 w 225"/>
                <a:gd name="T7" fmla="*/ 0 h 196"/>
                <a:gd name="T8" fmla="*/ 0 w 225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6">
                  <a:moveTo>
                    <a:pt x="225" y="67"/>
                  </a:moveTo>
                  <a:lnTo>
                    <a:pt x="47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7"/>
                  </a:lnTo>
                  <a:close/>
                </a:path>
              </a:pathLst>
            </a:custGeom>
            <a:solidFill>
              <a:srgbClr val="43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29" name="Freeform 83"/>
            <p:cNvSpPr>
              <a:spLocks/>
            </p:cNvSpPr>
            <p:nvPr/>
          </p:nvSpPr>
          <p:spPr bwMode="auto">
            <a:xfrm>
              <a:off x="3242" y="1511"/>
              <a:ext cx="45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3B8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0" name="Freeform 84"/>
            <p:cNvSpPr>
              <a:spLocks/>
            </p:cNvSpPr>
            <p:nvPr/>
          </p:nvSpPr>
          <p:spPr bwMode="auto">
            <a:xfrm>
              <a:off x="3237" y="1504"/>
              <a:ext cx="45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6" y="197"/>
                  </a:lnTo>
                  <a:lnTo>
                    <a:pt x="0" y="129"/>
                  </a:lnTo>
                  <a:lnTo>
                    <a:pt x="179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328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1" name="Freeform 85"/>
            <p:cNvSpPr>
              <a:spLocks/>
            </p:cNvSpPr>
            <p:nvPr/>
          </p:nvSpPr>
          <p:spPr bwMode="auto">
            <a:xfrm>
              <a:off x="3233" y="1497"/>
              <a:ext cx="45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7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2687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2" name="Freeform 86"/>
            <p:cNvSpPr>
              <a:spLocks/>
            </p:cNvSpPr>
            <p:nvPr/>
          </p:nvSpPr>
          <p:spPr bwMode="auto">
            <a:xfrm>
              <a:off x="3228" y="1490"/>
              <a:ext cx="45" cy="40"/>
            </a:xfrm>
            <a:custGeom>
              <a:avLst/>
              <a:gdLst>
                <a:gd name="T0" fmla="*/ 0 w 225"/>
                <a:gd name="T1" fmla="*/ 0 h 196"/>
                <a:gd name="T2" fmla="*/ 0 w 225"/>
                <a:gd name="T3" fmla="*/ 0 h 196"/>
                <a:gd name="T4" fmla="*/ 0 w 225"/>
                <a:gd name="T5" fmla="*/ 0 h 196"/>
                <a:gd name="T6" fmla="*/ 0 w 225"/>
                <a:gd name="T7" fmla="*/ 0 h 196"/>
                <a:gd name="T8" fmla="*/ 0 w 225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6">
                  <a:moveTo>
                    <a:pt x="225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7"/>
                  </a:lnTo>
                  <a:close/>
                </a:path>
              </a:pathLst>
            </a:custGeom>
            <a:solidFill>
              <a:srgbClr val="168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3" name="Freeform 87"/>
            <p:cNvSpPr>
              <a:spLocks/>
            </p:cNvSpPr>
            <p:nvPr/>
          </p:nvSpPr>
          <p:spPr bwMode="auto">
            <a:xfrm>
              <a:off x="3224" y="1484"/>
              <a:ext cx="44" cy="39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7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0089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4" name="Freeform 88"/>
            <p:cNvSpPr>
              <a:spLocks/>
            </p:cNvSpPr>
            <p:nvPr/>
          </p:nvSpPr>
          <p:spPr bwMode="auto">
            <a:xfrm>
              <a:off x="3219" y="1477"/>
              <a:ext cx="45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6" y="196"/>
                  </a:lnTo>
                  <a:lnTo>
                    <a:pt x="0" y="129"/>
                  </a:lnTo>
                  <a:lnTo>
                    <a:pt x="179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008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5" name="Freeform 89"/>
            <p:cNvSpPr>
              <a:spLocks/>
            </p:cNvSpPr>
            <p:nvPr/>
          </p:nvSpPr>
          <p:spPr bwMode="auto">
            <a:xfrm>
              <a:off x="3215" y="1470"/>
              <a:ext cx="44" cy="39"/>
            </a:xfrm>
            <a:custGeom>
              <a:avLst/>
              <a:gdLst>
                <a:gd name="T0" fmla="*/ 0 w 223"/>
                <a:gd name="T1" fmla="*/ 0 h 196"/>
                <a:gd name="T2" fmla="*/ 0 w 223"/>
                <a:gd name="T3" fmla="*/ 0 h 196"/>
                <a:gd name="T4" fmla="*/ 0 w 223"/>
                <a:gd name="T5" fmla="*/ 0 h 196"/>
                <a:gd name="T6" fmla="*/ 0 w 223"/>
                <a:gd name="T7" fmla="*/ 0 h 196"/>
                <a:gd name="T8" fmla="*/ 0 w 223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" h="196">
                  <a:moveTo>
                    <a:pt x="223" y="67"/>
                  </a:moveTo>
                  <a:lnTo>
                    <a:pt x="45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3" y="67"/>
                  </a:lnTo>
                  <a:close/>
                </a:path>
              </a:pathLst>
            </a:custGeom>
            <a:solidFill>
              <a:srgbClr val="008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6" name="Freeform 90"/>
            <p:cNvSpPr>
              <a:spLocks/>
            </p:cNvSpPr>
            <p:nvPr/>
          </p:nvSpPr>
          <p:spPr bwMode="auto">
            <a:xfrm>
              <a:off x="3210" y="1463"/>
              <a:ext cx="45" cy="40"/>
            </a:xfrm>
            <a:custGeom>
              <a:avLst/>
              <a:gdLst>
                <a:gd name="T0" fmla="*/ 0 w 224"/>
                <a:gd name="T1" fmla="*/ 0 h 197"/>
                <a:gd name="T2" fmla="*/ 0 w 224"/>
                <a:gd name="T3" fmla="*/ 0 h 197"/>
                <a:gd name="T4" fmla="*/ 0 w 224"/>
                <a:gd name="T5" fmla="*/ 0 h 197"/>
                <a:gd name="T6" fmla="*/ 0 w 224"/>
                <a:gd name="T7" fmla="*/ 0 h 197"/>
                <a:gd name="T8" fmla="*/ 0 w 224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7">
                  <a:moveTo>
                    <a:pt x="224" y="68"/>
                  </a:moveTo>
                  <a:lnTo>
                    <a:pt x="45" y="197"/>
                  </a:lnTo>
                  <a:lnTo>
                    <a:pt x="0" y="129"/>
                  </a:lnTo>
                  <a:lnTo>
                    <a:pt x="177" y="0"/>
                  </a:lnTo>
                  <a:lnTo>
                    <a:pt x="224" y="68"/>
                  </a:lnTo>
                  <a:close/>
                </a:path>
              </a:pathLst>
            </a:custGeom>
            <a:solidFill>
              <a:srgbClr val="008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7" name="Freeform 91"/>
            <p:cNvSpPr>
              <a:spLocks/>
            </p:cNvSpPr>
            <p:nvPr/>
          </p:nvSpPr>
          <p:spPr bwMode="auto">
            <a:xfrm>
              <a:off x="3205" y="1457"/>
              <a:ext cx="45" cy="39"/>
            </a:xfrm>
            <a:custGeom>
              <a:avLst/>
              <a:gdLst>
                <a:gd name="T0" fmla="*/ 0 w 225"/>
                <a:gd name="T1" fmla="*/ 0 h 197"/>
                <a:gd name="T2" fmla="*/ 0 w 225"/>
                <a:gd name="T3" fmla="*/ 0 h 197"/>
                <a:gd name="T4" fmla="*/ 0 w 225"/>
                <a:gd name="T5" fmla="*/ 0 h 197"/>
                <a:gd name="T6" fmla="*/ 0 w 225"/>
                <a:gd name="T7" fmla="*/ 0 h 197"/>
                <a:gd name="T8" fmla="*/ 0 w 225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97">
                  <a:moveTo>
                    <a:pt x="225" y="68"/>
                  </a:moveTo>
                  <a:lnTo>
                    <a:pt x="47" y="197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5" y="68"/>
                  </a:lnTo>
                  <a:close/>
                </a:path>
              </a:pathLst>
            </a:custGeom>
            <a:solidFill>
              <a:srgbClr val="008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8" name="Freeform 92"/>
            <p:cNvSpPr>
              <a:spLocks/>
            </p:cNvSpPr>
            <p:nvPr/>
          </p:nvSpPr>
          <p:spPr bwMode="auto">
            <a:xfrm>
              <a:off x="3201" y="1450"/>
              <a:ext cx="44" cy="39"/>
            </a:xfrm>
            <a:custGeom>
              <a:avLst/>
              <a:gdLst>
                <a:gd name="T0" fmla="*/ 0 w 224"/>
                <a:gd name="T1" fmla="*/ 0 h 196"/>
                <a:gd name="T2" fmla="*/ 0 w 224"/>
                <a:gd name="T3" fmla="*/ 0 h 196"/>
                <a:gd name="T4" fmla="*/ 0 w 224"/>
                <a:gd name="T5" fmla="*/ 0 h 196"/>
                <a:gd name="T6" fmla="*/ 0 w 224"/>
                <a:gd name="T7" fmla="*/ 0 h 196"/>
                <a:gd name="T8" fmla="*/ 0 w 22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196">
                  <a:moveTo>
                    <a:pt x="224" y="67"/>
                  </a:moveTo>
                  <a:lnTo>
                    <a:pt x="47" y="196"/>
                  </a:lnTo>
                  <a:lnTo>
                    <a:pt x="0" y="129"/>
                  </a:lnTo>
                  <a:lnTo>
                    <a:pt x="178" y="0"/>
                  </a:lnTo>
                  <a:lnTo>
                    <a:pt x="224" y="67"/>
                  </a:lnTo>
                  <a:close/>
                </a:path>
              </a:pathLst>
            </a:custGeom>
            <a:solidFill>
              <a:srgbClr val="00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39" name="Freeform 93"/>
            <p:cNvSpPr>
              <a:spLocks/>
            </p:cNvSpPr>
            <p:nvPr/>
          </p:nvSpPr>
          <p:spPr bwMode="auto">
            <a:xfrm>
              <a:off x="3199" y="1448"/>
              <a:ext cx="42" cy="34"/>
            </a:xfrm>
            <a:custGeom>
              <a:avLst/>
              <a:gdLst>
                <a:gd name="T0" fmla="*/ 0 w 210"/>
                <a:gd name="T1" fmla="*/ 0 h 170"/>
                <a:gd name="T2" fmla="*/ 0 w 210"/>
                <a:gd name="T3" fmla="*/ 0 h 170"/>
                <a:gd name="T4" fmla="*/ 0 w 210"/>
                <a:gd name="T5" fmla="*/ 0 h 170"/>
                <a:gd name="T6" fmla="*/ 0 w 210"/>
                <a:gd name="T7" fmla="*/ 0 h 170"/>
                <a:gd name="T8" fmla="*/ 0 w 210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170">
                  <a:moveTo>
                    <a:pt x="210" y="41"/>
                  </a:moveTo>
                  <a:lnTo>
                    <a:pt x="32" y="170"/>
                  </a:lnTo>
                  <a:lnTo>
                    <a:pt x="0" y="123"/>
                  </a:lnTo>
                  <a:lnTo>
                    <a:pt x="182" y="0"/>
                  </a:lnTo>
                  <a:lnTo>
                    <a:pt x="210" y="41"/>
                  </a:lnTo>
                  <a:close/>
                </a:path>
              </a:pathLst>
            </a:custGeom>
            <a:solidFill>
              <a:srgbClr val="008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0" name="Freeform 94"/>
            <p:cNvSpPr>
              <a:spLocks/>
            </p:cNvSpPr>
            <p:nvPr/>
          </p:nvSpPr>
          <p:spPr bwMode="auto">
            <a:xfrm>
              <a:off x="3199" y="1448"/>
              <a:ext cx="37" cy="28"/>
            </a:xfrm>
            <a:custGeom>
              <a:avLst/>
              <a:gdLst>
                <a:gd name="T0" fmla="*/ 0 w 187"/>
                <a:gd name="T1" fmla="*/ 0 h 137"/>
                <a:gd name="T2" fmla="*/ 0 w 187"/>
                <a:gd name="T3" fmla="*/ 0 h 137"/>
                <a:gd name="T4" fmla="*/ 0 w 187"/>
                <a:gd name="T5" fmla="*/ 0 h 137"/>
                <a:gd name="T6" fmla="*/ 0 w 187"/>
                <a:gd name="T7" fmla="*/ 0 h 137"/>
                <a:gd name="T8" fmla="*/ 0 w 187"/>
                <a:gd name="T9" fmla="*/ 0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37">
                  <a:moveTo>
                    <a:pt x="187" y="8"/>
                  </a:moveTo>
                  <a:lnTo>
                    <a:pt x="9" y="137"/>
                  </a:lnTo>
                  <a:lnTo>
                    <a:pt x="0" y="123"/>
                  </a:lnTo>
                  <a:lnTo>
                    <a:pt x="182" y="0"/>
                  </a:lnTo>
                  <a:lnTo>
                    <a:pt x="187" y="8"/>
                  </a:lnTo>
                  <a:close/>
                </a:path>
              </a:pathLst>
            </a:custGeom>
            <a:solidFill>
              <a:srgbClr val="008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1" name="Freeform 95"/>
            <p:cNvSpPr>
              <a:spLocks/>
            </p:cNvSpPr>
            <p:nvPr/>
          </p:nvSpPr>
          <p:spPr bwMode="auto">
            <a:xfrm>
              <a:off x="1724" y="2242"/>
              <a:ext cx="360" cy="179"/>
            </a:xfrm>
            <a:custGeom>
              <a:avLst/>
              <a:gdLst>
                <a:gd name="T0" fmla="*/ 0 w 1799"/>
                <a:gd name="T1" fmla="*/ 0 h 896"/>
                <a:gd name="T2" fmla="*/ 0 w 1799"/>
                <a:gd name="T3" fmla="*/ 0 h 896"/>
                <a:gd name="T4" fmla="*/ 0 w 1799"/>
                <a:gd name="T5" fmla="*/ 0 h 896"/>
                <a:gd name="T6" fmla="*/ 0 w 1799"/>
                <a:gd name="T7" fmla="*/ 0 h 896"/>
                <a:gd name="T8" fmla="*/ 0 w 1799"/>
                <a:gd name="T9" fmla="*/ 0 h 896"/>
                <a:gd name="T10" fmla="*/ 0 w 1799"/>
                <a:gd name="T11" fmla="*/ 0 h 896"/>
                <a:gd name="T12" fmla="*/ 0 w 1799"/>
                <a:gd name="T13" fmla="*/ 0 h 896"/>
                <a:gd name="T14" fmla="*/ 0 w 1799"/>
                <a:gd name="T15" fmla="*/ 0 h 896"/>
                <a:gd name="T16" fmla="*/ 0 w 1799"/>
                <a:gd name="T17" fmla="*/ 0 h 896"/>
                <a:gd name="T18" fmla="*/ 0 w 1799"/>
                <a:gd name="T19" fmla="*/ 0 h 896"/>
                <a:gd name="T20" fmla="*/ 0 w 1799"/>
                <a:gd name="T21" fmla="*/ 0 h 896"/>
                <a:gd name="T22" fmla="*/ 0 w 1799"/>
                <a:gd name="T23" fmla="*/ 0 h 896"/>
                <a:gd name="T24" fmla="*/ 0 w 1799"/>
                <a:gd name="T25" fmla="*/ 0 h 896"/>
                <a:gd name="T26" fmla="*/ 0 w 1799"/>
                <a:gd name="T27" fmla="*/ 0 h 896"/>
                <a:gd name="T28" fmla="*/ 0 w 1799"/>
                <a:gd name="T29" fmla="*/ 0 h 896"/>
                <a:gd name="T30" fmla="*/ 0 w 1799"/>
                <a:gd name="T31" fmla="*/ 0 h 896"/>
                <a:gd name="T32" fmla="*/ 0 w 1799"/>
                <a:gd name="T33" fmla="*/ 0 h 896"/>
                <a:gd name="T34" fmla="*/ 0 w 1799"/>
                <a:gd name="T35" fmla="*/ 0 h 896"/>
                <a:gd name="T36" fmla="*/ 0 w 1799"/>
                <a:gd name="T37" fmla="*/ 0 h 896"/>
                <a:gd name="T38" fmla="*/ 0 w 1799"/>
                <a:gd name="T39" fmla="*/ 0 h 896"/>
                <a:gd name="T40" fmla="*/ 0 w 1799"/>
                <a:gd name="T41" fmla="*/ 0 h 896"/>
                <a:gd name="T42" fmla="*/ 0 w 1799"/>
                <a:gd name="T43" fmla="*/ 0 h 896"/>
                <a:gd name="T44" fmla="*/ 0 w 1799"/>
                <a:gd name="T45" fmla="*/ 0 h 896"/>
                <a:gd name="T46" fmla="*/ 0 w 1799"/>
                <a:gd name="T47" fmla="*/ 0 h 896"/>
                <a:gd name="T48" fmla="*/ 0 w 1799"/>
                <a:gd name="T49" fmla="*/ 0 h 896"/>
                <a:gd name="T50" fmla="*/ 0 w 1799"/>
                <a:gd name="T51" fmla="*/ 0 h 896"/>
                <a:gd name="T52" fmla="*/ 0 w 1799"/>
                <a:gd name="T53" fmla="*/ 0 h 896"/>
                <a:gd name="T54" fmla="*/ 0 w 1799"/>
                <a:gd name="T55" fmla="*/ 0 h 896"/>
                <a:gd name="T56" fmla="*/ 0 w 1799"/>
                <a:gd name="T57" fmla="*/ 0 h 896"/>
                <a:gd name="T58" fmla="*/ 0 w 1799"/>
                <a:gd name="T59" fmla="*/ 0 h 896"/>
                <a:gd name="T60" fmla="*/ 0 w 1799"/>
                <a:gd name="T61" fmla="*/ 0 h 896"/>
                <a:gd name="T62" fmla="*/ 0 w 1799"/>
                <a:gd name="T63" fmla="*/ 0 h 896"/>
                <a:gd name="T64" fmla="*/ 0 w 1799"/>
                <a:gd name="T65" fmla="*/ 0 h 896"/>
                <a:gd name="T66" fmla="*/ 0 w 1799"/>
                <a:gd name="T67" fmla="*/ 0 h 896"/>
                <a:gd name="T68" fmla="*/ 0 w 1799"/>
                <a:gd name="T69" fmla="*/ 0 h 896"/>
                <a:gd name="T70" fmla="*/ 0 w 1799"/>
                <a:gd name="T71" fmla="*/ 0 h 896"/>
                <a:gd name="T72" fmla="*/ 0 w 1799"/>
                <a:gd name="T73" fmla="*/ 0 h 896"/>
                <a:gd name="T74" fmla="*/ 0 w 1799"/>
                <a:gd name="T75" fmla="*/ 0 h 896"/>
                <a:gd name="T76" fmla="*/ 0 w 1799"/>
                <a:gd name="T77" fmla="*/ 0 h 896"/>
                <a:gd name="T78" fmla="*/ 0 w 1799"/>
                <a:gd name="T79" fmla="*/ 0 h 896"/>
                <a:gd name="T80" fmla="*/ 0 w 1799"/>
                <a:gd name="T81" fmla="*/ 0 h 896"/>
                <a:gd name="T82" fmla="*/ 0 w 1799"/>
                <a:gd name="T83" fmla="*/ 0 h 896"/>
                <a:gd name="T84" fmla="*/ 0 w 1799"/>
                <a:gd name="T85" fmla="*/ 0 h 896"/>
                <a:gd name="T86" fmla="*/ 0 w 1799"/>
                <a:gd name="T87" fmla="*/ 0 h 896"/>
                <a:gd name="T88" fmla="*/ 0 w 1799"/>
                <a:gd name="T89" fmla="*/ 0 h 896"/>
                <a:gd name="T90" fmla="*/ 0 w 1799"/>
                <a:gd name="T91" fmla="*/ 0 h 896"/>
                <a:gd name="T92" fmla="*/ 0 w 1799"/>
                <a:gd name="T93" fmla="*/ 0 h 896"/>
                <a:gd name="T94" fmla="*/ 0 w 1799"/>
                <a:gd name="T95" fmla="*/ 0 h 896"/>
                <a:gd name="T96" fmla="*/ 0 w 1799"/>
                <a:gd name="T97" fmla="*/ 0 h 896"/>
                <a:gd name="T98" fmla="*/ 0 w 1799"/>
                <a:gd name="T99" fmla="*/ 0 h 896"/>
                <a:gd name="T100" fmla="*/ 0 w 1799"/>
                <a:gd name="T101" fmla="*/ 0 h 896"/>
                <a:gd name="T102" fmla="*/ 0 w 1799"/>
                <a:gd name="T103" fmla="*/ 0 h 896"/>
                <a:gd name="T104" fmla="*/ 0 w 1799"/>
                <a:gd name="T105" fmla="*/ 0 h 896"/>
                <a:gd name="T106" fmla="*/ 0 w 1799"/>
                <a:gd name="T107" fmla="*/ 0 h 8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9" h="896">
                  <a:moveTo>
                    <a:pt x="1318" y="75"/>
                  </a:moveTo>
                  <a:lnTo>
                    <a:pt x="1348" y="70"/>
                  </a:lnTo>
                  <a:lnTo>
                    <a:pt x="1379" y="65"/>
                  </a:lnTo>
                  <a:lnTo>
                    <a:pt x="1409" y="60"/>
                  </a:lnTo>
                  <a:lnTo>
                    <a:pt x="1439" y="55"/>
                  </a:lnTo>
                  <a:lnTo>
                    <a:pt x="1468" y="52"/>
                  </a:lnTo>
                  <a:lnTo>
                    <a:pt x="1498" y="47"/>
                  </a:lnTo>
                  <a:lnTo>
                    <a:pt x="1528" y="41"/>
                  </a:lnTo>
                  <a:lnTo>
                    <a:pt x="1559" y="36"/>
                  </a:lnTo>
                  <a:lnTo>
                    <a:pt x="1588" y="32"/>
                  </a:lnTo>
                  <a:lnTo>
                    <a:pt x="1618" y="27"/>
                  </a:lnTo>
                  <a:lnTo>
                    <a:pt x="1648" y="24"/>
                  </a:lnTo>
                  <a:lnTo>
                    <a:pt x="1678" y="19"/>
                  </a:lnTo>
                  <a:lnTo>
                    <a:pt x="1709" y="14"/>
                  </a:lnTo>
                  <a:lnTo>
                    <a:pt x="1739" y="10"/>
                  </a:lnTo>
                  <a:lnTo>
                    <a:pt x="1769" y="5"/>
                  </a:lnTo>
                  <a:lnTo>
                    <a:pt x="1799" y="0"/>
                  </a:lnTo>
                  <a:lnTo>
                    <a:pt x="1781" y="28"/>
                  </a:lnTo>
                  <a:lnTo>
                    <a:pt x="1760" y="55"/>
                  </a:lnTo>
                  <a:lnTo>
                    <a:pt x="1740" y="83"/>
                  </a:lnTo>
                  <a:lnTo>
                    <a:pt x="1721" y="111"/>
                  </a:lnTo>
                  <a:lnTo>
                    <a:pt x="1700" y="139"/>
                  </a:lnTo>
                  <a:lnTo>
                    <a:pt x="1681" y="165"/>
                  </a:lnTo>
                  <a:lnTo>
                    <a:pt x="1661" y="193"/>
                  </a:lnTo>
                  <a:lnTo>
                    <a:pt x="1642" y="220"/>
                  </a:lnTo>
                  <a:lnTo>
                    <a:pt x="1621" y="247"/>
                  </a:lnTo>
                  <a:lnTo>
                    <a:pt x="1602" y="273"/>
                  </a:lnTo>
                  <a:lnTo>
                    <a:pt x="1582" y="301"/>
                  </a:lnTo>
                  <a:lnTo>
                    <a:pt x="1562" y="328"/>
                  </a:lnTo>
                  <a:lnTo>
                    <a:pt x="1542" y="355"/>
                  </a:lnTo>
                  <a:lnTo>
                    <a:pt x="1523" y="382"/>
                  </a:lnTo>
                  <a:lnTo>
                    <a:pt x="1503" y="408"/>
                  </a:lnTo>
                  <a:lnTo>
                    <a:pt x="1482" y="435"/>
                  </a:lnTo>
                  <a:lnTo>
                    <a:pt x="1477" y="425"/>
                  </a:lnTo>
                  <a:lnTo>
                    <a:pt x="1474" y="414"/>
                  </a:lnTo>
                  <a:lnTo>
                    <a:pt x="1468" y="404"/>
                  </a:lnTo>
                  <a:lnTo>
                    <a:pt x="1463" y="393"/>
                  </a:lnTo>
                  <a:lnTo>
                    <a:pt x="1459" y="384"/>
                  </a:lnTo>
                  <a:lnTo>
                    <a:pt x="1454" y="372"/>
                  </a:lnTo>
                  <a:lnTo>
                    <a:pt x="1449" y="362"/>
                  </a:lnTo>
                  <a:lnTo>
                    <a:pt x="1445" y="353"/>
                  </a:lnTo>
                  <a:lnTo>
                    <a:pt x="1367" y="401"/>
                  </a:lnTo>
                  <a:lnTo>
                    <a:pt x="1289" y="449"/>
                  </a:lnTo>
                  <a:lnTo>
                    <a:pt x="1250" y="472"/>
                  </a:lnTo>
                  <a:lnTo>
                    <a:pt x="1210" y="497"/>
                  </a:lnTo>
                  <a:lnTo>
                    <a:pt x="1171" y="520"/>
                  </a:lnTo>
                  <a:lnTo>
                    <a:pt x="1131" y="542"/>
                  </a:lnTo>
                  <a:lnTo>
                    <a:pt x="1090" y="563"/>
                  </a:lnTo>
                  <a:lnTo>
                    <a:pt x="1050" y="584"/>
                  </a:lnTo>
                  <a:lnTo>
                    <a:pt x="1009" y="604"/>
                  </a:lnTo>
                  <a:lnTo>
                    <a:pt x="967" y="622"/>
                  </a:lnTo>
                  <a:lnTo>
                    <a:pt x="925" y="640"/>
                  </a:lnTo>
                  <a:lnTo>
                    <a:pt x="883" y="657"/>
                  </a:lnTo>
                  <a:lnTo>
                    <a:pt x="839" y="672"/>
                  </a:lnTo>
                  <a:lnTo>
                    <a:pt x="796" y="686"/>
                  </a:lnTo>
                  <a:lnTo>
                    <a:pt x="708" y="713"/>
                  </a:lnTo>
                  <a:lnTo>
                    <a:pt x="621" y="740"/>
                  </a:lnTo>
                  <a:lnTo>
                    <a:pt x="533" y="766"/>
                  </a:lnTo>
                  <a:lnTo>
                    <a:pt x="444" y="792"/>
                  </a:lnTo>
                  <a:lnTo>
                    <a:pt x="357" y="819"/>
                  </a:lnTo>
                  <a:lnTo>
                    <a:pt x="269" y="844"/>
                  </a:lnTo>
                  <a:lnTo>
                    <a:pt x="180" y="871"/>
                  </a:lnTo>
                  <a:lnTo>
                    <a:pt x="92" y="896"/>
                  </a:lnTo>
                  <a:lnTo>
                    <a:pt x="86" y="885"/>
                  </a:lnTo>
                  <a:lnTo>
                    <a:pt x="80" y="872"/>
                  </a:lnTo>
                  <a:lnTo>
                    <a:pt x="76" y="860"/>
                  </a:lnTo>
                  <a:lnTo>
                    <a:pt x="69" y="846"/>
                  </a:lnTo>
                  <a:lnTo>
                    <a:pt x="63" y="835"/>
                  </a:lnTo>
                  <a:lnTo>
                    <a:pt x="57" y="822"/>
                  </a:lnTo>
                  <a:lnTo>
                    <a:pt x="53" y="809"/>
                  </a:lnTo>
                  <a:lnTo>
                    <a:pt x="47" y="796"/>
                  </a:lnTo>
                  <a:lnTo>
                    <a:pt x="41" y="784"/>
                  </a:lnTo>
                  <a:lnTo>
                    <a:pt x="35" y="772"/>
                  </a:lnTo>
                  <a:lnTo>
                    <a:pt x="29" y="759"/>
                  </a:lnTo>
                  <a:lnTo>
                    <a:pt x="25" y="748"/>
                  </a:lnTo>
                  <a:lnTo>
                    <a:pt x="19" y="734"/>
                  </a:lnTo>
                  <a:lnTo>
                    <a:pt x="12" y="722"/>
                  </a:lnTo>
                  <a:lnTo>
                    <a:pt x="6" y="709"/>
                  </a:lnTo>
                  <a:lnTo>
                    <a:pt x="0" y="697"/>
                  </a:lnTo>
                  <a:lnTo>
                    <a:pt x="90" y="671"/>
                  </a:lnTo>
                  <a:lnTo>
                    <a:pt x="178" y="647"/>
                  </a:lnTo>
                  <a:lnTo>
                    <a:pt x="268" y="621"/>
                  </a:lnTo>
                  <a:lnTo>
                    <a:pt x="356" y="597"/>
                  </a:lnTo>
                  <a:lnTo>
                    <a:pt x="443" y="572"/>
                  </a:lnTo>
                  <a:lnTo>
                    <a:pt x="533" y="547"/>
                  </a:lnTo>
                  <a:lnTo>
                    <a:pt x="621" y="521"/>
                  </a:lnTo>
                  <a:lnTo>
                    <a:pt x="709" y="495"/>
                  </a:lnTo>
                  <a:lnTo>
                    <a:pt x="753" y="482"/>
                  </a:lnTo>
                  <a:lnTo>
                    <a:pt x="796" y="468"/>
                  </a:lnTo>
                  <a:lnTo>
                    <a:pt x="839" y="450"/>
                  </a:lnTo>
                  <a:lnTo>
                    <a:pt x="881" y="433"/>
                  </a:lnTo>
                  <a:lnTo>
                    <a:pt x="922" y="414"/>
                  </a:lnTo>
                  <a:lnTo>
                    <a:pt x="964" y="393"/>
                  </a:lnTo>
                  <a:lnTo>
                    <a:pt x="1003" y="373"/>
                  </a:lnTo>
                  <a:lnTo>
                    <a:pt x="1044" y="351"/>
                  </a:lnTo>
                  <a:lnTo>
                    <a:pt x="1085" y="329"/>
                  </a:lnTo>
                  <a:lnTo>
                    <a:pt x="1123" y="306"/>
                  </a:lnTo>
                  <a:lnTo>
                    <a:pt x="1162" y="282"/>
                  </a:lnTo>
                  <a:lnTo>
                    <a:pt x="1201" y="257"/>
                  </a:lnTo>
                  <a:lnTo>
                    <a:pt x="1280" y="208"/>
                  </a:lnTo>
                  <a:lnTo>
                    <a:pt x="1356" y="158"/>
                  </a:lnTo>
                  <a:lnTo>
                    <a:pt x="1352" y="147"/>
                  </a:lnTo>
                  <a:lnTo>
                    <a:pt x="1347" y="138"/>
                  </a:lnTo>
                  <a:lnTo>
                    <a:pt x="1341" y="127"/>
                  </a:lnTo>
                  <a:lnTo>
                    <a:pt x="1337" y="117"/>
                  </a:lnTo>
                  <a:lnTo>
                    <a:pt x="1333" y="106"/>
                  </a:lnTo>
                  <a:lnTo>
                    <a:pt x="1329" y="96"/>
                  </a:lnTo>
                  <a:lnTo>
                    <a:pt x="1324" y="85"/>
                  </a:lnTo>
                  <a:lnTo>
                    <a:pt x="1318" y="75"/>
                  </a:lnTo>
                  <a:close/>
                </a:path>
              </a:pathLst>
            </a:custGeom>
            <a:solidFill>
              <a:srgbClr val="008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2" name="Freeform 96"/>
            <p:cNvSpPr>
              <a:spLocks/>
            </p:cNvSpPr>
            <p:nvPr/>
          </p:nvSpPr>
          <p:spPr bwMode="auto">
            <a:xfrm>
              <a:off x="3861" y="1726"/>
              <a:ext cx="369" cy="171"/>
            </a:xfrm>
            <a:custGeom>
              <a:avLst/>
              <a:gdLst>
                <a:gd name="T0" fmla="*/ 0 w 1844"/>
                <a:gd name="T1" fmla="*/ 0 h 854"/>
                <a:gd name="T2" fmla="*/ 0 w 1844"/>
                <a:gd name="T3" fmla="*/ 0 h 854"/>
                <a:gd name="T4" fmla="*/ 0 w 1844"/>
                <a:gd name="T5" fmla="*/ 0 h 854"/>
                <a:gd name="T6" fmla="*/ 0 w 1844"/>
                <a:gd name="T7" fmla="*/ 0 h 854"/>
                <a:gd name="T8" fmla="*/ 0 w 1844"/>
                <a:gd name="T9" fmla="*/ 0 h 854"/>
                <a:gd name="T10" fmla="*/ 0 w 1844"/>
                <a:gd name="T11" fmla="*/ 0 h 854"/>
                <a:gd name="T12" fmla="*/ 0 w 1844"/>
                <a:gd name="T13" fmla="*/ 0 h 854"/>
                <a:gd name="T14" fmla="*/ 0 w 1844"/>
                <a:gd name="T15" fmla="*/ 0 h 854"/>
                <a:gd name="T16" fmla="*/ 0 w 1844"/>
                <a:gd name="T17" fmla="*/ 0 h 854"/>
                <a:gd name="T18" fmla="*/ 0 w 1844"/>
                <a:gd name="T19" fmla="*/ 0 h 854"/>
                <a:gd name="T20" fmla="*/ 0 w 1844"/>
                <a:gd name="T21" fmla="*/ 0 h 854"/>
                <a:gd name="T22" fmla="*/ 0 w 1844"/>
                <a:gd name="T23" fmla="*/ 0 h 854"/>
                <a:gd name="T24" fmla="*/ 0 w 1844"/>
                <a:gd name="T25" fmla="*/ 0 h 854"/>
                <a:gd name="T26" fmla="*/ 0 w 1844"/>
                <a:gd name="T27" fmla="*/ 0 h 854"/>
                <a:gd name="T28" fmla="*/ 0 w 1844"/>
                <a:gd name="T29" fmla="*/ 0 h 854"/>
                <a:gd name="T30" fmla="*/ 0 w 1844"/>
                <a:gd name="T31" fmla="*/ 0 h 854"/>
                <a:gd name="T32" fmla="*/ 0 w 1844"/>
                <a:gd name="T33" fmla="*/ 0 h 854"/>
                <a:gd name="T34" fmla="*/ 0 w 1844"/>
                <a:gd name="T35" fmla="*/ 0 h 854"/>
                <a:gd name="T36" fmla="*/ 0 w 1844"/>
                <a:gd name="T37" fmla="*/ 0 h 854"/>
                <a:gd name="T38" fmla="*/ 0 w 1844"/>
                <a:gd name="T39" fmla="*/ 0 h 854"/>
                <a:gd name="T40" fmla="*/ 0 w 1844"/>
                <a:gd name="T41" fmla="*/ 0 h 854"/>
                <a:gd name="T42" fmla="*/ 0 w 1844"/>
                <a:gd name="T43" fmla="*/ 0 h 854"/>
                <a:gd name="T44" fmla="*/ 0 w 1844"/>
                <a:gd name="T45" fmla="*/ 0 h 854"/>
                <a:gd name="T46" fmla="*/ 0 w 1844"/>
                <a:gd name="T47" fmla="*/ 0 h 854"/>
                <a:gd name="T48" fmla="*/ 0 w 1844"/>
                <a:gd name="T49" fmla="*/ 0 h 854"/>
                <a:gd name="T50" fmla="*/ 0 w 1844"/>
                <a:gd name="T51" fmla="*/ 0 h 854"/>
                <a:gd name="T52" fmla="*/ 0 w 1844"/>
                <a:gd name="T53" fmla="*/ 0 h 854"/>
                <a:gd name="T54" fmla="*/ 0 w 1844"/>
                <a:gd name="T55" fmla="*/ 0 h 854"/>
                <a:gd name="T56" fmla="*/ 0 w 1844"/>
                <a:gd name="T57" fmla="*/ 0 h 854"/>
                <a:gd name="T58" fmla="*/ 0 w 1844"/>
                <a:gd name="T59" fmla="*/ 0 h 854"/>
                <a:gd name="T60" fmla="*/ 0 w 1844"/>
                <a:gd name="T61" fmla="*/ 0 h 854"/>
                <a:gd name="T62" fmla="*/ 0 w 1844"/>
                <a:gd name="T63" fmla="*/ 0 h 854"/>
                <a:gd name="T64" fmla="*/ 0 w 1844"/>
                <a:gd name="T65" fmla="*/ 0 h 854"/>
                <a:gd name="T66" fmla="*/ 0 w 1844"/>
                <a:gd name="T67" fmla="*/ 0 h 854"/>
                <a:gd name="T68" fmla="*/ 0 w 1844"/>
                <a:gd name="T69" fmla="*/ 0 h 854"/>
                <a:gd name="T70" fmla="*/ 0 w 1844"/>
                <a:gd name="T71" fmla="*/ 0 h 854"/>
                <a:gd name="T72" fmla="*/ 0 w 1844"/>
                <a:gd name="T73" fmla="*/ 0 h 854"/>
                <a:gd name="T74" fmla="*/ 0 w 1844"/>
                <a:gd name="T75" fmla="*/ 0 h 854"/>
                <a:gd name="T76" fmla="*/ 0 w 1844"/>
                <a:gd name="T77" fmla="*/ 0 h 854"/>
                <a:gd name="T78" fmla="*/ 0 w 1844"/>
                <a:gd name="T79" fmla="*/ 0 h 854"/>
                <a:gd name="T80" fmla="*/ 0 w 1844"/>
                <a:gd name="T81" fmla="*/ 0 h 854"/>
                <a:gd name="T82" fmla="*/ 0 w 1844"/>
                <a:gd name="T83" fmla="*/ 0 h 854"/>
                <a:gd name="T84" fmla="*/ 0 w 1844"/>
                <a:gd name="T85" fmla="*/ 0 h 854"/>
                <a:gd name="T86" fmla="*/ 0 w 1844"/>
                <a:gd name="T87" fmla="*/ 0 h 854"/>
                <a:gd name="T88" fmla="*/ 0 w 1844"/>
                <a:gd name="T89" fmla="*/ 0 h 854"/>
                <a:gd name="T90" fmla="*/ 0 w 1844"/>
                <a:gd name="T91" fmla="*/ 0 h 854"/>
                <a:gd name="T92" fmla="*/ 0 w 1844"/>
                <a:gd name="T93" fmla="*/ 0 h 854"/>
                <a:gd name="T94" fmla="*/ 0 w 1844"/>
                <a:gd name="T95" fmla="*/ 0 h 854"/>
                <a:gd name="T96" fmla="*/ 0 w 1844"/>
                <a:gd name="T97" fmla="*/ 0 h 854"/>
                <a:gd name="T98" fmla="*/ 0 w 1844"/>
                <a:gd name="T99" fmla="*/ 0 h 854"/>
                <a:gd name="T100" fmla="*/ 0 w 1844"/>
                <a:gd name="T101" fmla="*/ 0 h 854"/>
                <a:gd name="T102" fmla="*/ 0 w 1844"/>
                <a:gd name="T103" fmla="*/ 0 h 854"/>
                <a:gd name="T104" fmla="*/ 0 w 1844"/>
                <a:gd name="T105" fmla="*/ 0 h 854"/>
                <a:gd name="T106" fmla="*/ 0 w 1844"/>
                <a:gd name="T107" fmla="*/ 0 h 8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4" h="854">
                  <a:moveTo>
                    <a:pt x="1450" y="483"/>
                  </a:moveTo>
                  <a:lnTo>
                    <a:pt x="1475" y="501"/>
                  </a:lnTo>
                  <a:lnTo>
                    <a:pt x="1500" y="518"/>
                  </a:lnTo>
                  <a:lnTo>
                    <a:pt x="1525" y="537"/>
                  </a:lnTo>
                  <a:lnTo>
                    <a:pt x="1550" y="554"/>
                  </a:lnTo>
                  <a:lnTo>
                    <a:pt x="1575" y="570"/>
                  </a:lnTo>
                  <a:lnTo>
                    <a:pt x="1599" y="589"/>
                  </a:lnTo>
                  <a:lnTo>
                    <a:pt x="1624" y="606"/>
                  </a:lnTo>
                  <a:lnTo>
                    <a:pt x="1648" y="625"/>
                  </a:lnTo>
                  <a:lnTo>
                    <a:pt x="1672" y="642"/>
                  </a:lnTo>
                  <a:lnTo>
                    <a:pt x="1697" y="660"/>
                  </a:lnTo>
                  <a:lnTo>
                    <a:pt x="1722" y="678"/>
                  </a:lnTo>
                  <a:lnTo>
                    <a:pt x="1747" y="696"/>
                  </a:lnTo>
                  <a:lnTo>
                    <a:pt x="1771" y="714"/>
                  </a:lnTo>
                  <a:lnTo>
                    <a:pt x="1796" y="733"/>
                  </a:lnTo>
                  <a:lnTo>
                    <a:pt x="1820" y="750"/>
                  </a:lnTo>
                  <a:lnTo>
                    <a:pt x="1844" y="768"/>
                  </a:lnTo>
                  <a:lnTo>
                    <a:pt x="1811" y="774"/>
                  </a:lnTo>
                  <a:lnTo>
                    <a:pt x="1779" y="779"/>
                  </a:lnTo>
                  <a:lnTo>
                    <a:pt x="1746" y="785"/>
                  </a:lnTo>
                  <a:lnTo>
                    <a:pt x="1712" y="791"/>
                  </a:lnTo>
                  <a:lnTo>
                    <a:pt x="1678" y="796"/>
                  </a:lnTo>
                  <a:lnTo>
                    <a:pt x="1644" y="802"/>
                  </a:lnTo>
                  <a:lnTo>
                    <a:pt x="1612" y="807"/>
                  </a:lnTo>
                  <a:lnTo>
                    <a:pt x="1579" y="813"/>
                  </a:lnTo>
                  <a:lnTo>
                    <a:pt x="1546" y="819"/>
                  </a:lnTo>
                  <a:lnTo>
                    <a:pt x="1513" y="824"/>
                  </a:lnTo>
                  <a:lnTo>
                    <a:pt x="1479" y="828"/>
                  </a:lnTo>
                  <a:lnTo>
                    <a:pt x="1446" y="834"/>
                  </a:lnTo>
                  <a:lnTo>
                    <a:pt x="1414" y="839"/>
                  </a:lnTo>
                  <a:lnTo>
                    <a:pt x="1381" y="845"/>
                  </a:lnTo>
                  <a:lnTo>
                    <a:pt x="1348" y="849"/>
                  </a:lnTo>
                  <a:lnTo>
                    <a:pt x="1314" y="854"/>
                  </a:lnTo>
                  <a:lnTo>
                    <a:pt x="1318" y="845"/>
                  </a:lnTo>
                  <a:lnTo>
                    <a:pt x="1323" y="833"/>
                  </a:lnTo>
                  <a:lnTo>
                    <a:pt x="1326" y="821"/>
                  </a:lnTo>
                  <a:lnTo>
                    <a:pt x="1331" y="812"/>
                  </a:lnTo>
                  <a:lnTo>
                    <a:pt x="1334" y="800"/>
                  </a:lnTo>
                  <a:lnTo>
                    <a:pt x="1338" y="791"/>
                  </a:lnTo>
                  <a:lnTo>
                    <a:pt x="1342" y="779"/>
                  </a:lnTo>
                  <a:lnTo>
                    <a:pt x="1346" y="769"/>
                  </a:lnTo>
                  <a:lnTo>
                    <a:pt x="1256" y="749"/>
                  </a:lnTo>
                  <a:lnTo>
                    <a:pt x="1166" y="729"/>
                  </a:lnTo>
                  <a:lnTo>
                    <a:pt x="1122" y="718"/>
                  </a:lnTo>
                  <a:lnTo>
                    <a:pt x="1077" y="707"/>
                  </a:lnTo>
                  <a:lnTo>
                    <a:pt x="1033" y="696"/>
                  </a:lnTo>
                  <a:lnTo>
                    <a:pt x="989" y="683"/>
                  </a:lnTo>
                  <a:lnTo>
                    <a:pt x="945" y="670"/>
                  </a:lnTo>
                  <a:lnTo>
                    <a:pt x="902" y="656"/>
                  </a:lnTo>
                  <a:lnTo>
                    <a:pt x="859" y="642"/>
                  </a:lnTo>
                  <a:lnTo>
                    <a:pt x="816" y="626"/>
                  </a:lnTo>
                  <a:lnTo>
                    <a:pt x="774" y="609"/>
                  </a:lnTo>
                  <a:lnTo>
                    <a:pt x="732" y="591"/>
                  </a:lnTo>
                  <a:lnTo>
                    <a:pt x="692" y="571"/>
                  </a:lnTo>
                  <a:lnTo>
                    <a:pt x="650" y="552"/>
                  </a:lnTo>
                  <a:lnTo>
                    <a:pt x="568" y="509"/>
                  </a:lnTo>
                  <a:lnTo>
                    <a:pt x="487" y="466"/>
                  </a:lnTo>
                  <a:lnTo>
                    <a:pt x="407" y="423"/>
                  </a:lnTo>
                  <a:lnTo>
                    <a:pt x="325" y="379"/>
                  </a:lnTo>
                  <a:lnTo>
                    <a:pt x="244" y="337"/>
                  </a:lnTo>
                  <a:lnTo>
                    <a:pt x="162" y="293"/>
                  </a:lnTo>
                  <a:lnTo>
                    <a:pt x="81" y="250"/>
                  </a:lnTo>
                  <a:lnTo>
                    <a:pt x="0" y="207"/>
                  </a:lnTo>
                  <a:lnTo>
                    <a:pt x="5" y="194"/>
                  </a:lnTo>
                  <a:lnTo>
                    <a:pt x="11" y="180"/>
                  </a:lnTo>
                  <a:lnTo>
                    <a:pt x="15" y="168"/>
                  </a:lnTo>
                  <a:lnTo>
                    <a:pt x="20" y="154"/>
                  </a:lnTo>
                  <a:lnTo>
                    <a:pt x="23" y="143"/>
                  </a:lnTo>
                  <a:lnTo>
                    <a:pt x="29" y="129"/>
                  </a:lnTo>
                  <a:lnTo>
                    <a:pt x="34" y="117"/>
                  </a:lnTo>
                  <a:lnTo>
                    <a:pt x="38" y="103"/>
                  </a:lnTo>
                  <a:lnTo>
                    <a:pt x="43" y="90"/>
                  </a:lnTo>
                  <a:lnTo>
                    <a:pt x="48" y="77"/>
                  </a:lnTo>
                  <a:lnTo>
                    <a:pt x="52" y="65"/>
                  </a:lnTo>
                  <a:lnTo>
                    <a:pt x="57" y="52"/>
                  </a:lnTo>
                  <a:lnTo>
                    <a:pt x="62" y="39"/>
                  </a:lnTo>
                  <a:lnTo>
                    <a:pt x="66" y="26"/>
                  </a:lnTo>
                  <a:lnTo>
                    <a:pt x="72" y="12"/>
                  </a:lnTo>
                  <a:lnTo>
                    <a:pt x="77" y="0"/>
                  </a:lnTo>
                  <a:lnTo>
                    <a:pt x="157" y="44"/>
                  </a:lnTo>
                  <a:lnTo>
                    <a:pt x="238" y="89"/>
                  </a:lnTo>
                  <a:lnTo>
                    <a:pt x="318" y="133"/>
                  </a:lnTo>
                  <a:lnTo>
                    <a:pt x="399" y="179"/>
                  </a:lnTo>
                  <a:lnTo>
                    <a:pt x="479" y="223"/>
                  </a:lnTo>
                  <a:lnTo>
                    <a:pt x="560" y="266"/>
                  </a:lnTo>
                  <a:lnTo>
                    <a:pt x="640" y="311"/>
                  </a:lnTo>
                  <a:lnTo>
                    <a:pt x="722" y="354"/>
                  </a:lnTo>
                  <a:lnTo>
                    <a:pt x="762" y="375"/>
                  </a:lnTo>
                  <a:lnTo>
                    <a:pt x="803" y="396"/>
                  </a:lnTo>
                  <a:lnTo>
                    <a:pt x="846" y="413"/>
                  </a:lnTo>
                  <a:lnTo>
                    <a:pt x="888" y="430"/>
                  </a:lnTo>
                  <a:lnTo>
                    <a:pt x="931" y="446"/>
                  </a:lnTo>
                  <a:lnTo>
                    <a:pt x="973" y="460"/>
                  </a:lnTo>
                  <a:lnTo>
                    <a:pt x="1018" y="475"/>
                  </a:lnTo>
                  <a:lnTo>
                    <a:pt x="1061" y="487"/>
                  </a:lnTo>
                  <a:lnTo>
                    <a:pt x="1105" y="499"/>
                  </a:lnTo>
                  <a:lnTo>
                    <a:pt x="1149" y="511"/>
                  </a:lnTo>
                  <a:lnTo>
                    <a:pt x="1194" y="520"/>
                  </a:lnTo>
                  <a:lnTo>
                    <a:pt x="1239" y="531"/>
                  </a:lnTo>
                  <a:lnTo>
                    <a:pt x="1330" y="551"/>
                  </a:lnTo>
                  <a:lnTo>
                    <a:pt x="1419" y="569"/>
                  </a:lnTo>
                  <a:lnTo>
                    <a:pt x="1423" y="559"/>
                  </a:lnTo>
                  <a:lnTo>
                    <a:pt x="1427" y="547"/>
                  </a:lnTo>
                  <a:lnTo>
                    <a:pt x="1431" y="537"/>
                  </a:lnTo>
                  <a:lnTo>
                    <a:pt x="1435" y="526"/>
                  </a:lnTo>
                  <a:lnTo>
                    <a:pt x="1439" y="514"/>
                  </a:lnTo>
                  <a:lnTo>
                    <a:pt x="1443" y="505"/>
                  </a:lnTo>
                  <a:lnTo>
                    <a:pt x="1447" y="494"/>
                  </a:lnTo>
                  <a:lnTo>
                    <a:pt x="1450" y="483"/>
                  </a:lnTo>
                  <a:close/>
                </a:path>
              </a:pathLst>
            </a:custGeom>
            <a:solidFill>
              <a:srgbClr val="DC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3" name="Freeform 97"/>
            <p:cNvSpPr>
              <a:spLocks/>
            </p:cNvSpPr>
            <p:nvPr/>
          </p:nvSpPr>
          <p:spPr bwMode="auto">
            <a:xfrm>
              <a:off x="3497" y="1939"/>
              <a:ext cx="273" cy="301"/>
            </a:xfrm>
            <a:custGeom>
              <a:avLst/>
              <a:gdLst>
                <a:gd name="T0" fmla="*/ 0 w 1367"/>
                <a:gd name="T1" fmla="*/ 0 h 1506"/>
                <a:gd name="T2" fmla="*/ 0 w 1367"/>
                <a:gd name="T3" fmla="*/ 0 h 1506"/>
                <a:gd name="T4" fmla="*/ 0 w 1367"/>
                <a:gd name="T5" fmla="*/ 0 h 1506"/>
                <a:gd name="T6" fmla="*/ 0 w 1367"/>
                <a:gd name="T7" fmla="*/ 0 h 1506"/>
                <a:gd name="T8" fmla="*/ 0 w 1367"/>
                <a:gd name="T9" fmla="*/ 0 h 1506"/>
                <a:gd name="T10" fmla="*/ 0 w 1367"/>
                <a:gd name="T11" fmla="*/ 0 h 1506"/>
                <a:gd name="T12" fmla="*/ 0 w 1367"/>
                <a:gd name="T13" fmla="*/ 0 h 1506"/>
                <a:gd name="T14" fmla="*/ 0 w 1367"/>
                <a:gd name="T15" fmla="*/ 0 h 1506"/>
                <a:gd name="T16" fmla="*/ 0 w 1367"/>
                <a:gd name="T17" fmla="*/ 0 h 1506"/>
                <a:gd name="T18" fmla="*/ 0 w 1367"/>
                <a:gd name="T19" fmla="*/ 0 h 1506"/>
                <a:gd name="T20" fmla="*/ 0 w 1367"/>
                <a:gd name="T21" fmla="*/ 0 h 1506"/>
                <a:gd name="T22" fmla="*/ 0 w 1367"/>
                <a:gd name="T23" fmla="*/ 0 h 1506"/>
                <a:gd name="T24" fmla="*/ 0 w 1367"/>
                <a:gd name="T25" fmla="*/ 0 h 1506"/>
                <a:gd name="T26" fmla="*/ 0 w 1367"/>
                <a:gd name="T27" fmla="*/ 0 h 1506"/>
                <a:gd name="T28" fmla="*/ 0 w 1367"/>
                <a:gd name="T29" fmla="*/ 0 h 1506"/>
                <a:gd name="T30" fmla="*/ 0 w 1367"/>
                <a:gd name="T31" fmla="*/ 0 h 1506"/>
                <a:gd name="T32" fmla="*/ 0 w 1367"/>
                <a:gd name="T33" fmla="*/ 0 h 1506"/>
                <a:gd name="T34" fmla="*/ 0 w 1367"/>
                <a:gd name="T35" fmla="*/ 0 h 1506"/>
                <a:gd name="T36" fmla="*/ 0 w 1367"/>
                <a:gd name="T37" fmla="*/ 0 h 1506"/>
                <a:gd name="T38" fmla="*/ 0 w 1367"/>
                <a:gd name="T39" fmla="*/ 0 h 1506"/>
                <a:gd name="T40" fmla="*/ 0 w 1367"/>
                <a:gd name="T41" fmla="*/ 0 h 1506"/>
                <a:gd name="T42" fmla="*/ 0 w 1367"/>
                <a:gd name="T43" fmla="*/ 0 h 1506"/>
                <a:gd name="T44" fmla="*/ 0 w 1367"/>
                <a:gd name="T45" fmla="*/ 0 h 1506"/>
                <a:gd name="T46" fmla="*/ 0 w 1367"/>
                <a:gd name="T47" fmla="*/ 0 h 1506"/>
                <a:gd name="T48" fmla="*/ 0 w 1367"/>
                <a:gd name="T49" fmla="*/ 0 h 1506"/>
                <a:gd name="T50" fmla="*/ 0 w 1367"/>
                <a:gd name="T51" fmla="*/ 0 h 1506"/>
                <a:gd name="T52" fmla="*/ 0 w 1367"/>
                <a:gd name="T53" fmla="*/ 0 h 1506"/>
                <a:gd name="T54" fmla="*/ 0 w 1367"/>
                <a:gd name="T55" fmla="*/ 0 h 1506"/>
                <a:gd name="T56" fmla="*/ 0 w 1367"/>
                <a:gd name="T57" fmla="*/ 0 h 1506"/>
                <a:gd name="T58" fmla="*/ 0 w 1367"/>
                <a:gd name="T59" fmla="*/ 0 h 1506"/>
                <a:gd name="T60" fmla="*/ 0 w 1367"/>
                <a:gd name="T61" fmla="*/ 0 h 1506"/>
                <a:gd name="T62" fmla="*/ 0 w 1367"/>
                <a:gd name="T63" fmla="*/ 0 h 1506"/>
                <a:gd name="T64" fmla="*/ 0 w 1367"/>
                <a:gd name="T65" fmla="*/ 0 h 1506"/>
                <a:gd name="T66" fmla="*/ 0 w 1367"/>
                <a:gd name="T67" fmla="*/ 0 h 1506"/>
                <a:gd name="T68" fmla="*/ 0 w 1367"/>
                <a:gd name="T69" fmla="*/ 0 h 1506"/>
                <a:gd name="T70" fmla="*/ 0 w 1367"/>
                <a:gd name="T71" fmla="*/ 0 h 1506"/>
                <a:gd name="T72" fmla="*/ 0 w 1367"/>
                <a:gd name="T73" fmla="*/ 0 h 1506"/>
                <a:gd name="T74" fmla="*/ 0 w 1367"/>
                <a:gd name="T75" fmla="*/ 0 h 1506"/>
                <a:gd name="T76" fmla="*/ 0 w 1367"/>
                <a:gd name="T77" fmla="*/ 0 h 1506"/>
                <a:gd name="T78" fmla="*/ 0 w 1367"/>
                <a:gd name="T79" fmla="*/ 0 h 1506"/>
                <a:gd name="T80" fmla="*/ 0 w 1367"/>
                <a:gd name="T81" fmla="*/ 0 h 1506"/>
                <a:gd name="T82" fmla="*/ 0 w 1367"/>
                <a:gd name="T83" fmla="*/ 0 h 1506"/>
                <a:gd name="T84" fmla="*/ 0 w 1367"/>
                <a:gd name="T85" fmla="*/ 0 h 1506"/>
                <a:gd name="T86" fmla="*/ 0 w 1367"/>
                <a:gd name="T87" fmla="*/ 0 h 1506"/>
                <a:gd name="T88" fmla="*/ 0 w 1367"/>
                <a:gd name="T89" fmla="*/ 0 h 1506"/>
                <a:gd name="T90" fmla="*/ 0 w 1367"/>
                <a:gd name="T91" fmla="*/ 0 h 1506"/>
                <a:gd name="T92" fmla="*/ 0 w 1367"/>
                <a:gd name="T93" fmla="*/ 0 h 1506"/>
                <a:gd name="T94" fmla="*/ 0 w 1367"/>
                <a:gd name="T95" fmla="*/ 0 h 1506"/>
                <a:gd name="T96" fmla="*/ 0 w 1367"/>
                <a:gd name="T97" fmla="*/ 0 h 1506"/>
                <a:gd name="T98" fmla="*/ 0 w 1367"/>
                <a:gd name="T99" fmla="*/ 0 h 1506"/>
                <a:gd name="T100" fmla="*/ 0 w 1367"/>
                <a:gd name="T101" fmla="*/ 0 h 1506"/>
                <a:gd name="T102" fmla="*/ 0 w 1367"/>
                <a:gd name="T103" fmla="*/ 0 h 1506"/>
                <a:gd name="T104" fmla="*/ 0 w 1367"/>
                <a:gd name="T105" fmla="*/ 0 h 1506"/>
                <a:gd name="T106" fmla="*/ 0 w 1367"/>
                <a:gd name="T107" fmla="*/ 0 h 15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67" h="1506">
                  <a:moveTo>
                    <a:pt x="1151" y="1068"/>
                  </a:moveTo>
                  <a:lnTo>
                    <a:pt x="1166" y="1096"/>
                  </a:lnTo>
                  <a:lnTo>
                    <a:pt x="1179" y="1123"/>
                  </a:lnTo>
                  <a:lnTo>
                    <a:pt x="1193" y="1151"/>
                  </a:lnTo>
                  <a:lnTo>
                    <a:pt x="1206" y="1178"/>
                  </a:lnTo>
                  <a:lnTo>
                    <a:pt x="1220" y="1205"/>
                  </a:lnTo>
                  <a:lnTo>
                    <a:pt x="1233" y="1232"/>
                  </a:lnTo>
                  <a:lnTo>
                    <a:pt x="1248" y="1260"/>
                  </a:lnTo>
                  <a:lnTo>
                    <a:pt x="1260" y="1287"/>
                  </a:lnTo>
                  <a:lnTo>
                    <a:pt x="1274" y="1313"/>
                  </a:lnTo>
                  <a:lnTo>
                    <a:pt x="1288" y="1341"/>
                  </a:lnTo>
                  <a:lnTo>
                    <a:pt x="1301" y="1369"/>
                  </a:lnTo>
                  <a:lnTo>
                    <a:pt x="1315" y="1396"/>
                  </a:lnTo>
                  <a:lnTo>
                    <a:pt x="1327" y="1424"/>
                  </a:lnTo>
                  <a:lnTo>
                    <a:pt x="1341" y="1450"/>
                  </a:lnTo>
                  <a:lnTo>
                    <a:pt x="1353" y="1478"/>
                  </a:lnTo>
                  <a:lnTo>
                    <a:pt x="1367" y="1506"/>
                  </a:lnTo>
                  <a:lnTo>
                    <a:pt x="1335" y="1495"/>
                  </a:lnTo>
                  <a:lnTo>
                    <a:pt x="1303" y="1485"/>
                  </a:lnTo>
                  <a:lnTo>
                    <a:pt x="1271" y="1474"/>
                  </a:lnTo>
                  <a:lnTo>
                    <a:pt x="1238" y="1463"/>
                  </a:lnTo>
                  <a:lnTo>
                    <a:pt x="1207" y="1453"/>
                  </a:lnTo>
                  <a:lnTo>
                    <a:pt x="1176" y="1442"/>
                  </a:lnTo>
                  <a:lnTo>
                    <a:pt x="1143" y="1431"/>
                  </a:lnTo>
                  <a:lnTo>
                    <a:pt x="1112" y="1420"/>
                  </a:lnTo>
                  <a:lnTo>
                    <a:pt x="1079" y="1410"/>
                  </a:lnTo>
                  <a:lnTo>
                    <a:pt x="1048" y="1399"/>
                  </a:lnTo>
                  <a:lnTo>
                    <a:pt x="1016" y="1388"/>
                  </a:lnTo>
                  <a:lnTo>
                    <a:pt x="984" y="1377"/>
                  </a:lnTo>
                  <a:lnTo>
                    <a:pt x="954" y="1367"/>
                  </a:lnTo>
                  <a:lnTo>
                    <a:pt x="922" y="1355"/>
                  </a:lnTo>
                  <a:lnTo>
                    <a:pt x="890" y="1345"/>
                  </a:lnTo>
                  <a:lnTo>
                    <a:pt x="858" y="1333"/>
                  </a:lnTo>
                  <a:lnTo>
                    <a:pt x="868" y="1326"/>
                  </a:lnTo>
                  <a:lnTo>
                    <a:pt x="875" y="1318"/>
                  </a:lnTo>
                  <a:lnTo>
                    <a:pt x="884" y="1311"/>
                  </a:lnTo>
                  <a:lnTo>
                    <a:pt x="892" y="1303"/>
                  </a:lnTo>
                  <a:lnTo>
                    <a:pt x="900" y="1295"/>
                  </a:lnTo>
                  <a:lnTo>
                    <a:pt x="908" y="1289"/>
                  </a:lnTo>
                  <a:lnTo>
                    <a:pt x="918" y="1281"/>
                  </a:lnTo>
                  <a:lnTo>
                    <a:pt x="926" y="1273"/>
                  </a:lnTo>
                  <a:lnTo>
                    <a:pt x="856" y="1213"/>
                  </a:lnTo>
                  <a:lnTo>
                    <a:pt x="786" y="1153"/>
                  </a:lnTo>
                  <a:lnTo>
                    <a:pt x="751" y="1123"/>
                  </a:lnTo>
                  <a:lnTo>
                    <a:pt x="718" y="1092"/>
                  </a:lnTo>
                  <a:lnTo>
                    <a:pt x="684" y="1062"/>
                  </a:lnTo>
                  <a:lnTo>
                    <a:pt x="650" y="1031"/>
                  </a:lnTo>
                  <a:lnTo>
                    <a:pt x="619" y="998"/>
                  </a:lnTo>
                  <a:lnTo>
                    <a:pt x="586" y="966"/>
                  </a:lnTo>
                  <a:lnTo>
                    <a:pt x="555" y="932"/>
                  </a:lnTo>
                  <a:lnTo>
                    <a:pt x="525" y="900"/>
                  </a:lnTo>
                  <a:lnTo>
                    <a:pt x="495" y="865"/>
                  </a:lnTo>
                  <a:lnTo>
                    <a:pt x="467" y="829"/>
                  </a:lnTo>
                  <a:lnTo>
                    <a:pt x="439" y="791"/>
                  </a:lnTo>
                  <a:lnTo>
                    <a:pt x="412" y="755"/>
                  </a:lnTo>
                  <a:lnTo>
                    <a:pt x="361" y="679"/>
                  </a:lnTo>
                  <a:lnTo>
                    <a:pt x="309" y="603"/>
                  </a:lnTo>
                  <a:lnTo>
                    <a:pt x="256" y="528"/>
                  </a:lnTo>
                  <a:lnTo>
                    <a:pt x="205" y="451"/>
                  </a:lnTo>
                  <a:lnTo>
                    <a:pt x="154" y="374"/>
                  </a:lnTo>
                  <a:lnTo>
                    <a:pt x="102" y="299"/>
                  </a:lnTo>
                  <a:lnTo>
                    <a:pt x="51" y="223"/>
                  </a:lnTo>
                  <a:lnTo>
                    <a:pt x="0" y="148"/>
                  </a:lnTo>
                  <a:lnTo>
                    <a:pt x="9" y="137"/>
                  </a:lnTo>
                  <a:lnTo>
                    <a:pt x="19" y="128"/>
                  </a:lnTo>
                  <a:lnTo>
                    <a:pt x="30" y="119"/>
                  </a:lnTo>
                  <a:lnTo>
                    <a:pt x="40" y="110"/>
                  </a:lnTo>
                  <a:lnTo>
                    <a:pt x="51" y="100"/>
                  </a:lnTo>
                  <a:lnTo>
                    <a:pt x="61" y="91"/>
                  </a:lnTo>
                  <a:lnTo>
                    <a:pt x="70" y="83"/>
                  </a:lnTo>
                  <a:lnTo>
                    <a:pt x="81" y="73"/>
                  </a:lnTo>
                  <a:lnTo>
                    <a:pt x="90" y="64"/>
                  </a:lnTo>
                  <a:lnTo>
                    <a:pt x="102" y="55"/>
                  </a:lnTo>
                  <a:lnTo>
                    <a:pt x="112" y="45"/>
                  </a:lnTo>
                  <a:lnTo>
                    <a:pt x="122" y="36"/>
                  </a:lnTo>
                  <a:lnTo>
                    <a:pt x="132" y="27"/>
                  </a:lnTo>
                  <a:lnTo>
                    <a:pt x="142" y="17"/>
                  </a:lnTo>
                  <a:lnTo>
                    <a:pt x="152" y="8"/>
                  </a:lnTo>
                  <a:lnTo>
                    <a:pt x="162" y="0"/>
                  </a:lnTo>
                  <a:lnTo>
                    <a:pt x="213" y="77"/>
                  </a:lnTo>
                  <a:lnTo>
                    <a:pt x="263" y="153"/>
                  </a:lnTo>
                  <a:lnTo>
                    <a:pt x="313" y="230"/>
                  </a:lnTo>
                  <a:lnTo>
                    <a:pt x="366" y="308"/>
                  </a:lnTo>
                  <a:lnTo>
                    <a:pt x="416" y="385"/>
                  </a:lnTo>
                  <a:lnTo>
                    <a:pt x="466" y="461"/>
                  </a:lnTo>
                  <a:lnTo>
                    <a:pt x="517" y="537"/>
                  </a:lnTo>
                  <a:lnTo>
                    <a:pt x="568" y="615"/>
                  </a:lnTo>
                  <a:lnTo>
                    <a:pt x="593" y="652"/>
                  </a:lnTo>
                  <a:lnTo>
                    <a:pt x="621" y="689"/>
                  </a:lnTo>
                  <a:lnTo>
                    <a:pt x="649" y="725"/>
                  </a:lnTo>
                  <a:lnTo>
                    <a:pt x="678" y="760"/>
                  </a:lnTo>
                  <a:lnTo>
                    <a:pt x="710" y="793"/>
                  </a:lnTo>
                  <a:lnTo>
                    <a:pt x="741" y="826"/>
                  </a:lnTo>
                  <a:lnTo>
                    <a:pt x="773" y="859"/>
                  </a:lnTo>
                  <a:lnTo>
                    <a:pt x="806" y="890"/>
                  </a:lnTo>
                  <a:lnTo>
                    <a:pt x="840" y="922"/>
                  </a:lnTo>
                  <a:lnTo>
                    <a:pt x="873" y="953"/>
                  </a:lnTo>
                  <a:lnTo>
                    <a:pt x="907" y="983"/>
                  </a:lnTo>
                  <a:lnTo>
                    <a:pt x="943" y="1012"/>
                  </a:lnTo>
                  <a:lnTo>
                    <a:pt x="1013" y="1072"/>
                  </a:lnTo>
                  <a:lnTo>
                    <a:pt x="1085" y="1130"/>
                  </a:lnTo>
                  <a:lnTo>
                    <a:pt x="1093" y="1123"/>
                  </a:lnTo>
                  <a:lnTo>
                    <a:pt x="1101" y="1115"/>
                  </a:lnTo>
                  <a:lnTo>
                    <a:pt x="1109" y="1108"/>
                  </a:lnTo>
                  <a:lnTo>
                    <a:pt x="1119" y="1099"/>
                  </a:lnTo>
                  <a:lnTo>
                    <a:pt x="1127" y="1092"/>
                  </a:lnTo>
                  <a:lnTo>
                    <a:pt x="1135" y="1084"/>
                  </a:lnTo>
                  <a:lnTo>
                    <a:pt x="1144" y="1076"/>
                  </a:lnTo>
                  <a:lnTo>
                    <a:pt x="1151" y="1068"/>
                  </a:lnTo>
                  <a:close/>
                </a:path>
              </a:pathLst>
            </a:custGeom>
            <a:solidFill>
              <a:srgbClr val="DC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4" name="Freeform 98"/>
            <p:cNvSpPr>
              <a:spLocks/>
            </p:cNvSpPr>
            <p:nvPr/>
          </p:nvSpPr>
          <p:spPr bwMode="auto">
            <a:xfrm>
              <a:off x="3890" y="2371"/>
              <a:ext cx="327" cy="241"/>
            </a:xfrm>
            <a:custGeom>
              <a:avLst/>
              <a:gdLst>
                <a:gd name="T0" fmla="*/ 0 w 1633"/>
                <a:gd name="T1" fmla="*/ 0 h 1207"/>
                <a:gd name="T2" fmla="*/ 0 w 1633"/>
                <a:gd name="T3" fmla="*/ 0 h 1207"/>
                <a:gd name="T4" fmla="*/ 0 w 1633"/>
                <a:gd name="T5" fmla="*/ 0 h 1207"/>
                <a:gd name="T6" fmla="*/ 0 w 1633"/>
                <a:gd name="T7" fmla="*/ 0 h 1207"/>
                <a:gd name="T8" fmla="*/ 0 w 1633"/>
                <a:gd name="T9" fmla="*/ 0 h 1207"/>
                <a:gd name="T10" fmla="*/ 0 w 1633"/>
                <a:gd name="T11" fmla="*/ 0 h 1207"/>
                <a:gd name="T12" fmla="*/ 0 w 1633"/>
                <a:gd name="T13" fmla="*/ 0 h 1207"/>
                <a:gd name="T14" fmla="*/ 0 w 1633"/>
                <a:gd name="T15" fmla="*/ 0 h 1207"/>
                <a:gd name="T16" fmla="*/ 0 w 1633"/>
                <a:gd name="T17" fmla="*/ 0 h 1207"/>
                <a:gd name="T18" fmla="*/ 0 w 1633"/>
                <a:gd name="T19" fmla="*/ 0 h 1207"/>
                <a:gd name="T20" fmla="*/ 0 w 1633"/>
                <a:gd name="T21" fmla="*/ 0 h 1207"/>
                <a:gd name="T22" fmla="*/ 0 w 1633"/>
                <a:gd name="T23" fmla="*/ 0 h 1207"/>
                <a:gd name="T24" fmla="*/ 0 w 1633"/>
                <a:gd name="T25" fmla="*/ 0 h 1207"/>
                <a:gd name="T26" fmla="*/ 0 w 1633"/>
                <a:gd name="T27" fmla="*/ 0 h 1207"/>
                <a:gd name="T28" fmla="*/ 0 w 1633"/>
                <a:gd name="T29" fmla="*/ 0 h 1207"/>
                <a:gd name="T30" fmla="*/ 0 w 1633"/>
                <a:gd name="T31" fmla="*/ 0 h 1207"/>
                <a:gd name="T32" fmla="*/ 0 w 1633"/>
                <a:gd name="T33" fmla="*/ 0 h 1207"/>
                <a:gd name="T34" fmla="*/ 0 w 1633"/>
                <a:gd name="T35" fmla="*/ 0 h 1207"/>
                <a:gd name="T36" fmla="*/ 0 w 1633"/>
                <a:gd name="T37" fmla="*/ 0 h 1207"/>
                <a:gd name="T38" fmla="*/ 0 w 1633"/>
                <a:gd name="T39" fmla="*/ 0 h 1207"/>
                <a:gd name="T40" fmla="*/ 0 w 1633"/>
                <a:gd name="T41" fmla="*/ 0 h 1207"/>
                <a:gd name="T42" fmla="*/ 0 w 1633"/>
                <a:gd name="T43" fmla="*/ 0 h 1207"/>
                <a:gd name="T44" fmla="*/ 0 w 1633"/>
                <a:gd name="T45" fmla="*/ 0 h 1207"/>
                <a:gd name="T46" fmla="*/ 0 w 1633"/>
                <a:gd name="T47" fmla="*/ 0 h 1207"/>
                <a:gd name="T48" fmla="*/ 0 w 1633"/>
                <a:gd name="T49" fmla="*/ 0 h 1207"/>
                <a:gd name="T50" fmla="*/ 0 w 1633"/>
                <a:gd name="T51" fmla="*/ 0 h 1207"/>
                <a:gd name="T52" fmla="*/ 0 w 1633"/>
                <a:gd name="T53" fmla="*/ 0 h 1207"/>
                <a:gd name="T54" fmla="*/ 0 w 1633"/>
                <a:gd name="T55" fmla="*/ 0 h 1207"/>
                <a:gd name="T56" fmla="*/ 0 w 1633"/>
                <a:gd name="T57" fmla="*/ 0 h 1207"/>
                <a:gd name="T58" fmla="*/ 0 w 1633"/>
                <a:gd name="T59" fmla="*/ 0 h 1207"/>
                <a:gd name="T60" fmla="*/ 0 w 1633"/>
                <a:gd name="T61" fmla="*/ 0 h 1207"/>
                <a:gd name="T62" fmla="*/ 0 w 1633"/>
                <a:gd name="T63" fmla="*/ 0 h 1207"/>
                <a:gd name="T64" fmla="*/ 0 w 1633"/>
                <a:gd name="T65" fmla="*/ 0 h 1207"/>
                <a:gd name="T66" fmla="*/ 0 w 1633"/>
                <a:gd name="T67" fmla="*/ 0 h 1207"/>
                <a:gd name="T68" fmla="*/ 0 w 1633"/>
                <a:gd name="T69" fmla="*/ 0 h 1207"/>
                <a:gd name="T70" fmla="*/ 0 w 1633"/>
                <a:gd name="T71" fmla="*/ 0 h 1207"/>
                <a:gd name="T72" fmla="*/ 0 w 1633"/>
                <a:gd name="T73" fmla="*/ 0 h 1207"/>
                <a:gd name="T74" fmla="*/ 0 w 1633"/>
                <a:gd name="T75" fmla="*/ 0 h 1207"/>
                <a:gd name="T76" fmla="*/ 0 w 1633"/>
                <a:gd name="T77" fmla="*/ 0 h 1207"/>
                <a:gd name="T78" fmla="*/ 0 w 1633"/>
                <a:gd name="T79" fmla="*/ 0 h 1207"/>
                <a:gd name="T80" fmla="*/ 0 w 1633"/>
                <a:gd name="T81" fmla="*/ 0 h 1207"/>
                <a:gd name="T82" fmla="*/ 0 w 1633"/>
                <a:gd name="T83" fmla="*/ 0 h 1207"/>
                <a:gd name="T84" fmla="*/ 0 w 1633"/>
                <a:gd name="T85" fmla="*/ 0 h 1207"/>
                <a:gd name="T86" fmla="*/ 0 w 1633"/>
                <a:gd name="T87" fmla="*/ 0 h 1207"/>
                <a:gd name="T88" fmla="*/ 0 w 1633"/>
                <a:gd name="T89" fmla="*/ 0 h 1207"/>
                <a:gd name="T90" fmla="*/ 0 w 1633"/>
                <a:gd name="T91" fmla="*/ 0 h 1207"/>
                <a:gd name="T92" fmla="*/ 0 w 1633"/>
                <a:gd name="T93" fmla="*/ 0 h 1207"/>
                <a:gd name="T94" fmla="*/ 0 w 1633"/>
                <a:gd name="T95" fmla="*/ 0 h 1207"/>
                <a:gd name="T96" fmla="*/ 0 w 1633"/>
                <a:gd name="T97" fmla="*/ 0 h 1207"/>
                <a:gd name="T98" fmla="*/ 0 w 1633"/>
                <a:gd name="T99" fmla="*/ 0 h 1207"/>
                <a:gd name="T100" fmla="*/ 0 w 1633"/>
                <a:gd name="T101" fmla="*/ 0 h 1207"/>
                <a:gd name="T102" fmla="*/ 0 w 1633"/>
                <a:gd name="T103" fmla="*/ 0 h 1207"/>
                <a:gd name="T104" fmla="*/ 0 w 1633"/>
                <a:gd name="T105" fmla="*/ 0 h 1207"/>
                <a:gd name="T106" fmla="*/ 0 w 1633"/>
                <a:gd name="T107" fmla="*/ 0 h 120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33" h="1207">
                  <a:moveTo>
                    <a:pt x="1327" y="828"/>
                  </a:moveTo>
                  <a:lnTo>
                    <a:pt x="1346" y="851"/>
                  </a:lnTo>
                  <a:lnTo>
                    <a:pt x="1364" y="874"/>
                  </a:lnTo>
                  <a:lnTo>
                    <a:pt x="1385" y="897"/>
                  </a:lnTo>
                  <a:lnTo>
                    <a:pt x="1404" y="921"/>
                  </a:lnTo>
                  <a:lnTo>
                    <a:pt x="1422" y="945"/>
                  </a:lnTo>
                  <a:lnTo>
                    <a:pt x="1441" y="969"/>
                  </a:lnTo>
                  <a:lnTo>
                    <a:pt x="1461" y="993"/>
                  </a:lnTo>
                  <a:lnTo>
                    <a:pt x="1479" y="1016"/>
                  </a:lnTo>
                  <a:lnTo>
                    <a:pt x="1498" y="1039"/>
                  </a:lnTo>
                  <a:lnTo>
                    <a:pt x="1518" y="1064"/>
                  </a:lnTo>
                  <a:lnTo>
                    <a:pt x="1538" y="1087"/>
                  </a:lnTo>
                  <a:lnTo>
                    <a:pt x="1556" y="1111"/>
                  </a:lnTo>
                  <a:lnTo>
                    <a:pt x="1576" y="1136"/>
                  </a:lnTo>
                  <a:lnTo>
                    <a:pt x="1594" y="1159"/>
                  </a:lnTo>
                  <a:lnTo>
                    <a:pt x="1613" y="1182"/>
                  </a:lnTo>
                  <a:lnTo>
                    <a:pt x="1633" y="1207"/>
                  </a:lnTo>
                  <a:lnTo>
                    <a:pt x="1598" y="1203"/>
                  </a:lnTo>
                  <a:lnTo>
                    <a:pt x="1564" y="1200"/>
                  </a:lnTo>
                  <a:lnTo>
                    <a:pt x="1531" y="1196"/>
                  </a:lnTo>
                  <a:lnTo>
                    <a:pt x="1497" y="1194"/>
                  </a:lnTo>
                  <a:lnTo>
                    <a:pt x="1464" y="1190"/>
                  </a:lnTo>
                  <a:lnTo>
                    <a:pt x="1431" y="1187"/>
                  </a:lnTo>
                  <a:lnTo>
                    <a:pt x="1397" y="1183"/>
                  </a:lnTo>
                  <a:lnTo>
                    <a:pt x="1363" y="1180"/>
                  </a:lnTo>
                  <a:lnTo>
                    <a:pt x="1329" y="1176"/>
                  </a:lnTo>
                  <a:lnTo>
                    <a:pt x="1297" y="1172"/>
                  </a:lnTo>
                  <a:lnTo>
                    <a:pt x="1264" y="1168"/>
                  </a:lnTo>
                  <a:lnTo>
                    <a:pt x="1231" y="1166"/>
                  </a:lnTo>
                  <a:lnTo>
                    <a:pt x="1197" y="1161"/>
                  </a:lnTo>
                  <a:lnTo>
                    <a:pt x="1163" y="1158"/>
                  </a:lnTo>
                  <a:lnTo>
                    <a:pt x="1131" y="1154"/>
                  </a:lnTo>
                  <a:lnTo>
                    <a:pt x="1098" y="1150"/>
                  </a:lnTo>
                  <a:lnTo>
                    <a:pt x="1105" y="1140"/>
                  </a:lnTo>
                  <a:lnTo>
                    <a:pt x="1111" y="1132"/>
                  </a:lnTo>
                  <a:lnTo>
                    <a:pt x="1117" y="1122"/>
                  </a:lnTo>
                  <a:lnTo>
                    <a:pt x="1124" y="1112"/>
                  </a:lnTo>
                  <a:lnTo>
                    <a:pt x="1131" y="1104"/>
                  </a:lnTo>
                  <a:lnTo>
                    <a:pt x="1137" y="1094"/>
                  </a:lnTo>
                  <a:lnTo>
                    <a:pt x="1144" y="1085"/>
                  </a:lnTo>
                  <a:lnTo>
                    <a:pt x="1151" y="1076"/>
                  </a:lnTo>
                  <a:lnTo>
                    <a:pt x="1069" y="1033"/>
                  </a:lnTo>
                  <a:lnTo>
                    <a:pt x="988" y="990"/>
                  </a:lnTo>
                  <a:lnTo>
                    <a:pt x="947" y="968"/>
                  </a:lnTo>
                  <a:lnTo>
                    <a:pt x="908" y="945"/>
                  </a:lnTo>
                  <a:lnTo>
                    <a:pt x="868" y="923"/>
                  </a:lnTo>
                  <a:lnTo>
                    <a:pt x="829" y="900"/>
                  </a:lnTo>
                  <a:lnTo>
                    <a:pt x="790" y="875"/>
                  </a:lnTo>
                  <a:lnTo>
                    <a:pt x="752" y="851"/>
                  </a:lnTo>
                  <a:lnTo>
                    <a:pt x="715" y="825"/>
                  </a:lnTo>
                  <a:lnTo>
                    <a:pt x="676" y="800"/>
                  </a:lnTo>
                  <a:lnTo>
                    <a:pt x="640" y="772"/>
                  </a:lnTo>
                  <a:lnTo>
                    <a:pt x="604" y="744"/>
                  </a:lnTo>
                  <a:lnTo>
                    <a:pt x="569" y="714"/>
                  </a:lnTo>
                  <a:lnTo>
                    <a:pt x="536" y="684"/>
                  </a:lnTo>
                  <a:lnTo>
                    <a:pt x="468" y="621"/>
                  </a:lnTo>
                  <a:lnTo>
                    <a:pt x="402" y="557"/>
                  </a:lnTo>
                  <a:lnTo>
                    <a:pt x="335" y="495"/>
                  </a:lnTo>
                  <a:lnTo>
                    <a:pt x="268" y="433"/>
                  </a:lnTo>
                  <a:lnTo>
                    <a:pt x="201" y="369"/>
                  </a:lnTo>
                  <a:lnTo>
                    <a:pt x="134" y="306"/>
                  </a:lnTo>
                  <a:lnTo>
                    <a:pt x="67" y="243"/>
                  </a:lnTo>
                  <a:lnTo>
                    <a:pt x="0" y="180"/>
                  </a:lnTo>
                  <a:lnTo>
                    <a:pt x="8" y="169"/>
                  </a:lnTo>
                  <a:lnTo>
                    <a:pt x="16" y="158"/>
                  </a:lnTo>
                  <a:lnTo>
                    <a:pt x="23" y="147"/>
                  </a:lnTo>
                  <a:lnTo>
                    <a:pt x="31" y="135"/>
                  </a:lnTo>
                  <a:lnTo>
                    <a:pt x="40" y="123"/>
                  </a:lnTo>
                  <a:lnTo>
                    <a:pt x="46" y="112"/>
                  </a:lnTo>
                  <a:lnTo>
                    <a:pt x="56" y="101"/>
                  </a:lnTo>
                  <a:lnTo>
                    <a:pt x="64" y="90"/>
                  </a:lnTo>
                  <a:lnTo>
                    <a:pt x="72" y="79"/>
                  </a:lnTo>
                  <a:lnTo>
                    <a:pt x="79" y="68"/>
                  </a:lnTo>
                  <a:lnTo>
                    <a:pt x="87" y="56"/>
                  </a:lnTo>
                  <a:lnTo>
                    <a:pt x="95" y="46"/>
                  </a:lnTo>
                  <a:lnTo>
                    <a:pt x="102" y="34"/>
                  </a:lnTo>
                  <a:lnTo>
                    <a:pt x="110" y="23"/>
                  </a:lnTo>
                  <a:lnTo>
                    <a:pt x="120" y="12"/>
                  </a:lnTo>
                  <a:lnTo>
                    <a:pt x="128" y="0"/>
                  </a:lnTo>
                  <a:lnTo>
                    <a:pt x="193" y="64"/>
                  </a:lnTo>
                  <a:lnTo>
                    <a:pt x="259" y="129"/>
                  </a:lnTo>
                  <a:lnTo>
                    <a:pt x="325" y="192"/>
                  </a:lnTo>
                  <a:lnTo>
                    <a:pt x="392" y="257"/>
                  </a:lnTo>
                  <a:lnTo>
                    <a:pt x="458" y="321"/>
                  </a:lnTo>
                  <a:lnTo>
                    <a:pt x="524" y="385"/>
                  </a:lnTo>
                  <a:lnTo>
                    <a:pt x="590" y="449"/>
                  </a:lnTo>
                  <a:lnTo>
                    <a:pt x="658" y="513"/>
                  </a:lnTo>
                  <a:lnTo>
                    <a:pt x="690" y="544"/>
                  </a:lnTo>
                  <a:lnTo>
                    <a:pt x="725" y="573"/>
                  </a:lnTo>
                  <a:lnTo>
                    <a:pt x="761" y="602"/>
                  </a:lnTo>
                  <a:lnTo>
                    <a:pt x="797" y="629"/>
                  </a:lnTo>
                  <a:lnTo>
                    <a:pt x="834" y="656"/>
                  </a:lnTo>
                  <a:lnTo>
                    <a:pt x="873" y="681"/>
                  </a:lnTo>
                  <a:lnTo>
                    <a:pt x="911" y="706"/>
                  </a:lnTo>
                  <a:lnTo>
                    <a:pt x="949" y="729"/>
                  </a:lnTo>
                  <a:lnTo>
                    <a:pt x="989" y="752"/>
                  </a:lnTo>
                  <a:lnTo>
                    <a:pt x="1028" y="775"/>
                  </a:lnTo>
                  <a:lnTo>
                    <a:pt x="1069" y="797"/>
                  </a:lnTo>
                  <a:lnTo>
                    <a:pt x="1110" y="818"/>
                  </a:lnTo>
                  <a:lnTo>
                    <a:pt x="1191" y="860"/>
                  </a:lnTo>
                  <a:lnTo>
                    <a:pt x="1274" y="902"/>
                  </a:lnTo>
                  <a:lnTo>
                    <a:pt x="1281" y="893"/>
                  </a:lnTo>
                  <a:lnTo>
                    <a:pt x="1286" y="883"/>
                  </a:lnTo>
                  <a:lnTo>
                    <a:pt x="1293" y="874"/>
                  </a:lnTo>
                  <a:lnTo>
                    <a:pt x="1300" y="865"/>
                  </a:lnTo>
                  <a:lnTo>
                    <a:pt x="1306" y="856"/>
                  </a:lnTo>
                  <a:lnTo>
                    <a:pt x="1313" y="846"/>
                  </a:lnTo>
                  <a:lnTo>
                    <a:pt x="1320" y="837"/>
                  </a:lnTo>
                  <a:lnTo>
                    <a:pt x="1327" y="828"/>
                  </a:lnTo>
                  <a:close/>
                </a:path>
              </a:pathLst>
            </a:custGeom>
            <a:solidFill>
              <a:srgbClr val="DC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5" name="Freeform 99"/>
            <p:cNvSpPr>
              <a:spLocks/>
            </p:cNvSpPr>
            <p:nvPr/>
          </p:nvSpPr>
          <p:spPr bwMode="auto">
            <a:xfrm>
              <a:off x="2794" y="1879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8"/>
                  </a:moveTo>
                  <a:lnTo>
                    <a:pt x="113" y="1"/>
                  </a:lnTo>
                  <a:lnTo>
                    <a:pt x="0" y="14"/>
                  </a:lnTo>
                  <a:lnTo>
                    <a:pt x="5" y="50"/>
                  </a:lnTo>
                  <a:lnTo>
                    <a:pt x="118" y="37"/>
                  </a:lnTo>
                  <a:lnTo>
                    <a:pt x="97" y="22"/>
                  </a:lnTo>
                  <a:lnTo>
                    <a:pt x="133" y="18"/>
                  </a:lnTo>
                  <a:lnTo>
                    <a:pt x="130" y="0"/>
                  </a:lnTo>
                  <a:lnTo>
                    <a:pt x="113" y="1"/>
                  </a:lnTo>
                  <a:lnTo>
                    <a:pt x="133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6" name="Freeform 100"/>
            <p:cNvSpPr>
              <a:spLocks/>
            </p:cNvSpPr>
            <p:nvPr/>
          </p:nvSpPr>
          <p:spPr bwMode="auto">
            <a:xfrm>
              <a:off x="2813" y="1883"/>
              <a:ext cx="9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24" y="65"/>
                  </a:moveTo>
                  <a:lnTo>
                    <a:pt x="40" y="44"/>
                  </a:lnTo>
                  <a:lnTo>
                    <a:pt x="36" y="0"/>
                  </a:lnTo>
                  <a:lnTo>
                    <a:pt x="0" y="4"/>
                  </a:lnTo>
                  <a:lnTo>
                    <a:pt x="4" y="48"/>
                  </a:lnTo>
                  <a:lnTo>
                    <a:pt x="21" y="29"/>
                  </a:lnTo>
                  <a:lnTo>
                    <a:pt x="24" y="65"/>
                  </a:lnTo>
                  <a:lnTo>
                    <a:pt x="43" y="62"/>
                  </a:lnTo>
                  <a:lnTo>
                    <a:pt x="40" y="44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7" name="Freeform 101"/>
            <p:cNvSpPr>
              <a:spLocks/>
            </p:cNvSpPr>
            <p:nvPr/>
          </p:nvSpPr>
          <p:spPr bwMode="auto">
            <a:xfrm>
              <a:off x="2789" y="1888"/>
              <a:ext cx="29" cy="10"/>
            </a:xfrm>
            <a:custGeom>
              <a:avLst/>
              <a:gdLst>
                <a:gd name="T0" fmla="*/ 0 w 146"/>
                <a:gd name="T1" fmla="*/ 0 h 47"/>
                <a:gd name="T2" fmla="*/ 0 w 146"/>
                <a:gd name="T3" fmla="*/ 0 h 47"/>
                <a:gd name="T4" fmla="*/ 0 w 146"/>
                <a:gd name="T5" fmla="*/ 0 h 47"/>
                <a:gd name="T6" fmla="*/ 0 w 146"/>
                <a:gd name="T7" fmla="*/ 0 h 47"/>
                <a:gd name="T8" fmla="*/ 0 w 146"/>
                <a:gd name="T9" fmla="*/ 0 h 47"/>
                <a:gd name="T10" fmla="*/ 0 w 146"/>
                <a:gd name="T11" fmla="*/ 0 h 47"/>
                <a:gd name="T12" fmla="*/ 0 w 146"/>
                <a:gd name="T13" fmla="*/ 0 h 47"/>
                <a:gd name="T14" fmla="*/ 0 w 146"/>
                <a:gd name="T15" fmla="*/ 0 h 47"/>
                <a:gd name="T16" fmla="*/ 0 w 146"/>
                <a:gd name="T17" fmla="*/ 0 h 47"/>
                <a:gd name="T18" fmla="*/ 0 w 146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7">
                  <a:moveTo>
                    <a:pt x="47" y="18"/>
                  </a:moveTo>
                  <a:lnTo>
                    <a:pt x="33" y="47"/>
                  </a:lnTo>
                  <a:lnTo>
                    <a:pt x="146" y="36"/>
                  </a:lnTo>
                  <a:lnTo>
                    <a:pt x="143" y="0"/>
                  </a:lnTo>
                  <a:lnTo>
                    <a:pt x="31" y="11"/>
                  </a:lnTo>
                  <a:lnTo>
                    <a:pt x="17" y="40"/>
                  </a:lnTo>
                  <a:lnTo>
                    <a:pt x="31" y="11"/>
                  </a:lnTo>
                  <a:lnTo>
                    <a:pt x="0" y="15"/>
                  </a:lnTo>
                  <a:lnTo>
                    <a:pt x="17" y="40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8" name="Freeform 102"/>
            <p:cNvSpPr>
              <a:spLocks/>
            </p:cNvSpPr>
            <p:nvPr/>
          </p:nvSpPr>
          <p:spPr bwMode="auto">
            <a:xfrm>
              <a:off x="2792" y="1892"/>
              <a:ext cx="21" cy="24"/>
            </a:xfrm>
            <a:custGeom>
              <a:avLst/>
              <a:gdLst>
                <a:gd name="T0" fmla="*/ 0 w 107"/>
                <a:gd name="T1" fmla="*/ 0 h 118"/>
                <a:gd name="T2" fmla="*/ 0 w 107"/>
                <a:gd name="T3" fmla="*/ 0 h 118"/>
                <a:gd name="T4" fmla="*/ 0 w 107"/>
                <a:gd name="T5" fmla="*/ 0 h 118"/>
                <a:gd name="T6" fmla="*/ 0 w 107"/>
                <a:gd name="T7" fmla="*/ 0 h 118"/>
                <a:gd name="T8" fmla="*/ 0 w 107"/>
                <a:gd name="T9" fmla="*/ 0 h 118"/>
                <a:gd name="T10" fmla="*/ 0 w 107"/>
                <a:gd name="T11" fmla="*/ 0 h 118"/>
                <a:gd name="T12" fmla="*/ 0 w 107"/>
                <a:gd name="T13" fmla="*/ 0 h 118"/>
                <a:gd name="T14" fmla="*/ 0 w 107"/>
                <a:gd name="T15" fmla="*/ 0 h 118"/>
                <a:gd name="T16" fmla="*/ 0 w 107"/>
                <a:gd name="T17" fmla="*/ 0 h 118"/>
                <a:gd name="T18" fmla="*/ 0 w 107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8">
                  <a:moveTo>
                    <a:pt x="93" y="118"/>
                  </a:moveTo>
                  <a:lnTo>
                    <a:pt x="97" y="92"/>
                  </a:lnTo>
                  <a:lnTo>
                    <a:pt x="30" y="0"/>
                  </a:lnTo>
                  <a:lnTo>
                    <a:pt x="0" y="22"/>
                  </a:lnTo>
                  <a:lnTo>
                    <a:pt x="67" y="113"/>
                  </a:lnTo>
                  <a:lnTo>
                    <a:pt x="71" y="89"/>
                  </a:lnTo>
                  <a:lnTo>
                    <a:pt x="93" y="118"/>
                  </a:lnTo>
                  <a:lnTo>
                    <a:pt x="107" y="106"/>
                  </a:lnTo>
                  <a:lnTo>
                    <a:pt x="97" y="92"/>
                  </a:lnTo>
                  <a:lnTo>
                    <a:pt x="93" y="1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49" name="Freeform 103"/>
            <p:cNvSpPr>
              <a:spLocks/>
            </p:cNvSpPr>
            <p:nvPr/>
          </p:nvSpPr>
          <p:spPr bwMode="auto">
            <a:xfrm>
              <a:off x="2798" y="1910"/>
              <a:ext cx="13" cy="13"/>
            </a:xfrm>
            <a:custGeom>
              <a:avLst/>
              <a:gdLst>
                <a:gd name="T0" fmla="*/ 0 w 62"/>
                <a:gd name="T1" fmla="*/ 0 h 66"/>
                <a:gd name="T2" fmla="*/ 0 w 62"/>
                <a:gd name="T3" fmla="*/ 0 h 66"/>
                <a:gd name="T4" fmla="*/ 0 w 62"/>
                <a:gd name="T5" fmla="*/ 0 h 66"/>
                <a:gd name="T6" fmla="*/ 0 w 62"/>
                <a:gd name="T7" fmla="*/ 0 h 66"/>
                <a:gd name="T8" fmla="*/ 0 w 62"/>
                <a:gd name="T9" fmla="*/ 0 h 66"/>
                <a:gd name="T10" fmla="*/ 0 w 62"/>
                <a:gd name="T11" fmla="*/ 0 h 66"/>
                <a:gd name="T12" fmla="*/ 0 w 62"/>
                <a:gd name="T13" fmla="*/ 0 h 66"/>
                <a:gd name="T14" fmla="*/ 0 w 62"/>
                <a:gd name="T15" fmla="*/ 0 h 66"/>
                <a:gd name="T16" fmla="*/ 0 w 62"/>
                <a:gd name="T17" fmla="*/ 0 h 66"/>
                <a:gd name="T18" fmla="*/ 0 w 62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6">
                  <a:moveTo>
                    <a:pt x="0" y="51"/>
                  </a:moveTo>
                  <a:lnTo>
                    <a:pt x="26" y="55"/>
                  </a:lnTo>
                  <a:lnTo>
                    <a:pt x="62" y="29"/>
                  </a:lnTo>
                  <a:lnTo>
                    <a:pt x="40" y="0"/>
                  </a:lnTo>
                  <a:lnTo>
                    <a:pt x="4" y="26"/>
                  </a:lnTo>
                  <a:lnTo>
                    <a:pt x="30" y="30"/>
                  </a:lnTo>
                  <a:lnTo>
                    <a:pt x="0" y="51"/>
                  </a:lnTo>
                  <a:lnTo>
                    <a:pt x="11" y="66"/>
                  </a:lnTo>
                  <a:lnTo>
                    <a:pt x="26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0" name="Freeform 104"/>
            <p:cNvSpPr>
              <a:spLocks/>
            </p:cNvSpPr>
            <p:nvPr/>
          </p:nvSpPr>
          <p:spPr bwMode="auto">
            <a:xfrm>
              <a:off x="2784" y="1893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33" y="43"/>
                  </a:moveTo>
                  <a:lnTo>
                    <a:pt x="2" y="45"/>
                  </a:lnTo>
                  <a:lnTo>
                    <a:pt x="69" y="137"/>
                  </a:lnTo>
                  <a:lnTo>
                    <a:pt x="99" y="116"/>
                  </a:lnTo>
                  <a:lnTo>
                    <a:pt x="31" y="24"/>
                  </a:lnTo>
                  <a:lnTo>
                    <a:pt x="0" y="27"/>
                  </a:lnTo>
                  <a:lnTo>
                    <a:pt x="31" y="24"/>
                  </a:lnTo>
                  <a:lnTo>
                    <a:pt x="14" y="0"/>
                  </a:lnTo>
                  <a:lnTo>
                    <a:pt x="0" y="27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1" name="Freeform 105"/>
            <p:cNvSpPr>
              <a:spLocks/>
            </p:cNvSpPr>
            <p:nvPr/>
          </p:nvSpPr>
          <p:spPr bwMode="auto">
            <a:xfrm>
              <a:off x="2775" y="1898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11" y="129"/>
                  </a:moveTo>
                  <a:lnTo>
                    <a:pt x="34" y="119"/>
                  </a:lnTo>
                  <a:lnTo>
                    <a:pt x="79" y="16"/>
                  </a:lnTo>
                  <a:lnTo>
                    <a:pt x="46" y="0"/>
                  </a:lnTo>
                  <a:lnTo>
                    <a:pt x="0" y="104"/>
                  </a:lnTo>
                  <a:lnTo>
                    <a:pt x="25" y="96"/>
                  </a:lnTo>
                  <a:lnTo>
                    <a:pt x="11" y="129"/>
                  </a:lnTo>
                  <a:lnTo>
                    <a:pt x="26" y="135"/>
                  </a:lnTo>
                  <a:lnTo>
                    <a:pt x="34" y="119"/>
                  </a:lnTo>
                  <a:lnTo>
                    <a:pt x="11" y="1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2" name="Freeform 106"/>
            <p:cNvSpPr>
              <a:spLocks/>
            </p:cNvSpPr>
            <p:nvPr/>
          </p:nvSpPr>
          <p:spPr bwMode="auto">
            <a:xfrm>
              <a:off x="2766" y="1913"/>
              <a:ext cx="14" cy="11"/>
            </a:xfrm>
            <a:custGeom>
              <a:avLst/>
              <a:gdLst>
                <a:gd name="T0" fmla="*/ 0 w 72"/>
                <a:gd name="T1" fmla="*/ 0 h 52"/>
                <a:gd name="T2" fmla="*/ 0 w 72"/>
                <a:gd name="T3" fmla="*/ 0 h 52"/>
                <a:gd name="T4" fmla="*/ 0 w 72"/>
                <a:gd name="T5" fmla="*/ 0 h 52"/>
                <a:gd name="T6" fmla="*/ 0 w 72"/>
                <a:gd name="T7" fmla="*/ 0 h 52"/>
                <a:gd name="T8" fmla="*/ 0 w 72"/>
                <a:gd name="T9" fmla="*/ 0 h 52"/>
                <a:gd name="T10" fmla="*/ 0 w 72"/>
                <a:gd name="T11" fmla="*/ 0 h 52"/>
                <a:gd name="T12" fmla="*/ 0 w 72"/>
                <a:gd name="T13" fmla="*/ 0 h 52"/>
                <a:gd name="T14" fmla="*/ 0 w 72"/>
                <a:gd name="T15" fmla="*/ 0 h 52"/>
                <a:gd name="T16" fmla="*/ 0 w 72"/>
                <a:gd name="T17" fmla="*/ 0 h 52"/>
                <a:gd name="T18" fmla="*/ 0 w 72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2">
                  <a:moveTo>
                    <a:pt x="7" y="9"/>
                  </a:moveTo>
                  <a:lnTo>
                    <a:pt x="16" y="33"/>
                  </a:lnTo>
                  <a:lnTo>
                    <a:pt x="58" y="52"/>
                  </a:lnTo>
                  <a:lnTo>
                    <a:pt x="72" y="19"/>
                  </a:lnTo>
                  <a:lnTo>
                    <a:pt x="31" y="0"/>
                  </a:lnTo>
                  <a:lnTo>
                    <a:pt x="39" y="25"/>
                  </a:lnTo>
                  <a:lnTo>
                    <a:pt x="7" y="9"/>
                  </a:lnTo>
                  <a:lnTo>
                    <a:pt x="0" y="26"/>
                  </a:lnTo>
                  <a:lnTo>
                    <a:pt x="16" y="33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3" name="Freeform 107"/>
            <p:cNvSpPr>
              <a:spLocks/>
            </p:cNvSpPr>
            <p:nvPr/>
          </p:nvSpPr>
          <p:spPr bwMode="auto">
            <a:xfrm>
              <a:off x="2767" y="1892"/>
              <a:ext cx="18" cy="26"/>
            </a:xfrm>
            <a:custGeom>
              <a:avLst/>
              <a:gdLst>
                <a:gd name="T0" fmla="*/ 0 w 90"/>
                <a:gd name="T1" fmla="*/ 0 h 133"/>
                <a:gd name="T2" fmla="*/ 0 w 90"/>
                <a:gd name="T3" fmla="*/ 0 h 133"/>
                <a:gd name="T4" fmla="*/ 0 w 90"/>
                <a:gd name="T5" fmla="*/ 0 h 133"/>
                <a:gd name="T6" fmla="*/ 0 w 90"/>
                <a:gd name="T7" fmla="*/ 0 h 133"/>
                <a:gd name="T8" fmla="*/ 0 w 90"/>
                <a:gd name="T9" fmla="*/ 0 h 133"/>
                <a:gd name="T10" fmla="*/ 0 w 90"/>
                <a:gd name="T11" fmla="*/ 0 h 133"/>
                <a:gd name="T12" fmla="*/ 0 w 90"/>
                <a:gd name="T13" fmla="*/ 0 h 133"/>
                <a:gd name="T14" fmla="*/ 0 w 90"/>
                <a:gd name="T15" fmla="*/ 0 h 133"/>
                <a:gd name="T16" fmla="*/ 0 w 90"/>
                <a:gd name="T17" fmla="*/ 0 h 133"/>
                <a:gd name="T18" fmla="*/ 0 w 90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3">
                  <a:moveTo>
                    <a:pt x="64" y="40"/>
                  </a:moveTo>
                  <a:lnTo>
                    <a:pt x="45" y="14"/>
                  </a:lnTo>
                  <a:lnTo>
                    <a:pt x="0" y="117"/>
                  </a:lnTo>
                  <a:lnTo>
                    <a:pt x="32" y="133"/>
                  </a:lnTo>
                  <a:lnTo>
                    <a:pt x="79" y="28"/>
                  </a:lnTo>
                  <a:lnTo>
                    <a:pt x="60" y="2"/>
                  </a:lnTo>
                  <a:lnTo>
                    <a:pt x="79" y="28"/>
                  </a:lnTo>
                  <a:lnTo>
                    <a:pt x="90" y="0"/>
                  </a:lnTo>
                  <a:lnTo>
                    <a:pt x="60" y="2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4" name="Freeform 108"/>
            <p:cNvSpPr>
              <a:spLocks/>
            </p:cNvSpPr>
            <p:nvPr/>
          </p:nvSpPr>
          <p:spPr bwMode="auto">
            <a:xfrm>
              <a:off x="2753" y="1892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0" y="33"/>
                  </a:moveTo>
                  <a:lnTo>
                    <a:pt x="20" y="49"/>
                  </a:lnTo>
                  <a:lnTo>
                    <a:pt x="133" y="38"/>
                  </a:lnTo>
                  <a:lnTo>
                    <a:pt x="129" y="0"/>
                  </a:lnTo>
                  <a:lnTo>
                    <a:pt x="16" y="14"/>
                  </a:lnTo>
                  <a:lnTo>
                    <a:pt x="37" y="29"/>
                  </a:lnTo>
                  <a:lnTo>
                    <a:pt x="0" y="33"/>
                  </a:lnTo>
                  <a:lnTo>
                    <a:pt x="3" y="50"/>
                  </a:lnTo>
                  <a:lnTo>
                    <a:pt x="20" y="4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5" name="Freeform 109"/>
            <p:cNvSpPr>
              <a:spLocks/>
            </p:cNvSpPr>
            <p:nvPr/>
          </p:nvSpPr>
          <p:spPr bwMode="auto">
            <a:xfrm>
              <a:off x="2752" y="1886"/>
              <a:ext cx="9" cy="13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18" y="0"/>
                  </a:moveTo>
                  <a:lnTo>
                    <a:pt x="2" y="20"/>
                  </a:lnTo>
                  <a:lnTo>
                    <a:pt x="6" y="64"/>
                  </a:lnTo>
                  <a:lnTo>
                    <a:pt x="43" y="60"/>
                  </a:lnTo>
                  <a:lnTo>
                    <a:pt x="38" y="16"/>
                  </a:lnTo>
                  <a:lnTo>
                    <a:pt x="21" y="36"/>
                  </a:lnTo>
                  <a:lnTo>
                    <a:pt x="18" y="0"/>
                  </a:lnTo>
                  <a:lnTo>
                    <a:pt x="0" y="1"/>
                  </a:lnTo>
                  <a:lnTo>
                    <a:pt x="2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6" name="Freeform 110"/>
            <p:cNvSpPr>
              <a:spLocks/>
            </p:cNvSpPr>
            <p:nvPr/>
          </p:nvSpPr>
          <p:spPr bwMode="auto">
            <a:xfrm>
              <a:off x="2756" y="1884"/>
              <a:ext cx="29" cy="9"/>
            </a:xfrm>
            <a:custGeom>
              <a:avLst/>
              <a:gdLst>
                <a:gd name="T0" fmla="*/ 0 w 146"/>
                <a:gd name="T1" fmla="*/ 0 h 48"/>
                <a:gd name="T2" fmla="*/ 0 w 146"/>
                <a:gd name="T3" fmla="*/ 0 h 48"/>
                <a:gd name="T4" fmla="*/ 0 w 146"/>
                <a:gd name="T5" fmla="*/ 0 h 48"/>
                <a:gd name="T6" fmla="*/ 0 w 146"/>
                <a:gd name="T7" fmla="*/ 0 h 48"/>
                <a:gd name="T8" fmla="*/ 0 w 146"/>
                <a:gd name="T9" fmla="*/ 0 h 48"/>
                <a:gd name="T10" fmla="*/ 0 w 146"/>
                <a:gd name="T11" fmla="*/ 0 h 48"/>
                <a:gd name="T12" fmla="*/ 0 w 146"/>
                <a:gd name="T13" fmla="*/ 0 h 48"/>
                <a:gd name="T14" fmla="*/ 0 w 146"/>
                <a:gd name="T15" fmla="*/ 0 h 48"/>
                <a:gd name="T16" fmla="*/ 0 w 146"/>
                <a:gd name="T17" fmla="*/ 0 h 48"/>
                <a:gd name="T18" fmla="*/ 0 w 146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8">
                  <a:moveTo>
                    <a:pt x="100" y="28"/>
                  </a:moveTo>
                  <a:lnTo>
                    <a:pt x="111" y="0"/>
                  </a:lnTo>
                  <a:lnTo>
                    <a:pt x="0" y="12"/>
                  </a:lnTo>
                  <a:lnTo>
                    <a:pt x="3" y="48"/>
                  </a:lnTo>
                  <a:lnTo>
                    <a:pt x="116" y="35"/>
                  </a:lnTo>
                  <a:lnTo>
                    <a:pt x="129" y="6"/>
                  </a:lnTo>
                  <a:lnTo>
                    <a:pt x="116" y="35"/>
                  </a:lnTo>
                  <a:lnTo>
                    <a:pt x="146" y="33"/>
                  </a:lnTo>
                  <a:lnTo>
                    <a:pt x="129" y="6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7" name="Freeform 111"/>
            <p:cNvSpPr>
              <a:spLocks/>
            </p:cNvSpPr>
            <p:nvPr/>
          </p:nvSpPr>
          <p:spPr bwMode="auto">
            <a:xfrm>
              <a:off x="2760" y="1866"/>
              <a:ext cx="22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13" y="0"/>
                  </a:moveTo>
                  <a:lnTo>
                    <a:pt x="9" y="26"/>
                  </a:lnTo>
                  <a:lnTo>
                    <a:pt x="77" y="116"/>
                  </a:lnTo>
                  <a:lnTo>
                    <a:pt x="106" y="94"/>
                  </a:lnTo>
                  <a:lnTo>
                    <a:pt x="38" y="4"/>
                  </a:lnTo>
                  <a:lnTo>
                    <a:pt x="35" y="29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9" y="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8" name="Freeform 112"/>
            <p:cNvSpPr>
              <a:spLocks/>
            </p:cNvSpPr>
            <p:nvPr/>
          </p:nvSpPr>
          <p:spPr bwMode="auto">
            <a:xfrm>
              <a:off x="2763" y="1858"/>
              <a:ext cx="12" cy="14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0 h 67"/>
                <a:gd name="T4" fmla="*/ 0 w 61"/>
                <a:gd name="T5" fmla="*/ 0 h 67"/>
                <a:gd name="T6" fmla="*/ 0 w 61"/>
                <a:gd name="T7" fmla="*/ 0 h 67"/>
                <a:gd name="T8" fmla="*/ 0 w 61"/>
                <a:gd name="T9" fmla="*/ 0 h 67"/>
                <a:gd name="T10" fmla="*/ 0 w 61"/>
                <a:gd name="T11" fmla="*/ 0 h 67"/>
                <a:gd name="T12" fmla="*/ 0 w 61"/>
                <a:gd name="T13" fmla="*/ 0 h 67"/>
                <a:gd name="T14" fmla="*/ 0 w 61"/>
                <a:gd name="T15" fmla="*/ 0 h 67"/>
                <a:gd name="T16" fmla="*/ 0 w 61"/>
                <a:gd name="T17" fmla="*/ 0 h 67"/>
                <a:gd name="T18" fmla="*/ 0 w 61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7">
                  <a:moveTo>
                    <a:pt x="61" y="16"/>
                  </a:moveTo>
                  <a:lnTo>
                    <a:pt x="37" y="11"/>
                  </a:lnTo>
                  <a:lnTo>
                    <a:pt x="0" y="38"/>
                  </a:lnTo>
                  <a:lnTo>
                    <a:pt x="22" y="67"/>
                  </a:lnTo>
                  <a:lnTo>
                    <a:pt x="58" y="40"/>
                  </a:lnTo>
                  <a:lnTo>
                    <a:pt x="32" y="37"/>
                  </a:lnTo>
                  <a:lnTo>
                    <a:pt x="61" y="16"/>
                  </a:lnTo>
                  <a:lnTo>
                    <a:pt x="51" y="0"/>
                  </a:lnTo>
                  <a:lnTo>
                    <a:pt x="37" y="11"/>
                  </a:lnTo>
                  <a:lnTo>
                    <a:pt x="61" y="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59" name="Freeform 113"/>
            <p:cNvSpPr>
              <a:spLocks/>
            </p:cNvSpPr>
            <p:nvPr/>
          </p:nvSpPr>
          <p:spPr bwMode="auto">
            <a:xfrm>
              <a:off x="2769" y="1862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65" y="93"/>
                  </a:moveTo>
                  <a:lnTo>
                    <a:pt x="97" y="90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8" y="112"/>
                  </a:lnTo>
                  <a:lnTo>
                    <a:pt x="99" y="108"/>
                  </a:lnTo>
                  <a:lnTo>
                    <a:pt x="68" y="112"/>
                  </a:lnTo>
                  <a:lnTo>
                    <a:pt x="86" y="137"/>
                  </a:lnTo>
                  <a:lnTo>
                    <a:pt x="99" y="108"/>
                  </a:lnTo>
                  <a:lnTo>
                    <a:pt x="65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0" name="Freeform 114"/>
            <p:cNvSpPr>
              <a:spLocks/>
            </p:cNvSpPr>
            <p:nvPr/>
          </p:nvSpPr>
          <p:spPr bwMode="auto">
            <a:xfrm>
              <a:off x="2782" y="1856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70" y="6"/>
                  </a:moveTo>
                  <a:lnTo>
                    <a:pt x="46" y="16"/>
                  </a:lnTo>
                  <a:lnTo>
                    <a:pt x="0" y="119"/>
                  </a:lnTo>
                  <a:lnTo>
                    <a:pt x="34" y="134"/>
                  </a:lnTo>
                  <a:lnTo>
                    <a:pt x="79" y="31"/>
                  </a:lnTo>
                  <a:lnTo>
                    <a:pt x="56" y="40"/>
                  </a:lnTo>
                  <a:lnTo>
                    <a:pt x="70" y="6"/>
                  </a:lnTo>
                  <a:lnTo>
                    <a:pt x="54" y="0"/>
                  </a:lnTo>
                  <a:lnTo>
                    <a:pt x="46" y="16"/>
                  </a:lnTo>
                  <a:lnTo>
                    <a:pt x="70" y="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1" name="Freeform 115"/>
            <p:cNvSpPr>
              <a:spLocks/>
            </p:cNvSpPr>
            <p:nvPr/>
          </p:nvSpPr>
          <p:spPr bwMode="auto">
            <a:xfrm>
              <a:off x="2794" y="1858"/>
              <a:ext cx="14" cy="10"/>
            </a:xfrm>
            <a:custGeom>
              <a:avLst/>
              <a:gdLst>
                <a:gd name="T0" fmla="*/ 0 w 71"/>
                <a:gd name="T1" fmla="*/ 0 h 53"/>
                <a:gd name="T2" fmla="*/ 0 w 71"/>
                <a:gd name="T3" fmla="*/ 0 h 53"/>
                <a:gd name="T4" fmla="*/ 0 w 71"/>
                <a:gd name="T5" fmla="*/ 0 h 53"/>
                <a:gd name="T6" fmla="*/ 0 w 71"/>
                <a:gd name="T7" fmla="*/ 0 h 53"/>
                <a:gd name="T8" fmla="*/ 0 w 71"/>
                <a:gd name="T9" fmla="*/ 0 h 53"/>
                <a:gd name="T10" fmla="*/ 0 w 71"/>
                <a:gd name="T11" fmla="*/ 0 h 53"/>
                <a:gd name="T12" fmla="*/ 0 w 71"/>
                <a:gd name="T13" fmla="*/ 0 h 53"/>
                <a:gd name="T14" fmla="*/ 0 w 71"/>
                <a:gd name="T15" fmla="*/ 0 h 53"/>
                <a:gd name="T16" fmla="*/ 0 w 71"/>
                <a:gd name="T17" fmla="*/ 0 h 53"/>
                <a:gd name="T18" fmla="*/ 0 w 71"/>
                <a:gd name="T19" fmla="*/ 0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3">
                  <a:moveTo>
                    <a:pt x="64" y="42"/>
                  </a:moveTo>
                  <a:lnTo>
                    <a:pt x="55" y="19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1" y="53"/>
                  </a:lnTo>
                  <a:lnTo>
                    <a:pt x="32" y="28"/>
                  </a:lnTo>
                  <a:lnTo>
                    <a:pt x="64" y="43"/>
                  </a:lnTo>
                  <a:lnTo>
                    <a:pt x="71" y="26"/>
                  </a:lnTo>
                  <a:lnTo>
                    <a:pt x="55" y="19"/>
                  </a:lnTo>
                  <a:lnTo>
                    <a:pt x="6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2" name="Freeform 116"/>
            <p:cNvSpPr>
              <a:spLocks/>
            </p:cNvSpPr>
            <p:nvPr/>
          </p:nvSpPr>
          <p:spPr bwMode="auto">
            <a:xfrm>
              <a:off x="2788" y="1863"/>
              <a:ext cx="18" cy="27"/>
            </a:xfrm>
            <a:custGeom>
              <a:avLst/>
              <a:gdLst>
                <a:gd name="T0" fmla="*/ 0 w 91"/>
                <a:gd name="T1" fmla="*/ 0 h 133"/>
                <a:gd name="T2" fmla="*/ 0 w 91"/>
                <a:gd name="T3" fmla="*/ 0 h 133"/>
                <a:gd name="T4" fmla="*/ 0 w 91"/>
                <a:gd name="T5" fmla="*/ 0 h 133"/>
                <a:gd name="T6" fmla="*/ 0 w 91"/>
                <a:gd name="T7" fmla="*/ 0 h 133"/>
                <a:gd name="T8" fmla="*/ 0 w 91"/>
                <a:gd name="T9" fmla="*/ 0 h 133"/>
                <a:gd name="T10" fmla="*/ 0 w 91"/>
                <a:gd name="T11" fmla="*/ 0 h 133"/>
                <a:gd name="T12" fmla="*/ 0 w 91"/>
                <a:gd name="T13" fmla="*/ 0 h 133"/>
                <a:gd name="T14" fmla="*/ 0 w 91"/>
                <a:gd name="T15" fmla="*/ 0 h 133"/>
                <a:gd name="T16" fmla="*/ 0 w 91"/>
                <a:gd name="T17" fmla="*/ 0 h 133"/>
                <a:gd name="T18" fmla="*/ 0 w 91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3">
                  <a:moveTo>
                    <a:pt x="27" y="93"/>
                  </a:moveTo>
                  <a:lnTo>
                    <a:pt x="46" y="119"/>
                  </a:lnTo>
                  <a:lnTo>
                    <a:pt x="91" y="14"/>
                  </a:lnTo>
                  <a:lnTo>
                    <a:pt x="59" y="0"/>
                  </a:lnTo>
                  <a:lnTo>
                    <a:pt x="12" y="105"/>
                  </a:lnTo>
                  <a:lnTo>
                    <a:pt x="32" y="129"/>
                  </a:lnTo>
                  <a:lnTo>
                    <a:pt x="12" y="105"/>
                  </a:lnTo>
                  <a:lnTo>
                    <a:pt x="0" y="133"/>
                  </a:lnTo>
                  <a:lnTo>
                    <a:pt x="32" y="129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3" name="Freeform 117"/>
            <p:cNvSpPr>
              <a:spLocks/>
            </p:cNvSpPr>
            <p:nvPr/>
          </p:nvSpPr>
          <p:spPr bwMode="auto">
            <a:xfrm>
              <a:off x="2801" y="1992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8"/>
                  </a:moveTo>
                  <a:lnTo>
                    <a:pt x="112" y="2"/>
                  </a:lnTo>
                  <a:lnTo>
                    <a:pt x="0" y="15"/>
                  </a:lnTo>
                  <a:lnTo>
                    <a:pt x="4" y="50"/>
                  </a:lnTo>
                  <a:lnTo>
                    <a:pt x="116" y="38"/>
                  </a:lnTo>
                  <a:lnTo>
                    <a:pt x="97" y="22"/>
                  </a:lnTo>
                  <a:lnTo>
                    <a:pt x="133" y="18"/>
                  </a:lnTo>
                  <a:lnTo>
                    <a:pt x="131" y="0"/>
                  </a:lnTo>
                  <a:lnTo>
                    <a:pt x="112" y="2"/>
                  </a:lnTo>
                  <a:lnTo>
                    <a:pt x="133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4" name="Freeform 118"/>
            <p:cNvSpPr>
              <a:spLocks/>
            </p:cNvSpPr>
            <p:nvPr/>
          </p:nvSpPr>
          <p:spPr bwMode="auto">
            <a:xfrm>
              <a:off x="2821" y="1995"/>
              <a:ext cx="8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5" y="64"/>
                  </a:moveTo>
                  <a:lnTo>
                    <a:pt x="40" y="45"/>
                  </a:lnTo>
                  <a:lnTo>
                    <a:pt x="36" y="0"/>
                  </a:lnTo>
                  <a:lnTo>
                    <a:pt x="0" y="4"/>
                  </a:lnTo>
                  <a:lnTo>
                    <a:pt x="5" y="48"/>
                  </a:lnTo>
                  <a:lnTo>
                    <a:pt x="20" y="30"/>
                  </a:lnTo>
                  <a:lnTo>
                    <a:pt x="25" y="64"/>
                  </a:lnTo>
                  <a:lnTo>
                    <a:pt x="42" y="62"/>
                  </a:lnTo>
                  <a:lnTo>
                    <a:pt x="40" y="45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5" name="Freeform 119"/>
            <p:cNvSpPr>
              <a:spLocks/>
            </p:cNvSpPr>
            <p:nvPr/>
          </p:nvSpPr>
          <p:spPr bwMode="auto">
            <a:xfrm>
              <a:off x="2796" y="2001"/>
              <a:ext cx="30" cy="10"/>
            </a:xfrm>
            <a:custGeom>
              <a:avLst/>
              <a:gdLst>
                <a:gd name="T0" fmla="*/ 0 w 148"/>
                <a:gd name="T1" fmla="*/ 0 h 47"/>
                <a:gd name="T2" fmla="*/ 0 w 148"/>
                <a:gd name="T3" fmla="*/ 0 h 47"/>
                <a:gd name="T4" fmla="*/ 0 w 148"/>
                <a:gd name="T5" fmla="*/ 0 h 47"/>
                <a:gd name="T6" fmla="*/ 0 w 148"/>
                <a:gd name="T7" fmla="*/ 0 h 47"/>
                <a:gd name="T8" fmla="*/ 0 w 148"/>
                <a:gd name="T9" fmla="*/ 0 h 47"/>
                <a:gd name="T10" fmla="*/ 0 w 148"/>
                <a:gd name="T11" fmla="*/ 0 h 47"/>
                <a:gd name="T12" fmla="*/ 0 w 148"/>
                <a:gd name="T13" fmla="*/ 0 h 47"/>
                <a:gd name="T14" fmla="*/ 0 w 148"/>
                <a:gd name="T15" fmla="*/ 0 h 47"/>
                <a:gd name="T16" fmla="*/ 0 w 148"/>
                <a:gd name="T17" fmla="*/ 0 h 47"/>
                <a:gd name="T18" fmla="*/ 0 w 148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7">
                  <a:moveTo>
                    <a:pt x="48" y="18"/>
                  </a:moveTo>
                  <a:lnTo>
                    <a:pt x="35" y="47"/>
                  </a:lnTo>
                  <a:lnTo>
                    <a:pt x="148" y="34"/>
                  </a:lnTo>
                  <a:lnTo>
                    <a:pt x="143" y="0"/>
                  </a:lnTo>
                  <a:lnTo>
                    <a:pt x="31" y="11"/>
                  </a:lnTo>
                  <a:lnTo>
                    <a:pt x="19" y="39"/>
                  </a:lnTo>
                  <a:lnTo>
                    <a:pt x="31" y="11"/>
                  </a:lnTo>
                  <a:lnTo>
                    <a:pt x="0" y="15"/>
                  </a:lnTo>
                  <a:lnTo>
                    <a:pt x="19" y="39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6" name="Freeform 120"/>
            <p:cNvSpPr>
              <a:spLocks/>
            </p:cNvSpPr>
            <p:nvPr/>
          </p:nvSpPr>
          <p:spPr bwMode="auto">
            <a:xfrm>
              <a:off x="2800" y="2005"/>
              <a:ext cx="21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91" y="116"/>
                  </a:moveTo>
                  <a:lnTo>
                    <a:pt x="95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6" y="113"/>
                  </a:lnTo>
                  <a:lnTo>
                    <a:pt x="70" y="87"/>
                  </a:lnTo>
                  <a:lnTo>
                    <a:pt x="91" y="116"/>
                  </a:lnTo>
                  <a:lnTo>
                    <a:pt x="107" y="106"/>
                  </a:lnTo>
                  <a:lnTo>
                    <a:pt x="95" y="92"/>
                  </a:lnTo>
                  <a:lnTo>
                    <a:pt x="91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7" name="Freeform 121"/>
            <p:cNvSpPr>
              <a:spLocks/>
            </p:cNvSpPr>
            <p:nvPr/>
          </p:nvSpPr>
          <p:spPr bwMode="auto">
            <a:xfrm>
              <a:off x="2806" y="2022"/>
              <a:ext cx="12" cy="14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0 h 67"/>
                <a:gd name="T4" fmla="*/ 0 w 61"/>
                <a:gd name="T5" fmla="*/ 0 h 67"/>
                <a:gd name="T6" fmla="*/ 0 w 61"/>
                <a:gd name="T7" fmla="*/ 0 h 67"/>
                <a:gd name="T8" fmla="*/ 0 w 61"/>
                <a:gd name="T9" fmla="*/ 0 h 67"/>
                <a:gd name="T10" fmla="*/ 0 w 61"/>
                <a:gd name="T11" fmla="*/ 0 h 67"/>
                <a:gd name="T12" fmla="*/ 0 w 61"/>
                <a:gd name="T13" fmla="*/ 0 h 67"/>
                <a:gd name="T14" fmla="*/ 0 w 61"/>
                <a:gd name="T15" fmla="*/ 0 h 67"/>
                <a:gd name="T16" fmla="*/ 0 w 61"/>
                <a:gd name="T17" fmla="*/ 0 h 67"/>
                <a:gd name="T18" fmla="*/ 0 w 61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7">
                  <a:moveTo>
                    <a:pt x="0" y="53"/>
                  </a:moveTo>
                  <a:lnTo>
                    <a:pt x="25" y="56"/>
                  </a:lnTo>
                  <a:lnTo>
                    <a:pt x="61" y="29"/>
                  </a:lnTo>
                  <a:lnTo>
                    <a:pt x="40" y="0"/>
                  </a:lnTo>
                  <a:lnTo>
                    <a:pt x="3" y="27"/>
                  </a:lnTo>
                  <a:lnTo>
                    <a:pt x="29" y="32"/>
                  </a:lnTo>
                  <a:lnTo>
                    <a:pt x="0" y="53"/>
                  </a:lnTo>
                  <a:lnTo>
                    <a:pt x="10" y="67"/>
                  </a:lnTo>
                  <a:lnTo>
                    <a:pt x="25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8" name="Freeform 122"/>
            <p:cNvSpPr>
              <a:spLocks/>
            </p:cNvSpPr>
            <p:nvPr/>
          </p:nvSpPr>
          <p:spPr bwMode="auto">
            <a:xfrm>
              <a:off x="2792" y="2005"/>
              <a:ext cx="20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34" y="42"/>
                  </a:moveTo>
                  <a:lnTo>
                    <a:pt x="3" y="46"/>
                  </a:lnTo>
                  <a:lnTo>
                    <a:pt x="69" y="138"/>
                  </a:lnTo>
                  <a:lnTo>
                    <a:pt x="98" y="117"/>
                  </a:lnTo>
                  <a:lnTo>
                    <a:pt x="32" y="25"/>
                  </a:lnTo>
                  <a:lnTo>
                    <a:pt x="0" y="28"/>
                  </a:lnTo>
                  <a:lnTo>
                    <a:pt x="32" y="25"/>
                  </a:lnTo>
                  <a:lnTo>
                    <a:pt x="13" y="0"/>
                  </a:lnTo>
                  <a:lnTo>
                    <a:pt x="0" y="28"/>
                  </a:lnTo>
                  <a:lnTo>
                    <a:pt x="3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69" name="Freeform 123"/>
            <p:cNvSpPr>
              <a:spLocks/>
            </p:cNvSpPr>
            <p:nvPr/>
          </p:nvSpPr>
          <p:spPr bwMode="auto">
            <a:xfrm>
              <a:off x="2783" y="2011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9" y="127"/>
                  </a:moveTo>
                  <a:lnTo>
                    <a:pt x="32" y="119"/>
                  </a:lnTo>
                  <a:lnTo>
                    <a:pt x="79" y="14"/>
                  </a:lnTo>
                  <a:lnTo>
                    <a:pt x="45" y="0"/>
                  </a:lnTo>
                  <a:lnTo>
                    <a:pt x="0" y="104"/>
                  </a:lnTo>
                  <a:lnTo>
                    <a:pt x="23" y="94"/>
                  </a:lnTo>
                  <a:lnTo>
                    <a:pt x="8" y="127"/>
                  </a:lnTo>
                  <a:lnTo>
                    <a:pt x="25" y="135"/>
                  </a:lnTo>
                  <a:lnTo>
                    <a:pt x="32" y="119"/>
                  </a:lnTo>
                  <a:lnTo>
                    <a:pt x="9" y="12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0" name="Freeform 124"/>
            <p:cNvSpPr>
              <a:spLocks/>
            </p:cNvSpPr>
            <p:nvPr/>
          </p:nvSpPr>
          <p:spPr bwMode="auto">
            <a:xfrm>
              <a:off x="2773" y="2026"/>
              <a:ext cx="15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7" y="10"/>
                  </a:moveTo>
                  <a:lnTo>
                    <a:pt x="18" y="34"/>
                  </a:lnTo>
                  <a:lnTo>
                    <a:pt x="58" y="51"/>
                  </a:lnTo>
                  <a:lnTo>
                    <a:pt x="72" y="18"/>
                  </a:lnTo>
                  <a:lnTo>
                    <a:pt x="31" y="0"/>
                  </a:lnTo>
                  <a:lnTo>
                    <a:pt x="41" y="24"/>
                  </a:lnTo>
                  <a:lnTo>
                    <a:pt x="7" y="10"/>
                  </a:lnTo>
                  <a:lnTo>
                    <a:pt x="0" y="27"/>
                  </a:lnTo>
                  <a:lnTo>
                    <a:pt x="18" y="34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1" name="Freeform 125"/>
            <p:cNvSpPr>
              <a:spLocks/>
            </p:cNvSpPr>
            <p:nvPr/>
          </p:nvSpPr>
          <p:spPr bwMode="auto">
            <a:xfrm>
              <a:off x="2775" y="2005"/>
              <a:ext cx="18" cy="26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65" y="39"/>
                  </a:moveTo>
                  <a:lnTo>
                    <a:pt x="45" y="14"/>
                  </a:lnTo>
                  <a:lnTo>
                    <a:pt x="0" y="118"/>
                  </a:lnTo>
                  <a:lnTo>
                    <a:pt x="34" y="132"/>
                  </a:lnTo>
                  <a:lnTo>
                    <a:pt x="79" y="29"/>
                  </a:lnTo>
                  <a:lnTo>
                    <a:pt x="61" y="3"/>
                  </a:lnTo>
                  <a:lnTo>
                    <a:pt x="79" y="29"/>
                  </a:lnTo>
                  <a:lnTo>
                    <a:pt x="92" y="0"/>
                  </a:lnTo>
                  <a:lnTo>
                    <a:pt x="61" y="3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2" name="Freeform 126"/>
            <p:cNvSpPr>
              <a:spLocks/>
            </p:cNvSpPr>
            <p:nvPr/>
          </p:nvSpPr>
          <p:spPr bwMode="auto">
            <a:xfrm>
              <a:off x="2761" y="2005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0" y="33"/>
                  </a:moveTo>
                  <a:lnTo>
                    <a:pt x="20" y="48"/>
                  </a:lnTo>
                  <a:lnTo>
                    <a:pt x="133" y="36"/>
                  </a:lnTo>
                  <a:lnTo>
                    <a:pt x="129" y="0"/>
                  </a:lnTo>
                  <a:lnTo>
                    <a:pt x="17" y="12"/>
                  </a:lnTo>
                  <a:lnTo>
                    <a:pt x="36" y="29"/>
                  </a:lnTo>
                  <a:lnTo>
                    <a:pt x="0" y="33"/>
                  </a:lnTo>
                  <a:lnTo>
                    <a:pt x="2" y="50"/>
                  </a:lnTo>
                  <a:lnTo>
                    <a:pt x="20" y="4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3" name="Freeform 127"/>
            <p:cNvSpPr>
              <a:spLocks/>
            </p:cNvSpPr>
            <p:nvPr/>
          </p:nvSpPr>
          <p:spPr bwMode="auto">
            <a:xfrm>
              <a:off x="2760" y="1999"/>
              <a:ext cx="8" cy="13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5">
                  <a:moveTo>
                    <a:pt x="17" y="0"/>
                  </a:moveTo>
                  <a:lnTo>
                    <a:pt x="2" y="19"/>
                  </a:lnTo>
                  <a:lnTo>
                    <a:pt x="6" y="65"/>
                  </a:lnTo>
                  <a:lnTo>
                    <a:pt x="42" y="61"/>
                  </a:lnTo>
                  <a:lnTo>
                    <a:pt x="37" y="16"/>
                  </a:lnTo>
                  <a:lnTo>
                    <a:pt x="22" y="37"/>
                  </a:lnTo>
                  <a:lnTo>
                    <a:pt x="17" y="0"/>
                  </a:lnTo>
                  <a:lnTo>
                    <a:pt x="0" y="2"/>
                  </a:lnTo>
                  <a:lnTo>
                    <a:pt x="2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4" name="Freeform 128"/>
            <p:cNvSpPr>
              <a:spLocks/>
            </p:cNvSpPr>
            <p:nvPr/>
          </p:nvSpPr>
          <p:spPr bwMode="auto">
            <a:xfrm>
              <a:off x="2763" y="1996"/>
              <a:ext cx="30" cy="10"/>
            </a:xfrm>
            <a:custGeom>
              <a:avLst/>
              <a:gdLst>
                <a:gd name="T0" fmla="*/ 0 w 148"/>
                <a:gd name="T1" fmla="*/ 0 h 50"/>
                <a:gd name="T2" fmla="*/ 0 w 148"/>
                <a:gd name="T3" fmla="*/ 0 h 50"/>
                <a:gd name="T4" fmla="*/ 0 w 148"/>
                <a:gd name="T5" fmla="*/ 0 h 50"/>
                <a:gd name="T6" fmla="*/ 0 w 148"/>
                <a:gd name="T7" fmla="*/ 0 h 50"/>
                <a:gd name="T8" fmla="*/ 0 w 148"/>
                <a:gd name="T9" fmla="*/ 0 h 50"/>
                <a:gd name="T10" fmla="*/ 0 w 148"/>
                <a:gd name="T11" fmla="*/ 0 h 50"/>
                <a:gd name="T12" fmla="*/ 0 w 148"/>
                <a:gd name="T13" fmla="*/ 0 h 50"/>
                <a:gd name="T14" fmla="*/ 0 w 148"/>
                <a:gd name="T15" fmla="*/ 0 h 50"/>
                <a:gd name="T16" fmla="*/ 0 w 148"/>
                <a:gd name="T17" fmla="*/ 0 h 50"/>
                <a:gd name="T18" fmla="*/ 0 w 148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50">
                  <a:moveTo>
                    <a:pt x="101" y="29"/>
                  </a:moveTo>
                  <a:lnTo>
                    <a:pt x="113" y="0"/>
                  </a:lnTo>
                  <a:lnTo>
                    <a:pt x="0" y="13"/>
                  </a:lnTo>
                  <a:lnTo>
                    <a:pt x="5" y="50"/>
                  </a:lnTo>
                  <a:lnTo>
                    <a:pt x="116" y="36"/>
                  </a:lnTo>
                  <a:lnTo>
                    <a:pt x="129" y="8"/>
                  </a:lnTo>
                  <a:lnTo>
                    <a:pt x="116" y="36"/>
                  </a:lnTo>
                  <a:lnTo>
                    <a:pt x="148" y="32"/>
                  </a:lnTo>
                  <a:lnTo>
                    <a:pt x="129" y="8"/>
                  </a:lnTo>
                  <a:lnTo>
                    <a:pt x="101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5" name="Freeform 129"/>
            <p:cNvSpPr>
              <a:spLocks/>
            </p:cNvSpPr>
            <p:nvPr/>
          </p:nvSpPr>
          <p:spPr bwMode="auto">
            <a:xfrm>
              <a:off x="2768" y="1979"/>
              <a:ext cx="21" cy="23"/>
            </a:xfrm>
            <a:custGeom>
              <a:avLst/>
              <a:gdLst>
                <a:gd name="T0" fmla="*/ 0 w 107"/>
                <a:gd name="T1" fmla="*/ 0 h 115"/>
                <a:gd name="T2" fmla="*/ 0 w 107"/>
                <a:gd name="T3" fmla="*/ 0 h 115"/>
                <a:gd name="T4" fmla="*/ 0 w 107"/>
                <a:gd name="T5" fmla="*/ 0 h 115"/>
                <a:gd name="T6" fmla="*/ 0 w 107"/>
                <a:gd name="T7" fmla="*/ 0 h 115"/>
                <a:gd name="T8" fmla="*/ 0 w 107"/>
                <a:gd name="T9" fmla="*/ 0 h 115"/>
                <a:gd name="T10" fmla="*/ 0 w 107"/>
                <a:gd name="T11" fmla="*/ 0 h 115"/>
                <a:gd name="T12" fmla="*/ 0 w 107"/>
                <a:gd name="T13" fmla="*/ 0 h 115"/>
                <a:gd name="T14" fmla="*/ 0 w 107"/>
                <a:gd name="T15" fmla="*/ 0 h 115"/>
                <a:gd name="T16" fmla="*/ 0 w 107"/>
                <a:gd name="T17" fmla="*/ 0 h 115"/>
                <a:gd name="T18" fmla="*/ 0 w 107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5">
                  <a:moveTo>
                    <a:pt x="15" y="0"/>
                  </a:moveTo>
                  <a:lnTo>
                    <a:pt x="12" y="24"/>
                  </a:lnTo>
                  <a:lnTo>
                    <a:pt x="79" y="115"/>
                  </a:lnTo>
                  <a:lnTo>
                    <a:pt x="107" y="94"/>
                  </a:lnTo>
                  <a:lnTo>
                    <a:pt x="41" y="2"/>
                  </a:lnTo>
                  <a:lnTo>
                    <a:pt x="36" y="29"/>
                  </a:lnTo>
                  <a:lnTo>
                    <a:pt x="15" y="0"/>
                  </a:lnTo>
                  <a:lnTo>
                    <a:pt x="0" y="9"/>
                  </a:lnTo>
                  <a:lnTo>
                    <a:pt x="12" y="2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6" name="Freeform 130"/>
            <p:cNvSpPr>
              <a:spLocks/>
            </p:cNvSpPr>
            <p:nvPr/>
          </p:nvSpPr>
          <p:spPr bwMode="auto">
            <a:xfrm>
              <a:off x="2771" y="1971"/>
              <a:ext cx="12" cy="14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62" y="14"/>
                  </a:moveTo>
                  <a:lnTo>
                    <a:pt x="36" y="11"/>
                  </a:lnTo>
                  <a:lnTo>
                    <a:pt x="0" y="38"/>
                  </a:lnTo>
                  <a:lnTo>
                    <a:pt x="21" y="67"/>
                  </a:lnTo>
                  <a:lnTo>
                    <a:pt x="58" y="40"/>
                  </a:lnTo>
                  <a:lnTo>
                    <a:pt x="33" y="36"/>
                  </a:lnTo>
                  <a:lnTo>
                    <a:pt x="62" y="14"/>
                  </a:lnTo>
                  <a:lnTo>
                    <a:pt x="51" y="0"/>
                  </a:lnTo>
                  <a:lnTo>
                    <a:pt x="36" y="11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7" name="Freeform 131"/>
            <p:cNvSpPr>
              <a:spLocks/>
            </p:cNvSpPr>
            <p:nvPr/>
          </p:nvSpPr>
          <p:spPr bwMode="auto">
            <a:xfrm>
              <a:off x="2777" y="1974"/>
              <a:ext cx="20" cy="28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64" y="95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2"/>
                  </a:lnTo>
                  <a:lnTo>
                    <a:pt x="97" y="110"/>
                  </a:lnTo>
                  <a:lnTo>
                    <a:pt x="66" y="112"/>
                  </a:lnTo>
                  <a:lnTo>
                    <a:pt x="86" y="138"/>
                  </a:lnTo>
                  <a:lnTo>
                    <a:pt x="97" y="110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8" name="Freeform 132"/>
            <p:cNvSpPr>
              <a:spLocks/>
            </p:cNvSpPr>
            <p:nvPr/>
          </p:nvSpPr>
          <p:spPr bwMode="auto">
            <a:xfrm>
              <a:off x="2790" y="1969"/>
              <a:ext cx="16" cy="27"/>
            </a:xfrm>
            <a:custGeom>
              <a:avLst/>
              <a:gdLst>
                <a:gd name="T0" fmla="*/ 0 w 79"/>
                <a:gd name="T1" fmla="*/ 0 h 136"/>
                <a:gd name="T2" fmla="*/ 0 w 79"/>
                <a:gd name="T3" fmla="*/ 0 h 136"/>
                <a:gd name="T4" fmla="*/ 0 w 79"/>
                <a:gd name="T5" fmla="*/ 0 h 136"/>
                <a:gd name="T6" fmla="*/ 0 w 79"/>
                <a:gd name="T7" fmla="*/ 0 h 136"/>
                <a:gd name="T8" fmla="*/ 0 w 79"/>
                <a:gd name="T9" fmla="*/ 0 h 136"/>
                <a:gd name="T10" fmla="*/ 0 w 79"/>
                <a:gd name="T11" fmla="*/ 0 h 136"/>
                <a:gd name="T12" fmla="*/ 0 w 79"/>
                <a:gd name="T13" fmla="*/ 0 h 136"/>
                <a:gd name="T14" fmla="*/ 0 w 79"/>
                <a:gd name="T15" fmla="*/ 0 h 136"/>
                <a:gd name="T16" fmla="*/ 0 w 79"/>
                <a:gd name="T17" fmla="*/ 0 h 136"/>
                <a:gd name="T18" fmla="*/ 0 w 79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6">
                  <a:moveTo>
                    <a:pt x="71" y="8"/>
                  </a:moveTo>
                  <a:lnTo>
                    <a:pt x="46" y="17"/>
                  </a:lnTo>
                  <a:lnTo>
                    <a:pt x="0" y="121"/>
                  </a:lnTo>
                  <a:lnTo>
                    <a:pt x="33" y="136"/>
                  </a:lnTo>
                  <a:lnTo>
                    <a:pt x="79" y="31"/>
                  </a:lnTo>
                  <a:lnTo>
                    <a:pt x="56" y="41"/>
                  </a:lnTo>
                  <a:lnTo>
                    <a:pt x="70" y="8"/>
                  </a:lnTo>
                  <a:lnTo>
                    <a:pt x="53" y="0"/>
                  </a:lnTo>
                  <a:lnTo>
                    <a:pt x="46" y="17"/>
                  </a:lnTo>
                  <a:lnTo>
                    <a:pt x="71" y="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79" name="Freeform 133"/>
            <p:cNvSpPr>
              <a:spLocks/>
            </p:cNvSpPr>
            <p:nvPr/>
          </p:nvSpPr>
          <p:spPr bwMode="auto">
            <a:xfrm>
              <a:off x="2801" y="1971"/>
              <a:ext cx="15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5" y="42"/>
                  </a:moveTo>
                  <a:lnTo>
                    <a:pt x="54" y="18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0" y="51"/>
                  </a:lnTo>
                  <a:lnTo>
                    <a:pt x="31" y="27"/>
                  </a:lnTo>
                  <a:lnTo>
                    <a:pt x="65" y="42"/>
                  </a:lnTo>
                  <a:lnTo>
                    <a:pt x="72" y="26"/>
                  </a:lnTo>
                  <a:lnTo>
                    <a:pt x="54" y="18"/>
                  </a:lnTo>
                  <a:lnTo>
                    <a:pt x="65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0" name="Freeform 134"/>
            <p:cNvSpPr>
              <a:spLocks/>
            </p:cNvSpPr>
            <p:nvPr/>
          </p:nvSpPr>
          <p:spPr bwMode="auto">
            <a:xfrm>
              <a:off x="2796" y="1976"/>
              <a:ext cx="18" cy="26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27" y="94"/>
                  </a:moveTo>
                  <a:lnTo>
                    <a:pt x="46" y="118"/>
                  </a:lnTo>
                  <a:lnTo>
                    <a:pt x="92" y="15"/>
                  </a:lnTo>
                  <a:lnTo>
                    <a:pt x="58" y="0"/>
                  </a:lnTo>
                  <a:lnTo>
                    <a:pt x="13" y="103"/>
                  </a:lnTo>
                  <a:lnTo>
                    <a:pt x="31" y="129"/>
                  </a:lnTo>
                  <a:lnTo>
                    <a:pt x="13" y="103"/>
                  </a:lnTo>
                  <a:lnTo>
                    <a:pt x="0" y="132"/>
                  </a:lnTo>
                  <a:lnTo>
                    <a:pt x="31" y="129"/>
                  </a:lnTo>
                  <a:lnTo>
                    <a:pt x="27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1" name="Freeform 135"/>
            <p:cNvSpPr>
              <a:spLocks/>
            </p:cNvSpPr>
            <p:nvPr/>
          </p:nvSpPr>
          <p:spPr bwMode="auto">
            <a:xfrm>
              <a:off x="2895" y="2031"/>
              <a:ext cx="26" cy="10"/>
            </a:xfrm>
            <a:custGeom>
              <a:avLst/>
              <a:gdLst>
                <a:gd name="T0" fmla="*/ 0 w 131"/>
                <a:gd name="T1" fmla="*/ 0 h 51"/>
                <a:gd name="T2" fmla="*/ 0 w 131"/>
                <a:gd name="T3" fmla="*/ 0 h 51"/>
                <a:gd name="T4" fmla="*/ 0 w 131"/>
                <a:gd name="T5" fmla="*/ 0 h 51"/>
                <a:gd name="T6" fmla="*/ 0 w 131"/>
                <a:gd name="T7" fmla="*/ 0 h 51"/>
                <a:gd name="T8" fmla="*/ 0 w 131"/>
                <a:gd name="T9" fmla="*/ 0 h 51"/>
                <a:gd name="T10" fmla="*/ 0 w 131"/>
                <a:gd name="T11" fmla="*/ 0 h 51"/>
                <a:gd name="T12" fmla="*/ 0 w 131"/>
                <a:gd name="T13" fmla="*/ 0 h 51"/>
                <a:gd name="T14" fmla="*/ 0 w 131"/>
                <a:gd name="T15" fmla="*/ 0 h 51"/>
                <a:gd name="T16" fmla="*/ 0 w 131"/>
                <a:gd name="T17" fmla="*/ 0 h 51"/>
                <a:gd name="T18" fmla="*/ 0 w 13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51">
                  <a:moveTo>
                    <a:pt x="131" y="20"/>
                  </a:moveTo>
                  <a:lnTo>
                    <a:pt x="113" y="2"/>
                  </a:lnTo>
                  <a:lnTo>
                    <a:pt x="0" y="15"/>
                  </a:lnTo>
                  <a:lnTo>
                    <a:pt x="2" y="51"/>
                  </a:lnTo>
                  <a:lnTo>
                    <a:pt x="115" y="38"/>
                  </a:lnTo>
                  <a:lnTo>
                    <a:pt x="95" y="23"/>
                  </a:lnTo>
                  <a:lnTo>
                    <a:pt x="131" y="20"/>
                  </a:lnTo>
                  <a:lnTo>
                    <a:pt x="130" y="0"/>
                  </a:lnTo>
                  <a:lnTo>
                    <a:pt x="113" y="2"/>
                  </a:lnTo>
                  <a:lnTo>
                    <a:pt x="131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2" name="Freeform 136"/>
            <p:cNvSpPr>
              <a:spLocks/>
            </p:cNvSpPr>
            <p:nvPr/>
          </p:nvSpPr>
          <p:spPr bwMode="auto">
            <a:xfrm>
              <a:off x="2914" y="2035"/>
              <a:ext cx="9" cy="12"/>
            </a:xfrm>
            <a:custGeom>
              <a:avLst/>
              <a:gdLst>
                <a:gd name="T0" fmla="*/ 0 w 43"/>
                <a:gd name="T1" fmla="*/ 0 h 62"/>
                <a:gd name="T2" fmla="*/ 0 w 43"/>
                <a:gd name="T3" fmla="*/ 0 h 62"/>
                <a:gd name="T4" fmla="*/ 0 w 43"/>
                <a:gd name="T5" fmla="*/ 0 h 62"/>
                <a:gd name="T6" fmla="*/ 0 w 43"/>
                <a:gd name="T7" fmla="*/ 0 h 62"/>
                <a:gd name="T8" fmla="*/ 0 w 43"/>
                <a:gd name="T9" fmla="*/ 0 h 62"/>
                <a:gd name="T10" fmla="*/ 0 w 43"/>
                <a:gd name="T11" fmla="*/ 0 h 62"/>
                <a:gd name="T12" fmla="*/ 0 w 43"/>
                <a:gd name="T13" fmla="*/ 0 h 62"/>
                <a:gd name="T14" fmla="*/ 0 w 43"/>
                <a:gd name="T15" fmla="*/ 0 h 62"/>
                <a:gd name="T16" fmla="*/ 0 w 43"/>
                <a:gd name="T17" fmla="*/ 0 h 62"/>
                <a:gd name="T18" fmla="*/ 0 w 43"/>
                <a:gd name="T19" fmla="*/ 0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2">
                  <a:moveTo>
                    <a:pt x="25" y="62"/>
                  </a:moveTo>
                  <a:lnTo>
                    <a:pt x="42" y="43"/>
                  </a:lnTo>
                  <a:lnTo>
                    <a:pt x="36" y="0"/>
                  </a:lnTo>
                  <a:lnTo>
                    <a:pt x="0" y="3"/>
                  </a:lnTo>
                  <a:lnTo>
                    <a:pt x="5" y="47"/>
                  </a:lnTo>
                  <a:lnTo>
                    <a:pt x="21" y="28"/>
                  </a:lnTo>
                  <a:lnTo>
                    <a:pt x="25" y="62"/>
                  </a:lnTo>
                  <a:lnTo>
                    <a:pt x="43" y="60"/>
                  </a:lnTo>
                  <a:lnTo>
                    <a:pt x="42" y="43"/>
                  </a:lnTo>
                  <a:lnTo>
                    <a:pt x="25" y="6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3" name="Freeform 137"/>
            <p:cNvSpPr>
              <a:spLocks/>
            </p:cNvSpPr>
            <p:nvPr/>
          </p:nvSpPr>
          <p:spPr bwMode="auto">
            <a:xfrm>
              <a:off x="2889" y="2040"/>
              <a:ext cx="30" cy="10"/>
            </a:xfrm>
            <a:custGeom>
              <a:avLst/>
              <a:gdLst>
                <a:gd name="T0" fmla="*/ 0 w 148"/>
                <a:gd name="T1" fmla="*/ 0 h 47"/>
                <a:gd name="T2" fmla="*/ 0 w 148"/>
                <a:gd name="T3" fmla="*/ 0 h 47"/>
                <a:gd name="T4" fmla="*/ 0 w 148"/>
                <a:gd name="T5" fmla="*/ 0 h 47"/>
                <a:gd name="T6" fmla="*/ 0 w 148"/>
                <a:gd name="T7" fmla="*/ 0 h 47"/>
                <a:gd name="T8" fmla="*/ 0 w 148"/>
                <a:gd name="T9" fmla="*/ 0 h 47"/>
                <a:gd name="T10" fmla="*/ 0 w 148"/>
                <a:gd name="T11" fmla="*/ 0 h 47"/>
                <a:gd name="T12" fmla="*/ 0 w 148"/>
                <a:gd name="T13" fmla="*/ 0 h 47"/>
                <a:gd name="T14" fmla="*/ 0 w 148"/>
                <a:gd name="T15" fmla="*/ 0 h 47"/>
                <a:gd name="T16" fmla="*/ 0 w 148"/>
                <a:gd name="T17" fmla="*/ 0 h 47"/>
                <a:gd name="T18" fmla="*/ 0 w 148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7">
                  <a:moveTo>
                    <a:pt x="49" y="19"/>
                  </a:moveTo>
                  <a:lnTo>
                    <a:pt x="36" y="47"/>
                  </a:lnTo>
                  <a:lnTo>
                    <a:pt x="148" y="34"/>
                  </a:lnTo>
                  <a:lnTo>
                    <a:pt x="144" y="0"/>
                  </a:lnTo>
                  <a:lnTo>
                    <a:pt x="31" y="11"/>
                  </a:lnTo>
                  <a:lnTo>
                    <a:pt x="20" y="40"/>
                  </a:lnTo>
                  <a:lnTo>
                    <a:pt x="31" y="11"/>
                  </a:lnTo>
                  <a:lnTo>
                    <a:pt x="0" y="15"/>
                  </a:lnTo>
                  <a:lnTo>
                    <a:pt x="20" y="40"/>
                  </a:lnTo>
                  <a:lnTo>
                    <a:pt x="49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4" name="Freeform 138"/>
            <p:cNvSpPr>
              <a:spLocks/>
            </p:cNvSpPr>
            <p:nvPr/>
          </p:nvSpPr>
          <p:spPr bwMode="auto">
            <a:xfrm>
              <a:off x="2893" y="2044"/>
              <a:ext cx="22" cy="23"/>
            </a:xfrm>
            <a:custGeom>
              <a:avLst/>
              <a:gdLst>
                <a:gd name="T0" fmla="*/ 0 w 106"/>
                <a:gd name="T1" fmla="*/ 0 h 117"/>
                <a:gd name="T2" fmla="*/ 0 w 106"/>
                <a:gd name="T3" fmla="*/ 0 h 117"/>
                <a:gd name="T4" fmla="*/ 0 w 106"/>
                <a:gd name="T5" fmla="*/ 0 h 117"/>
                <a:gd name="T6" fmla="*/ 0 w 106"/>
                <a:gd name="T7" fmla="*/ 0 h 117"/>
                <a:gd name="T8" fmla="*/ 0 w 106"/>
                <a:gd name="T9" fmla="*/ 0 h 117"/>
                <a:gd name="T10" fmla="*/ 0 w 106"/>
                <a:gd name="T11" fmla="*/ 0 h 117"/>
                <a:gd name="T12" fmla="*/ 0 w 106"/>
                <a:gd name="T13" fmla="*/ 0 h 117"/>
                <a:gd name="T14" fmla="*/ 0 w 106"/>
                <a:gd name="T15" fmla="*/ 0 h 117"/>
                <a:gd name="T16" fmla="*/ 0 w 106"/>
                <a:gd name="T17" fmla="*/ 0 h 117"/>
                <a:gd name="T18" fmla="*/ 0 w 106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7">
                  <a:moveTo>
                    <a:pt x="92" y="117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6" y="112"/>
                  </a:lnTo>
                  <a:lnTo>
                    <a:pt x="70" y="88"/>
                  </a:lnTo>
                  <a:lnTo>
                    <a:pt x="92" y="117"/>
                  </a:lnTo>
                  <a:lnTo>
                    <a:pt x="106" y="105"/>
                  </a:lnTo>
                  <a:lnTo>
                    <a:pt x="95" y="91"/>
                  </a:lnTo>
                  <a:lnTo>
                    <a:pt x="92" y="1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5" name="Freeform 139"/>
            <p:cNvSpPr>
              <a:spLocks/>
            </p:cNvSpPr>
            <p:nvPr/>
          </p:nvSpPr>
          <p:spPr bwMode="auto">
            <a:xfrm>
              <a:off x="2899" y="2062"/>
              <a:ext cx="13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0" y="51"/>
                  </a:moveTo>
                  <a:lnTo>
                    <a:pt x="26" y="55"/>
                  </a:lnTo>
                  <a:lnTo>
                    <a:pt x="62" y="29"/>
                  </a:lnTo>
                  <a:lnTo>
                    <a:pt x="40" y="0"/>
                  </a:lnTo>
                  <a:lnTo>
                    <a:pt x="5" y="26"/>
                  </a:lnTo>
                  <a:lnTo>
                    <a:pt x="29" y="30"/>
                  </a:lnTo>
                  <a:lnTo>
                    <a:pt x="0" y="51"/>
                  </a:lnTo>
                  <a:lnTo>
                    <a:pt x="10" y="65"/>
                  </a:lnTo>
                  <a:lnTo>
                    <a:pt x="26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6" name="Freeform 140"/>
            <p:cNvSpPr>
              <a:spLocks/>
            </p:cNvSpPr>
            <p:nvPr/>
          </p:nvSpPr>
          <p:spPr bwMode="auto">
            <a:xfrm>
              <a:off x="2886" y="2044"/>
              <a:ext cx="19" cy="28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33" y="41"/>
                  </a:moveTo>
                  <a:lnTo>
                    <a:pt x="2" y="45"/>
                  </a:lnTo>
                  <a:lnTo>
                    <a:pt x="69" y="137"/>
                  </a:lnTo>
                  <a:lnTo>
                    <a:pt x="98" y="116"/>
                  </a:lnTo>
                  <a:lnTo>
                    <a:pt x="31" y="24"/>
                  </a:lnTo>
                  <a:lnTo>
                    <a:pt x="0" y="27"/>
                  </a:lnTo>
                  <a:lnTo>
                    <a:pt x="31" y="24"/>
                  </a:lnTo>
                  <a:lnTo>
                    <a:pt x="13" y="0"/>
                  </a:lnTo>
                  <a:lnTo>
                    <a:pt x="0" y="27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7" name="Freeform 141"/>
            <p:cNvSpPr>
              <a:spLocks/>
            </p:cNvSpPr>
            <p:nvPr/>
          </p:nvSpPr>
          <p:spPr bwMode="auto">
            <a:xfrm>
              <a:off x="2877" y="2050"/>
              <a:ext cx="15" cy="27"/>
            </a:xfrm>
            <a:custGeom>
              <a:avLst/>
              <a:gdLst>
                <a:gd name="T0" fmla="*/ 0 w 78"/>
                <a:gd name="T1" fmla="*/ 0 h 135"/>
                <a:gd name="T2" fmla="*/ 0 w 78"/>
                <a:gd name="T3" fmla="*/ 0 h 135"/>
                <a:gd name="T4" fmla="*/ 0 w 78"/>
                <a:gd name="T5" fmla="*/ 0 h 135"/>
                <a:gd name="T6" fmla="*/ 0 w 78"/>
                <a:gd name="T7" fmla="*/ 0 h 135"/>
                <a:gd name="T8" fmla="*/ 0 w 78"/>
                <a:gd name="T9" fmla="*/ 0 h 135"/>
                <a:gd name="T10" fmla="*/ 0 w 78"/>
                <a:gd name="T11" fmla="*/ 0 h 135"/>
                <a:gd name="T12" fmla="*/ 0 w 78"/>
                <a:gd name="T13" fmla="*/ 0 h 135"/>
                <a:gd name="T14" fmla="*/ 0 w 78"/>
                <a:gd name="T15" fmla="*/ 0 h 135"/>
                <a:gd name="T16" fmla="*/ 0 w 78"/>
                <a:gd name="T17" fmla="*/ 0 h 135"/>
                <a:gd name="T18" fmla="*/ 0 w 78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5">
                  <a:moveTo>
                    <a:pt x="9" y="128"/>
                  </a:moveTo>
                  <a:lnTo>
                    <a:pt x="33" y="119"/>
                  </a:lnTo>
                  <a:lnTo>
                    <a:pt x="78" y="14"/>
                  </a:lnTo>
                  <a:lnTo>
                    <a:pt x="45" y="0"/>
                  </a:lnTo>
                  <a:lnTo>
                    <a:pt x="0" y="104"/>
                  </a:lnTo>
                  <a:lnTo>
                    <a:pt x="23" y="95"/>
                  </a:lnTo>
                  <a:lnTo>
                    <a:pt x="9" y="128"/>
                  </a:lnTo>
                  <a:lnTo>
                    <a:pt x="26" y="135"/>
                  </a:lnTo>
                  <a:lnTo>
                    <a:pt x="33" y="119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8" name="Freeform 142"/>
            <p:cNvSpPr>
              <a:spLocks/>
            </p:cNvSpPr>
            <p:nvPr/>
          </p:nvSpPr>
          <p:spPr bwMode="auto">
            <a:xfrm>
              <a:off x="2867" y="2065"/>
              <a:ext cx="14" cy="10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" y="9"/>
                  </a:moveTo>
                  <a:lnTo>
                    <a:pt x="16" y="34"/>
                  </a:lnTo>
                  <a:lnTo>
                    <a:pt x="57" y="51"/>
                  </a:lnTo>
                  <a:lnTo>
                    <a:pt x="71" y="18"/>
                  </a:lnTo>
                  <a:lnTo>
                    <a:pt x="30" y="0"/>
                  </a:lnTo>
                  <a:lnTo>
                    <a:pt x="40" y="23"/>
                  </a:lnTo>
                  <a:lnTo>
                    <a:pt x="6" y="9"/>
                  </a:lnTo>
                  <a:lnTo>
                    <a:pt x="0" y="26"/>
                  </a:lnTo>
                  <a:lnTo>
                    <a:pt x="16" y="3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89" name="Freeform 143"/>
            <p:cNvSpPr>
              <a:spLocks/>
            </p:cNvSpPr>
            <p:nvPr/>
          </p:nvSpPr>
          <p:spPr bwMode="auto">
            <a:xfrm>
              <a:off x="2868" y="2044"/>
              <a:ext cx="18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64" y="40"/>
                  </a:moveTo>
                  <a:lnTo>
                    <a:pt x="47" y="14"/>
                  </a:lnTo>
                  <a:lnTo>
                    <a:pt x="0" y="117"/>
                  </a:lnTo>
                  <a:lnTo>
                    <a:pt x="34" y="131"/>
                  </a:lnTo>
                  <a:lnTo>
                    <a:pt x="79" y="28"/>
                  </a:lnTo>
                  <a:lnTo>
                    <a:pt x="61" y="4"/>
                  </a:lnTo>
                  <a:lnTo>
                    <a:pt x="79" y="28"/>
                  </a:lnTo>
                  <a:lnTo>
                    <a:pt x="91" y="0"/>
                  </a:lnTo>
                  <a:lnTo>
                    <a:pt x="61" y="4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0" name="Freeform 144"/>
            <p:cNvSpPr>
              <a:spLocks/>
            </p:cNvSpPr>
            <p:nvPr/>
          </p:nvSpPr>
          <p:spPr bwMode="auto">
            <a:xfrm>
              <a:off x="2855" y="2044"/>
              <a:ext cx="26" cy="10"/>
            </a:xfrm>
            <a:custGeom>
              <a:avLst/>
              <a:gdLst>
                <a:gd name="T0" fmla="*/ 0 w 131"/>
                <a:gd name="T1" fmla="*/ 0 h 49"/>
                <a:gd name="T2" fmla="*/ 0 w 131"/>
                <a:gd name="T3" fmla="*/ 0 h 49"/>
                <a:gd name="T4" fmla="*/ 0 w 131"/>
                <a:gd name="T5" fmla="*/ 0 h 49"/>
                <a:gd name="T6" fmla="*/ 0 w 131"/>
                <a:gd name="T7" fmla="*/ 0 h 49"/>
                <a:gd name="T8" fmla="*/ 0 w 131"/>
                <a:gd name="T9" fmla="*/ 0 h 49"/>
                <a:gd name="T10" fmla="*/ 0 w 131"/>
                <a:gd name="T11" fmla="*/ 0 h 49"/>
                <a:gd name="T12" fmla="*/ 0 w 131"/>
                <a:gd name="T13" fmla="*/ 0 h 49"/>
                <a:gd name="T14" fmla="*/ 0 w 131"/>
                <a:gd name="T15" fmla="*/ 0 h 49"/>
                <a:gd name="T16" fmla="*/ 0 w 131"/>
                <a:gd name="T17" fmla="*/ 0 h 49"/>
                <a:gd name="T18" fmla="*/ 0 w 131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49">
                  <a:moveTo>
                    <a:pt x="0" y="31"/>
                  </a:moveTo>
                  <a:lnTo>
                    <a:pt x="20" y="47"/>
                  </a:lnTo>
                  <a:lnTo>
                    <a:pt x="131" y="36"/>
                  </a:lnTo>
                  <a:lnTo>
                    <a:pt x="128" y="0"/>
                  </a:lnTo>
                  <a:lnTo>
                    <a:pt x="15" y="11"/>
                  </a:lnTo>
                  <a:lnTo>
                    <a:pt x="35" y="27"/>
                  </a:lnTo>
                  <a:lnTo>
                    <a:pt x="0" y="31"/>
                  </a:lnTo>
                  <a:lnTo>
                    <a:pt x="1" y="49"/>
                  </a:lnTo>
                  <a:lnTo>
                    <a:pt x="20" y="4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1" name="Freeform 145"/>
            <p:cNvSpPr>
              <a:spLocks/>
            </p:cNvSpPr>
            <p:nvPr/>
          </p:nvSpPr>
          <p:spPr bwMode="auto">
            <a:xfrm>
              <a:off x="2853" y="2038"/>
              <a:ext cx="9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17" y="0"/>
                  </a:moveTo>
                  <a:lnTo>
                    <a:pt x="2" y="20"/>
                  </a:lnTo>
                  <a:lnTo>
                    <a:pt x="7" y="64"/>
                  </a:lnTo>
                  <a:lnTo>
                    <a:pt x="42" y="60"/>
                  </a:lnTo>
                  <a:lnTo>
                    <a:pt x="38" y="15"/>
                  </a:lnTo>
                  <a:lnTo>
                    <a:pt x="21" y="36"/>
                  </a:lnTo>
                  <a:lnTo>
                    <a:pt x="17" y="0"/>
                  </a:lnTo>
                  <a:lnTo>
                    <a:pt x="0" y="2"/>
                  </a:lnTo>
                  <a:lnTo>
                    <a:pt x="2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2" name="Freeform 146"/>
            <p:cNvSpPr>
              <a:spLocks/>
            </p:cNvSpPr>
            <p:nvPr/>
          </p:nvSpPr>
          <p:spPr bwMode="auto">
            <a:xfrm>
              <a:off x="2857" y="2035"/>
              <a:ext cx="29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100" y="28"/>
                  </a:moveTo>
                  <a:lnTo>
                    <a:pt x="113" y="0"/>
                  </a:lnTo>
                  <a:lnTo>
                    <a:pt x="0" y="13"/>
                  </a:lnTo>
                  <a:lnTo>
                    <a:pt x="4" y="49"/>
                  </a:lnTo>
                  <a:lnTo>
                    <a:pt x="117" y="36"/>
                  </a:lnTo>
                  <a:lnTo>
                    <a:pt x="129" y="7"/>
                  </a:lnTo>
                  <a:lnTo>
                    <a:pt x="117" y="36"/>
                  </a:lnTo>
                  <a:lnTo>
                    <a:pt x="148" y="33"/>
                  </a:lnTo>
                  <a:lnTo>
                    <a:pt x="129" y="7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3" name="Freeform 147"/>
            <p:cNvSpPr>
              <a:spLocks/>
            </p:cNvSpPr>
            <p:nvPr/>
          </p:nvSpPr>
          <p:spPr bwMode="auto">
            <a:xfrm>
              <a:off x="2862" y="2018"/>
              <a:ext cx="21" cy="23"/>
            </a:xfrm>
            <a:custGeom>
              <a:avLst/>
              <a:gdLst>
                <a:gd name="T0" fmla="*/ 0 w 105"/>
                <a:gd name="T1" fmla="*/ 0 h 115"/>
                <a:gd name="T2" fmla="*/ 0 w 105"/>
                <a:gd name="T3" fmla="*/ 0 h 115"/>
                <a:gd name="T4" fmla="*/ 0 w 105"/>
                <a:gd name="T5" fmla="*/ 0 h 115"/>
                <a:gd name="T6" fmla="*/ 0 w 105"/>
                <a:gd name="T7" fmla="*/ 0 h 115"/>
                <a:gd name="T8" fmla="*/ 0 w 105"/>
                <a:gd name="T9" fmla="*/ 0 h 115"/>
                <a:gd name="T10" fmla="*/ 0 w 105"/>
                <a:gd name="T11" fmla="*/ 0 h 115"/>
                <a:gd name="T12" fmla="*/ 0 w 105"/>
                <a:gd name="T13" fmla="*/ 0 h 115"/>
                <a:gd name="T14" fmla="*/ 0 w 105"/>
                <a:gd name="T15" fmla="*/ 0 h 115"/>
                <a:gd name="T16" fmla="*/ 0 w 105"/>
                <a:gd name="T17" fmla="*/ 0 h 115"/>
                <a:gd name="T18" fmla="*/ 0 w 105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5">
                  <a:moveTo>
                    <a:pt x="14" y="0"/>
                  </a:moveTo>
                  <a:lnTo>
                    <a:pt x="9" y="26"/>
                  </a:lnTo>
                  <a:lnTo>
                    <a:pt x="76" y="115"/>
                  </a:lnTo>
                  <a:lnTo>
                    <a:pt x="105" y="94"/>
                  </a:lnTo>
                  <a:lnTo>
                    <a:pt x="38" y="4"/>
                  </a:lnTo>
                  <a:lnTo>
                    <a:pt x="34" y="29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9" y="2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4" name="Freeform 148"/>
            <p:cNvSpPr>
              <a:spLocks/>
            </p:cNvSpPr>
            <p:nvPr/>
          </p:nvSpPr>
          <p:spPr bwMode="auto">
            <a:xfrm>
              <a:off x="2864" y="2010"/>
              <a:ext cx="13" cy="14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61" y="14"/>
                  </a:moveTo>
                  <a:lnTo>
                    <a:pt x="36" y="10"/>
                  </a:lnTo>
                  <a:lnTo>
                    <a:pt x="0" y="37"/>
                  </a:lnTo>
                  <a:lnTo>
                    <a:pt x="20" y="66"/>
                  </a:lnTo>
                  <a:lnTo>
                    <a:pt x="56" y="39"/>
                  </a:lnTo>
                  <a:lnTo>
                    <a:pt x="32" y="36"/>
                  </a:lnTo>
                  <a:lnTo>
                    <a:pt x="61" y="14"/>
                  </a:lnTo>
                  <a:lnTo>
                    <a:pt x="49" y="0"/>
                  </a:lnTo>
                  <a:lnTo>
                    <a:pt x="36" y="10"/>
                  </a:lnTo>
                  <a:lnTo>
                    <a:pt x="61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5" name="Freeform 149"/>
            <p:cNvSpPr>
              <a:spLocks/>
            </p:cNvSpPr>
            <p:nvPr/>
          </p:nvSpPr>
          <p:spPr bwMode="auto">
            <a:xfrm>
              <a:off x="2871" y="2013"/>
              <a:ext cx="19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65" y="95"/>
                  </a:moveTo>
                  <a:lnTo>
                    <a:pt x="95" y="92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98" y="110"/>
                  </a:lnTo>
                  <a:lnTo>
                    <a:pt x="66" y="113"/>
                  </a:lnTo>
                  <a:lnTo>
                    <a:pt x="85" y="138"/>
                  </a:lnTo>
                  <a:lnTo>
                    <a:pt x="97" y="110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6" name="Freeform 150"/>
            <p:cNvSpPr>
              <a:spLocks/>
            </p:cNvSpPr>
            <p:nvPr/>
          </p:nvSpPr>
          <p:spPr bwMode="auto">
            <a:xfrm>
              <a:off x="2884" y="2008"/>
              <a:ext cx="15" cy="27"/>
            </a:xfrm>
            <a:custGeom>
              <a:avLst/>
              <a:gdLst>
                <a:gd name="T0" fmla="*/ 0 w 78"/>
                <a:gd name="T1" fmla="*/ 0 h 136"/>
                <a:gd name="T2" fmla="*/ 0 w 78"/>
                <a:gd name="T3" fmla="*/ 0 h 136"/>
                <a:gd name="T4" fmla="*/ 0 w 78"/>
                <a:gd name="T5" fmla="*/ 0 h 136"/>
                <a:gd name="T6" fmla="*/ 0 w 78"/>
                <a:gd name="T7" fmla="*/ 0 h 136"/>
                <a:gd name="T8" fmla="*/ 0 w 78"/>
                <a:gd name="T9" fmla="*/ 0 h 136"/>
                <a:gd name="T10" fmla="*/ 0 w 78"/>
                <a:gd name="T11" fmla="*/ 0 h 136"/>
                <a:gd name="T12" fmla="*/ 0 w 78"/>
                <a:gd name="T13" fmla="*/ 0 h 136"/>
                <a:gd name="T14" fmla="*/ 0 w 78"/>
                <a:gd name="T15" fmla="*/ 0 h 136"/>
                <a:gd name="T16" fmla="*/ 0 w 78"/>
                <a:gd name="T17" fmla="*/ 0 h 136"/>
                <a:gd name="T18" fmla="*/ 0 w 78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6">
                  <a:moveTo>
                    <a:pt x="69" y="7"/>
                  </a:moveTo>
                  <a:lnTo>
                    <a:pt x="45" y="18"/>
                  </a:lnTo>
                  <a:lnTo>
                    <a:pt x="0" y="121"/>
                  </a:lnTo>
                  <a:lnTo>
                    <a:pt x="33" y="136"/>
                  </a:lnTo>
                  <a:lnTo>
                    <a:pt x="78" y="32"/>
                  </a:lnTo>
                  <a:lnTo>
                    <a:pt x="55" y="41"/>
                  </a:lnTo>
                  <a:lnTo>
                    <a:pt x="69" y="7"/>
                  </a:lnTo>
                  <a:lnTo>
                    <a:pt x="52" y="0"/>
                  </a:lnTo>
                  <a:lnTo>
                    <a:pt x="45" y="18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7" name="Freeform 151"/>
            <p:cNvSpPr>
              <a:spLocks/>
            </p:cNvSpPr>
            <p:nvPr/>
          </p:nvSpPr>
          <p:spPr bwMode="auto">
            <a:xfrm>
              <a:off x="2895" y="2009"/>
              <a:ext cx="14" cy="11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4" y="43"/>
                  </a:moveTo>
                  <a:lnTo>
                    <a:pt x="56" y="18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0" y="51"/>
                  </a:lnTo>
                  <a:lnTo>
                    <a:pt x="30" y="28"/>
                  </a:lnTo>
                  <a:lnTo>
                    <a:pt x="64" y="43"/>
                  </a:lnTo>
                  <a:lnTo>
                    <a:pt x="71" y="26"/>
                  </a:lnTo>
                  <a:lnTo>
                    <a:pt x="56" y="18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8" name="Freeform 152"/>
            <p:cNvSpPr>
              <a:spLocks/>
            </p:cNvSpPr>
            <p:nvPr/>
          </p:nvSpPr>
          <p:spPr bwMode="auto">
            <a:xfrm>
              <a:off x="2889" y="2015"/>
              <a:ext cx="19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28" y="93"/>
                  </a:moveTo>
                  <a:lnTo>
                    <a:pt x="45" y="119"/>
                  </a:lnTo>
                  <a:lnTo>
                    <a:pt x="91" y="15"/>
                  </a:lnTo>
                  <a:lnTo>
                    <a:pt x="57" y="0"/>
                  </a:lnTo>
                  <a:lnTo>
                    <a:pt x="13" y="104"/>
                  </a:lnTo>
                  <a:lnTo>
                    <a:pt x="30" y="129"/>
                  </a:lnTo>
                  <a:lnTo>
                    <a:pt x="13" y="104"/>
                  </a:lnTo>
                  <a:lnTo>
                    <a:pt x="0" y="131"/>
                  </a:lnTo>
                  <a:lnTo>
                    <a:pt x="30" y="129"/>
                  </a:lnTo>
                  <a:lnTo>
                    <a:pt x="28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799" name="Freeform 153"/>
            <p:cNvSpPr>
              <a:spLocks/>
            </p:cNvSpPr>
            <p:nvPr/>
          </p:nvSpPr>
          <p:spPr bwMode="auto">
            <a:xfrm>
              <a:off x="2887" y="1918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8"/>
                  </a:moveTo>
                  <a:lnTo>
                    <a:pt x="113" y="2"/>
                  </a:lnTo>
                  <a:lnTo>
                    <a:pt x="0" y="13"/>
                  </a:lnTo>
                  <a:lnTo>
                    <a:pt x="4" y="50"/>
                  </a:lnTo>
                  <a:lnTo>
                    <a:pt x="117" y="38"/>
                  </a:lnTo>
                  <a:lnTo>
                    <a:pt x="97" y="21"/>
                  </a:lnTo>
                  <a:lnTo>
                    <a:pt x="132" y="18"/>
                  </a:lnTo>
                  <a:lnTo>
                    <a:pt x="131" y="0"/>
                  </a:lnTo>
                  <a:lnTo>
                    <a:pt x="113" y="2"/>
                  </a:lnTo>
                  <a:lnTo>
                    <a:pt x="132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0" name="Freeform 154"/>
            <p:cNvSpPr>
              <a:spLocks/>
            </p:cNvSpPr>
            <p:nvPr/>
          </p:nvSpPr>
          <p:spPr bwMode="auto">
            <a:xfrm>
              <a:off x="2906" y="1922"/>
              <a:ext cx="9" cy="12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4" y="64"/>
                  </a:moveTo>
                  <a:lnTo>
                    <a:pt x="41" y="44"/>
                  </a:lnTo>
                  <a:lnTo>
                    <a:pt x="35" y="0"/>
                  </a:lnTo>
                  <a:lnTo>
                    <a:pt x="0" y="3"/>
                  </a:lnTo>
                  <a:lnTo>
                    <a:pt x="5" y="48"/>
                  </a:lnTo>
                  <a:lnTo>
                    <a:pt x="21" y="28"/>
                  </a:lnTo>
                  <a:lnTo>
                    <a:pt x="24" y="64"/>
                  </a:lnTo>
                  <a:lnTo>
                    <a:pt x="42" y="63"/>
                  </a:lnTo>
                  <a:lnTo>
                    <a:pt x="41" y="44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1" name="Freeform 155"/>
            <p:cNvSpPr>
              <a:spLocks/>
            </p:cNvSpPr>
            <p:nvPr/>
          </p:nvSpPr>
          <p:spPr bwMode="auto">
            <a:xfrm>
              <a:off x="2882" y="1927"/>
              <a:ext cx="29" cy="10"/>
            </a:xfrm>
            <a:custGeom>
              <a:avLst/>
              <a:gdLst>
                <a:gd name="T0" fmla="*/ 0 w 147"/>
                <a:gd name="T1" fmla="*/ 0 h 47"/>
                <a:gd name="T2" fmla="*/ 0 w 147"/>
                <a:gd name="T3" fmla="*/ 0 h 47"/>
                <a:gd name="T4" fmla="*/ 0 w 147"/>
                <a:gd name="T5" fmla="*/ 0 h 47"/>
                <a:gd name="T6" fmla="*/ 0 w 147"/>
                <a:gd name="T7" fmla="*/ 0 h 47"/>
                <a:gd name="T8" fmla="*/ 0 w 147"/>
                <a:gd name="T9" fmla="*/ 0 h 47"/>
                <a:gd name="T10" fmla="*/ 0 w 147"/>
                <a:gd name="T11" fmla="*/ 0 h 47"/>
                <a:gd name="T12" fmla="*/ 0 w 147"/>
                <a:gd name="T13" fmla="*/ 0 h 47"/>
                <a:gd name="T14" fmla="*/ 0 w 147"/>
                <a:gd name="T15" fmla="*/ 0 h 47"/>
                <a:gd name="T16" fmla="*/ 0 w 147"/>
                <a:gd name="T17" fmla="*/ 0 h 47"/>
                <a:gd name="T18" fmla="*/ 0 w 147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7">
                  <a:moveTo>
                    <a:pt x="47" y="20"/>
                  </a:moveTo>
                  <a:lnTo>
                    <a:pt x="36" y="47"/>
                  </a:lnTo>
                  <a:lnTo>
                    <a:pt x="147" y="36"/>
                  </a:lnTo>
                  <a:lnTo>
                    <a:pt x="144" y="0"/>
                  </a:lnTo>
                  <a:lnTo>
                    <a:pt x="31" y="11"/>
                  </a:lnTo>
                  <a:lnTo>
                    <a:pt x="18" y="40"/>
                  </a:lnTo>
                  <a:lnTo>
                    <a:pt x="31" y="11"/>
                  </a:lnTo>
                  <a:lnTo>
                    <a:pt x="0" y="15"/>
                  </a:lnTo>
                  <a:lnTo>
                    <a:pt x="18" y="40"/>
                  </a:lnTo>
                  <a:lnTo>
                    <a:pt x="47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2" name="Freeform 156"/>
            <p:cNvSpPr>
              <a:spLocks/>
            </p:cNvSpPr>
            <p:nvPr/>
          </p:nvSpPr>
          <p:spPr bwMode="auto">
            <a:xfrm>
              <a:off x="2885" y="1931"/>
              <a:ext cx="22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92" y="116"/>
                  </a:moveTo>
                  <a:lnTo>
                    <a:pt x="97" y="91"/>
                  </a:lnTo>
                  <a:lnTo>
                    <a:pt x="29" y="0"/>
                  </a:lnTo>
                  <a:lnTo>
                    <a:pt x="0" y="20"/>
                  </a:lnTo>
                  <a:lnTo>
                    <a:pt x="68" y="112"/>
                  </a:lnTo>
                  <a:lnTo>
                    <a:pt x="71" y="87"/>
                  </a:lnTo>
                  <a:lnTo>
                    <a:pt x="92" y="116"/>
                  </a:lnTo>
                  <a:lnTo>
                    <a:pt x="106" y="105"/>
                  </a:lnTo>
                  <a:lnTo>
                    <a:pt x="97" y="91"/>
                  </a:lnTo>
                  <a:lnTo>
                    <a:pt x="92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3" name="Freeform 157"/>
            <p:cNvSpPr>
              <a:spLocks/>
            </p:cNvSpPr>
            <p:nvPr/>
          </p:nvSpPr>
          <p:spPr bwMode="auto">
            <a:xfrm>
              <a:off x="2892" y="1949"/>
              <a:ext cx="12" cy="13"/>
            </a:xfrm>
            <a:custGeom>
              <a:avLst/>
              <a:gdLst>
                <a:gd name="T0" fmla="*/ 0 w 60"/>
                <a:gd name="T1" fmla="*/ 0 h 67"/>
                <a:gd name="T2" fmla="*/ 0 w 60"/>
                <a:gd name="T3" fmla="*/ 0 h 67"/>
                <a:gd name="T4" fmla="*/ 0 w 60"/>
                <a:gd name="T5" fmla="*/ 0 h 67"/>
                <a:gd name="T6" fmla="*/ 0 w 60"/>
                <a:gd name="T7" fmla="*/ 0 h 67"/>
                <a:gd name="T8" fmla="*/ 0 w 60"/>
                <a:gd name="T9" fmla="*/ 0 h 67"/>
                <a:gd name="T10" fmla="*/ 0 w 60"/>
                <a:gd name="T11" fmla="*/ 0 h 67"/>
                <a:gd name="T12" fmla="*/ 0 w 60"/>
                <a:gd name="T13" fmla="*/ 0 h 67"/>
                <a:gd name="T14" fmla="*/ 0 w 60"/>
                <a:gd name="T15" fmla="*/ 0 h 67"/>
                <a:gd name="T16" fmla="*/ 0 w 60"/>
                <a:gd name="T17" fmla="*/ 0 h 67"/>
                <a:gd name="T18" fmla="*/ 0 w 60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7">
                  <a:moveTo>
                    <a:pt x="0" y="52"/>
                  </a:moveTo>
                  <a:lnTo>
                    <a:pt x="24" y="55"/>
                  </a:lnTo>
                  <a:lnTo>
                    <a:pt x="60" y="29"/>
                  </a:lnTo>
                  <a:lnTo>
                    <a:pt x="39" y="0"/>
                  </a:lnTo>
                  <a:lnTo>
                    <a:pt x="3" y="26"/>
                  </a:lnTo>
                  <a:lnTo>
                    <a:pt x="29" y="30"/>
                  </a:lnTo>
                  <a:lnTo>
                    <a:pt x="0" y="52"/>
                  </a:lnTo>
                  <a:lnTo>
                    <a:pt x="10" y="67"/>
                  </a:lnTo>
                  <a:lnTo>
                    <a:pt x="24" y="5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4" name="Freeform 158"/>
            <p:cNvSpPr>
              <a:spLocks/>
            </p:cNvSpPr>
            <p:nvPr/>
          </p:nvSpPr>
          <p:spPr bwMode="auto">
            <a:xfrm>
              <a:off x="2878" y="1931"/>
              <a:ext cx="20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31" y="44"/>
                  </a:moveTo>
                  <a:lnTo>
                    <a:pt x="2" y="46"/>
                  </a:lnTo>
                  <a:lnTo>
                    <a:pt x="69" y="138"/>
                  </a:lnTo>
                  <a:lnTo>
                    <a:pt x="98" y="116"/>
                  </a:lnTo>
                  <a:lnTo>
                    <a:pt x="30" y="25"/>
                  </a:lnTo>
                  <a:lnTo>
                    <a:pt x="0" y="29"/>
                  </a:lnTo>
                  <a:lnTo>
                    <a:pt x="30" y="25"/>
                  </a:lnTo>
                  <a:lnTo>
                    <a:pt x="12" y="0"/>
                  </a:lnTo>
                  <a:lnTo>
                    <a:pt x="0" y="29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5" name="Freeform 159"/>
            <p:cNvSpPr>
              <a:spLocks/>
            </p:cNvSpPr>
            <p:nvPr/>
          </p:nvSpPr>
          <p:spPr bwMode="auto">
            <a:xfrm>
              <a:off x="2869" y="1937"/>
              <a:ext cx="15" cy="27"/>
            </a:xfrm>
            <a:custGeom>
              <a:avLst/>
              <a:gdLst>
                <a:gd name="T0" fmla="*/ 0 w 77"/>
                <a:gd name="T1" fmla="*/ 0 h 133"/>
                <a:gd name="T2" fmla="*/ 0 w 77"/>
                <a:gd name="T3" fmla="*/ 0 h 133"/>
                <a:gd name="T4" fmla="*/ 0 w 77"/>
                <a:gd name="T5" fmla="*/ 0 h 133"/>
                <a:gd name="T6" fmla="*/ 0 w 77"/>
                <a:gd name="T7" fmla="*/ 0 h 133"/>
                <a:gd name="T8" fmla="*/ 0 w 77"/>
                <a:gd name="T9" fmla="*/ 0 h 133"/>
                <a:gd name="T10" fmla="*/ 0 w 77"/>
                <a:gd name="T11" fmla="*/ 0 h 133"/>
                <a:gd name="T12" fmla="*/ 0 w 77"/>
                <a:gd name="T13" fmla="*/ 0 h 133"/>
                <a:gd name="T14" fmla="*/ 0 w 77"/>
                <a:gd name="T15" fmla="*/ 0 h 133"/>
                <a:gd name="T16" fmla="*/ 0 w 77"/>
                <a:gd name="T17" fmla="*/ 0 h 133"/>
                <a:gd name="T18" fmla="*/ 0 w 77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133">
                  <a:moveTo>
                    <a:pt x="9" y="128"/>
                  </a:moveTo>
                  <a:lnTo>
                    <a:pt x="33" y="118"/>
                  </a:lnTo>
                  <a:lnTo>
                    <a:pt x="77" y="15"/>
                  </a:lnTo>
                  <a:lnTo>
                    <a:pt x="46" y="0"/>
                  </a:lnTo>
                  <a:lnTo>
                    <a:pt x="0" y="103"/>
                  </a:lnTo>
                  <a:lnTo>
                    <a:pt x="23" y="94"/>
                  </a:lnTo>
                  <a:lnTo>
                    <a:pt x="9" y="128"/>
                  </a:lnTo>
                  <a:lnTo>
                    <a:pt x="25" y="133"/>
                  </a:lnTo>
                  <a:lnTo>
                    <a:pt x="32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6" name="Freeform 160"/>
            <p:cNvSpPr>
              <a:spLocks/>
            </p:cNvSpPr>
            <p:nvPr/>
          </p:nvSpPr>
          <p:spPr bwMode="auto">
            <a:xfrm>
              <a:off x="2859" y="1952"/>
              <a:ext cx="14" cy="11"/>
            </a:xfrm>
            <a:custGeom>
              <a:avLst/>
              <a:gdLst>
                <a:gd name="T0" fmla="*/ 0 w 71"/>
                <a:gd name="T1" fmla="*/ 0 h 53"/>
                <a:gd name="T2" fmla="*/ 0 w 71"/>
                <a:gd name="T3" fmla="*/ 0 h 53"/>
                <a:gd name="T4" fmla="*/ 0 w 71"/>
                <a:gd name="T5" fmla="*/ 0 h 53"/>
                <a:gd name="T6" fmla="*/ 0 w 71"/>
                <a:gd name="T7" fmla="*/ 0 h 53"/>
                <a:gd name="T8" fmla="*/ 0 w 71"/>
                <a:gd name="T9" fmla="*/ 0 h 53"/>
                <a:gd name="T10" fmla="*/ 0 w 71"/>
                <a:gd name="T11" fmla="*/ 0 h 53"/>
                <a:gd name="T12" fmla="*/ 0 w 71"/>
                <a:gd name="T13" fmla="*/ 0 h 53"/>
                <a:gd name="T14" fmla="*/ 0 w 71"/>
                <a:gd name="T15" fmla="*/ 0 h 53"/>
                <a:gd name="T16" fmla="*/ 0 w 71"/>
                <a:gd name="T17" fmla="*/ 0 h 53"/>
                <a:gd name="T18" fmla="*/ 0 w 71"/>
                <a:gd name="T19" fmla="*/ 0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3">
                  <a:moveTo>
                    <a:pt x="7" y="11"/>
                  </a:moveTo>
                  <a:lnTo>
                    <a:pt x="15" y="34"/>
                  </a:lnTo>
                  <a:lnTo>
                    <a:pt x="57" y="53"/>
                  </a:lnTo>
                  <a:lnTo>
                    <a:pt x="71" y="19"/>
                  </a:lnTo>
                  <a:lnTo>
                    <a:pt x="30" y="0"/>
                  </a:lnTo>
                  <a:lnTo>
                    <a:pt x="41" y="25"/>
                  </a:lnTo>
                  <a:lnTo>
                    <a:pt x="7" y="11"/>
                  </a:lnTo>
                  <a:lnTo>
                    <a:pt x="0" y="26"/>
                  </a:lnTo>
                  <a:lnTo>
                    <a:pt x="15" y="3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7" name="Freeform 161"/>
            <p:cNvSpPr>
              <a:spLocks/>
            </p:cNvSpPr>
            <p:nvPr/>
          </p:nvSpPr>
          <p:spPr bwMode="auto">
            <a:xfrm>
              <a:off x="2861" y="1931"/>
              <a:ext cx="18" cy="26"/>
            </a:xfrm>
            <a:custGeom>
              <a:avLst/>
              <a:gdLst>
                <a:gd name="T0" fmla="*/ 0 w 91"/>
                <a:gd name="T1" fmla="*/ 0 h 133"/>
                <a:gd name="T2" fmla="*/ 0 w 91"/>
                <a:gd name="T3" fmla="*/ 0 h 133"/>
                <a:gd name="T4" fmla="*/ 0 w 91"/>
                <a:gd name="T5" fmla="*/ 0 h 133"/>
                <a:gd name="T6" fmla="*/ 0 w 91"/>
                <a:gd name="T7" fmla="*/ 0 h 133"/>
                <a:gd name="T8" fmla="*/ 0 w 91"/>
                <a:gd name="T9" fmla="*/ 0 h 133"/>
                <a:gd name="T10" fmla="*/ 0 w 91"/>
                <a:gd name="T11" fmla="*/ 0 h 133"/>
                <a:gd name="T12" fmla="*/ 0 w 91"/>
                <a:gd name="T13" fmla="*/ 0 h 133"/>
                <a:gd name="T14" fmla="*/ 0 w 91"/>
                <a:gd name="T15" fmla="*/ 0 h 133"/>
                <a:gd name="T16" fmla="*/ 0 w 91"/>
                <a:gd name="T17" fmla="*/ 0 h 133"/>
                <a:gd name="T18" fmla="*/ 0 w 91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3">
                  <a:moveTo>
                    <a:pt x="64" y="40"/>
                  </a:moveTo>
                  <a:lnTo>
                    <a:pt x="45" y="15"/>
                  </a:lnTo>
                  <a:lnTo>
                    <a:pt x="0" y="119"/>
                  </a:lnTo>
                  <a:lnTo>
                    <a:pt x="34" y="133"/>
                  </a:lnTo>
                  <a:lnTo>
                    <a:pt x="79" y="28"/>
                  </a:lnTo>
                  <a:lnTo>
                    <a:pt x="60" y="4"/>
                  </a:lnTo>
                  <a:lnTo>
                    <a:pt x="79" y="28"/>
                  </a:lnTo>
                  <a:lnTo>
                    <a:pt x="91" y="0"/>
                  </a:lnTo>
                  <a:lnTo>
                    <a:pt x="60" y="4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8" name="Freeform 162"/>
            <p:cNvSpPr>
              <a:spLocks/>
            </p:cNvSpPr>
            <p:nvPr/>
          </p:nvSpPr>
          <p:spPr bwMode="auto">
            <a:xfrm>
              <a:off x="2847" y="1931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0" y="32"/>
                  </a:moveTo>
                  <a:lnTo>
                    <a:pt x="20" y="47"/>
                  </a:lnTo>
                  <a:lnTo>
                    <a:pt x="133" y="36"/>
                  </a:lnTo>
                  <a:lnTo>
                    <a:pt x="129" y="0"/>
                  </a:lnTo>
                  <a:lnTo>
                    <a:pt x="17" y="12"/>
                  </a:lnTo>
                  <a:lnTo>
                    <a:pt x="36" y="28"/>
                  </a:lnTo>
                  <a:lnTo>
                    <a:pt x="0" y="32"/>
                  </a:lnTo>
                  <a:lnTo>
                    <a:pt x="3" y="50"/>
                  </a:lnTo>
                  <a:lnTo>
                    <a:pt x="20" y="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09" name="Freeform 163"/>
            <p:cNvSpPr>
              <a:spLocks/>
            </p:cNvSpPr>
            <p:nvPr/>
          </p:nvSpPr>
          <p:spPr bwMode="auto">
            <a:xfrm>
              <a:off x="2845" y="1925"/>
              <a:ext cx="9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19" y="0"/>
                  </a:moveTo>
                  <a:lnTo>
                    <a:pt x="3" y="21"/>
                  </a:lnTo>
                  <a:lnTo>
                    <a:pt x="7" y="65"/>
                  </a:lnTo>
                  <a:lnTo>
                    <a:pt x="43" y="61"/>
                  </a:lnTo>
                  <a:lnTo>
                    <a:pt x="39" y="16"/>
                  </a:lnTo>
                  <a:lnTo>
                    <a:pt x="24" y="36"/>
                  </a:lnTo>
                  <a:lnTo>
                    <a:pt x="19" y="0"/>
                  </a:lnTo>
                  <a:lnTo>
                    <a:pt x="0" y="2"/>
                  </a:lnTo>
                  <a:lnTo>
                    <a:pt x="3" y="2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0" name="Freeform 164"/>
            <p:cNvSpPr>
              <a:spLocks/>
            </p:cNvSpPr>
            <p:nvPr/>
          </p:nvSpPr>
          <p:spPr bwMode="auto">
            <a:xfrm>
              <a:off x="2849" y="1923"/>
              <a:ext cx="29" cy="9"/>
            </a:xfrm>
            <a:custGeom>
              <a:avLst/>
              <a:gdLst>
                <a:gd name="T0" fmla="*/ 0 w 146"/>
                <a:gd name="T1" fmla="*/ 0 h 47"/>
                <a:gd name="T2" fmla="*/ 0 w 146"/>
                <a:gd name="T3" fmla="*/ 0 h 47"/>
                <a:gd name="T4" fmla="*/ 0 w 146"/>
                <a:gd name="T5" fmla="*/ 0 h 47"/>
                <a:gd name="T6" fmla="*/ 0 w 146"/>
                <a:gd name="T7" fmla="*/ 0 h 47"/>
                <a:gd name="T8" fmla="*/ 0 w 146"/>
                <a:gd name="T9" fmla="*/ 0 h 47"/>
                <a:gd name="T10" fmla="*/ 0 w 146"/>
                <a:gd name="T11" fmla="*/ 0 h 47"/>
                <a:gd name="T12" fmla="*/ 0 w 146"/>
                <a:gd name="T13" fmla="*/ 0 h 47"/>
                <a:gd name="T14" fmla="*/ 0 w 146"/>
                <a:gd name="T15" fmla="*/ 0 h 47"/>
                <a:gd name="T16" fmla="*/ 0 w 146"/>
                <a:gd name="T17" fmla="*/ 0 h 47"/>
                <a:gd name="T18" fmla="*/ 0 w 146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7">
                  <a:moveTo>
                    <a:pt x="99" y="29"/>
                  </a:moveTo>
                  <a:lnTo>
                    <a:pt x="113" y="0"/>
                  </a:lnTo>
                  <a:lnTo>
                    <a:pt x="0" y="11"/>
                  </a:lnTo>
                  <a:lnTo>
                    <a:pt x="5" y="47"/>
                  </a:lnTo>
                  <a:lnTo>
                    <a:pt x="116" y="34"/>
                  </a:lnTo>
                  <a:lnTo>
                    <a:pt x="129" y="6"/>
                  </a:lnTo>
                  <a:lnTo>
                    <a:pt x="116" y="34"/>
                  </a:lnTo>
                  <a:lnTo>
                    <a:pt x="146" y="32"/>
                  </a:lnTo>
                  <a:lnTo>
                    <a:pt x="129" y="6"/>
                  </a:lnTo>
                  <a:lnTo>
                    <a:pt x="99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1" name="Freeform 165"/>
            <p:cNvSpPr>
              <a:spLocks/>
            </p:cNvSpPr>
            <p:nvPr/>
          </p:nvSpPr>
          <p:spPr bwMode="auto">
            <a:xfrm>
              <a:off x="2854" y="1905"/>
              <a:ext cx="21" cy="23"/>
            </a:xfrm>
            <a:custGeom>
              <a:avLst/>
              <a:gdLst>
                <a:gd name="T0" fmla="*/ 0 w 107"/>
                <a:gd name="T1" fmla="*/ 0 h 118"/>
                <a:gd name="T2" fmla="*/ 0 w 107"/>
                <a:gd name="T3" fmla="*/ 0 h 118"/>
                <a:gd name="T4" fmla="*/ 0 w 107"/>
                <a:gd name="T5" fmla="*/ 0 h 118"/>
                <a:gd name="T6" fmla="*/ 0 w 107"/>
                <a:gd name="T7" fmla="*/ 0 h 118"/>
                <a:gd name="T8" fmla="*/ 0 w 107"/>
                <a:gd name="T9" fmla="*/ 0 h 118"/>
                <a:gd name="T10" fmla="*/ 0 w 107"/>
                <a:gd name="T11" fmla="*/ 0 h 118"/>
                <a:gd name="T12" fmla="*/ 0 w 107"/>
                <a:gd name="T13" fmla="*/ 0 h 118"/>
                <a:gd name="T14" fmla="*/ 0 w 107"/>
                <a:gd name="T15" fmla="*/ 0 h 118"/>
                <a:gd name="T16" fmla="*/ 0 w 107"/>
                <a:gd name="T17" fmla="*/ 0 h 118"/>
                <a:gd name="T18" fmla="*/ 0 w 107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8">
                  <a:moveTo>
                    <a:pt x="14" y="0"/>
                  </a:moveTo>
                  <a:lnTo>
                    <a:pt x="12" y="26"/>
                  </a:lnTo>
                  <a:lnTo>
                    <a:pt x="77" y="118"/>
                  </a:lnTo>
                  <a:lnTo>
                    <a:pt x="107" y="95"/>
                  </a:lnTo>
                  <a:lnTo>
                    <a:pt x="41" y="5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2"/>
                  </a:lnTo>
                  <a:lnTo>
                    <a:pt x="12" y="2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2" name="Freeform 166"/>
            <p:cNvSpPr>
              <a:spLocks/>
            </p:cNvSpPr>
            <p:nvPr/>
          </p:nvSpPr>
          <p:spPr bwMode="auto">
            <a:xfrm>
              <a:off x="2856" y="1897"/>
              <a:ext cx="13" cy="14"/>
            </a:xfrm>
            <a:custGeom>
              <a:avLst/>
              <a:gdLst>
                <a:gd name="T0" fmla="*/ 0 w 62"/>
                <a:gd name="T1" fmla="*/ 0 h 66"/>
                <a:gd name="T2" fmla="*/ 0 w 62"/>
                <a:gd name="T3" fmla="*/ 0 h 66"/>
                <a:gd name="T4" fmla="*/ 0 w 62"/>
                <a:gd name="T5" fmla="*/ 0 h 66"/>
                <a:gd name="T6" fmla="*/ 0 w 62"/>
                <a:gd name="T7" fmla="*/ 0 h 66"/>
                <a:gd name="T8" fmla="*/ 0 w 62"/>
                <a:gd name="T9" fmla="*/ 0 h 66"/>
                <a:gd name="T10" fmla="*/ 0 w 62"/>
                <a:gd name="T11" fmla="*/ 0 h 66"/>
                <a:gd name="T12" fmla="*/ 0 w 62"/>
                <a:gd name="T13" fmla="*/ 0 h 66"/>
                <a:gd name="T14" fmla="*/ 0 w 62"/>
                <a:gd name="T15" fmla="*/ 0 h 66"/>
                <a:gd name="T16" fmla="*/ 0 w 62"/>
                <a:gd name="T17" fmla="*/ 0 h 66"/>
                <a:gd name="T18" fmla="*/ 0 w 62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6">
                  <a:moveTo>
                    <a:pt x="62" y="15"/>
                  </a:moveTo>
                  <a:lnTo>
                    <a:pt x="36" y="12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7" y="41"/>
                  </a:lnTo>
                  <a:lnTo>
                    <a:pt x="33" y="36"/>
                  </a:lnTo>
                  <a:lnTo>
                    <a:pt x="62" y="15"/>
                  </a:lnTo>
                  <a:lnTo>
                    <a:pt x="51" y="0"/>
                  </a:lnTo>
                  <a:lnTo>
                    <a:pt x="36" y="12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3" name="Freeform 167"/>
            <p:cNvSpPr>
              <a:spLocks/>
            </p:cNvSpPr>
            <p:nvPr/>
          </p:nvSpPr>
          <p:spPr bwMode="auto">
            <a:xfrm>
              <a:off x="2863" y="1900"/>
              <a:ext cx="20" cy="28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65" y="94"/>
                  </a:moveTo>
                  <a:lnTo>
                    <a:pt x="96" y="91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98" y="109"/>
                  </a:lnTo>
                  <a:lnTo>
                    <a:pt x="67" y="113"/>
                  </a:lnTo>
                  <a:lnTo>
                    <a:pt x="84" y="137"/>
                  </a:lnTo>
                  <a:lnTo>
                    <a:pt x="98" y="109"/>
                  </a:lnTo>
                  <a:lnTo>
                    <a:pt x="65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4" name="Freeform 168"/>
            <p:cNvSpPr>
              <a:spLocks/>
            </p:cNvSpPr>
            <p:nvPr/>
          </p:nvSpPr>
          <p:spPr bwMode="auto">
            <a:xfrm>
              <a:off x="2876" y="1895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68" y="5"/>
                  </a:moveTo>
                  <a:lnTo>
                    <a:pt x="45" y="16"/>
                  </a:lnTo>
                  <a:lnTo>
                    <a:pt x="0" y="119"/>
                  </a:lnTo>
                  <a:lnTo>
                    <a:pt x="33" y="134"/>
                  </a:lnTo>
                  <a:lnTo>
                    <a:pt x="79" y="31"/>
                  </a:lnTo>
                  <a:lnTo>
                    <a:pt x="54" y="39"/>
                  </a:lnTo>
                  <a:lnTo>
                    <a:pt x="68" y="7"/>
                  </a:lnTo>
                  <a:lnTo>
                    <a:pt x="52" y="0"/>
                  </a:lnTo>
                  <a:lnTo>
                    <a:pt x="45" y="16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5" name="Freeform 169"/>
            <p:cNvSpPr>
              <a:spLocks/>
            </p:cNvSpPr>
            <p:nvPr/>
          </p:nvSpPr>
          <p:spPr bwMode="auto">
            <a:xfrm>
              <a:off x="2887" y="1896"/>
              <a:ext cx="14" cy="11"/>
            </a:xfrm>
            <a:custGeom>
              <a:avLst/>
              <a:gdLst>
                <a:gd name="T0" fmla="*/ 0 w 72"/>
                <a:gd name="T1" fmla="*/ 0 h 53"/>
                <a:gd name="T2" fmla="*/ 0 w 72"/>
                <a:gd name="T3" fmla="*/ 0 h 53"/>
                <a:gd name="T4" fmla="*/ 0 w 72"/>
                <a:gd name="T5" fmla="*/ 0 h 53"/>
                <a:gd name="T6" fmla="*/ 0 w 72"/>
                <a:gd name="T7" fmla="*/ 0 h 53"/>
                <a:gd name="T8" fmla="*/ 0 w 72"/>
                <a:gd name="T9" fmla="*/ 0 h 53"/>
                <a:gd name="T10" fmla="*/ 0 w 72"/>
                <a:gd name="T11" fmla="*/ 0 h 53"/>
                <a:gd name="T12" fmla="*/ 0 w 72"/>
                <a:gd name="T13" fmla="*/ 0 h 53"/>
                <a:gd name="T14" fmla="*/ 0 w 72"/>
                <a:gd name="T15" fmla="*/ 0 h 53"/>
                <a:gd name="T16" fmla="*/ 0 w 72"/>
                <a:gd name="T17" fmla="*/ 0 h 53"/>
                <a:gd name="T18" fmla="*/ 0 w 72"/>
                <a:gd name="T19" fmla="*/ 0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3">
                  <a:moveTo>
                    <a:pt x="65" y="43"/>
                  </a:moveTo>
                  <a:lnTo>
                    <a:pt x="56" y="20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2" y="53"/>
                  </a:lnTo>
                  <a:lnTo>
                    <a:pt x="33" y="28"/>
                  </a:lnTo>
                  <a:lnTo>
                    <a:pt x="65" y="43"/>
                  </a:lnTo>
                  <a:lnTo>
                    <a:pt x="72" y="26"/>
                  </a:lnTo>
                  <a:lnTo>
                    <a:pt x="56" y="20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6" name="Freeform 170"/>
            <p:cNvSpPr>
              <a:spLocks/>
            </p:cNvSpPr>
            <p:nvPr/>
          </p:nvSpPr>
          <p:spPr bwMode="auto">
            <a:xfrm>
              <a:off x="2882" y="1902"/>
              <a:ext cx="18" cy="27"/>
            </a:xfrm>
            <a:custGeom>
              <a:avLst/>
              <a:gdLst>
                <a:gd name="T0" fmla="*/ 0 w 90"/>
                <a:gd name="T1" fmla="*/ 0 h 134"/>
                <a:gd name="T2" fmla="*/ 0 w 90"/>
                <a:gd name="T3" fmla="*/ 0 h 134"/>
                <a:gd name="T4" fmla="*/ 0 w 90"/>
                <a:gd name="T5" fmla="*/ 0 h 134"/>
                <a:gd name="T6" fmla="*/ 0 w 90"/>
                <a:gd name="T7" fmla="*/ 0 h 134"/>
                <a:gd name="T8" fmla="*/ 0 w 90"/>
                <a:gd name="T9" fmla="*/ 0 h 134"/>
                <a:gd name="T10" fmla="*/ 0 w 90"/>
                <a:gd name="T11" fmla="*/ 0 h 134"/>
                <a:gd name="T12" fmla="*/ 0 w 90"/>
                <a:gd name="T13" fmla="*/ 0 h 134"/>
                <a:gd name="T14" fmla="*/ 0 w 90"/>
                <a:gd name="T15" fmla="*/ 0 h 134"/>
                <a:gd name="T16" fmla="*/ 0 w 90"/>
                <a:gd name="T17" fmla="*/ 0 h 134"/>
                <a:gd name="T18" fmla="*/ 0 w 90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4">
                  <a:moveTo>
                    <a:pt x="26" y="93"/>
                  </a:moveTo>
                  <a:lnTo>
                    <a:pt x="44" y="119"/>
                  </a:lnTo>
                  <a:lnTo>
                    <a:pt x="90" y="15"/>
                  </a:lnTo>
                  <a:lnTo>
                    <a:pt x="58" y="0"/>
                  </a:lnTo>
                  <a:lnTo>
                    <a:pt x="11" y="105"/>
                  </a:lnTo>
                  <a:lnTo>
                    <a:pt x="30" y="130"/>
                  </a:lnTo>
                  <a:lnTo>
                    <a:pt x="11" y="105"/>
                  </a:lnTo>
                  <a:lnTo>
                    <a:pt x="0" y="134"/>
                  </a:lnTo>
                  <a:lnTo>
                    <a:pt x="30" y="130"/>
                  </a:lnTo>
                  <a:lnTo>
                    <a:pt x="26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7" name="Freeform 171"/>
            <p:cNvSpPr>
              <a:spLocks/>
            </p:cNvSpPr>
            <p:nvPr/>
          </p:nvSpPr>
          <p:spPr bwMode="auto">
            <a:xfrm>
              <a:off x="2980" y="1957"/>
              <a:ext cx="27" cy="10"/>
            </a:xfrm>
            <a:custGeom>
              <a:avLst/>
              <a:gdLst>
                <a:gd name="T0" fmla="*/ 0 w 133"/>
                <a:gd name="T1" fmla="*/ 0 h 49"/>
                <a:gd name="T2" fmla="*/ 0 w 133"/>
                <a:gd name="T3" fmla="*/ 0 h 49"/>
                <a:gd name="T4" fmla="*/ 0 w 133"/>
                <a:gd name="T5" fmla="*/ 0 h 49"/>
                <a:gd name="T6" fmla="*/ 0 w 133"/>
                <a:gd name="T7" fmla="*/ 0 h 49"/>
                <a:gd name="T8" fmla="*/ 0 w 133"/>
                <a:gd name="T9" fmla="*/ 0 h 49"/>
                <a:gd name="T10" fmla="*/ 0 w 133"/>
                <a:gd name="T11" fmla="*/ 0 h 49"/>
                <a:gd name="T12" fmla="*/ 0 w 133"/>
                <a:gd name="T13" fmla="*/ 0 h 49"/>
                <a:gd name="T14" fmla="*/ 0 w 133"/>
                <a:gd name="T15" fmla="*/ 0 h 49"/>
                <a:gd name="T16" fmla="*/ 0 w 133"/>
                <a:gd name="T17" fmla="*/ 0 h 49"/>
                <a:gd name="T18" fmla="*/ 0 w 133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49">
                  <a:moveTo>
                    <a:pt x="133" y="17"/>
                  </a:moveTo>
                  <a:lnTo>
                    <a:pt x="113" y="1"/>
                  </a:lnTo>
                  <a:lnTo>
                    <a:pt x="0" y="13"/>
                  </a:lnTo>
                  <a:lnTo>
                    <a:pt x="5" y="49"/>
                  </a:lnTo>
                  <a:lnTo>
                    <a:pt x="118" y="37"/>
                  </a:lnTo>
                  <a:lnTo>
                    <a:pt x="98" y="22"/>
                  </a:lnTo>
                  <a:lnTo>
                    <a:pt x="133" y="17"/>
                  </a:lnTo>
                  <a:lnTo>
                    <a:pt x="132" y="0"/>
                  </a:lnTo>
                  <a:lnTo>
                    <a:pt x="113" y="1"/>
                  </a:lnTo>
                  <a:lnTo>
                    <a:pt x="133" y="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8" name="Freeform 172"/>
            <p:cNvSpPr>
              <a:spLocks/>
            </p:cNvSpPr>
            <p:nvPr/>
          </p:nvSpPr>
          <p:spPr bwMode="auto">
            <a:xfrm>
              <a:off x="3000" y="1960"/>
              <a:ext cx="8" cy="13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5">
                  <a:moveTo>
                    <a:pt x="24" y="65"/>
                  </a:moveTo>
                  <a:lnTo>
                    <a:pt x="40" y="44"/>
                  </a:lnTo>
                  <a:lnTo>
                    <a:pt x="35" y="0"/>
                  </a:lnTo>
                  <a:lnTo>
                    <a:pt x="0" y="5"/>
                  </a:lnTo>
                  <a:lnTo>
                    <a:pt x="5" y="49"/>
                  </a:lnTo>
                  <a:lnTo>
                    <a:pt x="20" y="29"/>
                  </a:lnTo>
                  <a:lnTo>
                    <a:pt x="24" y="65"/>
                  </a:lnTo>
                  <a:lnTo>
                    <a:pt x="42" y="63"/>
                  </a:lnTo>
                  <a:lnTo>
                    <a:pt x="40" y="44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19" name="Freeform 173"/>
            <p:cNvSpPr>
              <a:spLocks/>
            </p:cNvSpPr>
            <p:nvPr/>
          </p:nvSpPr>
          <p:spPr bwMode="auto">
            <a:xfrm>
              <a:off x="2975" y="1966"/>
              <a:ext cx="30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8" y="19"/>
                  </a:moveTo>
                  <a:lnTo>
                    <a:pt x="35" y="48"/>
                  </a:lnTo>
                  <a:lnTo>
                    <a:pt x="147" y="36"/>
                  </a:lnTo>
                  <a:lnTo>
                    <a:pt x="143" y="0"/>
                  </a:lnTo>
                  <a:lnTo>
                    <a:pt x="31" y="12"/>
                  </a:lnTo>
                  <a:lnTo>
                    <a:pt x="18" y="40"/>
                  </a:lnTo>
                  <a:lnTo>
                    <a:pt x="31" y="12"/>
                  </a:lnTo>
                  <a:lnTo>
                    <a:pt x="0" y="15"/>
                  </a:lnTo>
                  <a:lnTo>
                    <a:pt x="18" y="40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0" name="Freeform 174"/>
            <p:cNvSpPr>
              <a:spLocks/>
            </p:cNvSpPr>
            <p:nvPr/>
          </p:nvSpPr>
          <p:spPr bwMode="auto">
            <a:xfrm>
              <a:off x="2979" y="1970"/>
              <a:ext cx="21" cy="23"/>
            </a:xfrm>
            <a:custGeom>
              <a:avLst/>
              <a:gdLst>
                <a:gd name="T0" fmla="*/ 0 w 107"/>
                <a:gd name="T1" fmla="*/ 0 h 117"/>
                <a:gd name="T2" fmla="*/ 0 w 107"/>
                <a:gd name="T3" fmla="*/ 0 h 117"/>
                <a:gd name="T4" fmla="*/ 0 w 107"/>
                <a:gd name="T5" fmla="*/ 0 h 117"/>
                <a:gd name="T6" fmla="*/ 0 w 107"/>
                <a:gd name="T7" fmla="*/ 0 h 117"/>
                <a:gd name="T8" fmla="*/ 0 w 107"/>
                <a:gd name="T9" fmla="*/ 0 h 117"/>
                <a:gd name="T10" fmla="*/ 0 w 107"/>
                <a:gd name="T11" fmla="*/ 0 h 117"/>
                <a:gd name="T12" fmla="*/ 0 w 107"/>
                <a:gd name="T13" fmla="*/ 0 h 117"/>
                <a:gd name="T14" fmla="*/ 0 w 107"/>
                <a:gd name="T15" fmla="*/ 0 h 117"/>
                <a:gd name="T16" fmla="*/ 0 w 107"/>
                <a:gd name="T17" fmla="*/ 0 h 117"/>
                <a:gd name="T18" fmla="*/ 0 w 107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7">
                  <a:moveTo>
                    <a:pt x="92" y="117"/>
                  </a:moveTo>
                  <a:lnTo>
                    <a:pt x="96" y="91"/>
                  </a:lnTo>
                  <a:lnTo>
                    <a:pt x="30" y="0"/>
                  </a:lnTo>
                  <a:lnTo>
                    <a:pt x="0" y="21"/>
                  </a:lnTo>
                  <a:lnTo>
                    <a:pt x="67" y="112"/>
                  </a:lnTo>
                  <a:lnTo>
                    <a:pt x="71" y="88"/>
                  </a:lnTo>
                  <a:lnTo>
                    <a:pt x="92" y="117"/>
                  </a:lnTo>
                  <a:lnTo>
                    <a:pt x="107" y="105"/>
                  </a:lnTo>
                  <a:lnTo>
                    <a:pt x="96" y="91"/>
                  </a:lnTo>
                  <a:lnTo>
                    <a:pt x="92" y="1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1" name="Freeform 175"/>
            <p:cNvSpPr>
              <a:spLocks/>
            </p:cNvSpPr>
            <p:nvPr/>
          </p:nvSpPr>
          <p:spPr bwMode="auto">
            <a:xfrm>
              <a:off x="2985" y="1988"/>
              <a:ext cx="12" cy="13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0" y="51"/>
                  </a:moveTo>
                  <a:lnTo>
                    <a:pt x="25" y="55"/>
                  </a:lnTo>
                  <a:lnTo>
                    <a:pt x="61" y="29"/>
                  </a:lnTo>
                  <a:lnTo>
                    <a:pt x="40" y="0"/>
                  </a:lnTo>
                  <a:lnTo>
                    <a:pt x="4" y="25"/>
                  </a:lnTo>
                  <a:lnTo>
                    <a:pt x="29" y="30"/>
                  </a:lnTo>
                  <a:lnTo>
                    <a:pt x="0" y="51"/>
                  </a:lnTo>
                  <a:lnTo>
                    <a:pt x="11" y="66"/>
                  </a:lnTo>
                  <a:lnTo>
                    <a:pt x="25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2" name="Freeform 176"/>
            <p:cNvSpPr>
              <a:spLocks/>
            </p:cNvSpPr>
            <p:nvPr/>
          </p:nvSpPr>
          <p:spPr bwMode="auto">
            <a:xfrm>
              <a:off x="2971" y="1970"/>
              <a:ext cx="20" cy="28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34" y="43"/>
                  </a:moveTo>
                  <a:lnTo>
                    <a:pt x="2" y="45"/>
                  </a:lnTo>
                  <a:lnTo>
                    <a:pt x="69" y="137"/>
                  </a:lnTo>
                  <a:lnTo>
                    <a:pt x="98" y="116"/>
                  </a:lnTo>
                  <a:lnTo>
                    <a:pt x="31" y="24"/>
                  </a:lnTo>
                  <a:lnTo>
                    <a:pt x="0" y="28"/>
                  </a:lnTo>
                  <a:lnTo>
                    <a:pt x="31" y="24"/>
                  </a:lnTo>
                  <a:lnTo>
                    <a:pt x="13" y="0"/>
                  </a:lnTo>
                  <a:lnTo>
                    <a:pt x="0" y="28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3" name="Freeform 177"/>
            <p:cNvSpPr>
              <a:spLocks/>
            </p:cNvSpPr>
            <p:nvPr/>
          </p:nvSpPr>
          <p:spPr bwMode="auto">
            <a:xfrm>
              <a:off x="2962" y="1976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9" y="129"/>
                  </a:moveTo>
                  <a:lnTo>
                    <a:pt x="32" y="118"/>
                  </a:lnTo>
                  <a:lnTo>
                    <a:pt x="79" y="15"/>
                  </a:lnTo>
                  <a:lnTo>
                    <a:pt x="45" y="0"/>
                  </a:lnTo>
                  <a:lnTo>
                    <a:pt x="0" y="103"/>
                  </a:lnTo>
                  <a:lnTo>
                    <a:pt x="24" y="95"/>
                  </a:lnTo>
                  <a:lnTo>
                    <a:pt x="9" y="128"/>
                  </a:lnTo>
                  <a:lnTo>
                    <a:pt x="25" y="135"/>
                  </a:lnTo>
                  <a:lnTo>
                    <a:pt x="32" y="118"/>
                  </a:lnTo>
                  <a:lnTo>
                    <a:pt x="9" y="1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4" name="Freeform 178"/>
            <p:cNvSpPr>
              <a:spLocks/>
            </p:cNvSpPr>
            <p:nvPr/>
          </p:nvSpPr>
          <p:spPr bwMode="auto">
            <a:xfrm>
              <a:off x="2952" y="1991"/>
              <a:ext cx="15" cy="11"/>
            </a:xfrm>
            <a:custGeom>
              <a:avLst/>
              <a:gdLst>
                <a:gd name="T0" fmla="*/ 0 w 73"/>
                <a:gd name="T1" fmla="*/ 0 h 52"/>
                <a:gd name="T2" fmla="*/ 0 w 73"/>
                <a:gd name="T3" fmla="*/ 0 h 52"/>
                <a:gd name="T4" fmla="*/ 0 w 73"/>
                <a:gd name="T5" fmla="*/ 0 h 52"/>
                <a:gd name="T6" fmla="*/ 0 w 73"/>
                <a:gd name="T7" fmla="*/ 0 h 52"/>
                <a:gd name="T8" fmla="*/ 0 w 73"/>
                <a:gd name="T9" fmla="*/ 0 h 52"/>
                <a:gd name="T10" fmla="*/ 0 w 73"/>
                <a:gd name="T11" fmla="*/ 0 h 52"/>
                <a:gd name="T12" fmla="*/ 0 w 73"/>
                <a:gd name="T13" fmla="*/ 0 h 52"/>
                <a:gd name="T14" fmla="*/ 0 w 73"/>
                <a:gd name="T15" fmla="*/ 0 h 52"/>
                <a:gd name="T16" fmla="*/ 0 w 73"/>
                <a:gd name="T17" fmla="*/ 0 h 52"/>
                <a:gd name="T18" fmla="*/ 0 w 73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2">
                  <a:moveTo>
                    <a:pt x="8" y="9"/>
                  </a:moveTo>
                  <a:lnTo>
                    <a:pt x="17" y="32"/>
                  </a:lnTo>
                  <a:lnTo>
                    <a:pt x="58" y="52"/>
                  </a:lnTo>
                  <a:lnTo>
                    <a:pt x="73" y="18"/>
                  </a:lnTo>
                  <a:lnTo>
                    <a:pt x="31" y="0"/>
                  </a:lnTo>
                  <a:lnTo>
                    <a:pt x="41" y="24"/>
                  </a:lnTo>
                  <a:lnTo>
                    <a:pt x="8" y="9"/>
                  </a:lnTo>
                  <a:lnTo>
                    <a:pt x="0" y="25"/>
                  </a:lnTo>
                  <a:lnTo>
                    <a:pt x="17" y="32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5" name="Freeform 179"/>
            <p:cNvSpPr>
              <a:spLocks/>
            </p:cNvSpPr>
            <p:nvPr/>
          </p:nvSpPr>
          <p:spPr bwMode="auto">
            <a:xfrm>
              <a:off x="2954" y="1969"/>
              <a:ext cx="18" cy="27"/>
            </a:xfrm>
            <a:custGeom>
              <a:avLst/>
              <a:gdLst>
                <a:gd name="T0" fmla="*/ 0 w 91"/>
                <a:gd name="T1" fmla="*/ 0 h 134"/>
                <a:gd name="T2" fmla="*/ 0 w 91"/>
                <a:gd name="T3" fmla="*/ 0 h 134"/>
                <a:gd name="T4" fmla="*/ 0 w 91"/>
                <a:gd name="T5" fmla="*/ 0 h 134"/>
                <a:gd name="T6" fmla="*/ 0 w 91"/>
                <a:gd name="T7" fmla="*/ 0 h 134"/>
                <a:gd name="T8" fmla="*/ 0 w 91"/>
                <a:gd name="T9" fmla="*/ 0 h 134"/>
                <a:gd name="T10" fmla="*/ 0 w 91"/>
                <a:gd name="T11" fmla="*/ 0 h 134"/>
                <a:gd name="T12" fmla="*/ 0 w 91"/>
                <a:gd name="T13" fmla="*/ 0 h 134"/>
                <a:gd name="T14" fmla="*/ 0 w 91"/>
                <a:gd name="T15" fmla="*/ 0 h 134"/>
                <a:gd name="T16" fmla="*/ 0 w 91"/>
                <a:gd name="T17" fmla="*/ 0 h 134"/>
                <a:gd name="T18" fmla="*/ 0 w 91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4">
                  <a:moveTo>
                    <a:pt x="64" y="41"/>
                  </a:moveTo>
                  <a:lnTo>
                    <a:pt x="45" y="15"/>
                  </a:lnTo>
                  <a:lnTo>
                    <a:pt x="0" y="119"/>
                  </a:lnTo>
                  <a:lnTo>
                    <a:pt x="33" y="134"/>
                  </a:lnTo>
                  <a:lnTo>
                    <a:pt x="78" y="29"/>
                  </a:lnTo>
                  <a:lnTo>
                    <a:pt x="61" y="4"/>
                  </a:lnTo>
                  <a:lnTo>
                    <a:pt x="78" y="29"/>
                  </a:lnTo>
                  <a:lnTo>
                    <a:pt x="91" y="0"/>
                  </a:lnTo>
                  <a:lnTo>
                    <a:pt x="61" y="4"/>
                  </a:lnTo>
                  <a:lnTo>
                    <a:pt x="64" y="4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6" name="Freeform 180"/>
            <p:cNvSpPr>
              <a:spLocks/>
            </p:cNvSpPr>
            <p:nvPr/>
          </p:nvSpPr>
          <p:spPr bwMode="auto">
            <a:xfrm>
              <a:off x="2940" y="1970"/>
              <a:ext cx="27" cy="10"/>
            </a:xfrm>
            <a:custGeom>
              <a:avLst/>
              <a:gdLst>
                <a:gd name="T0" fmla="*/ 0 w 134"/>
                <a:gd name="T1" fmla="*/ 0 h 50"/>
                <a:gd name="T2" fmla="*/ 0 w 134"/>
                <a:gd name="T3" fmla="*/ 0 h 50"/>
                <a:gd name="T4" fmla="*/ 0 w 134"/>
                <a:gd name="T5" fmla="*/ 0 h 50"/>
                <a:gd name="T6" fmla="*/ 0 w 134"/>
                <a:gd name="T7" fmla="*/ 0 h 50"/>
                <a:gd name="T8" fmla="*/ 0 w 134"/>
                <a:gd name="T9" fmla="*/ 0 h 50"/>
                <a:gd name="T10" fmla="*/ 0 w 134"/>
                <a:gd name="T11" fmla="*/ 0 h 50"/>
                <a:gd name="T12" fmla="*/ 0 w 134"/>
                <a:gd name="T13" fmla="*/ 0 h 50"/>
                <a:gd name="T14" fmla="*/ 0 w 134"/>
                <a:gd name="T15" fmla="*/ 0 h 50"/>
                <a:gd name="T16" fmla="*/ 0 w 134"/>
                <a:gd name="T17" fmla="*/ 0 h 50"/>
                <a:gd name="T18" fmla="*/ 0 w 134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50">
                  <a:moveTo>
                    <a:pt x="0" y="32"/>
                  </a:moveTo>
                  <a:lnTo>
                    <a:pt x="21" y="49"/>
                  </a:lnTo>
                  <a:lnTo>
                    <a:pt x="134" y="37"/>
                  </a:lnTo>
                  <a:lnTo>
                    <a:pt x="131" y="0"/>
                  </a:lnTo>
                  <a:lnTo>
                    <a:pt x="18" y="13"/>
                  </a:lnTo>
                  <a:lnTo>
                    <a:pt x="38" y="29"/>
                  </a:lnTo>
                  <a:lnTo>
                    <a:pt x="0" y="32"/>
                  </a:lnTo>
                  <a:lnTo>
                    <a:pt x="3" y="50"/>
                  </a:lnTo>
                  <a:lnTo>
                    <a:pt x="21" y="4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7" name="Freeform 181"/>
            <p:cNvSpPr>
              <a:spLocks/>
            </p:cNvSpPr>
            <p:nvPr/>
          </p:nvSpPr>
          <p:spPr bwMode="auto">
            <a:xfrm>
              <a:off x="2939" y="1964"/>
              <a:ext cx="9" cy="13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5">
                  <a:moveTo>
                    <a:pt x="17" y="0"/>
                  </a:moveTo>
                  <a:lnTo>
                    <a:pt x="1" y="21"/>
                  </a:lnTo>
                  <a:lnTo>
                    <a:pt x="4" y="65"/>
                  </a:lnTo>
                  <a:lnTo>
                    <a:pt x="42" y="62"/>
                  </a:lnTo>
                  <a:lnTo>
                    <a:pt x="36" y="18"/>
                  </a:lnTo>
                  <a:lnTo>
                    <a:pt x="21" y="37"/>
                  </a:lnTo>
                  <a:lnTo>
                    <a:pt x="17" y="0"/>
                  </a:lnTo>
                  <a:lnTo>
                    <a:pt x="0" y="3"/>
                  </a:lnTo>
                  <a:lnTo>
                    <a:pt x="1" y="2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8" name="Freeform 182"/>
            <p:cNvSpPr>
              <a:spLocks/>
            </p:cNvSpPr>
            <p:nvPr/>
          </p:nvSpPr>
          <p:spPr bwMode="auto">
            <a:xfrm>
              <a:off x="2943" y="1961"/>
              <a:ext cx="29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99" y="29"/>
                  </a:moveTo>
                  <a:lnTo>
                    <a:pt x="112" y="0"/>
                  </a:lnTo>
                  <a:lnTo>
                    <a:pt x="0" y="11"/>
                  </a:lnTo>
                  <a:lnTo>
                    <a:pt x="4" y="48"/>
                  </a:lnTo>
                  <a:lnTo>
                    <a:pt x="116" y="36"/>
                  </a:lnTo>
                  <a:lnTo>
                    <a:pt x="128" y="7"/>
                  </a:lnTo>
                  <a:lnTo>
                    <a:pt x="116" y="36"/>
                  </a:lnTo>
                  <a:lnTo>
                    <a:pt x="148" y="33"/>
                  </a:lnTo>
                  <a:lnTo>
                    <a:pt x="128" y="7"/>
                  </a:lnTo>
                  <a:lnTo>
                    <a:pt x="99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29" name="Freeform 183"/>
            <p:cNvSpPr>
              <a:spLocks/>
            </p:cNvSpPr>
            <p:nvPr/>
          </p:nvSpPr>
          <p:spPr bwMode="auto">
            <a:xfrm>
              <a:off x="2947" y="1944"/>
              <a:ext cx="21" cy="23"/>
            </a:xfrm>
            <a:custGeom>
              <a:avLst/>
              <a:gdLst>
                <a:gd name="T0" fmla="*/ 0 w 106"/>
                <a:gd name="T1" fmla="*/ 0 h 117"/>
                <a:gd name="T2" fmla="*/ 0 w 106"/>
                <a:gd name="T3" fmla="*/ 0 h 117"/>
                <a:gd name="T4" fmla="*/ 0 w 106"/>
                <a:gd name="T5" fmla="*/ 0 h 117"/>
                <a:gd name="T6" fmla="*/ 0 w 106"/>
                <a:gd name="T7" fmla="*/ 0 h 117"/>
                <a:gd name="T8" fmla="*/ 0 w 106"/>
                <a:gd name="T9" fmla="*/ 0 h 117"/>
                <a:gd name="T10" fmla="*/ 0 w 106"/>
                <a:gd name="T11" fmla="*/ 0 h 117"/>
                <a:gd name="T12" fmla="*/ 0 w 106"/>
                <a:gd name="T13" fmla="*/ 0 h 117"/>
                <a:gd name="T14" fmla="*/ 0 w 106"/>
                <a:gd name="T15" fmla="*/ 0 h 117"/>
                <a:gd name="T16" fmla="*/ 0 w 106"/>
                <a:gd name="T17" fmla="*/ 0 h 117"/>
                <a:gd name="T18" fmla="*/ 0 w 106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7">
                  <a:moveTo>
                    <a:pt x="15" y="0"/>
                  </a:moveTo>
                  <a:lnTo>
                    <a:pt x="11" y="25"/>
                  </a:lnTo>
                  <a:lnTo>
                    <a:pt x="77" y="117"/>
                  </a:lnTo>
                  <a:lnTo>
                    <a:pt x="106" y="95"/>
                  </a:lnTo>
                  <a:lnTo>
                    <a:pt x="40" y="4"/>
                  </a:lnTo>
                  <a:lnTo>
                    <a:pt x="36" y="29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1" y="2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0" name="Freeform 184"/>
            <p:cNvSpPr>
              <a:spLocks/>
            </p:cNvSpPr>
            <p:nvPr/>
          </p:nvSpPr>
          <p:spPr bwMode="auto">
            <a:xfrm>
              <a:off x="2950" y="1936"/>
              <a:ext cx="12" cy="14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0 h 67"/>
                <a:gd name="T4" fmla="*/ 0 w 61"/>
                <a:gd name="T5" fmla="*/ 0 h 67"/>
                <a:gd name="T6" fmla="*/ 0 w 61"/>
                <a:gd name="T7" fmla="*/ 0 h 67"/>
                <a:gd name="T8" fmla="*/ 0 w 61"/>
                <a:gd name="T9" fmla="*/ 0 h 67"/>
                <a:gd name="T10" fmla="*/ 0 w 61"/>
                <a:gd name="T11" fmla="*/ 0 h 67"/>
                <a:gd name="T12" fmla="*/ 0 w 61"/>
                <a:gd name="T13" fmla="*/ 0 h 67"/>
                <a:gd name="T14" fmla="*/ 0 w 61"/>
                <a:gd name="T15" fmla="*/ 0 h 67"/>
                <a:gd name="T16" fmla="*/ 0 w 61"/>
                <a:gd name="T17" fmla="*/ 0 h 67"/>
                <a:gd name="T18" fmla="*/ 0 w 61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7">
                  <a:moveTo>
                    <a:pt x="61" y="15"/>
                  </a:moveTo>
                  <a:lnTo>
                    <a:pt x="35" y="12"/>
                  </a:lnTo>
                  <a:lnTo>
                    <a:pt x="0" y="38"/>
                  </a:lnTo>
                  <a:lnTo>
                    <a:pt x="21" y="67"/>
                  </a:lnTo>
                  <a:lnTo>
                    <a:pt x="57" y="41"/>
                  </a:lnTo>
                  <a:lnTo>
                    <a:pt x="32" y="37"/>
                  </a:lnTo>
                  <a:lnTo>
                    <a:pt x="61" y="15"/>
                  </a:lnTo>
                  <a:lnTo>
                    <a:pt x="50" y="0"/>
                  </a:lnTo>
                  <a:lnTo>
                    <a:pt x="35" y="12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1" name="Freeform 185"/>
            <p:cNvSpPr>
              <a:spLocks/>
            </p:cNvSpPr>
            <p:nvPr/>
          </p:nvSpPr>
          <p:spPr bwMode="auto">
            <a:xfrm>
              <a:off x="2956" y="1939"/>
              <a:ext cx="20" cy="28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65" y="94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97" y="109"/>
                  </a:lnTo>
                  <a:lnTo>
                    <a:pt x="66" y="113"/>
                  </a:lnTo>
                  <a:lnTo>
                    <a:pt x="85" y="138"/>
                  </a:lnTo>
                  <a:lnTo>
                    <a:pt x="97" y="109"/>
                  </a:lnTo>
                  <a:lnTo>
                    <a:pt x="65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2" name="Freeform 186"/>
            <p:cNvSpPr>
              <a:spLocks/>
            </p:cNvSpPr>
            <p:nvPr/>
          </p:nvSpPr>
          <p:spPr bwMode="auto">
            <a:xfrm>
              <a:off x="2969" y="1934"/>
              <a:ext cx="16" cy="27"/>
            </a:xfrm>
            <a:custGeom>
              <a:avLst/>
              <a:gdLst>
                <a:gd name="T0" fmla="*/ 0 w 78"/>
                <a:gd name="T1" fmla="*/ 0 h 133"/>
                <a:gd name="T2" fmla="*/ 0 w 78"/>
                <a:gd name="T3" fmla="*/ 0 h 133"/>
                <a:gd name="T4" fmla="*/ 0 w 78"/>
                <a:gd name="T5" fmla="*/ 0 h 133"/>
                <a:gd name="T6" fmla="*/ 0 w 78"/>
                <a:gd name="T7" fmla="*/ 0 h 133"/>
                <a:gd name="T8" fmla="*/ 0 w 78"/>
                <a:gd name="T9" fmla="*/ 0 h 133"/>
                <a:gd name="T10" fmla="*/ 0 w 78"/>
                <a:gd name="T11" fmla="*/ 0 h 133"/>
                <a:gd name="T12" fmla="*/ 0 w 78"/>
                <a:gd name="T13" fmla="*/ 0 h 133"/>
                <a:gd name="T14" fmla="*/ 0 w 78"/>
                <a:gd name="T15" fmla="*/ 0 h 133"/>
                <a:gd name="T16" fmla="*/ 0 w 78"/>
                <a:gd name="T17" fmla="*/ 0 h 133"/>
                <a:gd name="T18" fmla="*/ 0 w 78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3">
                  <a:moveTo>
                    <a:pt x="70" y="6"/>
                  </a:moveTo>
                  <a:lnTo>
                    <a:pt x="45" y="15"/>
                  </a:lnTo>
                  <a:lnTo>
                    <a:pt x="0" y="118"/>
                  </a:lnTo>
                  <a:lnTo>
                    <a:pt x="32" y="133"/>
                  </a:lnTo>
                  <a:lnTo>
                    <a:pt x="78" y="30"/>
                  </a:lnTo>
                  <a:lnTo>
                    <a:pt x="54" y="39"/>
                  </a:lnTo>
                  <a:lnTo>
                    <a:pt x="70" y="6"/>
                  </a:lnTo>
                  <a:lnTo>
                    <a:pt x="52" y="0"/>
                  </a:lnTo>
                  <a:lnTo>
                    <a:pt x="46" y="15"/>
                  </a:lnTo>
                  <a:lnTo>
                    <a:pt x="70" y="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3" name="Freeform 187"/>
            <p:cNvSpPr>
              <a:spLocks/>
            </p:cNvSpPr>
            <p:nvPr/>
          </p:nvSpPr>
          <p:spPr bwMode="auto">
            <a:xfrm>
              <a:off x="2980" y="1936"/>
              <a:ext cx="15" cy="10"/>
            </a:xfrm>
            <a:custGeom>
              <a:avLst/>
              <a:gdLst>
                <a:gd name="T0" fmla="*/ 0 w 72"/>
                <a:gd name="T1" fmla="*/ 0 h 52"/>
                <a:gd name="T2" fmla="*/ 0 w 72"/>
                <a:gd name="T3" fmla="*/ 0 h 52"/>
                <a:gd name="T4" fmla="*/ 0 w 72"/>
                <a:gd name="T5" fmla="*/ 0 h 52"/>
                <a:gd name="T6" fmla="*/ 0 w 72"/>
                <a:gd name="T7" fmla="*/ 0 h 52"/>
                <a:gd name="T8" fmla="*/ 0 w 72"/>
                <a:gd name="T9" fmla="*/ 0 h 52"/>
                <a:gd name="T10" fmla="*/ 0 w 72"/>
                <a:gd name="T11" fmla="*/ 0 h 52"/>
                <a:gd name="T12" fmla="*/ 0 w 72"/>
                <a:gd name="T13" fmla="*/ 0 h 52"/>
                <a:gd name="T14" fmla="*/ 0 w 72"/>
                <a:gd name="T15" fmla="*/ 0 h 52"/>
                <a:gd name="T16" fmla="*/ 0 w 72"/>
                <a:gd name="T17" fmla="*/ 0 h 52"/>
                <a:gd name="T18" fmla="*/ 0 w 72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2">
                  <a:moveTo>
                    <a:pt x="65" y="41"/>
                  </a:moveTo>
                  <a:lnTo>
                    <a:pt x="56" y="18"/>
                  </a:lnTo>
                  <a:lnTo>
                    <a:pt x="16" y="0"/>
                  </a:lnTo>
                  <a:lnTo>
                    <a:pt x="0" y="33"/>
                  </a:lnTo>
                  <a:lnTo>
                    <a:pt x="42" y="52"/>
                  </a:lnTo>
                  <a:lnTo>
                    <a:pt x="32" y="26"/>
                  </a:lnTo>
                  <a:lnTo>
                    <a:pt x="65" y="41"/>
                  </a:lnTo>
                  <a:lnTo>
                    <a:pt x="72" y="25"/>
                  </a:lnTo>
                  <a:lnTo>
                    <a:pt x="56" y="18"/>
                  </a:lnTo>
                  <a:lnTo>
                    <a:pt x="65" y="4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4" name="Freeform 188"/>
            <p:cNvSpPr>
              <a:spLocks/>
            </p:cNvSpPr>
            <p:nvPr/>
          </p:nvSpPr>
          <p:spPr bwMode="auto">
            <a:xfrm>
              <a:off x="2975" y="1941"/>
              <a:ext cx="18" cy="27"/>
            </a:xfrm>
            <a:custGeom>
              <a:avLst/>
              <a:gdLst>
                <a:gd name="T0" fmla="*/ 0 w 91"/>
                <a:gd name="T1" fmla="*/ 0 h 134"/>
                <a:gd name="T2" fmla="*/ 0 w 91"/>
                <a:gd name="T3" fmla="*/ 0 h 134"/>
                <a:gd name="T4" fmla="*/ 0 w 91"/>
                <a:gd name="T5" fmla="*/ 0 h 134"/>
                <a:gd name="T6" fmla="*/ 0 w 91"/>
                <a:gd name="T7" fmla="*/ 0 h 134"/>
                <a:gd name="T8" fmla="*/ 0 w 91"/>
                <a:gd name="T9" fmla="*/ 0 h 134"/>
                <a:gd name="T10" fmla="*/ 0 w 91"/>
                <a:gd name="T11" fmla="*/ 0 h 134"/>
                <a:gd name="T12" fmla="*/ 0 w 91"/>
                <a:gd name="T13" fmla="*/ 0 h 134"/>
                <a:gd name="T14" fmla="*/ 0 w 91"/>
                <a:gd name="T15" fmla="*/ 0 h 134"/>
                <a:gd name="T16" fmla="*/ 0 w 91"/>
                <a:gd name="T17" fmla="*/ 0 h 134"/>
                <a:gd name="T18" fmla="*/ 0 w 91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4">
                  <a:moveTo>
                    <a:pt x="26" y="94"/>
                  </a:moveTo>
                  <a:lnTo>
                    <a:pt x="46" y="119"/>
                  </a:lnTo>
                  <a:lnTo>
                    <a:pt x="91" y="15"/>
                  </a:lnTo>
                  <a:lnTo>
                    <a:pt x="58" y="0"/>
                  </a:lnTo>
                  <a:lnTo>
                    <a:pt x="12" y="105"/>
                  </a:lnTo>
                  <a:lnTo>
                    <a:pt x="31" y="130"/>
                  </a:lnTo>
                  <a:lnTo>
                    <a:pt x="12" y="106"/>
                  </a:lnTo>
                  <a:lnTo>
                    <a:pt x="0" y="134"/>
                  </a:lnTo>
                  <a:lnTo>
                    <a:pt x="31" y="130"/>
                  </a:lnTo>
                  <a:lnTo>
                    <a:pt x="26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5" name="Freeform 189"/>
            <p:cNvSpPr>
              <a:spLocks noEditPoints="1"/>
            </p:cNvSpPr>
            <p:nvPr/>
          </p:nvSpPr>
          <p:spPr bwMode="auto">
            <a:xfrm>
              <a:off x="2756" y="1861"/>
              <a:ext cx="248" cy="211"/>
            </a:xfrm>
            <a:custGeom>
              <a:avLst/>
              <a:gdLst>
                <a:gd name="T0" fmla="*/ 0 w 1241"/>
                <a:gd name="T1" fmla="*/ 0 h 1055"/>
                <a:gd name="T2" fmla="*/ 0 w 1241"/>
                <a:gd name="T3" fmla="*/ 0 h 1055"/>
                <a:gd name="T4" fmla="*/ 0 w 1241"/>
                <a:gd name="T5" fmla="*/ 0 h 1055"/>
                <a:gd name="T6" fmla="*/ 0 w 1241"/>
                <a:gd name="T7" fmla="*/ 0 h 1055"/>
                <a:gd name="T8" fmla="*/ 0 w 1241"/>
                <a:gd name="T9" fmla="*/ 0 h 1055"/>
                <a:gd name="T10" fmla="*/ 0 w 1241"/>
                <a:gd name="T11" fmla="*/ 0 h 1055"/>
                <a:gd name="T12" fmla="*/ 0 w 1241"/>
                <a:gd name="T13" fmla="*/ 0 h 1055"/>
                <a:gd name="T14" fmla="*/ 0 w 1241"/>
                <a:gd name="T15" fmla="*/ 0 h 1055"/>
                <a:gd name="T16" fmla="*/ 0 w 1241"/>
                <a:gd name="T17" fmla="*/ 0 h 1055"/>
                <a:gd name="T18" fmla="*/ 0 w 1241"/>
                <a:gd name="T19" fmla="*/ 0 h 1055"/>
                <a:gd name="T20" fmla="*/ 0 w 1241"/>
                <a:gd name="T21" fmla="*/ 0 h 1055"/>
                <a:gd name="T22" fmla="*/ 0 w 1241"/>
                <a:gd name="T23" fmla="*/ 0 h 1055"/>
                <a:gd name="T24" fmla="*/ 0 w 1241"/>
                <a:gd name="T25" fmla="*/ 0 h 1055"/>
                <a:gd name="T26" fmla="*/ 0 w 1241"/>
                <a:gd name="T27" fmla="*/ 0 h 1055"/>
                <a:gd name="T28" fmla="*/ 0 w 1241"/>
                <a:gd name="T29" fmla="*/ 0 h 1055"/>
                <a:gd name="T30" fmla="*/ 0 w 1241"/>
                <a:gd name="T31" fmla="*/ 0 h 1055"/>
                <a:gd name="T32" fmla="*/ 0 w 1241"/>
                <a:gd name="T33" fmla="*/ 0 h 1055"/>
                <a:gd name="T34" fmla="*/ 0 w 1241"/>
                <a:gd name="T35" fmla="*/ 0 h 1055"/>
                <a:gd name="T36" fmla="*/ 0 w 1241"/>
                <a:gd name="T37" fmla="*/ 0 h 1055"/>
                <a:gd name="T38" fmla="*/ 0 w 1241"/>
                <a:gd name="T39" fmla="*/ 0 h 1055"/>
                <a:gd name="T40" fmla="*/ 0 w 1241"/>
                <a:gd name="T41" fmla="*/ 0 h 1055"/>
                <a:gd name="T42" fmla="*/ 0 w 1241"/>
                <a:gd name="T43" fmla="*/ 0 h 1055"/>
                <a:gd name="T44" fmla="*/ 0 w 1241"/>
                <a:gd name="T45" fmla="*/ 0 h 1055"/>
                <a:gd name="T46" fmla="*/ 0 w 1241"/>
                <a:gd name="T47" fmla="*/ 0 h 1055"/>
                <a:gd name="T48" fmla="*/ 0 w 1241"/>
                <a:gd name="T49" fmla="*/ 0 h 1055"/>
                <a:gd name="T50" fmla="*/ 0 w 1241"/>
                <a:gd name="T51" fmla="*/ 0 h 1055"/>
                <a:gd name="T52" fmla="*/ 0 w 1241"/>
                <a:gd name="T53" fmla="*/ 0 h 1055"/>
                <a:gd name="T54" fmla="*/ 0 w 1241"/>
                <a:gd name="T55" fmla="*/ 0 h 1055"/>
                <a:gd name="T56" fmla="*/ 0 w 1241"/>
                <a:gd name="T57" fmla="*/ 0 h 1055"/>
                <a:gd name="T58" fmla="*/ 0 w 1241"/>
                <a:gd name="T59" fmla="*/ 0 h 1055"/>
                <a:gd name="T60" fmla="*/ 0 w 1241"/>
                <a:gd name="T61" fmla="*/ 0 h 1055"/>
                <a:gd name="T62" fmla="*/ 0 w 1241"/>
                <a:gd name="T63" fmla="*/ 0 h 1055"/>
                <a:gd name="T64" fmla="*/ 0 w 1241"/>
                <a:gd name="T65" fmla="*/ 0 h 1055"/>
                <a:gd name="T66" fmla="*/ 0 w 1241"/>
                <a:gd name="T67" fmla="*/ 0 h 1055"/>
                <a:gd name="T68" fmla="*/ 0 w 1241"/>
                <a:gd name="T69" fmla="*/ 0 h 1055"/>
                <a:gd name="T70" fmla="*/ 0 w 1241"/>
                <a:gd name="T71" fmla="*/ 0 h 1055"/>
                <a:gd name="T72" fmla="*/ 0 w 1241"/>
                <a:gd name="T73" fmla="*/ 0 h 1055"/>
                <a:gd name="T74" fmla="*/ 0 w 1241"/>
                <a:gd name="T75" fmla="*/ 0 h 1055"/>
                <a:gd name="T76" fmla="*/ 0 w 1241"/>
                <a:gd name="T77" fmla="*/ 0 h 1055"/>
                <a:gd name="T78" fmla="*/ 0 w 1241"/>
                <a:gd name="T79" fmla="*/ 0 h 1055"/>
                <a:gd name="T80" fmla="*/ 0 w 1241"/>
                <a:gd name="T81" fmla="*/ 0 h 1055"/>
                <a:gd name="T82" fmla="*/ 0 w 1241"/>
                <a:gd name="T83" fmla="*/ 0 h 1055"/>
                <a:gd name="T84" fmla="*/ 0 w 1241"/>
                <a:gd name="T85" fmla="*/ 0 h 1055"/>
                <a:gd name="T86" fmla="*/ 0 w 1241"/>
                <a:gd name="T87" fmla="*/ 0 h 1055"/>
                <a:gd name="T88" fmla="*/ 0 w 1241"/>
                <a:gd name="T89" fmla="*/ 0 h 1055"/>
                <a:gd name="T90" fmla="*/ 0 w 1241"/>
                <a:gd name="T91" fmla="*/ 0 h 1055"/>
                <a:gd name="T92" fmla="*/ 0 w 1241"/>
                <a:gd name="T93" fmla="*/ 0 h 10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41" h="1055">
                  <a:moveTo>
                    <a:pt x="191" y="121"/>
                  </a:moveTo>
                  <a:lnTo>
                    <a:pt x="303" y="109"/>
                  </a:lnTo>
                  <a:lnTo>
                    <a:pt x="307" y="153"/>
                  </a:lnTo>
                  <a:lnTo>
                    <a:pt x="194" y="166"/>
                  </a:lnTo>
                  <a:lnTo>
                    <a:pt x="261" y="258"/>
                  </a:lnTo>
                  <a:lnTo>
                    <a:pt x="225" y="284"/>
                  </a:lnTo>
                  <a:lnTo>
                    <a:pt x="159" y="193"/>
                  </a:lnTo>
                  <a:lnTo>
                    <a:pt x="113" y="296"/>
                  </a:lnTo>
                  <a:lnTo>
                    <a:pt x="72" y="279"/>
                  </a:lnTo>
                  <a:lnTo>
                    <a:pt x="117" y="174"/>
                  </a:lnTo>
                  <a:lnTo>
                    <a:pt x="5" y="187"/>
                  </a:lnTo>
                  <a:lnTo>
                    <a:pt x="0" y="143"/>
                  </a:lnTo>
                  <a:lnTo>
                    <a:pt x="113" y="130"/>
                  </a:lnTo>
                  <a:lnTo>
                    <a:pt x="46" y="38"/>
                  </a:lnTo>
                  <a:lnTo>
                    <a:pt x="82" y="11"/>
                  </a:lnTo>
                  <a:lnTo>
                    <a:pt x="149" y="103"/>
                  </a:lnTo>
                  <a:lnTo>
                    <a:pt x="194" y="0"/>
                  </a:lnTo>
                  <a:lnTo>
                    <a:pt x="236" y="17"/>
                  </a:lnTo>
                  <a:lnTo>
                    <a:pt x="191" y="121"/>
                  </a:lnTo>
                  <a:close/>
                  <a:moveTo>
                    <a:pt x="229" y="685"/>
                  </a:moveTo>
                  <a:lnTo>
                    <a:pt x="342" y="674"/>
                  </a:lnTo>
                  <a:lnTo>
                    <a:pt x="346" y="718"/>
                  </a:lnTo>
                  <a:lnTo>
                    <a:pt x="234" y="731"/>
                  </a:lnTo>
                  <a:lnTo>
                    <a:pt x="301" y="820"/>
                  </a:lnTo>
                  <a:lnTo>
                    <a:pt x="265" y="847"/>
                  </a:lnTo>
                  <a:lnTo>
                    <a:pt x="198" y="756"/>
                  </a:lnTo>
                  <a:lnTo>
                    <a:pt x="152" y="861"/>
                  </a:lnTo>
                  <a:lnTo>
                    <a:pt x="110" y="842"/>
                  </a:lnTo>
                  <a:lnTo>
                    <a:pt x="157" y="738"/>
                  </a:lnTo>
                  <a:lnTo>
                    <a:pt x="44" y="750"/>
                  </a:lnTo>
                  <a:lnTo>
                    <a:pt x="39" y="705"/>
                  </a:lnTo>
                  <a:lnTo>
                    <a:pt x="152" y="694"/>
                  </a:lnTo>
                  <a:lnTo>
                    <a:pt x="85" y="603"/>
                  </a:lnTo>
                  <a:lnTo>
                    <a:pt x="121" y="576"/>
                  </a:lnTo>
                  <a:lnTo>
                    <a:pt x="188" y="668"/>
                  </a:lnTo>
                  <a:lnTo>
                    <a:pt x="234" y="563"/>
                  </a:lnTo>
                  <a:lnTo>
                    <a:pt x="275" y="582"/>
                  </a:lnTo>
                  <a:lnTo>
                    <a:pt x="229" y="685"/>
                  </a:lnTo>
                  <a:close/>
                  <a:moveTo>
                    <a:pt x="696" y="879"/>
                  </a:moveTo>
                  <a:lnTo>
                    <a:pt x="808" y="868"/>
                  </a:lnTo>
                  <a:lnTo>
                    <a:pt x="812" y="912"/>
                  </a:lnTo>
                  <a:lnTo>
                    <a:pt x="701" y="925"/>
                  </a:lnTo>
                  <a:lnTo>
                    <a:pt x="768" y="1015"/>
                  </a:lnTo>
                  <a:lnTo>
                    <a:pt x="731" y="1042"/>
                  </a:lnTo>
                  <a:lnTo>
                    <a:pt x="665" y="952"/>
                  </a:lnTo>
                  <a:lnTo>
                    <a:pt x="618" y="1055"/>
                  </a:lnTo>
                  <a:lnTo>
                    <a:pt x="579" y="1038"/>
                  </a:lnTo>
                  <a:lnTo>
                    <a:pt x="624" y="933"/>
                  </a:lnTo>
                  <a:lnTo>
                    <a:pt x="511" y="946"/>
                  </a:lnTo>
                  <a:lnTo>
                    <a:pt x="507" y="900"/>
                  </a:lnTo>
                  <a:lnTo>
                    <a:pt x="618" y="889"/>
                  </a:lnTo>
                  <a:lnTo>
                    <a:pt x="552" y="797"/>
                  </a:lnTo>
                  <a:lnTo>
                    <a:pt x="588" y="770"/>
                  </a:lnTo>
                  <a:lnTo>
                    <a:pt x="655" y="862"/>
                  </a:lnTo>
                  <a:lnTo>
                    <a:pt x="701" y="759"/>
                  </a:lnTo>
                  <a:lnTo>
                    <a:pt x="741" y="776"/>
                  </a:lnTo>
                  <a:lnTo>
                    <a:pt x="696" y="879"/>
                  </a:lnTo>
                  <a:close/>
                  <a:moveTo>
                    <a:pt x="658" y="316"/>
                  </a:moveTo>
                  <a:lnTo>
                    <a:pt x="769" y="303"/>
                  </a:lnTo>
                  <a:lnTo>
                    <a:pt x="775" y="347"/>
                  </a:lnTo>
                  <a:lnTo>
                    <a:pt x="662" y="360"/>
                  </a:lnTo>
                  <a:lnTo>
                    <a:pt x="729" y="452"/>
                  </a:lnTo>
                  <a:lnTo>
                    <a:pt x="694" y="479"/>
                  </a:lnTo>
                  <a:lnTo>
                    <a:pt x="626" y="387"/>
                  </a:lnTo>
                  <a:lnTo>
                    <a:pt x="581" y="490"/>
                  </a:lnTo>
                  <a:lnTo>
                    <a:pt x="539" y="473"/>
                  </a:lnTo>
                  <a:lnTo>
                    <a:pt x="585" y="369"/>
                  </a:lnTo>
                  <a:lnTo>
                    <a:pt x="473" y="381"/>
                  </a:lnTo>
                  <a:lnTo>
                    <a:pt x="468" y="337"/>
                  </a:lnTo>
                  <a:lnTo>
                    <a:pt x="580" y="324"/>
                  </a:lnTo>
                  <a:lnTo>
                    <a:pt x="514" y="232"/>
                  </a:lnTo>
                  <a:lnTo>
                    <a:pt x="550" y="207"/>
                  </a:lnTo>
                  <a:lnTo>
                    <a:pt x="616" y="297"/>
                  </a:lnTo>
                  <a:lnTo>
                    <a:pt x="662" y="194"/>
                  </a:lnTo>
                  <a:lnTo>
                    <a:pt x="703" y="211"/>
                  </a:lnTo>
                  <a:lnTo>
                    <a:pt x="658" y="316"/>
                  </a:lnTo>
                  <a:close/>
                  <a:moveTo>
                    <a:pt x="1124" y="510"/>
                  </a:moveTo>
                  <a:lnTo>
                    <a:pt x="1236" y="498"/>
                  </a:lnTo>
                  <a:lnTo>
                    <a:pt x="1241" y="542"/>
                  </a:lnTo>
                  <a:lnTo>
                    <a:pt x="1128" y="555"/>
                  </a:lnTo>
                  <a:lnTo>
                    <a:pt x="1196" y="647"/>
                  </a:lnTo>
                  <a:lnTo>
                    <a:pt x="1160" y="673"/>
                  </a:lnTo>
                  <a:lnTo>
                    <a:pt x="1092" y="582"/>
                  </a:lnTo>
                  <a:lnTo>
                    <a:pt x="1047" y="685"/>
                  </a:lnTo>
                  <a:lnTo>
                    <a:pt x="1005" y="667"/>
                  </a:lnTo>
                  <a:lnTo>
                    <a:pt x="1052" y="563"/>
                  </a:lnTo>
                  <a:lnTo>
                    <a:pt x="939" y="575"/>
                  </a:lnTo>
                  <a:lnTo>
                    <a:pt x="934" y="532"/>
                  </a:lnTo>
                  <a:lnTo>
                    <a:pt x="1047" y="519"/>
                  </a:lnTo>
                  <a:lnTo>
                    <a:pt x="980" y="427"/>
                  </a:lnTo>
                  <a:lnTo>
                    <a:pt x="1016" y="401"/>
                  </a:lnTo>
                  <a:lnTo>
                    <a:pt x="1083" y="492"/>
                  </a:lnTo>
                  <a:lnTo>
                    <a:pt x="1128" y="389"/>
                  </a:lnTo>
                  <a:lnTo>
                    <a:pt x="1170" y="406"/>
                  </a:lnTo>
                  <a:lnTo>
                    <a:pt x="1124" y="5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6" name="Freeform 190"/>
            <p:cNvSpPr>
              <a:spLocks/>
            </p:cNvSpPr>
            <p:nvPr/>
          </p:nvSpPr>
          <p:spPr bwMode="auto">
            <a:xfrm>
              <a:off x="2951" y="1816"/>
              <a:ext cx="26" cy="10"/>
            </a:xfrm>
            <a:custGeom>
              <a:avLst/>
              <a:gdLst>
                <a:gd name="T0" fmla="*/ 0 w 131"/>
                <a:gd name="T1" fmla="*/ 0 h 50"/>
                <a:gd name="T2" fmla="*/ 0 w 131"/>
                <a:gd name="T3" fmla="*/ 0 h 50"/>
                <a:gd name="T4" fmla="*/ 0 w 131"/>
                <a:gd name="T5" fmla="*/ 0 h 50"/>
                <a:gd name="T6" fmla="*/ 0 w 131"/>
                <a:gd name="T7" fmla="*/ 0 h 50"/>
                <a:gd name="T8" fmla="*/ 0 w 131"/>
                <a:gd name="T9" fmla="*/ 0 h 50"/>
                <a:gd name="T10" fmla="*/ 0 w 131"/>
                <a:gd name="T11" fmla="*/ 0 h 50"/>
                <a:gd name="T12" fmla="*/ 0 w 131"/>
                <a:gd name="T13" fmla="*/ 0 h 50"/>
                <a:gd name="T14" fmla="*/ 0 w 131"/>
                <a:gd name="T15" fmla="*/ 0 h 50"/>
                <a:gd name="T16" fmla="*/ 0 w 131"/>
                <a:gd name="T17" fmla="*/ 0 h 50"/>
                <a:gd name="T18" fmla="*/ 0 w 131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50">
                  <a:moveTo>
                    <a:pt x="131" y="17"/>
                  </a:moveTo>
                  <a:lnTo>
                    <a:pt x="112" y="2"/>
                  </a:lnTo>
                  <a:lnTo>
                    <a:pt x="0" y="14"/>
                  </a:lnTo>
                  <a:lnTo>
                    <a:pt x="2" y="50"/>
                  </a:lnTo>
                  <a:lnTo>
                    <a:pt x="115" y="38"/>
                  </a:lnTo>
                  <a:lnTo>
                    <a:pt x="95" y="22"/>
                  </a:lnTo>
                  <a:lnTo>
                    <a:pt x="131" y="17"/>
                  </a:lnTo>
                  <a:lnTo>
                    <a:pt x="129" y="0"/>
                  </a:lnTo>
                  <a:lnTo>
                    <a:pt x="112" y="2"/>
                  </a:lnTo>
                  <a:lnTo>
                    <a:pt x="131" y="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7" name="Freeform 191"/>
            <p:cNvSpPr>
              <a:spLocks/>
            </p:cNvSpPr>
            <p:nvPr/>
          </p:nvSpPr>
          <p:spPr bwMode="auto">
            <a:xfrm>
              <a:off x="2970" y="1819"/>
              <a:ext cx="9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25" y="65"/>
                  </a:moveTo>
                  <a:lnTo>
                    <a:pt x="41" y="46"/>
                  </a:lnTo>
                  <a:lnTo>
                    <a:pt x="36" y="0"/>
                  </a:lnTo>
                  <a:lnTo>
                    <a:pt x="0" y="5"/>
                  </a:lnTo>
                  <a:lnTo>
                    <a:pt x="5" y="49"/>
                  </a:lnTo>
                  <a:lnTo>
                    <a:pt x="21" y="29"/>
                  </a:lnTo>
                  <a:lnTo>
                    <a:pt x="25" y="65"/>
                  </a:lnTo>
                  <a:lnTo>
                    <a:pt x="43" y="63"/>
                  </a:lnTo>
                  <a:lnTo>
                    <a:pt x="41" y="46"/>
                  </a:lnTo>
                  <a:lnTo>
                    <a:pt x="25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8" name="Freeform 192"/>
            <p:cNvSpPr>
              <a:spLocks/>
            </p:cNvSpPr>
            <p:nvPr/>
          </p:nvSpPr>
          <p:spPr bwMode="auto">
            <a:xfrm>
              <a:off x="2945" y="1825"/>
              <a:ext cx="30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49" y="20"/>
                  </a:moveTo>
                  <a:lnTo>
                    <a:pt x="35" y="49"/>
                  </a:lnTo>
                  <a:lnTo>
                    <a:pt x="148" y="36"/>
                  </a:lnTo>
                  <a:lnTo>
                    <a:pt x="144" y="0"/>
                  </a:lnTo>
                  <a:lnTo>
                    <a:pt x="31" y="13"/>
                  </a:lnTo>
                  <a:lnTo>
                    <a:pt x="20" y="41"/>
                  </a:lnTo>
                  <a:lnTo>
                    <a:pt x="31" y="13"/>
                  </a:lnTo>
                  <a:lnTo>
                    <a:pt x="0" y="17"/>
                  </a:lnTo>
                  <a:lnTo>
                    <a:pt x="20" y="41"/>
                  </a:lnTo>
                  <a:lnTo>
                    <a:pt x="49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39" name="Freeform 193"/>
            <p:cNvSpPr>
              <a:spLocks/>
            </p:cNvSpPr>
            <p:nvPr/>
          </p:nvSpPr>
          <p:spPr bwMode="auto">
            <a:xfrm>
              <a:off x="2949" y="1829"/>
              <a:ext cx="22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92" y="116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6" y="113"/>
                  </a:lnTo>
                  <a:lnTo>
                    <a:pt x="70" y="87"/>
                  </a:lnTo>
                  <a:lnTo>
                    <a:pt x="92" y="116"/>
                  </a:lnTo>
                  <a:lnTo>
                    <a:pt x="106" y="106"/>
                  </a:lnTo>
                  <a:lnTo>
                    <a:pt x="95" y="91"/>
                  </a:lnTo>
                  <a:lnTo>
                    <a:pt x="92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0" name="Freeform 194"/>
            <p:cNvSpPr>
              <a:spLocks/>
            </p:cNvSpPr>
            <p:nvPr/>
          </p:nvSpPr>
          <p:spPr bwMode="auto">
            <a:xfrm>
              <a:off x="2955" y="1846"/>
              <a:ext cx="13" cy="14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0" y="53"/>
                  </a:moveTo>
                  <a:lnTo>
                    <a:pt x="26" y="55"/>
                  </a:lnTo>
                  <a:lnTo>
                    <a:pt x="62" y="29"/>
                  </a:lnTo>
                  <a:lnTo>
                    <a:pt x="40" y="0"/>
                  </a:lnTo>
                  <a:lnTo>
                    <a:pt x="5" y="26"/>
                  </a:lnTo>
                  <a:lnTo>
                    <a:pt x="29" y="31"/>
                  </a:lnTo>
                  <a:lnTo>
                    <a:pt x="0" y="53"/>
                  </a:lnTo>
                  <a:lnTo>
                    <a:pt x="11" y="67"/>
                  </a:lnTo>
                  <a:lnTo>
                    <a:pt x="26" y="5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1" name="Freeform 195"/>
            <p:cNvSpPr>
              <a:spLocks/>
            </p:cNvSpPr>
            <p:nvPr/>
          </p:nvSpPr>
          <p:spPr bwMode="auto">
            <a:xfrm>
              <a:off x="2941" y="1829"/>
              <a:ext cx="20" cy="28"/>
            </a:xfrm>
            <a:custGeom>
              <a:avLst/>
              <a:gdLst>
                <a:gd name="T0" fmla="*/ 0 w 99"/>
                <a:gd name="T1" fmla="*/ 0 h 139"/>
                <a:gd name="T2" fmla="*/ 0 w 99"/>
                <a:gd name="T3" fmla="*/ 0 h 139"/>
                <a:gd name="T4" fmla="*/ 0 w 99"/>
                <a:gd name="T5" fmla="*/ 0 h 139"/>
                <a:gd name="T6" fmla="*/ 0 w 99"/>
                <a:gd name="T7" fmla="*/ 0 h 139"/>
                <a:gd name="T8" fmla="*/ 0 w 99"/>
                <a:gd name="T9" fmla="*/ 0 h 139"/>
                <a:gd name="T10" fmla="*/ 0 w 99"/>
                <a:gd name="T11" fmla="*/ 0 h 139"/>
                <a:gd name="T12" fmla="*/ 0 w 99"/>
                <a:gd name="T13" fmla="*/ 0 h 139"/>
                <a:gd name="T14" fmla="*/ 0 w 99"/>
                <a:gd name="T15" fmla="*/ 0 h 139"/>
                <a:gd name="T16" fmla="*/ 0 w 99"/>
                <a:gd name="T17" fmla="*/ 0 h 139"/>
                <a:gd name="T18" fmla="*/ 0 w 99"/>
                <a:gd name="T19" fmla="*/ 0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9">
                  <a:moveTo>
                    <a:pt x="34" y="43"/>
                  </a:moveTo>
                  <a:lnTo>
                    <a:pt x="3" y="47"/>
                  </a:lnTo>
                  <a:lnTo>
                    <a:pt x="70" y="139"/>
                  </a:lnTo>
                  <a:lnTo>
                    <a:pt x="99" y="117"/>
                  </a:lnTo>
                  <a:lnTo>
                    <a:pt x="32" y="26"/>
                  </a:lnTo>
                  <a:lnTo>
                    <a:pt x="0" y="28"/>
                  </a:lnTo>
                  <a:lnTo>
                    <a:pt x="32" y="26"/>
                  </a:lnTo>
                  <a:lnTo>
                    <a:pt x="14" y="0"/>
                  </a:lnTo>
                  <a:lnTo>
                    <a:pt x="2" y="28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2" name="Freeform 196"/>
            <p:cNvSpPr>
              <a:spLocks/>
            </p:cNvSpPr>
            <p:nvPr/>
          </p:nvSpPr>
          <p:spPr bwMode="auto">
            <a:xfrm>
              <a:off x="2933" y="1835"/>
              <a:ext cx="15" cy="27"/>
            </a:xfrm>
            <a:custGeom>
              <a:avLst/>
              <a:gdLst>
                <a:gd name="T0" fmla="*/ 0 w 78"/>
                <a:gd name="T1" fmla="*/ 0 h 136"/>
                <a:gd name="T2" fmla="*/ 0 w 78"/>
                <a:gd name="T3" fmla="*/ 0 h 136"/>
                <a:gd name="T4" fmla="*/ 0 w 78"/>
                <a:gd name="T5" fmla="*/ 0 h 136"/>
                <a:gd name="T6" fmla="*/ 0 w 78"/>
                <a:gd name="T7" fmla="*/ 0 h 136"/>
                <a:gd name="T8" fmla="*/ 0 w 78"/>
                <a:gd name="T9" fmla="*/ 0 h 136"/>
                <a:gd name="T10" fmla="*/ 0 w 78"/>
                <a:gd name="T11" fmla="*/ 0 h 136"/>
                <a:gd name="T12" fmla="*/ 0 w 78"/>
                <a:gd name="T13" fmla="*/ 0 h 136"/>
                <a:gd name="T14" fmla="*/ 0 w 78"/>
                <a:gd name="T15" fmla="*/ 0 h 136"/>
                <a:gd name="T16" fmla="*/ 0 w 78"/>
                <a:gd name="T17" fmla="*/ 0 h 136"/>
                <a:gd name="T18" fmla="*/ 0 w 78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6">
                  <a:moveTo>
                    <a:pt x="8" y="128"/>
                  </a:moveTo>
                  <a:lnTo>
                    <a:pt x="33" y="119"/>
                  </a:lnTo>
                  <a:lnTo>
                    <a:pt x="78" y="15"/>
                  </a:lnTo>
                  <a:lnTo>
                    <a:pt x="44" y="0"/>
                  </a:lnTo>
                  <a:lnTo>
                    <a:pt x="0" y="105"/>
                  </a:lnTo>
                  <a:lnTo>
                    <a:pt x="23" y="96"/>
                  </a:lnTo>
                  <a:lnTo>
                    <a:pt x="8" y="128"/>
                  </a:lnTo>
                  <a:lnTo>
                    <a:pt x="26" y="136"/>
                  </a:lnTo>
                  <a:lnTo>
                    <a:pt x="33" y="119"/>
                  </a:lnTo>
                  <a:lnTo>
                    <a:pt x="8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3" name="Freeform 197"/>
            <p:cNvSpPr>
              <a:spLocks/>
            </p:cNvSpPr>
            <p:nvPr/>
          </p:nvSpPr>
          <p:spPr bwMode="auto">
            <a:xfrm>
              <a:off x="2923" y="1850"/>
              <a:ext cx="14" cy="10"/>
            </a:xfrm>
            <a:custGeom>
              <a:avLst/>
              <a:gdLst>
                <a:gd name="T0" fmla="*/ 0 w 72"/>
                <a:gd name="T1" fmla="*/ 0 h 50"/>
                <a:gd name="T2" fmla="*/ 0 w 72"/>
                <a:gd name="T3" fmla="*/ 0 h 50"/>
                <a:gd name="T4" fmla="*/ 0 w 72"/>
                <a:gd name="T5" fmla="*/ 0 h 50"/>
                <a:gd name="T6" fmla="*/ 0 w 72"/>
                <a:gd name="T7" fmla="*/ 0 h 50"/>
                <a:gd name="T8" fmla="*/ 0 w 72"/>
                <a:gd name="T9" fmla="*/ 0 h 50"/>
                <a:gd name="T10" fmla="*/ 0 w 72"/>
                <a:gd name="T11" fmla="*/ 0 h 50"/>
                <a:gd name="T12" fmla="*/ 0 w 72"/>
                <a:gd name="T13" fmla="*/ 0 h 50"/>
                <a:gd name="T14" fmla="*/ 0 w 72"/>
                <a:gd name="T15" fmla="*/ 0 h 50"/>
                <a:gd name="T16" fmla="*/ 0 w 72"/>
                <a:gd name="T17" fmla="*/ 0 h 50"/>
                <a:gd name="T18" fmla="*/ 0 w 7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0">
                  <a:moveTo>
                    <a:pt x="7" y="8"/>
                  </a:moveTo>
                  <a:lnTo>
                    <a:pt x="17" y="33"/>
                  </a:lnTo>
                  <a:lnTo>
                    <a:pt x="57" y="50"/>
                  </a:lnTo>
                  <a:lnTo>
                    <a:pt x="72" y="18"/>
                  </a:lnTo>
                  <a:lnTo>
                    <a:pt x="31" y="0"/>
                  </a:lnTo>
                  <a:lnTo>
                    <a:pt x="40" y="23"/>
                  </a:lnTo>
                  <a:lnTo>
                    <a:pt x="7" y="8"/>
                  </a:lnTo>
                  <a:lnTo>
                    <a:pt x="0" y="26"/>
                  </a:lnTo>
                  <a:lnTo>
                    <a:pt x="17" y="33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4" name="Freeform 198"/>
            <p:cNvSpPr>
              <a:spLocks/>
            </p:cNvSpPr>
            <p:nvPr/>
          </p:nvSpPr>
          <p:spPr bwMode="auto">
            <a:xfrm>
              <a:off x="2924" y="1828"/>
              <a:ext cx="18" cy="27"/>
            </a:xfrm>
            <a:custGeom>
              <a:avLst/>
              <a:gdLst>
                <a:gd name="T0" fmla="*/ 0 w 91"/>
                <a:gd name="T1" fmla="*/ 0 h 132"/>
                <a:gd name="T2" fmla="*/ 0 w 91"/>
                <a:gd name="T3" fmla="*/ 0 h 132"/>
                <a:gd name="T4" fmla="*/ 0 w 91"/>
                <a:gd name="T5" fmla="*/ 0 h 132"/>
                <a:gd name="T6" fmla="*/ 0 w 91"/>
                <a:gd name="T7" fmla="*/ 0 h 132"/>
                <a:gd name="T8" fmla="*/ 0 w 91"/>
                <a:gd name="T9" fmla="*/ 0 h 132"/>
                <a:gd name="T10" fmla="*/ 0 w 91"/>
                <a:gd name="T11" fmla="*/ 0 h 132"/>
                <a:gd name="T12" fmla="*/ 0 w 91"/>
                <a:gd name="T13" fmla="*/ 0 h 132"/>
                <a:gd name="T14" fmla="*/ 0 w 91"/>
                <a:gd name="T15" fmla="*/ 0 h 132"/>
                <a:gd name="T16" fmla="*/ 0 w 91"/>
                <a:gd name="T17" fmla="*/ 0 h 132"/>
                <a:gd name="T18" fmla="*/ 0 w 91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2">
                  <a:moveTo>
                    <a:pt x="64" y="39"/>
                  </a:moveTo>
                  <a:lnTo>
                    <a:pt x="47" y="14"/>
                  </a:lnTo>
                  <a:lnTo>
                    <a:pt x="0" y="117"/>
                  </a:lnTo>
                  <a:lnTo>
                    <a:pt x="33" y="132"/>
                  </a:lnTo>
                  <a:lnTo>
                    <a:pt x="78" y="29"/>
                  </a:lnTo>
                  <a:lnTo>
                    <a:pt x="61" y="3"/>
                  </a:lnTo>
                  <a:lnTo>
                    <a:pt x="78" y="29"/>
                  </a:lnTo>
                  <a:lnTo>
                    <a:pt x="91" y="0"/>
                  </a:lnTo>
                  <a:lnTo>
                    <a:pt x="61" y="3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5" name="Freeform 199"/>
            <p:cNvSpPr>
              <a:spLocks/>
            </p:cNvSpPr>
            <p:nvPr/>
          </p:nvSpPr>
          <p:spPr bwMode="auto">
            <a:xfrm>
              <a:off x="2911" y="1829"/>
              <a:ext cx="26" cy="10"/>
            </a:xfrm>
            <a:custGeom>
              <a:avLst/>
              <a:gdLst>
                <a:gd name="T0" fmla="*/ 0 w 131"/>
                <a:gd name="T1" fmla="*/ 0 h 50"/>
                <a:gd name="T2" fmla="*/ 0 w 131"/>
                <a:gd name="T3" fmla="*/ 0 h 50"/>
                <a:gd name="T4" fmla="*/ 0 w 131"/>
                <a:gd name="T5" fmla="*/ 0 h 50"/>
                <a:gd name="T6" fmla="*/ 0 w 131"/>
                <a:gd name="T7" fmla="*/ 0 h 50"/>
                <a:gd name="T8" fmla="*/ 0 w 131"/>
                <a:gd name="T9" fmla="*/ 0 h 50"/>
                <a:gd name="T10" fmla="*/ 0 w 131"/>
                <a:gd name="T11" fmla="*/ 0 h 50"/>
                <a:gd name="T12" fmla="*/ 0 w 131"/>
                <a:gd name="T13" fmla="*/ 0 h 50"/>
                <a:gd name="T14" fmla="*/ 0 w 131"/>
                <a:gd name="T15" fmla="*/ 0 h 50"/>
                <a:gd name="T16" fmla="*/ 0 w 131"/>
                <a:gd name="T17" fmla="*/ 0 h 50"/>
                <a:gd name="T18" fmla="*/ 0 w 131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50">
                  <a:moveTo>
                    <a:pt x="0" y="32"/>
                  </a:moveTo>
                  <a:lnTo>
                    <a:pt x="19" y="49"/>
                  </a:lnTo>
                  <a:lnTo>
                    <a:pt x="131" y="36"/>
                  </a:lnTo>
                  <a:lnTo>
                    <a:pt x="128" y="0"/>
                  </a:lnTo>
                  <a:lnTo>
                    <a:pt x="15" y="12"/>
                  </a:lnTo>
                  <a:lnTo>
                    <a:pt x="35" y="28"/>
                  </a:lnTo>
                  <a:lnTo>
                    <a:pt x="0" y="32"/>
                  </a:lnTo>
                  <a:lnTo>
                    <a:pt x="1" y="50"/>
                  </a:lnTo>
                  <a:lnTo>
                    <a:pt x="19" y="4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6" name="Freeform 200"/>
            <p:cNvSpPr>
              <a:spLocks/>
            </p:cNvSpPr>
            <p:nvPr/>
          </p:nvSpPr>
          <p:spPr bwMode="auto">
            <a:xfrm>
              <a:off x="2909" y="1823"/>
              <a:ext cx="9" cy="12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17" y="0"/>
                  </a:moveTo>
                  <a:lnTo>
                    <a:pt x="1" y="20"/>
                  </a:lnTo>
                  <a:lnTo>
                    <a:pt x="7" y="64"/>
                  </a:lnTo>
                  <a:lnTo>
                    <a:pt x="42" y="60"/>
                  </a:lnTo>
                  <a:lnTo>
                    <a:pt x="38" y="16"/>
                  </a:lnTo>
                  <a:lnTo>
                    <a:pt x="21" y="36"/>
                  </a:lnTo>
                  <a:lnTo>
                    <a:pt x="17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7" name="Freeform 201"/>
            <p:cNvSpPr>
              <a:spLocks/>
            </p:cNvSpPr>
            <p:nvPr/>
          </p:nvSpPr>
          <p:spPr bwMode="auto">
            <a:xfrm>
              <a:off x="2913" y="1820"/>
              <a:ext cx="29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100" y="29"/>
                  </a:moveTo>
                  <a:lnTo>
                    <a:pt x="112" y="0"/>
                  </a:lnTo>
                  <a:lnTo>
                    <a:pt x="0" y="13"/>
                  </a:lnTo>
                  <a:lnTo>
                    <a:pt x="4" y="49"/>
                  </a:lnTo>
                  <a:lnTo>
                    <a:pt x="117" y="37"/>
                  </a:lnTo>
                  <a:lnTo>
                    <a:pt x="129" y="8"/>
                  </a:lnTo>
                  <a:lnTo>
                    <a:pt x="117" y="37"/>
                  </a:lnTo>
                  <a:lnTo>
                    <a:pt x="148" y="34"/>
                  </a:lnTo>
                  <a:lnTo>
                    <a:pt x="129" y="8"/>
                  </a:lnTo>
                  <a:lnTo>
                    <a:pt x="100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8" name="Freeform 202"/>
            <p:cNvSpPr>
              <a:spLocks/>
            </p:cNvSpPr>
            <p:nvPr/>
          </p:nvSpPr>
          <p:spPr bwMode="auto">
            <a:xfrm>
              <a:off x="2918" y="1803"/>
              <a:ext cx="21" cy="23"/>
            </a:xfrm>
            <a:custGeom>
              <a:avLst/>
              <a:gdLst>
                <a:gd name="T0" fmla="*/ 0 w 105"/>
                <a:gd name="T1" fmla="*/ 0 h 116"/>
                <a:gd name="T2" fmla="*/ 0 w 105"/>
                <a:gd name="T3" fmla="*/ 0 h 116"/>
                <a:gd name="T4" fmla="*/ 0 w 105"/>
                <a:gd name="T5" fmla="*/ 0 h 116"/>
                <a:gd name="T6" fmla="*/ 0 w 105"/>
                <a:gd name="T7" fmla="*/ 0 h 116"/>
                <a:gd name="T8" fmla="*/ 0 w 105"/>
                <a:gd name="T9" fmla="*/ 0 h 116"/>
                <a:gd name="T10" fmla="*/ 0 w 105"/>
                <a:gd name="T11" fmla="*/ 0 h 116"/>
                <a:gd name="T12" fmla="*/ 0 w 105"/>
                <a:gd name="T13" fmla="*/ 0 h 116"/>
                <a:gd name="T14" fmla="*/ 0 w 105"/>
                <a:gd name="T15" fmla="*/ 0 h 116"/>
                <a:gd name="T16" fmla="*/ 0 w 105"/>
                <a:gd name="T17" fmla="*/ 0 h 116"/>
                <a:gd name="T18" fmla="*/ 0 w 105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6">
                  <a:moveTo>
                    <a:pt x="14" y="0"/>
                  </a:moveTo>
                  <a:lnTo>
                    <a:pt x="9" y="24"/>
                  </a:lnTo>
                  <a:lnTo>
                    <a:pt x="76" y="116"/>
                  </a:lnTo>
                  <a:lnTo>
                    <a:pt x="105" y="95"/>
                  </a:lnTo>
                  <a:lnTo>
                    <a:pt x="38" y="3"/>
                  </a:lnTo>
                  <a:lnTo>
                    <a:pt x="35" y="29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9" y="2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49" name="Freeform 203"/>
            <p:cNvSpPr>
              <a:spLocks/>
            </p:cNvSpPr>
            <p:nvPr/>
          </p:nvSpPr>
          <p:spPr bwMode="auto">
            <a:xfrm>
              <a:off x="2920" y="1795"/>
              <a:ext cx="13" cy="13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61" y="14"/>
                  </a:moveTo>
                  <a:lnTo>
                    <a:pt x="36" y="10"/>
                  </a:lnTo>
                  <a:lnTo>
                    <a:pt x="0" y="37"/>
                  </a:lnTo>
                  <a:lnTo>
                    <a:pt x="21" y="66"/>
                  </a:lnTo>
                  <a:lnTo>
                    <a:pt x="57" y="39"/>
                  </a:lnTo>
                  <a:lnTo>
                    <a:pt x="31" y="36"/>
                  </a:lnTo>
                  <a:lnTo>
                    <a:pt x="61" y="14"/>
                  </a:lnTo>
                  <a:lnTo>
                    <a:pt x="50" y="0"/>
                  </a:lnTo>
                  <a:lnTo>
                    <a:pt x="36" y="10"/>
                  </a:lnTo>
                  <a:lnTo>
                    <a:pt x="61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0" name="Freeform 204"/>
            <p:cNvSpPr>
              <a:spLocks/>
            </p:cNvSpPr>
            <p:nvPr/>
          </p:nvSpPr>
          <p:spPr bwMode="auto">
            <a:xfrm>
              <a:off x="2927" y="1798"/>
              <a:ext cx="19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66" y="95"/>
                  </a:moveTo>
                  <a:lnTo>
                    <a:pt x="96" y="91"/>
                  </a:lnTo>
                  <a:lnTo>
                    <a:pt x="30" y="0"/>
                  </a:lnTo>
                  <a:lnTo>
                    <a:pt x="0" y="22"/>
                  </a:lnTo>
                  <a:lnTo>
                    <a:pt x="66" y="112"/>
                  </a:lnTo>
                  <a:lnTo>
                    <a:pt x="98" y="109"/>
                  </a:lnTo>
                  <a:lnTo>
                    <a:pt x="66" y="112"/>
                  </a:lnTo>
                  <a:lnTo>
                    <a:pt x="86" y="138"/>
                  </a:lnTo>
                  <a:lnTo>
                    <a:pt x="98" y="109"/>
                  </a:lnTo>
                  <a:lnTo>
                    <a:pt x="66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1" name="Freeform 205"/>
            <p:cNvSpPr>
              <a:spLocks/>
            </p:cNvSpPr>
            <p:nvPr/>
          </p:nvSpPr>
          <p:spPr bwMode="auto">
            <a:xfrm>
              <a:off x="2940" y="1793"/>
              <a:ext cx="15" cy="27"/>
            </a:xfrm>
            <a:custGeom>
              <a:avLst/>
              <a:gdLst>
                <a:gd name="T0" fmla="*/ 0 w 78"/>
                <a:gd name="T1" fmla="*/ 0 h 134"/>
                <a:gd name="T2" fmla="*/ 0 w 78"/>
                <a:gd name="T3" fmla="*/ 0 h 134"/>
                <a:gd name="T4" fmla="*/ 0 w 78"/>
                <a:gd name="T5" fmla="*/ 0 h 134"/>
                <a:gd name="T6" fmla="*/ 0 w 78"/>
                <a:gd name="T7" fmla="*/ 0 h 134"/>
                <a:gd name="T8" fmla="*/ 0 w 78"/>
                <a:gd name="T9" fmla="*/ 0 h 134"/>
                <a:gd name="T10" fmla="*/ 0 w 78"/>
                <a:gd name="T11" fmla="*/ 0 h 134"/>
                <a:gd name="T12" fmla="*/ 0 w 78"/>
                <a:gd name="T13" fmla="*/ 0 h 134"/>
                <a:gd name="T14" fmla="*/ 0 w 78"/>
                <a:gd name="T15" fmla="*/ 0 h 134"/>
                <a:gd name="T16" fmla="*/ 0 w 78"/>
                <a:gd name="T17" fmla="*/ 0 h 134"/>
                <a:gd name="T18" fmla="*/ 0 w 78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4">
                  <a:moveTo>
                    <a:pt x="69" y="7"/>
                  </a:moveTo>
                  <a:lnTo>
                    <a:pt x="46" y="15"/>
                  </a:lnTo>
                  <a:lnTo>
                    <a:pt x="0" y="120"/>
                  </a:lnTo>
                  <a:lnTo>
                    <a:pt x="32" y="134"/>
                  </a:lnTo>
                  <a:lnTo>
                    <a:pt x="78" y="30"/>
                  </a:lnTo>
                  <a:lnTo>
                    <a:pt x="55" y="41"/>
                  </a:lnTo>
                  <a:lnTo>
                    <a:pt x="69" y="7"/>
                  </a:lnTo>
                  <a:lnTo>
                    <a:pt x="53" y="0"/>
                  </a:lnTo>
                  <a:lnTo>
                    <a:pt x="46" y="15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2" name="Freeform 206"/>
            <p:cNvSpPr>
              <a:spLocks/>
            </p:cNvSpPr>
            <p:nvPr/>
          </p:nvSpPr>
          <p:spPr bwMode="auto">
            <a:xfrm>
              <a:off x="2951" y="1794"/>
              <a:ext cx="14" cy="11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4" y="41"/>
                  </a:moveTo>
                  <a:lnTo>
                    <a:pt x="56" y="18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1" y="51"/>
                  </a:lnTo>
                  <a:lnTo>
                    <a:pt x="30" y="27"/>
                  </a:lnTo>
                  <a:lnTo>
                    <a:pt x="64" y="41"/>
                  </a:lnTo>
                  <a:lnTo>
                    <a:pt x="71" y="26"/>
                  </a:lnTo>
                  <a:lnTo>
                    <a:pt x="56" y="18"/>
                  </a:lnTo>
                  <a:lnTo>
                    <a:pt x="64" y="4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3" name="Freeform 207"/>
            <p:cNvSpPr>
              <a:spLocks/>
            </p:cNvSpPr>
            <p:nvPr/>
          </p:nvSpPr>
          <p:spPr bwMode="auto">
            <a:xfrm>
              <a:off x="2945" y="1800"/>
              <a:ext cx="19" cy="26"/>
            </a:xfrm>
            <a:custGeom>
              <a:avLst/>
              <a:gdLst>
                <a:gd name="T0" fmla="*/ 0 w 91"/>
                <a:gd name="T1" fmla="*/ 0 h 132"/>
                <a:gd name="T2" fmla="*/ 0 w 91"/>
                <a:gd name="T3" fmla="*/ 0 h 132"/>
                <a:gd name="T4" fmla="*/ 0 w 91"/>
                <a:gd name="T5" fmla="*/ 0 h 132"/>
                <a:gd name="T6" fmla="*/ 0 w 91"/>
                <a:gd name="T7" fmla="*/ 0 h 132"/>
                <a:gd name="T8" fmla="*/ 0 w 91"/>
                <a:gd name="T9" fmla="*/ 0 h 132"/>
                <a:gd name="T10" fmla="*/ 0 w 91"/>
                <a:gd name="T11" fmla="*/ 0 h 132"/>
                <a:gd name="T12" fmla="*/ 0 w 91"/>
                <a:gd name="T13" fmla="*/ 0 h 132"/>
                <a:gd name="T14" fmla="*/ 0 w 91"/>
                <a:gd name="T15" fmla="*/ 0 h 132"/>
                <a:gd name="T16" fmla="*/ 0 w 91"/>
                <a:gd name="T17" fmla="*/ 0 h 132"/>
                <a:gd name="T18" fmla="*/ 0 w 91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2">
                  <a:moveTo>
                    <a:pt x="28" y="93"/>
                  </a:moveTo>
                  <a:lnTo>
                    <a:pt x="45" y="118"/>
                  </a:lnTo>
                  <a:lnTo>
                    <a:pt x="91" y="14"/>
                  </a:lnTo>
                  <a:lnTo>
                    <a:pt x="57" y="0"/>
                  </a:lnTo>
                  <a:lnTo>
                    <a:pt x="12" y="103"/>
                  </a:lnTo>
                  <a:lnTo>
                    <a:pt x="30" y="129"/>
                  </a:lnTo>
                  <a:lnTo>
                    <a:pt x="13" y="103"/>
                  </a:lnTo>
                  <a:lnTo>
                    <a:pt x="0" y="132"/>
                  </a:lnTo>
                  <a:lnTo>
                    <a:pt x="30" y="129"/>
                  </a:lnTo>
                  <a:lnTo>
                    <a:pt x="28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4" name="Freeform 208"/>
            <p:cNvSpPr>
              <a:spLocks/>
            </p:cNvSpPr>
            <p:nvPr/>
          </p:nvSpPr>
          <p:spPr bwMode="auto">
            <a:xfrm>
              <a:off x="3044" y="1855"/>
              <a:ext cx="27" cy="9"/>
            </a:xfrm>
            <a:custGeom>
              <a:avLst/>
              <a:gdLst>
                <a:gd name="T0" fmla="*/ 0 w 132"/>
                <a:gd name="T1" fmla="*/ 0 h 49"/>
                <a:gd name="T2" fmla="*/ 0 w 132"/>
                <a:gd name="T3" fmla="*/ 0 h 49"/>
                <a:gd name="T4" fmla="*/ 0 w 132"/>
                <a:gd name="T5" fmla="*/ 0 h 49"/>
                <a:gd name="T6" fmla="*/ 0 w 132"/>
                <a:gd name="T7" fmla="*/ 0 h 49"/>
                <a:gd name="T8" fmla="*/ 0 w 132"/>
                <a:gd name="T9" fmla="*/ 0 h 49"/>
                <a:gd name="T10" fmla="*/ 0 w 132"/>
                <a:gd name="T11" fmla="*/ 0 h 49"/>
                <a:gd name="T12" fmla="*/ 0 w 132"/>
                <a:gd name="T13" fmla="*/ 0 h 49"/>
                <a:gd name="T14" fmla="*/ 0 w 132"/>
                <a:gd name="T15" fmla="*/ 0 h 49"/>
                <a:gd name="T16" fmla="*/ 0 w 132"/>
                <a:gd name="T17" fmla="*/ 0 h 49"/>
                <a:gd name="T18" fmla="*/ 0 w 132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49">
                  <a:moveTo>
                    <a:pt x="132" y="18"/>
                  </a:moveTo>
                  <a:lnTo>
                    <a:pt x="113" y="1"/>
                  </a:lnTo>
                  <a:lnTo>
                    <a:pt x="0" y="13"/>
                  </a:lnTo>
                  <a:lnTo>
                    <a:pt x="5" y="49"/>
                  </a:lnTo>
                  <a:lnTo>
                    <a:pt x="116" y="37"/>
                  </a:lnTo>
                  <a:lnTo>
                    <a:pt x="96" y="21"/>
                  </a:lnTo>
                  <a:lnTo>
                    <a:pt x="132" y="18"/>
                  </a:lnTo>
                  <a:lnTo>
                    <a:pt x="130" y="0"/>
                  </a:lnTo>
                  <a:lnTo>
                    <a:pt x="113" y="1"/>
                  </a:lnTo>
                  <a:lnTo>
                    <a:pt x="132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5" name="Freeform 209"/>
            <p:cNvSpPr>
              <a:spLocks/>
            </p:cNvSpPr>
            <p:nvPr/>
          </p:nvSpPr>
          <p:spPr bwMode="auto">
            <a:xfrm>
              <a:off x="3063" y="1858"/>
              <a:ext cx="9" cy="13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25" y="64"/>
                  </a:moveTo>
                  <a:lnTo>
                    <a:pt x="41" y="45"/>
                  </a:lnTo>
                  <a:lnTo>
                    <a:pt x="36" y="0"/>
                  </a:lnTo>
                  <a:lnTo>
                    <a:pt x="0" y="3"/>
                  </a:lnTo>
                  <a:lnTo>
                    <a:pt x="5" y="48"/>
                  </a:lnTo>
                  <a:lnTo>
                    <a:pt x="21" y="27"/>
                  </a:lnTo>
                  <a:lnTo>
                    <a:pt x="25" y="64"/>
                  </a:lnTo>
                  <a:lnTo>
                    <a:pt x="43" y="62"/>
                  </a:lnTo>
                  <a:lnTo>
                    <a:pt x="41" y="45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6" name="Freeform 210"/>
            <p:cNvSpPr>
              <a:spLocks/>
            </p:cNvSpPr>
            <p:nvPr/>
          </p:nvSpPr>
          <p:spPr bwMode="auto">
            <a:xfrm>
              <a:off x="3039" y="1864"/>
              <a:ext cx="29" cy="9"/>
            </a:xfrm>
            <a:custGeom>
              <a:avLst/>
              <a:gdLst>
                <a:gd name="T0" fmla="*/ 0 w 147"/>
                <a:gd name="T1" fmla="*/ 0 h 49"/>
                <a:gd name="T2" fmla="*/ 0 w 147"/>
                <a:gd name="T3" fmla="*/ 0 h 49"/>
                <a:gd name="T4" fmla="*/ 0 w 147"/>
                <a:gd name="T5" fmla="*/ 0 h 49"/>
                <a:gd name="T6" fmla="*/ 0 w 147"/>
                <a:gd name="T7" fmla="*/ 0 h 49"/>
                <a:gd name="T8" fmla="*/ 0 w 147"/>
                <a:gd name="T9" fmla="*/ 0 h 49"/>
                <a:gd name="T10" fmla="*/ 0 w 147"/>
                <a:gd name="T11" fmla="*/ 0 h 49"/>
                <a:gd name="T12" fmla="*/ 0 w 147"/>
                <a:gd name="T13" fmla="*/ 0 h 49"/>
                <a:gd name="T14" fmla="*/ 0 w 147"/>
                <a:gd name="T15" fmla="*/ 0 h 49"/>
                <a:gd name="T16" fmla="*/ 0 w 147"/>
                <a:gd name="T17" fmla="*/ 0 h 49"/>
                <a:gd name="T18" fmla="*/ 0 w 147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9">
                  <a:moveTo>
                    <a:pt x="47" y="21"/>
                  </a:moveTo>
                  <a:lnTo>
                    <a:pt x="34" y="49"/>
                  </a:lnTo>
                  <a:lnTo>
                    <a:pt x="147" y="37"/>
                  </a:lnTo>
                  <a:lnTo>
                    <a:pt x="143" y="0"/>
                  </a:lnTo>
                  <a:lnTo>
                    <a:pt x="31" y="13"/>
                  </a:lnTo>
                  <a:lnTo>
                    <a:pt x="18" y="42"/>
                  </a:lnTo>
                  <a:lnTo>
                    <a:pt x="31" y="13"/>
                  </a:lnTo>
                  <a:lnTo>
                    <a:pt x="0" y="17"/>
                  </a:lnTo>
                  <a:lnTo>
                    <a:pt x="18" y="42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7" name="Freeform 211"/>
            <p:cNvSpPr>
              <a:spLocks/>
            </p:cNvSpPr>
            <p:nvPr/>
          </p:nvSpPr>
          <p:spPr bwMode="auto">
            <a:xfrm>
              <a:off x="3043" y="1868"/>
              <a:ext cx="21" cy="23"/>
            </a:xfrm>
            <a:custGeom>
              <a:avLst/>
              <a:gdLst>
                <a:gd name="T0" fmla="*/ 0 w 107"/>
                <a:gd name="T1" fmla="*/ 0 h 115"/>
                <a:gd name="T2" fmla="*/ 0 w 107"/>
                <a:gd name="T3" fmla="*/ 0 h 115"/>
                <a:gd name="T4" fmla="*/ 0 w 107"/>
                <a:gd name="T5" fmla="*/ 0 h 115"/>
                <a:gd name="T6" fmla="*/ 0 w 107"/>
                <a:gd name="T7" fmla="*/ 0 h 115"/>
                <a:gd name="T8" fmla="*/ 0 w 107"/>
                <a:gd name="T9" fmla="*/ 0 h 115"/>
                <a:gd name="T10" fmla="*/ 0 w 107"/>
                <a:gd name="T11" fmla="*/ 0 h 115"/>
                <a:gd name="T12" fmla="*/ 0 w 107"/>
                <a:gd name="T13" fmla="*/ 0 h 115"/>
                <a:gd name="T14" fmla="*/ 0 w 107"/>
                <a:gd name="T15" fmla="*/ 0 h 115"/>
                <a:gd name="T16" fmla="*/ 0 w 107"/>
                <a:gd name="T17" fmla="*/ 0 h 115"/>
                <a:gd name="T18" fmla="*/ 0 w 107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5">
                  <a:moveTo>
                    <a:pt x="93" y="115"/>
                  </a:moveTo>
                  <a:lnTo>
                    <a:pt x="96" y="90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71" y="86"/>
                  </a:lnTo>
                  <a:lnTo>
                    <a:pt x="93" y="115"/>
                  </a:lnTo>
                  <a:lnTo>
                    <a:pt x="107" y="105"/>
                  </a:lnTo>
                  <a:lnTo>
                    <a:pt x="96" y="90"/>
                  </a:lnTo>
                  <a:lnTo>
                    <a:pt x="93" y="1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8" name="Freeform 212"/>
            <p:cNvSpPr>
              <a:spLocks/>
            </p:cNvSpPr>
            <p:nvPr/>
          </p:nvSpPr>
          <p:spPr bwMode="auto">
            <a:xfrm>
              <a:off x="3049" y="1885"/>
              <a:ext cx="12" cy="14"/>
            </a:xfrm>
            <a:custGeom>
              <a:avLst/>
              <a:gdLst>
                <a:gd name="T0" fmla="*/ 0 w 62"/>
                <a:gd name="T1" fmla="*/ 0 h 68"/>
                <a:gd name="T2" fmla="*/ 0 w 62"/>
                <a:gd name="T3" fmla="*/ 0 h 68"/>
                <a:gd name="T4" fmla="*/ 0 w 62"/>
                <a:gd name="T5" fmla="*/ 0 h 68"/>
                <a:gd name="T6" fmla="*/ 0 w 62"/>
                <a:gd name="T7" fmla="*/ 0 h 68"/>
                <a:gd name="T8" fmla="*/ 0 w 62"/>
                <a:gd name="T9" fmla="*/ 0 h 68"/>
                <a:gd name="T10" fmla="*/ 0 w 62"/>
                <a:gd name="T11" fmla="*/ 0 h 68"/>
                <a:gd name="T12" fmla="*/ 0 w 62"/>
                <a:gd name="T13" fmla="*/ 0 h 68"/>
                <a:gd name="T14" fmla="*/ 0 w 62"/>
                <a:gd name="T15" fmla="*/ 0 h 68"/>
                <a:gd name="T16" fmla="*/ 0 w 62"/>
                <a:gd name="T17" fmla="*/ 0 h 68"/>
                <a:gd name="T18" fmla="*/ 0 w 62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8">
                  <a:moveTo>
                    <a:pt x="0" y="53"/>
                  </a:moveTo>
                  <a:lnTo>
                    <a:pt x="25" y="56"/>
                  </a:lnTo>
                  <a:lnTo>
                    <a:pt x="62" y="29"/>
                  </a:lnTo>
                  <a:lnTo>
                    <a:pt x="40" y="0"/>
                  </a:lnTo>
                  <a:lnTo>
                    <a:pt x="4" y="27"/>
                  </a:lnTo>
                  <a:lnTo>
                    <a:pt x="29" y="31"/>
                  </a:lnTo>
                  <a:lnTo>
                    <a:pt x="0" y="53"/>
                  </a:lnTo>
                  <a:lnTo>
                    <a:pt x="11" y="68"/>
                  </a:lnTo>
                  <a:lnTo>
                    <a:pt x="25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59" name="Freeform 213"/>
            <p:cNvSpPr>
              <a:spLocks/>
            </p:cNvSpPr>
            <p:nvPr/>
          </p:nvSpPr>
          <p:spPr bwMode="auto">
            <a:xfrm>
              <a:off x="3035" y="1868"/>
              <a:ext cx="20" cy="28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33" y="43"/>
                  </a:moveTo>
                  <a:lnTo>
                    <a:pt x="2" y="46"/>
                  </a:lnTo>
                  <a:lnTo>
                    <a:pt x="69" y="137"/>
                  </a:lnTo>
                  <a:lnTo>
                    <a:pt x="98" y="115"/>
                  </a:lnTo>
                  <a:lnTo>
                    <a:pt x="31" y="24"/>
                  </a:lnTo>
                  <a:lnTo>
                    <a:pt x="0" y="27"/>
                  </a:lnTo>
                  <a:lnTo>
                    <a:pt x="31" y="24"/>
                  </a:lnTo>
                  <a:lnTo>
                    <a:pt x="12" y="0"/>
                  </a:lnTo>
                  <a:lnTo>
                    <a:pt x="0" y="27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0" name="Freeform 214"/>
            <p:cNvSpPr>
              <a:spLocks/>
            </p:cNvSpPr>
            <p:nvPr/>
          </p:nvSpPr>
          <p:spPr bwMode="auto">
            <a:xfrm>
              <a:off x="3026" y="1874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9" y="128"/>
                  </a:moveTo>
                  <a:lnTo>
                    <a:pt x="34" y="119"/>
                  </a:lnTo>
                  <a:lnTo>
                    <a:pt x="79" y="16"/>
                  </a:lnTo>
                  <a:lnTo>
                    <a:pt x="46" y="0"/>
                  </a:lnTo>
                  <a:lnTo>
                    <a:pt x="0" y="105"/>
                  </a:lnTo>
                  <a:lnTo>
                    <a:pt x="23" y="95"/>
                  </a:lnTo>
                  <a:lnTo>
                    <a:pt x="9" y="128"/>
                  </a:lnTo>
                  <a:lnTo>
                    <a:pt x="26" y="135"/>
                  </a:lnTo>
                  <a:lnTo>
                    <a:pt x="34" y="119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1" name="Freeform 215"/>
            <p:cNvSpPr>
              <a:spLocks/>
            </p:cNvSpPr>
            <p:nvPr/>
          </p:nvSpPr>
          <p:spPr bwMode="auto">
            <a:xfrm>
              <a:off x="3016" y="1889"/>
              <a:ext cx="14" cy="10"/>
            </a:xfrm>
            <a:custGeom>
              <a:avLst/>
              <a:gdLst>
                <a:gd name="T0" fmla="*/ 0 w 70"/>
                <a:gd name="T1" fmla="*/ 0 h 51"/>
                <a:gd name="T2" fmla="*/ 0 w 70"/>
                <a:gd name="T3" fmla="*/ 0 h 51"/>
                <a:gd name="T4" fmla="*/ 0 w 70"/>
                <a:gd name="T5" fmla="*/ 0 h 51"/>
                <a:gd name="T6" fmla="*/ 0 w 70"/>
                <a:gd name="T7" fmla="*/ 0 h 51"/>
                <a:gd name="T8" fmla="*/ 0 w 70"/>
                <a:gd name="T9" fmla="*/ 0 h 51"/>
                <a:gd name="T10" fmla="*/ 0 w 70"/>
                <a:gd name="T11" fmla="*/ 0 h 51"/>
                <a:gd name="T12" fmla="*/ 0 w 70"/>
                <a:gd name="T13" fmla="*/ 0 h 51"/>
                <a:gd name="T14" fmla="*/ 0 w 70"/>
                <a:gd name="T15" fmla="*/ 0 h 51"/>
                <a:gd name="T16" fmla="*/ 0 w 70"/>
                <a:gd name="T17" fmla="*/ 0 h 51"/>
                <a:gd name="T18" fmla="*/ 0 w 70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" h="51">
                  <a:moveTo>
                    <a:pt x="7" y="8"/>
                  </a:moveTo>
                  <a:lnTo>
                    <a:pt x="16" y="34"/>
                  </a:lnTo>
                  <a:lnTo>
                    <a:pt x="56" y="51"/>
                  </a:lnTo>
                  <a:lnTo>
                    <a:pt x="70" y="18"/>
                  </a:lnTo>
                  <a:lnTo>
                    <a:pt x="31" y="0"/>
                  </a:lnTo>
                  <a:lnTo>
                    <a:pt x="39" y="23"/>
                  </a:lnTo>
                  <a:lnTo>
                    <a:pt x="7" y="8"/>
                  </a:lnTo>
                  <a:lnTo>
                    <a:pt x="0" y="26"/>
                  </a:lnTo>
                  <a:lnTo>
                    <a:pt x="16" y="3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2" name="Freeform 216"/>
            <p:cNvSpPr>
              <a:spLocks/>
            </p:cNvSpPr>
            <p:nvPr/>
          </p:nvSpPr>
          <p:spPr bwMode="auto">
            <a:xfrm>
              <a:off x="3018" y="1867"/>
              <a:ext cx="18" cy="27"/>
            </a:xfrm>
            <a:custGeom>
              <a:avLst/>
              <a:gdLst>
                <a:gd name="T0" fmla="*/ 0 w 90"/>
                <a:gd name="T1" fmla="*/ 0 h 131"/>
                <a:gd name="T2" fmla="*/ 0 w 90"/>
                <a:gd name="T3" fmla="*/ 0 h 131"/>
                <a:gd name="T4" fmla="*/ 0 w 90"/>
                <a:gd name="T5" fmla="*/ 0 h 131"/>
                <a:gd name="T6" fmla="*/ 0 w 90"/>
                <a:gd name="T7" fmla="*/ 0 h 131"/>
                <a:gd name="T8" fmla="*/ 0 w 90"/>
                <a:gd name="T9" fmla="*/ 0 h 131"/>
                <a:gd name="T10" fmla="*/ 0 w 90"/>
                <a:gd name="T11" fmla="*/ 0 h 131"/>
                <a:gd name="T12" fmla="*/ 0 w 90"/>
                <a:gd name="T13" fmla="*/ 0 h 131"/>
                <a:gd name="T14" fmla="*/ 0 w 90"/>
                <a:gd name="T15" fmla="*/ 0 h 131"/>
                <a:gd name="T16" fmla="*/ 0 w 90"/>
                <a:gd name="T17" fmla="*/ 0 h 131"/>
                <a:gd name="T18" fmla="*/ 0 w 90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1">
                  <a:moveTo>
                    <a:pt x="63" y="38"/>
                  </a:moveTo>
                  <a:lnTo>
                    <a:pt x="45" y="13"/>
                  </a:lnTo>
                  <a:lnTo>
                    <a:pt x="0" y="116"/>
                  </a:lnTo>
                  <a:lnTo>
                    <a:pt x="32" y="131"/>
                  </a:lnTo>
                  <a:lnTo>
                    <a:pt x="79" y="28"/>
                  </a:lnTo>
                  <a:lnTo>
                    <a:pt x="59" y="4"/>
                  </a:lnTo>
                  <a:lnTo>
                    <a:pt x="79" y="28"/>
                  </a:lnTo>
                  <a:lnTo>
                    <a:pt x="90" y="0"/>
                  </a:lnTo>
                  <a:lnTo>
                    <a:pt x="59" y="4"/>
                  </a:lnTo>
                  <a:lnTo>
                    <a:pt x="63" y="3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3" name="Freeform 217"/>
            <p:cNvSpPr>
              <a:spLocks/>
            </p:cNvSpPr>
            <p:nvPr/>
          </p:nvSpPr>
          <p:spPr bwMode="auto">
            <a:xfrm>
              <a:off x="3004" y="1868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1"/>
                  </a:moveTo>
                  <a:lnTo>
                    <a:pt x="20" y="47"/>
                  </a:lnTo>
                  <a:lnTo>
                    <a:pt x="132" y="34"/>
                  </a:lnTo>
                  <a:lnTo>
                    <a:pt x="128" y="0"/>
                  </a:lnTo>
                  <a:lnTo>
                    <a:pt x="15" y="11"/>
                  </a:lnTo>
                  <a:lnTo>
                    <a:pt x="36" y="27"/>
                  </a:lnTo>
                  <a:lnTo>
                    <a:pt x="0" y="31"/>
                  </a:lnTo>
                  <a:lnTo>
                    <a:pt x="2" y="50"/>
                  </a:lnTo>
                  <a:lnTo>
                    <a:pt x="20" y="4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4" name="Freeform 218"/>
            <p:cNvSpPr>
              <a:spLocks/>
            </p:cNvSpPr>
            <p:nvPr/>
          </p:nvSpPr>
          <p:spPr bwMode="auto">
            <a:xfrm>
              <a:off x="3003" y="1862"/>
              <a:ext cx="8" cy="12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19" y="0"/>
                  </a:moveTo>
                  <a:lnTo>
                    <a:pt x="2" y="20"/>
                  </a:lnTo>
                  <a:lnTo>
                    <a:pt x="7" y="64"/>
                  </a:lnTo>
                  <a:lnTo>
                    <a:pt x="43" y="60"/>
                  </a:lnTo>
                  <a:lnTo>
                    <a:pt x="38" y="15"/>
                  </a:lnTo>
                  <a:lnTo>
                    <a:pt x="22" y="35"/>
                  </a:lnTo>
                  <a:lnTo>
                    <a:pt x="19" y="0"/>
                  </a:lnTo>
                  <a:lnTo>
                    <a:pt x="0" y="2"/>
                  </a:lnTo>
                  <a:lnTo>
                    <a:pt x="2" y="2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5" name="Freeform 219"/>
            <p:cNvSpPr>
              <a:spLocks/>
            </p:cNvSpPr>
            <p:nvPr/>
          </p:nvSpPr>
          <p:spPr bwMode="auto">
            <a:xfrm>
              <a:off x="3006" y="1859"/>
              <a:ext cx="30" cy="10"/>
            </a:xfrm>
            <a:custGeom>
              <a:avLst/>
              <a:gdLst>
                <a:gd name="T0" fmla="*/ 0 w 146"/>
                <a:gd name="T1" fmla="*/ 0 h 48"/>
                <a:gd name="T2" fmla="*/ 0 w 146"/>
                <a:gd name="T3" fmla="*/ 0 h 48"/>
                <a:gd name="T4" fmla="*/ 0 w 146"/>
                <a:gd name="T5" fmla="*/ 0 h 48"/>
                <a:gd name="T6" fmla="*/ 0 w 146"/>
                <a:gd name="T7" fmla="*/ 0 h 48"/>
                <a:gd name="T8" fmla="*/ 0 w 146"/>
                <a:gd name="T9" fmla="*/ 0 h 48"/>
                <a:gd name="T10" fmla="*/ 0 w 146"/>
                <a:gd name="T11" fmla="*/ 0 h 48"/>
                <a:gd name="T12" fmla="*/ 0 w 146"/>
                <a:gd name="T13" fmla="*/ 0 h 48"/>
                <a:gd name="T14" fmla="*/ 0 w 146"/>
                <a:gd name="T15" fmla="*/ 0 h 48"/>
                <a:gd name="T16" fmla="*/ 0 w 146"/>
                <a:gd name="T17" fmla="*/ 0 h 48"/>
                <a:gd name="T18" fmla="*/ 0 w 146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8">
                  <a:moveTo>
                    <a:pt x="100" y="29"/>
                  </a:moveTo>
                  <a:lnTo>
                    <a:pt x="112" y="0"/>
                  </a:lnTo>
                  <a:lnTo>
                    <a:pt x="0" y="13"/>
                  </a:lnTo>
                  <a:lnTo>
                    <a:pt x="3" y="48"/>
                  </a:lnTo>
                  <a:lnTo>
                    <a:pt x="115" y="36"/>
                  </a:lnTo>
                  <a:lnTo>
                    <a:pt x="129" y="7"/>
                  </a:lnTo>
                  <a:lnTo>
                    <a:pt x="115" y="36"/>
                  </a:lnTo>
                  <a:lnTo>
                    <a:pt x="146" y="33"/>
                  </a:lnTo>
                  <a:lnTo>
                    <a:pt x="129" y="7"/>
                  </a:lnTo>
                  <a:lnTo>
                    <a:pt x="100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6" name="Freeform 220"/>
            <p:cNvSpPr>
              <a:spLocks/>
            </p:cNvSpPr>
            <p:nvPr/>
          </p:nvSpPr>
          <p:spPr bwMode="auto">
            <a:xfrm>
              <a:off x="3011" y="1841"/>
              <a:ext cx="21" cy="24"/>
            </a:xfrm>
            <a:custGeom>
              <a:avLst/>
              <a:gdLst>
                <a:gd name="T0" fmla="*/ 0 w 107"/>
                <a:gd name="T1" fmla="*/ 0 h 117"/>
                <a:gd name="T2" fmla="*/ 0 w 107"/>
                <a:gd name="T3" fmla="*/ 0 h 117"/>
                <a:gd name="T4" fmla="*/ 0 w 107"/>
                <a:gd name="T5" fmla="*/ 0 h 117"/>
                <a:gd name="T6" fmla="*/ 0 w 107"/>
                <a:gd name="T7" fmla="*/ 0 h 117"/>
                <a:gd name="T8" fmla="*/ 0 w 107"/>
                <a:gd name="T9" fmla="*/ 0 h 117"/>
                <a:gd name="T10" fmla="*/ 0 w 107"/>
                <a:gd name="T11" fmla="*/ 0 h 117"/>
                <a:gd name="T12" fmla="*/ 0 w 107"/>
                <a:gd name="T13" fmla="*/ 0 h 117"/>
                <a:gd name="T14" fmla="*/ 0 w 107"/>
                <a:gd name="T15" fmla="*/ 0 h 117"/>
                <a:gd name="T16" fmla="*/ 0 w 107"/>
                <a:gd name="T17" fmla="*/ 0 h 117"/>
                <a:gd name="T18" fmla="*/ 0 w 107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7">
                  <a:moveTo>
                    <a:pt x="14" y="0"/>
                  </a:moveTo>
                  <a:lnTo>
                    <a:pt x="10" y="25"/>
                  </a:lnTo>
                  <a:lnTo>
                    <a:pt x="78" y="117"/>
                  </a:lnTo>
                  <a:lnTo>
                    <a:pt x="107" y="95"/>
                  </a:lnTo>
                  <a:lnTo>
                    <a:pt x="39" y="5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2"/>
                  </a:lnTo>
                  <a:lnTo>
                    <a:pt x="10" y="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7" name="Freeform 221"/>
            <p:cNvSpPr>
              <a:spLocks/>
            </p:cNvSpPr>
            <p:nvPr/>
          </p:nvSpPr>
          <p:spPr bwMode="auto">
            <a:xfrm>
              <a:off x="3014" y="1834"/>
              <a:ext cx="12" cy="13"/>
            </a:xfrm>
            <a:custGeom>
              <a:avLst/>
              <a:gdLst>
                <a:gd name="T0" fmla="*/ 0 w 61"/>
                <a:gd name="T1" fmla="*/ 0 h 65"/>
                <a:gd name="T2" fmla="*/ 0 w 61"/>
                <a:gd name="T3" fmla="*/ 0 h 65"/>
                <a:gd name="T4" fmla="*/ 0 w 61"/>
                <a:gd name="T5" fmla="*/ 0 h 65"/>
                <a:gd name="T6" fmla="*/ 0 w 61"/>
                <a:gd name="T7" fmla="*/ 0 h 65"/>
                <a:gd name="T8" fmla="*/ 0 w 61"/>
                <a:gd name="T9" fmla="*/ 0 h 65"/>
                <a:gd name="T10" fmla="*/ 0 w 61"/>
                <a:gd name="T11" fmla="*/ 0 h 65"/>
                <a:gd name="T12" fmla="*/ 0 w 61"/>
                <a:gd name="T13" fmla="*/ 0 h 65"/>
                <a:gd name="T14" fmla="*/ 0 w 61"/>
                <a:gd name="T15" fmla="*/ 0 h 65"/>
                <a:gd name="T16" fmla="*/ 0 w 61"/>
                <a:gd name="T17" fmla="*/ 0 h 65"/>
                <a:gd name="T18" fmla="*/ 0 w 61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5">
                  <a:moveTo>
                    <a:pt x="61" y="14"/>
                  </a:moveTo>
                  <a:lnTo>
                    <a:pt x="36" y="9"/>
                  </a:lnTo>
                  <a:lnTo>
                    <a:pt x="0" y="36"/>
                  </a:lnTo>
                  <a:lnTo>
                    <a:pt x="22" y="65"/>
                  </a:lnTo>
                  <a:lnTo>
                    <a:pt x="58" y="38"/>
                  </a:lnTo>
                  <a:lnTo>
                    <a:pt x="32" y="35"/>
                  </a:lnTo>
                  <a:lnTo>
                    <a:pt x="61" y="14"/>
                  </a:lnTo>
                  <a:lnTo>
                    <a:pt x="51" y="0"/>
                  </a:lnTo>
                  <a:lnTo>
                    <a:pt x="36" y="9"/>
                  </a:lnTo>
                  <a:lnTo>
                    <a:pt x="61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8" name="Freeform 222"/>
            <p:cNvSpPr>
              <a:spLocks/>
            </p:cNvSpPr>
            <p:nvPr/>
          </p:nvSpPr>
          <p:spPr bwMode="auto">
            <a:xfrm>
              <a:off x="3020" y="1837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65" y="95"/>
                  </a:moveTo>
                  <a:lnTo>
                    <a:pt x="97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8" y="113"/>
                  </a:lnTo>
                  <a:lnTo>
                    <a:pt x="99" y="109"/>
                  </a:lnTo>
                  <a:lnTo>
                    <a:pt x="68" y="113"/>
                  </a:lnTo>
                  <a:lnTo>
                    <a:pt x="85" y="137"/>
                  </a:lnTo>
                  <a:lnTo>
                    <a:pt x="99" y="109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69" name="Freeform 223"/>
            <p:cNvSpPr>
              <a:spLocks/>
            </p:cNvSpPr>
            <p:nvPr/>
          </p:nvSpPr>
          <p:spPr bwMode="auto">
            <a:xfrm>
              <a:off x="3033" y="1832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69" y="7"/>
                  </a:moveTo>
                  <a:lnTo>
                    <a:pt x="46" y="17"/>
                  </a:lnTo>
                  <a:lnTo>
                    <a:pt x="0" y="121"/>
                  </a:lnTo>
                  <a:lnTo>
                    <a:pt x="34" y="135"/>
                  </a:lnTo>
                  <a:lnTo>
                    <a:pt x="79" y="32"/>
                  </a:lnTo>
                  <a:lnTo>
                    <a:pt x="56" y="41"/>
                  </a:lnTo>
                  <a:lnTo>
                    <a:pt x="69" y="7"/>
                  </a:lnTo>
                  <a:lnTo>
                    <a:pt x="54" y="0"/>
                  </a:lnTo>
                  <a:lnTo>
                    <a:pt x="46" y="17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0" name="Freeform 224"/>
            <p:cNvSpPr>
              <a:spLocks/>
            </p:cNvSpPr>
            <p:nvPr/>
          </p:nvSpPr>
          <p:spPr bwMode="auto">
            <a:xfrm>
              <a:off x="3044" y="1833"/>
              <a:ext cx="14" cy="10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4" y="42"/>
                  </a:moveTo>
                  <a:lnTo>
                    <a:pt x="55" y="19"/>
                  </a:lnTo>
                  <a:lnTo>
                    <a:pt x="13" y="0"/>
                  </a:lnTo>
                  <a:lnTo>
                    <a:pt x="0" y="34"/>
                  </a:lnTo>
                  <a:lnTo>
                    <a:pt x="40" y="51"/>
                  </a:lnTo>
                  <a:lnTo>
                    <a:pt x="31" y="28"/>
                  </a:lnTo>
                  <a:lnTo>
                    <a:pt x="64" y="42"/>
                  </a:lnTo>
                  <a:lnTo>
                    <a:pt x="71" y="26"/>
                  </a:lnTo>
                  <a:lnTo>
                    <a:pt x="55" y="19"/>
                  </a:lnTo>
                  <a:lnTo>
                    <a:pt x="6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1" name="Freeform 225"/>
            <p:cNvSpPr>
              <a:spLocks/>
            </p:cNvSpPr>
            <p:nvPr/>
          </p:nvSpPr>
          <p:spPr bwMode="auto">
            <a:xfrm>
              <a:off x="3039" y="1839"/>
              <a:ext cx="18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27" y="92"/>
                  </a:moveTo>
                  <a:lnTo>
                    <a:pt x="46" y="119"/>
                  </a:lnTo>
                  <a:lnTo>
                    <a:pt x="91" y="14"/>
                  </a:lnTo>
                  <a:lnTo>
                    <a:pt x="58" y="0"/>
                  </a:lnTo>
                  <a:lnTo>
                    <a:pt x="12" y="104"/>
                  </a:lnTo>
                  <a:lnTo>
                    <a:pt x="32" y="128"/>
                  </a:lnTo>
                  <a:lnTo>
                    <a:pt x="12" y="104"/>
                  </a:lnTo>
                  <a:lnTo>
                    <a:pt x="0" y="131"/>
                  </a:lnTo>
                  <a:lnTo>
                    <a:pt x="32" y="128"/>
                  </a:lnTo>
                  <a:lnTo>
                    <a:pt x="27" y="9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2" name="Freeform 226"/>
            <p:cNvSpPr>
              <a:spLocks/>
            </p:cNvSpPr>
            <p:nvPr/>
          </p:nvSpPr>
          <p:spPr bwMode="auto">
            <a:xfrm>
              <a:off x="3036" y="1742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9"/>
                  </a:moveTo>
                  <a:lnTo>
                    <a:pt x="113" y="1"/>
                  </a:lnTo>
                  <a:lnTo>
                    <a:pt x="0" y="15"/>
                  </a:lnTo>
                  <a:lnTo>
                    <a:pt x="5" y="50"/>
                  </a:lnTo>
                  <a:lnTo>
                    <a:pt x="118" y="39"/>
                  </a:lnTo>
                  <a:lnTo>
                    <a:pt x="98" y="21"/>
                  </a:lnTo>
                  <a:lnTo>
                    <a:pt x="133" y="19"/>
                  </a:lnTo>
                  <a:lnTo>
                    <a:pt x="132" y="0"/>
                  </a:lnTo>
                  <a:lnTo>
                    <a:pt x="113" y="1"/>
                  </a:lnTo>
                  <a:lnTo>
                    <a:pt x="133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3" name="Freeform 227"/>
            <p:cNvSpPr>
              <a:spLocks/>
            </p:cNvSpPr>
            <p:nvPr/>
          </p:nvSpPr>
          <p:spPr bwMode="auto">
            <a:xfrm>
              <a:off x="3056" y="1745"/>
              <a:ext cx="8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5" y="64"/>
                  </a:moveTo>
                  <a:lnTo>
                    <a:pt x="40" y="44"/>
                  </a:lnTo>
                  <a:lnTo>
                    <a:pt x="35" y="0"/>
                  </a:lnTo>
                  <a:lnTo>
                    <a:pt x="0" y="2"/>
                  </a:lnTo>
                  <a:lnTo>
                    <a:pt x="5" y="48"/>
                  </a:lnTo>
                  <a:lnTo>
                    <a:pt x="20" y="28"/>
                  </a:lnTo>
                  <a:lnTo>
                    <a:pt x="25" y="64"/>
                  </a:lnTo>
                  <a:lnTo>
                    <a:pt x="42" y="62"/>
                  </a:lnTo>
                  <a:lnTo>
                    <a:pt x="40" y="44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4" name="Freeform 228"/>
            <p:cNvSpPr>
              <a:spLocks/>
            </p:cNvSpPr>
            <p:nvPr/>
          </p:nvSpPr>
          <p:spPr bwMode="auto">
            <a:xfrm>
              <a:off x="3031" y="1751"/>
              <a:ext cx="30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46" y="20"/>
                  </a:moveTo>
                  <a:lnTo>
                    <a:pt x="35" y="49"/>
                  </a:lnTo>
                  <a:lnTo>
                    <a:pt x="148" y="36"/>
                  </a:lnTo>
                  <a:lnTo>
                    <a:pt x="143" y="0"/>
                  </a:lnTo>
                  <a:lnTo>
                    <a:pt x="31" y="11"/>
                  </a:lnTo>
                  <a:lnTo>
                    <a:pt x="17" y="41"/>
                  </a:lnTo>
                  <a:lnTo>
                    <a:pt x="31" y="11"/>
                  </a:lnTo>
                  <a:lnTo>
                    <a:pt x="0" y="16"/>
                  </a:lnTo>
                  <a:lnTo>
                    <a:pt x="17" y="41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5" name="Freeform 229"/>
            <p:cNvSpPr>
              <a:spLocks/>
            </p:cNvSpPr>
            <p:nvPr/>
          </p:nvSpPr>
          <p:spPr bwMode="auto">
            <a:xfrm>
              <a:off x="3035" y="1755"/>
              <a:ext cx="21" cy="23"/>
            </a:xfrm>
            <a:custGeom>
              <a:avLst/>
              <a:gdLst>
                <a:gd name="T0" fmla="*/ 0 w 108"/>
                <a:gd name="T1" fmla="*/ 0 h 116"/>
                <a:gd name="T2" fmla="*/ 0 w 108"/>
                <a:gd name="T3" fmla="*/ 0 h 116"/>
                <a:gd name="T4" fmla="*/ 0 w 108"/>
                <a:gd name="T5" fmla="*/ 0 h 116"/>
                <a:gd name="T6" fmla="*/ 0 w 108"/>
                <a:gd name="T7" fmla="*/ 0 h 116"/>
                <a:gd name="T8" fmla="*/ 0 w 108"/>
                <a:gd name="T9" fmla="*/ 0 h 116"/>
                <a:gd name="T10" fmla="*/ 0 w 108"/>
                <a:gd name="T11" fmla="*/ 0 h 116"/>
                <a:gd name="T12" fmla="*/ 0 w 108"/>
                <a:gd name="T13" fmla="*/ 0 h 116"/>
                <a:gd name="T14" fmla="*/ 0 w 108"/>
                <a:gd name="T15" fmla="*/ 0 h 116"/>
                <a:gd name="T16" fmla="*/ 0 w 108"/>
                <a:gd name="T17" fmla="*/ 0 h 116"/>
                <a:gd name="T18" fmla="*/ 0 w 108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" h="116">
                  <a:moveTo>
                    <a:pt x="93" y="116"/>
                  </a:moveTo>
                  <a:lnTo>
                    <a:pt x="97" y="91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8" y="112"/>
                  </a:lnTo>
                  <a:lnTo>
                    <a:pt x="72" y="87"/>
                  </a:lnTo>
                  <a:lnTo>
                    <a:pt x="93" y="116"/>
                  </a:lnTo>
                  <a:lnTo>
                    <a:pt x="108" y="105"/>
                  </a:lnTo>
                  <a:lnTo>
                    <a:pt x="97" y="91"/>
                  </a:lnTo>
                  <a:lnTo>
                    <a:pt x="93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6" name="Freeform 230"/>
            <p:cNvSpPr>
              <a:spLocks/>
            </p:cNvSpPr>
            <p:nvPr/>
          </p:nvSpPr>
          <p:spPr bwMode="auto">
            <a:xfrm>
              <a:off x="3041" y="1772"/>
              <a:ext cx="12" cy="14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0" y="52"/>
                  </a:moveTo>
                  <a:lnTo>
                    <a:pt x="25" y="56"/>
                  </a:lnTo>
                  <a:lnTo>
                    <a:pt x="61" y="29"/>
                  </a:lnTo>
                  <a:lnTo>
                    <a:pt x="40" y="0"/>
                  </a:lnTo>
                  <a:lnTo>
                    <a:pt x="3" y="26"/>
                  </a:lnTo>
                  <a:lnTo>
                    <a:pt x="29" y="31"/>
                  </a:lnTo>
                  <a:lnTo>
                    <a:pt x="0" y="52"/>
                  </a:lnTo>
                  <a:lnTo>
                    <a:pt x="11" y="66"/>
                  </a:lnTo>
                  <a:lnTo>
                    <a:pt x="25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7" name="Freeform 231"/>
            <p:cNvSpPr>
              <a:spLocks/>
            </p:cNvSpPr>
            <p:nvPr/>
          </p:nvSpPr>
          <p:spPr bwMode="auto">
            <a:xfrm>
              <a:off x="3027" y="1755"/>
              <a:ext cx="20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34" y="43"/>
                  </a:moveTo>
                  <a:lnTo>
                    <a:pt x="2" y="46"/>
                  </a:lnTo>
                  <a:lnTo>
                    <a:pt x="69" y="138"/>
                  </a:lnTo>
                  <a:lnTo>
                    <a:pt x="98" y="117"/>
                  </a:lnTo>
                  <a:lnTo>
                    <a:pt x="32" y="25"/>
                  </a:lnTo>
                  <a:lnTo>
                    <a:pt x="0" y="29"/>
                  </a:lnTo>
                  <a:lnTo>
                    <a:pt x="32" y="25"/>
                  </a:lnTo>
                  <a:lnTo>
                    <a:pt x="13" y="0"/>
                  </a:lnTo>
                  <a:lnTo>
                    <a:pt x="0" y="29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8" name="Freeform 232"/>
            <p:cNvSpPr>
              <a:spLocks/>
            </p:cNvSpPr>
            <p:nvPr/>
          </p:nvSpPr>
          <p:spPr bwMode="auto">
            <a:xfrm>
              <a:off x="3018" y="1761"/>
              <a:ext cx="16" cy="27"/>
            </a:xfrm>
            <a:custGeom>
              <a:avLst/>
              <a:gdLst>
                <a:gd name="T0" fmla="*/ 0 w 80"/>
                <a:gd name="T1" fmla="*/ 0 h 135"/>
                <a:gd name="T2" fmla="*/ 0 w 80"/>
                <a:gd name="T3" fmla="*/ 0 h 135"/>
                <a:gd name="T4" fmla="*/ 0 w 80"/>
                <a:gd name="T5" fmla="*/ 0 h 135"/>
                <a:gd name="T6" fmla="*/ 0 w 80"/>
                <a:gd name="T7" fmla="*/ 0 h 135"/>
                <a:gd name="T8" fmla="*/ 0 w 80"/>
                <a:gd name="T9" fmla="*/ 0 h 135"/>
                <a:gd name="T10" fmla="*/ 0 w 80"/>
                <a:gd name="T11" fmla="*/ 0 h 135"/>
                <a:gd name="T12" fmla="*/ 0 w 80"/>
                <a:gd name="T13" fmla="*/ 0 h 135"/>
                <a:gd name="T14" fmla="*/ 0 w 80"/>
                <a:gd name="T15" fmla="*/ 0 h 135"/>
                <a:gd name="T16" fmla="*/ 0 w 80"/>
                <a:gd name="T17" fmla="*/ 0 h 135"/>
                <a:gd name="T18" fmla="*/ 0 w 80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5">
                  <a:moveTo>
                    <a:pt x="10" y="126"/>
                  </a:moveTo>
                  <a:lnTo>
                    <a:pt x="33" y="117"/>
                  </a:lnTo>
                  <a:lnTo>
                    <a:pt x="80" y="14"/>
                  </a:lnTo>
                  <a:lnTo>
                    <a:pt x="46" y="0"/>
                  </a:lnTo>
                  <a:lnTo>
                    <a:pt x="0" y="103"/>
                  </a:lnTo>
                  <a:lnTo>
                    <a:pt x="25" y="93"/>
                  </a:lnTo>
                  <a:lnTo>
                    <a:pt x="10" y="126"/>
                  </a:lnTo>
                  <a:lnTo>
                    <a:pt x="26" y="135"/>
                  </a:lnTo>
                  <a:lnTo>
                    <a:pt x="33" y="117"/>
                  </a:lnTo>
                  <a:lnTo>
                    <a:pt x="10" y="12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79" name="Freeform 233"/>
            <p:cNvSpPr>
              <a:spLocks/>
            </p:cNvSpPr>
            <p:nvPr/>
          </p:nvSpPr>
          <p:spPr bwMode="auto">
            <a:xfrm>
              <a:off x="3008" y="1776"/>
              <a:ext cx="15" cy="10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7" y="11"/>
                  </a:moveTo>
                  <a:lnTo>
                    <a:pt x="17" y="34"/>
                  </a:lnTo>
                  <a:lnTo>
                    <a:pt x="58" y="51"/>
                  </a:lnTo>
                  <a:lnTo>
                    <a:pt x="73" y="18"/>
                  </a:lnTo>
                  <a:lnTo>
                    <a:pt x="31" y="0"/>
                  </a:lnTo>
                  <a:lnTo>
                    <a:pt x="41" y="25"/>
                  </a:lnTo>
                  <a:lnTo>
                    <a:pt x="8" y="11"/>
                  </a:lnTo>
                  <a:lnTo>
                    <a:pt x="0" y="26"/>
                  </a:lnTo>
                  <a:lnTo>
                    <a:pt x="17" y="3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0" name="Freeform 234"/>
            <p:cNvSpPr>
              <a:spLocks/>
            </p:cNvSpPr>
            <p:nvPr/>
          </p:nvSpPr>
          <p:spPr bwMode="auto">
            <a:xfrm>
              <a:off x="3010" y="1754"/>
              <a:ext cx="18" cy="27"/>
            </a:xfrm>
            <a:custGeom>
              <a:avLst/>
              <a:gdLst>
                <a:gd name="T0" fmla="*/ 0 w 92"/>
                <a:gd name="T1" fmla="*/ 0 h 133"/>
                <a:gd name="T2" fmla="*/ 0 w 92"/>
                <a:gd name="T3" fmla="*/ 0 h 133"/>
                <a:gd name="T4" fmla="*/ 0 w 92"/>
                <a:gd name="T5" fmla="*/ 0 h 133"/>
                <a:gd name="T6" fmla="*/ 0 w 92"/>
                <a:gd name="T7" fmla="*/ 0 h 133"/>
                <a:gd name="T8" fmla="*/ 0 w 92"/>
                <a:gd name="T9" fmla="*/ 0 h 133"/>
                <a:gd name="T10" fmla="*/ 0 w 92"/>
                <a:gd name="T11" fmla="*/ 0 h 133"/>
                <a:gd name="T12" fmla="*/ 0 w 92"/>
                <a:gd name="T13" fmla="*/ 0 h 133"/>
                <a:gd name="T14" fmla="*/ 0 w 92"/>
                <a:gd name="T15" fmla="*/ 0 h 133"/>
                <a:gd name="T16" fmla="*/ 0 w 92"/>
                <a:gd name="T17" fmla="*/ 0 h 133"/>
                <a:gd name="T18" fmla="*/ 0 w 92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3">
                  <a:moveTo>
                    <a:pt x="65" y="39"/>
                  </a:moveTo>
                  <a:lnTo>
                    <a:pt x="45" y="14"/>
                  </a:lnTo>
                  <a:lnTo>
                    <a:pt x="0" y="119"/>
                  </a:lnTo>
                  <a:lnTo>
                    <a:pt x="34" y="133"/>
                  </a:lnTo>
                  <a:lnTo>
                    <a:pt x="79" y="29"/>
                  </a:lnTo>
                  <a:lnTo>
                    <a:pt x="62" y="4"/>
                  </a:lnTo>
                  <a:lnTo>
                    <a:pt x="79" y="29"/>
                  </a:lnTo>
                  <a:lnTo>
                    <a:pt x="92" y="0"/>
                  </a:lnTo>
                  <a:lnTo>
                    <a:pt x="62" y="4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1" name="Freeform 235"/>
            <p:cNvSpPr>
              <a:spLocks/>
            </p:cNvSpPr>
            <p:nvPr/>
          </p:nvSpPr>
          <p:spPr bwMode="auto">
            <a:xfrm>
              <a:off x="2996" y="1755"/>
              <a:ext cx="27" cy="10"/>
            </a:xfrm>
            <a:custGeom>
              <a:avLst/>
              <a:gdLst>
                <a:gd name="T0" fmla="*/ 0 w 134"/>
                <a:gd name="T1" fmla="*/ 0 h 50"/>
                <a:gd name="T2" fmla="*/ 0 w 134"/>
                <a:gd name="T3" fmla="*/ 0 h 50"/>
                <a:gd name="T4" fmla="*/ 0 w 134"/>
                <a:gd name="T5" fmla="*/ 0 h 50"/>
                <a:gd name="T6" fmla="*/ 0 w 134"/>
                <a:gd name="T7" fmla="*/ 0 h 50"/>
                <a:gd name="T8" fmla="*/ 0 w 134"/>
                <a:gd name="T9" fmla="*/ 0 h 50"/>
                <a:gd name="T10" fmla="*/ 0 w 134"/>
                <a:gd name="T11" fmla="*/ 0 h 50"/>
                <a:gd name="T12" fmla="*/ 0 w 134"/>
                <a:gd name="T13" fmla="*/ 0 h 50"/>
                <a:gd name="T14" fmla="*/ 0 w 134"/>
                <a:gd name="T15" fmla="*/ 0 h 50"/>
                <a:gd name="T16" fmla="*/ 0 w 134"/>
                <a:gd name="T17" fmla="*/ 0 h 50"/>
                <a:gd name="T18" fmla="*/ 0 w 134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50">
                  <a:moveTo>
                    <a:pt x="0" y="32"/>
                  </a:moveTo>
                  <a:lnTo>
                    <a:pt x="21" y="47"/>
                  </a:lnTo>
                  <a:lnTo>
                    <a:pt x="134" y="35"/>
                  </a:lnTo>
                  <a:lnTo>
                    <a:pt x="131" y="0"/>
                  </a:lnTo>
                  <a:lnTo>
                    <a:pt x="18" y="11"/>
                  </a:lnTo>
                  <a:lnTo>
                    <a:pt x="36" y="29"/>
                  </a:lnTo>
                  <a:lnTo>
                    <a:pt x="0" y="32"/>
                  </a:lnTo>
                  <a:lnTo>
                    <a:pt x="3" y="50"/>
                  </a:lnTo>
                  <a:lnTo>
                    <a:pt x="21" y="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2" name="Freeform 236"/>
            <p:cNvSpPr>
              <a:spLocks/>
            </p:cNvSpPr>
            <p:nvPr/>
          </p:nvSpPr>
          <p:spPr bwMode="auto">
            <a:xfrm>
              <a:off x="2995" y="1749"/>
              <a:ext cx="8" cy="13"/>
            </a:xfrm>
            <a:custGeom>
              <a:avLst/>
              <a:gdLst>
                <a:gd name="T0" fmla="*/ 0 w 41"/>
                <a:gd name="T1" fmla="*/ 0 h 65"/>
                <a:gd name="T2" fmla="*/ 0 w 41"/>
                <a:gd name="T3" fmla="*/ 0 h 65"/>
                <a:gd name="T4" fmla="*/ 0 w 41"/>
                <a:gd name="T5" fmla="*/ 0 h 65"/>
                <a:gd name="T6" fmla="*/ 0 w 41"/>
                <a:gd name="T7" fmla="*/ 0 h 65"/>
                <a:gd name="T8" fmla="*/ 0 w 41"/>
                <a:gd name="T9" fmla="*/ 0 h 65"/>
                <a:gd name="T10" fmla="*/ 0 w 41"/>
                <a:gd name="T11" fmla="*/ 0 h 65"/>
                <a:gd name="T12" fmla="*/ 0 w 41"/>
                <a:gd name="T13" fmla="*/ 0 h 65"/>
                <a:gd name="T14" fmla="*/ 0 w 41"/>
                <a:gd name="T15" fmla="*/ 0 h 65"/>
                <a:gd name="T16" fmla="*/ 0 w 41"/>
                <a:gd name="T17" fmla="*/ 0 h 65"/>
                <a:gd name="T18" fmla="*/ 0 w 41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5">
                  <a:moveTo>
                    <a:pt x="17" y="0"/>
                  </a:moveTo>
                  <a:lnTo>
                    <a:pt x="2" y="20"/>
                  </a:lnTo>
                  <a:lnTo>
                    <a:pt x="5" y="65"/>
                  </a:lnTo>
                  <a:lnTo>
                    <a:pt x="41" y="62"/>
                  </a:lnTo>
                  <a:lnTo>
                    <a:pt x="37" y="16"/>
                  </a:lnTo>
                  <a:lnTo>
                    <a:pt x="22" y="36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3" name="Freeform 237"/>
            <p:cNvSpPr>
              <a:spLocks/>
            </p:cNvSpPr>
            <p:nvPr/>
          </p:nvSpPr>
          <p:spPr bwMode="auto">
            <a:xfrm>
              <a:off x="2998" y="1746"/>
              <a:ext cx="30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100" y="29"/>
                  </a:moveTo>
                  <a:lnTo>
                    <a:pt x="113" y="0"/>
                  </a:lnTo>
                  <a:lnTo>
                    <a:pt x="0" y="13"/>
                  </a:lnTo>
                  <a:lnTo>
                    <a:pt x="5" y="49"/>
                  </a:lnTo>
                  <a:lnTo>
                    <a:pt x="117" y="36"/>
                  </a:lnTo>
                  <a:lnTo>
                    <a:pt x="129" y="9"/>
                  </a:lnTo>
                  <a:lnTo>
                    <a:pt x="117" y="36"/>
                  </a:lnTo>
                  <a:lnTo>
                    <a:pt x="148" y="33"/>
                  </a:lnTo>
                  <a:lnTo>
                    <a:pt x="129" y="9"/>
                  </a:lnTo>
                  <a:lnTo>
                    <a:pt x="100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4" name="Freeform 238"/>
            <p:cNvSpPr>
              <a:spLocks/>
            </p:cNvSpPr>
            <p:nvPr/>
          </p:nvSpPr>
          <p:spPr bwMode="auto">
            <a:xfrm>
              <a:off x="3003" y="1729"/>
              <a:ext cx="21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15" y="0"/>
                  </a:moveTo>
                  <a:lnTo>
                    <a:pt x="12" y="26"/>
                  </a:lnTo>
                  <a:lnTo>
                    <a:pt x="78" y="116"/>
                  </a:lnTo>
                  <a:lnTo>
                    <a:pt x="107" y="96"/>
                  </a:lnTo>
                  <a:lnTo>
                    <a:pt x="41" y="4"/>
                  </a:lnTo>
                  <a:lnTo>
                    <a:pt x="37" y="29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2" y="2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5" name="Freeform 239"/>
            <p:cNvSpPr>
              <a:spLocks/>
            </p:cNvSpPr>
            <p:nvPr/>
          </p:nvSpPr>
          <p:spPr bwMode="auto">
            <a:xfrm>
              <a:off x="3006" y="1721"/>
              <a:ext cx="12" cy="13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61" y="14"/>
                  </a:moveTo>
                  <a:lnTo>
                    <a:pt x="36" y="11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8" y="40"/>
                  </a:lnTo>
                  <a:lnTo>
                    <a:pt x="33" y="36"/>
                  </a:lnTo>
                  <a:lnTo>
                    <a:pt x="61" y="14"/>
                  </a:lnTo>
                  <a:lnTo>
                    <a:pt x="51" y="0"/>
                  </a:lnTo>
                  <a:lnTo>
                    <a:pt x="36" y="11"/>
                  </a:lnTo>
                  <a:lnTo>
                    <a:pt x="61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6" name="Freeform 240"/>
            <p:cNvSpPr>
              <a:spLocks/>
            </p:cNvSpPr>
            <p:nvPr/>
          </p:nvSpPr>
          <p:spPr bwMode="auto">
            <a:xfrm>
              <a:off x="3012" y="1724"/>
              <a:ext cx="20" cy="28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64" y="95"/>
                  </a:moveTo>
                  <a:lnTo>
                    <a:pt x="95" y="92"/>
                  </a:lnTo>
                  <a:lnTo>
                    <a:pt x="28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97" y="109"/>
                  </a:lnTo>
                  <a:lnTo>
                    <a:pt x="66" y="113"/>
                  </a:lnTo>
                  <a:lnTo>
                    <a:pt x="85" y="138"/>
                  </a:lnTo>
                  <a:lnTo>
                    <a:pt x="97" y="109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7" name="Freeform 241"/>
            <p:cNvSpPr>
              <a:spLocks/>
            </p:cNvSpPr>
            <p:nvPr/>
          </p:nvSpPr>
          <p:spPr bwMode="auto">
            <a:xfrm>
              <a:off x="3025" y="1719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71" y="9"/>
                  </a:moveTo>
                  <a:lnTo>
                    <a:pt x="46" y="18"/>
                  </a:lnTo>
                  <a:lnTo>
                    <a:pt x="0" y="121"/>
                  </a:lnTo>
                  <a:lnTo>
                    <a:pt x="33" y="135"/>
                  </a:lnTo>
                  <a:lnTo>
                    <a:pt x="79" y="32"/>
                  </a:lnTo>
                  <a:lnTo>
                    <a:pt x="55" y="41"/>
                  </a:lnTo>
                  <a:lnTo>
                    <a:pt x="71" y="9"/>
                  </a:lnTo>
                  <a:lnTo>
                    <a:pt x="53" y="0"/>
                  </a:lnTo>
                  <a:lnTo>
                    <a:pt x="46" y="18"/>
                  </a:lnTo>
                  <a:lnTo>
                    <a:pt x="71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8" name="Freeform 242"/>
            <p:cNvSpPr>
              <a:spLocks/>
            </p:cNvSpPr>
            <p:nvPr/>
          </p:nvSpPr>
          <p:spPr bwMode="auto">
            <a:xfrm>
              <a:off x="3036" y="1721"/>
              <a:ext cx="15" cy="10"/>
            </a:xfrm>
            <a:custGeom>
              <a:avLst/>
              <a:gdLst>
                <a:gd name="T0" fmla="*/ 0 w 73"/>
                <a:gd name="T1" fmla="*/ 0 h 50"/>
                <a:gd name="T2" fmla="*/ 0 w 73"/>
                <a:gd name="T3" fmla="*/ 0 h 50"/>
                <a:gd name="T4" fmla="*/ 0 w 73"/>
                <a:gd name="T5" fmla="*/ 0 h 50"/>
                <a:gd name="T6" fmla="*/ 0 w 73"/>
                <a:gd name="T7" fmla="*/ 0 h 50"/>
                <a:gd name="T8" fmla="*/ 0 w 73"/>
                <a:gd name="T9" fmla="*/ 0 h 50"/>
                <a:gd name="T10" fmla="*/ 0 w 73"/>
                <a:gd name="T11" fmla="*/ 0 h 50"/>
                <a:gd name="T12" fmla="*/ 0 w 73"/>
                <a:gd name="T13" fmla="*/ 0 h 50"/>
                <a:gd name="T14" fmla="*/ 0 w 73"/>
                <a:gd name="T15" fmla="*/ 0 h 50"/>
                <a:gd name="T16" fmla="*/ 0 w 73"/>
                <a:gd name="T17" fmla="*/ 0 h 50"/>
                <a:gd name="T18" fmla="*/ 0 w 7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0">
                  <a:moveTo>
                    <a:pt x="66" y="40"/>
                  </a:moveTo>
                  <a:lnTo>
                    <a:pt x="55" y="17"/>
                  </a:lnTo>
                  <a:lnTo>
                    <a:pt x="16" y="0"/>
                  </a:lnTo>
                  <a:lnTo>
                    <a:pt x="0" y="32"/>
                  </a:lnTo>
                  <a:lnTo>
                    <a:pt x="41" y="50"/>
                  </a:lnTo>
                  <a:lnTo>
                    <a:pt x="32" y="26"/>
                  </a:lnTo>
                  <a:lnTo>
                    <a:pt x="66" y="40"/>
                  </a:lnTo>
                  <a:lnTo>
                    <a:pt x="73" y="24"/>
                  </a:lnTo>
                  <a:lnTo>
                    <a:pt x="55" y="17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89" name="Freeform 243"/>
            <p:cNvSpPr>
              <a:spLocks/>
            </p:cNvSpPr>
            <p:nvPr/>
          </p:nvSpPr>
          <p:spPr bwMode="auto">
            <a:xfrm>
              <a:off x="3031" y="1726"/>
              <a:ext cx="18" cy="26"/>
            </a:xfrm>
            <a:custGeom>
              <a:avLst/>
              <a:gdLst>
                <a:gd name="T0" fmla="*/ 0 w 92"/>
                <a:gd name="T1" fmla="*/ 0 h 133"/>
                <a:gd name="T2" fmla="*/ 0 w 92"/>
                <a:gd name="T3" fmla="*/ 0 h 133"/>
                <a:gd name="T4" fmla="*/ 0 w 92"/>
                <a:gd name="T5" fmla="*/ 0 h 133"/>
                <a:gd name="T6" fmla="*/ 0 w 92"/>
                <a:gd name="T7" fmla="*/ 0 h 133"/>
                <a:gd name="T8" fmla="*/ 0 w 92"/>
                <a:gd name="T9" fmla="*/ 0 h 133"/>
                <a:gd name="T10" fmla="*/ 0 w 92"/>
                <a:gd name="T11" fmla="*/ 0 h 133"/>
                <a:gd name="T12" fmla="*/ 0 w 92"/>
                <a:gd name="T13" fmla="*/ 0 h 133"/>
                <a:gd name="T14" fmla="*/ 0 w 92"/>
                <a:gd name="T15" fmla="*/ 0 h 133"/>
                <a:gd name="T16" fmla="*/ 0 w 92"/>
                <a:gd name="T17" fmla="*/ 0 h 133"/>
                <a:gd name="T18" fmla="*/ 0 w 92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3">
                  <a:moveTo>
                    <a:pt x="26" y="94"/>
                  </a:moveTo>
                  <a:lnTo>
                    <a:pt x="46" y="119"/>
                  </a:lnTo>
                  <a:lnTo>
                    <a:pt x="92" y="14"/>
                  </a:lnTo>
                  <a:lnTo>
                    <a:pt x="58" y="0"/>
                  </a:lnTo>
                  <a:lnTo>
                    <a:pt x="13" y="104"/>
                  </a:lnTo>
                  <a:lnTo>
                    <a:pt x="31" y="129"/>
                  </a:lnTo>
                  <a:lnTo>
                    <a:pt x="13" y="104"/>
                  </a:lnTo>
                  <a:lnTo>
                    <a:pt x="0" y="133"/>
                  </a:lnTo>
                  <a:lnTo>
                    <a:pt x="31" y="129"/>
                  </a:lnTo>
                  <a:lnTo>
                    <a:pt x="26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0" name="Freeform 244"/>
            <p:cNvSpPr>
              <a:spLocks/>
            </p:cNvSpPr>
            <p:nvPr/>
          </p:nvSpPr>
          <p:spPr bwMode="auto">
            <a:xfrm>
              <a:off x="3130" y="1780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9"/>
                  </a:moveTo>
                  <a:lnTo>
                    <a:pt x="112" y="3"/>
                  </a:lnTo>
                  <a:lnTo>
                    <a:pt x="0" y="16"/>
                  </a:lnTo>
                  <a:lnTo>
                    <a:pt x="3" y="50"/>
                  </a:lnTo>
                  <a:lnTo>
                    <a:pt x="116" y="39"/>
                  </a:lnTo>
                  <a:lnTo>
                    <a:pt x="96" y="23"/>
                  </a:lnTo>
                  <a:lnTo>
                    <a:pt x="132" y="19"/>
                  </a:lnTo>
                  <a:lnTo>
                    <a:pt x="131" y="0"/>
                  </a:lnTo>
                  <a:lnTo>
                    <a:pt x="112" y="3"/>
                  </a:lnTo>
                  <a:lnTo>
                    <a:pt x="132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1" name="Freeform 245"/>
            <p:cNvSpPr>
              <a:spLocks/>
            </p:cNvSpPr>
            <p:nvPr/>
          </p:nvSpPr>
          <p:spPr bwMode="auto">
            <a:xfrm>
              <a:off x="3149" y="1784"/>
              <a:ext cx="8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5" y="64"/>
                  </a:moveTo>
                  <a:lnTo>
                    <a:pt x="42" y="44"/>
                  </a:lnTo>
                  <a:lnTo>
                    <a:pt x="36" y="0"/>
                  </a:lnTo>
                  <a:lnTo>
                    <a:pt x="0" y="4"/>
                  </a:lnTo>
                  <a:lnTo>
                    <a:pt x="6" y="49"/>
                  </a:lnTo>
                  <a:lnTo>
                    <a:pt x="21" y="29"/>
                  </a:lnTo>
                  <a:lnTo>
                    <a:pt x="25" y="64"/>
                  </a:lnTo>
                  <a:lnTo>
                    <a:pt x="42" y="62"/>
                  </a:lnTo>
                  <a:lnTo>
                    <a:pt x="42" y="44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2" name="Freeform 246"/>
            <p:cNvSpPr>
              <a:spLocks/>
            </p:cNvSpPr>
            <p:nvPr/>
          </p:nvSpPr>
          <p:spPr bwMode="auto">
            <a:xfrm>
              <a:off x="3124" y="1790"/>
              <a:ext cx="30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49" y="19"/>
                  </a:moveTo>
                  <a:lnTo>
                    <a:pt x="36" y="48"/>
                  </a:lnTo>
                  <a:lnTo>
                    <a:pt x="148" y="35"/>
                  </a:lnTo>
                  <a:lnTo>
                    <a:pt x="144" y="0"/>
                  </a:lnTo>
                  <a:lnTo>
                    <a:pt x="31" y="12"/>
                  </a:lnTo>
                  <a:lnTo>
                    <a:pt x="20" y="41"/>
                  </a:lnTo>
                  <a:lnTo>
                    <a:pt x="31" y="12"/>
                  </a:lnTo>
                  <a:lnTo>
                    <a:pt x="0" y="15"/>
                  </a:lnTo>
                  <a:lnTo>
                    <a:pt x="20" y="41"/>
                  </a:lnTo>
                  <a:lnTo>
                    <a:pt x="49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3" name="Freeform 247"/>
            <p:cNvSpPr>
              <a:spLocks/>
            </p:cNvSpPr>
            <p:nvPr/>
          </p:nvSpPr>
          <p:spPr bwMode="auto">
            <a:xfrm>
              <a:off x="3128" y="1794"/>
              <a:ext cx="21" cy="23"/>
            </a:xfrm>
            <a:custGeom>
              <a:avLst/>
              <a:gdLst>
                <a:gd name="T0" fmla="*/ 0 w 105"/>
                <a:gd name="T1" fmla="*/ 0 h 117"/>
                <a:gd name="T2" fmla="*/ 0 w 105"/>
                <a:gd name="T3" fmla="*/ 0 h 117"/>
                <a:gd name="T4" fmla="*/ 0 w 105"/>
                <a:gd name="T5" fmla="*/ 0 h 117"/>
                <a:gd name="T6" fmla="*/ 0 w 105"/>
                <a:gd name="T7" fmla="*/ 0 h 117"/>
                <a:gd name="T8" fmla="*/ 0 w 105"/>
                <a:gd name="T9" fmla="*/ 0 h 117"/>
                <a:gd name="T10" fmla="*/ 0 w 105"/>
                <a:gd name="T11" fmla="*/ 0 h 117"/>
                <a:gd name="T12" fmla="*/ 0 w 105"/>
                <a:gd name="T13" fmla="*/ 0 h 117"/>
                <a:gd name="T14" fmla="*/ 0 w 105"/>
                <a:gd name="T15" fmla="*/ 0 h 117"/>
                <a:gd name="T16" fmla="*/ 0 w 105"/>
                <a:gd name="T17" fmla="*/ 0 h 117"/>
                <a:gd name="T18" fmla="*/ 0 w 105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7">
                  <a:moveTo>
                    <a:pt x="90" y="117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2"/>
                  </a:lnTo>
                  <a:lnTo>
                    <a:pt x="69" y="88"/>
                  </a:lnTo>
                  <a:lnTo>
                    <a:pt x="90" y="117"/>
                  </a:lnTo>
                  <a:lnTo>
                    <a:pt x="105" y="105"/>
                  </a:lnTo>
                  <a:lnTo>
                    <a:pt x="95" y="91"/>
                  </a:lnTo>
                  <a:lnTo>
                    <a:pt x="90" y="1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4" name="Freeform 248"/>
            <p:cNvSpPr>
              <a:spLocks/>
            </p:cNvSpPr>
            <p:nvPr/>
          </p:nvSpPr>
          <p:spPr bwMode="auto">
            <a:xfrm>
              <a:off x="3134" y="1811"/>
              <a:ext cx="12" cy="13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w 60"/>
                <a:gd name="T11" fmla="*/ 0 h 65"/>
                <a:gd name="T12" fmla="*/ 0 w 60"/>
                <a:gd name="T13" fmla="*/ 0 h 65"/>
                <a:gd name="T14" fmla="*/ 0 w 60"/>
                <a:gd name="T15" fmla="*/ 0 h 65"/>
                <a:gd name="T16" fmla="*/ 0 w 60"/>
                <a:gd name="T17" fmla="*/ 0 h 65"/>
                <a:gd name="T18" fmla="*/ 0 w 6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5">
                  <a:moveTo>
                    <a:pt x="0" y="51"/>
                  </a:moveTo>
                  <a:lnTo>
                    <a:pt x="25" y="56"/>
                  </a:lnTo>
                  <a:lnTo>
                    <a:pt x="60" y="29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30" y="30"/>
                  </a:lnTo>
                  <a:lnTo>
                    <a:pt x="0" y="51"/>
                  </a:lnTo>
                  <a:lnTo>
                    <a:pt x="10" y="65"/>
                  </a:lnTo>
                  <a:lnTo>
                    <a:pt x="25" y="5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5" name="Freeform 249"/>
            <p:cNvSpPr>
              <a:spLocks/>
            </p:cNvSpPr>
            <p:nvPr/>
          </p:nvSpPr>
          <p:spPr bwMode="auto">
            <a:xfrm>
              <a:off x="3121" y="1794"/>
              <a:ext cx="19" cy="28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33" y="42"/>
                  </a:moveTo>
                  <a:lnTo>
                    <a:pt x="3" y="45"/>
                  </a:lnTo>
                  <a:lnTo>
                    <a:pt x="69" y="137"/>
                  </a:lnTo>
                  <a:lnTo>
                    <a:pt x="99" y="116"/>
                  </a:lnTo>
                  <a:lnTo>
                    <a:pt x="32" y="24"/>
                  </a:lnTo>
                  <a:lnTo>
                    <a:pt x="0" y="28"/>
                  </a:lnTo>
                  <a:lnTo>
                    <a:pt x="32" y="24"/>
                  </a:lnTo>
                  <a:lnTo>
                    <a:pt x="13" y="0"/>
                  </a:lnTo>
                  <a:lnTo>
                    <a:pt x="0" y="28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6" name="Freeform 250"/>
            <p:cNvSpPr>
              <a:spLocks/>
            </p:cNvSpPr>
            <p:nvPr/>
          </p:nvSpPr>
          <p:spPr bwMode="auto">
            <a:xfrm>
              <a:off x="3112" y="1800"/>
              <a:ext cx="15" cy="27"/>
            </a:xfrm>
            <a:custGeom>
              <a:avLst/>
              <a:gdLst>
                <a:gd name="T0" fmla="*/ 0 w 78"/>
                <a:gd name="T1" fmla="*/ 0 h 135"/>
                <a:gd name="T2" fmla="*/ 0 w 78"/>
                <a:gd name="T3" fmla="*/ 0 h 135"/>
                <a:gd name="T4" fmla="*/ 0 w 78"/>
                <a:gd name="T5" fmla="*/ 0 h 135"/>
                <a:gd name="T6" fmla="*/ 0 w 78"/>
                <a:gd name="T7" fmla="*/ 0 h 135"/>
                <a:gd name="T8" fmla="*/ 0 w 78"/>
                <a:gd name="T9" fmla="*/ 0 h 135"/>
                <a:gd name="T10" fmla="*/ 0 w 78"/>
                <a:gd name="T11" fmla="*/ 0 h 135"/>
                <a:gd name="T12" fmla="*/ 0 w 78"/>
                <a:gd name="T13" fmla="*/ 0 h 135"/>
                <a:gd name="T14" fmla="*/ 0 w 78"/>
                <a:gd name="T15" fmla="*/ 0 h 135"/>
                <a:gd name="T16" fmla="*/ 0 w 78"/>
                <a:gd name="T17" fmla="*/ 0 h 135"/>
                <a:gd name="T18" fmla="*/ 0 w 78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5">
                  <a:moveTo>
                    <a:pt x="8" y="128"/>
                  </a:moveTo>
                  <a:lnTo>
                    <a:pt x="33" y="118"/>
                  </a:lnTo>
                  <a:lnTo>
                    <a:pt x="78" y="14"/>
                  </a:lnTo>
                  <a:lnTo>
                    <a:pt x="45" y="0"/>
                  </a:lnTo>
                  <a:lnTo>
                    <a:pt x="0" y="103"/>
                  </a:lnTo>
                  <a:lnTo>
                    <a:pt x="23" y="94"/>
                  </a:lnTo>
                  <a:lnTo>
                    <a:pt x="8" y="128"/>
                  </a:lnTo>
                  <a:lnTo>
                    <a:pt x="26" y="135"/>
                  </a:lnTo>
                  <a:lnTo>
                    <a:pt x="33" y="118"/>
                  </a:lnTo>
                  <a:lnTo>
                    <a:pt x="8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7" name="Freeform 251"/>
            <p:cNvSpPr>
              <a:spLocks/>
            </p:cNvSpPr>
            <p:nvPr/>
          </p:nvSpPr>
          <p:spPr bwMode="auto">
            <a:xfrm>
              <a:off x="3102" y="1815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7" y="9"/>
                  </a:moveTo>
                  <a:lnTo>
                    <a:pt x="16" y="32"/>
                  </a:lnTo>
                  <a:lnTo>
                    <a:pt x="57" y="51"/>
                  </a:lnTo>
                  <a:lnTo>
                    <a:pt x="72" y="17"/>
                  </a:lnTo>
                  <a:lnTo>
                    <a:pt x="30" y="0"/>
                  </a:lnTo>
                  <a:lnTo>
                    <a:pt x="41" y="23"/>
                  </a:lnTo>
                  <a:lnTo>
                    <a:pt x="7" y="9"/>
                  </a:lnTo>
                  <a:lnTo>
                    <a:pt x="0" y="25"/>
                  </a:lnTo>
                  <a:lnTo>
                    <a:pt x="16" y="3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8" name="Freeform 252"/>
            <p:cNvSpPr>
              <a:spLocks/>
            </p:cNvSpPr>
            <p:nvPr/>
          </p:nvSpPr>
          <p:spPr bwMode="auto">
            <a:xfrm>
              <a:off x="3103" y="1794"/>
              <a:ext cx="18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64" y="38"/>
                  </a:moveTo>
                  <a:lnTo>
                    <a:pt x="47" y="12"/>
                  </a:lnTo>
                  <a:lnTo>
                    <a:pt x="0" y="117"/>
                  </a:lnTo>
                  <a:lnTo>
                    <a:pt x="34" y="131"/>
                  </a:lnTo>
                  <a:lnTo>
                    <a:pt x="79" y="27"/>
                  </a:lnTo>
                  <a:lnTo>
                    <a:pt x="61" y="3"/>
                  </a:lnTo>
                  <a:lnTo>
                    <a:pt x="79" y="27"/>
                  </a:lnTo>
                  <a:lnTo>
                    <a:pt x="91" y="0"/>
                  </a:lnTo>
                  <a:lnTo>
                    <a:pt x="61" y="3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899" name="Freeform 253"/>
            <p:cNvSpPr>
              <a:spLocks/>
            </p:cNvSpPr>
            <p:nvPr/>
          </p:nvSpPr>
          <p:spPr bwMode="auto">
            <a:xfrm>
              <a:off x="3090" y="1794"/>
              <a:ext cx="26" cy="10"/>
            </a:xfrm>
            <a:custGeom>
              <a:avLst/>
              <a:gdLst>
                <a:gd name="T0" fmla="*/ 0 w 131"/>
                <a:gd name="T1" fmla="*/ 0 h 49"/>
                <a:gd name="T2" fmla="*/ 0 w 131"/>
                <a:gd name="T3" fmla="*/ 0 h 49"/>
                <a:gd name="T4" fmla="*/ 0 w 131"/>
                <a:gd name="T5" fmla="*/ 0 h 49"/>
                <a:gd name="T6" fmla="*/ 0 w 131"/>
                <a:gd name="T7" fmla="*/ 0 h 49"/>
                <a:gd name="T8" fmla="*/ 0 w 131"/>
                <a:gd name="T9" fmla="*/ 0 h 49"/>
                <a:gd name="T10" fmla="*/ 0 w 131"/>
                <a:gd name="T11" fmla="*/ 0 h 49"/>
                <a:gd name="T12" fmla="*/ 0 w 131"/>
                <a:gd name="T13" fmla="*/ 0 h 49"/>
                <a:gd name="T14" fmla="*/ 0 w 131"/>
                <a:gd name="T15" fmla="*/ 0 h 49"/>
                <a:gd name="T16" fmla="*/ 0 w 131"/>
                <a:gd name="T17" fmla="*/ 0 h 49"/>
                <a:gd name="T18" fmla="*/ 0 w 131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49">
                  <a:moveTo>
                    <a:pt x="0" y="31"/>
                  </a:moveTo>
                  <a:lnTo>
                    <a:pt x="20" y="48"/>
                  </a:lnTo>
                  <a:lnTo>
                    <a:pt x="131" y="35"/>
                  </a:lnTo>
                  <a:lnTo>
                    <a:pt x="128" y="0"/>
                  </a:lnTo>
                  <a:lnTo>
                    <a:pt x="15" y="12"/>
                  </a:lnTo>
                  <a:lnTo>
                    <a:pt x="35" y="28"/>
                  </a:lnTo>
                  <a:lnTo>
                    <a:pt x="0" y="31"/>
                  </a:lnTo>
                  <a:lnTo>
                    <a:pt x="2" y="49"/>
                  </a:lnTo>
                  <a:lnTo>
                    <a:pt x="20" y="4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0" name="Freeform 254"/>
            <p:cNvSpPr>
              <a:spLocks/>
            </p:cNvSpPr>
            <p:nvPr/>
          </p:nvSpPr>
          <p:spPr bwMode="auto">
            <a:xfrm>
              <a:off x="3088" y="1788"/>
              <a:ext cx="9" cy="12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17" y="0"/>
                  </a:moveTo>
                  <a:lnTo>
                    <a:pt x="2" y="19"/>
                  </a:lnTo>
                  <a:lnTo>
                    <a:pt x="7" y="64"/>
                  </a:lnTo>
                  <a:lnTo>
                    <a:pt x="42" y="61"/>
                  </a:lnTo>
                  <a:lnTo>
                    <a:pt x="38" y="16"/>
                  </a:lnTo>
                  <a:lnTo>
                    <a:pt x="21" y="36"/>
                  </a:lnTo>
                  <a:lnTo>
                    <a:pt x="17" y="0"/>
                  </a:lnTo>
                  <a:lnTo>
                    <a:pt x="0" y="2"/>
                  </a:lnTo>
                  <a:lnTo>
                    <a:pt x="2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1" name="Freeform 255"/>
            <p:cNvSpPr>
              <a:spLocks/>
            </p:cNvSpPr>
            <p:nvPr/>
          </p:nvSpPr>
          <p:spPr bwMode="auto">
            <a:xfrm>
              <a:off x="3092" y="1785"/>
              <a:ext cx="29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100" y="28"/>
                  </a:moveTo>
                  <a:lnTo>
                    <a:pt x="113" y="0"/>
                  </a:lnTo>
                  <a:lnTo>
                    <a:pt x="0" y="12"/>
                  </a:lnTo>
                  <a:lnTo>
                    <a:pt x="4" y="48"/>
                  </a:lnTo>
                  <a:lnTo>
                    <a:pt x="116" y="36"/>
                  </a:lnTo>
                  <a:lnTo>
                    <a:pt x="129" y="7"/>
                  </a:lnTo>
                  <a:lnTo>
                    <a:pt x="116" y="36"/>
                  </a:lnTo>
                  <a:lnTo>
                    <a:pt x="148" y="32"/>
                  </a:lnTo>
                  <a:lnTo>
                    <a:pt x="129" y="7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2" name="Freeform 256"/>
            <p:cNvSpPr>
              <a:spLocks/>
            </p:cNvSpPr>
            <p:nvPr/>
          </p:nvSpPr>
          <p:spPr bwMode="auto">
            <a:xfrm>
              <a:off x="3096" y="1768"/>
              <a:ext cx="22" cy="23"/>
            </a:xfrm>
            <a:custGeom>
              <a:avLst/>
              <a:gdLst>
                <a:gd name="T0" fmla="*/ 0 w 107"/>
                <a:gd name="T1" fmla="*/ 0 h 115"/>
                <a:gd name="T2" fmla="*/ 0 w 107"/>
                <a:gd name="T3" fmla="*/ 0 h 115"/>
                <a:gd name="T4" fmla="*/ 0 w 107"/>
                <a:gd name="T5" fmla="*/ 0 h 115"/>
                <a:gd name="T6" fmla="*/ 0 w 107"/>
                <a:gd name="T7" fmla="*/ 0 h 115"/>
                <a:gd name="T8" fmla="*/ 0 w 107"/>
                <a:gd name="T9" fmla="*/ 0 h 115"/>
                <a:gd name="T10" fmla="*/ 0 w 107"/>
                <a:gd name="T11" fmla="*/ 0 h 115"/>
                <a:gd name="T12" fmla="*/ 0 w 107"/>
                <a:gd name="T13" fmla="*/ 0 h 115"/>
                <a:gd name="T14" fmla="*/ 0 w 107"/>
                <a:gd name="T15" fmla="*/ 0 h 115"/>
                <a:gd name="T16" fmla="*/ 0 w 107"/>
                <a:gd name="T17" fmla="*/ 0 h 115"/>
                <a:gd name="T18" fmla="*/ 0 w 107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5">
                  <a:moveTo>
                    <a:pt x="15" y="0"/>
                  </a:moveTo>
                  <a:lnTo>
                    <a:pt x="11" y="25"/>
                  </a:lnTo>
                  <a:lnTo>
                    <a:pt x="78" y="115"/>
                  </a:lnTo>
                  <a:lnTo>
                    <a:pt x="107" y="94"/>
                  </a:lnTo>
                  <a:lnTo>
                    <a:pt x="41" y="2"/>
                  </a:lnTo>
                  <a:lnTo>
                    <a:pt x="36" y="27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1" y="2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3" name="Freeform 257"/>
            <p:cNvSpPr>
              <a:spLocks/>
            </p:cNvSpPr>
            <p:nvPr/>
          </p:nvSpPr>
          <p:spPr bwMode="auto">
            <a:xfrm>
              <a:off x="3099" y="1760"/>
              <a:ext cx="13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62" y="14"/>
                  </a:moveTo>
                  <a:lnTo>
                    <a:pt x="36" y="10"/>
                  </a:lnTo>
                  <a:lnTo>
                    <a:pt x="0" y="38"/>
                  </a:lnTo>
                  <a:lnTo>
                    <a:pt x="21" y="65"/>
                  </a:lnTo>
                  <a:lnTo>
                    <a:pt x="57" y="39"/>
                  </a:lnTo>
                  <a:lnTo>
                    <a:pt x="33" y="36"/>
                  </a:lnTo>
                  <a:lnTo>
                    <a:pt x="62" y="14"/>
                  </a:lnTo>
                  <a:lnTo>
                    <a:pt x="50" y="0"/>
                  </a:lnTo>
                  <a:lnTo>
                    <a:pt x="36" y="10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4" name="Freeform 258"/>
            <p:cNvSpPr>
              <a:spLocks/>
            </p:cNvSpPr>
            <p:nvPr/>
          </p:nvSpPr>
          <p:spPr bwMode="auto">
            <a:xfrm>
              <a:off x="3106" y="1763"/>
              <a:ext cx="19" cy="27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64" y="94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98" y="108"/>
                  </a:lnTo>
                  <a:lnTo>
                    <a:pt x="66" y="113"/>
                  </a:lnTo>
                  <a:lnTo>
                    <a:pt x="85" y="137"/>
                  </a:lnTo>
                  <a:lnTo>
                    <a:pt x="98" y="108"/>
                  </a:lnTo>
                  <a:lnTo>
                    <a:pt x="64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5" name="Freeform 259"/>
            <p:cNvSpPr>
              <a:spLocks/>
            </p:cNvSpPr>
            <p:nvPr/>
          </p:nvSpPr>
          <p:spPr bwMode="auto">
            <a:xfrm>
              <a:off x="3119" y="1758"/>
              <a:ext cx="16" cy="27"/>
            </a:xfrm>
            <a:custGeom>
              <a:avLst/>
              <a:gdLst>
                <a:gd name="T0" fmla="*/ 0 w 80"/>
                <a:gd name="T1" fmla="*/ 0 h 133"/>
                <a:gd name="T2" fmla="*/ 0 w 80"/>
                <a:gd name="T3" fmla="*/ 0 h 133"/>
                <a:gd name="T4" fmla="*/ 0 w 80"/>
                <a:gd name="T5" fmla="*/ 0 h 133"/>
                <a:gd name="T6" fmla="*/ 0 w 80"/>
                <a:gd name="T7" fmla="*/ 0 h 133"/>
                <a:gd name="T8" fmla="*/ 0 w 80"/>
                <a:gd name="T9" fmla="*/ 0 h 133"/>
                <a:gd name="T10" fmla="*/ 0 w 80"/>
                <a:gd name="T11" fmla="*/ 0 h 133"/>
                <a:gd name="T12" fmla="*/ 0 w 80"/>
                <a:gd name="T13" fmla="*/ 0 h 133"/>
                <a:gd name="T14" fmla="*/ 0 w 80"/>
                <a:gd name="T15" fmla="*/ 0 h 133"/>
                <a:gd name="T16" fmla="*/ 0 w 80"/>
                <a:gd name="T17" fmla="*/ 0 h 133"/>
                <a:gd name="T18" fmla="*/ 0 w 80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3">
                  <a:moveTo>
                    <a:pt x="70" y="7"/>
                  </a:moveTo>
                  <a:lnTo>
                    <a:pt x="46" y="16"/>
                  </a:lnTo>
                  <a:lnTo>
                    <a:pt x="0" y="119"/>
                  </a:lnTo>
                  <a:lnTo>
                    <a:pt x="34" y="133"/>
                  </a:lnTo>
                  <a:lnTo>
                    <a:pt x="80" y="30"/>
                  </a:lnTo>
                  <a:lnTo>
                    <a:pt x="55" y="40"/>
                  </a:lnTo>
                  <a:lnTo>
                    <a:pt x="70" y="7"/>
                  </a:lnTo>
                  <a:lnTo>
                    <a:pt x="53" y="0"/>
                  </a:lnTo>
                  <a:lnTo>
                    <a:pt x="46" y="16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6" name="Freeform 260"/>
            <p:cNvSpPr>
              <a:spLocks/>
            </p:cNvSpPr>
            <p:nvPr/>
          </p:nvSpPr>
          <p:spPr bwMode="auto">
            <a:xfrm>
              <a:off x="3130" y="1759"/>
              <a:ext cx="14" cy="11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65" y="42"/>
                  </a:moveTo>
                  <a:lnTo>
                    <a:pt x="55" y="17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1" y="51"/>
                  </a:lnTo>
                  <a:lnTo>
                    <a:pt x="32" y="28"/>
                  </a:lnTo>
                  <a:lnTo>
                    <a:pt x="65" y="42"/>
                  </a:lnTo>
                  <a:lnTo>
                    <a:pt x="73" y="25"/>
                  </a:lnTo>
                  <a:lnTo>
                    <a:pt x="55" y="17"/>
                  </a:lnTo>
                  <a:lnTo>
                    <a:pt x="65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7" name="Freeform 261"/>
            <p:cNvSpPr>
              <a:spLocks/>
            </p:cNvSpPr>
            <p:nvPr/>
          </p:nvSpPr>
          <p:spPr bwMode="auto">
            <a:xfrm>
              <a:off x="3124" y="1765"/>
              <a:ext cx="19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27" y="93"/>
                  </a:moveTo>
                  <a:lnTo>
                    <a:pt x="45" y="118"/>
                  </a:lnTo>
                  <a:lnTo>
                    <a:pt x="91" y="14"/>
                  </a:lnTo>
                  <a:lnTo>
                    <a:pt x="58" y="0"/>
                  </a:lnTo>
                  <a:lnTo>
                    <a:pt x="13" y="103"/>
                  </a:lnTo>
                  <a:lnTo>
                    <a:pt x="30" y="127"/>
                  </a:lnTo>
                  <a:lnTo>
                    <a:pt x="13" y="103"/>
                  </a:lnTo>
                  <a:lnTo>
                    <a:pt x="0" y="131"/>
                  </a:lnTo>
                  <a:lnTo>
                    <a:pt x="30" y="127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8" name="Freeform 262"/>
            <p:cNvSpPr>
              <a:spLocks noEditPoints="1"/>
            </p:cNvSpPr>
            <p:nvPr/>
          </p:nvSpPr>
          <p:spPr bwMode="auto">
            <a:xfrm>
              <a:off x="2913" y="1724"/>
              <a:ext cx="241" cy="172"/>
            </a:xfrm>
            <a:custGeom>
              <a:avLst/>
              <a:gdLst>
                <a:gd name="T0" fmla="*/ 0 w 1202"/>
                <a:gd name="T1" fmla="*/ 0 h 862"/>
                <a:gd name="T2" fmla="*/ 0 w 1202"/>
                <a:gd name="T3" fmla="*/ 0 h 862"/>
                <a:gd name="T4" fmla="*/ 0 w 1202"/>
                <a:gd name="T5" fmla="*/ 0 h 862"/>
                <a:gd name="T6" fmla="*/ 0 w 1202"/>
                <a:gd name="T7" fmla="*/ 0 h 862"/>
                <a:gd name="T8" fmla="*/ 0 w 1202"/>
                <a:gd name="T9" fmla="*/ 0 h 862"/>
                <a:gd name="T10" fmla="*/ 0 w 1202"/>
                <a:gd name="T11" fmla="*/ 0 h 862"/>
                <a:gd name="T12" fmla="*/ 0 w 1202"/>
                <a:gd name="T13" fmla="*/ 0 h 862"/>
                <a:gd name="T14" fmla="*/ 0 w 1202"/>
                <a:gd name="T15" fmla="*/ 0 h 862"/>
                <a:gd name="T16" fmla="*/ 0 w 1202"/>
                <a:gd name="T17" fmla="*/ 0 h 862"/>
                <a:gd name="T18" fmla="*/ 0 w 1202"/>
                <a:gd name="T19" fmla="*/ 0 h 862"/>
                <a:gd name="T20" fmla="*/ 0 w 1202"/>
                <a:gd name="T21" fmla="*/ 0 h 862"/>
                <a:gd name="T22" fmla="*/ 0 w 1202"/>
                <a:gd name="T23" fmla="*/ 0 h 862"/>
                <a:gd name="T24" fmla="*/ 0 w 1202"/>
                <a:gd name="T25" fmla="*/ 0 h 862"/>
                <a:gd name="T26" fmla="*/ 0 w 1202"/>
                <a:gd name="T27" fmla="*/ 0 h 862"/>
                <a:gd name="T28" fmla="*/ 0 w 1202"/>
                <a:gd name="T29" fmla="*/ 0 h 862"/>
                <a:gd name="T30" fmla="*/ 0 w 1202"/>
                <a:gd name="T31" fmla="*/ 0 h 862"/>
                <a:gd name="T32" fmla="*/ 0 w 1202"/>
                <a:gd name="T33" fmla="*/ 0 h 862"/>
                <a:gd name="T34" fmla="*/ 0 w 1202"/>
                <a:gd name="T35" fmla="*/ 0 h 862"/>
                <a:gd name="T36" fmla="*/ 0 w 1202"/>
                <a:gd name="T37" fmla="*/ 0 h 862"/>
                <a:gd name="T38" fmla="*/ 0 w 1202"/>
                <a:gd name="T39" fmla="*/ 0 h 862"/>
                <a:gd name="T40" fmla="*/ 0 w 1202"/>
                <a:gd name="T41" fmla="*/ 0 h 862"/>
                <a:gd name="T42" fmla="*/ 0 w 1202"/>
                <a:gd name="T43" fmla="*/ 0 h 862"/>
                <a:gd name="T44" fmla="*/ 0 w 1202"/>
                <a:gd name="T45" fmla="*/ 0 h 862"/>
                <a:gd name="T46" fmla="*/ 0 w 1202"/>
                <a:gd name="T47" fmla="*/ 0 h 862"/>
                <a:gd name="T48" fmla="*/ 0 w 1202"/>
                <a:gd name="T49" fmla="*/ 0 h 862"/>
                <a:gd name="T50" fmla="*/ 0 w 1202"/>
                <a:gd name="T51" fmla="*/ 0 h 862"/>
                <a:gd name="T52" fmla="*/ 0 w 1202"/>
                <a:gd name="T53" fmla="*/ 0 h 862"/>
                <a:gd name="T54" fmla="*/ 0 w 1202"/>
                <a:gd name="T55" fmla="*/ 0 h 862"/>
                <a:gd name="T56" fmla="*/ 0 w 1202"/>
                <a:gd name="T57" fmla="*/ 0 h 862"/>
                <a:gd name="T58" fmla="*/ 0 w 1202"/>
                <a:gd name="T59" fmla="*/ 0 h 862"/>
                <a:gd name="T60" fmla="*/ 0 w 1202"/>
                <a:gd name="T61" fmla="*/ 0 h 862"/>
                <a:gd name="T62" fmla="*/ 0 w 1202"/>
                <a:gd name="T63" fmla="*/ 0 h 862"/>
                <a:gd name="T64" fmla="*/ 0 w 1202"/>
                <a:gd name="T65" fmla="*/ 0 h 862"/>
                <a:gd name="T66" fmla="*/ 0 w 1202"/>
                <a:gd name="T67" fmla="*/ 0 h 862"/>
                <a:gd name="T68" fmla="*/ 0 w 1202"/>
                <a:gd name="T69" fmla="*/ 0 h 862"/>
                <a:gd name="T70" fmla="*/ 0 w 1202"/>
                <a:gd name="T71" fmla="*/ 0 h 862"/>
                <a:gd name="T72" fmla="*/ 0 w 1202"/>
                <a:gd name="T73" fmla="*/ 0 h 862"/>
                <a:gd name="T74" fmla="*/ 0 w 1202"/>
                <a:gd name="T75" fmla="*/ 0 h 8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02" h="862">
                  <a:moveTo>
                    <a:pt x="189" y="492"/>
                  </a:moveTo>
                  <a:lnTo>
                    <a:pt x="302" y="480"/>
                  </a:lnTo>
                  <a:lnTo>
                    <a:pt x="306" y="525"/>
                  </a:lnTo>
                  <a:lnTo>
                    <a:pt x="195" y="537"/>
                  </a:lnTo>
                  <a:lnTo>
                    <a:pt x="262" y="628"/>
                  </a:lnTo>
                  <a:lnTo>
                    <a:pt x="225" y="654"/>
                  </a:lnTo>
                  <a:lnTo>
                    <a:pt x="159" y="563"/>
                  </a:lnTo>
                  <a:lnTo>
                    <a:pt x="112" y="667"/>
                  </a:lnTo>
                  <a:lnTo>
                    <a:pt x="73" y="648"/>
                  </a:lnTo>
                  <a:lnTo>
                    <a:pt x="118" y="545"/>
                  </a:lnTo>
                  <a:lnTo>
                    <a:pt x="5" y="556"/>
                  </a:lnTo>
                  <a:lnTo>
                    <a:pt x="0" y="513"/>
                  </a:lnTo>
                  <a:lnTo>
                    <a:pt x="112" y="501"/>
                  </a:lnTo>
                  <a:lnTo>
                    <a:pt x="46" y="410"/>
                  </a:lnTo>
                  <a:lnTo>
                    <a:pt x="82" y="383"/>
                  </a:lnTo>
                  <a:lnTo>
                    <a:pt x="149" y="474"/>
                  </a:lnTo>
                  <a:lnTo>
                    <a:pt x="194" y="370"/>
                  </a:lnTo>
                  <a:lnTo>
                    <a:pt x="235" y="388"/>
                  </a:lnTo>
                  <a:lnTo>
                    <a:pt x="189" y="492"/>
                  </a:lnTo>
                  <a:close/>
                  <a:moveTo>
                    <a:pt x="657" y="687"/>
                  </a:moveTo>
                  <a:lnTo>
                    <a:pt x="770" y="674"/>
                  </a:lnTo>
                  <a:lnTo>
                    <a:pt x="775" y="719"/>
                  </a:lnTo>
                  <a:lnTo>
                    <a:pt x="662" y="731"/>
                  </a:lnTo>
                  <a:lnTo>
                    <a:pt x="728" y="823"/>
                  </a:lnTo>
                  <a:lnTo>
                    <a:pt x="692" y="849"/>
                  </a:lnTo>
                  <a:lnTo>
                    <a:pt x="626" y="757"/>
                  </a:lnTo>
                  <a:lnTo>
                    <a:pt x="579" y="862"/>
                  </a:lnTo>
                  <a:lnTo>
                    <a:pt x="539" y="843"/>
                  </a:lnTo>
                  <a:lnTo>
                    <a:pt x="584" y="740"/>
                  </a:lnTo>
                  <a:lnTo>
                    <a:pt x="471" y="752"/>
                  </a:lnTo>
                  <a:lnTo>
                    <a:pt x="468" y="707"/>
                  </a:lnTo>
                  <a:lnTo>
                    <a:pt x="579" y="695"/>
                  </a:lnTo>
                  <a:lnTo>
                    <a:pt x="513" y="604"/>
                  </a:lnTo>
                  <a:lnTo>
                    <a:pt x="549" y="577"/>
                  </a:lnTo>
                  <a:lnTo>
                    <a:pt x="615" y="668"/>
                  </a:lnTo>
                  <a:lnTo>
                    <a:pt x="662" y="565"/>
                  </a:lnTo>
                  <a:lnTo>
                    <a:pt x="703" y="583"/>
                  </a:lnTo>
                  <a:lnTo>
                    <a:pt x="657" y="687"/>
                  </a:lnTo>
                  <a:close/>
                  <a:moveTo>
                    <a:pt x="618" y="123"/>
                  </a:moveTo>
                  <a:lnTo>
                    <a:pt x="731" y="110"/>
                  </a:lnTo>
                  <a:lnTo>
                    <a:pt x="735" y="155"/>
                  </a:lnTo>
                  <a:lnTo>
                    <a:pt x="622" y="167"/>
                  </a:lnTo>
                  <a:lnTo>
                    <a:pt x="690" y="258"/>
                  </a:lnTo>
                  <a:lnTo>
                    <a:pt x="654" y="284"/>
                  </a:lnTo>
                  <a:lnTo>
                    <a:pt x="586" y="193"/>
                  </a:lnTo>
                  <a:lnTo>
                    <a:pt x="541" y="297"/>
                  </a:lnTo>
                  <a:lnTo>
                    <a:pt x="499" y="279"/>
                  </a:lnTo>
                  <a:lnTo>
                    <a:pt x="546" y="175"/>
                  </a:lnTo>
                  <a:lnTo>
                    <a:pt x="433" y="188"/>
                  </a:lnTo>
                  <a:lnTo>
                    <a:pt x="428" y="143"/>
                  </a:lnTo>
                  <a:lnTo>
                    <a:pt x="541" y="131"/>
                  </a:lnTo>
                  <a:lnTo>
                    <a:pt x="474" y="40"/>
                  </a:lnTo>
                  <a:lnTo>
                    <a:pt x="510" y="14"/>
                  </a:lnTo>
                  <a:lnTo>
                    <a:pt x="577" y="104"/>
                  </a:lnTo>
                  <a:lnTo>
                    <a:pt x="622" y="0"/>
                  </a:lnTo>
                  <a:lnTo>
                    <a:pt x="663" y="19"/>
                  </a:lnTo>
                  <a:lnTo>
                    <a:pt x="618" y="123"/>
                  </a:lnTo>
                  <a:close/>
                  <a:moveTo>
                    <a:pt x="1085" y="317"/>
                  </a:moveTo>
                  <a:lnTo>
                    <a:pt x="1197" y="304"/>
                  </a:lnTo>
                  <a:lnTo>
                    <a:pt x="1202" y="350"/>
                  </a:lnTo>
                  <a:lnTo>
                    <a:pt x="1090" y="361"/>
                  </a:lnTo>
                  <a:lnTo>
                    <a:pt x="1157" y="453"/>
                  </a:lnTo>
                  <a:lnTo>
                    <a:pt x="1121" y="480"/>
                  </a:lnTo>
                  <a:lnTo>
                    <a:pt x="1054" y="388"/>
                  </a:lnTo>
                  <a:lnTo>
                    <a:pt x="1008" y="492"/>
                  </a:lnTo>
                  <a:lnTo>
                    <a:pt x="968" y="474"/>
                  </a:lnTo>
                  <a:lnTo>
                    <a:pt x="1013" y="370"/>
                  </a:lnTo>
                  <a:lnTo>
                    <a:pt x="900" y="383"/>
                  </a:lnTo>
                  <a:lnTo>
                    <a:pt x="896" y="338"/>
                  </a:lnTo>
                  <a:lnTo>
                    <a:pt x="1007" y="326"/>
                  </a:lnTo>
                  <a:lnTo>
                    <a:pt x="942" y="234"/>
                  </a:lnTo>
                  <a:lnTo>
                    <a:pt x="977" y="208"/>
                  </a:lnTo>
                  <a:lnTo>
                    <a:pt x="1044" y="300"/>
                  </a:lnTo>
                  <a:lnTo>
                    <a:pt x="1090" y="195"/>
                  </a:lnTo>
                  <a:lnTo>
                    <a:pt x="1130" y="214"/>
                  </a:lnTo>
                  <a:lnTo>
                    <a:pt x="1085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09" name="Freeform 263"/>
            <p:cNvSpPr>
              <a:spLocks/>
            </p:cNvSpPr>
            <p:nvPr/>
          </p:nvSpPr>
          <p:spPr bwMode="auto">
            <a:xfrm>
              <a:off x="3235" y="1785"/>
              <a:ext cx="27" cy="11"/>
            </a:xfrm>
            <a:custGeom>
              <a:avLst/>
              <a:gdLst>
                <a:gd name="T0" fmla="*/ 0 w 134"/>
                <a:gd name="T1" fmla="*/ 0 h 51"/>
                <a:gd name="T2" fmla="*/ 0 w 134"/>
                <a:gd name="T3" fmla="*/ 0 h 51"/>
                <a:gd name="T4" fmla="*/ 0 w 134"/>
                <a:gd name="T5" fmla="*/ 0 h 51"/>
                <a:gd name="T6" fmla="*/ 0 w 134"/>
                <a:gd name="T7" fmla="*/ 0 h 51"/>
                <a:gd name="T8" fmla="*/ 0 w 134"/>
                <a:gd name="T9" fmla="*/ 0 h 51"/>
                <a:gd name="T10" fmla="*/ 0 w 134"/>
                <a:gd name="T11" fmla="*/ 0 h 51"/>
                <a:gd name="T12" fmla="*/ 0 w 134"/>
                <a:gd name="T13" fmla="*/ 0 h 51"/>
                <a:gd name="T14" fmla="*/ 0 w 134"/>
                <a:gd name="T15" fmla="*/ 0 h 51"/>
                <a:gd name="T16" fmla="*/ 0 w 134"/>
                <a:gd name="T17" fmla="*/ 0 h 51"/>
                <a:gd name="T18" fmla="*/ 0 w 134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51">
                  <a:moveTo>
                    <a:pt x="134" y="20"/>
                  </a:moveTo>
                  <a:lnTo>
                    <a:pt x="113" y="2"/>
                  </a:lnTo>
                  <a:lnTo>
                    <a:pt x="0" y="15"/>
                  </a:lnTo>
                  <a:lnTo>
                    <a:pt x="5" y="51"/>
                  </a:lnTo>
                  <a:lnTo>
                    <a:pt x="118" y="38"/>
                  </a:lnTo>
                  <a:lnTo>
                    <a:pt x="98" y="23"/>
                  </a:lnTo>
                  <a:lnTo>
                    <a:pt x="134" y="20"/>
                  </a:lnTo>
                  <a:lnTo>
                    <a:pt x="132" y="0"/>
                  </a:lnTo>
                  <a:lnTo>
                    <a:pt x="113" y="2"/>
                  </a:lnTo>
                  <a:lnTo>
                    <a:pt x="134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0" name="Freeform 264"/>
            <p:cNvSpPr>
              <a:spLocks/>
            </p:cNvSpPr>
            <p:nvPr/>
          </p:nvSpPr>
          <p:spPr bwMode="auto">
            <a:xfrm>
              <a:off x="3255" y="1789"/>
              <a:ext cx="8" cy="13"/>
            </a:xfrm>
            <a:custGeom>
              <a:avLst/>
              <a:gdLst>
                <a:gd name="T0" fmla="*/ 0 w 42"/>
                <a:gd name="T1" fmla="*/ 0 h 62"/>
                <a:gd name="T2" fmla="*/ 0 w 42"/>
                <a:gd name="T3" fmla="*/ 0 h 62"/>
                <a:gd name="T4" fmla="*/ 0 w 42"/>
                <a:gd name="T5" fmla="*/ 0 h 62"/>
                <a:gd name="T6" fmla="*/ 0 w 42"/>
                <a:gd name="T7" fmla="*/ 0 h 62"/>
                <a:gd name="T8" fmla="*/ 0 w 42"/>
                <a:gd name="T9" fmla="*/ 0 h 62"/>
                <a:gd name="T10" fmla="*/ 0 w 42"/>
                <a:gd name="T11" fmla="*/ 0 h 62"/>
                <a:gd name="T12" fmla="*/ 0 w 42"/>
                <a:gd name="T13" fmla="*/ 0 h 62"/>
                <a:gd name="T14" fmla="*/ 0 w 42"/>
                <a:gd name="T15" fmla="*/ 0 h 62"/>
                <a:gd name="T16" fmla="*/ 0 w 42"/>
                <a:gd name="T17" fmla="*/ 0 h 62"/>
                <a:gd name="T18" fmla="*/ 0 w 42"/>
                <a:gd name="T19" fmla="*/ 0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2">
                  <a:moveTo>
                    <a:pt x="24" y="62"/>
                  </a:moveTo>
                  <a:lnTo>
                    <a:pt x="41" y="44"/>
                  </a:lnTo>
                  <a:lnTo>
                    <a:pt x="36" y="0"/>
                  </a:lnTo>
                  <a:lnTo>
                    <a:pt x="0" y="3"/>
                  </a:lnTo>
                  <a:lnTo>
                    <a:pt x="5" y="47"/>
                  </a:lnTo>
                  <a:lnTo>
                    <a:pt x="20" y="27"/>
                  </a:lnTo>
                  <a:lnTo>
                    <a:pt x="24" y="62"/>
                  </a:lnTo>
                  <a:lnTo>
                    <a:pt x="42" y="61"/>
                  </a:lnTo>
                  <a:lnTo>
                    <a:pt x="41" y="44"/>
                  </a:lnTo>
                  <a:lnTo>
                    <a:pt x="24" y="6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1" name="Freeform 265"/>
            <p:cNvSpPr>
              <a:spLocks/>
            </p:cNvSpPr>
            <p:nvPr/>
          </p:nvSpPr>
          <p:spPr bwMode="auto">
            <a:xfrm>
              <a:off x="3230" y="1795"/>
              <a:ext cx="30" cy="9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8" y="20"/>
                  </a:moveTo>
                  <a:lnTo>
                    <a:pt x="35" y="48"/>
                  </a:lnTo>
                  <a:lnTo>
                    <a:pt x="147" y="35"/>
                  </a:lnTo>
                  <a:lnTo>
                    <a:pt x="143" y="0"/>
                  </a:lnTo>
                  <a:lnTo>
                    <a:pt x="31" y="12"/>
                  </a:lnTo>
                  <a:lnTo>
                    <a:pt x="18" y="41"/>
                  </a:lnTo>
                  <a:lnTo>
                    <a:pt x="31" y="12"/>
                  </a:lnTo>
                  <a:lnTo>
                    <a:pt x="0" y="16"/>
                  </a:lnTo>
                  <a:lnTo>
                    <a:pt x="18" y="41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2" name="Freeform 266"/>
            <p:cNvSpPr>
              <a:spLocks/>
            </p:cNvSpPr>
            <p:nvPr/>
          </p:nvSpPr>
          <p:spPr bwMode="auto">
            <a:xfrm>
              <a:off x="3234" y="1799"/>
              <a:ext cx="21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92" y="116"/>
                  </a:moveTo>
                  <a:lnTo>
                    <a:pt x="96" y="91"/>
                  </a:lnTo>
                  <a:lnTo>
                    <a:pt x="30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71" y="87"/>
                  </a:lnTo>
                  <a:lnTo>
                    <a:pt x="92" y="116"/>
                  </a:lnTo>
                  <a:lnTo>
                    <a:pt x="107" y="105"/>
                  </a:lnTo>
                  <a:lnTo>
                    <a:pt x="96" y="91"/>
                  </a:lnTo>
                  <a:lnTo>
                    <a:pt x="92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3" name="Freeform 267"/>
            <p:cNvSpPr>
              <a:spLocks/>
            </p:cNvSpPr>
            <p:nvPr/>
          </p:nvSpPr>
          <p:spPr bwMode="auto">
            <a:xfrm>
              <a:off x="3240" y="1816"/>
              <a:ext cx="12" cy="13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w 60"/>
                <a:gd name="T11" fmla="*/ 0 h 65"/>
                <a:gd name="T12" fmla="*/ 0 w 60"/>
                <a:gd name="T13" fmla="*/ 0 h 65"/>
                <a:gd name="T14" fmla="*/ 0 w 60"/>
                <a:gd name="T15" fmla="*/ 0 h 65"/>
                <a:gd name="T16" fmla="*/ 0 w 60"/>
                <a:gd name="T17" fmla="*/ 0 h 65"/>
                <a:gd name="T18" fmla="*/ 0 w 6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5">
                  <a:moveTo>
                    <a:pt x="0" y="52"/>
                  </a:moveTo>
                  <a:lnTo>
                    <a:pt x="25" y="56"/>
                  </a:lnTo>
                  <a:lnTo>
                    <a:pt x="60" y="29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29" y="31"/>
                  </a:lnTo>
                  <a:lnTo>
                    <a:pt x="0" y="52"/>
                  </a:lnTo>
                  <a:lnTo>
                    <a:pt x="10" y="65"/>
                  </a:lnTo>
                  <a:lnTo>
                    <a:pt x="25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4" name="Freeform 268"/>
            <p:cNvSpPr>
              <a:spLocks/>
            </p:cNvSpPr>
            <p:nvPr/>
          </p:nvSpPr>
          <p:spPr bwMode="auto">
            <a:xfrm>
              <a:off x="3226" y="1799"/>
              <a:ext cx="20" cy="28"/>
            </a:xfrm>
            <a:custGeom>
              <a:avLst/>
              <a:gdLst>
                <a:gd name="T0" fmla="*/ 0 w 99"/>
                <a:gd name="T1" fmla="*/ 0 h 138"/>
                <a:gd name="T2" fmla="*/ 0 w 99"/>
                <a:gd name="T3" fmla="*/ 0 h 138"/>
                <a:gd name="T4" fmla="*/ 0 w 99"/>
                <a:gd name="T5" fmla="*/ 0 h 138"/>
                <a:gd name="T6" fmla="*/ 0 w 99"/>
                <a:gd name="T7" fmla="*/ 0 h 138"/>
                <a:gd name="T8" fmla="*/ 0 w 99"/>
                <a:gd name="T9" fmla="*/ 0 h 138"/>
                <a:gd name="T10" fmla="*/ 0 w 99"/>
                <a:gd name="T11" fmla="*/ 0 h 138"/>
                <a:gd name="T12" fmla="*/ 0 w 99"/>
                <a:gd name="T13" fmla="*/ 0 h 138"/>
                <a:gd name="T14" fmla="*/ 0 w 99"/>
                <a:gd name="T15" fmla="*/ 0 h 138"/>
                <a:gd name="T16" fmla="*/ 0 w 99"/>
                <a:gd name="T17" fmla="*/ 0 h 138"/>
                <a:gd name="T18" fmla="*/ 0 w 99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8">
                  <a:moveTo>
                    <a:pt x="34" y="42"/>
                  </a:moveTo>
                  <a:lnTo>
                    <a:pt x="2" y="47"/>
                  </a:lnTo>
                  <a:lnTo>
                    <a:pt x="70" y="138"/>
                  </a:lnTo>
                  <a:lnTo>
                    <a:pt x="99" y="117"/>
                  </a:lnTo>
                  <a:lnTo>
                    <a:pt x="31" y="25"/>
                  </a:lnTo>
                  <a:lnTo>
                    <a:pt x="0" y="29"/>
                  </a:lnTo>
                  <a:lnTo>
                    <a:pt x="31" y="25"/>
                  </a:lnTo>
                  <a:lnTo>
                    <a:pt x="14" y="0"/>
                  </a:lnTo>
                  <a:lnTo>
                    <a:pt x="0" y="29"/>
                  </a:lnTo>
                  <a:lnTo>
                    <a:pt x="3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5" name="Freeform 269"/>
            <p:cNvSpPr>
              <a:spLocks/>
            </p:cNvSpPr>
            <p:nvPr/>
          </p:nvSpPr>
          <p:spPr bwMode="auto">
            <a:xfrm>
              <a:off x="3217" y="1805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9" y="127"/>
                  </a:moveTo>
                  <a:lnTo>
                    <a:pt x="33" y="119"/>
                  </a:lnTo>
                  <a:lnTo>
                    <a:pt x="79" y="13"/>
                  </a:lnTo>
                  <a:lnTo>
                    <a:pt x="45" y="0"/>
                  </a:lnTo>
                  <a:lnTo>
                    <a:pt x="0" y="104"/>
                  </a:lnTo>
                  <a:lnTo>
                    <a:pt x="24" y="93"/>
                  </a:lnTo>
                  <a:lnTo>
                    <a:pt x="9" y="127"/>
                  </a:lnTo>
                  <a:lnTo>
                    <a:pt x="25" y="134"/>
                  </a:lnTo>
                  <a:lnTo>
                    <a:pt x="33" y="119"/>
                  </a:lnTo>
                  <a:lnTo>
                    <a:pt x="9" y="12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6" name="Freeform 270"/>
            <p:cNvSpPr>
              <a:spLocks/>
            </p:cNvSpPr>
            <p:nvPr/>
          </p:nvSpPr>
          <p:spPr bwMode="auto">
            <a:xfrm>
              <a:off x="3208" y="1820"/>
              <a:ext cx="14" cy="10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8" y="9"/>
                  </a:moveTo>
                  <a:lnTo>
                    <a:pt x="17" y="34"/>
                  </a:lnTo>
                  <a:lnTo>
                    <a:pt x="58" y="51"/>
                  </a:lnTo>
                  <a:lnTo>
                    <a:pt x="73" y="17"/>
                  </a:lnTo>
                  <a:lnTo>
                    <a:pt x="31" y="0"/>
                  </a:lnTo>
                  <a:lnTo>
                    <a:pt x="41" y="23"/>
                  </a:lnTo>
                  <a:lnTo>
                    <a:pt x="8" y="9"/>
                  </a:lnTo>
                  <a:lnTo>
                    <a:pt x="0" y="26"/>
                  </a:lnTo>
                  <a:lnTo>
                    <a:pt x="17" y="34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7" name="Freeform 271"/>
            <p:cNvSpPr>
              <a:spLocks/>
            </p:cNvSpPr>
            <p:nvPr/>
          </p:nvSpPr>
          <p:spPr bwMode="auto">
            <a:xfrm>
              <a:off x="3209" y="1798"/>
              <a:ext cx="18" cy="27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64" y="39"/>
                  </a:moveTo>
                  <a:lnTo>
                    <a:pt x="45" y="14"/>
                  </a:lnTo>
                  <a:lnTo>
                    <a:pt x="0" y="117"/>
                  </a:lnTo>
                  <a:lnTo>
                    <a:pt x="33" y="131"/>
                  </a:lnTo>
                  <a:lnTo>
                    <a:pt x="78" y="28"/>
                  </a:lnTo>
                  <a:lnTo>
                    <a:pt x="61" y="3"/>
                  </a:lnTo>
                  <a:lnTo>
                    <a:pt x="78" y="28"/>
                  </a:lnTo>
                  <a:lnTo>
                    <a:pt x="91" y="0"/>
                  </a:lnTo>
                  <a:lnTo>
                    <a:pt x="61" y="3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8" name="Freeform 272"/>
            <p:cNvSpPr>
              <a:spLocks/>
            </p:cNvSpPr>
            <p:nvPr/>
          </p:nvSpPr>
          <p:spPr bwMode="auto">
            <a:xfrm>
              <a:off x="3196" y="1799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3"/>
                  </a:moveTo>
                  <a:lnTo>
                    <a:pt x="19" y="48"/>
                  </a:lnTo>
                  <a:lnTo>
                    <a:pt x="132" y="36"/>
                  </a:lnTo>
                  <a:lnTo>
                    <a:pt x="129" y="0"/>
                  </a:lnTo>
                  <a:lnTo>
                    <a:pt x="16" y="12"/>
                  </a:lnTo>
                  <a:lnTo>
                    <a:pt x="34" y="28"/>
                  </a:lnTo>
                  <a:lnTo>
                    <a:pt x="0" y="33"/>
                  </a:lnTo>
                  <a:lnTo>
                    <a:pt x="2" y="50"/>
                  </a:lnTo>
                  <a:lnTo>
                    <a:pt x="19" y="4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19" name="Freeform 273"/>
            <p:cNvSpPr>
              <a:spLocks/>
            </p:cNvSpPr>
            <p:nvPr/>
          </p:nvSpPr>
          <p:spPr bwMode="auto">
            <a:xfrm>
              <a:off x="3194" y="1793"/>
              <a:ext cx="8" cy="13"/>
            </a:xfrm>
            <a:custGeom>
              <a:avLst/>
              <a:gdLst>
                <a:gd name="T0" fmla="*/ 0 w 40"/>
                <a:gd name="T1" fmla="*/ 0 h 65"/>
                <a:gd name="T2" fmla="*/ 0 w 40"/>
                <a:gd name="T3" fmla="*/ 0 h 65"/>
                <a:gd name="T4" fmla="*/ 0 w 40"/>
                <a:gd name="T5" fmla="*/ 0 h 65"/>
                <a:gd name="T6" fmla="*/ 0 w 40"/>
                <a:gd name="T7" fmla="*/ 0 h 65"/>
                <a:gd name="T8" fmla="*/ 0 w 40"/>
                <a:gd name="T9" fmla="*/ 0 h 65"/>
                <a:gd name="T10" fmla="*/ 0 w 40"/>
                <a:gd name="T11" fmla="*/ 0 h 65"/>
                <a:gd name="T12" fmla="*/ 0 w 40"/>
                <a:gd name="T13" fmla="*/ 0 h 65"/>
                <a:gd name="T14" fmla="*/ 0 w 40"/>
                <a:gd name="T15" fmla="*/ 0 h 65"/>
                <a:gd name="T16" fmla="*/ 0 w 40"/>
                <a:gd name="T17" fmla="*/ 0 h 65"/>
                <a:gd name="T18" fmla="*/ 0 w 4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65">
                  <a:moveTo>
                    <a:pt x="16" y="0"/>
                  </a:moveTo>
                  <a:lnTo>
                    <a:pt x="1" y="20"/>
                  </a:lnTo>
                  <a:lnTo>
                    <a:pt x="6" y="65"/>
                  </a:lnTo>
                  <a:lnTo>
                    <a:pt x="40" y="60"/>
                  </a:lnTo>
                  <a:lnTo>
                    <a:pt x="37" y="15"/>
                  </a:lnTo>
                  <a:lnTo>
                    <a:pt x="21" y="36"/>
                  </a:lnTo>
                  <a:lnTo>
                    <a:pt x="16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0" name="Freeform 274"/>
            <p:cNvSpPr>
              <a:spLocks/>
            </p:cNvSpPr>
            <p:nvPr/>
          </p:nvSpPr>
          <p:spPr bwMode="auto">
            <a:xfrm>
              <a:off x="3198" y="1790"/>
              <a:ext cx="29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101" y="29"/>
                  </a:moveTo>
                  <a:lnTo>
                    <a:pt x="113" y="0"/>
                  </a:lnTo>
                  <a:lnTo>
                    <a:pt x="0" y="13"/>
                  </a:lnTo>
                  <a:lnTo>
                    <a:pt x="5" y="49"/>
                  </a:lnTo>
                  <a:lnTo>
                    <a:pt x="117" y="36"/>
                  </a:lnTo>
                  <a:lnTo>
                    <a:pt x="130" y="7"/>
                  </a:lnTo>
                  <a:lnTo>
                    <a:pt x="117" y="36"/>
                  </a:lnTo>
                  <a:lnTo>
                    <a:pt x="148" y="33"/>
                  </a:lnTo>
                  <a:lnTo>
                    <a:pt x="130" y="7"/>
                  </a:lnTo>
                  <a:lnTo>
                    <a:pt x="101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1" name="Freeform 275"/>
            <p:cNvSpPr>
              <a:spLocks/>
            </p:cNvSpPr>
            <p:nvPr/>
          </p:nvSpPr>
          <p:spPr bwMode="auto">
            <a:xfrm>
              <a:off x="3202" y="1773"/>
              <a:ext cx="22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14" y="0"/>
                  </a:moveTo>
                  <a:lnTo>
                    <a:pt x="11" y="25"/>
                  </a:lnTo>
                  <a:lnTo>
                    <a:pt x="78" y="116"/>
                  </a:lnTo>
                  <a:lnTo>
                    <a:pt x="107" y="94"/>
                  </a:lnTo>
                  <a:lnTo>
                    <a:pt x="40" y="3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1" y="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2" name="Freeform 276"/>
            <p:cNvSpPr>
              <a:spLocks/>
            </p:cNvSpPr>
            <p:nvPr/>
          </p:nvSpPr>
          <p:spPr bwMode="auto">
            <a:xfrm>
              <a:off x="3205" y="1765"/>
              <a:ext cx="12" cy="13"/>
            </a:xfrm>
            <a:custGeom>
              <a:avLst/>
              <a:gdLst>
                <a:gd name="T0" fmla="*/ 0 w 62"/>
                <a:gd name="T1" fmla="*/ 0 h 66"/>
                <a:gd name="T2" fmla="*/ 0 w 62"/>
                <a:gd name="T3" fmla="*/ 0 h 66"/>
                <a:gd name="T4" fmla="*/ 0 w 62"/>
                <a:gd name="T5" fmla="*/ 0 h 66"/>
                <a:gd name="T6" fmla="*/ 0 w 62"/>
                <a:gd name="T7" fmla="*/ 0 h 66"/>
                <a:gd name="T8" fmla="*/ 0 w 62"/>
                <a:gd name="T9" fmla="*/ 0 h 66"/>
                <a:gd name="T10" fmla="*/ 0 w 62"/>
                <a:gd name="T11" fmla="*/ 0 h 66"/>
                <a:gd name="T12" fmla="*/ 0 w 62"/>
                <a:gd name="T13" fmla="*/ 0 h 66"/>
                <a:gd name="T14" fmla="*/ 0 w 62"/>
                <a:gd name="T15" fmla="*/ 0 h 66"/>
                <a:gd name="T16" fmla="*/ 0 w 62"/>
                <a:gd name="T17" fmla="*/ 0 h 66"/>
                <a:gd name="T18" fmla="*/ 0 w 62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6">
                  <a:moveTo>
                    <a:pt x="62" y="14"/>
                  </a:moveTo>
                  <a:lnTo>
                    <a:pt x="37" y="10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8" y="39"/>
                  </a:lnTo>
                  <a:lnTo>
                    <a:pt x="33" y="36"/>
                  </a:lnTo>
                  <a:lnTo>
                    <a:pt x="62" y="14"/>
                  </a:lnTo>
                  <a:lnTo>
                    <a:pt x="51" y="0"/>
                  </a:lnTo>
                  <a:lnTo>
                    <a:pt x="37" y="10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3" name="Freeform 277"/>
            <p:cNvSpPr>
              <a:spLocks/>
            </p:cNvSpPr>
            <p:nvPr/>
          </p:nvSpPr>
          <p:spPr bwMode="auto">
            <a:xfrm>
              <a:off x="3212" y="1768"/>
              <a:ext cx="19" cy="28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64" y="95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2"/>
                  </a:lnTo>
                  <a:lnTo>
                    <a:pt x="97" y="110"/>
                  </a:lnTo>
                  <a:lnTo>
                    <a:pt x="66" y="112"/>
                  </a:lnTo>
                  <a:lnTo>
                    <a:pt x="86" y="138"/>
                  </a:lnTo>
                  <a:lnTo>
                    <a:pt x="97" y="110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4" name="Freeform 278"/>
            <p:cNvSpPr>
              <a:spLocks/>
            </p:cNvSpPr>
            <p:nvPr/>
          </p:nvSpPr>
          <p:spPr bwMode="auto">
            <a:xfrm>
              <a:off x="3224" y="1763"/>
              <a:ext cx="16" cy="27"/>
            </a:xfrm>
            <a:custGeom>
              <a:avLst/>
              <a:gdLst>
                <a:gd name="T0" fmla="*/ 0 w 80"/>
                <a:gd name="T1" fmla="*/ 0 h 136"/>
                <a:gd name="T2" fmla="*/ 0 w 80"/>
                <a:gd name="T3" fmla="*/ 0 h 136"/>
                <a:gd name="T4" fmla="*/ 0 w 80"/>
                <a:gd name="T5" fmla="*/ 0 h 136"/>
                <a:gd name="T6" fmla="*/ 0 w 80"/>
                <a:gd name="T7" fmla="*/ 0 h 136"/>
                <a:gd name="T8" fmla="*/ 0 w 80"/>
                <a:gd name="T9" fmla="*/ 0 h 136"/>
                <a:gd name="T10" fmla="*/ 0 w 80"/>
                <a:gd name="T11" fmla="*/ 0 h 136"/>
                <a:gd name="T12" fmla="*/ 0 w 80"/>
                <a:gd name="T13" fmla="*/ 0 h 136"/>
                <a:gd name="T14" fmla="*/ 0 w 80"/>
                <a:gd name="T15" fmla="*/ 0 h 136"/>
                <a:gd name="T16" fmla="*/ 0 w 80"/>
                <a:gd name="T17" fmla="*/ 0 h 136"/>
                <a:gd name="T18" fmla="*/ 0 w 80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6">
                  <a:moveTo>
                    <a:pt x="71" y="7"/>
                  </a:moveTo>
                  <a:lnTo>
                    <a:pt x="46" y="18"/>
                  </a:lnTo>
                  <a:lnTo>
                    <a:pt x="0" y="121"/>
                  </a:lnTo>
                  <a:lnTo>
                    <a:pt x="33" y="136"/>
                  </a:lnTo>
                  <a:lnTo>
                    <a:pt x="80" y="31"/>
                  </a:lnTo>
                  <a:lnTo>
                    <a:pt x="55" y="41"/>
                  </a:lnTo>
                  <a:lnTo>
                    <a:pt x="71" y="7"/>
                  </a:lnTo>
                  <a:lnTo>
                    <a:pt x="54" y="0"/>
                  </a:lnTo>
                  <a:lnTo>
                    <a:pt x="46" y="18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5" name="Freeform 279"/>
            <p:cNvSpPr>
              <a:spLocks/>
            </p:cNvSpPr>
            <p:nvPr/>
          </p:nvSpPr>
          <p:spPr bwMode="auto">
            <a:xfrm>
              <a:off x="3235" y="1764"/>
              <a:ext cx="15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6" y="43"/>
                  </a:moveTo>
                  <a:lnTo>
                    <a:pt x="56" y="18"/>
                  </a:lnTo>
                  <a:lnTo>
                    <a:pt x="16" y="0"/>
                  </a:lnTo>
                  <a:lnTo>
                    <a:pt x="0" y="34"/>
                  </a:lnTo>
                  <a:lnTo>
                    <a:pt x="41" y="51"/>
                  </a:lnTo>
                  <a:lnTo>
                    <a:pt x="32" y="28"/>
                  </a:lnTo>
                  <a:lnTo>
                    <a:pt x="66" y="43"/>
                  </a:lnTo>
                  <a:lnTo>
                    <a:pt x="72" y="26"/>
                  </a:lnTo>
                  <a:lnTo>
                    <a:pt x="56" y="19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6" name="Freeform 280"/>
            <p:cNvSpPr>
              <a:spLocks/>
            </p:cNvSpPr>
            <p:nvPr/>
          </p:nvSpPr>
          <p:spPr bwMode="auto">
            <a:xfrm>
              <a:off x="3230" y="1770"/>
              <a:ext cx="19" cy="26"/>
            </a:xfrm>
            <a:custGeom>
              <a:avLst/>
              <a:gdLst>
                <a:gd name="T0" fmla="*/ 0 w 92"/>
                <a:gd name="T1" fmla="*/ 0 h 131"/>
                <a:gd name="T2" fmla="*/ 0 w 92"/>
                <a:gd name="T3" fmla="*/ 0 h 131"/>
                <a:gd name="T4" fmla="*/ 0 w 92"/>
                <a:gd name="T5" fmla="*/ 0 h 131"/>
                <a:gd name="T6" fmla="*/ 0 w 92"/>
                <a:gd name="T7" fmla="*/ 0 h 131"/>
                <a:gd name="T8" fmla="*/ 0 w 92"/>
                <a:gd name="T9" fmla="*/ 0 h 131"/>
                <a:gd name="T10" fmla="*/ 0 w 92"/>
                <a:gd name="T11" fmla="*/ 0 h 131"/>
                <a:gd name="T12" fmla="*/ 0 w 92"/>
                <a:gd name="T13" fmla="*/ 0 h 131"/>
                <a:gd name="T14" fmla="*/ 0 w 92"/>
                <a:gd name="T15" fmla="*/ 0 h 131"/>
                <a:gd name="T16" fmla="*/ 0 w 92"/>
                <a:gd name="T17" fmla="*/ 0 h 131"/>
                <a:gd name="T18" fmla="*/ 0 w 92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1">
                  <a:moveTo>
                    <a:pt x="26" y="93"/>
                  </a:moveTo>
                  <a:lnTo>
                    <a:pt x="46" y="119"/>
                  </a:lnTo>
                  <a:lnTo>
                    <a:pt x="92" y="15"/>
                  </a:lnTo>
                  <a:lnTo>
                    <a:pt x="58" y="0"/>
                  </a:lnTo>
                  <a:lnTo>
                    <a:pt x="12" y="103"/>
                  </a:lnTo>
                  <a:lnTo>
                    <a:pt x="31" y="129"/>
                  </a:lnTo>
                  <a:lnTo>
                    <a:pt x="12" y="103"/>
                  </a:lnTo>
                  <a:lnTo>
                    <a:pt x="0" y="131"/>
                  </a:lnTo>
                  <a:lnTo>
                    <a:pt x="31" y="129"/>
                  </a:lnTo>
                  <a:lnTo>
                    <a:pt x="26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7" name="Freeform 281"/>
            <p:cNvSpPr>
              <a:spLocks/>
            </p:cNvSpPr>
            <p:nvPr/>
          </p:nvSpPr>
          <p:spPr bwMode="auto">
            <a:xfrm>
              <a:off x="3198" y="1768"/>
              <a:ext cx="61" cy="59"/>
            </a:xfrm>
            <a:custGeom>
              <a:avLst/>
              <a:gdLst>
                <a:gd name="T0" fmla="*/ 0 w 307"/>
                <a:gd name="T1" fmla="*/ 0 h 296"/>
                <a:gd name="T2" fmla="*/ 0 w 307"/>
                <a:gd name="T3" fmla="*/ 0 h 296"/>
                <a:gd name="T4" fmla="*/ 0 w 307"/>
                <a:gd name="T5" fmla="*/ 0 h 296"/>
                <a:gd name="T6" fmla="*/ 0 w 307"/>
                <a:gd name="T7" fmla="*/ 0 h 296"/>
                <a:gd name="T8" fmla="*/ 0 w 307"/>
                <a:gd name="T9" fmla="*/ 0 h 296"/>
                <a:gd name="T10" fmla="*/ 0 w 307"/>
                <a:gd name="T11" fmla="*/ 0 h 296"/>
                <a:gd name="T12" fmla="*/ 0 w 307"/>
                <a:gd name="T13" fmla="*/ 0 h 296"/>
                <a:gd name="T14" fmla="*/ 0 w 307"/>
                <a:gd name="T15" fmla="*/ 0 h 296"/>
                <a:gd name="T16" fmla="*/ 0 w 307"/>
                <a:gd name="T17" fmla="*/ 0 h 296"/>
                <a:gd name="T18" fmla="*/ 0 w 307"/>
                <a:gd name="T19" fmla="*/ 0 h 296"/>
                <a:gd name="T20" fmla="*/ 0 w 307"/>
                <a:gd name="T21" fmla="*/ 0 h 296"/>
                <a:gd name="T22" fmla="*/ 0 w 307"/>
                <a:gd name="T23" fmla="*/ 0 h 296"/>
                <a:gd name="T24" fmla="*/ 0 w 307"/>
                <a:gd name="T25" fmla="*/ 0 h 296"/>
                <a:gd name="T26" fmla="*/ 0 w 307"/>
                <a:gd name="T27" fmla="*/ 0 h 296"/>
                <a:gd name="T28" fmla="*/ 0 w 307"/>
                <a:gd name="T29" fmla="*/ 0 h 296"/>
                <a:gd name="T30" fmla="*/ 0 w 307"/>
                <a:gd name="T31" fmla="*/ 0 h 296"/>
                <a:gd name="T32" fmla="*/ 0 w 307"/>
                <a:gd name="T33" fmla="*/ 0 h 296"/>
                <a:gd name="T34" fmla="*/ 0 w 307"/>
                <a:gd name="T35" fmla="*/ 0 h 296"/>
                <a:gd name="T36" fmla="*/ 0 w 307"/>
                <a:gd name="T37" fmla="*/ 0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7" h="296">
                  <a:moveTo>
                    <a:pt x="190" y="120"/>
                  </a:moveTo>
                  <a:lnTo>
                    <a:pt x="302" y="109"/>
                  </a:lnTo>
                  <a:lnTo>
                    <a:pt x="307" y="153"/>
                  </a:lnTo>
                  <a:lnTo>
                    <a:pt x="194" y="166"/>
                  </a:lnTo>
                  <a:lnTo>
                    <a:pt x="262" y="256"/>
                  </a:lnTo>
                  <a:lnTo>
                    <a:pt x="226" y="283"/>
                  </a:lnTo>
                  <a:lnTo>
                    <a:pt x="160" y="192"/>
                  </a:lnTo>
                  <a:lnTo>
                    <a:pt x="113" y="296"/>
                  </a:lnTo>
                  <a:lnTo>
                    <a:pt x="72" y="278"/>
                  </a:lnTo>
                  <a:lnTo>
                    <a:pt x="118" y="174"/>
                  </a:lnTo>
                  <a:lnTo>
                    <a:pt x="5" y="187"/>
                  </a:lnTo>
                  <a:lnTo>
                    <a:pt x="0" y="141"/>
                  </a:lnTo>
                  <a:lnTo>
                    <a:pt x="113" y="130"/>
                  </a:lnTo>
                  <a:lnTo>
                    <a:pt x="47" y="38"/>
                  </a:lnTo>
                  <a:lnTo>
                    <a:pt x="82" y="11"/>
                  </a:lnTo>
                  <a:lnTo>
                    <a:pt x="149" y="103"/>
                  </a:lnTo>
                  <a:lnTo>
                    <a:pt x="194" y="0"/>
                  </a:lnTo>
                  <a:lnTo>
                    <a:pt x="236" y="17"/>
                  </a:lnTo>
                  <a:lnTo>
                    <a:pt x="19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8" name="Freeform 282"/>
            <p:cNvSpPr>
              <a:spLocks/>
            </p:cNvSpPr>
            <p:nvPr/>
          </p:nvSpPr>
          <p:spPr bwMode="auto">
            <a:xfrm>
              <a:off x="2717" y="2063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8"/>
                  </a:moveTo>
                  <a:lnTo>
                    <a:pt x="112" y="1"/>
                  </a:lnTo>
                  <a:lnTo>
                    <a:pt x="0" y="14"/>
                  </a:lnTo>
                  <a:lnTo>
                    <a:pt x="4" y="50"/>
                  </a:lnTo>
                  <a:lnTo>
                    <a:pt x="117" y="37"/>
                  </a:lnTo>
                  <a:lnTo>
                    <a:pt x="97" y="22"/>
                  </a:lnTo>
                  <a:lnTo>
                    <a:pt x="133" y="18"/>
                  </a:lnTo>
                  <a:lnTo>
                    <a:pt x="131" y="0"/>
                  </a:lnTo>
                  <a:lnTo>
                    <a:pt x="112" y="1"/>
                  </a:lnTo>
                  <a:lnTo>
                    <a:pt x="133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29" name="Freeform 283"/>
            <p:cNvSpPr>
              <a:spLocks/>
            </p:cNvSpPr>
            <p:nvPr/>
          </p:nvSpPr>
          <p:spPr bwMode="auto">
            <a:xfrm>
              <a:off x="2736" y="2067"/>
              <a:ext cx="9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5" y="64"/>
                  </a:moveTo>
                  <a:lnTo>
                    <a:pt x="41" y="44"/>
                  </a:lnTo>
                  <a:lnTo>
                    <a:pt x="36" y="0"/>
                  </a:lnTo>
                  <a:lnTo>
                    <a:pt x="0" y="4"/>
                  </a:lnTo>
                  <a:lnTo>
                    <a:pt x="5" y="48"/>
                  </a:lnTo>
                  <a:lnTo>
                    <a:pt x="20" y="28"/>
                  </a:lnTo>
                  <a:lnTo>
                    <a:pt x="25" y="64"/>
                  </a:lnTo>
                  <a:lnTo>
                    <a:pt x="42" y="62"/>
                  </a:lnTo>
                  <a:lnTo>
                    <a:pt x="41" y="44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0" name="Freeform 284"/>
            <p:cNvSpPr>
              <a:spLocks/>
            </p:cNvSpPr>
            <p:nvPr/>
          </p:nvSpPr>
          <p:spPr bwMode="auto">
            <a:xfrm>
              <a:off x="2712" y="2072"/>
              <a:ext cx="29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49" y="20"/>
                  </a:moveTo>
                  <a:lnTo>
                    <a:pt x="35" y="48"/>
                  </a:lnTo>
                  <a:lnTo>
                    <a:pt x="148" y="36"/>
                  </a:lnTo>
                  <a:lnTo>
                    <a:pt x="143" y="0"/>
                  </a:lnTo>
                  <a:lnTo>
                    <a:pt x="31" y="12"/>
                  </a:lnTo>
                  <a:lnTo>
                    <a:pt x="19" y="41"/>
                  </a:lnTo>
                  <a:lnTo>
                    <a:pt x="31" y="12"/>
                  </a:lnTo>
                  <a:lnTo>
                    <a:pt x="0" y="15"/>
                  </a:lnTo>
                  <a:lnTo>
                    <a:pt x="19" y="41"/>
                  </a:lnTo>
                  <a:lnTo>
                    <a:pt x="49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1" name="Freeform 285"/>
            <p:cNvSpPr>
              <a:spLocks/>
            </p:cNvSpPr>
            <p:nvPr/>
          </p:nvSpPr>
          <p:spPr bwMode="auto">
            <a:xfrm>
              <a:off x="2715" y="2076"/>
              <a:ext cx="22" cy="24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91" y="116"/>
                  </a:moveTo>
                  <a:lnTo>
                    <a:pt x="95" y="91"/>
                  </a:lnTo>
                  <a:lnTo>
                    <a:pt x="30" y="0"/>
                  </a:lnTo>
                  <a:lnTo>
                    <a:pt x="0" y="21"/>
                  </a:lnTo>
                  <a:lnTo>
                    <a:pt x="66" y="111"/>
                  </a:lnTo>
                  <a:lnTo>
                    <a:pt x="70" y="87"/>
                  </a:lnTo>
                  <a:lnTo>
                    <a:pt x="91" y="116"/>
                  </a:lnTo>
                  <a:lnTo>
                    <a:pt x="107" y="104"/>
                  </a:lnTo>
                  <a:lnTo>
                    <a:pt x="95" y="91"/>
                  </a:lnTo>
                  <a:lnTo>
                    <a:pt x="91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2" name="Freeform 286"/>
            <p:cNvSpPr>
              <a:spLocks/>
            </p:cNvSpPr>
            <p:nvPr/>
          </p:nvSpPr>
          <p:spPr bwMode="auto">
            <a:xfrm>
              <a:off x="2722" y="2094"/>
              <a:ext cx="12" cy="13"/>
            </a:xfrm>
            <a:custGeom>
              <a:avLst/>
              <a:gdLst>
                <a:gd name="T0" fmla="*/ 0 w 60"/>
                <a:gd name="T1" fmla="*/ 0 h 66"/>
                <a:gd name="T2" fmla="*/ 0 w 60"/>
                <a:gd name="T3" fmla="*/ 0 h 66"/>
                <a:gd name="T4" fmla="*/ 0 w 60"/>
                <a:gd name="T5" fmla="*/ 0 h 66"/>
                <a:gd name="T6" fmla="*/ 0 w 60"/>
                <a:gd name="T7" fmla="*/ 0 h 66"/>
                <a:gd name="T8" fmla="*/ 0 w 60"/>
                <a:gd name="T9" fmla="*/ 0 h 66"/>
                <a:gd name="T10" fmla="*/ 0 w 60"/>
                <a:gd name="T11" fmla="*/ 0 h 66"/>
                <a:gd name="T12" fmla="*/ 0 w 60"/>
                <a:gd name="T13" fmla="*/ 0 h 66"/>
                <a:gd name="T14" fmla="*/ 0 w 60"/>
                <a:gd name="T15" fmla="*/ 0 h 66"/>
                <a:gd name="T16" fmla="*/ 0 w 60"/>
                <a:gd name="T17" fmla="*/ 0 h 66"/>
                <a:gd name="T18" fmla="*/ 0 w 60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6">
                  <a:moveTo>
                    <a:pt x="0" y="51"/>
                  </a:moveTo>
                  <a:lnTo>
                    <a:pt x="26" y="56"/>
                  </a:lnTo>
                  <a:lnTo>
                    <a:pt x="60" y="29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29" y="30"/>
                  </a:lnTo>
                  <a:lnTo>
                    <a:pt x="0" y="51"/>
                  </a:lnTo>
                  <a:lnTo>
                    <a:pt x="10" y="66"/>
                  </a:lnTo>
                  <a:lnTo>
                    <a:pt x="26" y="5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3" name="Freeform 287"/>
            <p:cNvSpPr>
              <a:spLocks/>
            </p:cNvSpPr>
            <p:nvPr/>
          </p:nvSpPr>
          <p:spPr bwMode="auto">
            <a:xfrm>
              <a:off x="2708" y="2077"/>
              <a:ext cx="19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34" y="43"/>
                  </a:moveTo>
                  <a:lnTo>
                    <a:pt x="3" y="47"/>
                  </a:lnTo>
                  <a:lnTo>
                    <a:pt x="70" y="137"/>
                  </a:lnTo>
                  <a:lnTo>
                    <a:pt x="99" y="116"/>
                  </a:lnTo>
                  <a:lnTo>
                    <a:pt x="32" y="24"/>
                  </a:lnTo>
                  <a:lnTo>
                    <a:pt x="0" y="28"/>
                  </a:lnTo>
                  <a:lnTo>
                    <a:pt x="32" y="24"/>
                  </a:lnTo>
                  <a:lnTo>
                    <a:pt x="14" y="0"/>
                  </a:lnTo>
                  <a:lnTo>
                    <a:pt x="0" y="28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4" name="Freeform 288"/>
            <p:cNvSpPr>
              <a:spLocks/>
            </p:cNvSpPr>
            <p:nvPr/>
          </p:nvSpPr>
          <p:spPr bwMode="auto">
            <a:xfrm>
              <a:off x="2699" y="2082"/>
              <a:ext cx="15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9" y="128"/>
                  </a:moveTo>
                  <a:lnTo>
                    <a:pt x="34" y="118"/>
                  </a:lnTo>
                  <a:lnTo>
                    <a:pt x="79" y="15"/>
                  </a:lnTo>
                  <a:lnTo>
                    <a:pt x="45" y="0"/>
                  </a:lnTo>
                  <a:lnTo>
                    <a:pt x="0" y="105"/>
                  </a:lnTo>
                  <a:lnTo>
                    <a:pt x="24" y="95"/>
                  </a:lnTo>
                  <a:lnTo>
                    <a:pt x="9" y="128"/>
                  </a:lnTo>
                  <a:lnTo>
                    <a:pt x="25" y="135"/>
                  </a:lnTo>
                  <a:lnTo>
                    <a:pt x="34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5" name="Freeform 289"/>
            <p:cNvSpPr>
              <a:spLocks/>
            </p:cNvSpPr>
            <p:nvPr/>
          </p:nvSpPr>
          <p:spPr bwMode="auto">
            <a:xfrm>
              <a:off x="2689" y="2098"/>
              <a:ext cx="14" cy="10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8" y="9"/>
                  </a:moveTo>
                  <a:lnTo>
                    <a:pt x="18" y="33"/>
                  </a:lnTo>
                  <a:lnTo>
                    <a:pt x="58" y="51"/>
                  </a:lnTo>
                  <a:lnTo>
                    <a:pt x="73" y="18"/>
                  </a:lnTo>
                  <a:lnTo>
                    <a:pt x="31" y="0"/>
                  </a:lnTo>
                  <a:lnTo>
                    <a:pt x="41" y="23"/>
                  </a:lnTo>
                  <a:lnTo>
                    <a:pt x="8" y="9"/>
                  </a:lnTo>
                  <a:lnTo>
                    <a:pt x="0" y="25"/>
                  </a:lnTo>
                  <a:lnTo>
                    <a:pt x="18" y="3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6" name="Freeform 290"/>
            <p:cNvSpPr>
              <a:spLocks/>
            </p:cNvSpPr>
            <p:nvPr/>
          </p:nvSpPr>
          <p:spPr bwMode="auto">
            <a:xfrm>
              <a:off x="2690" y="2076"/>
              <a:ext cx="19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64" y="39"/>
                  </a:moveTo>
                  <a:lnTo>
                    <a:pt x="46" y="14"/>
                  </a:lnTo>
                  <a:lnTo>
                    <a:pt x="0" y="117"/>
                  </a:lnTo>
                  <a:lnTo>
                    <a:pt x="33" y="131"/>
                  </a:lnTo>
                  <a:lnTo>
                    <a:pt x="78" y="27"/>
                  </a:lnTo>
                  <a:lnTo>
                    <a:pt x="61" y="3"/>
                  </a:lnTo>
                  <a:lnTo>
                    <a:pt x="78" y="27"/>
                  </a:lnTo>
                  <a:lnTo>
                    <a:pt x="91" y="0"/>
                  </a:lnTo>
                  <a:lnTo>
                    <a:pt x="61" y="3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7" name="Freeform 291"/>
            <p:cNvSpPr>
              <a:spLocks/>
            </p:cNvSpPr>
            <p:nvPr/>
          </p:nvSpPr>
          <p:spPr bwMode="auto">
            <a:xfrm>
              <a:off x="2677" y="2077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3"/>
                  </a:moveTo>
                  <a:lnTo>
                    <a:pt x="19" y="48"/>
                  </a:lnTo>
                  <a:lnTo>
                    <a:pt x="132" y="36"/>
                  </a:lnTo>
                  <a:lnTo>
                    <a:pt x="129" y="0"/>
                  </a:lnTo>
                  <a:lnTo>
                    <a:pt x="16" y="13"/>
                  </a:lnTo>
                  <a:lnTo>
                    <a:pt x="36" y="28"/>
                  </a:lnTo>
                  <a:lnTo>
                    <a:pt x="0" y="33"/>
                  </a:lnTo>
                  <a:lnTo>
                    <a:pt x="2" y="50"/>
                  </a:lnTo>
                  <a:lnTo>
                    <a:pt x="19" y="4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8" name="Freeform 292"/>
            <p:cNvSpPr>
              <a:spLocks/>
            </p:cNvSpPr>
            <p:nvPr/>
          </p:nvSpPr>
          <p:spPr bwMode="auto">
            <a:xfrm>
              <a:off x="2676" y="2070"/>
              <a:ext cx="8" cy="13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5">
                  <a:moveTo>
                    <a:pt x="17" y="0"/>
                  </a:moveTo>
                  <a:lnTo>
                    <a:pt x="1" y="20"/>
                  </a:lnTo>
                  <a:lnTo>
                    <a:pt x="6" y="65"/>
                  </a:lnTo>
                  <a:lnTo>
                    <a:pt x="42" y="60"/>
                  </a:lnTo>
                  <a:lnTo>
                    <a:pt x="37" y="16"/>
                  </a:lnTo>
                  <a:lnTo>
                    <a:pt x="21" y="36"/>
                  </a:lnTo>
                  <a:lnTo>
                    <a:pt x="17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39" name="Freeform 293"/>
            <p:cNvSpPr>
              <a:spLocks/>
            </p:cNvSpPr>
            <p:nvPr/>
          </p:nvSpPr>
          <p:spPr bwMode="auto">
            <a:xfrm>
              <a:off x="2679" y="2068"/>
              <a:ext cx="29" cy="9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100" y="28"/>
                  </a:moveTo>
                  <a:lnTo>
                    <a:pt x="112" y="0"/>
                  </a:lnTo>
                  <a:lnTo>
                    <a:pt x="0" y="12"/>
                  </a:lnTo>
                  <a:lnTo>
                    <a:pt x="4" y="48"/>
                  </a:lnTo>
                  <a:lnTo>
                    <a:pt x="117" y="35"/>
                  </a:lnTo>
                  <a:lnTo>
                    <a:pt x="129" y="6"/>
                  </a:lnTo>
                  <a:lnTo>
                    <a:pt x="117" y="35"/>
                  </a:lnTo>
                  <a:lnTo>
                    <a:pt x="147" y="32"/>
                  </a:lnTo>
                  <a:lnTo>
                    <a:pt x="129" y="6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0" name="Freeform 294"/>
            <p:cNvSpPr>
              <a:spLocks/>
            </p:cNvSpPr>
            <p:nvPr/>
          </p:nvSpPr>
          <p:spPr bwMode="auto">
            <a:xfrm>
              <a:off x="2683" y="2050"/>
              <a:ext cx="22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14" y="0"/>
                  </a:moveTo>
                  <a:lnTo>
                    <a:pt x="11" y="25"/>
                  </a:lnTo>
                  <a:lnTo>
                    <a:pt x="78" y="116"/>
                  </a:lnTo>
                  <a:lnTo>
                    <a:pt x="107" y="94"/>
                  </a:lnTo>
                  <a:lnTo>
                    <a:pt x="40" y="4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1" y="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1" name="Freeform 295"/>
            <p:cNvSpPr>
              <a:spLocks/>
            </p:cNvSpPr>
            <p:nvPr/>
          </p:nvSpPr>
          <p:spPr bwMode="auto">
            <a:xfrm>
              <a:off x="2686" y="2043"/>
              <a:ext cx="13" cy="13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62" y="15"/>
                  </a:moveTo>
                  <a:lnTo>
                    <a:pt x="38" y="11"/>
                  </a:lnTo>
                  <a:lnTo>
                    <a:pt x="0" y="38"/>
                  </a:lnTo>
                  <a:lnTo>
                    <a:pt x="22" y="67"/>
                  </a:lnTo>
                  <a:lnTo>
                    <a:pt x="58" y="40"/>
                  </a:lnTo>
                  <a:lnTo>
                    <a:pt x="33" y="36"/>
                  </a:lnTo>
                  <a:lnTo>
                    <a:pt x="62" y="15"/>
                  </a:lnTo>
                  <a:lnTo>
                    <a:pt x="51" y="0"/>
                  </a:lnTo>
                  <a:lnTo>
                    <a:pt x="38" y="11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2" name="Freeform 296"/>
            <p:cNvSpPr>
              <a:spLocks/>
            </p:cNvSpPr>
            <p:nvPr/>
          </p:nvSpPr>
          <p:spPr bwMode="auto">
            <a:xfrm>
              <a:off x="2693" y="2046"/>
              <a:ext cx="19" cy="27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64" y="95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6" y="113"/>
                  </a:lnTo>
                  <a:lnTo>
                    <a:pt x="97" y="110"/>
                  </a:lnTo>
                  <a:lnTo>
                    <a:pt x="66" y="113"/>
                  </a:lnTo>
                  <a:lnTo>
                    <a:pt x="86" y="138"/>
                  </a:lnTo>
                  <a:lnTo>
                    <a:pt x="97" y="110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3" name="Freeform 297"/>
            <p:cNvSpPr>
              <a:spLocks/>
            </p:cNvSpPr>
            <p:nvPr/>
          </p:nvSpPr>
          <p:spPr bwMode="auto">
            <a:xfrm>
              <a:off x="2706" y="2041"/>
              <a:ext cx="16" cy="27"/>
            </a:xfrm>
            <a:custGeom>
              <a:avLst/>
              <a:gdLst>
                <a:gd name="T0" fmla="*/ 0 w 80"/>
                <a:gd name="T1" fmla="*/ 0 h 135"/>
                <a:gd name="T2" fmla="*/ 0 w 80"/>
                <a:gd name="T3" fmla="*/ 0 h 135"/>
                <a:gd name="T4" fmla="*/ 0 w 80"/>
                <a:gd name="T5" fmla="*/ 0 h 135"/>
                <a:gd name="T6" fmla="*/ 0 w 80"/>
                <a:gd name="T7" fmla="*/ 0 h 135"/>
                <a:gd name="T8" fmla="*/ 0 w 80"/>
                <a:gd name="T9" fmla="*/ 0 h 135"/>
                <a:gd name="T10" fmla="*/ 0 w 80"/>
                <a:gd name="T11" fmla="*/ 0 h 135"/>
                <a:gd name="T12" fmla="*/ 0 w 80"/>
                <a:gd name="T13" fmla="*/ 0 h 135"/>
                <a:gd name="T14" fmla="*/ 0 w 80"/>
                <a:gd name="T15" fmla="*/ 0 h 135"/>
                <a:gd name="T16" fmla="*/ 0 w 80"/>
                <a:gd name="T17" fmla="*/ 0 h 135"/>
                <a:gd name="T18" fmla="*/ 0 w 80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5">
                  <a:moveTo>
                    <a:pt x="71" y="6"/>
                  </a:moveTo>
                  <a:lnTo>
                    <a:pt x="46" y="16"/>
                  </a:lnTo>
                  <a:lnTo>
                    <a:pt x="0" y="120"/>
                  </a:lnTo>
                  <a:lnTo>
                    <a:pt x="33" y="135"/>
                  </a:lnTo>
                  <a:lnTo>
                    <a:pt x="80" y="30"/>
                  </a:lnTo>
                  <a:lnTo>
                    <a:pt x="56" y="39"/>
                  </a:lnTo>
                  <a:lnTo>
                    <a:pt x="71" y="6"/>
                  </a:lnTo>
                  <a:lnTo>
                    <a:pt x="54" y="0"/>
                  </a:lnTo>
                  <a:lnTo>
                    <a:pt x="46" y="16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4" name="Freeform 298"/>
            <p:cNvSpPr>
              <a:spLocks/>
            </p:cNvSpPr>
            <p:nvPr/>
          </p:nvSpPr>
          <p:spPr bwMode="auto">
            <a:xfrm>
              <a:off x="2717" y="2042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5" y="43"/>
                  </a:moveTo>
                  <a:lnTo>
                    <a:pt x="55" y="18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1" y="51"/>
                  </a:lnTo>
                  <a:lnTo>
                    <a:pt x="31" y="28"/>
                  </a:lnTo>
                  <a:lnTo>
                    <a:pt x="65" y="43"/>
                  </a:lnTo>
                  <a:lnTo>
                    <a:pt x="72" y="25"/>
                  </a:lnTo>
                  <a:lnTo>
                    <a:pt x="54" y="18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5" name="Freeform 299"/>
            <p:cNvSpPr>
              <a:spLocks/>
            </p:cNvSpPr>
            <p:nvPr/>
          </p:nvSpPr>
          <p:spPr bwMode="auto">
            <a:xfrm>
              <a:off x="2711" y="2047"/>
              <a:ext cx="19" cy="27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27" y="93"/>
                  </a:moveTo>
                  <a:lnTo>
                    <a:pt x="46" y="118"/>
                  </a:lnTo>
                  <a:lnTo>
                    <a:pt x="92" y="15"/>
                  </a:lnTo>
                  <a:lnTo>
                    <a:pt x="58" y="0"/>
                  </a:lnTo>
                  <a:lnTo>
                    <a:pt x="13" y="104"/>
                  </a:lnTo>
                  <a:lnTo>
                    <a:pt x="31" y="129"/>
                  </a:lnTo>
                  <a:lnTo>
                    <a:pt x="13" y="104"/>
                  </a:lnTo>
                  <a:lnTo>
                    <a:pt x="0" y="132"/>
                  </a:lnTo>
                  <a:lnTo>
                    <a:pt x="31" y="129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6" name="Freeform 300"/>
            <p:cNvSpPr>
              <a:spLocks/>
            </p:cNvSpPr>
            <p:nvPr/>
          </p:nvSpPr>
          <p:spPr bwMode="auto">
            <a:xfrm>
              <a:off x="2725" y="2176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9"/>
                  </a:moveTo>
                  <a:lnTo>
                    <a:pt x="113" y="3"/>
                  </a:lnTo>
                  <a:lnTo>
                    <a:pt x="0" y="15"/>
                  </a:lnTo>
                  <a:lnTo>
                    <a:pt x="5" y="50"/>
                  </a:lnTo>
                  <a:lnTo>
                    <a:pt x="116" y="39"/>
                  </a:lnTo>
                  <a:lnTo>
                    <a:pt x="98" y="22"/>
                  </a:lnTo>
                  <a:lnTo>
                    <a:pt x="133" y="19"/>
                  </a:lnTo>
                  <a:lnTo>
                    <a:pt x="130" y="0"/>
                  </a:lnTo>
                  <a:lnTo>
                    <a:pt x="113" y="3"/>
                  </a:lnTo>
                  <a:lnTo>
                    <a:pt x="133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7" name="Freeform 301"/>
            <p:cNvSpPr>
              <a:spLocks/>
            </p:cNvSpPr>
            <p:nvPr/>
          </p:nvSpPr>
          <p:spPr bwMode="auto">
            <a:xfrm>
              <a:off x="2744" y="2180"/>
              <a:ext cx="9" cy="12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4" y="64"/>
                  </a:moveTo>
                  <a:lnTo>
                    <a:pt x="39" y="44"/>
                  </a:lnTo>
                  <a:lnTo>
                    <a:pt x="35" y="0"/>
                  </a:lnTo>
                  <a:lnTo>
                    <a:pt x="0" y="3"/>
                  </a:lnTo>
                  <a:lnTo>
                    <a:pt x="3" y="49"/>
                  </a:lnTo>
                  <a:lnTo>
                    <a:pt x="19" y="29"/>
                  </a:lnTo>
                  <a:lnTo>
                    <a:pt x="24" y="64"/>
                  </a:lnTo>
                  <a:lnTo>
                    <a:pt x="42" y="61"/>
                  </a:lnTo>
                  <a:lnTo>
                    <a:pt x="39" y="44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8" name="Freeform 302"/>
            <p:cNvSpPr>
              <a:spLocks/>
            </p:cNvSpPr>
            <p:nvPr/>
          </p:nvSpPr>
          <p:spPr bwMode="auto">
            <a:xfrm>
              <a:off x="2720" y="2185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6" y="19"/>
                  </a:moveTo>
                  <a:lnTo>
                    <a:pt x="34" y="48"/>
                  </a:lnTo>
                  <a:lnTo>
                    <a:pt x="147" y="35"/>
                  </a:lnTo>
                  <a:lnTo>
                    <a:pt x="142" y="0"/>
                  </a:lnTo>
                  <a:lnTo>
                    <a:pt x="31" y="12"/>
                  </a:lnTo>
                  <a:lnTo>
                    <a:pt x="17" y="41"/>
                  </a:lnTo>
                  <a:lnTo>
                    <a:pt x="31" y="12"/>
                  </a:lnTo>
                  <a:lnTo>
                    <a:pt x="0" y="15"/>
                  </a:lnTo>
                  <a:lnTo>
                    <a:pt x="17" y="41"/>
                  </a:lnTo>
                  <a:lnTo>
                    <a:pt x="46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49" name="Freeform 303"/>
            <p:cNvSpPr>
              <a:spLocks/>
            </p:cNvSpPr>
            <p:nvPr/>
          </p:nvSpPr>
          <p:spPr bwMode="auto">
            <a:xfrm>
              <a:off x="2723" y="2189"/>
              <a:ext cx="21" cy="24"/>
            </a:xfrm>
            <a:custGeom>
              <a:avLst/>
              <a:gdLst>
                <a:gd name="T0" fmla="*/ 0 w 107"/>
                <a:gd name="T1" fmla="*/ 0 h 117"/>
                <a:gd name="T2" fmla="*/ 0 w 107"/>
                <a:gd name="T3" fmla="*/ 0 h 117"/>
                <a:gd name="T4" fmla="*/ 0 w 107"/>
                <a:gd name="T5" fmla="*/ 0 h 117"/>
                <a:gd name="T6" fmla="*/ 0 w 107"/>
                <a:gd name="T7" fmla="*/ 0 h 117"/>
                <a:gd name="T8" fmla="*/ 0 w 107"/>
                <a:gd name="T9" fmla="*/ 0 h 117"/>
                <a:gd name="T10" fmla="*/ 0 w 107"/>
                <a:gd name="T11" fmla="*/ 0 h 117"/>
                <a:gd name="T12" fmla="*/ 0 w 107"/>
                <a:gd name="T13" fmla="*/ 0 h 117"/>
                <a:gd name="T14" fmla="*/ 0 w 107"/>
                <a:gd name="T15" fmla="*/ 0 h 117"/>
                <a:gd name="T16" fmla="*/ 0 w 107"/>
                <a:gd name="T17" fmla="*/ 0 h 117"/>
                <a:gd name="T18" fmla="*/ 0 w 107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7">
                  <a:moveTo>
                    <a:pt x="93" y="117"/>
                  </a:moveTo>
                  <a:lnTo>
                    <a:pt x="96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7" y="112"/>
                  </a:lnTo>
                  <a:lnTo>
                    <a:pt x="72" y="88"/>
                  </a:lnTo>
                  <a:lnTo>
                    <a:pt x="93" y="117"/>
                  </a:lnTo>
                  <a:lnTo>
                    <a:pt x="107" y="105"/>
                  </a:lnTo>
                  <a:lnTo>
                    <a:pt x="96" y="91"/>
                  </a:lnTo>
                  <a:lnTo>
                    <a:pt x="93" y="1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0" name="Freeform 304"/>
            <p:cNvSpPr>
              <a:spLocks/>
            </p:cNvSpPr>
            <p:nvPr/>
          </p:nvSpPr>
          <p:spPr bwMode="auto">
            <a:xfrm>
              <a:off x="2729" y="2207"/>
              <a:ext cx="13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0" y="51"/>
                  </a:moveTo>
                  <a:lnTo>
                    <a:pt x="26" y="56"/>
                  </a:lnTo>
                  <a:lnTo>
                    <a:pt x="62" y="29"/>
                  </a:lnTo>
                  <a:lnTo>
                    <a:pt x="41" y="0"/>
                  </a:lnTo>
                  <a:lnTo>
                    <a:pt x="4" y="27"/>
                  </a:lnTo>
                  <a:lnTo>
                    <a:pt x="29" y="30"/>
                  </a:lnTo>
                  <a:lnTo>
                    <a:pt x="0" y="51"/>
                  </a:lnTo>
                  <a:lnTo>
                    <a:pt x="11" y="65"/>
                  </a:lnTo>
                  <a:lnTo>
                    <a:pt x="26" y="5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1" name="Freeform 305"/>
            <p:cNvSpPr>
              <a:spLocks/>
            </p:cNvSpPr>
            <p:nvPr/>
          </p:nvSpPr>
          <p:spPr bwMode="auto">
            <a:xfrm>
              <a:off x="2716" y="2190"/>
              <a:ext cx="19" cy="27"/>
            </a:xfrm>
            <a:custGeom>
              <a:avLst/>
              <a:gdLst>
                <a:gd name="T0" fmla="*/ 0 w 97"/>
                <a:gd name="T1" fmla="*/ 0 h 137"/>
                <a:gd name="T2" fmla="*/ 0 w 97"/>
                <a:gd name="T3" fmla="*/ 0 h 137"/>
                <a:gd name="T4" fmla="*/ 0 w 97"/>
                <a:gd name="T5" fmla="*/ 0 h 137"/>
                <a:gd name="T6" fmla="*/ 0 w 97"/>
                <a:gd name="T7" fmla="*/ 0 h 137"/>
                <a:gd name="T8" fmla="*/ 0 w 97"/>
                <a:gd name="T9" fmla="*/ 0 h 137"/>
                <a:gd name="T10" fmla="*/ 0 w 97"/>
                <a:gd name="T11" fmla="*/ 0 h 137"/>
                <a:gd name="T12" fmla="*/ 0 w 97"/>
                <a:gd name="T13" fmla="*/ 0 h 137"/>
                <a:gd name="T14" fmla="*/ 0 w 97"/>
                <a:gd name="T15" fmla="*/ 0 h 137"/>
                <a:gd name="T16" fmla="*/ 0 w 97"/>
                <a:gd name="T17" fmla="*/ 0 h 137"/>
                <a:gd name="T18" fmla="*/ 0 w 97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7">
                  <a:moveTo>
                    <a:pt x="33" y="42"/>
                  </a:moveTo>
                  <a:lnTo>
                    <a:pt x="2" y="45"/>
                  </a:lnTo>
                  <a:lnTo>
                    <a:pt x="68" y="137"/>
                  </a:lnTo>
                  <a:lnTo>
                    <a:pt x="97" y="116"/>
                  </a:lnTo>
                  <a:lnTo>
                    <a:pt x="31" y="24"/>
                  </a:lnTo>
                  <a:lnTo>
                    <a:pt x="0" y="28"/>
                  </a:lnTo>
                  <a:lnTo>
                    <a:pt x="31" y="24"/>
                  </a:lnTo>
                  <a:lnTo>
                    <a:pt x="11" y="0"/>
                  </a:lnTo>
                  <a:lnTo>
                    <a:pt x="0" y="28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2" name="Freeform 306"/>
            <p:cNvSpPr>
              <a:spLocks/>
            </p:cNvSpPr>
            <p:nvPr/>
          </p:nvSpPr>
          <p:spPr bwMode="auto">
            <a:xfrm>
              <a:off x="2706" y="2195"/>
              <a:ext cx="16" cy="27"/>
            </a:xfrm>
            <a:custGeom>
              <a:avLst/>
              <a:gdLst>
                <a:gd name="T0" fmla="*/ 0 w 80"/>
                <a:gd name="T1" fmla="*/ 0 h 135"/>
                <a:gd name="T2" fmla="*/ 0 w 80"/>
                <a:gd name="T3" fmla="*/ 0 h 135"/>
                <a:gd name="T4" fmla="*/ 0 w 80"/>
                <a:gd name="T5" fmla="*/ 0 h 135"/>
                <a:gd name="T6" fmla="*/ 0 w 80"/>
                <a:gd name="T7" fmla="*/ 0 h 135"/>
                <a:gd name="T8" fmla="*/ 0 w 80"/>
                <a:gd name="T9" fmla="*/ 0 h 135"/>
                <a:gd name="T10" fmla="*/ 0 w 80"/>
                <a:gd name="T11" fmla="*/ 0 h 135"/>
                <a:gd name="T12" fmla="*/ 0 w 80"/>
                <a:gd name="T13" fmla="*/ 0 h 135"/>
                <a:gd name="T14" fmla="*/ 0 w 80"/>
                <a:gd name="T15" fmla="*/ 0 h 135"/>
                <a:gd name="T16" fmla="*/ 0 w 80"/>
                <a:gd name="T17" fmla="*/ 0 h 135"/>
                <a:gd name="T18" fmla="*/ 0 w 80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5">
                  <a:moveTo>
                    <a:pt x="11" y="128"/>
                  </a:moveTo>
                  <a:lnTo>
                    <a:pt x="34" y="118"/>
                  </a:lnTo>
                  <a:lnTo>
                    <a:pt x="80" y="14"/>
                  </a:lnTo>
                  <a:lnTo>
                    <a:pt x="47" y="0"/>
                  </a:lnTo>
                  <a:lnTo>
                    <a:pt x="0" y="103"/>
                  </a:lnTo>
                  <a:lnTo>
                    <a:pt x="24" y="94"/>
                  </a:lnTo>
                  <a:lnTo>
                    <a:pt x="10" y="128"/>
                  </a:lnTo>
                  <a:lnTo>
                    <a:pt x="26" y="135"/>
                  </a:lnTo>
                  <a:lnTo>
                    <a:pt x="34" y="11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3" name="Freeform 307"/>
            <p:cNvSpPr>
              <a:spLocks/>
            </p:cNvSpPr>
            <p:nvPr/>
          </p:nvSpPr>
          <p:spPr bwMode="auto">
            <a:xfrm>
              <a:off x="2697" y="2210"/>
              <a:ext cx="14" cy="11"/>
            </a:xfrm>
            <a:custGeom>
              <a:avLst/>
              <a:gdLst>
                <a:gd name="T0" fmla="*/ 0 w 71"/>
                <a:gd name="T1" fmla="*/ 0 h 52"/>
                <a:gd name="T2" fmla="*/ 0 w 71"/>
                <a:gd name="T3" fmla="*/ 0 h 52"/>
                <a:gd name="T4" fmla="*/ 0 w 71"/>
                <a:gd name="T5" fmla="*/ 0 h 52"/>
                <a:gd name="T6" fmla="*/ 0 w 71"/>
                <a:gd name="T7" fmla="*/ 0 h 52"/>
                <a:gd name="T8" fmla="*/ 0 w 71"/>
                <a:gd name="T9" fmla="*/ 0 h 52"/>
                <a:gd name="T10" fmla="*/ 0 w 71"/>
                <a:gd name="T11" fmla="*/ 0 h 52"/>
                <a:gd name="T12" fmla="*/ 0 w 71"/>
                <a:gd name="T13" fmla="*/ 0 h 52"/>
                <a:gd name="T14" fmla="*/ 0 w 71"/>
                <a:gd name="T15" fmla="*/ 0 h 52"/>
                <a:gd name="T16" fmla="*/ 0 w 71"/>
                <a:gd name="T17" fmla="*/ 0 h 52"/>
                <a:gd name="T18" fmla="*/ 0 w 71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2">
                  <a:moveTo>
                    <a:pt x="7" y="10"/>
                  </a:moveTo>
                  <a:lnTo>
                    <a:pt x="16" y="33"/>
                  </a:lnTo>
                  <a:lnTo>
                    <a:pt x="58" y="52"/>
                  </a:lnTo>
                  <a:lnTo>
                    <a:pt x="71" y="18"/>
                  </a:lnTo>
                  <a:lnTo>
                    <a:pt x="31" y="0"/>
                  </a:lnTo>
                  <a:lnTo>
                    <a:pt x="40" y="24"/>
                  </a:lnTo>
                  <a:lnTo>
                    <a:pt x="7" y="10"/>
                  </a:lnTo>
                  <a:lnTo>
                    <a:pt x="0" y="26"/>
                  </a:lnTo>
                  <a:lnTo>
                    <a:pt x="16" y="33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4" name="Freeform 308"/>
            <p:cNvSpPr>
              <a:spLocks/>
            </p:cNvSpPr>
            <p:nvPr/>
          </p:nvSpPr>
          <p:spPr bwMode="auto">
            <a:xfrm>
              <a:off x="2698" y="2189"/>
              <a:ext cx="18" cy="26"/>
            </a:xfrm>
            <a:custGeom>
              <a:avLst/>
              <a:gdLst>
                <a:gd name="T0" fmla="*/ 0 w 91"/>
                <a:gd name="T1" fmla="*/ 0 h 132"/>
                <a:gd name="T2" fmla="*/ 0 w 91"/>
                <a:gd name="T3" fmla="*/ 0 h 132"/>
                <a:gd name="T4" fmla="*/ 0 w 91"/>
                <a:gd name="T5" fmla="*/ 0 h 132"/>
                <a:gd name="T6" fmla="*/ 0 w 91"/>
                <a:gd name="T7" fmla="*/ 0 h 132"/>
                <a:gd name="T8" fmla="*/ 0 w 91"/>
                <a:gd name="T9" fmla="*/ 0 h 132"/>
                <a:gd name="T10" fmla="*/ 0 w 91"/>
                <a:gd name="T11" fmla="*/ 0 h 132"/>
                <a:gd name="T12" fmla="*/ 0 w 91"/>
                <a:gd name="T13" fmla="*/ 0 h 132"/>
                <a:gd name="T14" fmla="*/ 0 w 91"/>
                <a:gd name="T15" fmla="*/ 0 h 132"/>
                <a:gd name="T16" fmla="*/ 0 w 91"/>
                <a:gd name="T17" fmla="*/ 0 h 132"/>
                <a:gd name="T18" fmla="*/ 0 w 91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2">
                  <a:moveTo>
                    <a:pt x="64" y="40"/>
                  </a:moveTo>
                  <a:lnTo>
                    <a:pt x="45" y="13"/>
                  </a:lnTo>
                  <a:lnTo>
                    <a:pt x="0" y="118"/>
                  </a:lnTo>
                  <a:lnTo>
                    <a:pt x="33" y="132"/>
                  </a:lnTo>
                  <a:lnTo>
                    <a:pt x="79" y="28"/>
                  </a:lnTo>
                  <a:lnTo>
                    <a:pt x="60" y="3"/>
                  </a:lnTo>
                  <a:lnTo>
                    <a:pt x="79" y="28"/>
                  </a:lnTo>
                  <a:lnTo>
                    <a:pt x="91" y="0"/>
                  </a:lnTo>
                  <a:lnTo>
                    <a:pt x="60" y="3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5" name="Freeform 309"/>
            <p:cNvSpPr>
              <a:spLocks/>
            </p:cNvSpPr>
            <p:nvPr/>
          </p:nvSpPr>
          <p:spPr bwMode="auto">
            <a:xfrm>
              <a:off x="2684" y="2189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0" y="32"/>
                  </a:moveTo>
                  <a:lnTo>
                    <a:pt x="21" y="49"/>
                  </a:lnTo>
                  <a:lnTo>
                    <a:pt x="133" y="37"/>
                  </a:lnTo>
                  <a:lnTo>
                    <a:pt x="129" y="0"/>
                  </a:lnTo>
                  <a:lnTo>
                    <a:pt x="17" y="12"/>
                  </a:lnTo>
                  <a:lnTo>
                    <a:pt x="36" y="29"/>
                  </a:lnTo>
                  <a:lnTo>
                    <a:pt x="0" y="32"/>
                  </a:lnTo>
                  <a:lnTo>
                    <a:pt x="2" y="50"/>
                  </a:lnTo>
                  <a:lnTo>
                    <a:pt x="21" y="4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6" name="Freeform 310"/>
            <p:cNvSpPr>
              <a:spLocks/>
            </p:cNvSpPr>
            <p:nvPr/>
          </p:nvSpPr>
          <p:spPr bwMode="auto">
            <a:xfrm>
              <a:off x="2683" y="2183"/>
              <a:ext cx="9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18" y="0"/>
                  </a:moveTo>
                  <a:lnTo>
                    <a:pt x="1" y="19"/>
                  </a:lnTo>
                  <a:lnTo>
                    <a:pt x="6" y="64"/>
                  </a:lnTo>
                  <a:lnTo>
                    <a:pt x="42" y="61"/>
                  </a:lnTo>
                  <a:lnTo>
                    <a:pt x="37" y="15"/>
                  </a:lnTo>
                  <a:lnTo>
                    <a:pt x="22" y="36"/>
                  </a:lnTo>
                  <a:lnTo>
                    <a:pt x="18" y="0"/>
                  </a:lnTo>
                  <a:lnTo>
                    <a:pt x="0" y="1"/>
                  </a:lnTo>
                  <a:lnTo>
                    <a:pt x="1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7" name="Freeform 311"/>
            <p:cNvSpPr>
              <a:spLocks/>
            </p:cNvSpPr>
            <p:nvPr/>
          </p:nvSpPr>
          <p:spPr bwMode="auto">
            <a:xfrm>
              <a:off x="2687" y="2181"/>
              <a:ext cx="29" cy="9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100" y="27"/>
                  </a:moveTo>
                  <a:lnTo>
                    <a:pt x="112" y="0"/>
                  </a:lnTo>
                  <a:lnTo>
                    <a:pt x="0" y="12"/>
                  </a:lnTo>
                  <a:lnTo>
                    <a:pt x="4" y="48"/>
                  </a:lnTo>
                  <a:lnTo>
                    <a:pt x="117" y="36"/>
                  </a:lnTo>
                  <a:lnTo>
                    <a:pt x="129" y="7"/>
                  </a:lnTo>
                  <a:lnTo>
                    <a:pt x="117" y="36"/>
                  </a:lnTo>
                  <a:lnTo>
                    <a:pt x="147" y="32"/>
                  </a:lnTo>
                  <a:lnTo>
                    <a:pt x="129" y="7"/>
                  </a:lnTo>
                  <a:lnTo>
                    <a:pt x="100" y="2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8" name="Freeform 312"/>
            <p:cNvSpPr>
              <a:spLocks/>
            </p:cNvSpPr>
            <p:nvPr/>
          </p:nvSpPr>
          <p:spPr bwMode="auto">
            <a:xfrm>
              <a:off x="2691" y="2163"/>
              <a:ext cx="22" cy="23"/>
            </a:xfrm>
            <a:custGeom>
              <a:avLst/>
              <a:gdLst>
                <a:gd name="T0" fmla="*/ 0 w 107"/>
                <a:gd name="T1" fmla="*/ 0 h 115"/>
                <a:gd name="T2" fmla="*/ 0 w 107"/>
                <a:gd name="T3" fmla="*/ 0 h 115"/>
                <a:gd name="T4" fmla="*/ 0 w 107"/>
                <a:gd name="T5" fmla="*/ 0 h 115"/>
                <a:gd name="T6" fmla="*/ 0 w 107"/>
                <a:gd name="T7" fmla="*/ 0 h 115"/>
                <a:gd name="T8" fmla="*/ 0 w 107"/>
                <a:gd name="T9" fmla="*/ 0 h 115"/>
                <a:gd name="T10" fmla="*/ 0 w 107"/>
                <a:gd name="T11" fmla="*/ 0 h 115"/>
                <a:gd name="T12" fmla="*/ 0 w 107"/>
                <a:gd name="T13" fmla="*/ 0 h 115"/>
                <a:gd name="T14" fmla="*/ 0 w 107"/>
                <a:gd name="T15" fmla="*/ 0 h 115"/>
                <a:gd name="T16" fmla="*/ 0 w 107"/>
                <a:gd name="T17" fmla="*/ 0 h 115"/>
                <a:gd name="T18" fmla="*/ 0 w 107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5">
                  <a:moveTo>
                    <a:pt x="15" y="0"/>
                  </a:moveTo>
                  <a:lnTo>
                    <a:pt x="11" y="26"/>
                  </a:lnTo>
                  <a:lnTo>
                    <a:pt x="78" y="115"/>
                  </a:lnTo>
                  <a:lnTo>
                    <a:pt x="107" y="95"/>
                  </a:lnTo>
                  <a:lnTo>
                    <a:pt x="40" y="3"/>
                  </a:lnTo>
                  <a:lnTo>
                    <a:pt x="36" y="29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1" y="2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59" name="Freeform 313"/>
            <p:cNvSpPr>
              <a:spLocks/>
            </p:cNvSpPr>
            <p:nvPr/>
          </p:nvSpPr>
          <p:spPr bwMode="auto">
            <a:xfrm>
              <a:off x="2694" y="2155"/>
              <a:ext cx="12" cy="14"/>
            </a:xfrm>
            <a:custGeom>
              <a:avLst/>
              <a:gdLst>
                <a:gd name="T0" fmla="*/ 0 w 60"/>
                <a:gd name="T1" fmla="*/ 0 h 67"/>
                <a:gd name="T2" fmla="*/ 0 w 60"/>
                <a:gd name="T3" fmla="*/ 0 h 67"/>
                <a:gd name="T4" fmla="*/ 0 w 60"/>
                <a:gd name="T5" fmla="*/ 0 h 67"/>
                <a:gd name="T6" fmla="*/ 0 w 60"/>
                <a:gd name="T7" fmla="*/ 0 h 67"/>
                <a:gd name="T8" fmla="*/ 0 w 60"/>
                <a:gd name="T9" fmla="*/ 0 h 67"/>
                <a:gd name="T10" fmla="*/ 0 w 60"/>
                <a:gd name="T11" fmla="*/ 0 h 67"/>
                <a:gd name="T12" fmla="*/ 0 w 60"/>
                <a:gd name="T13" fmla="*/ 0 h 67"/>
                <a:gd name="T14" fmla="*/ 0 w 60"/>
                <a:gd name="T15" fmla="*/ 0 h 67"/>
                <a:gd name="T16" fmla="*/ 0 w 60"/>
                <a:gd name="T17" fmla="*/ 0 h 67"/>
                <a:gd name="T18" fmla="*/ 0 w 60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7">
                  <a:moveTo>
                    <a:pt x="60" y="15"/>
                  </a:moveTo>
                  <a:lnTo>
                    <a:pt x="36" y="12"/>
                  </a:lnTo>
                  <a:lnTo>
                    <a:pt x="0" y="38"/>
                  </a:lnTo>
                  <a:lnTo>
                    <a:pt x="21" y="67"/>
                  </a:lnTo>
                  <a:lnTo>
                    <a:pt x="57" y="41"/>
                  </a:lnTo>
                  <a:lnTo>
                    <a:pt x="31" y="37"/>
                  </a:lnTo>
                  <a:lnTo>
                    <a:pt x="60" y="15"/>
                  </a:lnTo>
                  <a:lnTo>
                    <a:pt x="51" y="0"/>
                  </a:lnTo>
                  <a:lnTo>
                    <a:pt x="36" y="12"/>
                  </a:lnTo>
                  <a:lnTo>
                    <a:pt x="60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0" name="Freeform 314"/>
            <p:cNvSpPr>
              <a:spLocks/>
            </p:cNvSpPr>
            <p:nvPr/>
          </p:nvSpPr>
          <p:spPr bwMode="auto">
            <a:xfrm>
              <a:off x="2700" y="2158"/>
              <a:ext cx="20" cy="28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65" y="94"/>
                  </a:moveTo>
                  <a:lnTo>
                    <a:pt x="97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8" y="112"/>
                  </a:lnTo>
                  <a:lnTo>
                    <a:pt x="99" y="109"/>
                  </a:lnTo>
                  <a:lnTo>
                    <a:pt x="68" y="112"/>
                  </a:lnTo>
                  <a:lnTo>
                    <a:pt x="86" y="137"/>
                  </a:lnTo>
                  <a:lnTo>
                    <a:pt x="99" y="109"/>
                  </a:lnTo>
                  <a:lnTo>
                    <a:pt x="65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1" name="Freeform 315"/>
            <p:cNvSpPr>
              <a:spLocks/>
            </p:cNvSpPr>
            <p:nvPr/>
          </p:nvSpPr>
          <p:spPr bwMode="auto">
            <a:xfrm>
              <a:off x="2713" y="2153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71" y="7"/>
                  </a:moveTo>
                  <a:lnTo>
                    <a:pt x="46" y="16"/>
                  </a:lnTo>
                  <a:lnTo>
                    <a:pt x="0" y="119"/>
                  </a:lnTo>
                  <a:lnTo>
                    <a:pt x="34" y="134"/>
                  </a:lnTo>
                  <a:lnTo>
                    <a:pt x="79" y="30"/>
                  </a:lnTo>
                  <a:lnTo>
                    <a:pt x="56" y="40"/>
                  </a:lnTo>
                  <a:lnTo>
                    <a:pt x="71" y="7"/>
                  </a:lnTo>
                  <a:lnTo>
                    <a:pt x="54" y="0"/>
                  </a:lnTo>
                  <a:lnTo>
                    <a:pt x="46" y="16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2" name="Freeform 316"/>
            <p:cNvSpPr>
              <a:spLocks/>
            </p:cNvSpPr>
            <p:nvPr/>
          </p:nvSpPr>
          <p:spPr bwMode="auto">
            <a:xfrm>
              <a:off x="2725" y="2155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5" y="43"/>
                  </a:moveTo>
                  <a:lnTo>
                    <a:pt x="55" y="17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1" y="51"/>
                  </a:lnTo>
                  <a:lnTo>
                    <a:pt x="31" y="27"/>
                  </a:lnTo>
                  <a:lnTo>
                    <a:pt x="65" y="43"/>
                  </a:lnTo>
                  <a:lnTo>
                    <a:pt x="72" y="25"/>
                  </a:lnTo>
                  <a:lnTo>
                    <a:pt x="55" y="17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3" name="Freeform 317"/>
            <p:cNvSpPr>
              <a:spLocks/>
            </p:cNvSpPr>
            <p:nvPr/>
          </p:nvSpPr>
          <p:spPr bwMode="auto">
            <a:xfrm>
              <a:off x="2719" y="2160"/>
              <a:ext cx="19" cy="27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27" y="93"/>
                  </a:moveTo>
                  <a:lnTo>
                    <a:pt x="46" y="119"/>
                  </a:lnTo>
                  <a:lnTo>
                    <a:pt x="92" y="16"/>
                  </a:lnTo>
                  <a:lnTo>
                    <a:pt x="58" y="0"/>
                  </a:lnTo>
                  <a:lnTo>
                    <a:pt x="13" y="104"/>
                  </a:lnTo>
                  <a:lnTo>
                    <a:pt x="32" y="128"/>
                  </a:lnTo>
                  <a:lnTo>
                    <a:pt x="13" y="104"/>
                  </a:lnTo>
                  <a:lnTo>
                    <a:pt x="0" y="132"/>
                  </a:lnTo>
                  <a:lnTo>
                    <a:pt x="32" y="128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4" name="Freeform 318"/>
            <p:cNvSpPr>
              <a:spLocks/>
            </p:cNvSpPr>
            <p:nvPr/>
          </p:nvSpPr>
          <p:spPr bwMode="auto">
            <a:xfrm>
              <a:off x="2818" y="2215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8"/>
                  </a:moveTo>
                  <a:lnTo>
                    <a:pt x="113" y="1"/>
                  </a:lnTo>
                  <a:lnTo>
                    <a:pt x="0" y="13"/>
                  </a:lnTo>
                  <a:lnTo>
                    <a:pt x="4" y="50"/>
                  </a:lnTo>
                  <a:lnTo>
                    <a:pt x="116" y="38"/>
                  </a:lnTo>
                  <a:lnTo>
                    <a:pt x="97" y="22"/>
                  </a:lnTo>
                  <a:lnTo>
                    <a:pt x="133" y="18"/>
                  </a:lnTo>
                  <a:lnTo>
                    <a:pt x="132" y="0"/>
                  </a:lnTo>
                  <a:lnTo>
                    <a:pt x="113" y="1"/>
                  </a:lnTo>
                  <a:lnTo>
                    <a:pt x="133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5" name="Freeform 319"/>
            <p:cNvSpPr>
              <a:spLocks/>
            </p:cNvSpPr>
            <p:nvPr/>
          </p:nvSpPr>
          <p:spPr bwMode="auto">
            <a:xfrm>
              <a:off x="2837" y="2219"/>
              <a:ext cx="9" cy="12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w 42"/>
                <a:gd name="T15" fmla="*/ 0 h 63"/>
                <a:gd name="T16" fmla="*/ 0 w 42"/>
                <a:gd name="T17" fmla="*/ 0 h 63"/>
                <a:gd name="T18" fmla="*/ 0 w 42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3">
                  <a:moveTo>
                    <a:pt x="24" y="63"/>
                  </a:moveTo>
                  <a:lnTo>
                    <a:pt x="40" y="44"/>
                  </a:lnTo>
                  <a:lnTo>
                    <a:pt x="36" y="0"/>
                  </a:lnTo>
                  <a:lnTo>
                    <a:pt x="0" y="4"/>
                  </a:lnTo>
                  <a:lnTo>
                    <a:pt x="4" y="48"/>
                  </a:lnTo>
                  <a:lnTo>
                    <a:pt x="21" y="28"/>
                  </a:lnTo>
                  <a:lnTo>
                    <a:pt x="24" y="63"/>
                  </a:lnTo>
                  <a:lnTo>
                    <a:pt x="42" y="62"/>
                  </a:lnTo>
                  <a:lnTo>
                    <a:pt x="40" y="44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6" name="Freeform 320"/>
            <p:cNvSpPr>
              <a:spLocks/>
            </p:cNvSpPr>
            <p:nvPr/>
          </p:nvSpPr>
          <p:spPr bwMode="auto">
            <a:xfrm>
              <a:off x="2813" y="2224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8" y="20"/>
                  </a:moveTo>
                  <a:lnTo>
                    <a:pt x="36" y="48"/>
                  </a:lnTo>
                  <a:lnTo>
                    <a:pt x="147" y="35"/>
                  </a:lnTo>
                  <a:lnTo>
                    <a:pt x="144" y="0"/>
                  </a:lnTo>
                  <a:lnTo>
                    <a:pt x="31" y="12"/>
                  </a:lnTo>
                  <a:lnTo>
                    <a:pt x="19" y="41"/>
                  </a:lnTo>
                  <a:lnTo>
                    <a:pt x="31" y="12"/>
                  </a:lnTo>
                  <a:lnTo>
                    <a:pt x="0" y="15"/>
                  </a:lnTo>
                  <a:lnTo>
                    <a:pt x="19" y="41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7" name="Freeform 321"/>
            <p:cNvSpPr>
              <a:spLocks/>
            </p:cNvSpPr>
            <p:nvPr/>
          </p:nvSpPr>
          <p:spPr bwMode="auto">
            <a:xfrm>
              <a:off x="2817" y="2228"/>
              <a:ext cx="21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91" y="116"/>
                  </a:moveTo>
                  <a:lnTo>
                    <a:pt x="96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70" y="87"/>
                  </a:lnTo>
                  <a:lnTo>
                    <a:pt x="91" y="116"/>
                  </a:lnTo>
                  <a:lnTo>
                    <a:pt x="106" y="106"/>
                  </a:lnTo>
                  <a:lnTo>
                    <a:pt x="96" y="92"/>
                  </a:lnTo>
                  <a:lnTo>
                    <a:pt x="91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8" name="Freeform 322"/>
            <p:cNvSpPr>
              <a:spLocks/>
            </p:cNvSpPr>
            <p:nvPr/>
          </p:nvSpPr>
          <p:spPr bwMode="auto">
            <a:xfrm>
              <a:off x="2822" y="2246"/>
              <a:ext cx="13" cy="13"/>
            </a:xfrm>
            <a:custGeom>
              <a:avLst/>
              <a:gdLst>
                <a:gd name="T0" fmla="*/ 0 w 62"/>
                <a:gd name="T1" fmla="*/ 0 h 66"/>
                <a:gd name="T2" fmla="*/ 0 w 62"/>
                <a:gd name="T3" fmla="*/ 0 h 66"/>
                <a:gd name="T4" fmla="*/ 0 w 62"/>
                <a:gd name="T5" fmla="*/ 0 h 66"/>
                <a:gd name="T6" fmla="*/ 0 w 62"/>
                <a:gd name="T7" fmla="*/ 0 h 66"/>
                <a:gd name="T8" fmla="*/ 0 w 62"/>
                <a:gd name="T9" fmla="*/ 0 h 66"/>
                <a:gd name="T10" fmla="*/ 0 w 62"/>
                <a:gd name="T11" fmla="*/ 0 h 66"/>
                <a:gd name="T12" fmla="*/ 0 w 62"/>
                <a:gd name="T13" fmla="*/ 0 h 66"/>
                <a:gd name="T14" fmla="*/ 0 w 62"/>
                <a:gd name="T15" fmla="*/ 0 h 66"/>
                <a:gd name="T16" fmla="*/ 0 w 62"/>
                <a:gd name="T17" fmla="*/ 0 h 66"/>
                <a:gd name="T18" fmla="*/ 0 w 62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6">
                  <a:moveTo>
                    <a:pt x="0" y="52"/>
                  </a:moveTo>
                  <a:lnTo>
                    <a:pt x="27" y="56"/>
                  </a:lnTo>
                  <a:lnTo>
                    <a:pt x="62" y="29"/>
                  </a:lnTo>
                  <a:lnTo>
                    <a:pt x="41" y="0"/>
                  </a:lnTo>
                  <a:lnTo>
                    <a:pt x="5" y="27"/>
                  </a:lnTo>
                  <a:lnTo>
                    <a:pt x="29" y="30"/>
                  </a:lnTo>
                  <a:lnTo>
                    <a:pt x="0" y="52"/>
                  </a:lnTo>
                  <a:lnTo>
                    <a:pt x="12" y="66"/>
                  </a:lnTo>
                  <a:lnTo>
                    <a:pt x="27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69" name="Freeform 323"/>
            <p:cNvSpPr>
              <a:spLocks/>
            </p:cNvSpPr>
            <p:nvPr/>
          </p:nvSpPr>
          <p:spPr bwMode="auto">
            <a:xfrm>
              <a:off x="2809" y="2228"/>
              <a:ext cx="19" cy="28"/>
            </a:xfrm>
            <a:custGeom>
              <a:avLst/>
              <a:gdLst>
                <a:gd name="T0" fmla="*/ 0 w 96"/>
                <a:gd name="T1" fmla="*/ 0 h 138"/>
                <a:gd name="T2" fmla="*/ 0 w 96"/>
                <a:gd name="T3" fmla="*/ 0 h 138"/>
                <a:gd name="T4" fmla="*/ 0 w 96"/>
                <a:gd name="T5" fmla="*/ 0 h 138"/>
                <a:gd name="T6" fmla="*/ 0 w 96"/>
                <a:gd name="T7" fmla="*/ 0 h 138"/>
                <a:gd name="T8" fmla="*/ 0 w 96"/>
                <a:gd name="T9" fmla="*/ 0 h 138"/>
                <a:gd name="T10" fmla="*/ 0 w 96"/>
                <a:gd name="T11" fmla="*/ 0 h 138"/>
                <a:gd name="T12" fmla="*/ 0 w 96"/>
                <a:gd name="T13" fmla="*/ 0 h 138"/>
                <a:gd name="T14" fmla="*/ 0 w 96"/>
                <a:gd name="T15" fmla="*/ 0 h 138"/>
                <a:gd name="T16" fmla="*/ 0 w 96"/>
                <a:gd name="T17" fmla="*/ 0 h 138"/>
                <a:gd name="T18" fmla="*/ 0 w 96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6" h="138">
                  <a:moveTo>
                    <a:pt x="32" y="43"/>
                  </a:moveTo>
                  <a:lnTo>
                    <a:pt x="1" y="46"/>
                  </a:lnTo>
                  <a:lnTo>
                    <a:pt x="67" y="138"/>
                  </a:lnTo>
                  <a:lnTo>
                    <a:pt x="96" y="116"/>
                  </a:lnTo>
                  <a:lnTo>
                    <a:pt x="30" y="26"/>
                  </a:lnTo>
                  <a:lnTo>
                    <a:pt x="0" y="29"/>
                  </a:lnTo>
                  <a:lnTo>
                    <a:pt x="30" y="26"/>
                  </a:lnTo>
                  <a:lnTo>
                    <a:pt x="13" y="0"/>
                  </a:lnTo>
                  <a:lnTo>
                    <a:pt x="0" y="29"/>
                  </a:lnTo>
                  <a:lnTo>
                    <a:pt x="32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0" name="Freeform 324"/>
            <p:cNvSpPr>
              <a:spLocks/>
            </p:cNvSpPr>
            <p:nvPr/>
          </p:nvSpPr>
          <p:spPr bwMode="auto">
            <a:xfrm>
              <a:off x="2800" y="2234"/>
              <a:ext cx="15" cy="27"/>
            </a:xfrm>
            <a:custGeom>
              <a:avLst/>
              <a:gdLst>
                <a:gd name="T0" fmla="*/ 0 w 77"/>
                <a:gd name="T1" fmla="*/ 0 h 134"/>
                <a:gd name="T2" fmla="*/ 0 w 77"/>
                <a:gd name="T3" fmla="*/ 0 h 134"/>
                <a:gd name="T4" fmla="*/ 0 w 77"/>
                <a:gd name="T5" fmla="*/ 0 h 134"/>
                <a:gd name="T6" fmla="*/ 0 w 77"/>
                <a:gd name="T7" fmla="*/ 0 h 134"/>
                <a:gd name="T8" fmla="*/ 0 w 77"/>
                <a:gd name="T9" fmla="*/ 0 h 134"/>
                <a:gd name="T10" fmla="*/ 0 w 77"/>
                <a:gd name="T11" fmla="*/ 0 h 134"/>
                <a:gd name="T12" fmla="*/ 0 w 77"/>
                <a:gd name="T13" fmla="*/ 0 h 134"/>
                <a:gd name="T14" fmla="*/ 0 w 77"/>
                <a:gd name="T15" fmla="*/ 0 h 134"/>
                <a:gd name="T16" fmla="*/ 0 w 77"/>
                <a:gd name="T17" fmla="*/ 0 h 134"/>
                <a:gd name="T18" fmla="*/ 0 w 77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134">
                  <a:moveTo>
                    <a:pt x="8" y="127"/>
                  </a:moveTo>
                  <a:lnTo>
                    <a:pt x="31" y="119"/>
                  </a:lnTo>
                  <a:lnTo>
                    <a:pt x="77" y="14"/>
                  </a:lnTo>
                  <a:lnTo>
                    <a:pt x="45" y="0"/>
                  </a:lnTo>
                  <a:lnTo>
                    <a:pt x="0" y="103"/>
                  </a:lnTo>
                  <a:lnTo>
                    <a:pt x="23" y="93"/>
                  </a:lnTo>
                  <a:lnTo>
                    <a:pt x="8" y="127"/>
                  </a:lnTo>
                  <a:lnTo>
                    <a:pt x="25" y="134"/>
                  </a:lnTo>
                  <a:lnTo>
                    <a:pt x="31" y="119"/>
                  </a:lnTo>
                  <a:lnTo>
                    <a:pt x="8" y="12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1" name="Freeform 325"/>
            <p:cNvSpPr>
              <a:spLocks/>
            </p:cNvSpPr>
            <p:nvPr/>
          </p:nvSpPr>
          <p:spPr bwMode="auto">
            <a:xfrm>
              <a:off x="2790" y="2249"/>
              <a:ext cx="15" cy="11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7" y="10"/>
                  </a:moveTo>
                  <a:lnTo>
                    <a:pt x="16" y="33"/>
                  </a:lnTo>
                  <a:lnTo>
                    <a:pt x="57" y="51"/>
                  </a:lnTo>
                  <a:lnTo>
                    <a:pt x="72" y="17"/>
                  </a:lnTo>
                  <a:lnTo>
                    <a:pt x="30" y="0"/>
                  </a:lnTo>
                  <a:lnTo>
                    <a:pt x="40" y="23"/>
                  </a:lnTo>
                  <a:lnTo>
                    <a:pt x="7" y="10"/>
                  </a:lnTo>
                  <a:lnTo>
                    <a:pt x="0" y="25"/>
                  </a:lnTo>
                  <a:lnTo>
                    <a:pt x="16" y="33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2" name="Freeform 326"/>
            <p:cNvSpPr>
              <a:spLocks/>
            </p:cNvSpPr>
            <p:nvPr/>
          </p:nvSpPr>
          <p:spPr bwMode="auto">
            <a:xfrm>
              <a:off x="2792" y="2228"/>
              <a:ext cx="18" cy="26"/>
            </a:xfrm>
            <a:custGeom>
              <a:avLst/>
              <a:gdLst>
                <a:gd name="T0" fmla="*/ 0 w 90"/>
                <a:gd name="T1" fmla="*/ 0 h 132"/>
                <a:gd name="T2" fmla="*/ 0 w 90"/>
                <a:gd name="T3" fmla="*/ 0 h 132"/>
                <a:gd name="T4" fmla="*/ 0 w 90"/>
                <a:gd name="T5" fmla="*/ 0 h 132"/>
                <a:gd name="T6" fmla="*/ 0 w 90"/>
                <a:gd name="T7" fmla="*/ 0 h 132"/>
                <a:gd name="T8" fmla="*/ 0 w 90"/>
                <a:gd name="T9" fmla="*/ 0 h 132"/>
                <a:gd name="T10" fmla="*/ 0 w 90"/>
                <a:gd name="T11" fmla="*/ 0 h 132"/>
                <a:gd name="T12" fmla="*/ 0 w 90"/>
                <a:gd name="T13" fmla="*/ 0 h 132"/>
                <a:gd name="T14" fmla="*/ 0 w 90"/>
                <a:gd name="T15" fmla="*/ 0 h 132"/>
                <a:gd name="T16" fmla="*/ 0 w 90"/>
                <a:gd name="T17" fmla="*/ 0 h 132"/>
                <a:gd name="T18" fmla="*/ 0 w 90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2">
                  <a:moveTo>
                    <a:pt x="64" y="40"/>
                  </a:moveTo>
                  <a:lnTo>
                    <a:pt x="45" y="14"/>
                  </a:lnTo>
                  <a:lnTo>
                    <a:pt x="0" y="119"/>
                  </a:lnTo>
                  <a:lnTo>
                    <a:pt x="33" y="132"/>
                  </a:lnTo>
                  <a:lnTo>
                    <a:pt x="79" y="28"/>
                  </a:lnTo>
                  <a:lnTo>
                    <a:pt x="60" y="4"/>
                  </a:lnTo>
                  <a:lnTo>
                    <a:pt x="78" y="28"/>
                  </a:lnTo>
                  <a:lnTo>
                    <a:pt x="90" y="0"/>
                  </a:lnTo>
                  <a:lnTo>
                    <a:pt x="60" y="4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3" name="Freeform 327"/>
            <p:cNvSpPr>
              <a:spLocks/>
            </p:cNvSpPr>
            <p:nvPr/>
          </p:nvSpPr>
          <p:spPr bwMode="auto">
            <a:xfrm>
              <a:off x="2778" y="2228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0" y="32"/>
                  </a:moveTo>
                  <a:lnTo>
                    <a:pt x="21" y="48"/>
                  </a:lnTo>
                  <a:lnTo>
                    <a:pt x="133" y="36"/>
                  </a:lnTo>
                  <a:lnTo>
                    <a:pt x="129" y="0"/>
                  </a:lnTo>
                  <a:lnTo>
                    <a:pt x="16" y="12"/>
                  </a:lnTo>
                  <a:lnTo>
                    <a:pt x="36" y="28"/>
                  </a:lnTo>
                  <a:lnTo>
                    <a:pt x="0" y="32"/>
                  </a:lnTo>
                  <a:lnTo>
                    <a:pt x="1" y="50"/>
                  </a:lnTo>
                  <a:lnTo>
                    <a:pt x="21" y="4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4" name="Freeform 328"/>
            <p:cNvSpPr>
              <a:spLocks/>
            </p:cNvSpPr>
            <p:nvPr/>
          </p:nvSpPr>
          <p:spPr bwMode="auto">
            <a:xfrm>
              <a:off x="2777" y="2222"/>
              <a:ext cx="8" cy="13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5">
                  <a:moveTo>
                    <a:pt x="18" y="0"/>
                  </a:moveTo>
                  <a:lnTo>
                    <a:pt x="3" y="20"/>
                  </a:lnTo>
                  <a:lnTo>
                    <a:pt x="6" y="65"/>
                  </a:lnTo>
                  <a:lnTo>
                    <a:pt x="42" y="61"/>
                  </a:lnTo>
                  <a:lnTo>
                    <a:pt x="38" y="16"/>
                  </a:lnTo>
                  <a:lnTo>
                    <a:pt x="21" y="36"/>
                  </a:lnTo>
                  <a:lnTo>
                    <a:pt x="18" y="0"/>
                  </a:lnTo>
                  <a:lnTo>
                    <a:pt x="0" y="3"/>
                  </a:lnTo>
                  <a:lnTo>
                    <a:pt x="3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5" name="Freeform 329"/>
            <p:cNvSpPr>
              <a:spLocks/>
            </p:cNvSpPr>
            <p:nvPr/>
          </p:nvSpPr>
          <p:spPr bwMode="auto">
            <a:xfrm>
              <a:off x="2780" y="2219"/>
              <a:ext cx="30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100" y="29"/>
                  </a:moveTo>
                  <a:lnTo>
                    <a:pt x="113" y="0"/>
                  </a:lnTo>
                  <a:lnTo>
                    <a:pt x="0" y="12"/>
                  </a:lnTo>
                  <a:lnTo>
                    <a:pt x="3" y="48"/>
                  </a:lnTo>
                  <a:lnTo>
                    <a:pt x="116" y="36"/>
                  </a:lnTo>
                  <a:lnTo>
                    <a:pt x="128" y="8"/>
                  </a:lnTo>
                  <a:lnTo>
                    <a:pt x="116" y="36"/>
                  </a:lnTo>
                  <a:lnTo>
                    <a:pt x="147" y="32"/>
                  </a:lnTo>
                  <a:lnTo>
                    <a:pt x="128" y="8"/>
                  </a:lnTo>
                  <a:lnTo>
                    <a:pt x="100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6" name="Freeform 330"/>
            <p:cNvSpPr>
              <a:spLocks/>
            </p:cNvSpPr>
            <p:nvPr/>
          </p:nvSpPr>
          <p:spPr bwMode="auto">
            <a:xfrm>
              <a:off x="2785" y="2202"/>
              <a:ext cx="21" cy="23"/>
            </a:xfrm>
            <a:custGeom>
              <a:avLst/>
              <a:gdLst>
                <a:gd name="T0" fmla="*/ 0 w 106"/>
                <a:gd name="T1" fmla="*/ 0 h 117"/>
                <a:gd name="T2" fmla="*/ 0 w 106"/>
                <a:gd name="T3" fmla="*/ 0 h 117"/>
                <a:gd name="T4" fmla="*/ 0 w 106"/>
                <a:gd name="T5" fmla="*/ 0 h 117"/>
                <a:gd name="T6" fmla="*/ 0 w 106"/>
                <a:gd name="T7" fmla="*/ 0 h 117"/>
                <a:gd name="T8" fmla="*/ 0 w 106"/>
                <a:gd name="T9" fmla="*/ 0 h 117"/>
                <a:gd name="T10" fmla="*/ 0 w 106"/>
                <a:gd name="T11" fmla="*/ 0 h 117"/>
                <a:gd name="T12" fmla="*/ 0 w 106"/>
                <a:gd name="T13" fmla="*/ 0 h 117"/>
                <a:gd name="T14" fmla="*/ 0 w 106"/>
                <a:gd name="T15" fmla="*/ 0 h 117"/>
                <a:gd name="T16" fmla="*/ 0 w 106"/>
                <a:gd name="T17" fmla="*/ 0 h 117"/>
                <a:gd name="T18" fmla="*/ 0 w 106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7">
                  <a:moveTo>
                    <a:pt x="15" y="0"/>
                  </a:moveTo>
                  <a:lnTo>
                    <a:pt x="10" y="26"/>
                  </a:lnTo>
                  <a:lnTo>
                    <a:pt x="78" y="117"/>
                  </a:lnTo>
                  <a:lnTo>
                    <a:pt x="106" y="96"/>
                  </a:lnTo>
                  <a:lnTo>
                    <a:pt x="39" y="4"/>
                  </a:lnTo>
                  <a:lnTo>
                    <a:pt x="36" y="30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0" y="2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7" name="Freeform 331"/>
            <p:cNvSpPr>
              <a:spLocks/>
            </p:cNvSpPr>
            <p:nvPr/>
          </p:nvSpPr>
          <p:spPr bwMode="auto">
            <a:xfrm>
              <a:off x="2788" y="2194"/>
              <a:ext cx="12" cy="14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62" y="14"/>
                  </a:moveTo>
                  <a:lnTo>
                    <a:pt x="36" y="12"/>
                  </a:lnTo>
                  <a:lnTo>
                    <a:pt x="0" y="37"/>
                  </a:lnTo>
                  <a:lnTo>
                    <a:pt x="21" y="67"/>
                  </a:lnTo>
                  <a:lnTo>
                    <a:pt x="57" y="41"/>
                  </a:lnTo>
                  <a:lnTo>
                    <a:pt x="33" y="36"/>
                  </a:lnTo>
                  <a:lnTo>
                    <a:pt x="62" y="14"/>
                  </a:lnTo>
                  <a:lnTo>
                    <a:pt x="50" y="0"/>
                  </a:lnTo>
                  <a:lnTo>
                    <a:pt x="36" y="12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8" name="Freeform 332"/>
            <p:cNvSpPr>
              <a:spLocks/>
            </p:cNvSpPr>
            <p:nvPr/>
          </p:nvSpPr>
          <p:spPr bwMode="auto">
            <a:xfrm>
              <a:off x="2794" y="2197"/>
              <a:ext cx="20" cy="28"/>
            </a:xfrm>
            <a:custGeom>
              <a:avLst/>
              <a:gdLst>
                <a:gd name="T0" fmla="*/ 0 w 97"/>
                <a:gd name="T1" fmla="*/ 0 h 139"/>
                <a:gd name="T2" fmla="*/ 0 w 97"/>
                <a:gd name="T3" fmla="*/ 0 h 139"/>
                <a:gd name="T4" fmla="*/ 0 w 97"/>
                <a:gd name="T5" fmla="*/ 0 h 139"/>
                <a:gd name="T6" fmla="*/ 0 w 97"/>
                <a:gd name="T7" fmla="*/ 0 h 139"/>
                <a:gd name="T8" fmla="*/ 0 w 97"/>
                <a:gd name="T9" fmla="*/ 0 h 139"/>
                <a:gd name="T10" fmla="*/ 0 w 97"/>
                <a:gd name="T11" fmla="*/ 0 h 139"/>
                <a:gd name="T12" fmla="*/ 0 w 97"/>
                <a:gd name="T13" fmla="*/ 0 h 139"/>
                <a:gd name="T14" fmla="*/ 0 w 97"/>
                <a:gd name="T15" fmla="*/ 0 h 139"/>
                <a:gd name="T16" fmla="*/ 0 w 97"/>
                <a:gd name="T17" fmla="*/ 0 h 139"/>
                <a:gd name="T18" fmla="*/ 0 w 97"/>
                <a:gd name="T19" fmla="*/ 0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9">
                  <a:moveTo>
                    <a:pt x="63" y="96"/>
                  </a:moveTo>
                  <a:lnTo>
                    <a:pt x="95" y="92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97" y="111"/>
                  </a:lnTo>
                  <a:lnTo>
                    <a:pt x="66" y="113"/>
                  </a:lnTo>
                  <a:lnTo>
                    <a:pt x="84" y="139"/>
                  </a:lnTo>
                  <a:lnTo>
                    <a:pt x="96" y="111"/>
                  </a:lnTo>
                  <a:lnTo>
                    <a:pt x="63" y="9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79" name="Freeform 333"/>
            <p:cNvSpPr>
              <a:spLocks/>
            </p:cNvSpPr>
            <p:nvPr/>
          </p:nvSpPr>
          <p:spPr bwMode="auto">
            <a:xfrm>
              <a:off x="2807" y="2192"/>
              <a:ext cx="15" cy="27"/>
            </a:xfrm>
            <a:custGeom>
              <a:avLst/>
              <a:gdLst>
                <a:gd name="T0" fmla="*/ 0 w 78"/>
                <a:gd name="T1" fmla="*/ 0 h 136"/>
                <a:gd name="T2" fmla="*/ 0 w 78"/>
                <a:gd name="T3" fmla="*/ 0 h 136"/>
                <a:gd name="T4" fmla="*/ 0 w 78"/>
                <a:gd name="T5" fmla="*/ 0 h 136"/>
                <a:gd name="T6" fmla="*/ 0 w 78"/>
                <a:gd name="T7" fmla="*/ 0 h 136"/>
                <a:gd name="T8" fmla="*/ 0 w 78"/>
                <a:gd name="T9" fmla="*/ 0 h 136"/>
                <a:gd name="T10" fmla="*/ 0 w 78"/>
                <a:gd name="T11" fmla="*/ 0 h 136"/>
                <a:gd name="T12" fmla="*/ 0 w 78"/>
                <a:gd name="T13" fmla="*/ 0 h 136"/>
                <a:gd name="T14" fmla="*/ 0 w 78"/>
                <a:gd name="T15" fmla="*/ 0 h 136"/>
                <a:gd name="T16" fmla="*/ 0 w 78"/>
                <a:gd name="T17" fmla="*/ 0 h 136"/>
                <a:gd name="T18" fmla="*/ 0 w 78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6">
                  <a:moveTo>
                    <a:pt x="70" y="7"/>
                  </a:moveTo>
                  <a:lnTo>
                    <a:pt x="47" y="17"/>
                  </a:lnTo>
                  <a:lnTo>
                    <a:pt x="0" y="121"/>
                  </a:lnTo>
                  <a:lnTo>
                    <a:pt x="34" y="136"/>
                  </a:lnTo>
                  <a:lnTo>
                    <a:pt x="78" y="31"/>
                  </a:lnTo>
                  <a:lnTo>
                    <a:pt x="55" y="40"/>
                  </a:lnTo>
                  <a:lnTo>
                    <a:pt x="70" y="8"/>
                  </a:lnTo>
                  <a:lnTo>
                    <a:pt x="53" y="0"/>
                  </a:lnTo>
                  <a:lnTo>
                    <a:pt x="47" y="17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0" name="Freeform 334"/>
            <p:cNvSpPr>
              <a:spLocks/>
            </p:cNvSpPr>
            <p:nvPr/>
          </p:nvSpPr>
          <p:spPr bwMode="auto">
            <a:xfrm>
              <a:off x="2818" y="2194"/>
              <a:ext cx="14" cy="10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65" y="43"/>
                  </a:moveTo>
                  <a:lnTo>
                    <a:pt x="56" y="18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2" y="51"/>
                  </a:lnTo>
                  <a:lnTo>
                    <a:pt x="33" y="28"/>
                  </a:lnTo>
                  <a:lnTo>
                    <a:pt x="65" y="43"/>
                  </a:lnTo>
                  <a:lnTo>
                    <a:pt x="73" y="25"/>
                  </a:lnTo>
                  <a:lnTo>
                    <a:pt x="56" y="18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1" name="Freeform 335"/>
            <p:cNvSpPr>
              <a:spLocks/>
            </p:cNvSpPr>
            <p:nvPr/>
          </p:nvSpPr>
          <p:spPr bwMode="auto">
            <a:xfrm>
              <a:off x="2813" y="2199"/>
              <a:ext cx="18" cy="27"/>
            </a:xfrm>
            <a:custGeom>
              <a:avLst/>
              <a:gdLst>
                <a:gd name="T0" fmla="*/ 0 w 90"/>
                <a:gd name="T1" fmla="*/ 0 h 132"/>
                <a:gd name="T2" fmla="*/ 0 w 90"/>
                <a:gd name="T3" fmla="*/ 0 h 132"/>
                <a:gd name="T4" fmla="*/ 0 w 90"/>
                <a:gd name="T5" fmla="*/ 0 h 132"/>
                <a:gd name="T6" fmla="*/ 0 w 90"/>
                <a:gd name="T7" fmla="*/ 0 h 132"/>
                <a:gd name="T8" fmla="*/ 0 w 90"/>
                <a:gd name="T9" fmla="*/ 0 h 132"/>
                <a:gd name="T10" fmla="*/ 0 w 90"/>
                <a:gd name="T11" fmla="*/ 0 h 132"/>
                <a:gd name="T12" fmla="*/ 0 w 90"/>
                <a:gd name="T13" fmla="*/ 0 h 132"/>
                <a:gd name="T14" fmla="*/ 0 w 90"/>
                <a:gd name="T15" fmla="*/ 0 h 132"/>
                <a:gd name="T16" fmla="*/ 0 w 90"/>
                <a:gd name="T17" fmla="*/ 0 h 132"/>
                <a:gd name="T18" fmla="*/ 0 w 90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2">
                  <a:moveTo>
                    <a:pt x="26" y="92"/>
                  </a:moveTo>
                  <a:lnTo>
                    <a:pt x="45" y="118"/>
                  </a:lnTo>
                  <a:lnTo>
                    <a:pt x="90" y="15"/>
                  </a:lnTo>
                  <a:lnTo>
                    <a:pt x="58" y="0"/>
                  </a:lnTo>
                  <a:lnTo>
                    <a:pt x="12" y="103"/>
                  </a:lnTo>
                  <a:lnTo>
                    <a:pt x="30" y="129"/>
                  </a:lnTo>
                  <a:lnTo>
                    <a:pt x="12" y="103"/>
                  </a:lnTo>
                  <a:lnTo>
                    <a:pt x="0" y="132"/>
                  </a:lnTo>
                  <a:lnTo>
                    <a:pt x="30" y="129"/>
                  </a:lnTo>
                  <a:lnTo>
                    <a:pt x="26" y="9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2" name="Freeform 336"/>
            <p:cNvSpPr>
              <a:spLocks/>
            </p:cNvSpPr>
            <p:nvPr/>
          </p:nvSpPr>
          <p:spPr bwMode="auto">
            <a:xfrm>
              <a:off x="2810" y="2102"/>
              <a:ext cx="27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7"/>
                  </a:moveTo>
                  <a:lnTo>
                    <a:pt x="113" y="1"/>
                  </a:lnTo>
                  <a:lnTo>
                    <a:pt x="0" y="14"/>
                  </a:lnTo>
                  <a:lnTo>
                    <a:pt x="3" y="50"/>
                  </a:lnTo>
                  <a:lnTo>
                    <a:pt x="116" y="37"/>
                  </a:lnTo>
                  <a:lnTo>
                    <a:pt x="95" y="21"/>
                  </a:lnTo>
                  <a:lnTo>
                    <a:pt x="132" y="17"/>
                  </a:lnTo>
                  <a:lnTo>
                    <a:pt x="130" y="0"/>
                  </a:lnTo>
                  <a:lnTo>
                    <a:pt x="113" y="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3" name="Freeform 337"/>
            <p:cNvSpPr>
              <a:spLocks/>
            </p:cNvSpPr>
            <p:nvPr/>
          </p:nvSpPr>
          <p:spPr bwMode="auto">
            <a:xfrm>
              <a:off x="2829" y="2106"/>
              <a:ext cx="9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25" y="65"/>
                  </a:moveTo>
                  <a:lnTo>
                    <a:pt x="42" y="44"/>
                  </a:lnTo>
                  <a:lnTo>
                    <a:pt x="37" y="0"/>
                  </a:lnTo>
                  <a:lnTo>
                    <a:pt x="0" y="4"/>
                  </a:lnTo>
                  <a:lnTo>
                    <a:pt x="6" y="48"/>
                  </a:lnTo>
                  <a:lnTo>
                    <a:pt x="22" y="29"/>
                  </a:lnTo>
                  <a:lnTo>
                    <a:pt x="25" y="65"/>
                  </a:lnTo>
                  <a:lnTo>
                    <a:pt x="43" y="63"/>
                  </a:lnTo>
                  <a:lnTo>
                    <a:pt x="42" y="44"/>
                  </a:lnTo>
                  <a:lnTo>
                    <a:pt x="25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4" name="Freeform 338"/>
            <p:cNvSpPr>
              <a:spLocks/>
            </p:cNvSpPr>
            <p:nvPr/>
          </p:nvSpPr>
          <p:spPr bwMode="auto">
            <a:xfrm>
              <a:off x="2805" y="2111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8" y="19"/>
                  </a:moveTo>
                  <a:lnTo>
                    <a:pt x="35" y="48"/>
                  </a:lnTo>
                  <a:lnTo>
                    <a:pt x="147" y="36"/>
                  </a:lnTo>
                  <a:lnTo>
                    <a:pt x="144" y="0"/>
                  </a:lnTo>
                  <a:lnTo>
                    <a:pt x="32" y="12"/>
                  </a:lnTo>
                  <a:lnTo>
                    <a:pt x="19" y="40"/>
                  </a:lnTo>
                  <a:lnTo>
                    <a:pt x="32" y="12"/>
                  </a:lnTo>
                  <a:lnTo>
                    <a:pt x="0" y="15"/>
                  </a:lnTo>
                  <a:lnTo>
                    <a:pt x="19" y="40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5" name="Freeform 339"/>
            <p:cNvSpPr>
              <a:spLocks/>
            </p:cNvSpPr>
            <p:nvPr/>
          </p:nvSpPr>
          <p:spPr bwMode="auto">
            <a:xfrm>
              <a:off x="2809" y="2115"/>
              <a:ext cx="21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92" y="116"/>
                  </a:moveTo>
                  <a:lnTo>
                    <a:pt x="96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69" y="87"/>
                  </a:lnTo>
                  <a:lnTo>
                    <a:pt x="92" y="116"/>
                  </a:lnTo>
                  <a:lnTo>
                    <a:pt x="106" y="106"/>
                  </a:lnTo>
                  <a:lnTo>
                    <a:pt x="96" y="92"/>
                  </a:lnTo>
                  <a:lnTo>
                    <a:pt x="92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6" name="Freeform 340"/>
            <p:cNvSpPr>
              <a:spLocks/>
            </p:cNvSpPr>
            <p:nvPr/>
          </p:nvSpPr>
          <p:spPr bwMode="auto">
            <a:xfrm>
              <a:off x="2815" y="2133"/>
              <a:ext cx="12" cy="13"/>
            </a:xfrm>
            <a:custGeom>
              <a:avLst/>
              <a:gdLst>
                <a:gd name="T0" fmla="*/ 0 w 61"/>
                <a:gd name="T1" fmla="*/ 0 h 68"/>
                <a:gd name="T2" fmla="*/ 0 w 61"/>
                <a:gd name="T3" fmla="*/ 0 h 68"/>
                <a:gd name="T4" fmla="*/ 0 w 61"/>
                <a:gd name="T5" fmla="*/ 0 h 68"/>
                <a:gd name="T6" fmla="*/ 0 w 61"/>
                <a:gd name="T7" fmla="*/ 0 h 68"/>
                <a:gd name="T8" fmla="*/ 0 w 61"/>
                <a:gd name="T9" fmla="*/ 0 h 68"/>
                <a:gd name="T10" fmla="*/ 0 w 61"/>
                <a:gd name="T11" fmla="*/ 0 h 68"/>
                <a:gd name="T12" fmla="*/ 0 w 61"/>
                <a:gd name="T13" fmla="*/ 0 h 68"/>
                <a:gd name="T14" fmla="*/ 0 w 61"/>
                <a:gd name="T15" fmla="*/ 0 h 68"/>
                <a:gd name="T16" fmla="*/ 0 w 61"/>
                <a:gd name="T17" fmla="*/ 0 h 68"/>
                <a:gd name="T18" fmla="*/ 0 w 61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8">
                  <a:moveTo>
                    <a:pt x="0" y="52"/>
                  </a:moveTo>
                  <a:lnTo>
                    <a:pt x="25" y="56"/>
                  </a:lnTo>
                  <a:lnTo>
                    <a:pt x="61" y="29"/>
                  </a:lnTo>
                  <a:lnTo>
                    <a:pt x="38" y="0"/>
                  </a:lnTo>
                  <a:lnTo>
                    <a:pt x="4" y="27"/>
                  </a:lnTo>
                  <a:lnTo>
                    <a:pt x="29" y="32"/>
                  </a:lnTo>
                  <a:lnTo>
                    <a:pt x="0" y="52"/>
                  </a:lnTo>
                  <a:lnTo>
                    <a:pt x="11" y="68"/>
                  </a:lnTo>
                  <a:lnTo>
                    <a:pt x="25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7" name="Freeform 341"/>
            <p:cNvSpPr>
              <a:spLocks/>
            </p:cNvSpPr>
            <p:nvPr/>
          </p:nvSpPr>
          <p:spPr bwMode="auto">
            <a:xfrm>
              <a:off x="2801" y="2116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34" y="43"/>
                  </a:moveTo>
                  <a:lnTo>
                    <a:pt x="3" y="46"/>
                  </a:lnTo>
                  <a:lnTo>
                    <a:pt x="70" y="137"/>
                  </a:lnTo>
                  <a:lnTo>
                    <a:pt x="99" y="117"/>
                  </a:lnTo>
                  <a:lnTo>
                    <a:pt x="32" y="25"/>
                  </a:lnTo>
                  <a:lnTo>
                    <a:pt x="0" y="28"/>
                  </a:lnTo>
                  <a:lnTo>
                    <a:pt x="32" y="25"/>
                  </a:lnTo>
                  <a:lnTo>
                    <a:pt x="13" y="0"/>
                  </a:lnTo>
                  <a:lnTo>
                    <a:pt x="0" y="28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8" name="Freeform 342"/>
            <p:cNvSpPr>
              <a:spLocks/>
            </p:cNvSpPr>
            <p:nvPr/>
          </p:nvSpPr>
          <p:spPr bwMode="auto">
            <a:xfrm>
              <a:off x="2792" y="2121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9" y="128"/>
                  </a:moveTo>
                  <a:lnTo>
                    <a:pt x="34" y="119"/>
                  </a:lnTo>
                  <a:lnTo>
                    <a:pt x="79" y="15"/>
                  </a:lnTo>
                  <a:lnTo>
                    <a:pt x="45" y="0"/>
                  </a:lnTo>
                  <a:lnTo>
                    <a:pt x="0" y="104"/>
                  </a:lnTo>
                  <a:lnTo>
                    <a:pt x="23" y="95"/>
                  </a:lnTo>
                  <a:lnTo>
                    <a:pt x="9" y="128"/>
                  </a:lnTo>
                  <a:lnTo>
                    <a:pt x="26" y="135"/>
                  </a:lnTo>
                  <a:lnTo>
                    <a:pt x="33" y="119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89" name="Freeform 343"/>
            <p:cNvSpPr>
              <a:spLocks/>
            </p:cNvSpPr>
            <p:nvPr/>
          </p:nvSpPr>
          <p:spPr bwMode="auto">
            <a:xfrm>
              <a:off x="2782" y="2136"/>
              <a:ext cx="15" cy="11"/>
            </a:xfrm>
            <a:custGeom>
              <a:avLst/>
              <a:gdLst>
                <a:gd name="T0" fmla="*/ 0 w 71"/>
                <a:gd name="T1" fmla="*/ 0 h 52"/>
                <a:gd name="T2" fmla="*/ 0 w 71"/>
                <a:gd name="T3" fmla="*/ 0 h 52"/>
                <a:gd name="T4" fmla="*/ 0 w 71"/>
                <a:gd name="T5" fmla="*/ 0 h 52"/>
                <a:gd name="T6" fmla="*/ 0 w 71"/>
                <a:gd name="T7" fmla="*/ 0 h 52"/>
                <a:gd name="T8" fmla="*/ 0 w 71"/>
                <a:gd name="T9" fmla="*/ 0 h 52"/>
                <a:gd name="T10" fmla="*/ 0 w 71"/>
                <a:gd name="T11" fmla="*/ 0 h 52"/>
                <a:gd name="T12" fmla="*/ 0 w 71"/>
                <a:gd name="T13" fmla="*/ 0 h 52"/>
                <a:gd name="T14" fmla="*/ 0 w 71"/>
                <a:gd name="T15" fmla="*/ 0 h 52"/>
                <a:gd name="T16" fmla="*/ 0 w 71"/>
                <a:gd name="T17" fmla="*/ 0 h 52"/>
                <a:gd name="T18" fmla="*/ 0 w 71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2">
                  <a:moveTo>
                    <a:pt x="6" y="10"/>
                  </a:moveTo>
                  <a:lnTo>
                    <a:pt x="16" y="33"/>
                  </a:lnTo>
                  <a:lnTo>
                    <a:pt x="57" y="52"/>
                  </a:lnTo>
                  <a:lnTo>
                    <a:pt x="71" y="19"/>
                  </a:lnTo>
                  <a:lnTo>
                    <a:pt x="31" y="0"/>
                  </a:lnTo>
                  <a:lnTo>
                    <a:pt x="40" y="24"/>
                  </a:lnTo>
                  <a:lnTo>
                    <a:pt x="6" y="10"/>
                  </a:lnTo>
                  <a:lnTo>
                    <a:pt x="0" y="26"/>
                  </a:lnTo>
                  <a:lnTo>
                    <a:pt x="16" y="33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0" name="Freeform 344"/>
            <p:cNvSpPr>
              <a:spLocks/>
            </p:cNvSpPr>
            <p:nvPr/>
          </p:nvSpPr>
          <p:spPr bwMode="auto">
            <a:xfrm>
              <a:off x="2784" y="2115"/>
              <a:ext cx="18" cy="26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65" y="39"/>
                  </a:moveTo>
                  <a:lnTo>
                    <a:pt x="47" y="15"/>
                  </a:lnTo>
                  <a:lnTo>
                    <a:pt x="0" y="118"/>
                  </a:lnTo>
                  <a:lnTo>
                    <a:pt x="34" y="132"/>
                  </a:lnTo>
                  <a:lnTo>
                    <a:pt x="80" y="29"/>
                  </a:lnTo>
                  <a:lnTo>
                    <a:pt x="61" y="3"/>
                  </a:lnTo>
                  <a:lnTo>
                    <a:pt x="80" y="29"/>
                  </a:lnTo>
                  <a:lnTo>
                    <a:pt x="92" y="0"/>
                  </a:lnTo>
                  <a:lnTo>
                    <a:pt x="61" y="3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1" name="Freeform 345"/>
            <p:cNvSpPr>
              <a:spLocks/>
            </p:cNvSpPr>
            <p:nvPr/>
          </p:nvSpPr>
          <p:spPr bwMode="auto">
            <a:xfrm>
              <a:off x="2770" y="2115"/>
              <a:ext cx="27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3"/>
                  </a:moveTo>
                  <a:lnTo>
                    <a:pt x="20" y="48"/>
                  </a:lnTo>
                  <a:lnTo>
                    <a:pt x="132" y="36"/>
                  </a:lnTo>
                  <a:lnTo>
                    <a:pt x="128" y="0"/>
                  </a:lnTo>
                  <a:lnTo>
                    <a:pt x="15" y="13"/>
                  </a:lnTo>
                  <a:lnTo>
                    <a:pt x="36" y="29"/>
                  </a:lnTo>
                  <a:lnTo>
                    <a:pt x="0" y="33"/>
                  </a:lnTo>
                  <a:lnTo>
                    <a:pt x="2" y="50"/>
                  </a:lnTo>
                  <a:lnTo>
                    <a:pt x="20" y="4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2" name="Freeform 346"/>
            <p:cNvSpPr>
              <a:spLocks/>
            </p:cNvSpPr>
            <p:nvPr/>
          </p:nvSpPr>
          <p:spPr bwMode="auto">
            <a:xfrm>
              <a:off x="2769" y="2109"/>
              <a:ext cx="8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18" y="0"/>
                  </a:moveTo>
                  <a:lnTo>
                    <a:pt x="2" y="21"/>
                  </a:lnTo>
                  <a:lnTo>
                    <a:pt x="7" y="65"/>
                  </a:lnTo>
                  <a:lnTo>
                    <a:pt x="43" y="61"/>
                  </a:lnTo>
                  <a:lnTo>
                    <a:pt x="38" y="17"/>
                  </a:lnTo>
                  <a:lnTo>
                    <a:pt x="22" y="36"/>
                  </a:lnTo>
                  <a:lnTo>
                    <a:pt x="18" y="0"/>
                  </a:lnTo>
                  <a:lnTo>
                    <a:pt x="0" y="2"/>
                  </a:lnTo>
                  <a:lnTo>
                    <a:pt x="2" y="2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3" name="Freeform 347"/>
            <p:cNvSpPr>
              <a:spLocks/>
            </p:cNvSpPr>
            <p:nvPr/>
          </p:nvSpPr>
          <p:spPr bwMode="auto">
            <a:xfrm>
              <a:off x="2772" y="2107"/>
              <a:ext cx="30" cy="9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99" y="29"/>
                  </a:moveTo>
                  <a:lnTo>
                    <a:pt x="112" y="0"/>
                  </a:lnTo>
                  <a:lnTo>
                    <a:pt x="0" y="12"/>
                  </a:lnTo>
                  <a:lnTo>
                    <a:pt x="4" y="48"/>
                  </a:lnTo>
                  <a:lnTo>
                    <a:pt x="116" y="35"/>
                  </a:lnTo>
                  <a:lnTo>
                    <a:pt x="129" y="7"/>
                  </a:lnTo>
                  <a:lnTo>
                    <a:pt x="116" y="35"/>
                  </a:lnTo>
                  <a:lnTo>
                    <a:pt x="147" y="33"/>
                  </a:lnTo>
                  <a:lnTo>
                    <a:pt x="129" y="7"/>
                  </a:lnTo>
                  <a:lnTo>
                    <a:pt x="99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4" name="Freeform 348"/>
            <p:cNvSpPr>
              <a:spLocks/>
            </p:cNvSpPr>
            <p:nvPr/>
          </p:nvSpPr>
          <p:spPr bwMode="auto">
            <a:xfrm>
              <a:off x="2777" y="2089"/>
              <a:ext cx="21" cy="23"/>
            </a:xfrm>
            <a:custGeom>
              <a:avLst/>
              <a:gdLst>
                <a:gd name="T0" fmla="*/ 0 w 106"/>
                <a:gd name="T1" fmla="*/ 0 h 116"/>
                <a:gd name="T2" fmla="*/ 0 w 106"/>
                <a:gd name="T3" fmla="*/ 0 h 116"/>
                <a:gd name="T4" fmla="*/ 0 w 106"/>
                <a:gd name="T5" fmla="*/ 0 h 116"/>
                <a:gd name="T6" fmla="*/ 0 w 106"/>
                <a:gd name="T7" fmla="*/ 0 h 116"/>
                <a:gd name="T8" fmla="*/ 0 w 106"/>
                <a:gd name="T9" fmla="*/ 0 h 116"/>
                <a:gd name="T10" fmla="*/ 0 w 106"/>
                <a:gd name="T11" fmla="*/ 0 h 116"/>
                <a:gd name="T12" fmla="*/ 0 w 106"/>
                <a:gd name="T13" fmla="*/ 0 h 116"/>
                <a:gd name="T14" fmla="*/ 0 w 106"/>
                <a:gd name="T15" fmla="*/ 0 h 116"/>
                <a:gd name="T16" fmla="*/ 0 w 106"/>
                <a:gd name="T17" fmla="*/ 0 h 116"/>
                <a:gd name="T18" fmla="*/ 0 w 106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6">
                  <a:moveTo>
                    <a:pt x="13" y="0"/>
                  </a:moveTo>
                  <a:lnTo>
                    <a:pt x="10" y="24"/>
                  </a:lnTo>
                  <a:lnTo>
                    <a:pt x="76" y="116"/>
                  </a:lnTo>
                  <a:lnTo>
                    <a:pt x="106" y="94"/>
                  </a:lnTo>
                  <a:lnTo>
                    <a:pt x="39" y="3"/>
                  </a:lnTo>
                  <a:lnTo>
                    <a:pt x="34" y="29"/>
                  </a:lnTo>
                  <a:lnTo>
                    <a:pt x="13" y="0"/>
                  </a:lnTo>
                  <a:lnTo>
                    <a:pt x="0" y="9"/>
                  </a:lnTo>
                  <a:lnTo>
                    <a:pt x="10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5" name="Freeform 349"/>
            <p:cNvSpPr>
              <a:spLocks/>
            </p:cNvSpPr>
            <p:nvPr/>
          </p:nvSpPr>
          <p:spPr bwMode="auto">
            <a:xfrm>
              <a:off x="2780" y="2081"/>
              <a:ext cx="12" cy="14"/>
            </a:xfrm>
            <a:custGeom>
              <a:avLst/>
              <a:gdLst>
                <a:gd name="T0" fmla="*/ 0 w 62"/>
                <a:gd name="T1" fmla="*/ 0 h 68"/>
                <a:gd name="T2" fmla="*/ 0 w 62"/>
                <a:gd name="T3" fmla="*/ 0 h 68"/>
                <a:gd name="T4" fmla="*/ 0 w 62"/>
                <a:gd name="T5" fmla="*/ 0 h 68"/>
                <a:gd name="T6" fmla="*/ 0 w 62"/>
                <a:gd name="T7" fmla="*/ 0 h 68"/>
                <a:gd name="T8" fmla="*/ 0 w 62"/>
                <a:gd name="T9" fmla="*/ 0 h 68"/>
                <a:gd name="T10" fmla="*/ 0 w 62"/>
                <a:gd name="T11" fmla="*/ 0 h 68"/>
                <a:gd name="T12" fmla="*/ 0 w 62"/>
                <a:gd name="T13" fmla="*/ 0 h 68"/>
                <a:gd name="T14" fmla="*/ 0 w 62"/>
                <a:gd name="T15" fmla="*/ 0 h 68"/>
                <a:gd name="T16" fmla="*/ 0 w 62"/>
                <a:gd name="T17" fmla="*/ 0 h 68"/>
                <a:gd name="T18" fmla="*/ 0 w 62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8">
                  <a:moveTo>
                    <a:pt x="62" y="16"/>
                  </a:moveTo>
                  <a:lnTo>
                    <a:pt x="37" y="12"/>
                  </a:lnTo>
                  <a:lnTo>
                    <a:pt x="0" y="39"/>
                  </a:lnTo>
                  <a:lnTo>
                    <a:pt x="21" y="68"/>
                  </a:lnTo>
                  <a:lnTo>
                    <a:pt x="57" y="41"/>
                  </a:lnTo>
                  <a:lnTo>
                    <a:pt x="33" y="36"/>
                  </a:lnTo>
                  <a:lnTo>
                    <a:pt x="62" y="16"/>
                  </a:lnTo>
                  <a:lnTo>
                    <a:pt x="50" y="0"/>
                  </a:lnTo>
                  <a:lnTo>
                    <a:pt x="37" y="12"/>
                  </a:lnTo>
                  <a:lnTo>
                    <a:pt x="62" y="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6" name="Freeform 350"/>
            <p:cNvSpPr>
              <a:spLocks/>
            </p:cNvSpPr>
            <p:nvPr/>
          </p:nvSpPr>
          <p:spPr bwMode="auto">
            <a:xfrm>
              <a:off x="2786" y="2085"/>
              <a:ext cx="20" cy="27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65" y="94"/>
                  </a:moveTo>
                  <a:lnTo>
                    <a:pt x="96" y="90"/>
                  </a:lnTo>
                  <a:lnTo>
                    <a:pt x="29" y="0"/>
                  </a:lnTo>
                  <a:lnTo>
                    <a:pt x="0" y="20"/>
                  </a:lnTo>
                  <a:lnTo>
                    <a:pt x="67" y="112"/>
                  </a:lnTo>
                  <a:lnTo>
                    <a:pt x="98" y="109"/>
                  </a:lnTo>
                  <a:lnTo>
                    <a:pt x="67" y="112"/>
                  </a:lnTo>
                  <a:lnTo>
                    <a:pt x="85" y="138"/>
                  </a:lnTo>
                  <a:lnTo>
                    <a:pt x="98" y="109"/>
                  </a:lnTo>
                  <a:lnTo>
                    <a:pt x="65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7" name="Freeform 351"/>
            <p:cNvSpPr>
              <a:spLocks/>
            </p:cNvSpPr>
            <p:nvPr/>
          </p:nvSpPr>
          <p:spPr bwMode="auto">
            <a:xfrm>
              <a:off x="2799" y="2079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69" y="7"/>
                  </a:moveTo>
                  <a:lnTo>
                    <a:pt x="45" y="16"/>
                  </a:lnTo>
                  <a:lnTo>
                    <a:pt x="0" y="120"/>
                  </a:lnTo>
                  <a:lnTo>
                    <a:pt x="33" y="135"/>
                  </a:lnTo>
                  <a:lnTo>
                    <a:pt x="79" y="30"/>
                  </a:lnTo>
                  <a:lnTo>
                    <a:pt x="55" y="40"/>
                  </a:lnTo>
                  <a:lnTo>
                    <a:pt x="69" y="7"/>
                  </a:lnTo>
                  <a:lnTo>
                    <a:pt x="52" y="0"/>
                  </a:lnTo>
                  <a:lnTo>
                    <a:pt x="45" y="16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8" name="Freeform 352"/>
            <p:cNvSpPr>
              <a:spLocks/>
            </p:cNvSpPr>
            <p:nvPr/>
          </p:nvSpPr>
          <p:spPr bwMode="auto">
            <a:xfrm>
              <a:off x="2810" y="2081"/>
              <a:ext cx="15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4" y="42"/>
                  </a:moveTo>
                  <a:lnTo>
                    <a:pt x="56" y="19"/>
                  </a:lnTo>
                  <a:lnTo>
                    <a:pt x="14" y="0"/>
                  </a:lnTo>
                  <a:lnTo>
                    <a:pt x="0" y="33"/>
                  </a:lnTo>
                  <a:lnTo>
                    <a:pt x="40" y="51"/>
                  </a:lnTo>
                  <a:lnTo>
                    <a:pt x="32" y="27"/>
                  </a:lnTo>
                  <a:lnTo>
                    <a:pt x="64" y="42"/>
                  </a:lnTo>
                  <a:lnTo>
                    <a:pt x="72" y="24"/>
                  </a:lnTo>
                  <a:lnTo>
                    <a:pt x="56" y="19"/>
                  </a:lnTo>
                  <a:lnTo>
                    <a:pt x="6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999" name="Freeform 353"/>
            <p:cNvSpPr>
              <a:spLocks/>
            </p:cNvSpPr>
            <p:nvPr/>
          </p:nvSpPr>
          <p:spPr bwMode="auto">
            <a:xfrm>
              <a:off x="2805" y="2086"/>
              <a:ext cx="18" cy="27"/>
            </a:xfrm>
            <a:custGeom>
              <a:avLst/>
              <a:gdLst>
                <a:gd name="T0" fmla="*/ 0 w 90"/>
                <a:gd name="T1" fmla="*/ 0 h 133"/>
                <a:gd name="T2" fmla="*/ 0 w 90"/>
                <a:gd name="T3" fmla="*/ 0 h 133"/>
                <a:gd name="T4" fmla="*/ 0 w 90"/>
                <a:gd name="T5" fmla="*/ 0 h 133"/>
                <a:gd name="T6" fmla="*/ 0 w 90"/>
                <a:gd name="T7" fmla="*/ 0 h 133"/>
                <a:gd name="T8" fmla="*/ 0 w 90"/>
                <a:gd name="T9" fmla="*/ 0 h 133"/>
                <a:gd name="T10" fmla="*/ 0 w 90"/>
                <a:gd name="T11" fmla="*/ 0 h 133"/>
                <a:gd name="T12" fmla="*/ 0 w 90"/>
                <a:gd name="T13" fmla="*/ 0 h 133"/>
                <a:gd name="T14" fmla="*/ 0 w 90"/>
                <a:gd name="T15" fmla="*/ 0 h 133"/>
                <a:gd name="T16" fmla="*/ 0 w 90"/>
                <a:gd name="T17" fmla="*/ 0 h 133"/>
                <a:gd name="T18" fmla="*/ 0 w 90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3">
                  <a:moveTo>
                    <a:pt x="27" y="94"/>
                  </a:moveTo>
                  <a:lnTo>
                    <a:pt x="44" y="118"/>
                  </a:lnTo>
                  <a:lnTo>
                    <a:pt x="90" y="15"/>
                  </a:lnTo>
                  <a:lnTo>
                    <a:pt x="58" y="0"/>
                  </a:lnTo>
                  <a:lnTo>
                    <a:pt x="12" y="104"/>
                  </a:lnTo>
                  <a:lnTo>
                    <a:pt x="30" y="130"/>
                  </a:lnTo>
                  <a:lnTo>
                    <a:pt x="12" y="104"/>
                  </a:lnTo>
                  <a:lnTo>
                    <a:pt x="0" y="133"/>
                  </a:lnTo>
                  <a:lnTo>
                    <a:pt x="30" y="130"/>
                  </a:lnTo>
                  <a:lnTo>
                    <a:pt x="27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0" name="Freeform 354"/>
            <p:cNvSpPr>
              <a:spLocks/>
            </p:cNvSpPr>
            <p:nvPr/>
          </p:nvSpPr>
          <p:spPr bwMode="auto">
            <a:xfrm>
              <a:off x="2904" y="2141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7"/>
                  </a:moveTo>
                  <a:lnTo>
                    <a:pt x="113" y="1"/>
                  </a:lnTo>
                  <a:lnTo>
                    <a:pt x="0" y="14"/>
                  </a:lnTo>
                  <a:lnTo>
                    <a:pt x="5" y="50"/>
                  </a:lnTo>
                  <a:lnTo>
                    <a:pt x="117" y="37"/>
                  </a:lnTo>
                  <a:lnTo>
                    <a:pt x="98" y="22"/>
                  </a:lnTo>
                  <a:lnTo>
                    <a:pt x="132" y="17"/>
                  </a:lnTo>
                  <a:lnTo>
                    <a:pt x="130" y="0"/>
                  </a:lnTo>
                  <a:lnTo>
                    <a:pt x="113" y="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1" name="Freeform 355"/>
            <p:cNvSpPr>
              <a:spLocks/>
            </p:cNvSpPr>
            <p:nvPr/>
          </p:nvSpPr>
          <p:spPr bwMode="auto">
            <a:xfrm>
              <a:off x="2923" y="2144"/>
              <a:ext cx="8" cy="13"/>
            </a:xfrm>
            <a:custGeom>
              <a:avLst/>
              <a:gdLst>
                <a:gd name="T0" fmla="*/ 0 w 41"/>
                <a:gd name="T1" fmla="*/ 0 h 65"/>
                <a:gd name="T2" fmla="*/ 0 w 41"/>
                <a:gd name="T3" fmla="*/ 0 h 65"/>
                <a:gd name="T4" fmla="*/ 0 w 41"/>
                <a:gd name="T5" fmla="*/ 0 h 65"/>
                <a:gd name="T6" fmla="*/ 0 w 41"/>
                <a:gd name="T7" fmla="*/ 0 h 65"/>
                <a:gd name="T8" fmla="*/ 0 w 41"/>
                <a:gd name="T9" fmla="*/ 0 h 65"/>
                <a:gd name="T10" fmla="*/ 0 w 41"/>
                <a:gd name="T11" fmla="*/ 0 h 65"/>
                <a:gd name="T12" fmla="*/ 0 w 41"/>
                <a:gd name="T13" fmla="*/ 0 h 65"/>
                <a:gd name="T14" fmla="*/ 0 w 41"/>
                <a:gd name="T15" fmla="*/ 0 h 65"/>
                <a:gd name="T16" fmla="*/ 0 w 41"/>
                <a:gd name="T17" fmla="*/ 0 h 65"/>
                <a:gd name="T18" fmla="*/ 0 w 41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5">
                  <a:moveTo>
                    <a:pt x="24" y="65"/>
                  </a:moveTo>
                  <a:lnTo>
                    <a:pt x="39" y="45"/>
                  </a:lnTo>
                  <a:lnTo>
                    <a:pt x="34" y="0"/>
                  </a:lnTo>
                  <a:lnTo>
                    <a:pt x="0" y="5"/>
                  </a:lnTo>
                  <a:lnTo>
                    <a:pt x="3" y="49"/>
                  </a:lnTo>
                  <a:lnTo>
                    <a:pt x="19" y="29"/>
                  </a:lnTo>
                  <a:lnTo>
                    <a:pt x="24" y="65"/>
                  </a:lnTo>
                  <a:lnTo>
                    <a:pt x="41" y="63"/>
                  </a:lnTo>
                  <a:lnTo>
                    <a:pt x="39" y="45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2" name="Freeform 356"/>
            <p:cNvSpPr>
              <a:spLocks/>
            </p:cNvSpPr>
            <p:nvPr/>
          </p:nvSpPr>
          <p:spPr bwMode="auto">
            <a:xfrm>
              <a:off x="2898" y="2150"/>
              <a:ext cx="30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48" y="20"/>
                  </a:moveTo>
                  <a:lnTo>
                    <a:pt x="35" y="48"/>
                  </a:lnTo>
                  <a:lnTo>
                    <a:pt x="148" y="36"/>
                  </a:lnTo>
                  <a:lnTo>
                    <a:pt x="143" y="0"/>
                  </a:lnTo>
                  <a:lnTo>
                    <a:pt x="32" y="12"/>
                  </a:lnTo>
                  <a:lnTo>
                    <a:pt x="18" y="41"/>
                  </a:lnTo>
                  <a:lnTo>
                    <a:pt x="32" y="12"/>
                  </a:lnTo>
                  <a:lnTo>
                    <a:pt x="0" y="16"/>
                  </a:lnTo>
                  <a:lnTo>
                    <a:pt x="18" y="41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3" name="Freeform 357"/>
            <p:cNvSpPr>
              <a:spLocks/>
            </p:cNvSpPr>
            <p:nvPr/>
          </p:nvSpPr>
          <p:spPr bwMode="auto">
            <a:xfrm>
              <a:off x="2902" y="2154"/>
              <a:ext cx="21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93" y="116"/>
                  </a:moveTo>
                  <a:lnTo>
                    <a:pt x="96" y="91"/>
                  </a:lnTo>
                  <a:lnTo>
                    <a:pt x="30" y="0"/>
                  </a:lnTo>
                  <a:lnTo>
                    <a:pt x="0" y="21"/>
                  </a:lnTo>
                  <a:lnTo>
                    <a:pt x="67" y="112"/>
                  </a:lnTo>
                  <a:lnTo>
                    <a:pt x="72" y="87"/>
                  </a:lnTo>
                  <a:lnTo>
                    <a:pt x="93" y="116"/>
                  </a:lnTo>
                  <a:lnTo>
                    <a:pt x="107" y="105"/>
                  </a:lnTo>
                  <a:lnTo>
                    <a:pt x="96" y="91"/>
                  </a:lnTo>
                  <a:lnTo>
                    <a:pt x="93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4" name="Freeform 358"/>
            <p:cNvSpPr>
              <a:spLocks/>
            </p:cNvSpPr>
            <p:nvPr/>
          </p:nvSpPr>
          <p:spPr bwMode="auto">
            <a:xfrm>
              <a:off x="2908" y="2172"/>
              <a:ext cx="13" cy="13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0" y="52"/>
                  </a:moveTo>
                  <a:lnTo>
                    <a:pt x="26" y="56"/>
                  </a:lnTo>
                  <a:lnTo>
                    <a:pt x="62" y="29"/>
                  </a:lnTo>
                  <a:lnTo>
                    <a:pt x="41" y="0"/>
                  </a:lnTo>
                  <a:lnTo>
                    <a:pt x="5" y="27"/>
                  </a:lnTo>
                  <a:lnTo>
                    <a:pt x="29" y="31"/>
                  </a:lnTo>
                  <a:lnTo>
                    <a:pt x="0" y="52"/>
                  </a:lnTo>
                  <a:lnTo>
                    <a:pt x="12" y="67"/>
                  </a:lnTo>
                  <a:lnTo>
                    <a:pt x="26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5" name="Freeform 359"/>
            <p:cNvSpPr>
              <a:spLocks/>
            </p:cNvSpPr>
            <p:nvPr/>
          </p:nvSpPr>
          <p:spPr bwMode="auto">
            <a:xfrm>
              <a:off x="2895" y="2154"/>
              <a:ext cx="19" cy="28"/>
            </a:xfrm>
            <a:custGeom>
              <a:avLst/>
              <a:gdLst>
                <a:gd name="T0" fmla="*/ 0 w 97"/>
                <a:gd name="T1" fmla="*/ 0 h 138"/>
                <a:gd name="T2" fmla="*/ 0 w 97"/>
                <a:gd name="T3" fmla="*/ 0 h 138"/>
                <a:gd name="T4" fmla="*/ 0 w 97"/>
                <a:gd name="T5" fmla="*/ 0 h 138"/>
                <a:gd name="T6" fmla="*/ 0 w 97"/>
                <a:gd name="T7" fmla="*/ 0 h 138"/>
                <a:gd name="T8" fmla="*/ 0 w 97"/>
                <a:gd name="T9" fmla="*/ 0 h 138"/>
                <a:gd name="T10" fmla="*/ 0 w 97"/>
                <a:gd name="T11" fmla="*/ 0 h 138"/>
                <a:gd name="T12" fmla="*/ 0 w 97"/>
                <a:gd name="T13" fmla="*/ 0 h 138"/>
                <a:gd name="T14" fmla="*/ 0 w 97"/>
                <a:gd name="T15" fmla="*/ 0 h 138"/>
                <a:gd name="T16" fmla="*/ 0 w 97"/>
                <a:gd name="T17" fmla="*/ 0 h 138"/>
                <a:gd name="T18" fmla="*/ 0 w 97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8">
                  <a:moveTo>
                    <a:pt x="32" y="43"/>
                  </a:moveTo>
                  <a:lnTo>
                    <a:pt x="2" y="46"/>
                  </a:lnTo>
                  <a:lnTo>
                    <a:pt x="68" y="138"/>
                  </a:lnTo>
                  <a:lnTo>
                    <a:pt x="97" y="117"/>
                  </a:lnTo>
                  <a:lnTo>
                    <a:pt x="31" y="25"/>
                  </a:lnTo>
                  <a:lnTo>
                    <a:pt x="0" y="28"/>
                  </a:lnTo>
                  <a:lnTo>
                    <a:pt x="31" y="25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32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6" name="Freeform 360"/>
            <p:cNvSpPr>
              <a:spLocks/>
            </p:cNvSpPr>
            <p:nvPr/>
          </p:nvSpPr>
          <p:spPr bwMode="auto">
            <a:xfrm>
              <a:off x="2885" y="2160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11" y="129"/>
                  </a:moveTo>
                  <a:lnTo>
                    <a:pt x="34" y="119"/>
                  </a:lnTo>
                  <a:lnTo>
                    <a:pt x="79" y="15"/>
                  </a:lnTo>
                  <a:lnTo>
                    <a:pt x="47" y="0"/>
                  </a:lnTo>
                  <a:lnTo>
                    <a:pt x="0" y="104"/>
                  </a:lnTo>
                  <a:lnTo>
                    <a:pt x="25" y="96"/>
                  </a:lnTo>
                  <a:lnTo>
                    <a:pt x="11" y="129"/>
                  </a:lnTo>
                  <a:lnTo>
                    <a:pt x="26" y="135"/>
                  </a:lnTo>
                  <a:lnTo>
                    <a:pt x="34" y="119"/>
                  </a:lnTo>
                  <a:lnTo>
                    <a:pt x="11" y="1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7" name="Freeform 361"/>
            <p:cNvSpPr>
              <a:spLocks/>
            </p:cNvSpPr>
            <p:nvPr/>
          </p:nvSpPr>
          <p:spPr bwMode="auto">
            <a:xfrm>
              <a:off x="2876" y="2175"/>
              <a:ext cx="14" cy="11"/>
            </a:xfrm>
            <a:custGeom>
              <a:avLst/>
              <a:gdLst>
                <a:gd name="T0" fmla="*/ 0 w 73"/>
                <a:gd name="T1" fmla="*/ 0 h 52"/>
                <a:gd name="T2" fmla="*/ 0 w 73"/>
                <a:gd name="T3" fmla="*/ 0 h 52"/>
                <a:gd name="T4" fmla="*/ 0 w 73"/>
                <a:gd name="T5" fmla="*/ 0 h 52"/>
                <a:gd name="T6" fmla="*/ 0 w 73"/>
                <a:gd name="T7" fmla="*/ 0 h 52"/>
                <a:gd name="T8" fmla="*/ 0 w 73"/>
                <a:gd name="T9" fmla="*/ 0 h 52"/>
                <a:gd name="T10" fmla="*/ 0 w 73"/>
                <a:gd name="T11" fmla="*/ 0 h 52"/>
                <a:gd name="T12" fmla="*/ 0 w 73"/>
                <a:gd name="T13" fmla="*/ 0 h 52"/>
                <a:gd name="T14" fmla="*/ 0 w 73"/>
                <a:gd name="T15" fmla="*/ 0 h 52"/>
                <a:gd name="T16" fmla="*/ 0 w 73"/>
                <a:gd name="T17" fmla="*/ 0 h 52"/>
                <a:gd name="T18" fmla="*/ 0 w 73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2">
                  <a:moveTo>
                    <a:pt x="9" y="9"/>
                  </a:moveTo>
                  <a:lnTo>
                    <a:pt x="17" y="34"/>
                  </a:lnTo>
                  <a:lnTo>
                    <a:pt x="59" y="52"/>
                  </a:lnTo>
                  <a:lnTo>
                    <a:pt x="73" y="19"/>
                  </a:lnTo>
                  <a:lnTo>
                    <a:pt x="32" y="0"/>
                  </a:lnTo>
                  <a:lnTo>
                    <a:pt x="41" y="24"/>
                  </a:lnTo>
                  <a:lnTo>
                    <a:pt x="9" y="9"/>
                  </a:lnTo>
                  <a:lnTo>
                    <a:pt x="0" y="26"/>
                  </a:lnTo>
                  <a:lnTo>
                    <a:pt x="17" y="33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8" name="Freeform 362"/>
            <p:cNvSpPr>
              <a:spLocks/>
            </p:cNvSpPr>
            <p:nvPr/>
          </p:nvSpPr>
          <p:spPr bwMode="auto">
            <a:xfrm>
              <a:off x="2877" y="2154"/>
              <a:ext cx="18" cy="26"/>
            </a:xfrm>
            <a:custGeom>
              <a:avLst/>
              <a:gdLst>
                <a:gd name="T0" fmla="*/ 0 w 89"/>
                <a:gd name="T1" fmla="*/ 0 h 132"/>
                <a:gd name="T2" fmla="*/ 0 w 89"/>
                <a:gd name="T3" fmla="*/ 0 h 132"/>
                <a:gd name="T4" fmla="*/ 0 w 89"/>
                <a:gd name="T5" fmla="*/ 0 h 132"/>
                <a:gd name="T6" fmla="*/ 0 w 89"/>
                <a:gd name="T7" fmla="*/ 0 h 132"/>
                <a:gd name="T8" fmla="*/ 0 w 89"/>
                <a:gd name="T9" fmla="*/ 0 h 132"/>
                <a:gd name="T10" fmla="*/ 0 w 89"/>
                <a:gd name="T11" fmla="*/ 0 h 132"/>
                <a:gd name="T12" fmla="*/ 0 w 89"/>
                <a:gd name="T13" fmla="*/ 0 h 132"/>
                <a:gd name="T14" fmla="*/ 0 w 89"/>
                <a:gd name="T15" fmla="*/ 0 h 132"/>
                <a:gd name="T16" fmla="*/ 0 w 89"/>
                <a:gd name="T17" fmla="*/ 0 h 132"/>
                <a:gd name="T18" fmla="*/ 0 w 89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9" h="132">
                  <a:moveTo>
                    <a:pt x="62" y="39"/>
                  </a:moveTo>
                  <a:lnTo>
                    <a:pt x="45" y="14"/>
                  </a:lnTo>
                  <a:lnTo>
                    <a:pt x="0" y="117"/>
                  </a:lnTo>
                  <a:lnTo>
                    <a:pt x="32" y="132"/>
                  </a:lnTo>
                  <a:lnTo>
                    <a:pt x="77" y="28"/>
                  </a:lnTo>
                  <a:lnTo>
                    <a:pt x="60" y="3"/>
                  </a:lnTo>
                  <a:lnTo>
                    <a:pt x="77" y="28"/>
                  </a:lnTo>
                  <a:lnTo>
                    <a:pt x="89" y="0"/>
                  </a:lnTo>
                  <a:lnTo>
                    <a:pt x="60" y="3"/>
                  </a:lnTo>
                  <a:lnTo>
                    <a:pt x="62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09" name="Freeform 363"/>
            <p:cNvSpPr>
              <a:spLocks/>
            </p:cNvSpPr>
            <p:nvPr/>
          </p:nvSpPr>
          <p:spPr bwMode="auto">
            <a:xfrm>
              <a:off x="2863" y="2154"/>
              <a:ext cx="27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2"/>
                  </a:moveTo>
                  <a:lnTo>
                    <a:pt x="20" y="48"/>
                  </a:lnTo>
                  <a:lnTo>
                    <a:pt x="132" y="36"/>
                  </a:lnTo>
                  <a:lnTo>
                    <a:pt x="130" y="0"/>
                  </a:lnTo>
                  <a:lnTo>
                    <a:pt x="17" y="13"/>
                  </a:lnTo>
                  <a:lnTo>
                    <a:pt x="37" y="28"/>
                  </a:lnTo>
                  <a:lnTo>
                    <a:pt x="0" y="32"/>
                  </a:lnTo>
                  <a:lnTo>
                    <a:pt x="2" y="50"/>
                  </a:lnTo>
                  <a:lnTo>
                    <a:pt x="20" y="4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0" name="Freeform 364"/>
            <p:cNvSpPr>
              <a:spLocks/>
            </p:cNvSpPr>
            <p:nvPr/>
          </p:nvSpPr>
          <p:spPr bwMode="auto">
            <a:xfrm>
              <a:off x="2862" y="2148"/>
              <a:ext cx="9" cy="13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19" y="0"/>
                  </a:moveTo>
                  <a:lnTo>
                    <a:pt x="1" y="20"/>
                  </a:lnTo>
                  <a:lnTo>
                    <a:pt x="6" y="64"/>
                  </a:lnTo>
                  <a:lnTo>
                    <a:pt x="43" y="60"/>
                  </a:lnTo>
                  <a:lnTo>
                    <a:pt x="37" y="16"/>
                  </a:lnTo>
                  <a:lnTo>
                    <a:pt x="22" y="36"/>
                  </a:lnTo>
                  <a:lnTo>
                    <a:pt x="19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1" name="Freeform 365"/>
            <p:cNvSpPr>
              <a:spLocks/>
            </p:cNvSpPr>
            <p:nvPr/>
          </p:nvSpPr>
          <p:spPr bwMode="auto">
            <a:xfrm>
              <a:off x="2866" y="2146"/>
              <a:ext cx="29" cy="9"/>
            </a:xfrm>
            <a:custGeom>
              <a:avLst/>
              <a:gdLst>
                <a:gd name="T0" fmla="*/ 0 w 146"/>
                <a:gd name="T1" fmla="*/ 0 h 48"/>
                <a:gd name="T2" fmla="*/ 0 w 146"/>
                <a:gd name="T3" fmla="*/ 0 h 48"/>
                <a:gd name="T4" fmla="*/ 0 w 146"/>
                <a:gd name="T5" fmla="*/ 0 h 48"/>
                <a:gd name="T6" fmla="*/ 0 w 146"/>
                <a:gd name="T7" fmla="*/ 0 h 48"/>
                <a:gd name="T8" fmla="*/ 0 w 146"/>
                <a:gd name="T9" fmla="*/ 0 h 48"/>
                <a:gd name="T10" fmla="*/ 0 w 146"/>
                <a:gd name="T11" fmla="*/ 0 h 48"/>
                <a:gd name="T12" fmla="*/ 0 w 146"/>
                <a:gd name="T13" fmla="*/ 0 h 48"/>
                <a:gd name="T14" fmla="*/ 0 w 146"/>
                <a:gd name="T15" fmla="*/ 0 h 48"/>
                <a:gd name="T16" fmla="*/ 0 w 146"/>
                <a:gd name="T17" fmla="*/ 0 h 48"/>
                <a:gd name="T18" fmla="*/ 0 w 146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48">
                  <a:moveTo>
                    <a:pt x="98" y="28"/>
                  </a:moveTo>
                  <a:lnTo>
                    <a:pt x="111" y="0"/>
                  </a:lnTo>
                  <a:lnTo>
                    <a:pt x="0" y="12"/>
                  </a:lnTo>
                  <a:lnTo>
                    <a:pt x="3" y="48"/>
                  </a:lnTo>
                  <a:lnTo>
                    <a:pt x="116" y="35"/>
                  </a:lnTo>
                  <a:lnTo>
                    <a:pt x="127" y="6"/>
                  </a:lnTo>
                  <a:lnTo>
                    <a:pt x="116" y="35"/>
                  </a:lnTo>
                  <a:lnTo>
                    <a:pt x="146" y="33"/>
                  </a:lnTo>
                  <a:lnTo>
                    <a:pt x="127" y="6"/>
                  </a:lnTo>
                  <a:lnTo>
                    <a:pt x="98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2" name="Freeform 366"/>
            <p:cNvSpPr>
              <a:spLocks/>
            </p:cNvSpPr>
            <p:nvPr/>
          </p:nvSpPr>
          <p:spPr bwMode="auto">
            <a:xfrm>
              <a:off x="2870" y="2128"/>
              <a:ext cx="21" cy="23"/>
            </a:xfrm>
            <a:custGeom>
              <a:avLst/>
              <a:gdLst>
                <a:gd name="T0" fmla="*/ 0 w 105"/>
                <a:gd name="T1" fmla="*/ 0 h 116"/>
                <a:gd name="T2" fmla="*/ 0 w 105"/>
                <a:gd name="T3" fmla="*/ 0 h 116"/>
                <a:gd name="T4" fmla="*/ 0 w 105"/>
                <a:gd name="T5" fmla="*/ 0 h 116"/>
                <a:gd name="T6" fmla="*/ 0 w 105"/>
                <a:gd name="T7" fmla="*/ 0 h 116"/>
                <a:gd name="T8" fmla="*/ 0 w 105"/>
                <a:gd name="T9" fmla="*/ 0 h 116"/>
                <a:gd name="T10" fmla="*/ 0 w 105"/>
                <a:gd name="T11" fmla="*/ 0 h 116"/>
                <a:gd name="T12" fmla="*/ 0 w 105"/>
                <a:gd name="T13" fmla="*/ 0 h 116"/>
                <a:gd name="T14" fmla="*/ 0 w 105"/>
                <a:gd name="T15" fmla="*/ 0 h 116"/>
                <a:gd name="T16" fmla="*/ 0 w 105"/>
                <a:gd name="T17" fmla="*/ 0 h 116"/>
                <a:gd name="T18" fmla="*/ 0 w 105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6">
                  <a:moveTo>
                    <a:pt x="14" y="0"/>
                  </a:moveTo>
                  <a:lnTo>
                    <a:pt x="10" y="25"/>
                  </a:lnTo>
                  <a:lnTo>
                    <a:pt x="76" y="116"/>
                  </a:lnTo>
                  <a:lnTo>
                    <a:pt x="105" y="94"/>
                  </a:lnTo>
                  <a:lnTo>
                    <a:pt x="39" y="5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0" y="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3" name="Freeform 367"/>
            <p:cNvSpPr>
              <a:spLocks/>
            </p:cNvSpPr>
            <p:nvPr/>
          </p:nvSpPr>
          <p:spPr bwMode="auto">
            <a:xfrm>
              <a:off x="2873" y="2121"/>
              <a:ext cx="12" cy="13"/>
            </a:xfrm>
            <a:custGeom>
              <a:avLst/>
              <a:gdLst>
                <a:gd name="T0" fmla="*/ 0 w 60"/>
                <a:gd name="T1" fmla="*/ 0 h 66"/>
                <a:gd name="T2" fmla="*/ 0 w 60"/>
                <a:gd name="T3" fmla="*/ 0 h 66"/>
                <a:gd name="T4" fmla="*/ 0 w 60"/>
                <a:gd name="T5" fmla="*/ 0 h 66"/>
                <a:gd name="T6" fmla="*/ 0 w 60"/>
                <a:gd name="T7" fmla="*/ 0 h 66"/>
                <a:gd name="T8" fmla="*/ 0 w 60"/>
                <a:gd name="T9" fmla="*/ 0 h 66"/>
                <a:gd name="T10" fmla="*/ 0 w 60"/>
                <a:gd name="T11" fmla="*/ 0 h 66"/>
                <a:gd name="T12" fmla="*/ 0 w 60"/>
                <a:gd name="T13" fmla="*/ 0 h 66"/>
                <a:gd name="T14" fmla="*/ 0 w 60"/>
                <a:gd name="T15" fmla="*/ 0 h 66"/>
                <a:gd name="T16" fmla="*/ 0 w 60"/>
                <a:gd name="T17" fmla="*/ 0 h 66"/>
                <a:gd name="T18" fmla="*/ 0 w 60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6">
                  <a:moveTo>
                    <a:pt x="60" y="15"/>
                  </a:moveTo>
                  <a:lnTo>
                    <a:pt x="36" y="10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7" y="39"/>
                  </a:lnTo>
                  <a:lnTo>
                    <a:pt x="31" y="36"/>
                  </a:lnTo>
                  <a:lnTo>
                    <a:pt x="60" y="15"/>
                  </a:lnTo>
                  <a:lnTo>
                    <a:pt x="51" y="0"/>
                  </a:lnTo>
                  <a:lnTo>
                    <a:pt x="36" y="10"/>
                  </a:lnTo>
                  <a:lnTo>
                    <a:pt x="60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4" name="Freeform 368"/>
            <p:cNvSpPr>
              <a:spLocks/>
            </p:cNvSpPr>
            <p:nvPr/>
          </p:nvSpPr>
          <p:spPr bwMode="auto">
            <a:xfrm>
              <a:off x="2879" y="2124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66" y="94"/>
                  </a:moveTo>
                  <a:lnTo>
                    <a:pt x="97" y="89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99" y="109"/>
                  </a:lnTo>
                  <a:lnTo>
                    <a:pt x="67" y="113"/>
                  </a:lnTo>
                  <a:lnTo>
                    <a:pt x="86" y="137"/>
                  </a:lnTo>
                  <a:lnTo>
                    <a:pt x="99" y="109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5" name="Freeform 369"/>
            <p:cNvSpPr>
              <a:spLocks/>
            </p:cNvSpPr>
            <p:nvPr/>
          </p:nvSpPr>
          <p:spPr bwMode="auto">
            <a:xfrm>
              <a:off x="2893" y="2118"/>
              <a:ext cx="15" cy="27"/>
            </a:xfrm>
            <a:custGeom>
              <a:avLst/>
              <a:gdLst>
                <a:gd name="T0" fmla="*/ 0 w 78"/>
                <a:gd name="T1" fmla="*/ 0 h 135"/>
                <a:gd name="T2" fmla="*/ 0 w 78"/>
                <a:gd name="T3" fmla="*/ 0 h 135"/>
                <a:gd name="T4" fmla="*/ 0 w 78"/>
                <a:gd name="T5" fmla="*/ 0 h 135"/>
                <a:gd name="T6" fmla="*/ 0 w 78"/>
                <a:gd name="T7" fmla="*/ 0 h 135"/>
                <a:gd name="T8" fmla="*/ 0 w 78"/>
                <a:gd name="T9" fmla="*/ 0 h 135"/>
                <a:gd name="T10" fmla="*/ 0 w 78"/>
                <a:gd name="T11" fmla="*/ 0 h 135"/>
                <a:gd name="T12" fmla="*/ 0 w 78"/>
                <a:gd name="T13" fmla="*/ 0 h 135"/>
                <a:gd name="T14" fmla="*/ 0 w 78"/>
                <a:gd name="T15" fmla="*/ 0 h 135"/>
                <a:gd name="T16" fmla="*/ 0 w 78"/>
                <a:gd name="T17" fmla="*/ 0 h 135"/>
                <a:gd name="T18" fmla="*/ 0 w 78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5">
                  <a:moveTo>
                    <a:pt x="69" y="6"/>
                  </a:moveTo>
                  <a:lnTo>
                    <a:pt x="44" y="17"/>
                  </a:lnTo>
                  <a:lnTo>
                    <a:pt x="0" y="120"/>
                  </a:lnTo>
                  <a:lnTo>
                    <a:pt x="33" y="135"/>
                  </a:lnTo>
                  <a:lnTo>
                    <a:pt x="78" y="30"/>
                  </a:lnTo>
                  <a:lnTo>
                    <a:pt x="55" y="40"/>
                  </a:lnTo>
                  <a:lnTo>
                    <a:pt x="69" y="6"/>
                  </a:lnTo>
                  <a:lnTo>
                    <a:pt x="53" y="0"/>
                  </a:lnTo>
                  <a:lnTo>
                    <a:pt x="46" y="17"/>
                  </a:lnTo>
                  <a:lnTo>
                    <a:pt x="69" y="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6" name="Freeform 370"/>
            <p:cNvSpPr>
              <a:spLocks/>
            </p:cNvSpPr>
            <p:nvPr/>
          </p:nvSpPr>
          <p:spPr bwMode="auto">
            <a:xfrm>
              <a:off x="2904" y="2120"/>
              <a:ext cx="14" cy="10"/>
            </a:xfrm>
            <a:custGeom>
              <a:avLst/>
              <a:gdLst>
                <a:gd name="T0" fmla="*/ 0 w 71"/>
                <a:gd name="T1" fmla="*/ 0 h 52"/>
                <a:gd name="T2" fmla="*/ 0 w 71"/>
                <a:gd name="T3" fmla="*/ 0 h 52"/>
                <a:gd name="T4" fmla="*/ 0 w 71"/>
                <a:gd name="T5" fmla="*/ 0 h 52"/>
                <a:gd name="T6" fmla="*/ 0 w 71"/>
                <a:gd name="T7" fmla="*/ 0 h 52"/>
                <a:gd name="T8" fmla="*/ 0 w 71"/>
                <a:gd name="T9" fmla="*/ 0 h 52"/>
                <a:gd name="T10" fmla="*/ 0 w 71"/>
                <a:gd name="T11" fmla="*/ 0 h 52"/>
                <a:gd name="T12" fmla="*/ 0 w 71"/>
                <a:gd name="T13" fmla="*/ 0 h 52"/>
                <a:gd name="T14" fmla="*/ 0 w 71"/>
                <a:gd name="T15" fmla="*/ 0 h 52"/>
                <a:gd name="T16" fmla="*/ 0 w 71"/>
                <a:gd name="T17" fmla="*/ 0 h 52"/>
                <a:gd name="T18" fmla="*/ 0 w 71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2">
                  <a:moveTo>
                    <a:pt x="65" y="43"/>
                  </a:moveTo>
                  <a:lnTo>
                    <a:pt x="56" y="19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2" y="52"/>
                  </a:lnTo>
                  <a:lnTo>
                    <a:pt x="31" y="28"/>
                  </a:lnTo>
                  <a:lnTo>
                    <a:pt x="65" y="43"/>
                  </a:lnTo>
                  <a:lnTo>
                    <a:pt x="71" y="26"/>
                  </a:lnTo>
                  <a:lnTo>
                    <a:pt x="55" y="19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7" name="Freeform 371"/>
            <p:cNvSpPr>
              <a:spLocks/>
            </p:cNvSpPr>
            <p:nvPr/>
          </p:nvSpPr>
          <p:spPr bwMode="auto">
            <a:xfrm>
              <a:off x="2898" y="2125"/>
              <a:ext cx="19" cy="27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27" y="93"/>
                  </a:moveTo>
                  <a:lnTo>
                    <a:pt x="46" y="118"/>
                  </a:lnTo>
                  <a:lnTo>
                    <a:pt x="92" y="15"/>
                  </a:lnTo>
                  <a:lnTo>
                    <a:pt x="58" y="0"/>
                  </a:lnTo>
                  <a:lnTo>
                    <a:pt x="13" y="105"/>
                  </a:lnTo>
                  <a:lnTo>
                    <a:pt x="32" y="129"/>
                  </a:lnTo>
                  <a:lnTo>
                    <a:pt x="13" y="105"/>
                  </a:lnTo>
                  <a:lnTo>
                    <a:pt x="0" y="132"/>
                  </a:lnTo>
                  <a:lnTo>
                    <a:pt x="32" y="129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8" name="Freeform 372"/>
            <p:cNvSpPr>
              <a:spLocks noEditPoints="1"/>
            </p:cNvSpPr>
            <p:nvPr/>
          </p:nvSpPr>
          <p:spPr bwMode="auto">
            <a:xfrm>
              <a:off x="2679" y="2045"/>
              <a:ext cx="249" cy="211"/>
            </a:xfrm>
            <a:custGeom>
              <a:avLst/>
              <a:gdLst>
                <a:gd name="T0" fmla="*/ 0 w 1242"/>
                <a:gd name="T1" fmla="*/ 0 h 1055"/>
                <a:gd name="T2" fmla="*/ 0 w 1242"/>
                <a:gd name="T3" fmla="*/ 0 h 1055"/>
                <a:gd name="T4" fmla="*/ 0 w 1242"/>
                <a:gd name="T5" fmla="*/ 0 h 1055"/>
                <a:gd name="T6" fmla="*/ 0 w 1242"/>
                <a:gd name="T7" fmla="*/ 0 h 1055"/>
                <a:gd name="T8" fmla="*/ 0 w 1242"/>
                <a:gd name="T9" fmla="*/ 0 h 1055"/>
                <a:gd name="T10" fmla="*/ 0 w 1242"/>
                <a:gd name="T11" fmla="*/ 0 h 1055"/>
                <a:gd name="T12" fmla="*/ 0 w 1242"/>
                <a:gd name="T13" fmla="*/ 0 h 1055"/>
                <a:gd name="T14" fmla="*/ 0 w 1242"/>
                <a:gd name="T15" fmla="*/ 0 h 1055"/>
                <a:gd name="T16" fmla="*/ 0 w 1242"/>
                <a:gd name="T17" fmla="*/ 0 h 1055"/>
                <a:gd name="T18" fmla="*/ 0 w 1242"/>
                <a:gd name="T19" fmla="*/ 0 h 1055"/>
                <a:gd name="T20" fmla="*/ 0 w 1242"/>
                <a:gd name="T21" fmla="*/ 0 h 1055"/>
                <a:gd name="T22" fmla="*/ 0 w 1242"/>
                <a:gd name="T23" fmla="*/ 0 h 1055"/>
                <a:gd name="T24" fmla="*/ 0 w 1242"/>
                <a:gd name="T25" fmla="*/ 0 h 1055"/>
                <a:gd name="T26" fmla="*/ 0 w 1242"/>
                <a:gd name="T27" fmla="*/ 0 h 1055"/>
                <a:gd name="T28" fmla="*/ 0 w 1242"/>
                <a:gd name="T29" fmla="*/ 0 h 1055"/>
                <a:gd name="T30" fmla="*/ 0 w 1242"/>
                <a:gd name="T31" fmla="*/ 0 h 1055"/>
                <a:gd name="T32" fmla="*/ 0 w 1242"/>
                <a:gd name="T33" fmla="*/ 0 h 1055"/>
                <a:gd name="T34" fmla="*/ 0 w 1242"/>
                <a:gd name="T35" fmla="*/ 0 h 1055"/>
                <a:gd name="T36" fmla="*/ 0 w 1242"/>
                <a:gd name="T37" fmla="*/ 0 h 1055"/>
                <a:gd name="T38" fmla="*/ 0 w 1242"/>
                <a:gd name="T39" fmla="*/ 0 h 1055"/>
                <a:gd name="T40" fmla="*/ 0 w 1242"/>
                <a:gd name="T41" fmla="*/ 0 h 1055"/>
                <a:gd name="T42" fmla="*/ 0 w 1242"/>
                <a:gd name="T43" fmla="*/ 0 h 1055"/>
                <a:gd name="T44" fmla="*/ 0 w 1242"/>
                <a:gd name="T45" fmla="*/ 0 h 1055"/>
                <a:gd name="T46" fmla="*/ 0 w 1242"/>
                <a:gd name="T47" fmla="*/ 0 h 1055"/>
                <a:gd name="T48" fmla="*/ 0 w 1242"/>
                <a:gd name="T49" fmla="*/ 0 h 1055"/>
                <a:gd name="T50" fmla="*/ 0 w 1242"/>
                <a:gd name="T51" fmla="*/ 0 h 1055"/>
                <a:gd name="T52" fmla="*/ 0 w 1242"/>
                <a:gd name="T53" fmla="*/ 0 h 1055"/>
                <a:gd name="T54" fmla="*/ 0 w 1242"/>
                <a:gd name="T55" fmla="*/ 0 h 1055"/>
                <a:gd name="T56" fmla="*/ 0 w 1242"/>
                <a:gd name="T57" fmla="*/ 0 h 1055"/>
                <a:gd name="T58" fmla="*/ 0 w 1242"/>
                <a:gd name="T59" fmla="*/ 0 h 1055"/>
                <a:gd name="T60" fmla="*/ 0 w 1242"/>
                <a:gd name="T61" fmla="*/ 0 h 1055"/>
                <a:gd name="T62" fmla="*/ 0 w 1242"/>
                <a:gd name="T63" fmla="*/ 0 h 1055"/>
                <a:gd name="T64" fmla="*/ 0 w 1242"/>
                <a:gd name="T65" fmla="*/ 0 h 1055"/>
                <a:gd name="T66" fmla="*/ 0 w 1242"/>
                <a:gd name="T67" fmla="*/ 0 h 1055"/>
                <a:gd name="T68" fmla="*/ 0 w 1242"/>
                <a:gd name="T69" fmla="*/ 0 h 1055"/>
                <a:gd name="T70" fmla="*/ 0 w 1242"/>
                <a:gd name="T71" fmla="*/ 0 h 1055"/>
                <a:gd name="T72" fmla="*/ 0 w 1242"/>
                <a:gd name="T73" fmla="*/ 0 h 1055"/>
                <a:gd name="T74" fmla="*/ 0 w 1242"/>
                <a:gd name="T75" fmla="*/ 0 h 1055"/>
                <a:gd name="T76" fmla="*/ 0 w 1242"/>
                <a:gd name="T77" fmla="*/ 0 h 1055"/>
                <a:gd name="T78" fmla="*/ 0 w 1242"/>
                <a:gd name="T79" fmla="*/ 0 h 1055"/>
                <a:gd name="T80" fmla="*/ 0 w 1242"/>
                <a:gd name="T81" fmla="*/ 0 h 1055"/>
                <a:gd name="T82" fmla="*/ 0 w 1242"/>
                <a:gd name="T83" fmla="*/ 0 h 1055"/>
                <a:gd name="T84" fmla="*/ 0 w 1242"/>
                <a:gd name="T85" fmla="*/ 0 h 1055"/>
                <a:gd name="T86" fmla="*/ 0 w 1242"/>
                <a:gd name="T87" fmla="*/ 0 h 1055"/>
                <a:gd name="T88" fmla="*/ 0 w 1242"/>
                <a:gd name="T89" fmla="*/ 0 h 1055"/>
                <a:gd name="T90" fmla="*/ 0 w 1242"/>
                <a:gd name="T91" fmla="*/ 0 h 1055"/>
                <a:gd name="T92" fmla="*/ 0 w 1242"/>
                <a:gd name="T93" fmla="*/ 0 h 10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42" h="1055">
                  <a:moveTo>
                    <a:pt x="190" y="121"/>
                  </a:moveTo>
                  <a:lnTo>
                    <a:pt x="303" y="109"/>
                  </a:lnTo>
                  <a:lnTo>
                    <a:pt x="307" y="154"/>
                  </a:lnTo>
                  <a:lnTo>
                    <a:pt x="195" y="166"/>
                  </a:lnTo>
                  <a:lnTo>
                    <a:pt x="262" y="257"/>
                  </a:lnTo>
                  <a:lnTo>
                    <a:pt x="226" y="285"/>
                  </a:lnTo>
                  <a:lnTo>
                    <a:pt x="159" y="193"/>
                  </a:lnTo>
                  <a:lnTo>
                    <a:pt x="113" y="297"/>
                  </a:lnTo>
                  <a:lnTo>
                    <a:pt x="73" y="279"/>
                  </a:lnTo>
                  <a:lnTo>
                    <a:pt x="118" y="174"/>
                  </a:lnTo>
                  <a:lnTo>
                    <a:pt x="5" y="187"/>
                  </a:lnTo>
                  <a:lnTo>
                    <a:pt x="0" y="143"/>
                  </a:lnTo>
                  <a:lnTo>
                    <a:pt x="113" y="130"/>
                  </a:lnTo>
                  <a:lnTo>
                    <a:pt x="47" y="39"/>
                  </a:lnTo>
                  <a:lnTo>
                    <a:pt x="82" y="12"/>
                  </a:lnTo>
                  <a:lnTo>
                    <a:pt x="149" y="104"/>
                  </a:lnTo>
                  <a:lnTo>
                    <a:pt x="195" y="0"/>
                  </a:lnTo>
                  <a:lnTo>
                    <a:pt x="236" y="18"/>
                  </a:lnTo>
                  <a:lnTo>
                    <a:pt x="190" y="121"/>
                  </a:lnTo>
                  <a:close/>
                  <a:moveTo>
                    <a:pt x="229" y="686"/>
                  </a:moveTo>
                  <a:lnTo>
                    <a:pt x="342" y="674"/>
                  </a:lnTo>
                  <a:lnTo>
                    <a:pt x="347" y="718"/>
                  </a:lnTo>
                  <a:lnTo>
                    <a:pt x="234" y="731"/>
                  </a:lnTo>
                  <a:lnTo>
                    <a:pt x="300" y="822"/>
                  </a:lnTo>
                  <a:lnTo>
                    <a:pt x="265" y="849"/>
                  </a:lnTo>
                  <a:lnTo>
                    <a:pt x="198" y="758"/>
                  </a:lnTo>
                  <a:lnTo>
                    <a:pt x="153" y="861"/>
                  </a:lnTo>
                  <a:lnTo>
                    <a:pt x="111" y="843"/>
                  </a:lnTo>
                  <a:lnTo>
                    <a:pt x="157" y="739"/>
                  </a:lnTo>
                  <a:lnTo>
                    <a:pt x="45" y="752"/>
                  </a:lnTo>
                  <a:lnTo>
                    <a:pt x="40" y="707"/>
                  </a:lnTo>
                  <a:lnTo>
                    <a:pt x="153" y="695"/>
                  </a:lnTo>
                  <a:lnTo>
                    <a:pt x="85" y="603"/>
                  </a:lnTo>
                  <a:lnTo>
                    <a:pt x="121" y="577"/>
                  </a:lnTo>
                  <a:lnTo>
                    <a:pt x="188" y="668"/>
                  </a:lnTo>
                  <a:lnTo>
                    <a:pt x="234" y="564"/>
                  </a:lnTo>
                  <a:lnTo>
                    <a:pt x="275" y="582"/>
                  </a:lnTo>
                  <a:lnTo>
                    <a:pt x="229" y="686"/>
                  </a:lnTo>
                  <a:close/>
                  <a:moveTo>
                    <a:pt x="695" y="881"/>
                  </a:moveTo>
                  <a:lnTo>
                    <a:pt x="808" y="868"/>
                  </a:lnTo>
                  <a:lnTo>
                    <a:pt x="814" y="912"/>
                  </a:lnTo>
                  <a:lnTo>
                    <a:pt x="701" y="925"/>
                  </a:lnTo>
                  <a:lnTo>
                    <a:pt x="769" y="1016"/>
                  </a:lnTo>
                  <a:lnTo>
                    <a:pt x="731" y="1043"/>
                  </a:lnTo>
                  <a:lnTo>
                    <a:pt x="664" y="952"/>
                  </a:lnTo>
                  <a:lnTo>
                    <a:pt x="619" y="1055"/>
                  </a:lnTo>
                  <a:lnTo>
                    <a:pt x="578" y="1038"/>
                  </a:lnTo>
                  <a:lnTo>
                    <a:pt x="625" y="933"/>
                  </a:lnTo>
                  <a:lnTo>
                    <a:pt x="512" y="946"/>
                  </a:lnTo>
                  <a:lnTo>
                    <a:pt x="507" y="901"/>
                  </a:lnTo>
                  <a:lnTo>
                    <a:pt x="619" y="889"/>
                  </a:lnTo>
                  <a:lnTo>
                    <a:pt x="551" y="797"/>
                  </a:lnTo>
                  <a:lnTo>
                    <a:pt x="588" y="772"/>
                  </a:lnTo>
                  <a:lnTo>
                    <a:pt x="656" y="862"/>
                  </a:lnTo>
                  <a:lnTo>
                    <a:pt x="701" y="759"/>
                  </a:lnTo>
                  <a:lnTo>
                    <a:pt x="742" y="776"/>
                  </a:lnTo>
                  <a:lnTo>
                    <a:pt x="695" y="881"/>
                  </a:lnTo>
                  <a:close/>
                  <a:moveTo>
                    <a:pt x="658" y="316"/>
                  </a:moveTo>
                  <a:lnTo>
                    <a:pt x="770" y="305"/>
                  </a:lnTo>
                  <a:lnTo>
                    <a:pt x="774" y="349"/>
                  </a:lnTo>
                  <a:lnTo>
                    <a:pt x="662" y="362"/>
                  </a:lnTo>
                  <a:lnTo>
                    <a:pt x="729" y="452"/>
                  </a:lnTo>
                  <a:lnTo>
                    <a:pt x="693" y="479"/>
                  </a:lnTo>
                  <a:lnTo>
                    <a:pt x="627" y="387"/>
                  </a:lnTo>
                  <a:lnTo>
                    <a:pt x="580" y="491"/>
                  </a:lnTo>
                  <a:lnTo>
                    <a:pt x="540" y="473"/>
                  </a:lnTo>
                  <a:lnTo>
                    <a:pt x="585" y="369"/>
                  </a:lnTo>
                  <a:lnTo>
                    <a:pt x="472" y="381"/>
                  </a:lnTo>
                  <a:lnTo>
                    <a:pt x="468" y="337"/>
                  </a:lnTo>
                  <a:lnTo>
                    <a:pt x="579" y="324"/>
                  </a:lnTo>
                  <a:lnTo>
                    <a:pt x="514" y="234"/>
                  </a:lnTo>
                  <a:lnTo>
                    <a:pt x="550" y="207"/>
                  </a:lnTo>
                  <a:lnTo>
                    <a:pt x="616" y="299"/>
                  </a:lnTo>
                  <a:lnTo>
                    <a:pt x="662" y="195"/>
                  </a:lnTo>
                  <a:lnTo>
                    <a:pt x="704" y="213"/>
                  </a:lnTo>
                  <a:lnTo>
                    <a:pt x="658" y="316"/>
                  </a:lnTo>
                  <a:close/>
                  <a:moveTo>
                    <a:pt x="1124" y="510"/>
                  </a:moveTo>
                  <a:lnTo>
                    <a:pt x="1237" y="499"/>
                  </a:lnTo>
                  <a:lnTo>
                    <a:pt x="1242" y="543"/>
                  </a:lnTo>
                  <a:lnTo>
                    <a:pt x="1130" y="556"/>
                  </a:lnTo>
                  <a:lnTo>
                    <a:pt x="1195" y="647"/>
                  </a:lnTo>
                  <a:lnTo>
                    <a:pt x="1160" y="674"/>
                  </a:lnTo>
                  <a:lnTo>
                    <a:pt x="1093" y="582"/>
                  </a:lnTo>
                  <a:lnTo>
                    <a:pt x="1048" y="686"/>
                  </a:lnTo>
                  <a:lnTo>
                    <a:pt x="1006" y="668"/>
                  </a:lnTo>
                  <a:lnTo>
                    <a:pt x="1051" y="564"/>
                  </a:lnTo>
                  <a:lnTo>
                    <a:pt x="941" y="577"/>
                  </a:lnTo>
                  <a:lnTo>
                    <a:pt x="935" y="532"/>
                  </a:lnTo>
                  <a:lnTo>
                    <a:pt x="1048" y="520"/>
                  </a:lnTo>
                  <a:lnTo>
                    <a:pt x="980" y="428"/>
                  </a:lnTo>
                  <a:lnTo>
                    <a:pt x="1016" y="401"/>
                  </a:lnTo>
                  <a:lnTo>
                    <a:pt x="1082" y="493"/>
                  </a:lnTo>
                  <a:lnTo>
                    <a:pt x="1129" y="389"/>
                  </a:lnTo>
                  <a:lnTo>
                    <a:pt x="1170" y="407"/>
                  </a:lnTo>
                  <a:lnTo>
                    <a:pt x="1124" y="5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19" name="Freeform 373"/>
            <p:cNvSpPr>
              <a:spLocks/>
            </p:cNvSpPr>
            <p:nvPr/>
          </p:nvSpPr>
          <p:spPr bwMode="auto">
            <a:xfrm>
              <a:off x="2571" y="2239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9"/>
                  </a:moveTo>
                  <a:lnTo>
                    <a:pt x="112" y="2"/>
                  </a:lnTo>
                  <a:lnTo>
                    <a:pt x="0" y="15"/>
                  </a:lnTo>
                  <a:lnTo>
                    <a:pt x="3" y="50"/>
                  </a:lnTo>
                  <a:lnTo>
                    <a:pt x="115" y="38"/>
                  </a:lnTo>
                  <a:lnTo>
                    <a:pt x="96" y="22"/>
                  </a:lnTo>
                  <a:lnTo>
                    <a:pt x="132" y="19"/>
                  </a:lnTo>
                  <a:lnTo>
                    <a:pt x="130" y="0"/>
                  </a:lnTo>
                  <a:lnTo>
                    <a:pt x="112" y="2"/>
                  </a:lnTo>
                  <a:lnTo>
                    <a:pt x="132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0" name="Freeform 374"/>
            <p:cNvSpPr>
              <a:spLocks/>
            </p:cNvSpPr>
            <p:nvPr/>
          </p:nvSpPr>
          <p:spPr bwMode="auto">
            <a:xfrm>
              <a:off x="2590" y="2242"/>
              <a:ext cx="8" cy="13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25" y="64"/>
                  </a:moveTo>
                  <a:lnTo>
                    <a:pt x="41" y="44"/>
                  </a:lnTo>
                  <a:lnTo>
                    <a:pt x="36" y="0"/>
                  </a:lnTo>
                  <a:lnTo>
                    <a:pt x="0" y="3"/>
                  </a:lnTo>
                  <a:lnTo>
                    <a:pt x="5" y="49"/>
                  </a:lnTo>
                  <a:lnTo>
                    <a:pt x="20" y="28"/>
                  </a:lnTo>
                  <a:lnTo>
                    <a:pt x="25" y="64"/>
                  </a:lnTo>
                  <a:lnTo>
                    <a:pt x="42" y="61"/>
                  </a:lnTo>
                  <a:lnTo>
                    <a:pt x="41" y="44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1" name="Freeform 375"/>
            <p:cNvSpPr>
              <a:spLocks/>
            </p:cNvSpPr>
            <p:nvPr/>
          </p:nvSpPr>
          <p:spPr bwMode="auto">
            <a:xfrm>
              <a:off x="2566" y="2248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7" y="21"/>
                  </a:moveTo>
                  <a:lnTo>
                    <a:pt x="34" y="48"/>
                  </a:lnTo>
                  <a:lnTo>
                    <a:pt x="147" y="36"/>
                  </a:lnTo>
                  <a:lnTo>
                    <a:pt x="142" y="0"/>
                  </a:lnTo>
                  <a:lnTo>
                    <a:pt x="30" y="12"/>
                  </a:lnTo>
                  <a:lnTo>
                    <a:pt x="18" y="41"/>
                  </a:lnTo>
                  <a:lnTo>
                    <a:pt x="30" y="12"/>
                  </a:lnTo>
                  <a:lnTo>
                    <a:pt x="0" y="16"/>
                  </a:lnTo>
                  <a:lnTo>
                    <a:pt x="18" y="41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2" name="Freeform 376"/>
            <p:cNvSpPr>
              <a:spLocks/>
            </p:cNvSpPr>
            <p:nvPr/>
          </p:nvSpPr>
          <p:spPr bwMode="auto">
            <a:xfrm>
              <a:off x="2569" y="2252"/>
              <a:ext cx="21" cy="23"/>
            </a:xfrm>
            <a:custGeom>
              <a:avLst/>
              <a:gdLst>
                <a:gd name="T0" fmla="*/ 0 w 105"/>
                <a:gd name="T1" fmla="*/ 0 h 115"/>
                <a:gd name="T2" fmla="*/ 0 w 105"/>
                <a:gd name="T3" fmla="*/ 0 h 115"/>
                <a:gd name="T4" fmla="*/ 0 w 105"/>
                <a:gd name="T5" fmla="*/ 0 h 115"/>
                <a:gd name="T6" fmla="*/ 0 w 105"/>
                <a:gd name="T7" fmla="*/ 0 h 115"/>
                <a:gd name="T8" fmla="*/ 0 w 105"/>
                <a:gd name="T9" fmla="*/ 0 h 115"/>
                <a:gd name="T10" fmla="*/ 0 w 105"/>
                <a:gd name="T11" fmla="*/ 0 h 115"/>
                <a:gd name="T12" fmla="*/ 0 w 105"/>
                <a:gd name="T13" fmla="*/ 0 h 115"/>
                <a:gd name="T14" fmla="*/ 0 w 105"/>
                <a:gd name="T15" fmla="*/ 0 h 115"/>
                <a:gd name="T16" fmla="*/ 0 w 105"/>
                <a:gd name="T17" fmla="*/ 0 h 115"/>
                <a:gd name="T18" fmla="*/ 0 w 105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5">
                  <a:moveTo>
                    <a:pt x="93" y="115"/>
                  </a:moveTo>
                  <a:lnTo>
                    <a:pt x="96" y="89"/>
                  </a:lnTo>
                  <a:lnTo>
                    <a:pt x="29" y="0"/>
                  </a:lnTo>
                  <a:lnTo>
                    <a:pt x="0" y="20"/>
                  </a:lnTo>
                  <a:lnTo>
                    <a:pt x="67" y="111"/>
                  </a:lnTo>
                  <a:lnTo>
                    <a:pt x="69" y="87"/>
                  </a:lnTo>
                  <a:lnTo>
                    <a:pt x="93" y="115"/>
                  </a:lnTo>
                  <a:lnTo>
                    <a:pt x="105" y="104"/>
                  </a:lnTo>
                  <a:lnTo>
                    <a:pt x="96" y="89"/>
                  </a:lnTo>
                  <a:lnTo>
                    <a:pt x="93" y="1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3" name="Freeform 377"/>
            <p:cNvSpPr>
              <a:spLocks/>
            </p:cNvSpPr>
            <p:nvPr/>
          </p:nvSpPr>
          <p:spPr bwMode="auto">
            <a:xfrm>
              <a:off x="2575" y="2270"/>
              <a:ext cx="13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0" y="51"/>
                  </a:moveTo>
                  <a:lnTo>
                    <a:pt x="24" y="55"/>
                  </a:lnTo>
                  <a:lnTo>
                    <a:pt x="62" y="28"/>
                  </a:lnTo>
                  <a:lnTo>
                    <a:pt x="38" y="0"/>
                  </a:lnTo>
                  <a:lnTo>
                    <a:pt x="3" y="26"/>
                  </a:lnTo>
                  <a:lnTo>
                    <a:pt x="29" y="29"/>
                  </a:lnTo>
                  <a:lnTo>
                    <a:pt x="0" y="51"/>
                  </a:lnTo>
                  <a:lnTo>
                    <a:pt x="9" y="65"/>
                  </a:lnTo>
                  <a:lnTo>
                    <a:pt x="24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4" name="Freeform 378"/>
            <p:cNvSpPr>
              <a:spLocks/>
            </p:cNvSpPr>
            <p:nvPr/>
          </p:nvSpPr>
          <p:spPr bwMode="auto">
            <a:xfrm>
              <a:off x="2561" y="2252"/>
              <a:ext cx="20" cy="28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34" y="42"/>
                  </a:moveTo>
                  <a:lnTo>
                    <a:pt x="3" y="45"/>
                  </a:lnTo>
                  <a:lnTo>
                    <a:pt x="70" y="137"/>
                  </a:lnTo>
                  <a:lnTo>
                    <a:pt x="99" y="115"/>
                  </a:lnTo>
                  <a:lnTo>
                    <a:pt x="32" y="24"/>
                  </a:lnTo>
                  <a:lnTo>
                    <a:pt x="0" y="28"/>
                  </a:lnTo>
                  <a:lnTo>
                    <a:pt x="32" y="24"/>
                  </a:lnTo>
                  <a:lnTo>
                    <a:pt x="13" y="0"/>
                  </a:lnTo>
                  <a:lnTo>
                    <a:pt x="0" y="28"/>
                  </a:lnTo>
                  <a:lnTo>
                    <a:pt x="3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5" name="Freeform 379"/>
            <p:cNvSpPr>
              <a:spLocks/>
            </p:cNvSpPr>
            <p:nvPr/>
          </p:nvSpPr>
          <p:spPr bwMode="auto">
            <a:xfrm>
              <a:off x="2552" y="2258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9" y="127"/>
                  </a:moveTo>
                  <a:lnTo>
                    <a:pt x="34" y="117"/>
                  </a:lnTo>
                  <a:lnTo>
                    <a:pt x="79" y="14"/>
                  </a:lnTo>
                  <a:lnTo>
                    <a:pt x="45" y="0"/>
                  </a:lnTo>
                  <a:lnTo>
                    <a:pt x="0" y="103"/>
                  </a:lnTo>
                  <a:lnTo>
                    <a:pt x="23" y="94"/>
                  </a:lnTo>
                  <a:lnTo>
                    <a:pt x="9" y="127"/>
                  </a:lnTo>
                  <a:lnTo>
                    <a:pt x="25" y="134"/>
                  </a:lnTo>
                  <a:lnTo>
                    <a:pt x="34" y="117"/>
                  </a:lnTo>
                  <a:lnTo>
                    <a:pt x="9" y="12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6" name="Freeform 380"/>
            <p:cNvSpPr>
              <a:spLocks/>
            </p:cNvSpPr>
            <p:nvPr/>
          </p:nvSpPr>
          <p:spPr bwMode="auto">
            <a:xfrm>
              <a:off x="2543" y="2273"/>
              <a:ext cx="14" cy="10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" y="10"/>
                  </a:moveTo>
                  <a:lnTo>
                    <a:pt x="17" y="34"/>
                  </a:lnTo>
                  <a:lnTo>
                    <a:pt x="57" y="51"/>
                  </a:lnTo>
                  <a:lnTo>
                    <a:pt x="71" y="18"/>
                  </a:lnTo>
                  <a:lnTo>
                    <a:pt x="32" y="0"/>
                  </a:lnTo>
                  <a:lnTo>
                    <a:pt x="40" y="24"/>
                  </a:lnTo>
                  <a:lnTo>
                    <a:pt x="6" y="10"/>
                  </a:lnTo>
                  <a:lnTo>
                    <a:pt x="0" y="26"/>
                  </a:lnTo>
                  <a:lnTo>
                    <a:pt x="17" y="34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7" name="Freeform 381"/>
            <p:cNvSpPr>
              <a:spLocks/>
            </p:cNvSpPr>
            <p:nvPr/>
          </p:nvSpPr>
          <p:spPr bwMode="auto">
            <a:xfrm>
              <a:off x="2544" y="2252"/>
              <a:ext cx="18" cy="26"/>
            </a:xfrm>
            <a:custGeom>
              <a:avLst/>
              <a:gdLst>
                <a:gd name="T0" fmla="*/ 0 w 92"/>
                <a:gd name="T1" fmla="*/ 0 h 132"/>
                <a:gd name="T2" fmla="*/ 0 w 92"/>
                <a:gd name="T3" fmla="*/ 0 h 132"/>
                <a:gd name="T4" fmla="*/ 0 w 92"/>
                <a:gd name="T5" fmla="*/ 0 h 132"/>
                <a:gd name="T6" fmla="*/ 0 w 92"/>
                <a:gd name="T7" fmla="*/ 0 h 132"/>
                <a:gd name="T8" fmla="*/ 0 w 92"/>
                <a:gd name="T9" fmla="*/ 0 h 132"/>
                <a:gd name="T10" fmla="*/ 0 w 92"/>
                <a:gd name="T11" fmla="*/ 0 h 132"/>
                <a:gd name="T12" fmla="*/ 0 w 92"/>
                <a:gd name="T13" fmla="*/ 0 h 132"/>
                <a:gd name="T14" fmla="*/ 0 w 92"/>
                <a:gd name="T15" fmla="*/ 0 h 132"/>
                <a:gd name="T16" fmla="*/ 0 w 92"/>
                <a:gd name="T17" fmla="*/ 0 h 132"/>
                <a:gd name="T18" fmla="*/ 0 w 92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2">
                  <a:moveTo>
                    <a:pt x="65" y="39"/>
                  </a:moveTo>
                  <a:lnTo>
                    <a:pt x="47" y="13"/>
                  </a:lnTo>
                  <a:lnTo>
                    <a:pt x="0" y="118"/>
                  </a:lnTo>
                  <a:lnTo>
                    <a:pt x="34" y="132"/>
                  </a:lnTo>
                  <a:lnTo>
                    <a:pt x="80" y="28"/>
                  </a:lnTo>
                  <a:lnTo>
                    <a:pt x="61" y="4"/>
                  </a:lnTo>
                  <a:lnTo>
                    <a:pt x="80" y="28"/>
                  </a:lnTo>
                  <a:lnTo>
                    <a:pt x="92" y="0"/>
                  </a:lnTo>
                  <a:lnTo>
                    <a:pt x="61" y="4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8" name="Freeform 382"/>
            <p:cNvSpPr>
              <a:spLocks/>
            </p:cNvSpPr>
            <p:nvPr/>
          </p:nvSpPr>
          <p:spPr bwMode="auto">
            <a:xfrm>
              <a:off x="2531" y="2252"/>
              <a:ext cx="26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0" y="30"/>
                  </a:moveTo>
                  <a:lnTo>
                    <a:pt x="19" y="47"/>
                  </a:lnTo>
                  <a:lnTo>
                    <a:pt x="132" y="35"/>
                  </a:lnTo>
                  <a:lnTo>
                    <a:pt x="128" y="0"/>
                  </a:lnTo>
                  <a:lnTo>
                    <a:pt x="15" y="11"/>
                  </a:lnTo>
                  <a:lnTo>
                    <a:pt x="36" y="28"/>
                  </a:lnTo>
                  <a:lnTo>
                    <a:pt x="0" y="30"/>
                  </a:lnTo>
                  <a:lnTo>
                    <a:pt x="2" y="50"/>
                  </a:lnTo>
                  <a:lnTo>
                    <a:pt x="19" y="4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29" name="Freeform 383"/>
            <p:cNvSpPr>
              <a:spLocks/>
            </p:cNvSpPr>
            <p:nvPr/>
          </p:nvSpPr>
          <p:spPr bwMode="auto">
            <a:xfrm>
              <a:off x="2529" y="2246"/>
              <a:ext cx="9" cy="12"/>
            </a:xfrm>
            <a:custGeom>
              <a:avLst/>
              <a:gdLst>
                <a:gd name="T0" fmla="*/ 0 w 43"/>
                <a:gd name="T1" fmla="*/ 0 h 63"/>
                <a:gd name="T2" fmla="*/ 0 w 43"/>
                <a:gd name="T3" fmla="*/ 0 h 63"/>
                <a:gd name="T4" fmla="*/ 0 w 43"/>
                <a:gd name="T5" fmla="*/ 0 h 63"/>
                <a:gd name="T6" fmla="*/ 0 w 43"/>
                <a:gd name="T7" fmla="*/ 0 h 63"/>
                <a:gd name="T8" fmla="*/ 0 w 43"/>
                <a:gd name="T9" fmla="*/ 0 h 63"/>
                <a:gd name="T10" fmla="*/ 0 w 43"/>
                <a:gd name="T11" fmla="*/ 0 h 63"/>
                <a:gd name="T12" fmla="*/ 0 w 43"/>
                <a:gd name="T13" fmla="*/ 0 h 63"/>
                <a:gd name="T14" fmla="*/ 0 w 43"/>
                <a:gd name="T15" fmla="*/ 0 h 63"/>
                <a:gd name="T16" fmla="*/ 0 w 43"/>
                <a:gd name="T17" fmla="*/ 0 h 63"/>
                <a:gd name="T18" fmla="*/ 0 w 43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3">
                  <a:moveTo>
                    <a:pt x="17" y="0"/>
                  </a:moveTo>
                  <a:lnTo>
                    <a:pt x="2" y="20"/>
                  </a:lnTo>
                  <a:lnTo>
                    <a:pt x="7" y="63"/>
                  </a:lnTo>
                  <a:lnTo>
                    <a:pt x="43" y="61"/>
                  </a:lnTo>
                  <a:lnTo>
                    <a:pt x="38" y="15"/>
                  </a:lnTo>
                  <a:lnTo>
                    <a:pt x="22" y="35"/>
                  </a:lnTo>
                  <a:lnTo>
                    <a:pt x="17" y="0"/>
                  </a:lnTo>
                  <a:lnTo>
                    <a:pt x="0" y="2"/>
                  </a:lnTo>
                  <a:lnTo>
                    <a:pt x="2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0" name="Freeform 384"/>
            <p:cNvSpPr>
              <a:spLocks/>
            </p:cNvSpPr>
            <p:nvPr/>
          </p:nvSpPr>
          <p:spPr bwMode="auto">
            <a:xfrm>
              <a:off x="2533" y="2243"/>
              <a:ext cx="29" cy="10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101" y="28"/>
                  </a:moveTo>
                  <a:lnTo>
                    <a:pt x="113" y="0"/>
                  </a:lnTo>
                  <a:lnTo>
                    <a:pt x="0" y="13"/>
                  </a:lnTo>
                  <a:lnTo>
                    <a:pt x="5" y="48"/>
                  </a:lnTo>
                  <a:lnTo>
                    <a:pt x="116" y="36"/>
                  </a:lnTo>
                  <a:lnTo>
                    <a:pt x="130" y="7"/>
                  </a:lnTo>
                  <a:lnTo>
                    <a:pt x="116" y="36"/>
                  </a:lnTo>
                  <a:lnTo>
                    <a:pt x="148" y="33"/>
                  </a:lnTo>
                  <a:lnTo>
                    <a:pt x="130" y="7"/>
                  </a:lnTo>
                  <a:lnTo>
                    <a:pt x="101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1" name="Freeform 385"/>
            <p:cNvSpPr>
              <a:spLocks/>
            </p:cNvSpPr>
            <p:nvPr/>
          </p:nvSpPr>
          <p:spPr bwMode="auto">
            <a:xfrm>
              <a:off x="2537" y="2226"/>
              <a:ext cx="22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14" y="0"/>
                  </a:moveTo>
                  <a:lnTo>
                    <a:pt x="11" y="26"/>
                  </a:lnTo>
                  <a:lnTo>
                    <a:pt x="78" y="116"/>
                  </a:lnTo>
                  <a:lnTo>
                    <a:pt x="107" y="95"/>
                  </a:lnTo>
                  <a:lnTo>
                    <a:pt x="40" y="5"/>
                  </a:lnTo>
                  <a:lnTo>
                    <a:pt x="35" y="29"/>
                  </a:lnTo>
                  <a:lnTo>
                    <a:pt x="14" y="0"/>
                  </a:lnTo>
                  <a:lnTo>
                    <a:pt x="0" y="12"/>
                  </a:lnTo>
                  <a:lnTo>
                    <a:pt x="11" y="2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2" name="Freeform 386"/>
            <p:cNvSpPr>
              <a:spLocks/>
            </p:cNvSpPr>
            <p:nvPr/>
          </p:nvSpPr>
          <p:spPr bwMode="auto">
            <a:xfrm>
              <a:off x="2540" y="2218"/>
              <a:ext cx="12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62" y="14"/>
                  </a:moveTo>
                  <a:lnTo>
                    <a:pt x="36" y="9"/>
                  </a:lnTo>
                  <a:lnTo>
                    <a:pt x="0" y="36"/>
                  </a:lnTo>
                  <a:lnTo>
                    <a:pt x="21" y="65"/>
                  </a:lnTo>
                  <a:lnTo>
                    <a:pt x="58" y="38"/>
                  </a:lnTo>
                  <a:lnTo>
                    <a:pt x="33" y="35"/>
                  </a:lnTo>
                  <a:lnTo>
                    <a:pt x="62" y="14"/>
                  </a:lnTo>
                  <a:lnTo>
                    <a:pt x="50" y="0"/>
                  </a:lnTo>
                  <a:lnTo>
                    <a:pt x="36" y="9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3" name="Freeform 387"/>
            <p:cNvSpPr>
              <a:spLocks/>
            </p:cNvSpPr>
            <p:nvPr/>
          </p:nvSpPr>
          <p:spPr bwMode="auto">
            <a:xfrm>
              <a:off x="2547" y="2221"/>
              <a:ext cx="19" cy="28"/>
            </a:xfrm>
            <a:custGeom>
              <a:avLst/>
              <a:gdLst>
                <a:gd name="T0" fmla="*/ 0 w 97"/>
                <a:gd name="T1" fmla="*/ 0 h 137"/>
                <a:gd name="T2" fmla="*/ 0 w 97"/>
                <a:gd name="T3" fmla="*/ 0 h 137"/>
                <a:gd name="T4" fmla="*/ 0 w 97"/>
                <a:gd name="T5" fmla="*/ 0 h 137"/>
                <a:gd name="T6" fmla="*/ 0 w 97"/>
                <a:gd name="T7" fmla="*/ 0 h 137"/>
                <a:gd name="T8" fmla="*/ 0 w 97"/>
                <a:gd name="T9" fmla="*/ 0 h 137"/>
                <a:gd name="T10" fmla="*/ 0 w 97"/>
                <a:gd name="T11" fmla="*/ 0 h 137"/>
                <a:gd name="T12" fmla="*/ 0 w 97"/>
                <a:gd name="T13" fmla="*/ 0 h 137"/>
                <a:gd name="T14" fmla="*/ 0 w 97"/>
                <a:gd name="T15" fmla="*/ 0 h 137"/>
                <a:gd name="T16" fmla="*/ 0 w 97"/>
                <a:gd name="T17" fmla="*/ 0 h 137"/>
                <a:gd name="T18" fmla="*/ 0 w 97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7">
                  <a:moveTo>
                    <a:pt x="65" y="95"/>
                  </a:moveTo>
                  <a:lnTo>
                    <a:pt x="96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97" y="109"/>
                  </a:lnTo>
                  <a:lnTo>
                    <a:pt x="67" y="113"/>
                  </a:lnTo>
                  <a:lnTo>
                    <a:pt x="85" y="137"/>
                  </a:lnTo>
                  <a:lnTo>
                    <a:pt x="97" y="109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4" name="Freeform 388"/>
            <p:cNvSpPr>
              <a:spLocks/>
            </p:cNvSpPr>
            <p:nvPr/>
          </p:nvSpPr>
          <p:spPr bwMode="auto">
            <a:xfrm>
              <a:off x="2560" y="2216"/>
              <a:ext cx="15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69" y="7"/>
                  </a:moveTo>
                  <a:lnTo>
                    <a:pt x="45" y="17"/>
                  </a:lnTo>
                  <a:lnTo>
                    <a:pt x="0" y="121"/>
                  </a:lnTo>
                  <a:lnTo>
                    <a:pt x="32" y="135"/>
                  </a:lnTo>
                  <a:lnTo>
                    <a:pt x="79" y="32"/>
                  </a:lnTo>
                  <a:lnTo>
                    <a:pt x="55" y="41"/>
                  </a:lnTo>
                  <a:lnTo>
                    <a:pt x="69" y="7"/>
                  </a:lnTo>
                  <a:lnTo>
                    <a:pt x="53" y="0"/>
                  </a:lnTo>
                  <a:lnTo>
                    <a:pt x="45" y="17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5" name="Freeform 389"/>
            <p:cNvSpPr>
              <a:spLocks/>
            </p:cNvSpPr>
            <p:nvPr/>
          </p:nvSpPr>
          <p:spPr bwMode="auto">
            <a:xfrm>
              <a:off x="2571" y="2217"/>
              <a:ext cx="14" cy="11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65" y="42"/>
                  </a:moveTo>
                  <a:lnTo>
                    <a:pt x="55" y="18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40" y="51"/>
                  </a:lnTo>
                  <a:lnTo>
                    <a:pt x="32" y="28"/>
                  </a:lnTo>
                  <a:lnTo>
                    <a:pt x="63" y="42"/>
                  </a:lnTo>
                  <a:lnTo>
                    <a:pt x="72" y="26"/>
                  </a:lnTo>
                  <a:lnTo>
                    <a:pt x="55" y="18"/>
                  </a:lnTo>
                  <a:lnTo>
                    <a:pt x="65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6" name="Freeform 390"/>
            <p:cNvSpPr>
              <a:spLocks/>
            </p:cNvSpPr>
            <p:nvPr/>
          </p:nvSpPr>
          <p:spPr bwMode="auto">
            <a:xfrm>
              <a:off x="2565" y="2223"/>
              <a:ext cx="19" cy="26"/>
            </a:xfrm>
            <a:custGeom>
              <a:avLst/>
              <a:gdLst>
                <a:gd name="T0" fmla="*/ 0 w 91"/>
                <a:gd name="T1" fmla="*/ 0 h 132"/>
                <a:gd name="T2" fmla="*/ 0 w 91"/>
                <a:gd name="T3" fmla="*/ 0 h 132"/>
                <a:gd name="T4" fmla="*/ 0 w 91"/>
                <a:gd name="T5" fmla="*/ 0 h 132"/>
                <a:gd name="T6" fmla="*/ 0 w 91"/>
                <a:gd name="T7" fmla="*/ 0 h 132"/>
                <a:gd name="T8" fmla="*/ 0 w 91"/>
                <a:gd name="T9" fmla="*/ 0 h 132"/>
                <a:gd name="T10" fmla="*/ 0 w 91"/>
                <a:gd name="T11" fmla="*/ 0 h 132"/>
                <a:gd name="T12" fmla="*/ 0 w 91"/>
                <a:gd name="T13" fmla="*/ 0 h 132"/>
                <a:gd name="T14" fmla="*/ 0 w 91"/>
                <a:gd name="T15" fmla="*/ 0 h 132"/>
                <a:gd name="T16" fmla="*/ 0 w 91"/>
                <a:gd name="T17" fmla="*/ 0 h 132"/>
                <a:gd name="T18" fmla="*/ 0 w 91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2">
                  <a:moveTo>
                    <a:pt x="27" y="93"/>
                  </a:moveTo>
                  <a:lnTo>
                    <a:pt x="45" y="119"/>
                  </a:lnTo>
                  <a:lnTo>
                    <a:pt x="91" y="14"/>
                  </a:lnTo>
                  <a:lnTo>
                    <a:pt x="58" y="0"/>
                  </a:lnTo>
                  <a:lnTo>
                    <a:pt x="12" y="104"/>
                  </a:lnTo>
                  <a:lnTo>
                    <a:pt x="30" y="128"/>
                  </a:lnTo>
                  <a:lnTo>
                    <a:pt x="12" y="104"/>
                  </a:lnTo>
                  <a:lnTo>
                    <a:pt x="0" y="132"/>
                  </a:lnTo>
                  <a:lnTo>
                    <a:pt x="30" y="128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7" name="Freeform 391"/>
            <p:cNvSpPr>
              <a:spLocks/>
            </p:cNvSpPr>
            <p:nvPr/>
          </p:nvSpPr>
          <p:spPr bwMode="auto">
            <a:xfrm>
              <a:off x="2578" y="2352"/>
              <a:ext cx="27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7"/>
                  </a:moveTo>
                  <a:lnTo>
                    <a:pt x="113" y="2"/>
                  </a:lnTo>
                  <a:lnTo>
                    <a:pt x="0" y="14"/>
                  </a:lnTo>
                  <a:lnTo>
                    <a:pt x="4" y="50"/>
                  </a:lnTo>
                  <a:lnTo>
                    <a:pt x="116" y="37"/>
                  </a:lnTo>
                  <a:lnTo>
                    <a:pt x="97" y="22"/>
                  </a:lnTo>
                  <a:lnTo>
                    <a:pt x="133" y="17"/>
                  </a:lnTo>
                  <a:lnTo>
                    <a:pt x="131" y="0"/>
                  </a:lnTo>
                  <a:lnTo>
                    <a:pt x="113" y="2"/>
                  </a:lnTo>
                  <a:lnTo>
                    <a:pt x="133" y="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8" name="Freeform 392"/>
            <p:cNvSpPr>
              <a:spLocks/>
            </p:cNvSpPr>
            <p:nvPr/>
          </p:nvSpPr>
          <p:spPr bwMode="auto">
            <a:xfrm>
              <a:off x="2598" y="2355"/>
              <a:ext cx="8" cy="13"/>
            </a:xfrm>
            <a:custGeom>
              <a:avLst/>
              <a:gdLst>
                <a:gd name="T0" fmla="*/ 0 w 41"/>
                <a:gd name="T1" fmla="*/ 0 h 65"/>
                <a:gd name="T2" fmla="*/ 0 w 41"/>
                <a:gd name="T3" fmla="*/ 0 h 65"/>
                <a:gd name="T4" fmla="*/ 0 w 41"/>
                <a:gd name="T5" fmla="*/ 0 h 65"/>
                <a:gd name="T6" fmla="*/ 0 w 41"/>
                <a:gd name="T7" fmla="*/ 0 h 65"/>
                <a:gd name="T8" fmla="*/ 0 w 41"/>
                <a:gd name="T9" fmla="*/ 0 h 65"/>
                <a:gd name="T10" fmla="*/ 0 w 41"/>
                <a:gd name="T11" fmla="*/ 0 h 65"/>
                <a:gd name="T12" fmla="*/ 0 w 41"/>
                <a:gd name="T13" fmla="*/ 0 h 65"/>
                <a:gd name="T14" fmla="*/ 0 w 41"/>
                <a:gd name="T15" fmla="*/ 0 h 65"/>
                <a:gd name="T16" fmla="*/ 0 w 41"/>
                <a:gd name="T17" fmla="*/ 0 h 65"/>
                <a:gd name="T18" fmla="*/ 0 w 41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5">
                  <a:moveTo>
                    <a:pt x="24" y="65"/>
                  </a:moveTo>
                  <a:lnTo>
                    <a:pt x="40" y="46"/>
                  </a:lnTo>
                  <a:lnTo>
                    <a:pt x="36" y="0"/>
                  </a:lnTo>
                  <a:lnTo>
                    <a:pt x="0" y="5"/>
                  </a:lnTo>
                  <a:lnTo>
                    <a:pt x="5" y="49"/>
                  </a:lnTo>
                  <a:lnTo>
                    <a:pt x="20" y="29"/>
                  </a:lnTo>
                  <a:lnTo>
                    <a:pt x="24" y="65"/>
                  </a:lnTo>
                  <a:lnTo>
                    <a:pt x="41" y="63"/>
                  </a:lnTo>
                  <a:lnTo>
                    <a:pt x="40" y="46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39" name="Freeform 393"/>
            <p:cNvSpPr>
              <a:spLocks/>
            </p:cNvSpPr>
            <p:nvPr/>
          </p:nvSpPr>
          <p:spPr bwMode="auto">
            <a:xfrm>
              <a:off x="2573" y="2361"/>
              <a:ext cx="30" cy="9"/>
            </a:xfrm>
            <a:custGeom>
              <a:avLst/>
              <a:gdLst>
                <a:gd name="T0" fmla="*/ 0 w 148"/>
                <a:gd name="T1" fmla="*/ 0 h 48"/>
                <a:gd name="T2" fmla="*/ 0 w 148"/>
                <a:gd name="T3" fmla="*/ 0 h 48"/>
                <a:gd name="T4" fmla="*/ 0 w 148"/>
                <a:gd name="T5" fmla="*/ 0 h 48"/>
                <a:gd name="T6" fmla="*/ 0 w 148"/>
                <a:gd name="T7" fmla="*/ 0 h 48"/>
                <a:gd name="T8" fmla="*/ 0 w 148"/>
                <a:gd name="T9" fmla="*/ 0 h 48"/>
                <a:gd name="T10" fmla="*/ 0 w 148"/>
                <a:gd name="T11" fmla="*/ 0 h 48"/>
                <a:gd name="T12" fmla="*/ 0 w 148"/>
                <a:gd name="T13" fmla="*/ 0 h 48"/>
                <a:gd name="T14" fmla="*/ 0 w 148"/>
                <a:gd name="T15" fmla="*/ 0 h 48"/>
                <a:gd name="T16" fmla="*/ 0 w 148"/>
                <a:gd name="T17" fmla="*/ 0 h 48"/>
                <a:gd name="T18" fmla="*/ 0 w 1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8">
                  <a:moveTo>
                    <a:pt x="48" y="19"/>
                  </a:moveTo>
                  <a:lnTo>
                    <a:pt x="36" y="48"/>
                  </a:lnTo>
                  <a:lnTo>
                    <a:pt x="148" y="36"/>
                  </a:lnTo>
                  <a:lnTo>
                    <a:pt x="144" y="0"/>
                  </a:lnTo>
                  <a:lnTo>
                    <a:pt x="32" y="13"/>
                  </a:lnTo>
                  <a:lnTo>
                    <a:pt x="20" y="41"/>
                  </a:lnTo>
                  <a:lnTo>
                    <a:pt x="32" y="13"/>
                  </a:lnTo>
                  <a:lnTo>
                    <a:pt x="0" y="17"/>
                  </a:lnTo>
                  <a:lnTo>
                    <a:pt x="20" y="41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0" name="Freeform 394"/>
            <p:cNvSpPr>
              <a:spLocks/>
            </p:cNvSpPr>
            <p:nvPr/>
          </p:nvSpPr>
          <p:spPr bwMode="auto">
            <a:xfrm>
              <a:off x="2577" y="2365"/>
              <a:ext cx="21" cy="23"/>
            </a:xfrm>
            <a:custGeom>
              <a:avLst/>
              <a:gdLst>
                <a:gd name="T0" fmla="*/ 0 w 106"/>
                <a:gd name="T1" fmla="*/ 0 h 117"/>
                <a:gd name="T2" fmla="*/ 0 w 106"/>
                <a:gd name="T3" fmla="*/ 0 h 117"/>
                <a:gd name="T4" fmla="*/ 0 w 106"/>
                <a:gd name="T5" fmla="*/ 0 h 117"/>
                <a:gd name="T6" fmla="*/ 0 w 106"/>
                <a:gd name="T7" fmla="*/ 0 h 117"/>
                <a:gd name="T8" fmla="*/ 0 w 106"/>
                <a:gd name="T9" fmla="*/ 0 h 117"/>
                <a:gd name="T10" fmla="*/ 0 w 106"/>
                <a:gd name="T11" fmla="*/ 0 h 117"/>
                <a:gd name="T12" fmla="*/ 0 w 106"/>
                <a:gd name="T13" fmla="*/ 0 h 117"/>
                <a:gd name="T14" fmla="*/ 0 w 106"/>
                <a:gd name="T15" fmla="*/ 0 h 117"/>
                <a:gd name="T16" fmla="*/ 0 w 106"/>
                <a:gd name="T17" fmla="*/ 0 h 117"/>
                <a:gd name="T18" fmla="*/ 0 w 106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7">
                  <a:moveTo>
                    <a:pt x="91" y="117"/>
                  </a:moveTo>
                  <a:lnTo>
                    <a:pt x="95" y="92"/>
                  </a:lnTo>
                  <a:lnTo>
                    <a:pt x="28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70" y="88"/>
                  </a:lnTo>
                  <a:lnTo>
                    <a:pt x="91" y="117"/>
                  </a:lnTo>
                  <a:lnTo>
                    <a:pt x="106" y="107"/>
                  </a:lnTo>
                  <a:lnTo>
                    <a:pt x="95" y="92"/>
                  </a:lnTo>
                  <a:lnTo>
                    <a:pt x="91" y="11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1" name="Freeform 395"/>
            <p:cNvSpPr>
              <a:spLocks/>
            </p:cNvSpPr>
            <p:nvPr/>
          </p:nvSpPr>
          <p:spPr bwMode="auto">
            <a:xfrm>
              <a:off x="2583" y="2382"/>
              <a:ext cx="12" cy="14"/>
            </a:xfrm>
            <a:custGeom>
              <a:avLst/>
              <a:gdLst>
                <a:gd name="T0" fmla="*/ 0 w 62"/>
                <a:gd name="T1" fmla="*/ 0 h 67"/>
                <a:gd name="T2" fmla="*/ 0 w 62"/>
                <a:gd name="T3" fmla="*/ 0 h 67"/>
                <a:gd name="T4" fmla="*/ 0 w 62"/>
                <a:gd name="T5" fmla="*/ 0 h 67"/>
                <a:gd name="T6" fmla="*/ 0 w 62"/>
                <a:gd name="T7" fmla="*/ 0 h 67"/>
                <a:gd name="T8" fmla="*/ 0 w 62"/>
                <a:gd name="T9" fmla="*/ 0 h 67"/>
                <a:gd name="T10" fmla="*/ 0 w 62"/>
                <a:gd name="T11" fmla="*/ 0 h 67"/>
                <a:gd name="T12" fmla="*/ 0 w 62"/>
                <a:gd name="T13" fmla="*/ 0 h 67"/>
                <a:gd name="T14" fmla="*/ 0 w 62"/>
                <a:gd name="T15" fmla="*/ 0 h 67"/>
                <a:gd name="T16" fmla="*/ 0 w 62"/>
                <a:gd name="T17" fmla="*/ 0 h 67"/>
                <a:gd name="T18" fmla="*/ 0 w 62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7">
                  <a:moveTo>
                    <a:pt x="0" y="51"/>
                  </a:moveTo>
                  <a:lnTo>
                    <a:pt x="27" y="55"/>
                  </a:lnTo>
                  <a:lnTo>
                    <a:pt x="62" y="29"/>
                  </a:lnTo>
                  <a:lnTo>
                    <a:pt x="41" y="0"/>
                  </a:lnTo>
                  <a:lnTo>
                    <a:pt x="5" y="27"/>
                  </a:lnTo>
                  <a:lnTo>
                    <a:pt x="30" y="31"/>
                  </a:lnTo>
                  <a:lnTo>
                    <a:pt x="0" y="51"/>
                  </a:lnTo>
                  <a:lnTo>
                    <a:pt x="12" y="67"/>
                  </a:lnTo>
                  <a:lnTo>
                    <a:pt x="27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2" name="Freeform 396"/>
            <p:cNvSpPr>
              <a:spLocks/>
            </p:cNvSpPr>
            <p:nvPr/>
          </p:nvSpPr>
          <p:spPr bwMode="auto">
            <a:xfrm>
              <a:off x="2569" y="2365"/>
              <a:ext cx="20" cy="27"/>
            </a:xfrm>
            <a:custGeom>
              <a:avLst/>
              <a:gdLst>
                <a:gd name="T0" fmla="*/ 0 w 97"/>
                <a:gd name="T1" fmla="*/ 0 h 137"/>
                <a:gd name="T2" fmla="*/ 0 w 97"/>
                <a:gd name="T3" fmla="*/ 0 h 137"/>
                <a:gd name="T4" fmla="*/ 0 w 97"/>
                <a:gd name="T5" fmla="*/ 0 h 137"/>
                <a:gd name="T6" fmla="*/ 0 w 97"/>
                <a:gd name="T7" fmla="*/ 0 h 137"/>
                <a:gd name="T8" fmla="*/ 0 w 97"/>
                <a:gd name="T9" fmla="*/ 0 h 137"/>
                <a:gd name="T10" fmla="*/ 0 w 97"/>
                <a:gd name="T11" fmla="*/ 0 h 137"/>
                <a:gd name="T12" fmla="*/ 0 w 97"/>
                <a:gd name="T13" fmla="*/ 0 h 137"/>
                <a:gd name="T14" fmla="*/ 0 w 97"/>
                <a:gd name="T15" fmla="*/ 0 h 137"/>
                <a:gd name="T16" fmla="*/ 0 w 97"/>
                <a:gd name="T17" fmla="*/ 0 h 137"/>
                <a:gd name="T18" fmla="*/ 0 w 97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7">
                  <a:moveTo>
                    <a:pt x="32" y="43"/>
                  </a:moveTo>
                  <a:lnTo>
                    <a:pt x="2" y="47"/>
                  </a:lnTo>
                  <a:lnTo>
                    <a:pt x="67" y="137"/>
                  </a:lnTo>
                  <a:lnTo>
                    <a:pt x="97" y="117"/>
                  </a:lnTo>
                  <a:lnTo>
                    <a:pt x="31" y="25"/>
                  </a:lnTo>
                  <a:lnTo>
                    <a:pt x="0" y="28"/>
                  </a:lnTo>
                  <a:lnTo>
                    <a:pt x="31" y="25"/>
                  </a:lnTo>
                  <a:lnTo>
                    <a:pt x="11" y="0"/>
                  </a:lnTo>
                  <a:lnTo>
                    <a:pt x="0" y="28"/>
                  </a:lnTo>
                  <a:lnTo>
                    <a:pt x="32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3" name="Freeform 397"/>
            <p:cNvSpPr>
              <a:spLocks/>
            </p:cNvSpPr>
            <p:nvPr/>
          </p:nvSpPr>
          <p:spPr bwMode="auto">
            <a:xfrm>
              <a:off x="2560" y="2371"/>
              <a:ext cx="16" cy="27"/>
            </a:xfrm>
            <a:custGeom>
              <a:avLst/>
              <a:gdLst>
                <a:gd name="T0" fmla="*/ 0 w 78"/>
                <a:gd name="T1" fmla="*/ 0 h 135"/>
                <a:gd name="T2" fmla="*/ 0 w 78"/>
                <a:gd name="T3" fmla="*/ 0 h 135"/>
                <a:gd name="T4" fmla="*/ 0 w 78"/>
                <a:gd name="T5" fmla="*/ 0 h 135"/>
                <a:gd name="T6" fmla="*/ 0 w 78"/>
                <a:gd name="T7" fmla="*/ 0 h 135"/>
                <a:gd name="T8" fmla="*/ 0 w 78"/>
                <a:gd name="T9" fmla="*/ 0 h 135"/>
                <a:gd name="T10" fmla="*/ 0 w 78"/>
                <a:gd name="T11" fmla="*/ 0 h 135"/>
                <a:gd name="T12" fmla="*/ 0 w 78"/>
                <a:gd name="T13" fmla="*/ 0 h 135"/>
                <a:gd name="T14" fmla="*/ 0 w 78"/>
                <a:gd name="T15" fmla="*/ 0 h 135"/>
                <a:gd name="T16" fmla="*/ 0 w 78"/>
                <a:gd name="T17" fmla="*/ 0 h 135"/>
                <a:gd name="T18" fmla="*/ 0 w 78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5">
                  <a:moveTo>
                    <a:pt x="9" y="129"/>
                  </a:moveTo>
                  <a:lnTo>
                    <a:pt x="32" y="119"/>
                  </a:lnTo>
                  <a:lnTo>
                    <a:pt x="78" y="15"/>
                  </a:lnTo>
                  <a:lnTo>
                    <a:pt x="46" y="0"/>
                  </a:lnTo>
                  <a:lnTo>
                    <a:pt x="0" y="105"/>
                  </a:lnTo>
                  <a:lnTo>
                    <a:pt x="24" y="96"/>
                  </a:lnTo>
                  <a:lnTo>
                    <a:pt x="9" y="128"/>
                  </a:lnTo>
                  <a:lnTo>
                    <a:pt x="26" y="135"/>
                  </a:lnTo>
                  <a:lnTo>
                    <a:pt x="32" y="119"/>
                  </a:lnTo>
                  <a:lnTo>
                    <a:pt x="9" y="1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4" name="Freeform 398"/>
            <p:cNvSpPr>
              <a:spLocks/>
            </p:cNvSpPr>
            <p:nvPr/>
          </p:nvSpPr>
          <p:spPr bwMode="auto">
            <a:xfrm>
              <a:off x="2551" y="2386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7" y="8"/>
                  </a:moveTo>
                  <a:lnTo>
                    <a:pt x="16" y="31"/>
                  </a:lnTo>
                  <a:lnTo>
                    <a:pt x="57" y="51"/>
                  </a:lnTo>
                  <a:lnTo>
                    <a:pt x="72" y="18"/>
                  </a:lnTo>
                  <a:lnTo>
                    <a:pt x="30" y="0"/>
                  </a:lnTo>
                  <a:lnTo>
                    <a:pt x="40" y="23"/>
                  </a:lnTo>
                  <a:lnTo>
                    <a:pt x="7" y="8"/>
                  </a:lnTo>
                  <a:lnTo>
                    <a:pt x="0" y="26"/>
                  </a:lnTo>
                  <a:lnTo>
                    <a:pt x="16" y="31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5" name="Freeform 399"/>
            <p:cNvSpPr>
              <a:spLocks/>
            </p:cNvSpPr>
            <p:nvPr/>
          </p:nvSpPr>
          <p:spPr bwMode="auto">
            <a:xfrm>
              <a:off x="2552" y="2364"/>
              <a:ext cx="18" cy="27"/>
            </a:xfrm>
            <a:custGeom>
              <a:avLst/>
              <a:gdLst>
                <a:gd name="T0" fmla="*/ 0 w 91"/>
                <a:gd name="T1" fmla="*/ 0 h 132"/>
                <a:gd name="T2" fmla="*/ 0 w 91"/>
                <a:gd name="T3" fmla="*/ 0 h 132"/>
                <a:gd name="T4" fmla="*/ 0 w 91"/>
                <a:gd name="T5" fmla="*/ 0 h 132"/>
                <a:gd name="T6" fmla="*/ 0 w 91"/>
                <a:gd name="T7" fmla="*/ 0 h 132"/>
                <a:gd name="T8" fmla="*/ 0 w 91"/>
                <a:gd name="T9" fmla="*/ 0 h 132"/>
                <a:gd name="T10" fmla="*/ 0 w 91"/>
                <a:gd name="T11" fmla="*/ 0 h 132"/>
                <a:gd name="T12" fmla="*/ 0 w 91"/>
                <a:gd name="T13" fmla="*/ 0 h 132"/>
                <a:gd name="T14" fmla="*/ 0 w 91"/>
                <a:gd name="T15" fmla="*/ 0 h 132"/>
                <a:gd name="T16" fmla="*/ 0 w 91"/>
                <a:gd name="T17" fmla="*/ 0 h 132"/>
                <a:gd name="T18" fmla="*/ 0 w 91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2">
                  <a:moveTo>
                    <a:pt x="65" y="39"/>
                  </a:moveTo>
                  <a:lnTo>
                    <a:pt x="45" y="14"/>
                  </a:lnTo>
                  <a:lnTo>
                    <a:pt x="0" y="117"/>
                  </a:lnTo>
                  <a:lnTo>
                    <a:pt x="33" y="132"/>
                  </a:lnTo>
                  <a:lnTo>
                    <a:pt x="79" y="28"/>
                  </a:lnTo>
                  <a:lnTo>
                    <a:pt x="60" y="2"/>
                  </a:lnTo>
                  <a:lnTo>
                    <a:pt x="79" y="28"/>
                  </a:lnTo>
                  <a:lnTo>
                    <a:pt x="91" y="0"/>
                  </a:lnTo>
                  <a:lnTo>
                    <a:pt x="60" y="2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6" name="Freeform 400"/>
            <p:cNvSpPr>
              <a:spLocks/>
            </p:cNvSpPr>
            <p:nvPr/>
          </p:nvSpPr>
          <p:spPr bwMode="auto">
            <a:xfrm>
              <a:off x="2538" y="2365"/>
              <a:ext cx="27" cy="10"/>
            </a:xfrm>
            <a:custGeom>
              <a:avLst/>
              <a:gdLst>
                <a:gd name="T0" fmla="*/ 0 w 134"/>
                <a:gd name="T1" fmla="*/ 0 h 51"/>
                <a:gd name="T2" fmla="*/ 0 w 134"/>
                <a:gd name="T3" fmla="*/ 0 h 51"/>
                <a:gd name="T4" fmla="*/ 0 w 134"/>
                <a:gd name="T5" fmla="*/ 0 h 51"/>
                <a:gd name="T6" fmla="*/ 0 w 134"/>
                <a:gd name="T7" fmla="*/ 0 h 51"/>
                <a:gd name="T8" fmla="*/ 0 w 134"/>
                <a:gd name="T9" fmla="*/ 0 h 51"/>
                <a:gd name="T10" fmla="*/ 0 w 134"/>
                <a:gd name="T11" fmla="*/ 0 h 51"/>
                <a:gd name="T12" fmla="*/ 0 w 134"/>
                <a:gd name="T13" fmla="*/ 0 h 51"/>
                <a:gd name="T14" fmla="*/ 0 w 134"/>
                <a:gd name="T15" fmla="*/ 0 h 51"/>
                <a:gd name="T16" fmla="*/ 0 w 134"/>
                <a:gd name="T17" fmla="*/ 0 h 51"/>
                <a:gd name="T18" fmla="*/ 0 w 134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51">
                  <a:moveTo>
                    <a:pt x="0" y="33"/>
                  </a:moveTo>
                  <a:lnTo>
                    <a:pt x="21" y="50"/>
                  </a:lnTo>
                  <a:lnTo>
                    <a:pt x="134" y="37"/>
                  </a:lnTo>
                  <a:lnTo>
                    <a:pt x="129" y="0"/>
                  </a:lnTo>
                  <a:lnTo>
                    <a:pt x="16" y="13"/>
                  </a:lnTo>
                  <a:lnTo>
                    <a:pt x="36" y="29"/>
                  </a:lnTo>
                  <a:lnTo>
                    <a:pt x="0" y="33"/>
                  </a:lnTo>
                  <a:lnTo>
                    <a:pt x="2" y="51"/>
                  </a:lnTo>
                  <a:lnTo>
                    <a:pt x="21" y="5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7" name="Freeform 401"/>
            <p:cNvSpPr>
              <a:spLocks/>
            </p:cNvSpPr>
            <p:nvPr/>
          </p:nvSpPr>
          <p:spPr bwMode="auto">
            <a:xfrm>
              <a:off x="2537" y="2359"/>
              <a:ext cx="8" cy="12"/>
            </a:xfrm>
            <a:custGeom>
              <a:avLst/>
              <a:gdLst>
                <a:gd name="T0" fmla="*/ 0 w 42"/>
                <a:gd name="T1" fmla="*/ 0 h 64"/>
                <a:gd name="T2" fmla="*/ 0 w 42"/>
                <a:gd name="T3" fmla="*/ 0 h 64"/>
                <a:gd name="T4" fmla="*/ 0 w 42"/>
                <a:gd name="T5" fmla="*/ 0 h 64"/>
                <a:gd name="T6" fmla="*/ 0 w 42"/>
                <a:gd name="T7" fmla="*/ 0 h 64"/>
                <a:gd name="T8" fmla="*/ 0 w 42"/>
                <a:gd name="T9" fmla="*/ 0 h 64"/>
                <a:gd name="T10" fmla="*/ 0 w 42"/>
                <a:gd name="T11" fmla="*/ 0 h 64"/>
                <a:gd name="T12" fmla="*/ 0 w 42"/>
                <a:gd name="T13" fmla="*/ 0 h 64"/>
                <a:gd name="T14" fmla="*/ 0 w 42"/>
                <a:gd name="T15" fmla="*/ 0 h 64"/>
                <a:gd name="T16" fmla="*/ 0 w 42"/>
                <a:gd name="T17" fmla="*/ 0 h 64"/>
                <a:gd name="T18" fmla="*/ 0 w 42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4">
                  <a:moveTo>
                    <a:pt x="18" y="0"/>
                  </a:moveTo>
                  <a:lnTo>
                    <a:pt x="3" y="20"/>
                  </a:lnTo>
                  <a:lnTo>
                    <a:pt x="6" y="64"/>
                  </a:lnTo>
                  <a:lnTo>
                    <a:pt x="42" y="60"/>
                  </a:lnTo>
                  <a:lnTo>
                    <a:pt x="37" y="16"/>
                  </a:lnTo>
                  <a:lnTo>
                    <a:pt x="21" y="36"/>
                  </a:lnTo>
                  <a:lnTo>
                    <a:pt x="18" y="0"/>
                  </a:lnTo>
                  <a:lnTo>
                    <a:pt x="0" y="1"/>
                  </a:lnTo>
                  <a:lnTo>
                    <a:pt x="3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8" name="Freeform 402"/>
            <p:cNvSpPr>
              <a:spLocks/>
            </p:cNvSpPr>
            <p:nvPr/>
          </p:nvSpPr>
          <p:spPr bwMode="auto">
            <a:xfrm>
              <a:off x="2541" y="2356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98" y="28"/>
                  </a:moveTo>
                  <a:lnTo>
                    <a:pt x="112" y="0"/>
                  </a:lnTo>
                  <a:lnTo>
                    <a:pt x="0" y="12"/>
                  </a:lnTo>
                  <a:lnTo>
                    <a:pt x="3" y="48"/>
                  </a:lnTo>
                  <a:lnTo>
                    <a:pt x="116" y="36"/>
                  </a:lnTo>
                  <a:lnTo>
                    <a:pt x="127" y="7"/>
                  </a:lnTo>
                  <a:lnTo>
                    <a:pt x="116" y="36"/>
                  </a:lnTo>
                  <a:lnTo>
                    <a:pt x="147" y="33"/>
                  </a:lnTo>
                  <a:lnTo>
                    <a:pt x="127" y="7"/>
                  </a:lnTo>
                  <a:lnTo>
                    <a:pt x="98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49" name="Freeform 403"/>
            <p:cNvSpPr>
              <a:spLocks/>
            </p:cNvSpPr>
            <p:nvPr/>
          </p:nvSpPr>
          <p:spPr bwMode="auto">
            <a:xfrm>
              <a:off x="2545" y="2339"/>
              <a:ext cx="21" cy="23"/>
            </a:xfrm>
            <a:custGeom>
              <a:avLst/>
              <a:gdLst>
                <a:gd name="T0" fmla="*/ 0 w 105"/>
                <a:gd name="T1" fmla="*/ 0 h 116"/>
                <a:gd name="T2" fmla="*/ 0 w 105"/>
                <a:gd name="T3" fmla="*/ 0 h 116"/>
                <a:gd name="T4" fmla="*/ 0 w 105"/>
                <a:gd name="T5" fmla="*/ 0 h 116"/>
                <a:gd name="T6" fmla="*/ 0 w 105"/>
                <a:gd name="T7" fmla="*/ 0 h 116"/>
                <a:gd name="T8" fmla="*/ 0 w 105"/>
                <a:gd name="T9" fmla="*/ 0 h 116"/>
                <a:gd name="T10" fmla="*/ 0 w 105"/>
                <a:gd name="T11" fmla="*/ 0 h 116"/>
                <a:gd name="T12" fmla="*/ 0 w 105"/>
                <a:gd name="T13" fmla="*/ 0 h 116"/>
                <a:gd name="T14" fmla="*/ 0 w 105"/>
                <a:gd name="T15" fmla="*/ 0 h 116"/>
                <a:gd name="T16" fmla="*/ 0 w 105"/>
                <a:gd name="T17" fmla="*/ 0 h 116"/>
                <a:gd name="T18" fmla="*/ 0 w 105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6">
                  <a:moveTo>
                    <a:pt x="15" y="0"/>
                  </a:moveTo>
                  <a:lnTo>
                    <a:pt x="10" y="24"/>
                  </a:lnTo>
                  <a:lnTo>
                    <a:pt x="76" y="116"/>
                  </a:lnTo>
                  <a:lnTo>
                    <a:pt x="105" y="95"/>
                  </a:lnTo>
                  <a:lnTo>
                    <a:pt x="40" y="3"/>
                  </a:lnTo>
                  <a:lnTo>
                    <a:pt x="36" y="29"/>
                  </a:lnTo>
                  <a:lnTo>
                    <a:pt x="15" y="0"/>
                  </a:lnTo>
                  <a:lnTo>
                    <a:pt x="0" y="11"/>
                  </a:lnTo>
                  <a:lnTo>
                    <a:pt x="10" y="2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0" name="Freeform 404"/>
            <p:cNvSpPr>
              <a:spLocks/>
            </p:cNvSpPr>
            <p:nvPr/>
          </p:nvSpPr>
          <p:spPr bwMode="auto">
            <a:xfrm>
              <a:off x="2548" y="2331"/>
              <a:ext cx="12" cy="13"/>
            </a:xfrm>
            <a:custGeom>
              <a:avLst/>
              <a:gdLst>
                <a:gd name="T0" fmla="*/ 0 w 61"/>
                <a:gd name="T1" fmla="*/ 0 h 68"/>
                <a:gd name="T2" fmla="*/ 0 w 61"/>
                <a:gd name="T3" fmla="*/ 0 h 68"/>
                <a:gd name="T4" fmla="*/ 0 w 61"/>
                <a:gd name="T5" fmla="*/ 0 h 68"/>
                <a:gd name="T6" fmla="*/ 0 w 61"/>
                <a:gd name="T7" fmla="*/ 0 h 68"/>
                <a:gd name="T8" fmla="*/ 0 w 61"/>
                <a:gd name="T9" fmla="*/ 0 h 68"/>
                <a:gd name="T10" fmla="*/ 0 w 61"/>
                <a:gd name="T11" fmla="*/ 0 h 68"/>
                <a:gd name="T12" fmla="*/ 0 w 61"/>
                <a:gd name="T13" fmla="*/ 0 h 68"/>
                <a:gd name="T14" fmla="*/ 0 w 61"/>
                <a:gd name="T15" fmla="*/ 0 h 68"/>
                <a:gd name="T16" fmla="*/ 0 w 61"/>
                <a:gd name="T17" fmla="*/ 0 h 68"/>
                <a:gd name="T18" fmla="*/ 0 w 61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8">
                  <a:moveTo>
                    <a:pt x="61" y="16"/>
                  </a:moveTo>
                  <a:lnTo>
                    <a:pt x="35" y="12"/>
                  </a:lnTo>
                  <a:lnTo>
                    <a:pt x="0" y="39"/>
                  </a:lnTo>
                  <a:lnTo>
                    <a:pt x="21" y="68"/>
                  </a:lnTo>
                  <a:lnTo>
                    <a:pt x="57" y="41"/>
                  </a:lnTo>
                  <a:lnTo>
                    <a:pt x="32" y="38"/>
                  </a:lnTo>
                  <a:lnTo>
                    <a:pt x="61" y="16"/>
                  </a:lnTo>
                  <a:lnTo>
                    <a:pt x="50" y="0"/>
                  </a:lnTo>
                  <a:lnTo>
                    <a:pt x="35" y="12"/>
                  </a:lnTo>
                  <a:lnTo>
                    <a:pt x="61" y="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1" name="Freeform 405"/>
            <p:cNvSpPr>
              <a:spLocks/>
            </p:cNvSpPr>
            <p:nvPr/>
          </p:nvSpPr>
          <p:spPr bwMode="auto">
            <a:xfrm>
              <a:off x="2554" y="2334"/>
              <a:ext cx="20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64" y="95"/>
                  </a:moveTo>
                  <a:lnTo>
                    <a:pt x="96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7" y="112"/>
                  </a:lnTo>
                  <a:lnTo>
                    <a:pt x="98" y="109"/>
                  </a:lnTo>
                  <a:lnTo>
                    <a:pt x="67" y="112"/>
                  </a:lnTo>
                  <a:lnTo>
                    <a:pt x="85" y="138"/>
                  </a:lnTo>
                  <a:lnTo>
                    <a:pt x="98" y="109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2" name="Freeform 406"/>
            <p:cNvSpPr>
              <a:spLocks/>
            </p:cNvSpPr>
            <p:nvPr/>
          </p:nvSpPr>
          <p:spPr bwMode="auto">
            <a:xfrm>
              <a:off x="2567" y="2329"/>
              <a:ext cx="16" cy="27"/>
            </a:xfrm>
            <a:custGeom>
              <a:avLst/>
              <a:gdLst>
                <a:gd name="T0" fmla="*/ 0 w 79"/>
                <a:gd name="T1" fmla="*/ 0 h 134"/>
                <a:gd name="T2" fmla="*/ 0 w 79"/>
                <a:gd name="T3" fmla="*/ 0 h 134"/>
                <a:gd name="T4" fmla="*/ 0 w 79"/>
                <a:gd name="T5" fmla="*/ 0 h 134"/>
                <a:gd name="T6" fmla="*/ 0 w 79"/>
                <a:gd name="T7" fmla="*/ 0 h 134"/>
                <a:gd name="T8" fmla="*/ 0 w 79"/>
                <a:gd name="T9" fmla="*/ 0 h 134"/>
                <a:gd name="T10" fmla="*/ 0 w 79"/>
                <a:gd name="T11" fmla="*/ 0 h 134"/>
                <a:gd name="T12" fmla="*/ 0 w 79"/>
                <a:gd name="T13" fmla="*/ 0 h 134"/>
                <a:gd name="T14" fmla="*/ 0 w 79"/>
                <a:gd name="T15" fmla="*/ 0 h 134"/>
                <a:gd name="T16" fmla="*/ 0 w 79"/>
                <a:gd name="T17" fmla="*/ 0 h 134"/>
                <a:gd name="T18" fmla="*/ 0 w 79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4">
                  <a:moveTo>
                    <a:pt x="70" y="7"/>
                  </a:moveTo>
                  <a:lnTo>
                    <a:pt x="47" y="15"/>
                  </a:lnTo>
                  <a:lnTo>
                    <a:pt x="0" y="120"/>
                  </a:lnTo>
                  <a:lnTo>
                    <a:pt x="34" y="134"/>
                  </a:lnTo>
                  <a:lnTo>
                    <a:pt x="79" y="30"/>
                  </a:lnTo>
                  <a:lnTo>
                    <a:pt x="55" y="40"/>
                  </a:lnTo>
                  <a:lnTo>
                    <a:pt x="70" y="7"/>
                  </a:lnTo>
                  <a:lnTo>
                    <a:pt x="53" y="0"/>
                  </a:lnTo>
                  <a:lnTo>
                    <a:pt x="47" y="1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3" name="Freeform 407"/>
            <p:cNvSpPr>
              <a:spLocks/>
            </p:cNvSpPr>
            <p:nvPr/>
          </p:nvSpPr>
          <p:spPr bwMode="auto">
            <a:xfrm>
              <a:off x="2578" y="2330"/>
              <a:ext cx="15" cy="11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65" y="41"/>
                  </a:moveTo>
                  <a:lnTo>
                    <a:pt x="56" y="18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2" y="51"/>
                  </a:lnTo>
                  <a:lnTo>
                    <a:pt x="32" y="28"/>
                  </a:lnTo>
                  <a:lnTo>
                    <a:pt x="65" y="41"/>
                  </a:lnTo>
                  <a:lnTo>
                    <a:pt x="73" y="26"/>
                  </a:lnTo>
                  <a:lnTo>
                    <a:pt x="56" y="18"/>
                  </a:lnTo>
                  <a:lnTo>
                    <a:pt x="65" y="4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4" name="Freeform 408"/>
            <p:cNvSpPr>
              <a:spLocks/>
            </p:cNvSpPr>
            <p:nvPr/>
          </p:nvSpPr>
          <p:spPr bwMode="auto">
            <a:xfrm>
              <a:off x="2573" y="2336"/>
              <a:ext cx="18" cy="26"/>
            </a:xfrm>
            <a:custGeom>
              <a:avLst/>
              <a:gdLst>
                <a:gd name="T0" fmla="*/ 0 w 91"/>
                <a:gd name="T1" fmla="*/ 0 h 131"/>
                <a:gd name="T2" fmla="*/ 0 w 91"/>
                <a:gd name="T3" fmla="*/ 0 h 131"/>
                <a:gd name="T4" fmla="*/ 0 w 91"/>
                <a:gd name="T5" fmla="*/ 0 h 131"/>
                <a:gd name="T6" fmla="*/ 0 w 91"/>
                <a:gd name="T7" fmla="*/ 0 h 131"/>
                <a:gd name="T8" fmla="*/ 0 w 91"/>
                <a:gd name="T9" fmla="*/ 0 h 131"/>
                <a:gd name="T10" fmla="*/ 0 w 91"/>
                <a:gd name="T11" fmla="*/ 0 h 131"/>
                <a:gd name="T12" fmla="*/ 0 w 91"/>
                <a:gd name="T13" fmla="*/ 0 h 131"/>
                <a:gd name="T14" fmla="*/ 0 w 91"/>
                <a:gd name="T15" fmla="*/ 0 h 131"/>
                <a:gd name="T16" fmla="*/ 0 w 91"/>
                <a:gd name="T17" fmla="*/ 0 h 131"/>
                <a:gd name="T18" fmla="*/ 0 w 91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1">
                  <a:moveTo>
                    <a:pt x="27" y="92"/>
                  </a:moveTo>
                  <a:lnTo>
                    <a:pt x="46" y="116"/>
                  </a:lnTo>
                  <a:lnTo>
                    <a:pt x="91" y="13"/>
                  </a:lnTo>
                  <a:lnTo>
                    <a:pt x="58" y="0"/>
                  </a:lnTo>
                  <a:lnTo>
                    <a:pt x="13" y="103"/>
                  </a:lnTo>
                  <a:lnTo>
                    <a:pt x="31" y="128"/>
                  </a:lnTo>
                  <a:lnTo>
                    <a:pt x="13" y="103"/>
                  </a:lnTo>
                  <a:lnTo>
                    <a:pt x="0" y="131"/>
                  </a:lnTo>
                  <a:lnTo>
                    <a:pt x="31" y="128"/>
                  </a:lnTo>
                  <a:lnTo>
                    <a:pt x="27" y="9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5" name="Freeform 409"/>
            <p:cNvSpPr>
              <a:spLocks/>
            </p:cNvSpPr>
            <p:nvPr/>
          </p:nvSpPr>
          <p:spPr bwMode="auto">
            <a:xfrm>
              <a:off x="2672" y="2391"/>
              <a:ext cx="26" cy="1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0 w 133"/>
                <a:gd name="T5" fmla="*/ 0 h 50"/>
                <a:gd name="T6" fmla="*/ 0 w 133"/>
                <a:gd name="T7" fmla="*/ 0 h 50"/>
                <a:gd name="T8" fmla="*/ 0 w 133"/>
                <a:gd name="T9" fmla="*/ 0 h 50"/>
                <a:gd name="T10" fmla="*/ 0 w 133"/>
                <a:gd name="T11" fmla="*/ 0 h 50"/>
                <a:gd name="T12" fmla="*/ 0 w 133"/>
                <a:gd name="T13" fmla="*/ 0 h 50"/>
                <a:gd name="T14" fmla="*/ 0 w 133"/>
                <a:gd name="T15" fmla="*/ 0 h 50"/>
                <a:gd name="T16" fmla="*/ 0 w 133"/>
                <a:gd name="T17" fmla="*/ 0 h 50"/>
                <a:gd name="T18" fmla="*/ 0 w 133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0">
                  <a:moveTo>
                    <a:pt x="133" y="18"/>
                  </a:moveTo>
                  <a:lnTo>
                    <a:pt x="112" y="1"/>
                  </a:lnTo>
                  <a:lnTo>
                    <a:pt x="0" y="13"/>
                  </a:lnTo>
                  <a:lnTo>
                    <a:pt x="4" y="50"/>
                  </a:lnTo>
                  <a:lnTo>
                    <a:pt x="116" y="36"/>
                  </a:lnTo>
                  <a:lnTo>
                    <a:pt x="97" y="21"/>
                  </a:lnTo>
                  <a:lnTo>
                    <a:pt x="133" y="18"/>
                  </a:lnTo>
                  <a:lnTo>
                    <a:pt x="130" y="0"/>
                  </a:lnTo>
                  <a:lnTo>
                    <a:pt x="112" y="1"/>
                  </a:lnTo>
                  <a:lnTo>
                    <a:pt x="133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6" name="Freeform 410"/>
            <p:cNvSpPr>
              <a:spLocks/>
            </p:cNvSpPr>
            <p:nvPr/>
          </p:nvSpPr>
          <p:spPr bwMode="auto">
            <a:xfrm>
              <a:off x="2691" y="2394"/>
              <a:ext cx="9" cy="13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24" y="64"/>
                  </a:moveTo>
                  <a:lnTo>
                    <a:pt x="40" y="45"/>
                  </a:lnTo>
                  <a:lnTo>
                    <a:pt x="36" y="0"/>
                  </a:lnTo>
                  <a:lnTo>
                    <a:pt x="0" y="3"/>
                  </a:lnTo>
                  <a:lnTo>
                    <a:pt x="4" y="47"/>
                  </a:lnTo>
                  <a:lnTo>
                    <a:pt x="19" y="27"/>
                  </a:lnTo>
                  <a:lnTo>
                    <a:pt x="24" y="64"/>
                  </a:lnTo>
                  <a:lnTo>
                    <a:pt x="43" y="62"/>
                  </a:lnTo>
                  <a:lnTo>
                    <a:pt x="40" y="45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7" name="Freeform 411"/>
            <p:cNvSpPr>
              <a:spLocks/>
            </p:cNvSpPr>
            <p:nvPr/>
          </p:nvSpPr>
          <p:spPr bwMode="auto">
            <a:xfrm>
              <a:off x="2667" y="2400"/>
              <a:ext cx="29" cy="9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47" y="20"/>
                  </a:moveTo>
                  <a:lnTo>
                    <a:pt x="34" y="48"/>
                  </a:lnTo>
                  <a:lnTo>
                    <a:pt x="147" y="37"/>
                  </a:lnTo>
                  <a:lnTo>
                    <a:pt x="142" y="0"/>
                  </a:lnTo>
                  <a:lnTo>
                    <a:pt x="31" y="13"/>
                  </a:lnTo>
                  <a:lnTo>
                    <a:pt x="18" y="42"/>
                  </a:lnTo>
                  <a:lnTo>
                    <a:pt x="31" y="13"/>
                  </a:lnTo>
                  <a:lnTo>
                    <a:pt x="0" y="17"/>
                  </a:lnTo>
                  <a:lnTo>
                    <a:pt x="18" y="42"/>
                  </a:lnTo>
                  <a:lnTo>
                    <a:pt x="47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8" name="Freeform 412"/>
            <p:cNvSpPr>
              <a:spLocks/>
            </p:cNvSpPr>
            <p:nvPr/>
          </p:nvSpPr>
          <p:spPr bwMode="auto">
            <a:xfrm>
              <a:off x="2670" y="2404"/>
              <a:ext cx="22" cy="23"/>
            </a:xfrm>
            <a:custGeom>
              <a:avLst/>
              <a:gdLst>
                <a:gd name="T0" fmla="*/ 0 w 107"/>
                <a:gd name="T1" fmla="*/ 0 h 116"/>
                <a:gd name="T2" fmla="*/ 0 w 107"/>
                <a:gd name="T3" fmla="*/ 0 h 116"/>
                <a:gd name="T4" fmla="*/ 0 w 107"/>
                <a:gd name="T5" fmla="*/ 0 h 116"/>
                <a:gd name="T6" fmla="*/ 0 w 107"/>
                <a:gd name="T7" fmla="*/ 0 h 116"/>
                <a:gd name="T8" fmla="*/ 0 w 107"/>
                <a:gd name="T9" fmla="*/ 0 h 116"/>
                <a:gd name="T10" fmla="*/ 0 w 107"/>
                <a:gd name="T11" fmla="*/ 0 h 116"/>
                <a:gd name="T12" fmla="*/ 0 w 107"/>
                <a:gd name="T13" fmla="*/ 0 h 116"/>
                <a:gd name="T14" fmla="*/ 0 w 107"/>
                <a:gd name="T15" fmla="*/ 0 h 116"/>
                <a:gd name="T16" fmla="*/ 0 w 107"/>
                <a:gd name="T17" fmla="*/ 0 h 116"/>
                <a:gd name="T18" fmla="*/ 0 w 10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6">
                  <a:moveTo>
                    <a:pt x="93" y="116"/>
                  </a:moveTo>
                  <a:lnTo>
                    <a:pt x="95" y="91"/>
                  </a:lnTo>
                  <a:lnTo>
                    <a:pt x="29" y="0"/>
                  </a:lnTo>
                  <a:lnTo>
                    <a:pt x="0" y="22"/>
                  </a:lnTo>
                  <a:lnTo>
                    <a:pt x="66" y="113"/>
                  </a:lnTo>
                  <a:lnTo>
                    <a:pt x="71" y="87"/>
                  </a:lnTo>
                  <a:lnTo>
                    <a:pt x="93" y="116"/>
                  </a:lnTo>
                  <a:lnTo>
                    <a:pt x="107" y="106"/>
                  </a:lnTo>
                  <a:lnTo>
                    <a:pt x="95" y="91"/>
                  </a:lnTo>
                  <a:lnTo>
                    <a:pt x="93" y="11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59" name="Freeform 413"/>
            <p:cNvSpPr>
              <a:spLocks/>
            </p:cNvSpPr>
            <p:nvPr/>
          </p:nvSpPr>
          <p:spPr bwMode="auto">
            <a:xfrm>
              <a:off x="2677" y="2421"/>
              <a:ext cx="12" cy="14"/>
            </a:xfrm>
            <a:custGeom>
              <a:avLst/>
              <a:gdLst>
                <a:gd name="T0" fmla="*/ 0 w 61"/>
                <a:gd name="T1" fmla="*/ 0 h 68"/>
                <a:gd name="T2" fmla="*/ 0 w 61"/>
                <a:gd name="T3" fmla="*/ 0 h 68"/>
                <a:gd name="T4" fmla="*/ 0 w 61"/>
                <a:gd name="T5" fmla="*/ 0 h 68"/>
                <a:gd name="T6" fmla="*/ 0 w 61"/>
                <a:gd name="T7" fmla="*/ 0 h 68"/>
                <a:gd name="T8" fmla="*/ 0 w 61"/>
                <a:gd name="T9" fmla="*/ 0 h 68"/>
                <a:gd name="T10" fmla="*/ 0 w 61"/>
                <a:gd name="T11" fmla="*/ 0 h 68"/>
                <a:gd name="T12" fmla="*/ 0 w 61"/>
                <a:gd name="T13" fmla="*/ 0 h 68"/>
                <a:gd name="T14" fmla="*/ 0 w 61"/>
                <a:gd name="T15" fmla="*/ 0 h 68"/>
                <a:gd name="T16" fmla="*/ 0 w 61"/>
                <a:gd name="T17" fmla="*/ 0 h 68"/>
                <a:gd name="T18" fmla="*/ 0 w 61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8">
                  <a:moveTo>
                    <a:pt x="0" y="53"/>
                  </a:moveTo>
                  <a:lnTo>
                    <a:pt x="25" y="56"/>
                  </a:lnTo>
                  <a:lnTo>
                    <a:pt x="61" y="29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29" y="31"/>
                  </a:lnTo>
                  <a:lnTo>
                    <a:pt x="0" y="53"/>
                  </a:lnTo>
                  <a:lnTo>
                    <a:pt x="10" y="68"/>
                  </a:lnTo>
                  <a:lnTo>
                    <a:pt x="25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0" name="Freeform 414"/>
            <p:cNvSpPr>
              <a:spLocks/>
            </p:cNvSpPr>
            <p:nvPr/>
          </p:nvSpPr>
          <p:spPr bwMode="auto">
            <a:xfrm>
              <a:off x="2663" y="2404"/>
              <a:ext cx="19" cy="28"/>
            </a:xfrm>
            <a:custGeom>
              <a:avLst/>
              <a:gdLst>
                <a:gd name="T0" fmla="*/ 0 w 99"/>
                <a:gd name="T1" fmla="*/ 0 h 139"/>
                <a:gd name="T2" fmla="*/ 0 w 99"/>
                <a:gd name="T3" fmla="*/ 0 h 139"/>
                <a:gd name="T4" fmla="*/ 0 w 99"/>
                <a:gd name="T5" fmla="*/ 0 h 139"/>
                <a:gd name="T6" fmla="*/ 0 w 99"/>
                <a:gd name="T7" fmla="*/ 0 h 139"/>
                <a:gd name="T8" fmla="*/ 0 w 99"/>
                <a:gd name="T9" fmla="*/ 0 h 139"/>
                <a:gd name="T10" fmla="*/ 0 w 99"/>
                <a:gd name="T11" fmla="*/ 0 h 139"/>
                <a:gd name="T12" fmla="*/ 0 w 99"/>
                <a:gd name="T13" fmla="*/ 0 h 139"/>
                <a:gd name="T14" fmla="*/ 0 w 99"/>
                <a:gd name="T15" fmla="*/ 0 h 139"/>
                <a:gd name="T16" fmla="*/ 0 w 99"/>
                <a:gd name="T17" fmla="*/ 0 h 139"/>
                <a:gd name="T18" fmla="*/ 0 w 99"/>
                <a:gd name="T19" fmla="*/ 0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9">
                  <a:moveTo>
                    <a:pt x="33" y="45"/>
                  </a:moveTo>
                  <a:lnTo>
                    <a:pt x="2" y="48"/>
                  </a:lnTo>
                  <a:lnTo>
                    <a:pt x="70" y="139"/>
                  </a:lnTo>
                  <a:lnTo>
                    <a:pt x="99" y="117"/>
                  </a:lnTo>
                  <a:lnTo>
                    <a:pt x="31" y="26"/>
                  </a:lnTo>
                  <a:lnTo>
                    <a:pt x="0" y="29"/>
                  </a:lnTo>
                  <a:lnTo>
                    <a:pt x="31" y="26"/>
                  </a:lnTo>
                  <a:lnTo>
                    <a:pt x="14" y="0"/>
                  </a:lnTo>
                  <a:lnTo>
                    <a:pt x="0" y="29"/>
                  </a:lnTo>
                  <a:lnTo>
                    <a:pt x="33" y="4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1" name="Freeform 415"/>
            <p:cNvSpPr>
              <a:spLocks/>
            </p:cNvSpPr>
            <p:nvPr/>
          </p:nvSpPr>
          <p:spPr bwMode="auto">
            <a:xfrm>
              <a:off x="2653" y="2410"/>
              <a:ext cx="16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10" y="128"/>
                  </a:moveTo>
                  <a:lnTo>
                    <a:pt x="34" y="119"/>
                  </a:lnTo>
                  <a:lnTo>
                    <a:pt x="79" y="16"/>
                  </a:lnTo>
                  <a:lnTo>
                    <a:pt x="46" y="0"/>
                  </a:lnTo>
                  <a:lnTo>
                    <a:pt x="0" y="105"/>
                  </a:lnTo>
                  <a:lnTo>
                    <a:pt x="25" y="95"/>
                  </a:lnTo>
                  <a:lnTo>
                    <a:pt x="10" y="128"/>
                  </a:lnTo>
                  <a:lnTo>
                    <a:pt x="26" y="135"/>
                  </a:lnTo>
                  <a:lnTo>
                    <a:pt x="34" y="119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2" name="Freeform 416"/>
            <p:cNvSpPr>
              <a:spLocks/>
            </p:cNvSpPr>
            <p:nvPr/>
          </p:nvSpPr>
          <p:spPr bwMode="auto">
            <a:xfrm>
              <a:off x="2644" y="2425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7" y="8"/>
                  </a:moveTo>
                  <a:lnTo>
                    <a:pt x="16" y="33"/>
                  </a:lnTo>
                  <a:lnTo>
                    <a:pt x="57" y="51"/>
                  </a:lnTo>
                  <a:lnTo>
                    <a:pt x="72" y="18"/>
                  </a:lnTo>
                  <a:lnTo>
                    <a:pt x="30" y="0"/>
                  </a:lnTo>
                  <a:lnTo>
                    <a:pt x="39" y="23"/>
                  </a:lnTo>
                  <a:lnTo>
                    <a:pt x="7" y="9"/>
                  </a:lnTo>
                  <a:lnTo>
                    <a:pt x="0" y="26"/>
                  </a:lnTo>
                  <a:lnTo>
                    <a:pt x="16" y="33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3" name="Freeform 417"/>
            <p:cNvSpPr>
              <a:spLocks/>
            </p:cNvSpPr>
            <p:nvPr/>
          </p:nvSpPr>
          <p:spPr bwMode="auto">
            <a:xfrm>
              <a:off x="2645" y="2403"/>
              <a:ext cx="18" cy="27"/>
            </a:xfrm>
            <a:custGeom>
              <a:avLst/>
              <a:gdLst>
                <a:gd name="T0" fmla="*/ 0 w 90"/>
                <a:gd name="T1" fmla="*/ 0 h 132"/>
                <a:gd name="T2" fmla="*/ 0 w 90"/>
                <a:gd name="T3" fmla="*/ 0 h 132"/>
                <a:gd name="T4" fmla="*/ 0 w 90"/>
                <a:gd name="T5" fmla="*/ 0 h 132"/>
                <a:gd name="T6" fmla="*/ 0 w 90"/>
                <a:gd name="T7" fmla="*/ 0 h 132"/>
                <a:gd name="T8" fmla="*/ 0 w 90"/>
                <a:gd name="T9" fmla="*/ 0 h 132"/>
                <a:gd name="T10" fmla="*/ 0 w 90"/>
                <a:gd name="T11" fmla="*/ 0 h 132"/>
                <a:gd name="T12" fmla="*/ 0 w 90"/>
                <a:gd name="T13" fmla="*/ 0 h 132"/>
                <a:gd name="T14" fmla="*/ 0 w 90"/>
                <a:gd name="T15" fmla="*/ 0 h 132"/>
                <a:gd name="T16" fmla="*/ 0 w 90"/>
                <a:gd name="T17" fmla="*/ 0 h 132"/>
                <a:gd name="T18" fmla="*/ 0 w 90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2">
                  <a:moveTo>
                    <a:pt x="64" y="39"/>
                  </a:moveTo>
                  <a:lnTo>
                    <a:pt x="45" y="15"/>
                  </a:lnTo>
                  <a:lnTo>
                    <a:pt x="0" y="117"/>
                  </a:lnTo>
                  <a:lnTo>
                    <a:pt x="32" y="132"/>
                  </a:lnTo>
                  <a:lnTo>
                    <a:pt x="78" y="28"/>
                  </a:lnTo>
                  <a:lnTo>
                    <a:pt x="60" y="3"/>
                  </a:lnTo>
                  <a:lnTo>
                    <a:pt x="78" y="28"/>
                  </a:lnTo>
                  <a:lnTo>
                    <a:pt x="90" y="0"/>
                  </a:lnTo>
                  <a:lnTo>
                    <a:pt x="60" y="3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4" name="Freeform 418"/>
            <p:cNvSpPr>
              <a:spLocks/>
            </p:cNvSpPr>
            <p:nvPr/>
          </p:nvSpPr>
          <p:spPr bwMode="auto">
            <a:xfrm>
              <a:off x="2632" y="2404"/>
              <a:ext cx="26" cy="10"/>
            </a:xfrm>
            <a:custGeom>
              <a:avLst/>
              <a:gdLst>
                <a:gd name="T0" fmla="*/ 0 w 133"/>
                <a:gd name="T1" fmla="*/ 0 h 52"/>
                <a:gd name="T2" fmla="*/ 0 w 133"/>
                <a:gd name="T3" fmla="*/ 0 h 52"/>
                <a:gd name="T4" fmla="*/ 0 w 133"/>
                <a:gd name="T5" fmla="*/ 0 h 52"/>
                <a:gd name="T6" fmla="*/ 0 w 133"/>
                <a:gd name="T7" fmla="*/ 0 h 52"/>
                <a:gd name="T8" fmla="*/ 0 w 133"/>
                <a:gd name="T9" fmla="*/ 0 h 52"/>
                <a:gd name="T10" fmla="*/ 0 w 133"/>
                <a:gd name="T11" fmla="*/ 0 h 52"/>
                <a:gd name="T12" fmla="*/ 0 w 133"/>
                <a:gd name="T13" fmla="*/ 0 h 52"/>
                <a:gd name="T14" fmla="*/ 0 w 133"/>
                <a:gd name="T15" fmla="*/ 0 h 52"/>
                <a:gd name="T16" fmla="*/ 0 w 133"/>
                <a:gd name="T17" fmla="*/ 0 h 52"/>
                <a:gd name="T18" fmla="*/ 0 w 133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52">
                  <a:moveTo>
                    <a:pt x="0" y="33"/>
                  </a:moveTo>
                  <a:lnTo>
                    <a:pt x="20" y="49"/>
                  </a:lnTo>
                  <a:lnTo>
                    <a:pt x="133" y="36"/>
                  </a:lnTo>
                  <a:lnTo>
                    <a:pt x="129" y="0"/>
                  </a:lnTo>
                  <a:lnTo>
                    <a:pt x="16" y="13"/>
                  </a:lnTo>
                  <a:lnTo>
                    <a:pt x="35" y="28"/>
                  </a:lnTo>
                  <a:lnTo>
                    <a:pt x="0" y="33"/>
                  </a:lnTo>
                  <a:lnTo>
                    <a:pt x="3" y="52"/>
                  </a:lnTo>
                  <a:lnTo>
                    <a:pt x="20" y="4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5" name="Freeform 419"/>
            <p:cNvSpPr>
              <a:spLocks/>
            </p:cNvSpPr>
            <p:nvPr/>
          </p:nvSpPr>
          <p:spPr bwMode="auto">
            <a:xfrm>
              <a:off x="2630" y="2398"/>
              <a:ext cx="9" cy="12"/>
            </a:xfrm>
            <a:custGeom>
              <a:avLst/>
              <a:gdLst>
                <a:gd name="T0" fmla="*/ 0 w 41"/>
                <a:gd name="T1" fmla="*/ 0 h 64"/>
                <a:gd name="T2" fmla="*/ 0 w 41"/>
                <a:gd name="T3" fmla="*/ 0 h 64"/>
                <a:gd name="T4" fmla="*/ 0 w 41"/>
                <a:gd name="T5" fmla="*/ 0 h 64"/>
                <a:gd name="T6" fmla="*/ 0 w 41"/>
                <a:gd name="T7" fmla="*/ 0 h 64"/>
                <a:gd name="T8" fmla="*/ 0 w 41"/>
                <a:gd name="T9" fmla="*/ 0 h 64"/>
                <a:gd name="T10" fmla="*/ 0 w 41"/>
                <a:gd name="T11" fmla="*/ 0 h 64"/>
                <a:gd name="T12" fmla="*/ 0 w 41"/>
                <a:gd name="T13" fmla="*/ 0 h 64"/>
                <a:gd name="T14" fmla="*/ 0 w 41"/>
                <a:gd name="T15" fmla="*/ 0 h 64"/>
                <a:gd name="T16" fmla="*/ 0 w 41"/>
                <a:gd name="T17" fmla="*/ 0 h 64"/>
                <a:gd name="T18" fmla="*/ 0 w 41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4">
                  <a:moveTo>
                    <a:pt x="17" y="0"/>
                  </a:moveTo>
                  <a:lnTo>
                    <a:pt x="2" y="20"/>
                  </a:lnTo>
                  <a:lnTo>
                    <a:pt x="6" y="64"/>
                  </a:lnTo>
                  <a:lnTo>
                    <a:pt x="41" y="59"/>
                  </a:lnTo>
                  <a:lnTo>
                    <a:pt x="38" y="15"/>
                  </a:lnTo>
                  <a:lnTo>
                    <a:pt x="21" y="35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6" name="Freeform 420"/>
            <p:cNvSpPr>
              <a:spLocks/>
            </p:cNvSpPr>
            <p:nvPr/>
          </p:nvSpPr>
          <p:spPr bwMode="auto">
            <a:xfrm>
              <a:off x="2634" y="2395"/>
              <a:ext cx="29" cy="10"/>
            </a:xfrm>
            <a:custGeom>
              <a:avLst/>
              <a:gdLst>
                <a:gd name="T0" fmla="*/ 0 w 147"/>
                <a:gd name="T1" fmla="*/ 0 h 48"/>
                <a:gd name="T2" fmla="*/ 0 w 147"/>
                <a:gd name="T3" fmla="*/ 0 h 48"/>
                <a:gd name="T4" fmla="*/ 0 w 147"/>
                <a:gd name="T5" fmla="*/ 0 h 48"/>
                <a:gd name="T6" fmla="*/ 0 w 147"/>
                <a:gd name="T7" fmla="*/ 0 h 48"/>
                <a:gd name="T8" fmla="*/ 0 w 147"/>
                <a:gd name="T9" fmla="*/ 0 h 48"/>
                <a:gd name="T10" fmla="*/ 0 w 147"/>
                <a:gd name="T11" fmla="*/ 0 h 48"/>
                <a:gd name="T12" fmla="*/ 0 w 147"/>
                <a:gd name="T13" fmla="*/ 0 h 48"/>
                <a:gd name="T14" fmla="*/ 0 w 147"/>
                <a:gd name="T15" fmla="*/ 0 h 48"/>
                <a:gd name="T16" fmla="*/ 0 w 147"/>
                <a:gd name="T17" fmla="*/ 0 h 48"/>
                <a:gd name="T18" fmla="*/ 0 w 147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8">
                  <a:moveTo>
                    <a:pt x="101" y="29"/>
                  </a:moveTo>
                  <a:lnTo>
                    <a:pt x="112" y="0"/>
                  </a:lnTo>
                  <a:lnTo>
                    <a:pt x="0" y="13"/>
                  </a:lnTo>
                  <a:lnTo>
                    <a:pt x="4" y="48"/>
                  </a:lnTo>
                  <a:lnTo>
                    <a:pt x="117" y="36"/>
                  </a:lnTo>
                  <a:lnTo>
                    <a:pt x="130" y="8"/>
                  </a:lnTo>
                  <a:lnTo>
                    <a:pt x="117" y="36"/>
                  </a:lnTo>
                  <a:lnTo>
                    <a:pt x="147" y="33"/>
                  </a:lnTo>
                  <a:lnTo>
                    <a:pt x="130" y="8"/>
                  </a:lnTo>
                  <a:lnTo>
                    <a:pt x="101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7" name="Freeform 421"/>
            <p:cNvSpPr>
              <a:spLocks/>
            </p:cNvSpPr>
            <p:nvPr/>
          </p:nvSpPr>
          <p:spPr bwMode="auto">
            <a:xfrm>
              <a:off x="2639" y="2377"/>
              <a:ext cx="21" cy="24"/>
            </a:xfrm>
            <a:custGeom>
              <a:avLst/>
              <a:gdLst>
                <a:gd name="T0" fmla="*/ 0 w 106"/>
                <a:gd name="T1" fmla="*/ 0 h 117"/>
                <a:gd name="T2" fmla="*/ 0 w 106"/>
                <a:gd name="T3" fmla="*/ 0 h 117"/>
                <a:gd name="T4" fmla="*/ 0 w 106"/>
                <a:gd name="T5" fmla="*/ 0 h 117"/>
                <a:gd name="T6" fmla="*/ 0 w 106"/>
                <a:gd name="T7" fmla="*/ 0 h 117"/>
                <a:gd name="T8" fmla="*/ 0 w 106"/>
                <a:gd name="T9" fmla="*/ 0 h 117"/>
                <a:gd name="T10" fmla="*/ 0 w 106"/>
                <a:gd name="T11" fmla="*/ 0 h 117"/>
                <a:gd name="T12" fmla="*/ 0 w 106"/>
                <a:gd name="T13" fmla="*/ 0 h 117"/>
                <a:gd name="T14" fmla="*/ 0 w 106"/>
                <a:gd name="T15" fmla="*/ 0 h 117"/>
                <a:gd name="T16" fmla="*/ 0 w 106"/>
                <a:gd name="T17" fmla="*/ 0 h 117"/>
                <a:gd name="T18" fmla="*/ 0 w 106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7">
                  <a:moveTo>
                    <a:pt x="13" y="0"/>
                  </a:moveTo>
                  <a:lnTo>
                    <a:pt x="9" y="25"/>
                  </a:lnTo>
                  <a:lnTo>
                    <a:pt x="77" y="117"/>
                  </a:lnTo>
                  <a:lnTo>
                    <a:pt x="106" y="96"/>
                  </a:lnTo>
                  <a:lnTo>
                    <a:pt x="38" y="5"/>
                  </a:lnTo>
                  <a:lnTo>
                    <a:pt x="35" y="29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9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8" name="Freeform 422"/>
            <p:cNvSpPr>
              <a:spLocks/>
            </p:cNvSpPr>
            <p:nvPr/>
          </p:nvSpPr>
          <p:spPr bwMode="auto">
            <a:xfrm>
              <a:off x="2641" y="2370"/>
              <a:ext cx="12" cy="13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61" y="15"/>
                  </a:moveTo>
                  <a:lnTo>
                    <a:pt x="37" y="11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8" y="39"/>
                  </a:lnTo>
                  <a:lnTo>
                    <a:pt x="32" y="36"/>
                  </a:lnTo>
                  <a:lnTo>
                    <a:pt x="61" y="15"/>
                  </a:lnTo>
                  <a:lnTo>
                    <a:pt x="51" y="0"/>
                  </a:lnTo>
                  <a:lnTo>
                    <a:pt x="37" y="11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69" name="Freeform 423"/>
            <p:cNvSpPr>
              <a:spLocks/>
            </p:cNvSpPr>
            <p:nvPr/>
          </p:nvSpPr>
          <p:spPr bwMode="auto">
            <a:xfrm>
              <a:off x="2648" y="2373"/>
              <a:ext cx="19" cy="27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65" y="95"/>
                  </a:moveTo>
                  <a:lnTo>
                    <a:pt x="96" y="92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98" y="109"/>
                  </a:lnTo>
                  <a:lnTo>
                    <a:pt x="67" y="113"/>
                  </a:lnTo>
                  <a:lnTo>
                    <a:pt x="86" y="137"/>
                  </a:lnTo>
                  <a:lnTo>
                    <a:pt x="98" y="109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0" name="Freeform 424"/>
            <p:cNvSpPr>
              <a:spLocks/>
            </p:cNvSpPr>
            <p:nvPr/>
          </p:nvSpPr>
          <p:spPr bwMode="auto">
            <a:xfrm>
              <a:off x="2661" y="2368"/>
              <a:ext cx="16" cy="27"/>
            </a:xfrm>
            <a:custGeom>
              <a:avLst/>
              <a:gdLst>
                <a:gd name="T0" fmla="*/ 0 w 80"/>
                <a:gd name="T1" fmla="*/ 0 h 135"/>
                <a:gd name="T2" fmla="*/ 0 w 80"/>
                <a:gd name="T3" fmla="*/ 0 h 135"/>
                <a:gd name="T4" fmla="*/ 0 w 80"/>
                <a:gd name="T5" fmla="*/ 0 h 135"/>
                <a:gd name="T6" fmla="*/ 0 w 80"/>
                <a:gd name="T7" fmla="*/ 0 h 135"/>
                <a:gd name="T8" fmla="*/ 0 w 80"/>
                <a:gd name="T9" fmla="*/ 0 h 135"/>
                <a:gd name="T10" fmla="*/ 0 w 80"/>
                <a:gd name="T11" fmla="*/ 0 h 135"/>
                <a:gd name="T12" fmla="*/ 0 w 80"/>
                <a:gd name="T13" fmla="*/ 0 h 135"/>
                <a:gd name="T14" fmla="*/ 0 w 80"/>
                <a:gd name="T15" fmla="*/ 0 h 135"/>
                <a:gd name="T16" fmla="*/ 0 w 80"/>
                <a:gd name="T17" fmla="*/ 0 h 135"/>
                <a:gd name="T18" fmla="*/ 0 w 80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5">
                  <a:moveTo>
                    <a:pt x="70" y="7"/>
                  </a:moveTo>
                  <a:lnTo>
                    <a:pt x="46" y="17"/>
                  </a:lnTo>
                  <a:lnTo>
                    <a:pt x="0" y="121"/>
                  </a:lnTo>
                  <a:lnTo>
                    <a:pt x="33" y="135"/>
                  </a:lnTo>
                  <a:lnTo>
                    <a:pt x="80" y="32"/>
                  </a:lnTo>
                  <a:lnTo>
                    <a:pt x="56" y="40"/>
                  </a:lnTo>
                  <a:lnTo>
                    <a:pt x="70" y="7"/>
                  </a:lnTo>
                  <a:lnTo>
                    <a:pt x="54" y="0"/>
                  </a:lnTo>
                  <a:lnTo>
                    <a:pt x="46" y="17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1" name="Freeform 425"/>
            <p:cNvSpPr>
              <a:spLocks/>
            </p:cNvSpPr>
            <p:nvPr/>
          </p:nvSpPr>
          <p:spPr bwMode="auto">
            <a:xfrm>
              <a:off x="2672" y="2369"/>
              <a:ext cx="14" cy="10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4" y="42"/>
                  </a:moveTo>
                  <a:lnTo>
                    <a:pt x="55" y="19"/>
                  </a:lnTo>
                  <a:lnTo>
                    <a:pt x="14" y="0"/>
                  </a:lnTo>
                  <a:lnTo>
                    <a:pt x="0" y="33"/>
                  </a:lnTo>
                  <a:lnTo>
                    <a:pt x="41" y="51"/>
                  </a:lnTo>
                  <a:lnTo>
                    <a:pt x="30" y="28"/>
                  </a:lnTo>
                  <a:lnTo>
                    <a:pt x="64" y="42"/>
                  </a:lnTo>
                  <a:lnTo>
                    <a:pt x="71" y="26"/>
                  </a:lnTo>
                  <a:lnTo>
                    <a:pt x="55" y="19"/>
                  </a:lnTo>
                  <a:lnTo>
                    <a:pt x="64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2" name="Freeform 426"/>
            <p:cNvSpPr>
              <a:spLocks/>
            </p:cNvSpPr>
            <p:nvPr/>
          </p:nvSpPr>
          <p:spPr bwMode="auto">
            <a:xfrm>
              <a:off x="2667" y="2375"/>
              <a:ext cx="18" cy="26"/>
            </a:xfrm>
            <a:custGeom>
              <a:avLst/>
              <a:gdLst>
                <a:gd name="T0" fmla="*/ 0 w 90"/>
                <a:gd name="T1" fmla="*/ 0 h 131"/>
                <a:gd name="T2" fmla="*/ 0 w 90"/>
                <a:gd name="T3" fmla="*/ 0 h 131"/>
                <a:gd name="T4" fmla="*/ 0 w 90"/>
                <a:gd name="T5" fmla="*/ 0 h 131"/>
                <a:gd name="T6" fmla="*/ 0 w 90"/>
                <a:gd name="T7" fmla="*/ 0 h 131"/>
                <a:gd name="T8" fmla="*/ 0 w 90"/>
                <a:gd name="T9" fmla="*/ 0 h 131"/>
                <a:gd name="T10" fmla="*/ 0 w 90"/>
                <a:gd name="T11" fmla="*/ 0 h 131"/>
                <a:gd name="T12" fmla="*/ 0 w 90"/>
                <a:gd name="T13" fmla="*/ 0 h 131"/>
                <a:gd name="T14" fmla="*/ 0 w 90"/>
                <a:gd name="T15" fmla="*/ 0 h 131"/>
                <a:gd name="T16" fmla="*/ 0 w 90"/>
                <a:gd name="T17" fmla="*/ 0 h 131"/>
                <a:gd name="T18" fmla="*/ 0 w 90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1">
                  <a:moveTo>
                    <a:pt x="26" y="92"/>
                  </a:moveTo>
                  <a:lnTo>
                    <a:pt x="45" y="118"/>
                  </a:lnTo>
                  <a:lnTo>
                    <a:pt x="90" y="14"/>
                  </a:lnTo>
                  <a:lnTo>
                    <a:pt x="56" y="0"/>
                  </a:lnTo>
                  <a:lnTo>
                    <a:pt x="11" y="104"/>
                  </a:lnTo>
                  <a:lnTo>
                    <a:pt x="30" y="129"/>
                  </a:lnTo>
                  <a:lnTo>
                    <a:pt x="11" y="104"/>
                  </a:lnTo>
                  <a:lnTo>
                    <a:pt x="0" y="131"/>
                  </a:lnTo>
                  <a:lnTo>
                    <a:pt x="30" y="129"/>
                  </a:lnTo>
                  <a:lnTo>
                    <a:pt x="26" y="9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3" name="Freeform 427"/>
            <p:cNvSpPr>
              <a:spLocks/>
            </p:cNvSpPr>
            <p:nvPr/>
          </p:nvSpPr>
          <p:spPr bwMode="auto">
            <a:xfrm>
              <a:off x="2664" y="2278"/>
              <a:ext cx="26" cy="10"/>
            </a:xfrm>
            <a:custGeom>
              <a:avLst/>
              <a:gdLst>
                <a:gd name="T0" fmla="*/ 0 w 131"/>
                <a:gd name="T1" fmla="*/ 0 h 50"/>
                <a:gd name="T2" fmla="*/ 0 w 131"/>
                <a:gd name="T3" fmla="*/ 0 h 50"/>
                <a:gd name="T4" fmla="*/ 0 w 131"/>
                <a:gd name="T5" fmla="*/ 0 h 50"/>
                <a:gd name="T6" fmla="*/ 0 w 131"/>
                <a:gd name="T7" fmla="*/ 0 h 50"/>
                <a:gd name="T8" fmla="*/ 0 w 131"/>
                <a:gd name="T9" fmla="*/ 0 h 50"/>
                <a:gd name="T10" fmla="*/ 0 w 131"/>
                <a:gd name="T11" fmla="*/ 0 h 50"/>
                <a:gd name="T12" fmla="*/ 0 w 131"/>
                <a:gd name="T13" fmla="*/ 0 h 50"/>
                <a:gd name="T14" fmla="*/ 0 w 131"/>
                <a:gd name="T15" fmla="*/ 0 h 50"/>
                <a:gd name="T16" fmla="*/ 0 w 131"/>
                <a:gd name="T17" fmla="*/ 0 h 50"/>
                <a:gd name="T18" fmla="*/ 0 w 131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50">
                  <a:moveTo>
                    <a:pt x="131" y="18"/>
                  </a:moveTo>
                  <a:lnTo>
                    <a:pt x="111" y="3"/>
                  </a:lnTo>
                  <a:lnTo>
                    <a:pt x="0" y="15"/>
                  </a:lnTo>
                  <a:lnTo>
                    <a:pt x="3" y="50"/>
                  </a:lnTo>
                  <a:lnTo>
                    <a:pt x="116" y="39"/>
                  </a:lnTo>
                  <a:lnTo>
                    <a:pt x="95" y="21"/>
                  </a:lnTo>
                  <a:lnTo>
                    <a:pt x="131" y="18"/>
                  </a:lnTo>
                  <a:lnTo>
                    <a:pt x="129" y="0"/>
                  </a:lnTo>
                  <a:lnTo>
                    <a:pt x="111" y="3"/>
                  </a:lnTo>
                  <a:lnTo>
                    <a:pt x="131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4" name="Freeform 428"/>
            <p:cNvSpPr>
              <a:spLocks/>
            </p:cNvSpPr>
            <p:nvPr/>
          </p:nvSpPr>
          <p:spPr bwMode="auto">
            <a:xfrm>
              <a:off x="2683" y="2281"/>
              <a:ext cx="9" cy="13"/>
            </a:xfrm>
            <a:custGeom>
              <a:avLst/>
              <a:gdLst>
                <a:gd name="T0" fmla="*/ 0 w 43"/>
                <a:gd name="T1" fmla="*/ 0 h 65"/>
                <a:gd name="T2" fmla="*/ 0 w 43"/>
                <a:gd name="T3" fmla="*/ 0 h 65"/>
                <a:gd name="T4" fmla="*/ 0 w 43"/>
                <a:gd name="T5" fmla="*/ 0 h 65"/>
                <a:gd name="T6" fmla="*/ 0 w 43"/>
                <a:gd name="T7" fmla="*/ 0 h 65"/>
                <a:gd name="T8" fmla="*/ 0 w 43"/>
                <a:gd name="T9" fmla="*/ 0 h 65"/>
                <a:gd name="T10" fmla="*/ 0 w 43"/>
                <a:gd name="T11" fmla="*/ 0 h 65"/>
                <a:gd name="T12" fmla="*/ 0 w 43"/>
                <a:gd name="T13" fmla="*/ 0 h 65"/>
                <a:gd name="T14" fmla="*/ 0 w 43"/>
                <a:gd name="T15" fmla="*/ 0 h 65"/>
                <a:gd name="T16" fmla="*/ 0 w 43"/>
                <a:gd name="T17" fmla="*/ 0 h 65"/>
                <a:gd name="T18" fmla="*/ 0 w 43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5">
                  <a:moveTo>
                    <a:pt x="26" y="65"/>
                  </a:moveTo>
                  <a:lnTo>
                    <a:pt x="41" y="45"/>
                  </a:lnTo>
                  <a:lnTo>
                    <a:pt x="36" y="0"/>
                  </a:lnTo>
                  <a:lnTo>
                    <a:pt x="0" y="3"/>
                  </a:lnTo>
                  <a:lnTo>
                    <a:pt x="5" y="49"/>
                  </a:lnTo>
                  <a:lnTo>
                    <a:pt x="22" y="29"/>
                  </a:lnTo>
                  <a:lnTo>
                    <a:pt x="26" y="65"/>
                  </a:lnTo>
                  <a:lnTo>
                    <a:pt x="43" y="63"/>
                  </a:lnTo>
                  <a:lnTo>
                    <a:pt x="41" y="45"/>
                  </a:lnTo>
                  <a:lnTo>
                    <a:pt x="26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5" name="Freeform 429"/>
            <p:cNvSpPr>
              <a:spLocks/>
            </p:cNvSpPr>
            <p:nvPr/>
          </p:nvSpPr>
          <p:spPr bwMode="auto">
            <a:xfrm>
              <a:off x="2659" y="2287"/>
              <a:ext cx="29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48" y="20"/>
                  </a:moveTo>
                  <a:lnTo>
                    <a:pt x="35" y="49"/>
                  </a:lnTo>
                  <a:lnTo>
                    <a:pt x="148" y="36"/>
                  </a:lnTo>
                  <a:lnTo>
                    <a:pt x="144" y="0"/>
                  </a:lnTo>
                  <a:lnTo>
                    <a:pt x="32" y="13"/>
                  </a:lnTo>
                  <a:lnTo>
                    <a:pt x="19" y="41"/>
                  </a:lnTo>
                  <a:lnTo>
                    <a:pt x="32" y="13"/>
                  </a:lnTo>
                  <a:lnTo>
                    <a:pt x="0" y="16"/>
                  </a:lnTo>
                  <a:lnTo>
                    <a:pt x="19" y="41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6" name="Freeform 430"/>
            <p:cNvSpPr>
              <a:spLocks/>
            </p:cNvSpPr>
            <p:nvPr/>
          </p:nvSpPr>
          <p:spPr bwMode="auto">
            <a:xfrm>
              <a:off x="2663" y="2291"/>
              <a:ext cx="21" cy="23"/>
            </a:xfrm>
            <a:custGeom>
              <a:avLst/>
              <a:gdLst>
                <a:gd name="T0" fmla="*/ 0 w 106"/>
                <a:gd name="T1" fmla="*/ 0 h 115"/>
                <a:gd name="T2" fmla="*/ 0 w 106"/>
                <a:gd name="T3" fmla="*/ 0 h 115"/>
                <a:gd name="T4" fmla="*/ 0 w 106"/>
                <a:gd name="T5" fmla="*/ 0 h 115"/>
                <a:gd name="T6" fmla="*/ 0 w 106"/>
                <a:gd name="T7" fmla="*/ 0 h 115"/>
                <a:gd name="T8" fmla="*/ 0 w 106"/>
                <a:gd name="T9" fmla="*/ 0 h 115"/>
                <a:gd name="T10" fmla="*/ 0 w 106"/>
                <a:gd name="T11" fmla="*/ 0 h 115"/>
                <a:gd name="T12" fmla="*/ 0 w 106"/>
                <a:gd name="T13" fmla="*/ 0 h 115"/>
                <a:gd name="T14" fmla="*/ 0 w 106"/>
                <a:gd name="T15" fmla="*/ 0 h 115"/>
                <a:gd name="T16" fmla="*/ 0 w 106"/>
                <a:gd name="T17" fmla="*/ 0 h 115"/>
                <a:gd name="T18" fmla="*/ 0 w 106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6" h="115">
                  <a:moveTo>
                    <a:pt x="92" y="115"/>
                  </a:moveTo>
                  <a:lnTo>
                    <a:pt x="96" y="90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6" y="112"/>
                  </a:lnTo>
                  <a:lnTo>
                    <a:pt x="71" y="87"/>
                  </a:lnTo>
                  <a:lnTo>
                    <a:pt x="92" y="115"/>
                  </a:lnTo>
                  <a:lnTo>
                    <a:pt x="106" y="105"/>
                  </a:lnTo>
                  <a:lnTo>
                    <a:pt x="96" y="90"/>
                  </a:lnTo>
                  <a:lnTo>
                    <a:pt x="92" y="1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7" name="Freeform 431"/>
            <p:cNvSpPr>
              <a:spLocks/>
            </p:cNvSpPr>
            <p:nvPr/>
          </p:nvSpPr>
          <p:spPr bwMode="auto">
            <a:xfrm>
              <a:off x="2669" y="2308"/>
              <a:ext cx="12" cy="14"/>
            </a:xfrm>
            <a:custGeom>
              <a:avLst/>
              <a:gdLst>
                <a:gd name="T0" fmla="*/ 0 w 62"/>
                <a:gd name="T1" fmla="*/ 0 h 66"/>
                <a:gd name="T2" fmla="*/ 0 w 62"/>
                <a:gd name="T3" fmla="*/ 0 h 66"/>
                <a:gd name="T4" fmla="*/ 0 w 62"/>
                <a:gd name="T5" fmla="*/ 0 h 66"/>
                <a:gd name="T6" fmla="*/ 0 w 62"/>
                <a:gd name="T7" fmla="*/ 0 h 66"/>
                <a:gd name="T8" fmla="*/ 0 w 62"/>
                <a:gd name="T9" fmla="*/ 0 h 66"/>
                <a:gd name="T10" fmla="*/ 0 w 62"/>
                <a:gd name="T11" fmla="*/ 0 h 66"/>
                <a:gd name="T12" fmla="*/ 0 w 62"/>
                <a:gd name="T13" fmla="*/ 0 h 66"/>
                <a:gd name="T14" fmla="*/ 0 w 62"/>
                <a:gd name="T15" fmla="*/ 0 h 66"/>
                <a:gd name="T16" fmla="*/ 0 w 62"/>
                <a:gd name="T17" fmla="*/ 0 h 66"/>
                <a:gd name="T18" fmla="*/ 0 w 62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6">
                  <a:moveTo>
                    <a:pt x="0" y="52"/>
                  </a:moveTo>
                  <a:lnTo>
                    <a:pt x="26" y="56"/>
                  </a:lnTo>
                  <a:lnTo>
                    <a:pt x="62" y="28"/>
                  </a:lnTo>
                  <a:lnTo>
                    <a:pt x="41" y="0"/>
                  </a:lnTo>
                  <a:lnTo>
                    <a:pt x="5" y="26"/>
                  </a:lnTo>
                  <a:lnTo>
                    <a:pt x="29" y="30"/>
                  </a:lnTo>
                  <a:lnTo>
                    <a:pt x="0" y="52"/>
                  </a:lnTo>
                  <a:lnTo>
                    <a:pt x="12" y="66"/>
                  </a:lnTo>
                  <a:lnTo>
                    <a:pt x="26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8" name="Freeform 432"/>
            <p:cNvSpPr>
              <a:spLocks/>
            </p:cNvSpPr>
            <p:nvPr/>
          </p:nvSpPr>
          <p:spPr bwMode="auto">
            <a:xfrm>
              <a:off x="2655" y="2291"/>
              <a:ext cx="19" cy="28"/>
            </a:xfrm>
            <a:custGeom>
              <a:avLst/>
              <a:gdLst>
                <a:gd name="T0" fmla="*/ 0 w 98"/>
                <a:gd name="T1" fmla="*/ 0 h 138"/>
                <a:gd name="T2" fmla="*/ 0 w 98"/>
                <a:gd name="T3" fmla="*/ 0 h 138"/>
                <a:gd name="T4" fmla="*/ 0 w 98"/>
                <a:gd name="T5" fmla="*/ 0 h 138"/>
                <a:gd name="T6" fmla="*/ 0 w 98"/>
                <a:gd name="T7" fmla="*/ 0 h 138"/>
                <a:gd name="T8" fmla="*/ 0 w 98"/>
                <a:gd name="T9" fmla="*/ 0 h 138"/>
                <a:gd name="T10" fmla="*/ 0 w 98"/>
                <a:gd name="T11" fmla="*/ 0 h 138"/>
                <a:gd name="T12" fmla="*/ 0 w 98"/>
                <a:gd name="T13" fmla="*/ 0 h 138"/>
                <a:gd name="T14" fmla="*/ 0 w 98"/>
                <a:gd name="T15" fmla="*/ 0 h 138"/>
                <a:gd name="T16" fmla="*/ 0 w 98"/>
                <a:gd name="T17" fmla="*/ 0 h 138"/>
                <a:gd name="T18" fmla="*/ 0 w 98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8">
                  <a:moveTo>
                    <a:pt x="33" y="43"/>
                  </a:moveTo>
                  <a:lnTo>
                    <a:pt x="3" y="46"/>
                  </a:lnTo>
                  <a:lnTo>
                    <a:pt x="69" y="138"/>
                  </a:lnTo>
                  <a:lnTo>
                    <a:pt x="98" y="116"/>
                  </a:lnTo>
                  <a:lnTo>
                    <a:pt x="31" y="25"/>
                  </a:lnTo>
                  <a:lnTo>
                    <a:pt x="0" y="29"/>
                  </a:lnTo>
                  <a:lnTo>
                    <a:pt x="31" y="25"/>
                  </a:lnTo>
                  <a:lnTo>
                    <a:pt x="13" y="0"/>
                  </a:lnTo>
                  <a:lnTo>
                    <a:pt x="0" y="29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79" name="Freeform 433"/>
            <p:cNvSpPr>
              <a:spLocks/>
            </p:cNvSpPr>
            <p:nvPr/>
          </p:nvSpPr>
          <p:spPr bwMode="auto">
            <a:xfrm>
              <a:off x="2646" y="2297"/>
              <a:ext cx="15" cy="27"/>
            </a:xfrm>
            <a:custGeom>
              <a:avLst/>
              <a:gdLst>
                <a:gd name="T0" fmla="*/ 0 w 79"/>
                <a:gd name="T1" fmla="*/ 0 h 135"/>
                <a:gd name="T2" fmla="*/ 0 w 79"/>
                <a:gd name="T3" fmla="*/ 0 h 135"/>
                <a:gd name="T4" fmla="*/ 0 w 79"/>
                <a:gd name="T5" fmla="*/ 0 h 135"/>
                <a:gd name="T6" fmla="*/ 0 w 79"/>
                <a:gd name="T7" fmla="*/ 0 h 135"/>
                <a:gd name="T8" fmla="*/ 0 w 79"/>
                <a:gd name="T9" fmla="*/ 0 h 135"/>
                <a:gd name="T10" fmla="*/ 0 w 79"/>
                <a:gd name="T11" fmla="*/ 0 h 135"/>
                <a:gd name="T12" fmla="*/ 0 w 79"/>
                <a:gd name="T13" fmla="*/ 0 h 135"/>
                <a:gd name="T14" fmla="*/ 0 w 79"/>
                <a:gd name="T15" fmla="*/ 0 h 135"/>
                <a:gd name="T16" fmla="*/ 0 w 79"/>
                <a:gd name="T17" fmla="*/ 0 h 135"/>
                <a:gd name="T18" fmla="*/ 0 w 79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5">
                  <a:moveTo>
                    <a:pt x="10" y="126"/>
                  </a:moveTo>
                  <a:lnTo>
                    <a:pt x="34" y="117"/>
                  </a:lnTo>
                  <a:lnTo>
                    <a:pt x="79" y="14"/>
                  </a:lnTo>
                  <a:lnTo>
                    <a:pt x="46" y="0"/>
                  </a:lnTo>
                  <a:lnTo>
                    <a:pt x="0" y="103"/>
                  </a:lnTo>
                  <a:lnTo>
                    <a:pt x="24" y="94"/>
                  </a:lnTo>
                  <a:lnTo>
                    <a:pt x="10" y="126"/>
                  </a:lnTo>
                  <a:lnTo>
                    <a:pt x="27" y="135"/>
                  </a:lnTo>
                  <a:lnTo>
                    <a:pt x="34" y="117"/>
                  </a:lnTo>
                  <a:lnTo>
                    <a:pt x="10" y="12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0" name="Freeform 434"/>
            <p:cNvSpPr>
              <a:spLocks/>
            </p:cNvSpPr>
            <p:nvPr/>
          </p:nvSpPr>
          <p:spPr bwMode="auto">
            <a:xfrm>
              <a:off x="2636" y="2312"/>
              <a:ext cx="14" cy="10"/>
            </a:xfrm>
            <a:custGeom>
              <a:avLst/>
              <a:gdLst>
                <a:gd name="T0" fmla="*/ 0 w 72"/>
                <a:gd name="T1" fmla="*/ 0 h 51"/>
                <a:gd name="T2" fmla="*/ 0 w 72"/>
                <a:gd name="T3" fmla="*/ 0 h 51"/>
                <a:gd name="T4" fmla="*/ 0 w 72"/>
                <a:gd name="T5" fmla="*/ 0 h 51"/>
                <a:gd name="T6" fmla="*/ 0 w 72"/>
                <a:gd name="T7" fmla="*/ 0 h 51"/>
                <a:gd name="T8" fmla="*/ 0 w 72"/>
                <a:gd name="T9" fmla="*/ 0 h 51"/>
                <a:gd name="T10" fmla="*/ 0 w 72"/>
                <a:gd name="T11" fmla="*/ 0 h 51"/>
                <a:gd name="T12" fmla="*/ 0 w 72"/>
                <a:gd name="T13" fmla="*/ 0 h 51"/>
                <a:gd name="T14" fmla="*/ 0 w 72"/>
                <a:gd name="T15" fmla="*/ 0 h 51"/>
                <a:gd name="T16" fmla="*/ 0 w 72"/>
                <a:gd name="T17" fmla="*/ 0 h 51"/>
                <a:gd name="T18" fmla="*/ 0 w 72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51">
                  <a:moveTo>
                    <a:pt x="8" y="10"/>
                  </a:moveTo>
                  <a:lnTo>
                    <a:pt x="17" y="34"/>
                  </a:lnTo>
                  <a:lnTo>
                    <a:pt x="58" y="51"/>
                  </a:lnTo>
                  <a:lnTo>
                    <a:pt x="72" y="19"/>
                  </a:lnTo>
                  <a:lnTo>
                    <a:pt x="32" y="0"/>
                  </a:lnTo>
                  <a:lnTo>
                    <a:pt x="40" y="25"/>
                  </a:lnTo>
                  <a:lnTo>
                    <a:pt x="8" y="10"/>
                  </a:lnTo>
                  <a:lnTo>
                    <a:pt x="0" y="27"/>
                  </a:lnTo>
                  <a:lnTo>
                    <a:pt x="17" y="34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1" name="Freeform 435"/>
            <p:cNvSpPr>
              <a:spLocks/>
            </p:cNvSpPr>
            <p:nvPr/>
          </p:nvSpPr>
          <p:spPr bwMode="auto">
            <a:xfrm>
              <a:off x="2638" y="2290"/>
              <a:ext cx="18" cy="27"/>
            </a:xfrm>
            <a:custGeom>
              <a:avLst/>
              <a:gdLst>
                <a:gd name="T0" fmla="*/ 0 w 90"/>
                <a:gd name="T1" fmla="*/ 0 h 133"/>
                <a:gd name="T2" fmla="*/ 0 w 90"/>
                <a:gd name="T3" fmla="*/ 0 h 133"/>
                <a:gd name="T4" fmla="*/ 0 w 90"/>
                <a:gd name="T5" fmla="*/ 0 h 133"/>
                <a:gd name="T6" fmla="*/ 0 w 90"/>
                <a:gd name="T7" fmla="*/ 0 h 133"/>
                <a:gd name="T8" fmla="*/ 0 w 90"/>
                <a:gd name="T9" fmla="*/ 0 h 133"/>
                <a:gd name="T10" fmla="*/ 0 w 90"/>
                <a:gd name="T11" fmla="*/ 0 h 133"/>
                <a:gd name="T12" fmla="*/ 0 w 90"/>
                <a:gd name="T13" fmla="*/ 0 h 133"/>
                <a:gd name="T14" fmla="*/ 0 w 90"/>
                <a:gd name="T15" fmla="*/ 0 h 133"/>
                <a:gd name="T16" fmla="*/ 0 w 90"/>
                <a:gd name="T17" fmla="*/ 0 h 133"/>
                <a:gd name="T18" fmla="*/ 0 w 90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133">
                  <a:moveTo>
                    <a:pt x="63" y="39"/>
                  </a:moveTo>
                  <a:lnTo>
                    <a:pt x="46" y="14"/>
                  </a:lnTo>
                  <a:lnTo>
                    <a:pt x="0" y="118"/>
                  </a:lnTo>
                  <a:lnTo>
                    <a:pt x="32" y="133"/>
                  </a:lnTo>
                  <a:lnTo>
                    <a:pt x="78" y="29"/>
                  </a:lnTo>
                  <a:lnTo>
                    <a:pt x="60" y="4"/>
                  </a:lnTo>
                  <a:lnTo>
                    <a:pt x="78" y="29"/>
                  </a:lnTo>
                  <a:lnTo>
                    <a:pt x="90" y="0"/>
                  </a:lnTo>
                  <a:lnTo>
                    <a:pt x="60" y="4"/>
                  </a:lnTo>
                  <a:lnTo>
                    <a:pt x="63" y="3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2" name="Freeform 436"/>
            <p:cNvSpPr>
              <a:spLocks/>
            </p:cNvSpPr>
            <p:nvPr/>
          </p:nvSpPr>
          <p:spPr bwMode="auto">
            <a:xfrm>
              <a:off x="2624" y="2291"/>
              <a:ext cx="26" cy="10"/>
            </a:xfrm>
            <a:custGeom>
              <a:avLst/>
              <a:gdLst>
                <a:gd name="T0" fmla="*/ 0 w 131"/>
                <a:gd name="T1" fmla="*/ 0 h 50"/>
                <a:gd name="T2" fmla="*/ 0 w 131"/>
                <a:gd name="T3" fmla="*/ 0 h 50"/>
                <a:gd name="T4" fmla="*/ 0 w 131"/>
                <a:gd name="T5" fmla="*/ 0 h 50"/>
                <a:gd name="T6" fmla="*/ 0 w 131"/>
                <a:gd name="T7" fmla="*/ 0 h 50"/>
                <a:gd name="T8" fmla="*/ 0 w 131"/>
                <a:gd name="T9" fmla="*/ 0 h 50"/>
                <a:gd name="T10" fmla="*/ 0 w 131"/>
                <a:gd name="T11" fmla="*/ 0 h 50"/>
                <a:gd name="T12" fmla="*/ 0 w 131"/>
                <a:gd name="T13" fmla="*/ 0 h 50"/>
                <a:gd name="T14" fmla="*/ 0 w 131"/>
                <a:gd name="T15" fmla="*/ 0 h 50"/>
                <a:gd name="T16" fmla="*/ 0 w 131"/>
                <a:gd name="T17" fmla="*/ 0 h 50"/>
                <a:gd name="T18" fmla="*/ 0 w 131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50">
                  <a:moveTo>
                    <a:pt x="0" y="31"/>
                  </a:moveTo>
                  <a:lnTo>
                    <a:pt x="18" y="47"/>
                  </a:lnTo>
                  <a:lnTo>
                    <a:pt x="131" y="35"/>
                  </a:lnTo>
                  <a:lnTo>
                    <a:pt x="128" y="0"/>
                  </a:lnTo>
                  <a:lnTo>
                    <a:pt x="16" y="11"/>
                  </a:lnTo>
                  <a:lnTo>
                    <a:pt x="36" y="29"/>
                  </a:lnTo>
                  <a:lnTo>
                    <a:pt x="0" y="31"/>
                  </a:lnTo>
                  <a:lnTo>
                    <a:pt x="1" y="50"/>
                  </a:lnTo>
                  <a:lnTo>
                    <a:pt x="18" y="4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3" name="Freeform 437"/>
            <p:cNvSpPr>
              <a:spLocks/>
            </p:cNvSpPr>
            <p:nvPr/>
          </p:nvSpPr>
          <p:spPr bwMode="auto">
            <a:xfrm>
              <a:off x="2623" y="2285"/>
              <a:ext cx="8" cy="12"/>
            </a:xfrm>
            <a:custGeom>
              <a:avLst/>
              <a:gdLst>
                <a:gd name="T0" fmla="*/ 0 w 43"/>
                <a:gd name="T1" fmla="*/ 0 h 64"/>
                <a:gd name="T2" fmla="*/ 0 w 43"/>
                <a:gd name="T3" fmla="*/ 0 h 64"/>
                <a:gd name="T4" fmla="*/ 0 w 43"/>
                <a:gd name="T5" fmla="*/ 0 h 64"/>
                <a:gd name="T6" fmla="*/ 0 w 43"/>
                <a:gd name="T7" fmla="*/ 0 h 64"/>
                <a:gd name="T8" fmla="*/ 0 w 43"/>
                <a:gd name="T9" fmla="*/ 0 h 64"/>
                <a:gd name="T10" fmla="*/ 0 w 43"/>
                <a:gd name="T11" fmla="*/ 0 h 64"/>
                <a:gd name="T12" fmla="*/ 0 w 43"/>
                <a:gd name="T13" fmla="*/ 0 h 64"/>
                <a:gd name="T14" fmla="*/ 0 w 43"/>
                <a:gd name="T15" fmla="*/ 0 h 64"/>
                <a:gd name="T16" fmla="*/ 0 w 43"/>
                <a:gd name="T17" fmla="*/ 0 h 64"/>
                <a:gd name="T18" fmla="*/ 0 w 43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64">
                  <a:moveTo>
                    <a:pt x="18" y="0"/>
                  </a:moveTo>
                  <a:lnTo>
                    <a:pt x="1" y="20"/>
                  </a:lnTo>
                  <a:lnTo>
                    <a:pt x="7" y="64"/>
                  </a:lnTo>
                  <a:lnTo>
                    <a:pt x="43" y="62"/>
                  </a:lnTo>
                  <a:lnTo>
                    <a:pt x="37" y="16"/>
                  </a:lnTo>
                  <a:lnTo>
                    <a:pt x="22" y="36"/>
                  </a:lnTo>
                  <a:lnTo>
                    <a:pt x="18" y="0"/>
                  </a:lnTo>
                  <a:lnTo>
                    <a:pt x="0" y="3"/>
                  </a:lnTo>
                  <a:lnTo>
                    <a:pt x="1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4" name="Freeform 438"/>
            <p:cNvSpPr>
              <a:spLocks/>
            </p:cNvSpPr>
            <p:nvPr/>
          </p:nvSpPr>
          <p:spPr bwMode="auto">
            <a:xfrm>
              <a:off x="2626" y="2282"/>
              <a:ext cx="30" cy="10"/>
            </a:xfrm>
            <a:custGeom>
              <a:avLst/>
              <a:gdLst>
                <a:gd name="T0" fmla="*/ 0 w 147"/>
                <a:gd name="T1" fmla="*/ 0 h 49"/>
                <a:gd name="T2" fmla="*/ 0 w 147"/>
                <a:gd name="T3" fmla="*/ 0 h 49"/>
                <a:gd name="T4" fmla="*/ 0 w 147"/>
                <a:gd name="T5" fmla="*/ 0 h 49"/>
                <a:gd name="T6" fmla="*/ 0 w 147"/>
                <a:gd name="T7" fmla="*/ 0 h 49"/>
                <a:gd name="T8" fmla="*/ 0 w 147"/>
                <a:gd name="T9" fmla="*/ 0 h 49"/>
                <a:gd name="T10" fmla="*/ 0 w 147"/>
                <a:gd name="T11" fmla="*/ 0 h 49"/>
                <a:gd name="T12" fmla="*/ 0 w 147"/>
                <a:gd name="T13" fmla="*/ 0 h 49"/>
                <a:gd name="T14" fmla="*/ 0 w 147"/>
                <a:gd name="T15" fmla="*/ 0 h 49"/>
                <a:gd name="T16" fmla="*/ 0 w 147"/>
                <a:gd name="T17" fmla="*/ 0 h 49"/>
                <a:gd name="T18" fmla="*/ 0 w 147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9">
                  <a:moveTo>
                    <a:pt x="99" y="29"/>
                  </a:moveTo>
                  <a:lnTo>
                    <a:pt x="112" y="0"/>
                  </a:lnTo>
                  <a:lnTo>
                    <a:pt x="0" y="13"/>
                  </a:lnTo>
                  <a:lnTo>
                    <a:pt x="4" y="49"/>
                  </a:lnTo>
                  <a:lnTo>
                    <a:pt x="117" y="36"/>
                  </a:lnTo>
                  <a:lnTo>
                    <a:pt x="128" y="9"/>
                  </a:lnTo>
                  <a:lnTo>
                    <a:pt x="117" y="36"/>
                  </a:lnTo>
                  <a:lnTo>
                    <a:pt x="147" y="33"/>
                  </a:lnTo>
                  <a:lnTo>
                    <a:pt x="128" y="9"/>
                  </a:lnTo>
                  <a:lnTo>
                    <a:pt x="99" y="2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5" name="Freeform 439"/>
            <p:cNvSpPr>
              <a:spLocks/>
            </p:cNvSpPr>
            <p:nvPr/>
          </p:nvSpPr>
          <p:spPr bwMode="auto">
            <a:xfrm>
              <a:off x="2631" y="2265"/>
              <a:ext cx="21" cy="23"/>
            </a:xfrm>
            <a:custGeom>
              <a:avLst/>
              <a:gdLst>
                <a:gd name="T0" fmla="*/ 0 w 105"/>
                <a:gd name="T1" fmla="*/ 0 h 116"/>
                <a:gd name="T2" fmla="*/ 0 w 105"/>
                <a:gd name="T3" fmla="*/ 0 h 116"/>
                <a:gd name="T4" fmla="*/ 0 w 105"/>
                <a:gd name="T5" fmla="*/ 0 h 116"/>
                <a:gd name="T6" fmla="*/ 0 w 105"/>
                <a:gd name="T7" fmla="*/ 0 h 116"/>
                <a:gd name="T8" fmla="*/ 0 w 105"/>
                <a:gd name="T9" fmla="*/ 0 h 116"/>
                <a:gd name="T10" fmla="*/ 0 w 105"/>
                <a:gd name="T11" fmla="*/ 0 h 116"/>
                <a:gd name="T12" fmla="*/ 0 w 105"/>
                <a:gd name="T13" fmla="*/ 0 h 116"/>
                <a:gd name="T14" fmla="*/ 0 w 105"/>
                <a:gd name="T15" fmla="*/ 0 h 116"/>
                <a:gd name="T16" fmla="*/ 0 w 105"/>
                <a:gd name="T17" fmla="*/ 0 h 116"/>
                <a:gd name="T18" fmla="*/ 0 w 105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" h="116">
                  <a:moveTo>
                    <a:pt x="14" y="0"/>
                  </a:moveTo>
                  <a:lnTo>
                    <a:pt x="10" y="25"/>
                  </a:lnTo>
                  <a:lnTo>
                    <a:pt x="76" y="116"/>
                  </a:lnTo>
                  <a:lnTo>
                    <a:pt x="105" y="96"/>
                  </a:lnTo>
                  <a:lnTo>
                    <a:pt x="39" y="4"/>
                  </a:lnTo>
                  <a:lnTo>
                    <a:pt x="36" y="29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10" y="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6" name="Freeform 440"/>
            <p:cNvSpPr>
              <a:spLocks/>
            </p:cNvSpPr>
            <p:nvPr/>
          </p:nvSpPr>
          <p:spPr bwMode="auto">
            <a:xfrm>
              <a:off x="2634" y="2257"/>
              <a:ext cx="12" cy="13"/>
            </a:xfrm>
            <a:custGeom>
              <a:avLst/>
              <a:gdLst>
                <a:gd name="T0" fmla="*/ 0 w 61"/>
                <a:gd name="T1" fmla="*/ 0 h 66"/>
                <a:gd name="T2" fmla="*/ 0 w 61"/>
                <a:gd name="T3" fmla="*/ 0 h 66"/>
                <a:gd name="T4" fmla="*/ 0 w 61"/>
                <a:gd name="T5" fmla="*/ 0 h 66"/>
                <a:gd name="T6" fmla="*/ 0 w 61"/>
                <a:gd name="T7" fmla="*/ 0 h 66"/>
                <a:gd name="T8" fmla="*/ 0 w 61"/>
                <a:gd name="T9" fmla="*/ 0 h 66"/>
                <a:gd name="T10" fmla="*/ 0 w 61"/>
                <a:gd name="T11" fmla="*/ 0 h 66"/>
                <a:gd name="T12" fmla="*/ 0 w 61"/>
                <a:gd name="T13" fmla="*/ 0 h 66"/>
                <a:gd name="T14" fmla="*/ 0 w 61"/>
                <a:gd name="T15" fmla="*/ 0 h 66"/>
                <a:gd name="T16" fmla="*/ 0 w 61"/>
                <a:gd name="T17" fmla="*/ 0 h 66"/>
                <a:gd name="T18" fmla="*/ 0 w 61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6">
                  <a:moveTo>
                    <a:pt x="61" y="14"/>
                  </a:moveTo>
                  <a:lnTo>
                    <a:pt x="36" y="11"/>
                  </a:lnTo>
                  <a:lnTo>
                    <a:pt x="0" y="37"/>
                  </a:lnTo>
                  <a:lnTo>
                    <a:pt x="22" y="66"/>
                  </a:lnTo>
                  <a:lnTo>
                    <a:pt x="56" y="40"/>
                  </a:lnTo>
                  <a:lnTo>
                    <a:pt x="31" y="35"/>
                  </a:lnTo>
                  <a:lnTo>
                    <a:pt x="61" y="14"/>
                  </a:lnTo>
                  <a:lnTo>
                    <a:pt x="51" y="0"/>
                  </a:lnTo>
                  <a:lnTo>
                    <a:pt x="36" y="11"/>
                  </a:lnTo>
                  <a:lnTo>
                    <a:pt x="61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7" name="Freeform 441"/>
            <p:cNvSpPr>
              <a:spLocks/>
            </p:cNvSpPr>
            <p:nvPr/>
          </p:nvSpPr>
          <p:spPr bwMode="auto">
            <a:xfrm>
              <a:off x="2640" y="2260"/>
              <a:ext cx="20" cy="27"/>
            </a:xfrm>
            <a:custGeom>
              <a:avLst/>
              <a:gdLst>
                <a:gd name="T0" fmla="*/ 0 w 99"/>
                <a:gd name="T1" fmla="*/ 0 h 137"/>
                <a:gd name="T2" fmla="*/ 0 w 99"/>
                <a:gd name="T3" fmla="*/ 0 h 137"/>
                <a:gd name="T4" fmla="*/ 0 w 99"/>
                <a:gd name="T5" fmla="*/ 0 h 137"/>
                <a:gd name="T6" fmla="*/ 0 w 99"/>
                <a:gd name="T7" fmla="*/ 0 h 137"/>
                <a:gd name="T8" fmla="*/ 0 w 99"/>
                <a:gd name="T9" fmla="*/ 0 h 137"/>
                <a:gd name="T10" fmla="*/ 0 w 99"/>
                <a:gd name="T11" fmla="*/ 0 h 137"/>
                <a:gd name="T12" fmla="*/ 0 w 99"/>
                <a:gd name="T13" fmla="*/ 0 h 137"/>
                <a:gd name="T14" fmla="*/ 0 w 99"/>
                <a:gd name="T15" fmla="*/ 0 h 137"/>
                <a:gd name="T16" fmla="*/ 0 w 99"/>
                <a:gd name="T17" fmla="*/ 0 h 137"/>
                <a:gd name="T18" fmla="*/ 0 w 9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9" h="137">
                  <a:moveTo>
                    <a:pt x="66" y="95"/>
                  </a:moveTo>
                  <a:lnTo>
                    <a:pt x="98" y="92"/>
                  </a:lnTo>
                  <a:lnTo>
                    <a:pt x="30" y="0"/>
                  </a:lnTo>
                  <a:lnTo>
                    <a:pt x="0" y="21"/>
                  </a:lnTo>
                  <a:lnTo>
                    <a:pt x="67" y="113"/>
                  </a:lnTo>
                  <a:lnTo>
                    <a:pt x="99" y="109"/>
                  </a:lnTo>
                  <a:lnTo>
                    <a:pt x="67" y="113"/>
                  </a:lnTo>
                  <a:lnTo>
                    <a:pt x="86" y="137"/>
                  </a:lnTo>
                  <a:lnTo>
                    <a:pt x="99" y="109"/>
                  </a:lnTo>
                  <a:lnTo>
                    <a:pt x="66" y="9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8" name="Freeform 442"/>
            <p:cNvSpPr>
              <a:spLocks/>
            </p:cNvSpPr>
            <p:nvPr/>
          </p:nvSpPr>
          <p:spPr bwMode="auto">
            <a:xfrm>
              <a:off x="2653" y="2255"/>
              <a:ext cx="16" cy="27"/>
            </a:xfrm>
            <a:custGeom>
              <a:avLst/>
              <a:gdLst>
                <a:gd name="T0" fmla="*/ 0 w 78"/>
                <a:gd name="T1" fmla="*/ 0 h 135"/>
                <a:gd name="T2" fmla="*/ 0 w 78"/>
                <a:gd name="T3" fmla="*/ 0 h 135"/>
                <a:gd name="T4" fmla="*/ 0 w 78"/>
                <a:gd name="T5" fmla="*/ 0 h 135"/>
                <a:gd name="T6" fmla="*/ 0 w 78"/>
                <a:gd name="T7" fmla="*/ 0 h 135"/>
                <a:gd name="T8" fmla="*/ 0 w 78"/>
                <a:gd name="T9" fmla="*/ 0 h 135"/>
                <a:gd name="T10" fmla="*/ 0 w 78"/>
                <a:gd name="T11" fmla="*/ 0 h 135"/>
                <a:gd name="T12" fmla="*/ 0 w 78"/>
                <a:gd name="T13" fmla="*/ 0 h 135"/>
                <a:gd name="T14" fmla="*/ 0 w 78"/>
                <a:gd name="T15" fmla="*/ 0 h 135"/>
                <a:gd name="T16" fmla="*/ 0 w 78"/>
                <a:gd name="T17" fmla="*/ 0 h 135"/>
                <a:gd name="T18" fmla="*/ 0 w 78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35">
                  <a:moveTo>
                    <a:pt x="69" y="9"/>
                  </a:moveTo>
                  <a:lnTo>
                    <a:pt x="45" y="18"/>
                  </a:lnTo>
                  <a:lnTo>
                    <a:pt x="0" y="121"/>
                  </a:lnTo>
                  <a:lnTo>
                    <a:pt x="33" y="135"/>
                  </a:lnTo>
                  <a:lnTo>
                    <a:pt x="78" y="32"/>
                  </a:lnTo>
                  <a:lnTo>
                    <a:pt x="55" y="41"/>
                  </a:lnTo>
                  <a:lnTo>
                    <a:pt x="69" y="9"/>
                  </a:lnTo>
                  <a:lnTo>
                    <a:pt x="52" y="0"/>
                  </a:lnTo>
                  <a:lnTo>
                    <a:pt x="45" y="18"/>
                  </a:lnTo>
                  <a:lnTo>
                    <a:pt x="69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89" name="Freeform 443"/>
            <p:cNvSpPr>
              <a:spLocks/>
            </p:cNvSpPr>
            <p:nvPr/>
          </p:nvSpPr>
          <p:spPr bwMode="auto">
            <a:xfrm>
              <a:off x="2664" y="2257"/>
              <a:ext cx="14" cy="10"/>
            </a:xfrm>
            <a:custGeom>
              <a:avLst/>
              <a:gdLst>
                <a:gd name="T0" fmla="*/ 0 w 71"/>
                <a:gd name="T1" fmla="*/ 0 h 51"/>
                <a:gd name="T2" fmla="*/ 0 w 71"/>
                <a:gd name="T3" fmla="*/ 0 h 51"/>
                <a:gd name="T4" fmla="*/ 0 w 71"/>
                <a:gd name="T5" fmla="*/ 0 h 51"/>
                <a:gd name="T6" fmla="*/ 0 w 71"/>
                <a:gd name="T7" fmla="*/ 0 h 51"/>
                <a:gd name="T8" fmla="*/ 0 w 71"/>
                <a:gd name="T9" fmla="*/ 0 h 51"/>
                <a:gd name="T10" fmla="*/ 0 w 71"/>
                <a:gd name="T11" fmla="*/ 0 h 51"/>
                <a:gd name="T12" fmla="*/ 0 w 71"/>
                <a:gd name="T13" fmla="*/ 0 h 51"/>
                <a:gd name="T14" fmla="*/ 0 w 71"/>
                <a:gd name="T15" fmla="*/ 0 h 51"/>
                <a:gd name="T16" fmla="*/ 0 w 71"/>
                <a:gd name="T17" fmla="*/ 0 h 51"/>
                <a:gd name="T18" fmla="*/ 0 w 7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51">
                  <a:moveTo>
                    <a:pt x="65" y="40"/>
                  </a:moveTo>
                  <a:lnTo>
                    <a:pt x="56" y="17"/>
                  </a:lnTo>
                  <a:lnTo>
                    <a:pt x="14" y="0"/>
                  </a:lnTo>
                  <a:lnTo>
                    <a:pt x="0" y="32"/>
                  </a:lnTo>
                  <a:lnTo>
                    <a:pt x="40" y="51"/>
                  </a:lnTo>
                  <a:lnTo>
                    <a:pt x="31" y="26"/>
                  </a:lnTo>
                  <a:lnTo>
                    <a:pt x="65" y="40"/>
                  </a:lnTo>
                  <a:lnTo>
                    <a:pt x="71" y="24"/>
                  </a:lnTo>
                  <a:lnTo>
                    <a:pt x="56" y="17"/>
                  </a:lnTo>
                  <a:lnTo>
                    <a:pt x="65" y="4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0" name="Freeform 444"/>
            <p:cNvSpPr>
              <a:spLocks/>
            </p:cNvSpPr>
            <p:nvPr/>
          </p:nvSpPr>
          <p:spPr bwMode="auto">
            <a:xfrm>
              <a:off x="2659" y="2262"/>
              <a:ext cx="18" cy="26"/>
            </a:xfrm>
            <a:custGeom>
              <a:avLst/>
              <a:gdLst>
                <a:gd name="T0" fmla="*/ 0 w 91"/>
                <a:gd name="T1" fmla="*/ 0 h 133"/>
                <a:gd name="T2" fmla="*/ 0 w 91"/>
                <a:gd name="T3" fmla="*/ 0 h 133"/>
                <a:gd name="T4" fmla="*/ 0 w 91"/>
                <a:gd name="T5" fmla="*/ 0 h 133"/>
                <a:gd name="T6" fmla="*/ 0 w 91"/>
                <a:gd name="T7" fmla="*/ 0 h 133"/>
                <a:gd name="T8" fmla="*/ 0 w 91"/>
                <a:gd name="T9" fmla="*/ 0 h 133"/>
                <a:gd name="T10" fmla="*/ 0 w 91"/>
                <a:gd name="T11" fmla="*/ 0 h 133"/>
                <a:gd name="T12" fmla="*/ 0 w 91"/>
                <a:gd name="T13" fmla="*/ 0 h 133"/>
                <a:gd name="T14" fmla="*/ 0 w 91"/>
                <a:gd name="T15" fmla="*/ 0 h 133"/>
                <a:gd name="T16" fmla="*/ 0 w 91"/>
                <a:gd name="T17" fmla="*/ 0 h 133"/>
                <a:gd name="T18" fmla="*/ 0 w 91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33">
                  <a:moveTo>
                    <a:pt x="27" y="94"/>
                  </a:moveTo>
                  <a:lnTo>
                    <a:pt x="44" y="119"/>
                  </a:lnTo>
                  <a:lnTo>
                    <a:pt x="91" y="14"/>
                  </a:lnTo>
                  <a:lnTo>
                    <a:pt x="57" y="0"/>
                  </a:lnTo>
                  <a:lnTo>
                    <a:pt x="11" y="104"/>
                  </a:lnTo>
                  <a:lnTo>
                    <a:pt x="30" y="129"/>
                  </a:lnTo>
                  <a:lnTo>
                    <a:pt x="11" y="104"/>
                  </a:lnTo>
                  <a:lnTo>
                    <a:pt x="0" y="133"/>
                  </a:lnTo>
                  <a:lnTo>
                    <a:pt x="30" y="129"/>
                  </a:lnTo>
                  <a:lnTo>
                    <a:pt x="27" y="9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1" name="Freeform 445"/>
            <p:cNvSpPr>
              <a:spLocks/>
            </p:cNvSpPr>
            <p:nvPr/>
          </p:nvSpPr>
          <p:spPr bwMode="auto">
            <a:xfrm>
              <a:off x="2757" y="2316"/>
              <a:ext cx="27" cy="10"/>
            </a:xfrm>
            <a:custGeom>
              <a:avLst/>
              <a:gdLst>
                <a:gd name="T0" fmla="*/ 0 w 132"/>
                <a:gd name="T1" fmla="*/ 0 h 50"/>
                <a:gd name="T2" fmla="*/ 0 w 132"/>
                <a:gd name="T3" fmla="*/ 0 h 50"/>
                <a:gd name="T4" fmla="*/ 0 w 132"/>
                <a:gd name="T5" fmla="*/ 0 h 50"/>
                <a:gd name="T6" fmla="*/ 0 w 132"/>
                <a:gd name="T7" fmla="*/ 0 h 50"/>
                <a:gd name="T8" fmla="*/ 0 w 132"/>
                <a:gd name="T9" fmla="*/ 0 h 50"/>
                <a:gd name="T10" fmla="*/ 0 w 132"/>
                <a:gd name="T11" fmla="*/ 0 h 50"/>
                <a:gd name="T12" fmla="*/ 0 w 132"/>
                <a:gd name="T13" fmla="*/ 0 h 50"/>
                <a:gd name="T14" fmla="*/ 0 w 132"/>
                <a:gd name="T15" fmla="*/ 0 h 50"/>
                <a:gd name="T16" fmla="*/ 0 w 132"/>
                <a:gd name="T17" fmla="*/ 0 h 50"/>
                <a:gd name="T18" fmla="*/ 0 w 132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50">
                  <a:moveTo>
                    <a:pt x="132" y="18"/>
                  </a:moveTo>
                  <a:lnTo>
                    <a:pt x="113" y="3"/>
                  </a:lnTo>
                  <a:lnTo>
                    <a:pt x="0" y="16"/>
                  </a:lnTo>
                  <a:lnTo>
                    <a:pt x="5" y="50"/>
                  </a:lnTo>
                  <a:lnTo>
                    <a:pt x="116" y="39"/>
                  </a:lnTo>
                  <a:lnTo>
                    <a:pt x="98" y="23"/>
                  </a:lnTo>
                  <a:lnTo>
                    <a:pt x="132" y="18"/>
                  </a:lnTo>
                  <a:lnTo>
                    <a:pt x="131" y="0"/>
                  </a:lnTo>
                  <a:lnTo>
                    <a:pt x="113" y="3"/>
                  </a:lnTo>
                  <a:lnTo>
                    <a:pt x="132" y="1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2" name="Freeform 446"/>
            <p:cNvSpPr>
              <a:spLocks/>
            </p:cNvSpPr>
            <p:nvPr/>
          </p:nvSpPr>
          <p:spPr bwMode="auto">
            <a:xfrm>
              <a:off x="2777" y="2320"/>
              <a:ext cx="8" cy="13"/>
            </a:xfrm>
            <a:custGeom>
              <a:avLst/>
              <a:gdLst>
                <a:gd name="T0" fmla="*/ 0 w 41"/>
                <a:gd name="T1" fmla="*/ 0 h 65"/>
                <a:gd name="T2" fmla="*/ 0 w 41"/>
                <a:gd name="T3" fmla="*/ 0 h 65"/>
                <a:gd name="T4" fmla="*/ 0 w 41"/>
                <a:gd name="T5" fmla="*/ 0 h 65"/>
                <a:gd name="T6" fmla="*/ 0 w 41"/>
                <a:gd name="T7" fmla="*/ 0 h 65"/>
                <a:gd name="T8" fmla="*/ 0 w 41"/>
                <a:gd name="T9" fmla="*/ 0 h 65"/>
                <a:gd name="T10" fmla="*/ 0 w 41"/>
                <a:gd name="T11" fmla="*/ 0 h 65"/>
                <a:gd name="T12" fmla="*/ 0 w 41"/>
                <a:gd name="T13" fmla="*/ 0 h 65"/>
                <a:gd name="T14" fmla="*/ 0 w 41"/>
                <a:gd name="T15" fmla="*/ 0 h 65"/>
                <a:gd name="T16" fmla="*/ 0 w 41"/>
                <a:gd name="T17" fmla="*/ 0 h 65"/>
                <a:gd name="T18" fmla="*/ 0 w 41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5">
                  <a:moveTo>
                    <a:pt x="24" y="65"/>
                  </a:moveTo>
                  <a:lnTo>
                    <a:pt x="39" y="45"/>
                  </a:lnTo>
                  <a:lnTo>
                    <a:pt x="34" y="0"/>
                  </a:lnTo>
                  <a:lnTo>
                    <a:pt x="0" y="5"/>
                  </a:lnTo>
                  <a:lnTo>
                    <a:pt x="4" y="50"/>
                  </a:lnTo>
                  <a:lnTo>
                    <a:pt x="19" y="29"/>
                  </a:lnTo>
                  <a:lnTo>
                    <a:pt x="24" y="65"/>
                  </a:lnTo>
                  <a:lnTo>
                    <a:pt x="41" y="63"/>
                  </a:lnTo>
                  <a:lnTo>
                    <a:pt x="39" y="45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3" name="Freeform 447"/>
            <p:cNvSpPr>
              <a:spLocks/>
            </p:cNvSpPr>
            <p:nvPr/>
          </p:nvSpPr>
          <p:spPr bwMode="auto">
            <a:xfrm>
              <a:off x="2752" y="2326"/>
              <a:ext cx="30" cy="10"/>
            </a:xfrm>
            <a:custGeom>
              <a:avLst/>
              <a:gdLst>
                <a:gd name="T0" fmla="*/ 0 w 148"/>
                <a:gd name="T1" fmla="*/ 0 h 49"/>
                <a:gd name="T2" fmla="*/ 0 w 148"/>
                <a:gd name="T3" fmla="*/ 0 h 49"/>
                <a:gd name="T4" fmla="*/ 0 w 148"/>
                <a:gd name="T5" fmla="*/ 0 h 49"/>
                <a:gd name="T6" fmla="*/ 0 w 148"/>
                <a:gd name="T7" fmla="*/ 0 h 49"/>
                <a:gd name="T8" fmla="*/ 0 w 148"/>
                <a:gd name="T9" fmla="*/ 0 h 49"/>
                <a:gd name="T10" fmla="*/ 0 w 148"/>
                <a:gd name="T11" fmla="*/ 0 h 49"/>
                <a:gd name="T12" fmla="*/ 0 w 148"/>
                <a:gd name="T13" fmla="*/ 0 h 49"/>
                <a:gd name="T14" fmla="*/ 0 w 148"/>
                <a:gd name="T15" fmla="*/ 0 h 49"/>
                <a:gd name="T16" fmla="*/ 0 w 148"/>
                <a:gd name="T17" fmla="*/ 0 h 49"/>
                <a:gd name="T18" fmla="*/ 0 w 148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49">
                  <a:moveTo>
                    <a:pt x="47" y="21"/>
                  </a:moveTo>
                  <a:lnTo>
                    <a:pt x="35" y="49"/>
                  </a:lnTo>
                  <a:lnTo>
                    <a:pt x="148" y="36"/>
                  </a:lnTo>
                  <a:lnTo>
                    <a:pt x="143" y="0"/>
                  </a:lnTo>
                  <a:lnTo>
                    <a:pt x="31" y="13"/>
                  </a:lnTo>
                  <a:lnTo>
                    <a:pt x="18" y="42"/>
                  </a:lnTo>
                  <a:lnTo>
                    <a:pt x="31" y="13"/>
                  </a:lnTo>
                  <a:lnTo>
                    <a:pt x="0" y="16"/>
                  </a:lnTo>
                  <a:lnTo>
                    <a:pt x="18" y="42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4" name="Freeform 448"/>
            <p:cNvSpPr>
              <a:spLocks/>
            </p:cNvSpPr>
            <p:nvPr/>
          </p:nvSpPr>
          <p:spPr bwMode="auto">
            <a:xfrm>
              <a:off x="2756" y="2330"/>
              <a:ext cx="21" cy="23"/>
            </a:xfrm>
            <a:custGeom>
              <a:avLst/>
              <a:gdLst>
                <a:gd name="T0" fmla="*/ 0 w 108"/>
                <a:gd name="T1" fmla="*/ 0 h 115"/>
                <a:gd name="T2" fmla="*/ 0 w 108"/>
                <a:gd name="T3" fmla="*/ 0 h 115"/>
                <a:gd name="T4" fmla="*/ 0 w 108"/>
                <a:gd name="T5" fmla="*/ 0 h 115"/>
                <a:gd name="T6" fmla="*/ 0 w 108"/>
                <a:gd name="T7" fmla="*/ 0 h 115"/>
                <a:gd name="T8" fmla="*/ 0 w 108"/>
                <a:gd name="T9" fmla="*/ 0 h 115"/>
                <a:gd name="T10" fmla="*/ 0 w 108"/>
                <a:gd name="T11" fmla="*/ 0 h 115"/>
                <a:gd name="T12" fmla="*/ 0 w 108"/>
                <a:gd name="T13" fmla="*/ 0 h 115"/>
                <a:gd name="T14" fmla="*/ 0 w 108"/>
                <a:gd name="T15" fmla="*/ 0 h 115"/>
                <a:gd name="T16" fmla="*/ 0 w 108"/>
                <a:gd name="T17" fmla="*/ 0 h 115"/>
                <a:gd name="T18" fmla="*/ 0 w 108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" h="115">
                  <a:moveTo>
                    <a:pt x="93" y="115"/>
                  </a:moveTo>
                  <a:lnTo>
                    <a:pt x="96" y="89"/>
                  </a:lnTo>
                  <a:lnTo>
                    <a:pt x="29" y="0"/>
                  </a:lnTo>
                  <a:lnTo>
                    <a:pt x="0" y="21"/>
                  </a:lnTo>
                  <a:lnTo>
                    <a:pt x="67" y="111"/>
                  </a:lnTo>
                  <a:lnTo>
                    <a:pt x="71" y="87"/>
                  </a:lnTo>
                  <a:lnTo>
                    <a:pt x="93" y="115"/>
                  </a:lnTo>
                  <a:lnTo>
                    <a:pt x="108" y="104"/>
                  </a:lnTo>
                  <a:lnTo>
                    <a:pt x="96" y="89"/>
                  </a:lnTo>
                  <a:lnTo>
                    <a:pt x="93" y="115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5" name="Freeform 449"/>
            <p:cNvSpPr>
              <a:spLocks/>
            </p:cNvSpPr>
            <p:nvPr/>
          </p:nvSpPr>
          <p:spPr bwMode="auto">
            <a:xfrm>
              <a:off x="2762" y="2347"/>
              <a:ext cx="12" cy="13"/>
            </a:xfrm>
            <a:custGeom>
              <a:avLst/>
              <a:gdLst>
                <a:gd name="T0" fmla="*/ 0 w 62"/>
                <a:gd name="T1" fmla="*/ 0 h 65"/>
                <a:gd name="T2" fmla="*/ 0 w 62"/>
                <a:gd name="T3" fmla="*/ 0 h 65"/>
                <a:gd name="T4" fmla="*/ 0 w 62"/>
                <a:gd name="T5" fmla="*/ 0 h 65"/>
                <a:gd name="T6" fmla="*/ 0 w 62"/>
                <a:gd name="T7" fmla="*/ 0 h 65"/>
                <a:gd name="T8" fmla="*/ 0 w 62"/>
                <a:gd name="T9" fmla="*/ 0 h 65"/>
                <a:gd name="T10" fmla="*/ 0 w 62"/>
                <a:gd name="T11" fmla="*/ 0 h 65"/>
                <a:gd name="T12" fmla="*/ 0 w 62"/>
                <a:gd name="T13" fmla="*/ 0 h 65"/>
                <a:gd name="T14" fmla="*/ 0 w 62"/>
                <a:gd name="T15" fmla="*/ 0 h 65"/>
                <a:gd name="T16" fmla="*/ 0 w 62"/>
                <a:gd name="T17" fmla="*/ 0 h 65"/>
                <a:gd name="T18" fmla="*/ 0 w 62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65">
                  <a:moveTo>
                    <a:pt x="0" y="51"/>
                  </a:moveTo>
                  <a:lnTo>
                    <a:pt x="25" y="56"/>
                  </a:lnTo>
                  <a:lnTo>
                    <a:pt x="62" y="28"/>
                  </a:lnTo>
                  <a:lnTo>
                    <a:pt x="40" y="0"/>
                  </a:lnTo>
                  <a:lnTo>
                    <a:pt x="4" y="27"/>
                  </a:lnTo>
                  <a:lnTo>
                    <a:pt x="29" y="29"/>
                  </a:lnTo>
                  <a:lnTo>
                    <a:pt x="0" y="51"/>
                  </a:lnTo>
                  <a:lnTo>
                    <a:pt x="11" y="65"/>
                  </a:lnTo>
                  <a:lnTo>
                    <a:pt x="25" y="5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6" name="Freeform 450"/>
            <p:cNvSpPr>
              <a:spLocks/>
            </p:cNvSpPr>
            <p:nvPr/>
          </p:nvSpPr>
          <p:spPr bwMode="auto">
            <a:xfrm>
              <a:off x="2748" y="2330"/>
              <a:ext cx="20" cy="28"/>
            </a:xfrm>
            <a:custGeom>
              <a:avLst/>
              <a:gdLst>
                <a:gd name="T0" fmla="*/ 0 w 97"/>
                <a:gd name="T1" fmla="*/ 0 h 137"/>
                <a:gd name="T2" fmla="*/ 0 w 97"/>
                <a:gd name="T3" fmla="*/ 0 h 137"/>
                <a:gd name="T4" fmla="*/ 0 w 97"/>
                <a:gd name="T5" fmla="*/ 0 h 137"/>
                <a:gd name="T6" fmla="*/ 0 w 97"/>
                <a:gd name="T7" fmla="*/ 0 h 137"/>
                <a:gd name="T8" fmla="*/ 0 w 97"/>
                <a:gd name="T9" fmla="*/ 0 h 137"/>
                <a:gd name="T10" fmla="*/ 0 w 97"/>
                <a:gd name="T11" fmla="*/ 0 h 137"/>
                <a:gd name="T12" fmla="*/ 0 w 97"/>
                <a:gd name="T13" fmla="*/ 0 h 137"/>
                <a:gd name="T14" fmla="*/ 0 w 97"/>
                <a:gd name="T15" fmla="*/ 0 h 137"/>
                <a:gd name="T16" fmla="*/ 0 w 97"/>
                <a:gd name="T17" fmla="*/ 0 h 137"/>
                <a:gd name="T18" fmla="*/ 0 w 97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" h="137">
                  <a:moveTo>
                    <a:pt x="33" y="42"/>
                  </a:moveTo>
                  <a:lnTo>
                    <a:pt x="2" y="45"/>
                  </a:lnTo>
                  <a:lnTo>
                    <a:pt x="68" y="137"/>
                  </a:lnTo>
                  <a:lnTo>
                    <a:pt x="97" y="115"/>
                  </a:lnTo>
                  <a:lnTo>
                    <a:pt x="31" y="24"/>
                  </a:lnTo>
                  <a:lnTo>
                    <a:pt x="0" y="28"/>
                  </a:lnTo>
                  <a:lnTo>
                    <a:pt x="31" y="24"/>
                  </a:lnTo>
                  <a:lnTo>
                    <a:pt x="11" y="0"/>
                  </a:lnTo>
                  <a:lnTo>
                    <a:pt x="0" y="28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7" name="Freeform 451"/>
            <p:cNvSpPr>
              <a:spLocks/>
            </p:cNvSpPr>
            <p:nvPr/>
          </p:nvSpPr>
          <p:spPr bwMode="auto">
            <a:xfrm>
              <a:off x="2739" y="2336"/>
              <a:ext cx="16" cy="27"/>
            </a:xfrm>
            <a:custGeom>
              <a:avLst/>
              <a:gdLst>
                <a:gd name="T0" fmla="*/ 0 w 80"/>
                <a:gd name="T1" fmla="*/ 0 h 135"/>
                <a:gd name="T2" fmla="*/ 0 w 80"/>
                <a:gd name="T3" fmla="*/ 0 h 135"/>
                <a:gd name="T4" fmla="*/ 0 w 80"/>
                <a:gd name="T5" fmla="*/ 0 h 135"/>
                <a:gd name="T6" fmla="*/ 0 w 80"/>
                <a:gd name="T7" fmla="*/ 0 h 135"/>
                <a:gd name="T8" fmla="*/ 0 w 80"/>
                <a:gd name="T9" fmla="*/ 0 h 135"/>
                <a:gd name="T10" fmla="*/ 0 w 80"/>
                <a:gd name="T11" fmla="*/ 0 h 135"/>
                <a:gd name="T12" fmla="*/ 0 w 80"/>
                <a:gd name="T13" fmla="*/ 0 h 135"/>
                <a:gd name="T14" fmla="*/ 0 w 80"/>
                <a:gd name="T15" fmla="*/ 0 h 135"/>
                <a:gd name="T16" fmla="*/ 0 w 80"/>
                <a:gd name="T17" fmla="*/ 0 h 135"/>
                <a:gd name="T18" fmla="*/ 0 w 80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35">
                  <a:moveTo>
                    <a:pt x="9" y="128"/>
                  </a:moveTo>
                  <a:lnTo>
                    <a:pt x="34" y="117"/>
                  </a:lnTo>
                  <a:lnTo>
                    <a:pt x="80" y="14"/>
                  </a:lnTo>
                  <a:lnTo>
                    <a:pt x="47" y="0"/>
                  </a:lnTo>
                  <a:lnTo>
                    <a:pt x="0" y="103"/>
                  </a:lnTo>
                  <a:lnTo>
                    <a:pt x="25" y="94"/>
                  </a:lnTo>
                  <a:lnTo>
                    <a:pt x="9" y="128"/>
                  </a:lnTo>
                  <a:lnTo>
                    <a:pt x="27" y="135"/>
                  </a:lnTo>
                  <a:lnTo>
                    <a:pt x="34" y="117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8" name="Freeform 452"/>
            <p:cNvSpPr>
              <a:spLocks/>
            </p:cNvSpPr>
            <p:nvPr/>
          </p:nvSpPr>
          <p:spPr bwMode="auto">
            <a:xfrm>
              <a:off x="2729" y="2351"/>
              <a:ext cx="15" cy="10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7" y="9"/>
                  </a:moveTo>
                  <a:lnTo>
                    <a:pt x="18" y="33"/>
                  </a:lnTo>
                  <a:lnTo>
                    <a:pt x="57" y="51"/>
                  </a:lnTo>
                  <a:lnTo>
                    <a:pt x="73" y="17"/>
                  </a:lnTo>
                  <a:lnTo>
                    <a:pt x="32" y="0"/>
                  </a:lnTo>
                  <a:lnTo>
                    <a:pt x="41" y="23"/>
                  </a:lnTo>
                  <a:lnTo>
                    <a:pt x="7" y="9"/>
                  </a:lnTo>
                  <a:lnTo>
                    <a:pt x="0" y="25"/>
                  </a:lnTo>
                  <a:lnTo>
                    <a:pt x="18" y="32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099" name="Freeform 453"/>
            <p:cNvSpPr>
              <a:spLocks/>
            </p:cNvSpPr>
            <p:nvPr/>
          </p:nvSpPr>
          <p:spPr bwMode="auto">
            <a:xfrm>
              <a:off x="2731" y="2330"/>
              <a:ext cx="18" cy="26"/>
            </a:xfrm>
            <a:custGeom>
              <a:avLst/>
              <a:gdLst>
                <a:gd name="T0" fmla="*/ 0 w 92"/>
                <a:gd name="T1" fmla="*/ 0 h 131"/>
                <a:gd name="T2" fmla="*/ 0 w 92"/>
                <a:gd name="T3" fmla="*/ 0 h 131"/>
                <a:gd name="T4" fmla="*/ 0 w 92"/>
                <a:gd name="T5" fmla="*/ 0 h 131"/>
                <a:gd name="T6" fmla="*/ 0 w 92"/>
                <a:gd name="T7" fmla="*/ 0 h 131"/>
                <a:gd name="T8" fmla="*/ 0 w 92"/>
                <a:gd name="T9" fmla="*/ 0 h 131"/>
                <a:gd name="T10" fmla="*/ 0 w 92"/>
                <a:gd name="T11" fmla="*/ 0 h 131"/>
                <a:gd name="T12" fmla="*/ 0 w 92"/>
                <a:gd name="T13" fmla="*/ 0 h 131"/>
                <a:gd name="T14" fmla="*/ 0 w 92"/>
                <a:gd name="T15" fmla="*/ 0 h 131"/>
                <a:gd name="T16" fmla="*/ 0 w 92"/>
                <a:gd name="T17" fmla="*/ 0 h 131"/>
                <a:gd name="T18" fmla="*/ 0 w 92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1">
                  <a:moveTo>
                    <a:pt x="66" y="38"/>
                  </a:moveTo>
                  <a:lnTo>
                    <a:pt x="46" y="12"/>
                  </a:lnTo>
                  <a:lnTo>
                    <a:pt x="0" y="117"/>
                  </a:lnTo>
                  <a:lnTo>
                    <a:pt x="34" y="131"/>
                  </a:lnTo>
                  <a:lnTo>
                    <a:pt x="79" y="27"/>
                  </a:lnTo>
                  <a:lnTo>
                    <a:pt x="61" y="3"/>
                  </a:lnTo>
                  <a:lnTo>
                    <a:pt x="79" y="27"/>
                  </a:lnTo>
                  <a:lnTo>
                    <a:pt x="92" y="0"/>
                  </a:lnTo>
                  <a:lnTo>
                    <a:pt x="61" y="3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0" name="Freeform 454"/>
            <p:cNvSpPr>
              <a:spLocks/>
            </p:cNvSpPr>
            <p:nvPr/>
          </p:nvSpPr>
          <p:spPr bwMode="auto">
            <a:xfrm>
              <a:off x="2717" y="2330"/>
              <a:ext cx="27" cy="10"/>
            </a:xfrm>
            <a:custGeom>
              <a:avLst/>
              <a:gdLst>
                <a:gd name="T0" fmla="*/ 0 w 134"/>
                <a:gd name="T1" fmla="*/ 0 h 50"/>
                <a:gd name="T2" fmla="*/ 0 w 134"/>
                <a:gd name="T3" fmla="*/ 0 h 50"/>
                <a:gd name="T4" fmla="*/ 0 w 134"/>
                <a:gd name="T5" fmla="*/ 0 h 50"/>
                <a:gd name="T6" fmla="*/ 0 w 134"/>
                <a:gd name="T7" fmla="*/ 0 h 50"/>
                <a:gd name="T8" fmla="*/ 0 w 134"/>
                <a:gd name="T9" fmla="*/ 0 h 50"/>
                <a:gd name="T10" fmla="*/ 0 w 134"/>
                <a:gd name="T11" fmla="*/ 0 h 50"/>
                <a:gd name="T12" fmla="*/ 0 w 134"/>
                <a:gd name="T13" fmla="*/ 0 h 50"/>
                <a:gd name="T14" fmla="*/ 0 w 134"/>
                <a:gd name="T15" fmla="*/ 0 h 50"/>
                <a:gd name="T16" fmla="*/ 0 w 134"/>
                <a:gd name="T17" fmla="*/ 0 h 50"/>
                <a:gd name="T18" fmla="*/ 0 w 134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50">
                  <a:moveTo>
                    <a:pt x="0" y="30"/>
                  </a:moveTo>
                  <a:lnTo>
                    <a:pt x="21" y="48"/>
                  </a:lnTo>
                  <a:lnTo>
                    <a:pt x="134" y="35"/>
                  </a:lnTo>
                  <a:lnTo>
                    <a:pt x="129" y="0"/>
                  </a:lnTo>
                  <a:lnTo>
                    <a:pt x="16" y="12"/>
                  </a:lnTo>
                  <a:lnTo>
                    <a:pt x="36" y="28"/>
                  </a:lnTo>
                  <a:lnTo>
                    <a:pt x="0" y="30"/>
                  </a:lnTo>
                  <a:lnTo>
                    <a:pt x="2" y="50"/>
                  </a:lnTo>
                  <a:lnTo>
                    <a:pt x="21" y="4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1" name="Freeform 455"/>
            <p:cNvSpPr>
              <a:spLocks/>
            </p:cNvSpPr>
            <p:nvPr/>
          </p:nvSpPr>
          <p:spPr bwMode="auto">
            <a:xfrm>
              <a:off x="2716" y="2324"/>
              <a:ext cx="8" cy="12"/>
            </a:xfrm>
            <a:custGeom>
              <a:avLst/>
              <a:gdLst>
                <a:gd name="T0" fmla="*/ 0 w 42"/>
                <a:gd name="T1" fmla="*/ 0 h 63"/>
                <a:gd name="T2" fmla="*/ 0 w 42"/>
                <a:gd name="T3" fmla="*/ 0 h 63"/>
                <a:gd name="T4" fmla="*/ 0 w 42"/>
                <a:gd name="T5" fmla="*/ 0 h 63"/>
                <a:gd name="T6" fmla="*/ 0 w 42"/>
                <a:gd name="T7" fmla="*/ 0 h 63"/>
                <a:gd name="T8" fmla="*/ 0 w 42"/>
                <a:gd name="T9" fmla="*/ 0 h 63"/>
                <a:gd name="T10" fmla="*/ 0 w 42"/>
                <a:gd name="T11" fmla="*/ 0 h 63"/>
                <a:gd name="T12" fmla="*/ 0 w 42"/>
                <a:gd name="T13" fmla="*/ 0 h 63"/>
                <a:gd name="T14" fmla="*/ 0 w 42"/>
                <a:gd name="T15" fmla="*/ 0 h 63"/>
                <a:gd name="T16" fmla="*/ 0 w 42"/>
                <a:gd name="T17" fmla="*/ 0 h 63"/>
                <a:gd name="T18" fmla="*/ 0 w 42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3">
                  <a:moveTo>
                    <a:pt x="18" y="0"/>
                  </a:moveTo>
                  <a:lnTo>
                    <a:pt x="2" y="19"/>
                  </a:lnTo>
                  <a:lnTo>
                    <a:pt x="6" y="63"/>
                  </a:lnTo>
                  <a:lnTo>
                    <a:pt x="42" y="61"/>
                  </a:lnTo>
                  <a:lnTo>
                    <a:pt x="37" y="16"/>
                  </a:lnTo>
                  <a:lnTo>
                    <a:pt x="22" y="3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2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2" name="Freeform 456"/>
            <p:cNvSpPr>
              <a:spLocks/>
            </p:cNvSpPr>
            <p:nvPr/>
          </p:nvSpPr>
          <p:spPr bwMode="auto">
            <a:xfrm>
              <a:off x="2720" y="2321"/>
              <a:ext cx="29" cy="10"/>
            </a:xfrm>
            <a:custGeom>
              <a:avLst/>
              <a:gdLst>
                <a:gd name="T0" fmla="*/ 0 w 147"/>
                <a:gd name="T1" fmla="*/ 0 h 47"/>
                <a:gd name="T2" fmla="*/ 0 w 147"/>
                <a:gd name="T3" fmla="*/ 0 h 47"/>
                <a:gd name="T4" fmla="*/ 0 w 147"/>
                <a:gd name="T5" fmla="*/ 0 h 47"/>
                <a:gd name="T6" fmla="*/ 0 w 147"/>
                <a:gd name="T7" fmla="*/ 0 h 47"/>
                <a:gd name="T8" fmla="*/ 0 w 147"/>
                <a:gd name="T9" fmla="*/ 0 h 47"/>
                <a:gd name="T10" fmla="*/ 0 w 147"/>
                <a:gd name="T11" fmla="*/ 0 h 47"/>
                <a:gd name="T12" fmla="*/ 0 w 147"/>
                <a:gd name="T13" fmla="*/ 0 h 47"/>
                <a:gd name="T14" fmla="*/ 0 w 147"/>
                <a:gd name="T15" fmla="*/ 0 h 47"/>
                <a:gd name="T16" fmla="*/ 0 w 147"/>
                <a:gd name="T17" fmla="*/ 0 h 47"/>
                <a:gd name="T18" fmla="*/ 0 w 147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47">
                  <a:moveTo>
                    <a:pt x="99" y="28"/>
                  </a:moveTo>
                  <a:lnTo>
                    <a:pt x="112" y="0"/>
                  </a:lnTo>
                  <a:lnTo>
                    <a:pt x="0" y="12"/>
                  </a:lnTo>
                  <a:lnTo>
                    <a:pt x="4" y="47"/>
                  </a:lnTo>
                  <a:lnTo>
                    <a:pt x="116" y="36"/>
                  </a:lnTo>
                  <a:lnTo>
                    <a:pt x="129" y="7"/>
                  </a:lnTo>
                  <a:lnTo>
                    <a:pt x="116" y="36"/>
                  </a:lnTo>
                  <a:lnTo>
                    <a:pt x="147" y="32"/>
                  </a:lnTo>
                  <a:lnTo>
                    <a:pt x="129" y="7"/>
                  </a:lnTo>
                  <a:lnTo>
                    <a:pt x="99" y="28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3" name="Freeform 457"/>
            <p:cNvSpPr>
              <a:spLocks/>
            </p:cNvSpPr>
            <p:nvPr/>
          </p:nvSpPr>
          <p:spPr bwMode="auto">
            <a:xfrm>
              <a:off x="2724" y="2303"/>
              <a:ext cx="21" cy="24"/>
            </a:xfrm>
            <a:custGeom>
              <a:avLst/>
              <a:gdLst>
                <a:gd name="T0" fmla="*/ 0 w 107"/>
                <a:gd name="T1" fmla="*/ 0 h 117"/>
                <a:gd name="T2" fmla="*/ 0 w 107"/>
                <a:gd name="T3" fmla="*/ 0 h 117"/>
                <a:gd name="T4" fmla="*/ 0 w 107"/>
                <a:gd name="T5" fmla="*/ 0 h 117"/>
                <a:gd name="T6" fmla="*/ 0 w 107"/>
                <a:gd name="T7" fmla="*/ 0 h 117"/>
                <a:gd name="T8" fmla="*/ 0 w 107"/>
                <a:gd name="T9" fmla="*/ 0 h 117"/>
                <a:gd name="T10" fmla="*/ 0 w 107"/>
                <a:gd name="T11" fmla="*/ 0 h 117"/>
                <a:gd name="T12" fmla="*/ 0 w 107"/>
                <a:gd name="T13" fmla="*/ 0 h 117"/>
                <a:gd name="T14" fmla="*/ 0 w 107"/>
                <a:gd name="T15" fmla="*/ 0 h 117"/>
                <a:gd name="T16" fmla="*/ 0 w 107"/>
                <a:gd name="T17" fmla="*/ 0 h 117"/>
                <a:gd name="T18" fmla="*/ 0 w 107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117">
                  <a:moveTo>
                    <a:pt x="15" y="0"/>
                  </a:moveTo>
                  <a:lnTo>
                    <a:pt x="11" y="26"/>
                  </a:lnTo>
                  <a:lnTo>
                    <a:pt x="77" y="117"/>
                  </a:lnTo>
                  <a:lnTo>
                    <a:pt x="107" y="96"/>
                  </a:lnTo>
                  <a:lnTo>
                    <a:pt x="40" y="5"/>
                  </a:lnTo>
                  <a:lnTo>
                    <a:pt x="36" y="29"/>
                  </a:lnTo>
                  <a:lnTo>
                    <a:pt x="15" y="0"/>
                  </a:lnTo>
                  <a:lnTo>
                    <a:pt x="0" y="12"/>
                  </a:lnTo>
                  <a:lnTo>
                    <a:pt x="11" y="2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4" name="Freeform 458"/>
            <p:cNvSpPr>
              <a:spLocks/>
            </p:cNvSpPr>
            <p:nvPr/>
          </p:nvSpPr>
          <p:spPr bwMode="auto">
            <a:xfrm>
              <a:off x="2727" y="2296"/>
              <a:ext cx="12" cy="13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w 60"/>
                <a:gd name="T11" fmla="*/ 0 h 65"/>
                <a:gd name="T12" fmla="*/ 0 w 60"/>
                <a:gd name="T13" fmla="*/ 0 h 65"/>
                <a:gd name="T14" fmla="*/ 0 w 60"/>
                <a:gd name="T15" fmla="*/ 0 h 65"/>
                <a:gd name="T16" fmla="*/ 0 w 60"/>
                <a:gd name="T17" fmla="*/ 0 h 65"/>
                <a:gd name="T18" fmla="*/ 0 w 6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5">
                  <a:moveTo>
                    <a:pt x="60" y="14"/>
                  </a:moveTo>
                  <a:lnTo>
                    <a:pt x="35" y="10"/>
                  </a:lnTo>
                  <a:lnTo>
                    <a:pt x="0" y="36"/>
                  </a:lnTo>
                  <a:lnTo>
                    <a:pt x="21" y="65"/>
                  </a:lnTo>
                  <a:lnTo>
                    <a:pt x="58" y="39"/>
                  </a:lnTo>
                  <a:lnTo>
                    <a:pt x="32" y="35"/>
                  </a:lnTo>
                  <a:lnTo>
                    <a:pt x="60" y="14"/>
                  </a:lnTo>
                  <a:lnTo>
                    <a:pt x="50" y="0"/>
                  </a:lnTo>
                  <a:lnTo>
                    <a:pt x="35" y="1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5" name="Freeform 459"/>
            <p:cNvSpPr>
              <a:spLocks/>
            </p:cNvSpPr>
            <p:nvPr/>
          </p:nvSpPr>
          <p:spPr bwMode="auto">
            <a:xfrm>
              <a:off x="2733" y="2299"/>
              <a:ext cx="20" cy="27"/>
            </a:xfrm>
            <a:custGeom>
              <a:avLst/>
              <a:gdLst>
                <a:gd name="T0" fmla="*/ 0 w 98"/>
                <a:gd name="T1" fmla="*/ 0 h 137"/>
                <a:gd name="T2" fmla="*/ 0 w 98"/>
                <a:gd name="T3" fmla="*/ 0 h 137"/>
                <a:gd name="T4" fmla="*/ 0 w 98"/>
                <a:gd name="T5" fmla="*/ 0 h 137"/>
                <a:gd name="T6" fmla="*/ 0 w 98"/>
                <a:gd name="T7" fmla="*/ 0 h 137"/>
                <a:gd name="T8" fmla="*/ 0 w 98"/>
                <a:gd name="T9" fmla="*/ 0 h 137"/>
                <a:gd name="T10" fmla="*/ 0 w 98"/>
                <a:gd name="T11" fmla="*/ 0 h 137"/>
                <a:gd name="T12" fmla="*/ 0 w 98"/>
                <a:gd name="T13" fmla="*/ 0 h 137"/>
                <a:gd name="T14" fmla="*/ 0 w 98"/>
                <a:gd name="T15" fmla="*/ 0 h 137"/>
                <a:gd name="T16" fmla="*/ 0 w 98"/>
                <a:gd name="T17" fmla="*/ 0 h 137"/>
                <a:gd name="T18" fmla="*/ 0 w 9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8" h="137">
                  <a:moveTo>
                    <a:pt x="64" y="96"/>
                  </a:moveTo>
                  <a:lnTo>
                    <a:pt x="96" y="91"/>
                  </a:lnTo>
                  <a:lnTo>
                    <a:pt x="28" y="0"/>
                  </a:lnTo>
                  <a:lnTo>
                    <a:pt x="0" y="21"/>
                  </a:lnTo>
                  <a:lnTo>
                    <a:pt x="66" y="113"/>
                  </a:lnTo>
                  <a:lnTo>
                    <a:pt x="98" y="108"/>
                  </a:lnTo>
                  <a:lnTo>
                    <a:pt x="66" y="113"/>
                  </a:lnTo>
                  <a:lnTo>
                    <a:pt x="84" y="137"/>
                  </a:lnTo>
                  <a:lnTo>
                    <a:pt x="98" y="110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6" name="Freeform 460"/>
            <p:cNvSpPr>
              <a:spLocks/>
            </p:cNvSpPr>
            <p:nvPr/>
          </p:nvSpPr>
          <p:spPr bwMode="auto">
            <a:xfrm>
              <a:off x="2746" y="2294"/>
              <a:ext cx="16" cy="27"/>
            </a:xfrm>
            <a:custGeom>
              <a:avLst/>
              <a:gdLst>
                <a:gd name="T0" fmla="*/ 0 w 79"/>
                <a:gd name="T1" fmla="*/ 0 h 133"/>
                <a:gd name="T2" fmla="*/ 0 w 79"/>
                <a:gd name="T3" fmla="*/ 0 h 133"/>
                <a:gd name="T4" fmla="*/ 0 w 79"/>
                <a:gd name="T5" fmla="*/ 0 h 133"/>
                <a:gd name="T6" fmla="*/ 0 w 79"/>
                <a:gd name="T7" fmla="*/ 0 h 133"/>
                <a:gd name="T8" fmla="*/ 0 w 79"/>
                <a:gd name="T9" fmla="*/ 0 h 133"/>
                <a:gd name="T10" fmla="*/ 0 w 79"/>
                <a:gd name="T11" fmla="*/ 0 h 133"/>
                <a:gd name="T12" fmla="*/ 0 w 79"/>
                <a:gd name="T13" fmla="*/ 0 h 133"/>
                <a:gd name="T14" fmla="*/ 0 w 79"/>
                <a:gd name="T15" fmla="*/ 0 h 133"/>
                <a:gd name="T16" fmla="*/ 0 w 79"/>
                <a:gd name="T17" fmla="*/ 0 h 133"/>
                <a:gd name="T18" fmla="*/ 0 w 79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133">
                  <a:moveTo>
                    <a:pt x="70" y="7"/>
                  </a:moveTo>
                  <a:lnTo>
                    <a:pt x="47" y="16"/>
                  </a:lnTo>
                  <a:lnTo>
                    <a:pt x="0" y="121"/>
                  </a:lnTo>
                  <a:lnTo>
                    <a:pt x="34" y="133"/>
                  </a:lnTo>
                  <a:lnTo>
                    <a:pt x="79" y="30"/>
                  </a:lnTo>
                  <a:lnTo>
                    <a:pt x="55" y="40"/>
                  </a:lnTo>
                  <a:lnTo>
                    <a:pt x="70" y="7"/>
                  </a:lnTo>
                  <a:lnTo>
                    <a:pt x="54" y="0"/>
                  </a:lnTo>
                  <a:lnTo>
                    <a:pt x="47" y="16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7" name="Freeform 461"/>
            <p:cNvSpPr>
              <a:spLocks/>
            </p:cNvSpPr>
            <p:nvPr/>
          </p:nvSpPr>
          <p:spPr bwMode="auto">
            <a:xfrm>
              <a:off x="2757" y="2295"/>
              <a:ext cx="15" cy="11"/>
            </a:xfrm>
            <a:custGeom>
              <a:avLst/>
              <a:gdLst>
                <a:gd name="T0" fmla="*/ 0 w 73"/>
                <a:gd name="T1" fmla="*/ 0 h 51"/>
                <a:gd name="T2" fmla="*/ 0 w 73"/>
                <a:gd name="T3" fmla="*/ 0 h 51"/>
                <a:gd name="T4" fmla="*/ 0 w 73"/>
                <a:gd name="T5" fmla="*/ 0 h 51"/>
                <a:gd name="T6" fmla="*/ 0 w 73"/>
                <a:gd name="T7" fmla="*/ 0 h 51"/>
                <a:gd name="T8" fmla="*/ 0 w 73"/>
                <a:gd name="T9" fmla="*/ 0 h 51"/>
                <a:gd name="T10" fmla="*/ 0 w 73"/>
                <a:gd name="T11" fmla="*/ 0 h 51"/>
                <a:gd name="T12" fmla="*/ 0 w 73"/>
                <a:gd name="T13" fmla="*/ 0 h 51"/>
                <a:gd name="T14" fmla="*/ 0 w 73"/>
                <a:gd name="T15" fmla="*/ 0 h 51"/>
                <a:gd name="T16" fmla="*/ 0 w 73"/>
                <a:gd name="T17" fmla="*/ 0 h 51"/>
                <a:gd name="T18" fmla="*/ 0 w 73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51">
                  <a:moveTo>
                    <a:pt x="66" y="42"/>
                  </a:moveTo>
                  <a:lnTo>
                    <a:pt x="56" y="17"/>
                  </a:lnTo>
                  <a:lnTo>
                    <a:pt x="15" y="0"/>
                  </a:lnTo>
                  <a:lnTo>
                    <a:pt x="0" y="33"/>
                  </a:lnTo>
                  <a:lnTo>
                    <a:pt x="42" y="51"/>
                  </a:lnTo>
                  <a:lnTo>
                    <a:pt x="32" y="28"/>
                  </a:lnTo>
                  <a:lnTo>
                    <a:pt x="65" y="42"/>
                  </a:lnTo>
                  <a:lnTo>
                    <a:pt x="73" y="25"/>
                  </a:lnTo>
                  <a:lnTo>
                    <a:pt x="56" y="17"/>
                  </a:lnTo>
                  <a:lnTo>
                    <a:pt x="66" y="42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8" name="Freeform 462"/>
            <p:cNvSpPr>
              <a:spLocks/>
            </p:cNvSpPr>
            <p:nvPr/>
          </p:nvSpPr>
          <p:spPr bwMode="auto">
            <a:xfrm>
              <a:off x="2752" y="2301"/>
              <a:ext cx="18" cy="26"/>
            </a:xfrm>
            <a:custGeom>
              <a:avLst/>
              <a:gdLst>
                <a:gd name="T0" fmla="*/ 0 w 92"/>
                <a:gd name="T1" fmla="*/ 0 h 131"/>
                <a:gd name="T2" fmla="*/ 0 w 92"/>
                <a:gd name="T3" fmla="*/ 0 h 131"/>
                <a:gd name="T4" fmla="*/ 0 w 92"/>
                <a:gd name="T5" fmla="*/ 0 h 131"/>
                <a:gd name="T6" fmla="*/ 0 w 92"/>
                <a:gd name="T7" fmla="*/ 0 h 131"/>
                <a:gd name="T8" fmla="*/ 0 w 92"/>
                <a:gd name="T9" fmla="*/ 0 h 131"/>
                <a:gd name="T10" fmla="*/ 0 w 92"/>
                <a:gd name="T11" fmla="*/ 0 h 131"/>
                <a:gd name="T12" fmla="*/ 0 w 92"/>
                <a:gd name="T13" fmla="*/ 0 h 131"/>
                <a:gd name="T14" fmla="*/ 0 w 92"/>
                <a:gd name="T15" fmla="*/ 0 h 131"/>
                <a:gd name="T16" fmla="*/ 0 w 92"/>
                <a:gd name="T17" fmla="*/ 0 h 131"/>
                <a:gd name="T18" fmla="*/ 0 w 92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" h="131">
                  <a:moveTo>
                    <a:pt x="27" y="93"/>
                  </a:moveTo>
                  <a:lnTo>
                    <a:pt x="46" y="118"/>
                  </a:lnTo>
                  <a:lnTo>
                    <a:pt x="92" y="14"/>
                  </a:lnTo>
                  <a:lnTo>
                    <a:pt x="58" y="0"/>
                  </a:lnTo>
                  <a:lnTo>
                    <a:pt x="13" y="103"/>
                  </a:lnTo>
                  <a:lnTo>
                    <a:pt x="32" y="127"/>
                  </a:lnTo>
                  <a:lnTo>
                    <a:pt x="13" y="103"/>
                  </a:lnTo>
                  <a:lnTo>
                    <a:pt x="0" y="131"/>
                  </a:lnTo>
                  <a:lnTo>
                    <a:pt x="32" y="127"/>
                  </a:lnTo>
                  <a:lnTo>
                    <a:pt x="27" y="93"/>
                  </a:lnTo>
                  <a:close/>
                </a:path>
              </a:pathLst>
            </a:custGeom>
            <a:solidFill>
              <a:srgbClr val="25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09" name="Freeform 463"/>
            <p:cNvSpPr>
              <a:spLocks noEditPoints="1"/>
            </p:cNvSpPr>
            <p:nvPr/>
          </p:nvSpPr>
          <p:spPr bwMode="auto">
            <a:xfrm>
              <a:off x="2533" y="2221"/>
              <a:ext cx="248" cy="211"/>
            </a:xfrm>
            <a:custGeom>
              <a:avLst/>
              <a:gdLst>
                <a:gd name="T0" fmla="*/ 0 w 1242"/>
                <a:gd name="T1" fmla="*/ 0 h 1055"/>
                <a:gd name="T2" fmla="*/ 0 w 1242"/>
                <a:gd name="T3" fmla="*/ 0 h 1055"/>
                <a:gd name="T4" fmla="*/ 0 w 1242"/>
                <a:gd name="T5" fmla="*/ 0 h 1055"/>
                <a:gd name="T6" fmla="*/ 0 w 1242"/>
                <a:gd name="T7" fmla="*/ 0 h 1055"/>
                <a:gd name="T8" fmla="*/ 0 w 1242"/>
                <a:gd name="T9" fmla="*/ 0 h 1055"/>
                <a:gd name="T10" fmla="*/ 0 w 1242"/>
                <a:gd name="T11" fmla="*/ 0 h 1055"/>
                <a:gd name="T12" fmla="*/ 0 w 1242"/>
                <a:gd name="T13" fmla="*/ 0 h 1055"/>
                <a:gd name="T14" fmla="*/ 0 w 1242"/>
                <a:gd name="T15" fmla="*/ 0 h 1055"/>
                <a:gd name="T16" fmla="*/ 0 w 1242"/>
                <a:gd name="T17" fmla="*/ 0 h 1055"/>
                <a:gd name="T18" fmla="*/ 0 w 1242"/>
                <a:gd name="T19" fmla="*/ 0 h 1055"/>
                <a:gd name="T20" fmla="*/ 0 w 1242"/>
                <a:gd name="T21" fmla="*/ 0 h 1055"/>
                <a:gd name="T22" fmla="*/ 0 w 1242"/>
                <a:gd name="T23" fmla="*/ 0 h 1055"/>
                <a:gd name="T24" fmla="*/ 0 w 1242"/>
                <a:gd name="T25" fmla="*/ 0 h 1055"/>
                <a:gd name="T26" fmla="*/ 0 w 1242"/>
                <a:gd name="T27" fmla="*/ 0 h 1055"/>
                <a:gd name="T28" fmla="*/ 0 w 1242"/>
                <a:gd name="T29" fmla="*/ 0 h 1055"/>
                <a:gd name="T30" fmla="*/ 0 w 1242"/>
                <a:gd name="T31" fmla="*/ 0 h 1055"/>
                <a:gd name="T32" fmla="*/ 0 w 1242"/>
                <a:gd name="T33" fmla="*/ 0 h 1055"/>
                <a:gd name="T34" fmla="*/ 0 w 1242"/>
                <a:gd name="T35" fmla="*/ 0 h 1055"/>
                <a:gd name="T36" fmla="*/ 0 w 1242"/>
                <a:gd name="T37" fmla="*/ 0 h 1055"/>
                <a:gd name="T38" fmla="*/ 0 w 1242"/>
                <a:gd name="T39" fmla="*/ 0 h 1055"/>
                <a:gd name="T40" fmla="*/ 0 w 1242"/>
                <a:gd name="T41" fmla="*/ 0 h 1055"/>
                <a:gd name="T42" fmla="*/ 0 w 1242"/>
                <a:gd name="T43" fmla="*/ 0 h 1055"/>
                <a:gd name="T44" fmla="*/ 0 w 1242"/>
                <a:gd name="T45" fmla="*/ 0 h 1055"/>
                <a:gd name="T46" fmla="*/ 0 w 1242"/>
                <a:gd name="T47" fmla="*/ 0 h 1055"/>
                <a:gd name="T48" fmla="*/ 0 w 1242"/>
                <a:gd name="T49" fmla="*/ 0 h 1055"/>
                <a:gd name="T50" fmla="*/ 0 w 1242"/>
                <a:gd name="T51" fmla="*/ 0 h 1055"/>
                <a:gd name="T52" fmla="*/ 0 w 1242"/>
                <a:gd name="T53" fmla="*/ 0 h 1055"/>
                <a:gd name="T54" fmla="*/ 0 w 1242"/>
                <a:gd name="T55" fmla="*/ 0 h 1055"/>
                <a:gd name="T56" fmla="*/ 0 w 1242"/>
                <a:gd name="T57" fmla="*/ 0 h 1055"/>
                <a:gd name="T58" fmla="*/ 0 w 1242"/>
                <a:gd name="T59" fmla="*/ 0 h 1055"/>
                <a:gd name="T60" fmla="*/ 0 w 1242"/>
                <a:gd name="T61" fmla="*/ 0 h 1055"/>
                <a:gd name="T62" fmla="*/ 0 w 1242"/>
                <a:gd name="T63" fmla="*/ 0 h 1055"/>
                <a:gd name="T64" fmla="*/ 0 w 1242"/>
                <a:gd name="T65" fmla="*/ 0 h 1055"/>
                <a:gd name="T66" fmla="*/ 0 w 1242"/>
                <a:gd name="T67" fmla="*/ 0 h 1055"/>
                <a:gd name="T68" fmla="*/ 0 w 1242"/>
                <a:gd name="T69" fmla="*/ 0 h 1055"/>
                <a:gd name="T70" fmla="*/ 0 w 1242"/>
                <a:gd name="T71" fmla="*/ 0 h 1055"/>
                <a:gd name="T72" fmla="*/ 0 w 1242"/>
                <a:gd name="T73" fmla="*/ 0 h 1055"/>
                <a:gd name="T74" fmla="*/ 0 w 1242"/>
                <a:gd name="T75" fmla="*/ 0 h 1055"/>
                <a:gd name="T76" fmla="*/ 0 w 1242"/>
                <a:gd name="T77" fmla="*/ 0 h 1055"/>
                <a:gd name="T78" fmla="*/ 0 w 1242"/>
                <a:gd name="T79" fmla="*/ 0 h 1055"/>
                <a:gd name="T80" fmla="*/ 0 w 1242"/>
                <a:gd name="T81" fmla="*/ 0 h 1055"/>
                <a:gd name="T82" fmla="*/ 0 w 1242"/>
                <a:gd name="T83" fmla="*/ 0 h 1055"/>
                <a:gd name="T84" fmla="*/ 0 w 1242"/>
                <a:gd name="T85" fmla="*/ 0 h 1055"/>
                <a:gd name="T86" fmla="*/ 0 w 1242"/>
                <a:gd name="T87" fmla="*/ 0 h 1055"/>
                <a:gd name="T88" fmla="*/ 0 w 1242"/>
                <a:gd name="T89" fmla="*/ 0 h 1055"/>
                <a:gd name="T90" fmla="*/ 0 w 1242"/>
                <a:gd name="T91" fmla="*/ 0 h 1055"/>
                <a:gd name="T92" fmla="*/ 0 w 1242"/>
                <a:gd name="T93" fmla="*/ 0 h 10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42" h="1055">
                  <a:moveTo>
                    <a:pt x="191" y="122"/>
                  </a:moveTo>
                  <a:lnTo>
                    <a:pt x="304" y="109"/>
                  </a:lnTo>
                  <a:lnTo>
                    <a:pt x="307" y="154"/>
                  </a:lnTo>
                  <a:lnTo>
                    <a:pt x="195" y="166"/>
                  </a:lnTo>
                  <a:lnTo>
                    <a:pt x="262" y="258"/>
                  </a:lnTo>
                  <a:lnTo>
                    <a:pt x="226" y="284"/>
                  </a:lnTo>
                  <a:lnTo>
                    <a:pt x="160" y="193"/>
                  </a:lnTo>
                  <a:lnTo>
                    <a:pt x="113" y="297"/>
                  </a:lnTo>
                  <a:lnTo>
                    <a:pt x="73" y="279"/>
                  </a:lnTo>
                  <a:lnTo>
                    <a:pt x="118" y="175"/>
                  </a:lnTo>
                  <a:lnTo>
                    <a:pt x="5" y="188"/>
                  </a:lnTo>
                  <a:lnTo>
                    <a:pt x="0" y="143"/>
                  </a:lnTo>
                  <a:lnTo>
                    <a:pt x="113" y="131"/>
                  </a:lnTo>
                  <a:lnTo>
                    <a:pt x="47" y="39"/>
                  </a:lnTo>
                  <a:lnTo>
                    <a:pt x="82" y="12"/>
                  </a:lnTo>
                  <a:lnTo>
                    <a:pt x="149" y="104"/>
                  </a:lnTo>
                  <a:lnTo>
                    <a:pt x="195" y="0"/>
                  </a:lnTo>
                  <a:lnTo>
                    <a:pt x="236" y="18"/>
                  </a:lnTo>
                  <a:lnTo>
                    <a:pt x="191" y="122"/>
                  </a:lnTo>
                  <a:close/>
                  <a:moveTo>
                    <a:pt x="229" y="686"/>
                  </a:moveTo>
                  <a:lnTo>
                    <a:pt x="341" y="674"/>
                  </a:lnTo>
                  <a:lnTo>
                    <a:pt x="347" y="718"/>
                  </a:lnTo>
                  <a:lnTo>
                    <a:pt x="234" y="731"/>
                  </a:lnTo>
                  <a:lnTo>
                    <a:pt x="301" y="822"/>
                  </a:lnTo>
                  <a:lnTo>
                    <a:pt x="265" y="849"/>
                  </a:lnTo>
                  <a:lnTo>
                    <a:pt x="198" y="757"/>
                  </a:lnTo>
                  <a:lnTo>
                    <a:pt x="153" y="861"/>
                  </a:lnTo>
                  <a:lnTo>
                    <a:pt x="111" y="843"/>
                  </a:lnTo>
                  <a:lnTo>
                    <a:pt x="157" y="740"/>
                  </a:lnTo>
                  <a:lnTo>
                    <a:pt x="45" y="752"/>
                  </a:lnTo>
                  <a:lnTo>
                    <a:pt x="40" y="707"/>
                  </a:lnTo>
                  <a:lnTo>
                    <a:pt x="152" y="695"/>
                  </a:lnTo>
                  <a:lnTo>
                    <a:pt x="85" y="604"/>
                  </a:lnTo>
                  <a:lnTo>
                    <a:pt x="121" y="577"/>
                  </a:lnTo>
                  <a:lnTo>
                    <a:pt x="189" y="668"/>
                  </a:lnTo>
                  <a:lnTo>
                    <a:pt x="234" y="564"/>
                  </a:lnTo>
                  <a:lnTo>
                    <a:pt x="275" y="582"/>
                  </a:lnTo>
                  <a:lnTo>
                    <a:pt x="229" y="686"/>
                  </a:lnTo>
                  <a:close/>
                  <a:moveTo>
                    <a:pt x="695" y="881"/>
                  </a:moveTo>
                  <a:lnTo>
                    <a:pt x="808" y="868"/>
                  </a:lnTo>
                  <a:lnTo>
                    <a:pt x="813" y="912"/>
                  </a:lnTo>
                  <a:lnTo>
                    <a:pt x="700" y="925"/>
                  </a:lnTo>
                  <a:lnTo>
                    <a:pt x="767" y="1017"/>
                  </a:lnTo>
                  <a:lnTo>
                    <a:pt x="731" y="1043"/>
                  </a:lnTo>
                  <a:lnTo>
                    <a:pt x="665" y="951"/>
                  </a:lnTo>
                  <a:lnTo>
                    <a:pt x="619" y="1055"/>
                  </a:lnTo>
                  <a:lnTo>
                    <a:pt x="578" y="1037"/>
                  </a:lnTo>
                  <a:lnTo>
                    <a:pt x="623" y="934"/>
                  </a:lnTo>
                  <a:lnTo>
                    <a:pt x="511" y="946"/>
                  </a:lnTo>
                  <a:lnTo>
                    <a:pt x="506" y="901"/>
                  </a:lnTo>
                  <a:lnTo>
                    <a:pt x="619" y="889"/>
                  </a:lnTo>
                  <a:lnTo>
                    <a:pt x="552" y="798"/>
                  </a:lnTo>
                  <a:lnTo>
                    <a:pt x="587" y="771"/>
                  </a:lnTo>
                  <a:lnTo>
                    <a:pt x="655" y="862"/>
                  </a:lnTo>
                  <a:lnTo>
                    <a:pt x="700" y="759"/>
                  </a:lnTo>
                  <a:lnTo>
                    <a:pt x="742" y="776"/>
                  </a:lnTo>
                  <a:lnTo>
                    <a:pt x="695" y="881"/>
                  </a:lnTo>
                  <a:close/>
                  <a:moveTo>
                    <a:pt x="657" y="317"/>
                  </a:moveTo>
                  <a:lnTo>
                    <a:pt x="770" y="304"/>
                  </a:lnTo>
                  <a:lnTo>
                    <a:pt x="774" y="349"/>
                  </a:lnTo>
                  <a:lnTo>
                    <a:pt x="663" y="361"/>
                  </a:lnTo>
                  <a:lnTo>
                    <a:pt x="729" y="452"/>
                  </a:lnTo>
                  <a:lnTo>
                    <a:pt x="693" y="478"/>
                  </a:lnTo>
                  <a:lnTo>
                    <a:pt x="626" y="387"/>
                  </a:lnTo>
                  <a:lnTo>
                    <a:pt x="580" y="491"/>
                  </a:lnTo>
                  <a:lnTo>
                    <a:pt x="540" y="473"/>
                  </a:lnTo>
                  <a:lnTo>
                    <a:pt x="584" y="369"/>
                  </a:lnTo>
                  <a:lnTo>
                    <a:pt x="472" y="382"/>
                  </a:lnTo>
                  <a:lnTo>
                    <a:pt x="468" y="337"/>
                  </a:lnTo>
                  <a:lnTo>
                    <a:pt x="580" y="325"/>
                  </a:lnTo>
                  <a:lnTo>
                    <a:pt x="513" y="234"/>
                  </a:lnTo>
                  <a:lnTo>
                    <a:pt x="550" y="208"/>
                  </a:lnTo>
                  <a:lnTo>
                    <a:pt x="615" y="299"/>
                  </a:lnTo>
                  <a:lnTo>
                    <a:pt x="662" y="195"/>
                  </a:lnTo>
                  <a:lnTo>
                    <a:pt x="702" y="213"/>
                  </a:lnTo>
                  <a:lnTo>
                    <a:pt x="657" y="317"/>
                  </a:lnTo>
                  <a:close/>
                  <a:moveTo>
                    <a:pt x="1124" y="511"/>
                  </a:moveTo>
                  <a:lnTo>
                    <a:pt x="1237" y="498"/>
                  </a:lnTo>
                  <a:lnTo>
                    <a:pt x="1242" y="544"/>
                  </a:lnTo>
                  <a:lnTo>
                    <a:pt x="1129" y="555"/>
                  </a:lnTo>
                  <a:lnTo>
                    <a:pt x="1196" y="647"/>
                  </a:lnTo>
                  <a:lnTo>
                    <a:pt x="1160" y="674"/>
                  </a:lnTo>
                  <a:lnTo>
                    <a:pt x="1093" y="582"/>
                  </a:lnTo>
                  <a:lnTo>
                    <a:pt x="1048" y="686"/>
                  </a:lnTo>
                  <a:lnTo>
                    <a:pt x="1006" y="668"/>
                  </a:lnTo>
                  <a:lnTo>
                    <a:pt x="1052" y="564"/>
                  </a:lnTo>
                  <a:lnTo>
                    <a:pt x="939" y="577"/>
                  </a:lnTo>
                  <a:lnTo>
                    <a:pt x="935" y="532"/>
                  </a:lnTo>
                  <a:lnTo>
                    <a:pt x="1048" y="520"/>
                  </a:lnTo>
                  <a:lnTo>
                    <a:pt x="980" y="428"/>
                  </a:lnTo>
                  <a:lnTo>
                    <a:pt x="1016" y="402"/>
                  </a:lnTo>
                  <a:lnTo>
                    <a:pt x="1084" y="494"/>
                  </a:lnTo>
                  <a:lnTo>
                    <a:pt x="1129" y="389"/>
                  </a:lnTo>
                  <a:lnTo>
                    <a:pt x="1170" y="408"/>
                  </a:lnTo>
                  <a:lnTo>
                    <a:pt x="1124" y="5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10" name="Freeform 464"/>
            <p:cNvSpPr>
              <a:spLocks/>
            </p:cNvSpPr>
            <p:nvPr/>
          </p:nvSpPr>
          <p:spPr bwMode="auto">
            <a:xfrm>
              <a:off x="2782" y="1851"/>
              <a:ext cx="373" cy="692"/>
            </a:xfrm>
            <a:custGeom>
              <a:avLst/>
              <a:gdLst>
                <a:gd name="T0" fmla="*/ 0 w 1869"/>
                <a:gd name="T1" fmla="*/ 0 h 3459"/>
                <a:gd name="T2" fmla="*/ 0 w 1869"/>
                <a:gd name="T3" fmla="*/ 0 h 3459"/>
                <a:gd name="T4" fmla="*/ 0 w 1869"/>
                <a:gd name="T5" fmla="*/ 0 h 3459"/>
                <a:gd name="T6" fmla="*/ 0 w 1869"/>
                <a:gd name="T7" fmla="*/ 0 h 3459"/>
                <a:gd name="T8" fmla="*/ 0 w 1869"/>
                <a:gd name="T9" fmla="*/ 0 h 3459"/>
                <a:gd name="T10" fmla="*/ 0 w 1869"/>
                <a:gd name="T11" fmla="*/ 0 h 3459"/>
                <a:gd name="T12" fmla="*/ 0 w 1869"/>
                <a:gd name="T13" fmla="*/ 0 h 3459"/>
                <a:gd name="T14" fmla="*/ 0 w 1869"/>
                <a:gd name="T15" fmla="*/ 0 h 3459"/>
                <a:gd name="T16" fmla="*/ 0 w 1869"/>
                <a:gd name="T17" fmla="*/ 0 h 3459"/>
                <a:gd name="T18" fmla="*/ 0 w 1869"/>
                <a:gd name="T19" fmla="*/ 0 h 3459"/>
                <a:gd name="T20" fmla="*/ 0 w 1869"/>
                <a:gd name="T21" fmla="*/ 0 h 3459"/>
                <a:gd name="T22" fmla="*/ 0 w 1869"/>
                <a:gd name="T23" fmla="*/ 0 h 3459"/>
                <a:gd name="T24" fmla="*/ 0 w 1869"/>
                <a:gd name="T25" fmla="*/ 0 h 3459"/>
                <a:gd name="T26" fmla="*/ 0 w 1869"/>
                <a:gd name="T27" fmla="*/ 0 h 3459"/>
                <a:gd name="T28" fmla="*/ 0 w 1869"/>
                <a:gd name="T29" fmla="*/ 0 h 3459"/>
                <a:gd name="T30" fmla="*/ 0 w 1869"/>
                <a:gd name="T31" fmla="*/ 0 h 3459"/>
                <a:gd name="T32" fmla="*/ 0 w 1869"/>
                <a:gd name="T33" fmla="*/ 0 h 3459"/>
                <a:gd name="T34" fmla="*/ 0 w 1869"/>
                <a:gd name="T35" fmla="*/ 0 h 3459"/>
                <a:gd name="T36" fmla="*/ 0 w 1869"/>
                <a:gd name="T37" fmla="*/ 0 h 3459"/>
                <a:gd name="T38" fmla="*/ 0 w 1869"/>
                <a:gd name="T39" fmla="*/ 0 h 3459"/>
                <a:gd name="T40" fmla="*/ 0 w 1869"/>
                <a:gd name="T41" fmla="*/ 0 h 3459"/>
                <a:gd name="T42" fmla="*/ 0 w 1869"/>
                <a:gd name="T43" fmla="*/ 0 h 3459"/>
                <a:gd name="T44" fmla="*/ 0 w 1869"/>
                <a:gd name="T45" fmla="*/ 0 h 3459"/>
                <a:gd name="T46" fmla="*/ 0 w 1869"/>
                <a:gd name="T47" fmla="*/ 0 h 3459"/>
                <a:gd name="T48" fmla="*/ 0 w 1869"/>
                <a:gd name="T49" fmla="*/ 0 h 3459"/>
                <a:gd name="T50" fmla="*/ 0 w 1869"/>
                <a:gd name="T51" fmla="*/ 0 h 3459"/>
                <a:gd name="T52" fmla="*/ 0 w 1869"/>
                <a:gd name="T53" fmla="*/ 0 h 3459"/>
                <a:gd name="T54" fmla="*/ 0 w 1869"/>
                <a:gd name="T55" fmla="*/ 0 h 3459"/>
                <a:gd name="T56" fmla="*/ 0 w 1869"/>
                <a:gd name="T57" fmla="*/ 0 h 3459"/>
                <a:gd name="T58" fmla="*/ 0 w 1869"/>
                <a:gd name="T59" fmla="*/ 0 h 3459"/>
                <a:gd name="T60" fmla="*/ 0 w 1869"/>
                <a:gd name="T61" fmla="*/ 0 h 3459"/>
                <a:gd name="T62" fmla="*/ 0 w 1869"/>
                <a:gd name="T63" fmla="*/ 0 h 3459"/>
                <a:gd name="T64" fmla="*/ 0 w 1869"/>
                <a:gd name="T65" fmla="*/ 0 h 3459"/>
                <a:gd name="T66" fmla="*/ 0 w 1869"/>
                <a:gd name="T67" fmla="*/ 0 h 3459"/>
                <a:gd name="T68" fmla="*/ 0 w 1869"/>
                <a:gd name="T69" fmla="*/ 0 h 3459"/>
                <a:gd name="T70" fmla="*/ 0 w 1869"/>
                <a:gd name="T71" fmla="*/ 0 h 3459"/>
                <a:gd name="T72" fmla="*/ 0 w 1869"/>
                <a:gd name="T73" fmla="*/ 0 h 3459"/>
                <a:gd name="T74" fmla="*/ 0 w 1869"/>
                <a:gd name="T75" fmla="*/ 0 h 3459"/>
                <a:gd name="T76" fmla="*/ 0 w 1869"/>
                <a:gd name="T77" fmla="*/ 0 h 3459"/>
                <a:gd name="T78" fmla="*/ 0 w 1869"/>
                <a:gd name="T79" fmla="*/ 0 h 3459"/>
                <a:gd name="T80" fmla="*/ 0 w 1869"/>
                <a:gd name="T81" fmla="*/ 0 h 3459"/>
                <a:gd name="T82" fmla="*/ 0 w 1869"/>
                <a:gd name="T83" fmla="*/ 0 h 3459"/>
                <a:gd name="T84" fmla="*/ 0 w 1869"/>
                <a:gd name="T85" fmla="*/ 0 h 3459"/>
                <a:gd name="T86" fmla="*/ 0 w 1869"/>
                <a:gd name="T87" fmla="*/ 0 h 3459"/>
                <a:gd name="T88" fmla="*/ 0 w 1869"/>
                <a:gd name="T89" fmla="*/ 0 h 3459"/>
                <a:gd name="T90" fmla="*/ 0 w 1869"/>
                <a:gd name="T91" fmla="*/ 0 h 3459"/>
                <a:gd name="T92" fmla="*/ 0 w 1869"/>
                <a:gd name="T93" fmla="*/ 0 h 3459"/>
                <a:gd name="T94" fmla="*/ 0 w 1869"/>
                <a:gd name="T95" fmla="*/ 0 h 3459"/>
                <a:gd name="T96" fmla="*/ 0 w 1869"/>
                <a:gd name="T97" fmla="*/ 0 h 3459"/>
                <a:gd name="T98" fmla="*/ 0 w 1869"/>
                <a:gd name="T99" fmla="*/ 0 h 3459"/>
                <a:gd name="T100" fmla="*/ 0 w 1869"/>
                <a:gd name="T101" fmla="*/ 0 h 3459"/>
                <a:gd name="T102" fmla="*/ 0 w 1869"/>
                <a:gd name="T103" fmla="*/ 0 h 3459"/>
                <a:gd name="T104" fmla="*/ 0 w 1869"/>
                <a:gd name="T105" fmla="*/ 0 h 3459"/>
                <a:gd name="T106" fmla="*/ 0 w 1869"/>
                <a:gd name="T107" fmla="*/ 0 h 3459"/>
                <a:gd name="T108" fmla="*/ 0 w 1869"/>
                <a:gd name="T109" fmla="*/ 0 h 3459"/>
                <a:gd name="T110" fmla="*/ 0 w 1869"/>
                <a:gd name="T111" fmla="*/ 0 h 3459"/>
                <a:gd name="T112" fmla="*/ 0 w 1869"/>
                <a:gd name="T113" fmla="*/ 0 h 3459"/>
                <a:gd name="T114" fmla="*/ 0 w 1869"/>
                <a:gd name="T115" fmla="*/ 0 h 3459"/>
                <a:gd name="T116" fmla="*/ 0 w 1869"/>
                <a:gd name="T117" fmla="*/ 0 h 3459"/>
                <a:gd name="T118" fmla="*/ 0 w 1869"/>
                <a:gd name="T119" fmla="*/ 0 h 3459"/>
                <a:gd name="T120" fmla="*/ 0 w 1869"/>
                <a:gd name="T121" fmla="*/ 0 h 3459"/>
                <a:gd name="T122" fmla="*/ 0 w 1869"/>
                <a:gd name="T123" fmla="*/ 0 h 3459"/>
                <a:gd name="T124" fmla="*/ 0 w 1869"/>
                <a:gd name="T125" fmla="*/ 0 h 3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69" h="3459">
                  <a:moveTo>
                    <a:pt x="1393" y="405"/>
                  </a:moveTo>
                  <a:lnTo>
                    <a:pt x="1390" y="418"/>
                  </a:lnTo>
                  <a:lnTo>
                    <a:pt x="1386" y="430"/>
                  </a:lnTo>
                  <a:lnTo>
                    <a:pt x="1383" y="443"/>
                  </a:lnTo>
                  <a:lnTo>
                    <a:pt x="1378" y="454"/>
                  </a:lnTo>
                  <a:lnTo>
                    <a:pt x="1376" y="466"/>
                  </a:lnTo>
                  <a:lnTo>
                    <a:pt x="1371" y="479"/>
                  </a:lnTo>
                  <a:lnTo>
                    <a:pt x="1368" y="490"/>
                  </a:lnTo>
                  <a:lnTo>
                    <a:pt x="1365" y="503"/>
                  </a:lnTo>
                  <a:lnTo>
                    <a:pt x="1349" y="543"/>
                  </a:lnTo>
                  <a:lnTo>
                    <a:pt x="1336" y="577"/>
                  </a:lnTo>
                  <a:lnTo>
                    <a:pt x="1326" y="609"/>
                  </a:lnTo>
                  <a:lnTo>
                    <a:pt x="1319" y="637"/>
                  </a:lnTo>
                  <a:lnTo>
                    <a:pt x="1312" y="661"/>
                  </a:lnTo>
                  <a:lnTo>
                    <a:pt x="1307" y="684"/>
                  </a:lnTo>
                  <a:lnTo>
                    <a:pt x="1304" y="705"/>
                  </a:lnTo>
                  <a:lnTo>
                    <a:pt x="1300" y="726"/>
                  </a:lnTo>
                  <a:lnTo>
                    <a:pt x="1297" y="747"/>
                  </a:lnTo>
                  <a:lnTo>
                    <a:pt x="1293" y="769"/>
                  </a:lnTo>
                  <a:lnTo>
                    <a:pt x="1289" y="793"/>
                  </a:lnTo>
                  <a:lnTo>
                    <a:pt x="1283" y="818"/>
                  </a:lnTo>
                  <a:lnTo>
                    <a:pt x="1275" y="846"/>
                  </a:lnTo>
                  <a:lnTo>
                    <a:pt x="1264" y="879"/>
                  </a:lnTo>
                  <a:lnTo>
                    <a:pt x="1253" y="915"/>
                  </a:lnTo>
                  <a:lnTo>
                    <a:pt x="1236" y="955"/>
                  </a:lnTo>
                  <a:lnTo>
                    <a:pt x="1232" y="978"/>
                  </a:lnTo>
                  <a:lnTo>
                    <a:pt x="1226" y="1001"/>
                  </a:lnTo>
                  <a:lnTo>
                    <a:pt x="1220" y="1024"/>
                  </a:lnTo>
                  <a:lnTo>
                    <a:pt x="1215" y="1047"/>
                  </a:lnTo>
                  <a:lnTo>
                    <a:pt x="1211" y="1069"/>
                  </a:lnTo>
                  <a:lnTo>
                    <a:pt x="1205" y="1091"/>
                  </a:lnTo>
                  <a:lnTo>
                    <a:pt x="1200" y="1113"/>
                  </a:lnTo>
                  <a:lnTo>
                    <a:pt x="1196" y="1137"/>
                  </a:lnTo>
                  <a:lnTo>
                    <a:pt x="1196" y="1142"/>
                  </a:lnTo>
                  <a:lnTo>
                    <a:pt x="1196" y="1147"/>
                  </a:lnTo>
                  <a:lnTo>
                    <a:pt x="1194" y="1152"/>
                  </a:lnTo>
                  <a:lnTo>
                    <a:pt x="1192" y="1156"/>
                  </a:lnTo>
                  <a:lnTo>
                    <a:pt x="1190" y="1161"/>
                  </a:lnTo>
                  <a:lnTo>
                    <a:pt x="1187" y="1164"/>
                  </a:lnTo>
                  <a:lnTo>
                    <a:pt x="1184" y="1167"/>
                  </a:lnTo>
                  <a:lnTo>
                    <a:pt x="1179" y="1171"/>
                  </a:lnTo>
                  <a:lnTo>
                    <a:pt x="1171" y="1177"/>
                  </a:lnTo>
                  <a:lnTo>
                    <a:pt x="1161" y="1182"/>
                  </a:lnTo>
                  <a:lnTo>
                    <a:pt x="1150" y="1186"/>
                  </a:lnTo>
                  <a:lnTo>
                    <a:pt x="1139" y="1191"/>
                  </a:lnTo>
                  <a:lnTo>
                    <a:pt x="1127" y="1196"/>
                  </a:lnTo>
                  <a:lnTo>
                    <a:pt x="1115" y="1200"/>
                  </a:lnTo>
                  <a:lnTo>
                    <a:pt x="1106" y="1206"/>
                  </a:lnTo>
                  <a:lnTo>
                    <a:pt x="1097" y="1211"/>
                  </a:lnTo>
                  <a:lnTo>
                    <a:pt x="1093" y="1216"/>
                  </a:lnTo>
                  <a:lnTo>
                    <a:pt x="1089" y="1218"/>
                  </a:lnTo>
                  <a:lnTo>
                    <a:pt x="1086" y="1221"/>
                  </a:lnTo>
                  <a:lnTo>
                    <a:pt x="1084" y="1226"/>
                  </a:lnTo>
                  <a:lnTo>
                    <a:pt x="1082" y="1229"/>
                  </a:lnTo>
                  <a:lnTo>
                    <a:pt x="1081" y="1234"/>
                  </a:lnTo>
                  <a:lnTo>
                    <a:pt x="1081" y="1239"/>
                  </a:lnTo>
                  <a:lnTo>
                    <a:pt x="1081" y="1245"/>
                  </a:lnTo>
                  <a:lnTo>
                    <a:pt x="1075" y="1252"/>
                  </a:lnTo>
                  <a:lnTo>
                    <a:pt x="1068" y="1260"/>
                  </a:lnTo>
                  <a:lnTo>
                    <a:pt x="1061" y="1267"/>
                  </a:lnTo>
                  <a:lnTo>
                    <a:pt x="1055" y="1275"/>
                  </a:lnTo>
                  <a:lnTo>
                    <a:pt x="1048" y="1282"/>
                  </a:lnTo>
                  <a:lnTo>
                    <a:pt x="1041" y="1288"/>
                  </a:lnTo>
                  <a:lnTo>
                    <a:pt x="1034" y="1295"/>
                  </a:lnTo>
                  <a:lnTo>
                    <a:pt x="1027" y="1302"/>
                  </a:lnTo>
                  <a:lnTo>
                    <a:pt x="1025" y="1309"/>
                  </a:lnTo>
                  <a:lnTo>
                    <a:pt x="1022" y="1315"/>
                  </a:lnTo>
                  <a:lnTo>
                    <a:pt x="1020" y="1322"/>
                  </a:lnTo>
                  <a:lnTo>
                    <a:pt x="1017" y="1328"/>
                  </a:lnTo>
                  <a:lnTo>
                    <a:pt x="1014" y="1335"/>
                  </a:lnTo>
                  <a:lnTo>
                    <a:pt x="1012" y="1341"/>
                  </a:lnTo>
                  <a:lnTo>
                    <a:pt x="1009" y="1348"/>
                  </a:lnTo>
                  <a:lnTo>
                    <a:pt x="1005" y="1354"/>
                  </a:lnTo>
                  <a:lnTo>
                    <a:pt x="1003" y="1365"/>
                  </a:lnTo>
                  <a:lnTo>
                    <a:pt x="1000" y="1384"/>
                  </a:lnTo>
                  <a:lnTo>
                    <a:pt x="997" y="1407"/>
                  </a:lnTo>
                  <a:lnTo>
                    <a:pt x="991" y="1432"/>
                  </a:lnTo>
                  <a:lnTo>
                    <a:pt x="988" y="1443"/>
                  </a:lnTo>
                  <a:lnTo>
                    <a:pt x="983" y="1455"/>
                  </a:lnTo>
                  <a:lnTo>
                    <a:pt x="978" y="1464"/>
                  </a:lnTo>
                  <a:lnTo>
                    <a:pt x="973" y="1472"/>
                  </a:lnTo>
                  <a:lnTo>
                    <a:pt x="969" y="1475"/>
                  </a:lnTo>
                  <a:lnTo>
                    <a:pt x="966" y="1478"/>
                  </a:lnTo>
                  <a:lnTo>
                    <a:pt x="962" y="1479"/>
                  </a:lnTo>
                  <a:lnTo>
                    <a:pt x="959" y="1481"/>
                  </a:lnTo>
                  <a:lnTo>
                    <a:pt x="955" y="1482"/>
                  </a:lnTo>
                  <a:lnTo>
                    <a:pt x="950" y="1482"/>
                  </a:lnTo>
                  <a:lnTo>
                    <a:pt x="946" y="1481"/>
                  </a:lnTo>
                  <a:lnTo>
                    <a:pt x="941" y="1479"/>
                  </a:lnTo>
                  <a:lnTo>
                    <a:pt x="896" y="1455"/>
                  </a:lnTo>
                  <a:lnTo>
                    <a:pt x="861" y="1438"/>
                  </a:lnTo>
                  <a:lnTo>
                    <a:pt x="854" y="1434"/>
                  </a:lnTo>
                  <a:lnTo>
                    <a:pt x="847" y="1432"/>
                  </a:lnTo>
                  <a:lnTo>
                    <a:pt x="840" y="1429"/>
                  </a:lnTo>
                  <a:lnTo>
                    <a:pt x="834" y="1428"/>
                  </a:lnTo>
                  <a:lnTo>
                    <a:pt x="830" y="1428"/>
                  </a:lnTo>
                  <a:lnTo>
                    <a:pt x="823" y="1429"/>
                  </a:lnTo>
                  <a:lnTo>
                    <a:pt x="819" y="1432"/>
                  </a:lnTo>
                  <a:lnTo>
                    <a:pt x="813" y="1435"/>
                  </a:lnTo>
                  <a:lnTo>
                    <a:pt x="809" y="1439"/>
                  </a:lnTo>
                  <a:lnTo>
                    <a:pt x="804" y="1444"/>
                  </a:lnTo>
                  <a:lnTo>
                    <a:pt x="799" y="1451"/>
                  </a:lnTo>
                  <a:lnTo>
                    <a:pt x="796" y="1461"/>
                  </a:lnTo>
                  <a:lnTo>
                    <a:pt x="791" y="1470"/>
                  </a:lnTo>
                  <a:lnTo>
                    <a:pt x="788" y="1481"/>
                  </a:lnTo>
                  <a:lnTo>
                    <a:pt x="783" y="1494"/>
                  </a:lnTo>
                  <a:lnTo>
                    <a:pt x="780" y="1510"/>
                  </a:lnTo>
                  <a:lnTo>
                    <a:pt x="770" y="1543"/>
                  </a:lnTo>
                  <a:lnTo>
                    <a:pt x="761" y="1586"/>
                  </a:lnTo>
                  <a:lnTo>
                    <a:pt x="751" y="1636"/>
                  </a:lnTo>
                  <a:lnTo>
                    <a:pt x="740" y="1696"/>
                  </a:lnTo>
                  <a:lnTo>
                    <a:pt x="738" y="1708"/>
                  </a:lnTo>
                  <a:lnTo>
                    <a:pt x="733" y="1723"/>
                  </a:lnTo>
                  <a:lnTo>
                    <a:pt x="730" y="1739"/>
                  </a:lnTo>
                  <a:lnTo>
                    <a:pt x="725" y="1752"/>
                  </a:lnTo>
                  <a:lnTo>
                    <a:pt x="715" y="1784"/>
                  </a:lnTo>
                  <a:lnTo>
                    <a:pt x="703" y="1815"/>
                  </a:lnTo>
                  <a:lnTo>
                    <a:pt x="689" y="1847"/>
                  </a:lnTo>
                  <a:lnTo>
                    <a:pt x="674" y="1879"/>
                  </a:lnTo>
                  <a:lnTo>
                    <a:pt x="659" y="1911"/>
                  </a:lnTo>
                  <a:lnTo>
                    <a:pt x="644" y="1941"/>
                  </a:lnTo>
                  <a:lnTo>
                    <a:pt x="627" y="1970"/>
                  </a:lnTo>
                  <a:lnTo>
                    <a:pt x="612" y="1997"/>
                  </a:lnTo>
                  <a:lnTo>
                    <a:pt x="597" y="2021"/>
                  </a:lnTo>
                  <a:lnTo>
                    <a:pt x="583" y="2042"/>
                  </a:lnTo>
                  <a:lnTo>
                    <a:pt x="570" y="2059"/>
                  </a:lnTo>
                  <a:lnTo>
                    <a:pt x="560" y="2073"/>
                  </a:lnTo>
                  <a:lnTo>
                    <a:pt x="555" y="2078"/>
                  </a:lnTo>
                  <a:lnTo>
                    <a:pt x="552" y="2081"/>
                  </a:lnTo>
                  <a:lnTo>
                    <a:pt x="548" y="2085"/>
                  </a:lnTo>
                  <a:lnTo>
                    <a:pt x="546" y="2087"/>
                  </a:lnTo>
                  <a:lnTo>
                    <a:pt x="544" y="2087"/>
                  </a:lnTo>
                  <a:lnTo>
                    <a:pt x="541" y="2087"/>
                  </a:lnTo>
                  <a:lnTo>
                    <a:pt x="539" y="2088"/>
                  </a:lnTo>
                  <a:lnTo>
                    <a:pt x="538" y="2090"/>
                  </a:lnTo>
                  <a:lnTo>
                    <a:pt x="536" y="2091"/>
                  </a:lnTo>
                  <a:lnTo>
                    <a:pt x="533" y="2092"/>
                  </a:lnTo>
                  <a:lnTo>
                    <a:pt x="531" y="2092"/>
                  </a:lnTo>
                  <a:lnTo>
                    <a:pt x="529" y="2093"/>
                  </a:lnTo>
                  <a:lnTo>
                    <a:pt x="511" y="2098"/>
                  </a:lnTo>
                  <a:lnTo>
                    <a:pt x="515" y="2096"/>
                  </a:lnTo>
                  <a:lnTo>
                    <a:pt x="519" y="2095"/>
                  </a:lnTo>
                  <a:lnTo>
                    <a:pt x="523" y="2094"/>
                  </a:lnTo>
                  <a:lnTo>
                    <a:pt x="527" y="2093"/>
                  </a:lnTo>
                  <a:lnTo>
                    <a:pt x="531" y="2092"/>
                  </a:lnTo>
                  <a:lnTo>
                    <a:pt x="536" y="2091"/>
                  </a:lnTo>
                  <a:lnTo>
                    <a:pt x="540" y="2090"/>
                  </a:lnTo>
                  <a:lnTo>
                    <a:pt x="544" y="2088"/>
                  </a:lnTo>
                  <a:lnTo>
                    <a:pt x="540" y="2101"/>
                  </a:lnTo>
                  <a:lnTo>
                    <a:pt x="536" y="2115"/>
                  </a:lnTo>
                  <a:lnTo>
                    <a:pt x="531" y="2128"/>
                  </a:lnTo>
                  <a:lnTo>
                    <a:pt x="527" y="2141"/>
                  </a:lnTo>
                  <a:lnTo>
                    <a:pt x="524" y="2153"/>
                  </a:lnTo>
                  <a:lnTo>
                    <a:pt x="519" y="2167"/>
                  </a:lnTo>
                  <a:lnTo>
                    <a:pt x="516" y="2181"/>
                  </a:lnTo>
                  <a:lnTo>
                    <a:pt x="511" y="2194"/>
                  </a:lnTo>
                  <a:lnTo>
                    <a:pt x="500" y="2225"/>
                  </a:lnTo>
                  <a:lnTo>
                    <a:pt x="487" y="2259"/>
                  </a:lnTo>
                  <a:lnTo>
                    <a:pt x="475" y="2292"/>
                  </a:lnTo>
                  <a:lnTo>
                    <a:pt x="463" y="2324"/>
                  </a:lnTo>
                  <a:lnTo>
                    <a:pt x="451" y="2358"/>
                  </a:lnTo>
                  <a:lnTo>
                    <a:pt x="439" y="2391"/>
                  </a:lnTo>
                  <a:lnTo>
                    <a:pt x="427" y="2424"/>
                  </a:lnTo>
                  <a:lnTo>
                    <a:pt x="415" y="2456"/>
                  </a:lnTo>
                  <a:lnTo>
                    <a:pt x="388" y="2504"/>
                  </a:lnTo>
                  <a:lnTo>
                    <a:pt x="362" y="2552"/>
                  </a:lnTo>
                  <a:lnTo>
                    <a:pt x="336" y="2600"/>
                  </a:lnTo>
                  <a:lnTo>
                    <a:pt x="309" y="2647"/>
                  </a:lnTo>
                  <a:lnTo>
                    <a:pt x="282" y="2695"/>
                  </a:lnTo>
                  <a:lnTo>
                    <a:pt x="254" y="2743"/>
                  </a:lnTo>
                  <a:lnTo>
                    <a:pt x="229" y="2790"/>
                  </a:lnTo>
                  <a:lnTo>
                    <a:pt x="201" y="2838"/>
                  </a:lnTo>
                  <a:lnTo>
                    <a:pt x="182" y="2867"/>
                  </a:lnTo>
                  <a:lnTo>
                    <a:pt x="162" y="2895"/>
                  </a:lnTo>
                  <a:lnTo>
                    <a:pt x="144" y="2924"/>
                  </a:lnTo>
                  <a:lnTo>
                    <a:pt x="125" y="2953"/>
                  </a:lnTo>
                  <a:lnTo>
                    <a:pt x="106" y="2983"/>
                  </a:lnTo>
                  <a:lnTo>
                    <a:pt x="87" y="3012"/>
                  </a:lnTo>
                  <a:lnTo>
                    <a:pt x="68" y="3041"/>
                  </a:lnTo>
                  <a:lnTo>
                    <a:pt x="49" y="3069"/>
                  </a:lnTo>
                  <a:lnTo>
                    <a:pt x="45" y="3073"/>
                  </a:lnTo>
                  <a:lnTo>
                    <a:pt x="42" y="3076"/>
                  </a:lnTo>
                  <a:lnTo>
                    <a:pt x="38" y="3080"/>
                  </a:lnTo>
                  <a:lnTo>
                    <a:pt x="35" y="3083"/>
                  </a:lnTo>
                  <a:lnTo>
                    <a:pt x="31" y="3085"/>
                  </a:lnTo>
                  <a:lnTo>
                    <a:pt x="27" y="3089"/>
                  </a:lnTo>
                  <a:lnTo>
                    <a:pt x="23" y="3091"/>
                  </a:lnTo>
                  <a:lnTo>
                    <a:pt x="20" y="3096"/>
                  </a:lnTo>
                  <a:lnTo>
                    <a:pt x="17" y="3101"/>
                  </a:lnTo>
                  <a:lnTo>
                    <a:pt x="15" y="3106"/>
                  </a:lnTo>
                  <a:lnTo>
                    <a:pt x="13" y="3111"/>
                  </a:lnTo>
                  <a:lnTo>
                    <a:pt x="9" y="3117"/>
                  </a:lnTo>
                  <a:lnTo>
                    <a:pt x="7" y="3123"/>
                  </a:lnTo>
                  <a:lnTo>
                    <a:pt x="4" y="3127"/>
                  </a:lnTo>
                  <a:lnTo>
                    <a:pt x="2" y="3133"/>
                  </a:lnTo>
                  <a:lnTo>
                    <a:pt x="0" y="3139"/>
                  </a:lnTo>
                  <a:lnTo>
                    <a:pt x="7" y="3148"/>
                  </a:lnTo>
                  <a:lnTo>
                    <a:pt x="15" y="3158"/>
                  </a:lnTo>
                  <a:lnTo>
                    <a:pt x="22" y="3167"/>
                  </a:lnTo>
                  <a:lnTo>
                    <a:pt x="30" y="3176"/>
                  </a:lnTo>
                  <a:lnTo>
                    <a:pt x="37" y="3187"/>
                  </a:lnTo>
                  <a:lnTo>
                    <a:pt x="44" y="3195"/>
                  </a:lnTo>
                  <a:lnTo>
                    <a:pt x="51" y="3205"/>
                  </a:lnTo>
                  <a:lnTo>
                    <a:pt x="59" y="3213"/>
                  </a:lnTo>
                  <a:lnTo>
                    <a:pt x="64" y="3216"/>
                  </a:lnTo>
                  <a:lnTo>
                    <a:pt x="71" y="3218"/>
                  </a:lnTo>
                  <a:lnTo>
                    <a:pt x="75" y="3219"/>
                  </a:lnTo>
                  <a:lnTo>
                    <a:pt x="81" y="3220"/>
                  </a:lnTo>
                  <a:lnTo>
                    <a:pt x="86" y="3223"/>
                  </a:lnTo>
                  <a:lnTo>
                    <a:pt x="92" y="3224"/>
                  </a:lnTo>
                  <a:lnTo>
                    <a:pt x="96" y="3225"/>
                  </a:lnTo>
                  <a:lnTo>
                    <a:pt x="102" y="3227"/>
                  </a:lnTo>
                  <a:lnTo>
                    <a:pt x="115" y="3220"/>
                  </a:lnTo>
                  <a:lnTo>
                    <a:pt x="128" y="3215"/>
                  </a:lnTo>
                  <a:lnTo>
                    <a:pt x="140" y="3209"/>
                  </a:lnTo>
                  <a:lnTo>
                    <a:pt x="153" y="3202"/>
                  </a:lnTo>
                  <a:lnTo>
                    <a:pt x="167" y="3196"/>
                  </a:lnTo>
                  <a:lnTo>
                    <a:pt x="179" y="3189"/>
                  </a:lnTo>
                  <a:lnTo>
                    <a:pt x="192" y="3183"/>
                  </a:lnTo>
                  <a:lnTo>
                    <a:pt x="204" y="3177"/>
                  </a:lnTo>
                  <a:lnTo>
                    <a:pt x="223" y="3155"/>
                  </a:lnTo>
                  <a:lnTo>
                    <a:pt x="240" y="3133"/>
                  </a:lnTo>
                  <a:lnTo>
                    <a:pt x="259" y="3110"/>
                  </a:lnTo>
                  <a:lnTo>
                    <a:pt x="276" y="3088"/>
                  </a:lnTo>
                  <a:lnTo>
                    <a:pt x="295" y="3066"/>
                  </a:lnTo>
                  <a:lnTo>
                    <a:pt x="312" y="3044"/>
                  </a:lnTo>
                  <a:lnTo>
                    <a:pt x="331" y="3020"/>
                  </a:lnTo>
                  <a:lnTo>
                    <a:pt x="348" y="2997"/>
                  </a:lnTo>
                  <a:lnTo>
                    <a:pt x="350" y="3008"/>
                  </a:lnTo>
                  <a:lnTo>
                    <a:pt x="351" y="3018"/>
                  </a:lnTo>
                  <a:lnTo>
                    <a:pt x="351" y="3027"/>
                  </a:lnTo>
                  <a:lnTo>
                    <a:pt x="352" y="3037"/>
                  </a:lnTo>
                  <a:lnTo>
                    <a:pt x="353" y="3047"/>
                  </a:lnTo>
                  <a:lnTo>
                    <a:pt x="353" y="3056"/>
                  </a:lnTo>
                  <a:lnTo>
                    <a:pt x="354" y="3067"/>
                  </a:lnTo>
                  <a:lnTo>
                    <a:pt x="355" y="3076"/>
                  </a:lnTo>
                  <a:lnTo>
                    <a:pt x="365" y="3063"/>
                  </a:lnTo>
                  <a:lnTo>
                    <a:pt x="374" y="3051"/>
                  </a:lnTo>
                  <a:lnTo>
                    <a:pt x="383" y="3038"/>
                  </a:lnTo>
                  <a:lnTo>
                    <a:pt x="393" y="3025"/>
                  </a:lnTo>
                  <a:lnTo>
                    <a:pt x="402" y="3013"/>
                  </a:lnTo>
                  <a:lnTo>
                    <a:pt x="410" y="3001"/>
                  </a:lnTo>
                  <a:lnTo>
                    <a:pt x="419" y="2988"/>
                  </a:lnTo>
                  <a:lnTo>
                    <a:pt x="427" y="2975"/>
                  </a:lnTo>
                  <a:lnTo>
                    <a:pt x="441" y="2956"/>
                  </a:lnTo>
                  <a:lnTo>
                    <a:pt x="454" y="2937"/>
                  </a:lnTo>
                  <a:lnTo>
                    <a:pt x="468" y="2917"/>
                  </a:lnTo>
                  <a:lnTo>
                    <a:pt x="481" y="2898"/>
                  </a:lnTo>
                  <a:lnTo>
                    <a:pt x="494" y="2879"/>
                  </a:lnTo>
                  <a:lnTo>
                    <a:pt x="506" y="2859"/>
                  </a:lnTo>
                  <a:lnTo>
                    <a:pt x="520" y="2839"/>
                  </a:lnTo>
                  <a:lnTo>
                    <a:pt x="533" y="2819"/>
                  </a:lnTo>
                  <a:lnTo>
                    <a:pt x="545" y="2793"/>
                  </a:lnTo>
                  <a:lnTo>
                    <a:pt x="555" y="2767"/>
                  </a:lnTo>
                  <a:lnTo>
                    <a:pt x="567" y="2740"/>
                  </a:lnTo>
                  <a:lnTo>
                    <a:pt x="580" y="2714"/>
                  </a:lnTo>
                  <a:lnTo>
                    <a:pt x="590" y="2688"/>
                  </a:lnTo>
                  <a:lnTo>
                    <a:pt x="602" y="2661"/>
                  </a:lnTo>
                  <a:lnTo>
                    <a:pt x="613" y="2635"/>
                  </a:lnTo>
                  <a:lnTo>
                    <a:pt x="625" y="2608"/>
                  </a:lnTo>
                  <a:lnTo>
                    <a:pt x="615" y="2643"/>
                  </a:lnTo>
                  <a:lnTo>
                    <a:pt x="605" y="2676"/>
                  </a:lnTo>
                  <a:lnTo>
                    <a:pt x="595" y="2711"/>
                  </a:lnTo>
                  <a:lnTo>
                    <a:pt x="584" y="2746"/>
                  </a:lnTo>
                  <a:lnTo>
                    <a:pt x="575" y="2780"/>
                  </a:lnTo>
                  <a:lnTo>
                    <a:pt x="565" y="2815"/>
                  </a:lnTo>
                  <a:lnTo>
                    <a:pt x="554" y="2850"/>
                  </a:lnTo>
                  <a:lnTo>
                    <a:pt x="545" y="2883"/>
                  </a:lnTo>
                  <a:lnTo>
                    <a:pt x="552" y="2888"/>
                  </a:lnTo>
                  <a:lnTo>
                    <a:pt x="559" y="2893"/>
                  </a:lnTo>
                  <a:lnTo>
                    <a:pt x="566" y="2898"/>
                  </a:lnTo>
                  <a:lnTo>
                    <a:pt x="574" y="2903"/>
                  </a:lnTo>
                  <a:lnTo>
                    <a:pt x="582" y="2908"/>
                  </a:lnTo>
                  <a:lnTo>
                    <a:pt x="588" y="2912"/>
                  </a:lnTo>
                  <a:lnTo>
                    <a:pt x="596" y="2917"/>
                  </a:lnTo>
                  <a:lnTo>
                    <a:pt x="604" y="2922"/>
                  </a:lnTo>
                  <a:lnTo>
                    <a:pt x="613" y="2911"/>
                  </a:lnTo>
                  <a:lnTo>
                    <a:pt x="623" y="2900"/>
                  </a:lnTo>
                  <a:lnTo>
                    <a:pt x="632" y="2888"/>
                  </a:lnTo>
                  <a:lnTo>
                    <a:pt x="642" y="2877"/>
                  </a:lnTo>
                  <a:lnTo>
                    <a:pt x="652" y="2867"/>
                  </a:lnTo>
                  <a:lnTo>
                    <a:pt x="662" y="2857"/>
                  </a:lnTo>
                  <a:lnTo>
                    <a:pt x="672" y="2845"/>
                  </a:lnTo>
                  <a:lnTo>
                    <a:pt x="681" y="2834"/>
                  </a:lnTo>
                  <a:lnTo>
                    <a:pt x="674" y="2852"/>
                  </a:lnTo>
                  <a:lnTo>
                    <a:pt x="667" y="2869"/>
                  </a:lnTo>
                  <a:lnTo>
                    <a:pt x="661" y="2886"/>
                  </a:lnTo>
                  <a:lnTo>
                    <a:pt x="654" y="2902"/>
                  </a:lnTo>
                  <a:lnTo>
                    <a:pt x="647" y="2918"/>
                  </a:lnTo>
                  <a:lnTo>
                    <a:pt x="640" y="2936"/>
                  </a:lnTo>
                  <a:lnTo>
                    <a:pt x="633" y="2953"/>
                  </a:lnTo>
                  <a:lnTo>
                    <a:pt x="626" y="2969"/>
                  </a:lnTo>
                  <a:lnTo>
                    <a:pt x="629" y="2975"/>
                  </a:lnTo>
                  <a:lnTo>
                    <a:pt x="631" y="2982"/>
                  </a:lnTo>
                  <a:lnTo>
                    <a:pt x="632" y="2988"/>
                  </a:lnTo>
                  <a:lnTo>
                    <a:pt x="634" y="2995"/>
                  </a:lnTo>
                  <a:lnTo>
                    <a:pt x="637" y="3001"/>
                  </a:lnTo>
                  <a:lnTo>
                    <a:pt x="639" y="3008"/>
                  </a:lnTo>
                  <a:lnTo>
                    <a:pt x="641" y="3013"/>
                  </a:lnTo>
                  <a:lnTo>
                    <a:pt x="644" y="3019"/>
                  </a:lnTo>
                  <a:lnTo>
                    <a:pt x="661" y="2989"/>
                  </a:lnTo>
                  <a:lnTo>
                    <a:pt x="678" y="2959"/>
                  </a:lnTo>
                  <a:lnTo>
                    <a:pt x="696" y="2927"/>
                  </a:lnTo>
                  <a:lnTo>
                    <a:pt x="713" y="2897"/>
                  </a:lnTo>
                  <a:lnTo>
                    <a:pt x="731" y="2867"/>
                  </a:lnTo>
                  <a:lnTo>
                    <a:pt x="748" y="2838"/>
                  </a:lnTo>
                  <a:lnTo>
                    <a:pt x="766" y="2808"/>
                  </a:lnTo>
                  <a:lnTo>
                    <a:pt x="783" y="2778"/>
                  </a:lnTo>
                  <a:lnTo>
                    <a:pt x="756" y="2862"/>
                  </a:lnTo>
                  <a:lnTo>
                    <a:pt x="730" y="2947"/>
                  </a:lnTo>
                  <a:lnTo>
                    <a:pt x="703" y="3031"/>
                  </a:lnTo>
                  <a:lnTo>
                    <a:pt x="674" y="3116"/>
                  </a:lnTo>
                  <a:lnTo>
                    <a:pt x="647" y="3202"/>
                  </a:lnTo>
                  <a:lnTo>
                    <a:pt x="619" y="3288"/>
                  </a:lnTo>
                  <a:lnTo>
                    <a:pt x="592" y="3373"/>
                  </a:lnTo>
                  <a:lnTo>
                    <a:pt x="565" y="3459"/>
                  </a:lnTo>
                  <a:lnTo>
                    <a:pt x="597" y="3380"/>
                  </a:lnTo>
                  <a:lnTo>
                    <a:pt x="630" y="3302"/>
                  </a:lnTo>
                  <a:lnTo>
                    <a:pt x="662" y="3224"/>
                  </a:lnTo>
                  <a:lnTo>
                    <a:pt x="695" y="3145"/>
                  </a:lnTo>
                  <a:lnTo>
                    <a:pt x="727" y="3067"/>
                  </a:lnTo>
                  <a:lnTo>
                    <a:pt x="760" y="2989"/>
                  </a:lnTo>
                  <a:lnTo>
                    <a:pt x="792" y="2911"/>
                  </a:lnTo>
                  <a:lnTo>
                    <a:pt x="824" y="2832"/>
                  </a:lnTo>
                  <a:lnTo>
                    <a:pt x="816" y="2893"/>
                  </a:lnTo>
                  <a:lnTo>
                    <a:pt x="806" y="2954"/>
                  </a:lnTo>
                  <a:lnTo>
                    <a:pt x="798" y="3015"/>
                  </a:lnTo>
                  <a:lnTo>
                    <a:pt x="790" y="3076"/>
                  </a:lnTo>
                  <a:lnTo>
                    <a:pt x="781" y="3137"/>
                  </a:lnTo>
                  <a:lnTo>
                    <a:pt x="773" y="3198"/>
                  </a:lnTo>
                  <a:lnTo>
                    <a:pt x="763" y="3259"/>
                  </a:lnTo>
                  <a:lnTo>
                    <a:pt x="754" y="3320"/>
                  </a:lnTo>
                  <a:lnTo>
                    <a:pt x="770" y="3287"/>
                  </a:lnTo>
                  <a:lnTo>
                    <a:pt x="785" y="3254"/>
                  </a:lnTo>
                  <a:lnTo>
                    <a:pt x="801" y="3221"/>
                  </a:lnTo>
                  <a:lnTo>
                    <a:pt x="816" y="3189"/>
                  </a:lnTo>
                  <a:lnTo>
                    <a:pt x="831" y="3156"/>
                  </a:lnTo>
                  <a:lnTo>
                    <a:pt x="846" y="3124"/>
                  </a:lnTo>
                  <a:lnTo>
                    <a:pt x="860" y="3091"/>
                  </a:lnTo>
                  <a:lnTo>
                    <a:pt x="876" y="3059"/>
                  </a:lnTo>
                  <a:lnTo>
                    <a:pt x="889" y="3055"/>
                  </a:lnTo>
                  <a:lnTo>
                    <a:pt x="900" y="3053"/>
                  </a:lnTo>
                  <a:lnTo>
                    <a:pt x="913" y="3049"/>
                  </a:lnTo>
                  <a:lnTo>
                    <a:pt x="924" y="3046"/>
                  </a:lnTo>
                  <a:lnTo>
                    <a:pt x="936" y="3042"/>
                  </a:lnTo>
                  <a:lnTo>
                    <a:pt x="948" y="3039"/>
                  </a:lnTo>
                  <a:lnTo>
                    <a:pt x="961" y="3036"/>
                  </a:lnTo>
                  <a:lnTo>
                    <a:pt x="973" y="3032"/>
                  </a:lnTo>
                  <a:lnTo>
                    <a:pt x="961" y="3081"/>
                  </a:lnTo>
                  <a:lnTo>
                    <a:pt x="948" y="3130"/>
                  </a:lnTo>
                  <a:lnTo>
                    <a:pt x="936" y="3178"/>
                  </a:lnTo>
                  <a:lnTo>
                    <a:pt x="924" y="3228"/>
                  </a:lnTo>
                  <a:lnTo>
                    <a:pt x="911" y="3277"/>
                  </a:lnTo>
                  <a:lnTo>
                    <a:pt x="899" y="3326"/>
                  </a:lnTo>
                  <a:lnTo>
                    <a:pt x="887" y="3374"/>
                  </a:lnTo>
                  <a:lnTo>
                    <a:pt x="874" y="3423"/>
                  </a:lnTo>
                  <a:lnTo>
                    <a:pt x="891" y="3410"/>
                  </a:lnTo>
                  <a:lnTo>
                    <a:pt x="910" y="3397"/>
                  </a:lnTo>
                  <a:lnTo>
                    <a:pt x="927" y="3383"/>
                  </a:lnTo>
                  <a:lnTo>
                    <a:pt x="946" y="3369"/>
                  </a:lnTo>
                  <a:lnTo>
                    <a:pt x="963" y="3356"/>
                  </a:lnTo>
                  <a:lnTo>
                    <a:pt x="981" y="3342"/>
                  </a:lnTo>
                  <a:lnTo>
                    <a:pt x="999" y="3327"/>
                  </a:lnTo>
                  <a:lnTo>
                    <a:pt x="1017" y="3313"/>
                  </a:lnTo>
                  <a:lnTo>
                    <a:pt x="1016" y="3325"/>
                  </a:lnTo>
                  <a:lnTo>
                    <a:pt x="1014" y="3334"/>
                  </a:lnTo>
                  <a:lnTo>
                    <a:pt x="1012" y="3344"/>
                  </a:lnTo>
                  <a:lnTo>
                    <a:pt x="1010" y="3354"/>
                  </a:lnTo>
                  <a:lnTo>
                    <a:pt x="1009" y="3363"/>
                  </a:lnTo>
                  <a:lnTo>
                    <a:pt x="1006" y="3374"/>
                  </a:lnTo>
                  <a:lnTo>
                    <a:pt x="1004" y="3384"/>
                  </a:lnTo>
                  <a:lnTo>
                    <a:pt x="1003" y="3393"/>
                  </a:lnTo>
                  <a:lnTo>
                    <a:pt x="1013" y="3397"/>
                  </a:lnTo>
                  <a:lnTo>
                    <a:pt x="1024" y="3399"/>
                  </a:lnTo>
                  <a:lnTo>
                    <a:pt x="1034" y="3403"/>
                  </a:lnTo>
                  <a:lnTo>
                    <a:pt x="1045" y="3405"/>
                  </a:lnTo>
                  <a:lnTo>
                    <a:pt x="1055" y="3410"/>
                  </a:lnTo>
                  <a:lnTo>
                    <a:pt x="1065" y="3412"/>
                  </a:lnTo>
                  <a:lnTo>
                    <a:pt x="1076" y="3416"/>
                  </a:lnTo>
                  <a:lnTo>
                    <a:pt x="1086" y="3418"/>
                  </a:lnTo>
                  <a:lnTo>
                    <a:pt x="1089" y="3423"/>
                  </a:lnTo>
                  <a:lnTo>
                    <a:pt x="1093" y="3428"/>
                  </a:lnTo>
                  <a:lnTo>
                    <a:pt x="1096" y="3432"/>
                  </a:lnTo>
                  <a:lnTo>
                    <a:pt x="1099" y="3436"/>
                  </a:lnTo>
                  <a:lnTo>
                    <a:pt x="1104" y="3440"/>
                  </a:lnTo>
                  <a:lnTo>
                    <a:pt x="1106" y="3446"/>
                  </a:lnTo>
                  <a:lnTo>
                    <a:pt x="1111" y="3449"/>
                  </a:lnTo>
                  <a:lnTo>
                    <a:pt x="1113" y="3453"/>
                  </a:lnTo>
                  <a:lnTo>
                    <a:pt x="1120" y="3453"/>
                  </a:lnTo>
                  <a:lnTo>
                    <a:pt x="1126" y="3452"/>
                  </a:lnTo>
                  <a:lnTo>
                    <a:pt x="1133" y="3452"/>
                  </a:lnTo>
                  <a:lnTo>
                    <a:pt x="1139" y="3452"/>
                  </a:lnTo>
                  <a:lnTo>
                    <a:pt x="1146" y="3450"/>
                  </a:lnTo>
                  <a:lnTo>
                    <a:pt x="1151" y="3450"/>
                  </a:lnTo>
                  <a:lnTo>
                    <a:pt x="1157" y="3449"/>
                  </a:lnTo>
                  <a:lnTo>
                    <a:pt x="1163" y="3448"/>
                  </a:lnTo>
                  <a:lnTo>
                    <a:pt x="1171" y="3443"/>
                  </a:lnTo>
                  <a:lnTo>
                    <a:pt x="1178" y="3439"/>
                  </a:lnTo>
                  <a:lnTo>
                    <a:pt x="1187" y="3434"/>
                  </a:lnTo>
                  <a:lnTo>
                    <a:pt x="1194" y="3428"/>
                  </a:lnTo>
                  <a:lnTo>
                    <a:pt x="1203" y="3424"/>
                  </a:lnTo>
                  <a:lnTo>
                    <a:pt x="1210" y="3419"/>
                  </a:lnTo>
                  <a:lnTo>
                    <a:pt x="1218" y="3414"/>
                  </a:lnTo>
                  <a:lnTo>
                    <a:pt x="1226" y="3410"/>
                  </a:lnTo>
                  <a:lnTo>
                    <a:pt x="1237" y="3398"/>
                  </a:lnTo>
                  <a:lnTo>
                    <a:pt x="1251" y="3388"/>
                  </a:lnTo>
                  <a:lnTo>
                    <a:pt x="1264" y="3377"/>
                  </a:lnTo>
                  <a:lnTo>
                    <a:pt x="1276" y="3367"/>
                  </a:lnTo>
                  <a:lnTo>
                    <a:pt x="1289" y="3356"/>
                  </a:lnTo>
                  <a:lnTo>
                    <a:pt x="1301" y="3346"/>
                  </a:lnTo>
                  <a:lnTo>
                    <a:pt x="1314" y="3335"/>
                  </a:lnTo>
                  <a:lnTo>
                    <a:pt x="1328" y="3325"/>
                  </a:lnTo>
                  <a:lnTo>
                    <a:pt x="1350" y="3304"/>
                  </a:lnTo>
                  <a:lnTo>
                    <a:pt x="1372" y="3284"/>
                  </a:lnTo>
                  <a:lnTo>
                    <a:pt x="1394" y="3263"/>
                  </a:lnTo>
                  <a:lnTo>
                    <a:pt x="1418" y="3241"/>
                  </a:lnTo>
                  <a:lnTo>
                    <a:pt x="1440" y="3221"/>
                  </a:lnTo>
                  <a:lnTo>
                    <a:pt x="1462" y="3201"/>
                  </a:lnTo>
                  <a:lnTo>
                    <a:pt x="1479" y="3181"/>
                  </a:lnTo>
                  <a:lnTo>
                    <a:pt x="1507" y="3160"/>
                  </a:lnTo>
                  <a:lnTo>
                    <a:pt x="1651" y="3163"/>
                  </a:lnTo>
                  <a:lnTo>
                    <a:pt x="1637" y="3161"/>
                  </a:lnTo>
                  <a:lnTo>
                    <a:pt x="1622" y="3159"/>
                  </a:lnTo>
                  <a:lnTo>
                    <a:pt x="1608" y="3156"/>
                  </a:lnTo>
                  <a:lnTo>
                    <a:pt x="1609" y="3133"/>
                  </a:lnTo>
                  <a:lnTo>
                    <a:pt x="1612" y="3110"/>
                  </a:lnTo>
                  <a:lnTo>
                    <a:pt x="1613" y="3087"/>
                  </a:lnTo>
                  <a:lnTo>
                    <a:pt x="1615" y="3063"/>
                  </a:lnTo>
                  <a:lnTo>
                    <a:pt x="1616" y="3041"/>
                  </a:lnTo>
                  <a:lnTo>
                    <a:pt x="1617" y="3018"/>
                  </a:lnTo>
                  <a:lnTo>
                    <a:pt x="1619" y="2995"/>
                  </a:lnTo>
                  <a:lnTo>
                    <a:pt x="1620" y="2970"/>
                  </a:lnTo>
                  <a:lnTo>
                    <a:pt x="1624" y="2955"/>
                  </a:lnTo>
                  <a:lnTo>
                    <a:pt x="1627" y="2940"/>
                  </a:lnTo>
                  <a:lnTo>
                    <a:pt x="1630" y="2924"/>
                  </a:lnTo>
                  <a:lnTo>
                    <a:pt x="1635" y="2909"/>
                  </a:lnTo>
                  <a:lnTo>
                    <a:pt x="1637" y="2893"/>
                  </a:lnTo>
                  <a:lnTo>
                    <a:pt x="1642" y="2876"/>
                  </a:lnTo>
                  <a:lnTo>
                    <a:pt x="1645" y="2861"/>
                  </a:lnTo>
                  <a:lnTo>
                    <a:pt x="1648" y="2845"/>
                  </a:lnTo>
                  <a:lnTo>
                    <a:pt x="1647" y="2808"/>
                  </a:lnTo>
                  <a:lnTo>
                    <a:pt x="1645" y="2769"/>
                  </a:lnTo>
                  <a:lnTo>
                    <a:pt x="1644" y="2731"/>
                  </a:lnTo>
                  <a:lnTo>
                    <a:pt x="1642" y="2694"/>
                  </a:lnTo>
                  <a:lnTo>
                    <a:pt x="1641" y="2655"/>
                  </a:lnTo>
                  <a:lnTo>
                    <a:pt x="1640" y="2616"/>
                  </a:lnTo>
                  <a:lnTo>
                    <a:pt x="1637" y="2579"/>
                  </a:lnTo>
                  <a:lnTo>
                    <a:pt x="1636" y="2539"/>
                  </a:lnTo>
                  <a:lnTo>
                    <a:pt x="1624" y="2450"/>
                  </a:lnTo>
                  <a:lnTo>
                    <a:pt x="1613" y="2360"/>
                  </a:lnTo>
                  <a:lnTo>
                    <a:pt x="1602" y="2271"/>
                  </a:lnTo>
                  <a:lnTo>
                    <a:pt x="1590" y="2180"/>
                  </a:lnTo>
                  <a:lnTo>
                    <a:pt x="1578" y="2091"/>
                  </a:lnTo>
                  <a:lnTo>
                    <a:pt x="1566" y="2000"/>
                  </a:lnTo>
                  <a:lnTo>
                    <a:pt x="1554" y="1911"/>
                  </a:lnTo>
                  <a:lnTo>
                    <a:pt x="1542" y="1820"/>
                  </a:lnTo>
                  <a:lnTo>
                    <a:pt x="1548" y="1812"/>
                  </a:lnTo>
                  <a:lnTo>
                    <a:pt x="1554" y="1804"/>
                  </a:lnTo>
                  <a:lnTo>
                    <a:pt x="1559" y="1794"/>
                  </a:lnTo>
                  <a:lnTo>
                    <a:pt x="1565" y="1786"/>
                  </a:lnTo>
                  <a:lnTo>
                    <a:pt x="1571" y="1777"/>
                  </a:lnTo>
                  <a:lnTo>
                    <a:pt x="1577" y="1769"/>
                  </a:lnTo>
                  <a:lnTo>
                    <a:pt x="1583" y="1761"/>
                  </a:lnTo>
                  <a:lnTo>
                    <a:pt x="1588" y="1751"/>
                  </a:lnTo>
                  <a:lnTo>
                    <a:pt x="1591" y="1729"/>
                  </a:lnTo>
                  <a:lnTo>
                    <a:pt x="1595" y="1707"/>
                  </a:lnTo>
                  <a:lnTo>
                    <a:pt x="1598" y="1685"/>
                  </a:lnTo>
                  <a:lnTo>
                    <a:pt x="1601" y="1663"/>
                  </a:lnTo>
                  <a:lnTo>
                    <a:pt x="1605" y="1641"/>
                  </a:lnTo>
                  <a:lnTo>
                    <a:pt x="1608" y="1618"/>
                  </a:lnTo>
                  <a:lnTo>
                    <a:pt x="1611" y="1596"/>
                  </a:lnTo>
                  <a:lnTo>
                    <a:pt x="1613" y="1575"/>
                  </a:lnTo>
                  <a:lnTo>
                    <a:pt x="1620" y="1550"/>
                  </a:lnTo>
                  <a:lnTo>
                    <a:pt x="1624" y="1526"/>
                  </a:lnTo>
                  <a:lnTo>
                    <a:pt x="1630" y="1501"/>
                  </a:lnTo>
                  <a:lnTo>
                    <a:pt x="1635" y="1477"/>
                  </a:lnTo>
                  <a:lnTo>
                    <a:pt x="1641" y="1453"/>
                  </a:lnTo>
                  <a:lnTo>
                    <a:pt x="1647" y="1428"/>
                  </a:lnTo>
                  <a:lnTo>
                    <a:pt x="1650" y="1404"/>
                  </a:lnTo>
                  <a:lnTo>
                    <a:pt x="1656" y="1379"/>
                  </a:lnTo>
                  <a:lnTo>
                    <a:pt x="1658" y="1369"/>
                  </a:lnTo>
                  <a:lnTo>
                    <a:pt x="1662" y="1360"/>
                  </a:lnTo>
                  <a:lnTo>
                    <a:pt x="1664" y="1348"/>
                  </a:lnTo>
                  <a:lnTo>
                    <a:pt x="1667" y="1338"/>
                  </a:lnTo>
                  <a:lnTo>
                    <a:pt x="1670" y="1327"/>
                  </a:lnTo>
                  <a:lnTo>
                    <a:pt x="1673" y="1318"/>
                  </a:lnTo>
                  <a:lnTo>
                    <a:pt x="1677" y="1306"/>
                  </a:lnTo>
                  <a:lnTo>
                    <a:pt x="1679" y="1296"/>
                  </a:lnTo>
                  <a:lnTo>
                    <a:pt x="1678" y="1290"/>
                  </a:lnTo>
                  <a:lnTo>
                    <a:pt x="1677" y="1284"/>
                  </a:lnTo>
                  <a:lnTo>
                    <a:pt x="1674" y="1279"/>
                  </a:lnTo>
                  <a:lnTo>
                    <a:pt x="1673" y="1274"/>
                  </a:lnTo>
                  <a:lnTo>
                    <a:pt x="1671" y="1268"/>
                  </a:lnTo>
                  <a:lnTo>
                    <a:pt x="1670" y="1262"/>
                  </a:lnTo>
                  <a:lnTo>
                    <a:pt x="1667" y="1256"/>
                  </a:lnTo>
                  <a:lnTo>
                    <a:pt x="1666" y="1250"/>
                  </a:lnTo>
                  <a:lnTo>
                    <a:pt x="1667" y="1241"/>
                  </a:lnTo>
                  <a:lnTo>
                    <a:pt x="1669" y="1232"/>
                  </a:lnTo>
                  <a:lnTo>
                    <a:pt x="1670" y="1223"/>
                  </a:lnTo>
                  <a:lnTo>
                    <a:pt x="1672" y="1214"/>
                  </a:lnTo>
                  <a:lnTo>
                    <a:pt x="1673" y="1205"/>
                  </a:lnTo>
                  <a:lnTo>
                    <a:pt x="1676" y="1196"/>
                  </a:lnTo>
                  <a:lnTo>
                    <a:pt x="1677" y="1186"/>
                  </a:lnTo>
                  <a:lnTo>
                    <a:pt x="1679" y="1178"/>
                  </a:lnTo>
                  <a:lnTo>
                    <a:pt x="1673" y="1133"/>
                  </a:lnTo>
                  <a:lnTo>
                    <a:pt x="1667" y="1089"/>
                  </a:lnTo>
                  <a:lnTo>
                    <a:pt x="1662" y="1044"/>
                  </a:lnTo>
                  <a:lnTo>
                    <a:pt x="1656" y="998"/>
                  </a:lnTo>
                  <a:lnTo>
                    <a:pt x="1650" y="954"/>
                  </a:lnTo>
                  <a:lnTo>
                    <a:pt x="1644" y="909"/>
                  </a:lnTo>
                  <a:lnTo>
                    <a:pt x="1638" y="863"/>
                  </a:lnTo>
                  <a:lnTo>
                    <a:pt x="1633" y="818"/>
                  </a:lnTo>
                  <a:lnTo>
                    <a:pt x="1631" y="809"/>
                  </a:lnTo>
                  <a:lnTo>
                    <a:pt x="1630" y="799"/>
                  </a:lnTo>
                  <a:lnTo>
                    <a:pt x="1630" y="789"/>
                  </a:lnTo>
                  <a:lnTo>
                    <a:pt x="1629" y="780"/>
                  </a:lnTo>
                  <a:lnTo>
                    <a:pt x="1628" y="770"/>
                  </a:lnTo>
                  <a:lnTo>
                    <a:pt x="1628" y="759"/>
                  </a:lnTo>
                  <a:lnTo>
                    <a:pt x="1627" y="750"/>
                  </a:lnTo>
                  <a:lnTo>
                    <a:pt x="1627" y="740"/>
                  </a:lnTo>
                  <a:lnTo>
                    <a:pt x="1622" y="677"/>
                  </a:lnTo>
                  <a:lnTo>
                    <a:pt x="1617" y="631"/>
                  </a:lnTo>
                  <a:lnTo>
                    <a:pt x="1616" y="611"/>
                  </a:lnTo>
                  <a:lnTo>
                    <a:pt x="1615" y="595"/>
                  </a:lnTo>
                  <a:lnTo>
                    <a:pt x="1615" y="580"/>
                  </a:lnTo>
                  <a:lnTo>
                    <a:pt x="1615" y="567"/>
                  </a:lnTo>
                  <a:lnTo>
                    <a:pt x="1616" y="561"/>
                  </a:lnTo>
                  <a:lnTo>
                    <a:pt x="1617" y="555"/>
                  </a:lnTo>
                  <a:lnTo>
                    <a:pt x="1620" y="551"/>
                  </a:lnTo>
                  <a:lnTo>
                    <a:pt x="1622" y="545"/>
                  </a:lnTo>
                  <a:lnTo>
                    <a:pt x="1627" y="536"/>
                  </a:lnTo>
                  <a:lnTo>
                    <a:pt x="1634" y="524"/>
                  </a:lnTo>
                  <a:lnTo>
                    <a:pt x="1642" y="514"/>
                  </a:lnTo>
                  <a:lnTo>
                    <a:pt x="1654" y="502"/>
                  </a:lnTo>
                  <a:lnTo>
                    <a:pt x="1667" y="488"/>
                  </a:lnTo>
                  <a:lnTo>
                    <a:pt x="1684" y="474"/>
                  </a:lnTo>
                  <a:lnTo>
                    <a:pt x="1694" y="459"/>
                  </a:lnTo>
                  <a:lnTo>
                    <a:pt x="1703" y="445"/>
                  </a:lnTo>
                  <a:lnTo>
                    <a:pt x="1713" y="431"/>
                  </a:lnTo>
                  <a:lnTo>
                    <a:pt x="1722" y="416"/>
                  </a:lnTo>
                  <a:lnTo>
                    <a:pt x="1731" y="402"/>
                  </a:lnTo>
                  <a:lnTo>
                    <a:pt x="1741" y="388"/>
                  </a:lnTo>
                  <a:lnTo>
                    <a:pt x="1751" y="373"/>
                  </a:lnTo>
                  <a:lnTo>
                    <a:pt x="1760" y="359"/>
                  </a:lnTo>
                  <a:lnTo>
                    <a:pt x="1764" y="337"/>
                  </a:lnTo>
                  <a:lnTo>
                    <a:pt x="1766" y="316"/>
                  </a:lnTo>
                  <a:lnTo>
                    <a:pt x="1771" y="294"/>
                  </a:lnTo>
                  <a:lnTo>
                    <a:pt x="1822" y="313"/>
                  </a:lnTo>
                  <a:lnTo>
                    <a:pt x="1824" y="290"/>
                  </a:lnTo>
                  <a:lnTo>
                    <a:pt x="1828" y="270"/>
                  </a:lnTo>
                  <a:lnTo>
                    <a:pt x="1831" y="246"/>
                  </a:lnTo>
                  <a:lnTo>
                    <a:pt x="1834" y="224"/>
                  </a:lnTo>
                  <a:lnTo>
                    <a:pt x="1838" y="214"/>
                  </a:lnTo>
                  <a:lnTo>
                    <a:pt x="1842" y="203"/>
                  </a:lnTo>
                  <a:lnTo>
                    <a:pt x="1846" y="193"/>
                  </a:lnTo>
                  <a:lnTo>
                    <a:pt x="1850" y="181"/>
                  </a:lnTo>
                  <a:lnTo>
                    <a:pt x="1853" y="170"/>
                  </a:lnTo>
                  <a:lnTo>
                    <a:pt x="1857" y="159"/>
                  </a:lnTo>
                  <a:lnTo>
                    <a:pt x="1860" y="147"/>
                  </a:lnTo>
                  <a:lnTo>
                    <a:pt x="1864" y="137"/>
                  </a:lnTo>
                  <a:lnTo>
                    <a:pt x="1864" y="136"/>
                  </a:lnTo>
                  <a:lnTo>
                    <a:pt x="1865" y="136"/>
                  </a:lnTo>
                  <a:lnTo>
                    <a:pt x="1865" y="135"/>
                  </a:lnTo>
                  <a:lnTo>
                    <a:pt x="1867" y="116"/>
                  </a:lnTo>
                  <a:lnTo>
                    <a:pt x="1869" y="99"/>
                  </a:lnTo>
                  <a:lnTo>
                    <a:pt x="1867" y="81"/>
                  </a:lnTo>
                  <a:lnTo>
                    <a:pt x="1866" y="64"/>
                  </a:lnTo>
                  <a:lnTo>
                    <a:pt x="1865" y="48"/>
                  </a:lnTo>
                  <a:lnTo>
                    <a:pt x="1863" y="30"/>
                  </a:lnTo>
                  <a:lnTo>
                    <a:pt x="1858" y="15"/>
                  </a:lnTo>
                  <a:lnTo>
                    <a:pt x="1853" y="0"/>
                  </a:lnTo>
                  <a:lnTo>
                    <a:pt x="1644" y="87"/>
                  </a:lnTo>
                  <a:lnTo>
                    <a:pt x="1504" y="343"/>
                  </a:lnTo>
                  <a:lnTo>
                    <a:pt x="1393" y="4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11" name="Freeform 465"/>
            <p:cNvSpPr>
              <a:spLocks/>
            </p:cNvSpPr>
            <p:nvPr/>
          </p:nvSpPr>
          <p:spPr bwMode="auto">
            <a:xfrm>
              <a:off x="1473" y="1843"/>
              <a:ext cx="2907" cy="1223"/>
            </a:xfrm>
            <a:custGeom>
              <a:avLst/>
              <a:gdLst>
                <a:gd name="T0" fmla="*/ 0 w 14533"/>
                <a:gd name="T1" fmla="*/ 0 h 6113"/>
                <a:gd name="T2" fmla="*/ 0 w 14533"/>
                <a:gd name="T3" fmla="*/ 0 h 6113"/>
                <a:gd name="T4" fmla="*/ 0 w 14533"/>
                <a:gd name="T5" fmla="*/ 0 h 6113"/>
                <a:gd name="T6" fmla="*/ 0 w 14533"/>
                <a:gd name="T7" fmla="*/ 0 h 6113"/>
                <a:gd name="T8" fmla="*/ 0 w 14533"/>
                <a:gd name="T9" fmla="*/ 0 h 6113"/>
                <a:gd name="T10" fmla="*/ 0 w 14533"/>
                <a:gd name="T11" fmla="*/ 0 h 6113"/>
                <a:gd name="T12" fmla="*/ 0 w 14533"/>
                <a:gd name="T13" fmla="*/ 0 h 6113"/>
                <a:gd name="T14" fmla="*/ 0 w 14533"/>
                <a:gd name="T15" fmla="*/ 0 h 6113"/>
                <a:gd name="T16" fmla="*/ 0 w 14533"/>
                <a:gd name="T17" fmla="*/ 0 h 6113"/>
                <a:gd name="T18" fmla="*/ 0 w 14533"/>
                <a:gd name="T19" fmla="*/ 0 h 6113"/>
                <a:gd name="T20" fmla="*/ 0 w 14533"/>
                <a:gd name="T21" fmla="*/ 0 h 6113"/>
                <a:gd name="T22" fmla="*/ 0 w 14533"/>
                <a:gd name="T23" fmla="*/ 0 h 6113"/>
                <a:gd name="T24" fmla="*/ 0 w 14533"/>
                <a:gd name="T25" fmla="*/ 0 h 6113"/>
                <a:gd name="T26" fmla="*/ 0 w 14533"/>
                <a:gd name="T27" fmla="*/ 0 h 6113"/>
                <a:gd name="T28" fmla="*/ 0 w 14533"/>
                <a:gd name="T29" fmla="*/ 0 h 6113"/>
                <a:gd name="T30" fmla="*/ 0 w 14533"/>
                <a:gd name="T31" fmla="*/ 0 h 6113"/>
                <a:gd name="T32" fmla="*/ 0 w 14533"/>
                <a:gd name="T33" fmla="*/ 0 h 6113"/>
                <a:gd name="T34" fmla="*/ 0 w 14533"/>
                <a:gd name="T35" fmla="*/ 0 h 6113"/>
                <a:gd name="T36" fmla="*/ 0 w 14533"/>
                <a:gd name="T37" fmla="*/ 0 h 6113"/>
                <a:gd name="T38" fmla="*/ 0 w 14533"/>
                <a:gd name="T39" fmla="*/ 0 h 6113"/>
                <a:gd name="T40" fmla="*/ 0 w 14533"/>
                <a:gd name="T41" fmla="*/ 0 h 6113"/>
                <a:gd name="T42" fmla="*/ 0 w 14533"/>
                <a:gd name="T43" fmla="*/ 0 h 6113"/>
                <a:gd name="T44" fmla="*/ 0 w 14533"/>
                <a:gd name="T45" fmla="*/ 0 h 6113"/>
                <a:gd name="T46" fmla="*/ 0 w 14533"/>
                <a:gd name="T47" fmla="*/ 0 h 6113"/>
                <a:gd name="T48" fmla="*/ 0 w 14533"/>
                <a:gd name="T49" fmla="*/ 0 h 6113"/>
                <a:gd name="T50" fmla="*/ 0 w 14533"/>
                <a:gd name="T51" fmla="*/ 0 h 6113"/>
                <a:gd name="T52" fmla="*/ 0 w 14533"/>
                <a:gd name="T53" fmla="*/ 0 h 6113"/>
                <a:gd name="T54" fmla="*/ 0 w 14533"/>
                <a:gd name="T55" fmla="*/ 0 h 6113"/>
                <a:gd name="T56" fmla="*/ 0 w 14533"/>
                <a:gd name="T57" fmla="*/ 0 h 6113"/>
                <a:gd name="T58" fmla="*/ 0 w 14533"/>
                <a:gd name="T59" fmla="*/ 0 h 6113"/>
                <a:gd name="T60" fmla="*/ 0 w 14533"/>
                <a:gd name="T61" fmla="*/ 0 h 6113"/>
                <a:gd name="T62" fmla="*/ 0 w 14533"/>
                <a:gd name="T63" fmla="*/ 0 h 6113"/>
                <a:gd name="T64" fmla="*/ 0 w 14533"/>
                <a:gd name="T65" fmla="*/ 0 h 6113"/>
                <a:gd name="T66" fmla="*/ 0 w 14533"/>
                <a:gd name="T67" fmla="*/ 0 h 6113"/>
                <a:gd name="T68" fmla="*/ 0 w 14533"/>
                <a:gd name="T69" fmla="*/ 0 h 6113"/>
                <a:gd name="T70" fmla="*/ 0 w 14533"/>
                <a:gd name="T71" fmla="*/ 0 h 6113"/>
                <a:gd name="T72" fmla="*/ 0 w 14533"/>
                <a:gd name="T73" fmla="*/ 0 h 6113"/>
                <a:gd name="T74" fmla="*/ 0 w 14533"/>
                <a:gd name="T75" fmla="*/ 0 h 6113"/>
                <a:gd name="T76" fmla="*/ 0 w 14533"/>
                <a:gd name="T77" fmla="*/ 0 h 6113"/>
                <a:gd name="T78" fmla="*/ 0 w 14533"/>
                <a:gd name="T79" fmla="*/ 0 h 6113"/>
                <a:gd name="T80" fmla="*/ 0 w 14533"/>
                <a:gd name="T81" fmla="*/ 0 h 6113"/>
                <a:gd name="T82" fmla="*/ 0 w 14533"/>
                <a:gd name="T83" fmla="*/ 0 h 6113"/>
                <a:gd name="T84" fmla="*/ 0 w 14533"/>
                <a:gd name="T85" fmla="*/ 0 h 6113"/>
                <a:gd name="T86" fmla="*/ 0 w 14533"/>
                <a:gd name="T87" fmla="*/ 0 h 6113"/>
                <a:gd name="T88" fmla="*/ 0 w 14533"/>
                <a:gd name="T89" fmla="*/ 0 h 6113"/>
                <a:gd name="T90" fmla="*/ 0 w 14533"/>
                <a:gd name="T91" fmla="*/ 0 h 6113"/>
                <a:gd name="T92" fmla="*/ 0 w 14533"/>
                <a:gd name="T93" fmla="*/ 0 h 6113"/>
                <a:gd name="T94" fmla="*/ 0 w 14533"/>
                <a:gd name="T95" fmla="*/ 0 h 6113"/>
                <a:gd name="T96" fmla="*/ 0 w 14533"/>
                <a:gd name="T97" fmla="*/ 0 h 6113"/>
                <a:gd name="T98" fmla="*/ 0 w 14533"/>
                <a:gd name="T99" fmla="*/ 0 h 6113"/>
                <a:gd name="T100" fmla="*/ 0 w 14533"/>
                <a:gd name="T101" fmla="*/ 0 h 6113"/>
                <a:gd name="T102" fmla="*/ 0 w 14533"/>
                <a:gd name="T103" fmla="*/ 0 h 6113"/>
                <a:gd name="T104" fmla="*/ 0 w 14533"/>
                <a:gd name="T105" fmla="*/ 0 h 6113"/>
                <a:gd name="T106" fmla="*/ 0 w 14533"/>
                <a:gd name="T107" fmla="*/ 0 h 6113"/>
                <a:gd name="T108" fmla="*/ 0 w 14533"/>
                <a:gd name="T109" fmla="*/ 0 h 6113"/>
                <a:gd name="T110" fmla="*/ 0 w 14533"/>
                <a:gd name="T111" fmla="*/ 0 h 6113"/>
                <a:gd name="T112" fmla="*/ 0 w 14533"/>
                <a:gd name="T113" fmla="*/ 0 h 6113"/>
                <a:gd name="T114" fmla="*/ 0 w 14533"/>
                <a:gd name="T115" fmla="*/ 0 h 6113"/>
                <a:gd name="T116" fmla="*/ 0 w 14533"/>
                <a:gd name="T117" fmla="*/ 0 h 6113"/>
                <a:gd name="T118" fmla="*/ 0 w 14533"/>
                <a:gd name="T119" fmla="*/ 0 h 6113"/>
                <a:gd name="T120" fmla="*/ 0 w 14533"/>
                <a:gd name="T121" fmla="*/ 0 h 61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533" h="6113">
                  <a:moveTo>
                    <a:pt x="14533" y="6000"/>
                  </a:moveTo>
                  <a:lnTo>
                    <a:pt x="14512" y="5986"/>
                  </a:lnTo>
                  <a:lnTo>
                    <a:pt x="14472" y="5973"/>
                  </a:lnTo>
                  <a:lnTo>
                    <a:pt x="14415" y="5956"/>
                  </a:lnTo>
                  <a:lnTo>
                    <a:pt x="14342" y="5940"/>
                  </a:lnTo>
                  <a:lnTo>
                    <a:pt x="14255" y="5923"/>
                  </a:lnTo>
                  <a:lnTo>
                    <a:pt x="14154" y="5905"/>
                  </a:lnTo>
                  <a:lnTo>
                    <a:pt x="14041" y="5887"/>
                  </a:lnTo>
                  <a:lnTo>
                    <a:pt x="13917" y="5868"/>
                  </a:lnTo>
                  <a:lnTo>
                    <a:pt x="13784" y="5848"/>
                  </a:lnTo>
                  <a:lnTo>
                    <a:pt x="13642" y="5830"/>
                  </a:lnTo>
                  <a:lnTo>
                    <a:pt x="13494" y="5810"/>
                  </a:lnTo>
                  <a:lnTo>
                    <a:pt x="13338" y="5789"/>
                  </a:lnTo>
                  <a:lnTo>
                    <a:pt x="13014" y="5748"/>
                  </a:lnTo>
                  <a:lnTo>
                    <a:pt x="12681" y="5708"/>
                  </a:lnTo>
                  <a:lnTo>
                    <a:pt x="12348" y="5668"/>
                  </a:lnTo>
                  <a:lnTo>
                    <a:pt x="12024" y="5627"/>
                  </a:lnTo>
                  <a:lnTo>
                    <a:pt x="11720" y="5589"/>
                  </a:lnTo>
                  <a:lnTo>
                    <a:pt x="11447" y="5553"/>
                  </a:lnTo>
                  <a:lnTo>
                    <a:pt x="11323" y="5536"/>
                  </a:lnTo>
                  <a:lnTo>
                    <a:pt x="11211" y="5519"/>
                  </a:lnTo>
                  <a:lnTo>
                    <a:pt x="11112" y="5504"/>
                  </a:lnTo>
                  <a:lnTo>
                    <a:pt x="11025" y="5489"/>
                  </a:lnTo>
                  <a:lnTo>
                    <a:pt x="10954" y="5475"/>
                  </a:lnTo>
                  <a:lnTo>
                    <a:pt x="10899" y="5461"/>
                  </a:lnTo>
                  <a:lnTo>
                    <a:pt x="10859" y="5450"/>
                  </a:lnTo>
                  <a:lnTo>
                    <a:pt x="10839" y="5438"/>
                  </a:lnTo>
                  <a:lnTo>
                    <a:pt x="10820" y="5424"/>
                  </a:lnTo>
                  <a:lnTo>
                    <a:pt x="10799" y="5410"/>
                  </a:lnTo>
                  <a:lnTo>
                    <a:pt x="10779" y="5395"/>
                  </a:lnTo>
                  <a:lnTo>
                    <a:pt x="10759" y="5381"/>
                  </a:lnTo>
                  <a:lnTo>
                    <a:pt x="10739" y="5366"/>
                  </a:lnTo>
                  <a:lnTo>
                    <a:pt x="10720" y="5351"/>
                  </a:lnTo>
                  <a:lnTo>
                    <a:pt x="10700" y="5337"/>
                  </a:lnTo>
                  <a:lnTo>
                    <a:pt x="10680" y="5322"/>
                  </a:lnTo>
                  <a:lnTo>
                    <a:pt x="10653" y="5316"/>
                  </a:lnTo>
                  <a:lnTo>
                    <a:pt x="10628" y="5311"/>
                  </a:lnTo>
                  <a:lnTo>
                    <a:pt x="10602" y="5307"/>
                  </a:lnTo>
                  <a:lnTo>
                    <a:pt x="10577" y="5301"/>
                  </a:lnTo>
                  <a:lnTo>
                    <a:pt x="10551" y="5295"/>
                  </a:lnTo>
                  <a:lnTo>
                    <a:pt x="10526" y="5289"/>
                  </a:lnTo>
                  <a:lnTo>
                    <a:pt x="10501" y="5283"/>
                  </a:lnTo>
                  <a:lnTo>
                    <a:pt x="10476" y="5279"/>
                  </a:lnTo>
                  <a:lnTo>
                    <a:pt x="10448" y="5254"/>
                  </a:lnTo>
                  <a:lnTo>
                    <a:pt x="10419" y="5231"/>
                  </a:lnTo>
                  <a:lnTo>
                    <a:pt x="10391" y="5209"/>
                  </a:lnTo>
                  <a:lnTo>
                    <a:pt x="10363" y="5186"/>
                  </a:lnTo>
                  <a:lnTo>
                    <a:pt x="10335" y="5162"/>
                  </a:lnTo>
                  <a:lnTo>
                    <a:pt x="10307" y="5139"/>
                  </a:lnTo>
                  <a:lnTo>
                    <a:pt x="10279" y="5116"/>
                  </a:lnTo>
                  <a:lnTo>
                    <a:pt x="10252" y="5093"/>
                  </a:lnTo>
                  <a:lnTo>
                    <a:pt x="10280" y="5130"/>
                  </a:lnTo>
                  <a:lnTo>
                    <a:pt x="10308" y="5167"/>
                  </a:lnTo>
                  <a:lnTo>
                    <a:pt x="10336" y="5203"/>
                  </a:lnTo>
                  <a:lnTo>
                    <a:pt x="10365" y="5240"/>
                  </a:lnTo>
                  <a:lnTo>
                    <a:pt x="10393" y="5278"/>
                  </a:lnTo>
                  <a:lnTo>
                    <a:pt x="10421" y="5315"/>
                  </a:lnTo>
                  <a:lnTo>
                    <a:pt x="10450" y="5352"/>
                  </a:lnTo>
                  <a:lnTo>
                    <a:pt x="10478" y="5389"/>
                  </a:lnTo>
                  <a:lnTo>
                    <a:pt x="10485" y="5427"/>
                  </a:lnTo>
                  <a:lnTo>
                    <a:pt x="10491" y="5466"/>
                  </a:lnTo>
                  <a:lnTo>
                    <a:pt x="10498" y="5504"/>
                  </a:lnTo>
                  <a:lnTo>
                    <a:pt x="10505" y="5541"/>
                  </a:lnTo>
                  <a:lnTo>
                    <a:pt x="10512" y="5580"/>
                  </a:lnTo>
                  <a:lnTo>
                    <a:pt x="10517" y="5617"/>
                  </a:lnTo>
                  <a:lnTo>
                    <a:pt x="10526" y="5656"/>
                  </a:lnTo>
                  <a:lnTo>
                    <a:pt x="10533" y="5695"/>
                  </a:lnTo>
                  <a:lnTo>
                    <a:pt x="10513" y="5685"/>
                  </a:lnTo>
                  <a:lnTo>
                    <a:pt x="10492" y="5677"/>
                  </a:lnTo>
                  <a:lnTo>
                    <a:pt x="10472" y="5669"/>
                  </a:lnTo>
                  <a:lnTo>
                    <a:pt x="10452" y="5661"/>
                  </a:lnTo>
                  <a:lnTo>
                    <a:pt x="10431" y="5652"/>
                  </a:lnTo>
                  <a:lnTo>
                    <a:pt x="10412" y="5645"/>
                  </a:lnTo>
                  <a:lnTo>
                    <a:pt x="10392" y="5635"/>
                  </a:lnTo>
                  <a:lnTo>
                    <a:pt x="10373" y="5627"/>
                  </a:lnTo>
                  <a:lnTo>
                    <a:pt x="10358" y="5604"/>
                  </a:lnTo>
                  <a:lnTo>
                    <a:pt x="10345" y="5582"/>
                  </a:lnTo>
                  <a:lnTo>
                    <a:pt x="10332" y="5559"/>
                  </a:lnTo>
                  <a:lnTo>
                    <a:pt x="10319" y="5536"/>
                  </a:lnTo>
                  <a:lnTo>
                    <a:pt x="10306" y="5512"/>
                  </a:lnTo>
                  <a:lnTo>
                    <a:pt x="10292" y="5490"/>
                  </a:lnTo>
                  <a:lnTo>
                    <a:pt x="10279" y="5467"/>
                  </a:lnTo>
                  <a:lnTo>
                    <a:pt x="10266" y="5445"/>
                  </a:lnTo>
                  <a:lnTo>
                    <a:pt x="10278" y="5444"/>
                  </a:lnTo>
                  <a:lnTo>
                    <a:pt x="10290" y="5443"/>
                  </a:lnTo>
                  <a:lnTo>
                    <a:pt x="10301" y="5441"/>
                  </a:lnTo>
                  <a:lnTo>
                    <a:pt x="10314" y="5440"/>
                  </a:lnTo>
                  <a:lnTo>
                    <a:pt x="10325" y="5439"/>
                  </a:lnTo>
                  <a:lnTo>
                    <a:pt x="10336" y="5438"/>
                  </a:lnTo>
                  <a:lnTo>
                    <a:pt x="10348" y="5437"/>
                  </a:lnTo>
                  <a:lnTo>
                    <a:pt x="10359" y="5436"/>
                  </a:lnTo>
                  <a:lnTo>
                    <a:pt x="10347" y="5427"/>
                  </a:lnTo>
                  <a:lnTo>
                    <a:pt x="10335" y="5420"/>
                  </a:lnTo>
                  <a:lnTo>
                    <a:pt x="10321" y="5414"/>
                  </a:lnTo>
                  <a:lnTo>
                    <a:pt x="10309" y="5405"/>
                  </a:lnTo>
                  <a:lnTo>
                    <a:pt x="10295" y="5397"/>
                  </a:lnTo>
                  <a:lnTo>
                    <a:pt x="10284" y="5391"/>
                  </a:lnTo>
                  <a:lnTo>
                    <a:pt x="10271" y="5383"/>
                  </a:lnTo>
                  <a:lnTo>
                    <a:pt x="10259" y="5375"/>
                  </a:lnTo>
                  <a:lnTo>
                    <a:pt x="10256" y="5364"/>
                  </a:lnTo>
                  <a:lnTo>
                    <a:pt x="10251" y="5350"/>
                  </a:lnTo>
                  <a:lnTo>
                    <a:pt x="10248" y="5337"/>
                  </a:lnTo>
                  <a:lnTo>
                    <a:pt x="10244" y="5324"/>
                  </a:lnTo>
                  <a:lnTo>
                    <a:pt x="10241" y="5310"/>
                  </a:lnTo>
                  <a:lnTo>
                    <a:pt x="10237" y="5297"/>
                  </a:lnTo>
                  <a:lnTo>
                    <a:pt x="10234" y="5285"/>
                  </a:lnTo>
                  <a:lnTo>
                    <a:pt x="10232" y="5272"/>
                  </a:lnTo>
                  <a:lnTo>
                    <a:pt x="10246" y="5278"/>
                  </a:lnTo>
                  <a:lnTo>
                    <a:pt x="10259" y="5282"/>
                  </a:lnTo>
                  <a:lnTo>
                    <a:pt x="10273" y="5288"/>
                  </a:lnTo>
                  <a:lnTo>
                    <a:pt x="10287" y="5294"/>
                  </a:lnTo>
                  <a:lnTo>
                    <a:pt x="10301" y="5300"/>
                  </a:lnTo>
                  <a:lnTo>
                    <a:pt x="10316" y="5305"/>
                  </a:lnTo>
                  <a:lnTo>
                    <a:pt x="10330" y="5310"/>
                  </a:lnTo>
                  <a:lnTo>
                    <a:pt x="10345" y="5315"/>
                  </a:lnTo>
                  <a:lnTo>
                    <a:pt x="10320" y="5281"/>
                  </a:lnTo>
                  <a:lnTo>
                    <a:pt x="10297" y="5246"/>
                  </a:lnTo>
                  <a:lnTo>
                    <a:pt x="10275" y="5211"/>
                  </a:lnTo>
                  <a:lnTo>
                    <a:pt x="10251" y="5175"/>
                  </a:lnTo>
                  <a:lnTo>
                    <a:pt x="10228" y="5142"/>
                  </a:lnTo>
                  <a:lnTo>
                    <a:pt x="10205" y="5107"/>
                  </a:lnTo>
                  <a:lnTo>
                    <a:pt x="10182" y="5072"/>
                  </a:lnTo>
                  <a:lnTo>
                    <a:pt x="10158" y="5037"/>
                  </a:lnTo>
                  <a:lnTo>
                    <a:pt x="10151" y="5033"/>
                  </a:lnTo>
                  <a:lnTo>
                    <a:pt x="10147" y="5031"/>
                  </a:lnTo>
                  <a:lnTo>
                    <a:pt x="10140" y="5028"/>
                  </a:lnTo>
                  <a:lnTo>
                    <a:pt x="10134" y="5024"/>
                  </a:lnTo>
                  <a:lnTo>
                    <a:pt x="10128" y="5022"/>
                  </a:lnTo>
                  <a:lnTo>
                    <a:pt x="10122" y="5018"/>
                  </a:lnTo>
                  <a:lnTo>
                    <a:pt x="10117" y="5016"/>
                  </a:lnTo>
                  <a:lnTo>
                    <a:pt x="10111" y="5013"/>
                  </a:lnTo>
                  <a:lnTo>
                    <a:pt x="10104" y="5011"/>
                  </a:lnTo>
                  <a:lnTo>
                    <a:pt x="10097" y="5010"/>
                  </a:lnTo>
                  <a:lnTo>
                    <a:pt x="10091" y="5009"/>
                  </a:lnTo>
                  <a:lnTo>
                    <a:pt x="10084" y="5008"/>
                  </a:lnTo>
                  <a:lnTo>
                    <a:pt x="10078" y="5007"/>
                  </a:lnTo>
                  <a:lnTo>
                    <a:pt x="10071" y="5006"/>
                  </a:lnTo>
                  <a:lnTo>
                    <a:pt x="10067" y="5004"/>
                  </a:lnTo>
                  <a:lnTo>
                    <a:pt x="10060" y="5003"/>
                  </a:lnTo>
                  <a:lnTo>
                    <a:pt x="10035" y="5011"/>
                  </a:lnTo>
                  <a:lnTo>
                    <a:pt x="10011" y="5018"/>
                  </a:lnTo>
                  <a:lnTo>
                    <a:pt x="9986" y="5027"/>
                  </a:lnTo>
                  <a:lnTo>
                    <a:pt x="9963" y="5033"/>
                  </a:lnTo>
                  <a:lnTo>
                    <a:pt x="9939" y="5040"/>
                  </a:lnTo>
                  <a:lnTo>
                    <a:pt x="9915" y="5049"/>
                  </a:lnTo>
                  <a:lnTo>
                    <a:pt x="9892" y="5056"/>
                  </a:lnTo>
                  <a:lnTo>
                    <a:pt x="9868" y="5063"/>
                  </a:lnTo>
                  <a:lnTo>
                    <a:pt x="9782" y="5089"/>
                  </a:lnTo>
                  <a:lnTo>
                    <a:pt x="9695" y="5116"/>
                  </a:lnTo>
                  <a:lnTo>
                    <a:pt x="9609" y="5143"/>
                  </a:lnTo>
                  <a:lnTo>
                    <a:pt x="9522" y="5171"/>
                  </a:lnTo>
                  <a:lnTo>
                    <a:pt x="9434" y="5199"/>
                  </a:lnTo>
                  <a:lnTo>
                    <a:pt x="9347" y="5225"/>
                  </a:lnTo>
                  <a:lnTo>
                    <a:pt x="9261" y="5253"/>
                  </a:lnTo>
                  <a:lnTo>
                    <a:pt x="9174" y="5280"/>
                  </a:lnTo>
                  <a:lnTo>
                    <a:pt x="9171" y="5310"/>
                  </a:lnTo>
                  <a:lnTo>
                    <a:pt x="9167" y="5339"/>
                  </a:lnTo>
                  <a:lnTo>
                    <a:pt x="9162" y="5368"/>
                  </a:lnTo>
                  <a:lnTo>
                    <a:pt x="9158" y="5398"/>
                  </a:lnTo>
                  <a:lnTo>
                    <a:pt x="9153" y="5427"/>
                  </a:lnTo>
                  <a:lnTo>
                    <a:pt x="9150" y="5458"/>
                  </a:lnTo>
                  <a:lnTo>
                    <a:pt x="9146" y="5487"/>
                  </a:lnTo>
                  <a:lnTo>
                    <a:pt x="9141" y="5517"/>
                  </a:lnTo>
                  <a:lnTo>
                    <a:pt x="9130" y="5539"/>
                  </a:lnTo>
                  <a:lnTo>
                    <a:pt x="9118" y="5561"/>
                  </a:lnTo>
                  <a:lnTo>
                    <a:pt x="9108" y="5584"/>
                  </a:lnTo>
                  <a:lnTo>
                    <a:pt x="9096" y="5606"/>
                  </a:lnTo>
                  <a:lnTo>
                    <a:pt x="9087" y="5627"/>
                  </a:lnTo>
                  <a:lnTo>
                    <a:pt x="9075" y="5649"/>
                  </a:lnTo>
                  <a:lnTo>
                    <a:pt x="9064" y="5672"/>
                  </a:lnTo>
                  <a:lnTo>
                    <a:pt x="9054" y="5694"/>
                  </a:lnTo>
                  <a:lnTo>
                    <a:pt x="9062" y="5666"/>
                  </a:lnTo>
                  <a:lnTo>
                    <a:pt x="9072" y="5638"/>
                  </a:lnTo>
                  <a:lnTo>
                    <a:pt x="9081" y="5611"/>
                  </a:lnTo>
                  <a:lnTo>
                    <a:pt x="9090" y="5583"/>
                  </a:lnTo>
                  <a:lnTo>
                    <a:pt x="9098" y="5555"/>
                  </a:lnTo>
                  <a:lnTo>
                    <a:pt x="9108" y="5529"/>
                  </a:lnTo>
                  <a:lnTo>
                    <a:pt x="9117" y="5501"/>
                  </a:lnTo>
                  <a:lnTo>
                    <a:pt x="9125" y="5473"/>
                  </a:lnTo>
                  <a:lnTo>
                    <a:pt x="9126" y="5448"/>
                  </a:lnTo>
                  <a:lnTo>
                    <a:pt x="9128" y="5422"/>
                  </a:lnTo>
                  <a:lnTo>
                    <a:pt x="9129" y="5396"/>
                  </a:lnTo>
                  <a:lnTo>
                    <a:pt x="9130" y="5371"/>
                  </a:lnTo>
                  <a:lnTo>
                    <a:pt x="9132" y="5346"/>
                  </a:lnTo>
                  <a:lnTo>
                    <a:pt x="9133" y="5321"/>
                  </a:lnTo>
                  <a:lnTo>
                    <a:pt x="9135" y="5295"/>
                  </a:lnTo>
                  <a:lnTo>
                    <a:pt x="9137" y="5269"/>
                  </a:lnTo>
                  <a:lnTo>
                    <a:pt x="9088" y="5260"/>
                  </a:lnTo>
                  <a:lnTo>
                    <a:pt x="9039" y="5251"/>
                  </a:lnTo>
                  <a:lnTo>
                    <a:pt x="8990" y="5242"/>
                  </a:lnTo>
                  <a:lnTo>
                    <a:pt x="8943" y="5231"/>
                  </a:lnTo>
                  <a:lnTo>
                    <a:pt x="8894" y="5222"/>
                  </a:lnTo>
                  <a:lnTo>
                    <a:pt x="8845" y="5212"/>
                  </a:lnTo>
                  <a:lnTo>
                    <a:pt x="8796" y="5202"/>
                  </a:lnTo>
                  <a:lnTo>
                    <a:pt x="8749" y="5194"/>
                  </a:lnTo>
                  <a:lnTo>
                    <a:pt x="8739" y="5190"/>
                  </a:lnTo>
                  <a:lnTo>
                    <a:pt x="8729" y="5187"/>
                  </a:lnTo>
                  <a:lnTo>
                    <a:pt x="8721" y="5183"/>
                  </a:lnTo>
                  <a:lnTo>
                    <a:pt x="8711" y="5180"/>
                  </a:lnTo>
                  <a:lnTo>
                    <a:pt x="8702" y="5178"/>
                  </a:lnTo>
                  <a:lnTo>
                    <a:pt x="8694" y="5174"/>
                  </a:lnTo>
                  <a:lnTo>
                    <a:pt x="8686" y="5171"/>
                  </a:lnTo>
                  <a:lnTo>
                    <a:pt x="8677" y="5168"/>
                  </a:lnTo>
                  <a:lnTo>
                    <a:pt x="8655" y="5147"/>
                  </a:lnTo>
                  <a:lnTo>
                    <a:pt x="8634" y="5126"/>
                  </a:lnTo>
                  <a:lnTo>
                    <a:pt x="8612" y="5107"/>
                  </a:lnTo>
                  <a:lnTo>
                    <a:pt x="8588" y="5086"/>
                  </a:lnTo>
                  <a:lnTo>
                    <a:pt x="8567" y="5065"/>
                  </a:lnTo>
                  <a:lnTo>
                    <a:pt x="8545" y="5044"/>
                  </a:lnTo>
                  <a:lnTo>
                    <a:pt x="8523" y="5023"/>
                  </a:lnTo>
                  <a:lnTo>
                    <a:pt x="8502" y="5003"/>
                  </a:lnTo>
                  <a:lnTo>
                    <a:pt x="8497" y="4987"/>
                  </a:lnTo>
                  <a:lnTo>
                    <a:pt x="8492" y="4973"/>
                  </a:lnTo>
                  <a:lnTo>
                    <a:pt x="8487" y="4957"/>
                  </a:lnTo>
                  <a:lnTo>
                    <a:pt x="8483" y="4942"/>
                  </a:lnTo>
                  <a:lnTo>
                    <a:pt x="8478" y="4927"/>
                  </a:lnTo>
                  <a:lnTo>
                    <a:pt x="8474" y="4911"/>
                  </a:lnTo>
                  <a:lnTo>
                    <a:pt x="8469" y="4896"/>
                  </a:lnTo>
                  <a:lnTo>
                    <a:pt x="8464" y="4881"/>
                  </a:lnTo>
                  <a:lnTo>
                    <a:pt x="8467" y="4868"/>
                  </a:lnTo>
                  <a:lnTo>
                    <a:pt x="8472" y="4857"/>
                  </a:lnTo>
                  <a:lnTo>
                    <a:pt x="8476" y="4844"/>
                  </a:lnTo>
                  <a:lnTo>
                    <a:pt x="8478" y="4832"/>
                  </a:lnTo>
                  <a:lnTo>
                    <a:pt x="8483" y="4820"/>
                  </a:lnTo>
                  <a:lnTo>
                    <a:pt x="8486" y="4808"/>
                  </a:lnTo>
                  <a:lnTo>
                    <a:pt x="8491" y="4796"/>
                  </a:lnTo>
                  <a:lnTo>
                    <a:pt x="8494" y="4784"/>
                  </a:lnTo>
                  <a:lnTo>
                    <a:pt x="8483" y="4769"/>
                  </a:lnTo>
                  <a:lnTo>
                    <a:pt x="8471" y="4752"/>
                  </a:lnTo>
                  <a:lnTo>
                    <a:pt x="8458" y="4736"/>
                  </a:lnTo>
                  <a:lnTo>
                    <a:pt x="8448" y="4721"/>
                  </a:lnTo>
                  <a:lnTo>
                    <a:pt x="8435" y="4705"/>
                  </a:lnTo>
                  <a:lnTo>
                    <a:pt x="8423" y="4689"/>
                  </a:lnTo>
                  <a:lnTo>
                    <a:pt x="8412" y="4673"/>
                  </a:lnTo>
                  <a:lnTo>
                    <a:pt x="8400" y="4658"/>
                  </a:lnTo>
                  <a:lnTo>
                    <a:pt x="8397" y="4643"/>
                  </a:lnTo>
                  <a:lnTo>
                    <a:pt x="8394" y="4629"/>
                  </a:lnTo>
                  <a:lnTo>
                    <a:pt x="8392" y="4614"/>
                  </a:lnTo>
                  <a:lnTo>
                    <a:pt x="8390" y="4600"/>
                  </a:lnTo>
                  <a:lnTo>
                    <a:pt x="8387" y="4585"/>
                  </a:lnTo>
                  <a:lnTo>
                    <a:pt x="8384" y="4570"/>
                  </a:lnTo>
                  <a:lnTo>
                    <a:pt x="8381" y="4556"/>
                  </a:lnTo>
                  <a:lnTo>
                    <a:pt x="8379" y="4541"/>
                  </a:lnTo>
                  <a:lnTo>
                    <a:pt x="8380" y="4522"/>
                  </a:lnTo>
                  <a:lnTo>
                    <a:pt x="8381" y="4504"/>
                  </a:lnTo>
                  <a:lnTo>
                    <a:pt x="8381" y="4485"/>
                  </a:lnTo>
                  <a:lnTo>
                    <a:pt x="8383" y="4466"/>
                  </a:lnTo>
                  <a:lnTo>
                    <a:pt x="8384" y="4447"/>
                  </a:lnTo>
                  <a:lnTo>
                    <a:pt x="8385" y="4429"/>
                  </a:lnTo>
                  <a:lnTo>
                    <a:pt x="8386" y="4411"/>
                  </a:lnTo>
                  <a:lnTo>
                    <a:pt x="8387" y="4391"/>
                  </a:lnTo>
                  <a:lnTo>
                    <a:pt x="8414" y="4406"/>
                  </a:lnTo>
                  <a:lnTo>
                    <a:pt x="8440" y="4420"/>
                  </a:lnTo>
                  <a:lnTo>
                    <a:pt x="8466" y="4435"/>
                  </a:lnTo>
                  <a:lnTo>
                    <a:pt x="8492" y="4449"/>
                  </a:lnTo>
                  <a:lnTo>
                    <a:pt x="8519" y="4464"/>
                  </a:lnTo>
                  <a:lnTo>
                    <a:pt x="8545" y="4479"/>
                  </a:lnTo>
                  <a:lnTo>
                    <a:pt x="8571" y="4494"/>
                  </a:lnTo>
                  <a:lnTo>
                    <a:pt x="8598" y="4508"/>
                  </a:lnTo>
                  <a:lnTo>
                    <a:pt x="8574" y="4486"/>
                  </a:lnTo>
                  <a:lnTo>
                    <a:pt x="8552" y="4465"/>
                  </a:lnTo>
                  <a:lnTo>
                    <a:pt x="8529" y="4443"/>
                  </a:lnTo>
                  <a:lnTo>
                    <a:pt x="8505" y="4421"/>
                  </a:lnTo>
                  <a:lnTo>
                    <a:pt x="8483" y="4399"/>
                  </a:lnTo>
                  <a:lnTo>
                    <a:pt x="8460" y="4378"/>
                  </a:lnTo>
                  <a:lnTo>
                    <a:pt x="8438" y="4357"/>
                  </a:lnTo>
                  <a:lnTo>
                    <a:pt x="8416" y="4335"/>
                  </a:lnTo>
                  <a:lnTo>
                    <a:pt x="8422" y="4314"/>
                  </a:lnTo>
                  <a:lnTo>
                    <a:pt x="8429" y="4293"/>
                  </a:lnTo>
                  <a:lnTo>
                    <a:pt x="8436" y="4273"/>
                  </a:lnTo>
                  <a:lnTo>
                    <a:pt x="8444" y="4252"/>
                  </a:lnTo>
                  <a:lnTo>
                    <a:pt x="8450" y="4232"/>
                  </a:lnTo>
                  <a:lnTo>
                    <a:pt x="8458" y="4212"/>
                  </a:lnTo>
                  <a:lnTo>
                    <a:pt x="8466" y="4192"/>
                  </a:lnTo>
                  <a:lnTo>
                    <a:pt x="8473" y="4171"/>
                  </a:lnTo>
                  <a:lnTo>
                    <a:pt x="8485" y="4155"/>
                  </a:lnTo>
                  <a:lnTo>
                    <a:pt x="8498" y="4139"/>
                  </a:lnTo>
                  <a:lnTo>
                    <a:pt x="8510" y="4122"/>
                  </a:lnTo>
                  <a:lnTo>
                    <a:pt x="8523" y="4106"/>
                  </a:lnTo>
                  <a:lnTo>
                    <a:pt x="8535" y="4090"/>
                  </a:lnTo>
                  <a:lnTo>
                    <a:pt x="8549" y="4074"/>
                  </a:lnTo>
                  <a:lnTo>
                    <a:pt x="8560" y="4056"/>
                  </a:lnTo>
                  <a:lnTo>
                    <a:pt x="8574" y="4041"/>
                  </a:lnTo>
                  <a:lnTo>
                    <a:pt x="8580" y="4037"/>
                  </a:lnTo>
                  <a:lnTo>
                    <a:pt x="8587" y="4034"/>
                  </a:lnTo>
                  <a:lnTo>
                    <a:pt x="8592" y="4031"/>
                  </a:lnTo>
                  <a:lnTo>
                    <a:pt x="8599" y="4028"/>
                  </a:lnTo>
                  <a:lnTo>
                    <a:pt x="8606" y="4026"/>
                  </a:lnTo>
                  <a:lnTo>
                    <a:pt x="8612" y="4022"/>
                  </a:lnTo>
                  <a:lnTo>
                    <a:pt x="8617" y="4019"/>
                  </a:lnTo>
                  <a:lnTo>
                    <a:pt x="8624" y="4015"/>
                  </a:lnTo>
                  <a:lnTo>
                    <a:pt x="8632" y="4017"/>
                  </a:lnTo>
                  <a:lnTo>
                    <a:pt x="8641" y="4018"/>
                  </a:lnTo>
                  <a:lnTo>
                    <a:pt x="8648" y="4018"/>
                  </a:lnTo>
                  <a:lnTo>
                    <a:pt x="8656" y="4019"/>
                  </a:lnTo>
                  <a:lnTo>
                    <a:pt x="8663" y="4019"/>
                  </a:lnTo>
                  <a:lnTo>
                    <a:pt x="8671" y="4020"/>
                  </a:lnTo>
                  <a:lnTo>
                    <a:pt x="8678" y="4020"/>
                  </a:lnTo>
                  <a:lnTo>
                    <a:pt x="8686" y="4021"/>
                  </a:lnTo>
                  <a:lnTo>
                    <a:pt x="8695" y="4025"/>
                  </a:lnTo>
                  <a:lnTo>
                    <a:pt x="8703" y="4028"/>
                  </a:lnTo>
                  <a:lnTo>
                    <a:pt x="8713" y="4029"/>
                  </a:lnTo>
                  <a:lnTo>
                    <a:pt x="8722" y="4033"/>
                  </a:lnTo>
                  <a:lnTo>
                    <a:pt x="8730" y="4036"/>
                  </a:lnTo>
                  <a:lnTo>
                    <a:pt x="8739" y="4040"/>
                  </a:lnTo>
                  <a:lnTo>
                    <a:pt x="8749" y="4043"/>
                  </a:lnTo>
                  <a:lnTo>
                    <a:pt x="8757" y="4047"/>
                  </a:lnTo>
                  <a:lnTo>
                    <a:pt x="8781" y="4055"/>
                  </a:lnTo>
                  <a:lnTo>
                    <a:pt x="8806" y="4061"/>
                  </a:lnTo>
                  <a:lnTo>
                    <a:pt x="8829" y="4068"/>
                  </a:lnTo>
                  <a:lnTo>
                    <a:pt x="8852" y="4076"/>
                  </a:lnTo>
                  <a:lnTo>
                    <a:pt x="8875" y="4083"/>
                  </a:lnTo>
                  <a:lnTo>
                    <a:pt x="8899" y="4090"/>
                  </a:lnTo>
                  <a:lnTo>
                    <a:pt x="8923" y="4098"/>
                  </a:lnTo>
                  <a:lnTo>
                    <a:pt x="8946" y="4106"/>
                  </a:lnTo>
                  <a:lnTo>
                    <a:pt x="8921" y="4078"/>
                  </a:lnTo>
                  <a:lnTo>
                    <a:pt x="8895" y="4051"/>
                  </a:lnTo>
                  <a:lnTo>
                    <a:pt x="8870" y="4025"/>
                  </a:lnTo>
                  <a:lnTo>
                    <a:pt x="8844" y="3998"/>
                  </a:lnTo>
                  <a:lnTo>
                    <a:pt x="8818" y="3971"/>
                  </a:lnTo>
                  <a:lnTo>
                    <a:pt x="8793" y="3945"/>
                  </a:lnTo>
                  <a:lnTo>
                    <a:pt x="8767" y="3917"/>
                  </a:lnTo>
                  <a:lnTo>
                    <a:pt x="8741" y="3890"/>
                  </a:lnTo>
                  <a:lnTo>
                    <a:pt x="8735" y="3886"/>
                  </a:lnTo>
                  <a:lnTo>
                    <a:pt x="8729" y="3882"/>
                  </a:lnTo>
                  <a:lnTo>
                    <a:pt x="8724" y="3877"/>
                  </a:lnTo>
                  <a:lnTo>
                    <a:pt x="8718" y="3872"/>
                  </a:lnTo>
                  <a:lnTo>
                    <a:pt x="8711" y="3868"/>
                  </a:lnTo>
                  <a:lnTo>
                    <a:pt x="8706" y="3863"/>
                  </a:lnTo>
                  <a:lnTo>
                    <a:pt x="8700" y="3860"/>
                  </a:lnTo>
                  <a:lnTo>
                    <a:pt x="8695" y="3855"/>
                  </a:lnTo>
                  <a:lnTo>
                    <a:pt x="8687" y="3854"/>
                  </a:lnTo>
                  <a:lnTo>
                    <a:pt x="8679" y="3853"/>
                  </a:lnTo>
                  <a:lnTo>
                    <a:pt x="8672" y="3852"/>
                  </a:lnTo>
                  <a:lnTo>
                    <a:pt x="8664" y="3850"/>
                  </a:lnTo>
                  <a:lnTo>
                    <a:pt x="8656" y="3848"/>
                  </a:lnTo>
                  <a:lnTo>
                    <a:pt x="8648" y="3847"/>
                  </a:lnTo>
                  <a:lnTo>
                    <a:pt x="8642" y="3846"/>
                  </a:lnTo>
                  <a:lnTo>
                    <a:pt x="8634" y="3843"/>
                  </a:lnTo>
                  <a:lnTo>
                    <a:pt x="8555" y="3888"/>
                  </a:lnTo>
                  <a:lnTo>
                    <a:pt x="8477" y="3929"/>
                  </a:lnTo>
                  <a:lnTo>
                    <a:pt x="8398" y="3972"/>
                  </a:lnTo>
                  <a:lnTo>
                    <a:pt x="8320" y="4014"/>
                  </a:lnTo>
                  <a:lnTo>
                    <a:pt x="8242" y="4056"/>
                  </a:lnTo>
                  <a:lnTo>
                    <a:pt x="8164" y="4099"/>
                  </a:lnTo>
                  <a:lnTo>
                    <a:pt x="8086" y="4141"/>
                  </a:lnTo>
                  <a:lnTo>
                    <a:pt x="8008" y="4184"/>
                  </a:lnTo>
                  <a:lnTo>
                    <a:pt x="8090" y="4126"/>
                  </a:lnTo>
                  <a:lnTo>
                    <a:pt x="8171" y="4068"/>
                  </a:lnTo>
                  <a:lnTo>
                    <a:pt x="8254" y="4010"/>
                  </a:lnTo>
                  <a:lnTo>
                    <a:pt x="8336" y="3951"/>
                  </a:lnTo>
                  <a:lnTo>
                    <a:pt x="8419" y="3893"/>
                  </a:lnTo>
                  <a:lnTo>
                    <a:pt x="8500" y="3835"/>
                  </a:lnTo>
                  <a:lnTo>
                    <a:pt x="8583" y="3777"/>
                  </a:lnTo>
                  <a:lnTo>
                    <a:pt x="8665" y="3719"/>
                  </a:lnTo>
                  <a:lnTo>
                    <a:pt x="8685" y="3717"/>
                  </a:lnTo>
                  <a:lnTo>
                    <a:pt x="8706" y="3714"/>
                  </a:lnTo>
                  <a:lnTo>
                    <a:pt x="8728" y="3711"/>
                  </a:lnTo>
                  <a:lnTo>
                    <a:pt x="8749" y="3709"/>
                  </a:lnTo>
                  <a:lnTo>
                    <a:pt x="8770" y="3705"/>
                  </a:lnTo>
                  <a:lnTo>
                    <a:pt x="8791" y="3702"/>
                  </a:lnTo>
                  <a:lnTo>
                    <a:pt x="8811" y="3699"/>
                  </a:lnTo>
                  <a:lnTo>
                    <a:pt x="8834" y="3696"/>
                  </a:lnTo>
                  <a:lnTo>
                    <a:pt x="8831" y="3669"/>
                  </a:lnTo>
                  <a:lnTo>
                    <a:pt x="8828" y="3644"/>
                  </a:lnTo>
                  <a:lnTo>
                    <a:pt x="8825" y="3617"/>
                  </a:lnTo>
                  <a:lnTo>
                    <a:pt x="8823" y="3590"/>
                  </a:lnTo>
                  <a:lnTo>
                    <a:pt x="8821" y="3564"/>
                  </a:lnTo>
                  <a:lnTo>
                    <a:pt x="8818" y="3538"/>
                  </a:lnTo>
                  <a:lnTo>
                    <a:pt x="8817" y="3511"/>
                  </a:lnTo>
                  <a:lnTo>
                    <a:pt x="8815" y="3484"/>
                  </a:lnTo>
                  <a:lnTo>
                    <a:pt x="8810" y="3467"/>
                  </a:lnTo>
                  <a:lnTo>
                    <a:pt x="8806" y="3448"/>
                  </a:lnTo>
                  <a:lnTo>
                    <a:pt x="8800" y="3431"/>
                  </a:lnTo>
                  <a:lnTo>
                    <a:pt x="8794" y="3413"/>
                  </a:lnTo>
                  <a:lnTo>
                    <a:pt x="8789" y="3395"/>
                  </a:lnTo>
                  <a:lnTo>
                    <a:pt x="8784" y="3376"/>
                  </a:lnTo>
                  <a:lnTo>
                    <a:pt x="8779" y="3359"/>
                  </a:lnTo>
                  <a:lnTo>
                    <a:pt x="8774" y="3340"/>
                  </a:lnTo>
                  <a:lnTo>
                    <a:pt x="8777" y="3297"/>
                  </a:lnTo>
                  <a:lnTo>
                    <a:pt x="8779" y="3253"/>
                  </a:lnTo>
                  <a:lnTo>
                    <a:pt x="8781" y="3210"/>
                  </a:lnTo>
                  <a:lnTo>
                    <a:pt x="8784" y="3166"/>
                  </a:lnTo>
                  <a:lnTo>
                    <a:pt x="8785" y="3123"/>
                  </a:lnTo>
                  <a:lnTo>
                    <a:pt x="8787" y="3079"/>
                  </a:lnTo>
                  <a:lnTo>
                    <a:pt x="8789" y="3035"/>
                  </a:lnTo>
                  <a:lnTo>
                    <a:pt x="8792" y="2990"/>
                  </a:lnTo>
                  <a:lnTo>
                    <a:pt x="8809" y="2887"/>
                  </a:lnTo>
                  <a:lnTo>
                    <a:pt x="8825" y="2785"/>
                  </a:lnTo>
                  <a:lnTo>
                    <a:pt x="8842" y="2682"/>
                  </a:lnTo>
                  <a:lnTo>
                    <a:pt x="8860" y="2578"/>
                  </a:lnTo>
                  <a:lnTo>
                    <a:pt x="8877" y="2476"/>
                  </a:lnTo>
                  <a:lnTo>
                    <a:pt x="8895" y="2372"/>
                  </a:lnTo>
                  <a:lnTo>
                    <a:pt x="8913" y="2270"/>
                  </a:lnTo>
                  <a:lnTo>
                    <a:pt x="8930" y="2165"/>
                  </a:lnTo>
                  <a:lnTo>
                    <a:pt x="8923" y="2157"/>
                  </a:lnTo>
                  <a:lnTo>
                    <a:pt x="8914" y="2147"/>
                  </a:lnTo>
                  <a:lnTo>
                    <a:pt x="8904" y="2136"/>
                  </a:lnTo>
                  <a:lnTo>
                    <a:pt x="8896" y="2127"/>
                  </a:lnTo>
                  <a:lnTo>
                    <a:pt x="8888" y="2116"/>
                  </a:lnTo>
                  <a:lnTo>
                    <a:pt x="8879" y="2107"/>
                  </a:lnTo>
                  <a:lnTo>
                    <a:pt x="8871" y="2098"/>
                  </a:lnTo>
                  <a:lnTo>
                    <a:pt x="8863" y="2087"/>
                  </a:lnTo>
                  <a:lnTo>
                    <a:pt x="8858" y="2062"/>
                  </a:lnTo>
                  <a:lnTo>
                    <a:pt x="8852" y="2036"/>
                  </a:lnTo>
                  <a:lnTo>
                    <a:pt x="8847" y="2012"/>
                  </a:lnTo>
                  <a:lnTo>
                    <a:pt x="8843" y="1986"/>
                  </a:lnTo>
                  <a:lnTo>
                    <a:pt x="8838" y="1961"/>
                  </a:lnTo>
                  <a:lnTo>
                    <a:pt x="8834" y="1935"/>
                  </a:lnTo>
                  <a:lnTo>
                    <a:pt x="8829" y="1910"/>
                  </a:lnTo>
                  <a:lnTo>
                    <a:pt x="8825" y="1884"/>
                  </a:lnTo>
                  <a:lnTo>
                    <a:pt x="8816" y="1856"/>
                  </a:lnTo>
                  <a:lnTo>
                    <a:pt x="8809" y="1828"/>
                  </a:lnTo>
                  <a:lnTo>
                    <a:pt x="8801" y="1800"/>
                  </a:lnTo>
                  <a:lnTo>
                    <a:pt x="8793" y="1772"/>
                  </a:lnTo>
                  <a:lnTo>
                    <a:pt x="8785" y="1744"/>
                  </a:lnTo>
                  <a:lnTo>
                    <a:pt x="8778" y="1717"/>
                  </a:lnTo>
                  <a:lnTo>
                    <a:pt x="8771" y="1689"/>
                  </a:lnTo>
                  <a:lnTo>
                    <a:pt x="8763" y="1661"/>
                  </a:lnTo>
                  <a:lnTo>
                    <a:pt x="8759" y="1649"/>
                  </a:lnTo>
                  <a:lnTo>
                    <a:pt x="8756" y="1638"/>
                  </a:lnTo>
                  <a:lnTo>
                    <a:pt x="8751" y="1626"/>
                  </a:lnTo>
                  <a:lnTo>
                    <a:pt x="8746" y="1613"/>
                  </a:lnTo>
                  <a:lnTo>
                    <a:pt x="8742" y="1602"/>
                  </a:lnTo>
                  <a:lnTo>
                    <a:pt x="8737" y="1590"/>
                  </a:lnTo>
                  <a:lnTo>
                    <a:pt x="8732" y="1577"/>
                  </a:lnTo>
                  <a:lnTo>
                    <a:pt x="8728" y="1566"/>
                  </a:lnTo>
                  <a:lnTo>
                    <a:pt x="8730" y="1559"/>
                  </a:lnTo>
                  <a:lnTo>
                    <a:pt x="8732" y="1552"/>
                  </a:lnTo>
                  <a:lnTo>
                    <a:pt x="8735" y="1547"/>
                  </a:lnTo>
                  <a:lnTo>
                    <a:pt x="8737" y="1540"/>
                  </a:lnTo>
                  <a:lnTo>
                    <a:pt x="8741" y="1533"/>
                  </a:lnTo>
                  <a:lnTo>
                    <a:pt x="8743" y="1526"/>
                  </a:lnTo>
                  <a:lnTo>
                    <a:pt x="8745" y="1519"/>
                  </a:lnTo>
                  <a:lnTo>
                    <a:pt x="8749" y="1513"/>
                  </a:lnTo>
                  <a:lnTo>
                    <a:pt x="8746" y="1503"/>
                  </a:lnTo>
                  <a:lnTo>
                    <a:pt x="8744" y="1491"/>
                  </a:lnTo>
                  <a:lnTo>
                    <a:pt x="8742" y="1482"/>
                  </a:lnTo>
                  <a:lnTo>
                    <a:pt x="8739" y="1471"/>
                  </a:lnTo>
                  <a:lnTo>
                    <a:pt x="8737" y="1462"/>
                  </a:lnTo>
                  <a:lnTo>
                    <a:pt x="8734" y="1450"/>
                  </a:lnTo>
                  <a:lnTo>
                    <a:pt x="8731" y="1440"/>
                  </a:lnTo>
                  <a:lnTo>
                    <a:pt x="8729" y="1431"/>
                  </a:lnTo>
                  <a:lnTo>
                    <a:pt x="8737" y="1380"/>
                  </a:lnTo>
                  <a:lnTo>
                    <a:pt x="8746" y="1327"/>
                  </a:lnTo>
                  <a:lnTo>
                    <a:pt x="8754" y="1276"/>
                  </a:lnTo>
                  <a:lnTo>
                    <a:pt x="8763" y="1225"/>
                  </a:lnTo>
                  <a:lnTo>
                    <a:pt x="8771" y="1174"/>
                  </a:lnTo>
                  <a:lnTo>
                    <a:pt x="8780" y="1123"/>
                  </a:lnTo>
                  <a:lnTo>
                    <a:pt x="8788" y="1070"/>
                  </a:lnTo>
                  <a:lnTo>
                    <a:pt x="8797" y="1018"/>
                  </a:lnTo>
                  <a:lnTo>
                    <a:pt x="8799" y="1008"/>
                  </a:lnTo>
                  <a:lnTo>
                    <a:pt x="8800" y="996"/>
                  </a:lnTo>
                  <a:lnTo>
                    <a:pt x="8801" y="986"/>
                  </a:lnTo>
                  <a:lnTo>
                    <a:pt x="8802" y="974"/>
                  </a:lnTo>
                  <a:lnTo>
                    <a:pt x="8803" y="962"/>
                  </a:lnTo>
                  <a:lnTo>
                    <a:pt x="8804" y="951"/>
                  </a:lnTo>
                  <a:lnTo>
                    <a:pt x="8806" y="939"/>
                  </a:lnTo>
                  <a:lnTo>
                    <a:pt x="8807" y="929"/>
                  </a:lnTo>
                  <a:lnTo>
                    <a:pt x="8813" y="857"/>
                  </a:lnTo>
                  <a:lnTo>
                    <a:pt x="8818" y="803"/>
                  </a:lnTo>
                  <a:lnTo>
                    <a:pt x="8821" y="781"/>
                  </a:lnTo>
                  <a:lnTo>
                    <a:pt x="8822" y="762"/>
                  </a:lnTo>
                  <a:lnTo>
                    <a:pt x="8823" y="745"/>
                  </a:lnTo>
                  <a:lnTo>
                    <a:pt x="8822" y="731"/>
                  </a:lnTo>
                  <a:lnTo>
                    <a:pt x="8821" y="724"/>
                  </a:lnTo>
                  <a:lnTo>
                    <a:pt x="8818" y="717"/>
                  </a:lnTo>
                  <a:lnTo>
                    <a:pt x="8816" y="711"/>
                  </a:lnTo>
                  <a:lnTo>
                    <a:pt x="8813" y="705"/>
                  </a:lnTo>
                  <a:lnTo>
                    <a:pt x="8807" y="694"/>
                  </a:lnTo>
                  <a:lnTo>
                    <a:pt x="8795" y="682"/>
                  </a:lnTo>
                  <a:lnTo>
                    <a:pt x="8784" y="669"/>
                  </a:lnTo>
                  <a:lnTo>
                    <a:pt x="8766" y="656"/>
                  </a:lnTo>
                  <a:lnTo>
                    <a:pt x="8746" y="640"/>
                  </a:lnTo>
                  <a:lnTo>
                    <a:pt x="8722" y="624"/>
                  </a:lnTo>
                  <a:lnTo>
                    <a:pt x="8707" y="607"/>
                  </a:lnTo>
                  <a:lnTo>
                    <a:pt x="8694" y="590"/>
                  </a:lnTo>
                  <a:lnTo>
                    <a:pt x="8679" y="574"/>
                  </a:lnTo>
                  <a:lnTo>
                    <a:pt x="8666" y="558"/>
                  </a:lnTo>
                  <a:lnTo>
                    <a:pt x="8651" y="542"/>
                  </a:lnTo>
                  <a:lnTo>
                    <a:pt x="8638" y="525"/>
                  </a:lnTo>
                  <a:lnTo>
                    <a:pt x="8623" y="509"/>
                  </a:lnTo>
                  <a:lnTo>
                    <a:pt x="8610" y="492"/>
                  </a:lnTo>
                  <a:lnTo>
                    <a:pt x="8605" y="467"/>
                  </a:lnTo>
                  <a:lnTo>
                    <a:pt x="8600" y="443"/>
                  </a:lnTo>
                  <a:lnTo>
                    <a:pt x="8594" y="417"/>
                  </a:lnTo>
                  <a:lnTo>
                    <a:pt x="8589" y="393"/>
                  </a:lnTo>
                  <a:lnTo>
                    <a:pt x="8586" y="367"/>
                  </a:lnTo>
                  <a:lnTo>
                    <a:pt x="8581" y="343"/>
                  </a:lnTo>
                  <a:lnTo>
                    <a:pt x="8577" y="317"/>
                  </a:lnTo>
                  <a:lnTo>
                    <a:pt x="8572" y="292"/>
                  </a:lnTo>
                  <a:lnTo>
                    <a:pt x="8565" y="279"/>
                  </a:lnTo>
                  <a:lnTo>
                    <a:pt x="8560" y="266"/>
                  </a:lnTo>
                  <a:lnTo>
                    <a:pt x="8555" y="255"/>
                  </a:lnTo>
                  <a:lnTo>
                    <a:pt x="8549" y="242"/>
                  </a:lnTo>
                  <a:lnTo>
                    <a:pt x="8543" y="229"/>
                  </a:lnTo>
                  <a:lnTo>
                    <a:pt x="8538" y="216"/>
                  </a:lnTo>
                  <a:lnTo>
                    <a:pt x="8533" y="203"/>
                  </a:lnTo>
                  <a:lnTo>
                    <a:pt x="8529" y="191"/>
                  </a:lnTo>
                  <a:lnTo>
                    <a:pt x="8528" y="191"/>
                  </a:lnTo>
                  <a:lnTo>
                    <a:pt x="8528" y="189"/>
                  </a:lnTo>
                  <a:lnTo>
                    <a:pt x="8527" y="189"/>
                  </a:lnTo>
                  <a:lnTo>
                    <a:pt x="8527" y="188"/>
                  </a:lnTo>
                  <a:lnTo>
                    <a:pt x="8523" y="167"/>
                  </a:lnTo>
                  <a:lnTo>
                    <a:pt x="8522" y="148"/>
                  </a:lnTo>
                  <a:lnTo>
                    <a:pt x="8523" y="127"/>
                  </a:lnTo>
                  <a:lnTo>
                    <a:pt x="8524" y="107"/>
                  </a:lnTo>
                  <a:lnTo>
                    <a:pt x="8527" y="88"/>
                  </a:lnTo>
                  <a:lnTo>
                    <a:pt x="8531" y="70"/>
                  </a:lnTo>
                  <a:lnTo>
                    <a:pt x="8536" y="51"/>
                  </a:lnTo>
                  <a:lnTo>
                    <a:pt x="8543" y="34"/>
                  </a:lnTo>
                  <a:lnTo>
                    <a:pt x="8490" y="0"/>
                  </a:lnTo>
                  <a:lnTo>
                    <a:pt x="8448" y="20"/>
                  </a:lnTo>
                  <a:lnTo>
                    <a:pt x="8406" y="40"/>
                  </a:lnTo>
                  <a:lnTo>
                    <a:pt x="8397" y="43"/>
                  </a:lnTo>
                  <a:lnTo>
                    <a:pt x="8400" y="57"/>
                  </a:lnTo>
                  <a:lnTo>
                    <a:pt x="8405" y="72"/>
                  </a:lnTo>
                  <a:lnTo>
                    <a:pt x="8407" y="90"/>
                  </a:lnTo>
                  <a:lnTo>
                    <a:pt x="8408" y="106"/>
                  </a:lnTo>
                  <a:lnTo>
                    <a:pt x="8409" y="123"/>
                  </a:lnTo>
                  <a:lnTo>
                    <a:pt x="8411" y="141"/>
                  </a:lnTo>
                  <a:lnTo>
                    <a:pt x="8409" y="158"/>
                  </a:lnTo>
                  <a:lnTo>
                    <a:pt x="8407" y="177"/>
                  </a:lnTo>
                  <a:lnTo>
                    <a:pt x="8407" y="178"/>
                  </a:lnTo>
                  <a:lnTo>
                    <a:pt x="8406" y="178"/>
                  </a:lnTo>
                  <a:lnTo>
                    <a:pt x="8406" y="179"/>
                  </a:lnTo>
                  <a:lnTo>
                    <a:pt x="8402" y="189"/>
                  </a:lnTo>
                  <a:lnTo>
                    <a:pt x="8399" y="201"/>
                  </a:lnTo>
                  <a:lnTo>
                    <a:pt x="8395" y="212"/>
                  </a:lnTo>
                  <a:lnTo>
                    <a:pt x="8392" y="223"/>
                  </a:lnTo>
                  <a:lnTo>
                    <a:pt x="8388" y="235"/>
                  </a:lnTo>
                  <a:lnTo>
                    <a:pt x="8384" y="245"/>
                  </a:lnTo>
                  <a:lnTo>
                    <a:pt x="8380" y="256"/>
                  </a:lnTo>
                  <a:lnTo>
                    <a:pt x="8376" y="266"/>
                  </a:lnTo>
                  <a:lnTo>
                    <a:pt x="8373" y="288"/>
                  </a:lnTo>
                  <a:lnTo>
                    <a:pt x="8370" y="312"/>
                  </a:lnTo>
                  <a:lnTo>
                    <a:pt x="8366" y="332"/>
                  </a:lnTo>
                  <a:lnTo>
                    <a:pt x="8364" y="355"/>
                  </a:lnTo>
                  <a:lnTo>
                    <a:pt x="8313" y="336"/>
                  </a:lnTo>
                  <a:lnTo>
                    <a:pt x="8308" y="358"/>
                  </a:lnTo>
                  <a:lnTo>
                    <a:pt x="8306" y="379"/>
                  </a:lnTo>
                  <a:lnTo>
                    <a:pt x="8302" y="401"/>
                  </a:lnTo>
                  <a:lnTo>
                    <a:pt x="8293" y="415"/>
                  </a:lnTo>
                  <a:lnTo>
                    <a:pt x="8283" y="430"/>
                  </a:lnTo>
                  <a:lnTo>
                    <a:pt x="8273" y="444"/>
                  </a:lnTo>
                  <a:lnTo>
                    <a:pt x="8264" y="458"/>
                  </a:lnTo>
                  <a:lnTo>
                    <a:pt x="8255" y="473"/>
                  </a:lnTo>
                  <a:lnTo>
                    <a:pt x="8245" y="487"/>
                  </a:lnTo>
                  <a:lnTo>
                    <a:pt x="8236" y="501"/>
                  </a:lnTo>
                  <a:lnTo>
                    <a:pt x="8226" y="516"/>
                  </a:lnTo>
                  <a:lnTo>
                    <a:pt x="8209" y="530"/>
                  </a:lnTo>
                  <a:lnTo>
                    <a:pt x="8196" y="544"/>
                  </a:lnTo>
                  <a:lnTo>
                    <a:pt x="8184" y="556"/>
                  </a:lnTo>
                  <a:lnTo>
                    <a:pt x="8176" y="566"/>
                  </a:lnTo>
                  <a:lnTo>
                    <a:pt x="8169" y="578"/>
                  </a:lnTo>
                  <a:lnTo>
                    <a:pt x="8164" y="587"/>
                  </a:lnTo>
                  <a:lnTo>
                    <a:pt x="8162" y="593"/>
                  </a:lnTo>
                  <a:lnTo>
                    <a:pt x="8159" y="597"/>
                  </a:lnTo>
                  <a:lnTo>
                    <a:pt x="8158" y="603"/>
                  </a:lnTo>
                  <a:lnTo>
                    <a:pt x="8157" y="609"/>
                  </a:lnTo>
                  <a:lnTo>
                    <a:pt x="8157" y="622"/>
                  </a:lnTo>
                  <a:lnTo>
                    <a:pt x="8157" y="637"/>
                  </a:lnTo>
                  <a:lnTo>
                    <a:pt x="8158" y="653"/>
                  </a:lnTo>
                  <a:lnTo>
                    <a:pt x="8159" y="673"/>
                  </a:lnTo>
                  <a:lnTo>
                    <a:pt x="8164" y="719"/>
                  </a:lnTo>
                  <a:lnTo>
                    <a:pt x="8169" y="782"/>
                  </a:lnTo>
                  <a:lnTo>
                    <a:pt x="8169" y="792"/>
                  </a:lnTo>
                  <a:lnTo>
                    <a:pt x="8170" y="801"/>
                  </a:lnTo>
                  <a:lnTo>
                    <a:pt x="8170" y="812"/>
                  </a:lnTo>
                  <a:lnTo>
                    <a:pt x="8171" y="822"/>
                  </a:lnTo>
                  <a:lnTo>
                    <a:pt x="8172" y="831"/>
                  </a:lnTo>
                  <a:lnTo>
                    <a:pt x="8172" y="841"/>
                  </a:lnTo>
                  <a:lnTo>
                    <a:pt x="8173" y="851"/>
                  </a:lnTo>
                  <a:lnTo>
                    <a:pt x="8175" y="860"/>
                  </a:lnTo>
                  <a:lnTo>
                    <a:pt x="8180" y="905"/>
                  </a:lnTo>
                  <a:lnTo>
                    <a:pt x="8186" y="951"/>
                  </a:lnTo>
                  <a:lnTo>
                    <a:pt x="8192" y="996"/>
                  </a:lnTo>
                  <a:lnTo>
                    <a:pt x="8198" y="1040"/>
                  </a:lnTo>
                  <a:lnTo>
                    <a:pt x="8204" y="1086"/>
                  </a:lnTo>
                  <a:lnTo>
                    <a:pt x="8209" y="1131"/>
                  </a:lnTo>
                  <a:lnTo>
                    <a:pt x="8215" y="1175"/>
                  </a:lnTo>
                  <a:lnTo>
                    <a:pt x="8221" y="1220"/>
                  </a:lnTo>
                  <a:lnTo>
                    <a:pt x="8219" y="1228"/>
                  </a:lnTo>
                  <a:lnTo>
                    <a:pt x="8218" y="1238"/>
                  </a:lnTo>
                  <a:lnTo>
                    <a:pt x="8215" y="1247"/>
                  </a:lnTo>
                  <a:lnTo>
                    <a:pt x="8214" y="1256"/>
                  </a:lnTo>
                  <a:lnTo>
                    <a:pt x="8212" y="1265"/>
                  </a:lnTo>
                  <a:lnTo>
                    <a:pt x="8211" y="1274"/>
                  </a:lnTo>
                  <a:lnTo>
                    <a:pt x="8209" y="1283"/>
                  </a:lnTo>
                  <a:lnTo>
                    <a:pt x="8208" y="1292"/>
                  </a:lnTo>
                  <a:lnTo>
                    <a:pt x="8209" y="1298"/>
                  </a:lnTo>
                  <a:lnTo>
                    <a:pt x="8212" y="1304"/>
                  </a:lnTo>
                  <a:lnTo>
                    <a:pt x="8213" y="1310"/>
                  </a:lnTo>
                  <a:lnTo>
                    <a:pt x="8215" y="1316"/>
                  </a:lnTo>
                  <a:lnTo>
                    <a:pt x="8216" y="1321"/>
                  </a:lnTo>
                  <a:lnTo>
                    <a:pt x="8219" y="1326"/>
                  </a:lnTo>
                  <a:lnTo>
                    <a:pt x="8220" y="1332"/>
                  </a:lnTo>
                  <a:lnTo>
                    <a:pt x="8221" y="1338"/>
                  </a:lnTo>
                  <a:lnTo>
                    <a:pt x="8219" y="1348"/>
                  </a:lnTo>
                  <a:lnTo>
                    <a:pt x="8215" y="1360"/>
                  </a:lnTo>
                  <a:lnTo>
                    <a:pt x="8212" y="1369"/>
                  </a:lnTo>
                  <a:lnTo>
                    <a:pt x="8209" y="1380"/>
                  </a:lnTo>
                  <a:lnTo>
                    <a:pt x="8206" y="1390"/>
                  </a:lnTo>
                  <a:lnTo>
                    <a:pt x="8204" y="1402"/>
                  </a:lnTo>
                  <a:lnTo>
                    <a:pt x="8200" y="1411"/>
                  </a:lnTo>
                  <a:lnTo>
                    <a:pt x="8198" y="1421"/>
                  </a:lnTo>
                  <a:lnTo>
                    <a:pt x="8192" y="1446"/>
                  </a:lnTo>
                  <a:lnTo>
                    <a:pt x="8189" y="1470"/>
                  </a:lnTo>
                  <a:lnTo>
                    <a:pt x="8183" y="1495"/>
                  </a:lnTo>
                  <a:lnTo>
                    <a:pt x="8177" y="1519"/>
                  </a:lnTo>
                  <a:lnTo>
                    <a:pt x="8172" y="1543"/>
                  </a:lnTo>
                  <a:lnTo>
                    <a:pt x="8166" y="1568"/>
                  </a:lnTo>
                  <a:lnTo>
                    <a:pt x="8162" y="1592"/>
                  </a:lnTo>
                  <a:lnTo>
                    <a:pt x="8155" y="1617"/>
                  </a:lnTo>
                  <a:lnTo>
                    <a:pt x="8153" y="1638"/>
                  </a:lnTo>
                  <a:lnTo>
                    <a:pt x="8150" y="1660"/>
                  </a:lnTo>
                  <a:lnTo>
                    <a:pt x="8147" y="1683"/>
                  </a:lnTo>
                  <a:lnTo>
                    <a:pt x="8143" y="1705"/>
                  </a:lnTo>
                  <a:lnTo>
                    <a:pt x="8140" y="1727"/>
                  </a:lnTo>
                  <a:lnTo>
                    <a:pt x="8137" y="1749"/>
                  </a:lnTo>
                  <a:lnTo>
                    <a:pt x="8133" y="1771"/>
                  </a:lnTo>
                  <a:lnTo>
                    <a:pt x="8130" y="1793"/>
                  </a:lnTo>
                  <a:lnTo>
                    <a:pt x="8125" y="1803"/>
                  </a:lnTo>
                  <a:lnTo>
                    <a:pt x="8119" y="1811"/>
                  </a:lnTo>
                  <a:lnTo>
                    <a:pt x="8113" y="1819"/>
                  </a:lnTo>
                  <a:lnTo>
                    <a:pt x="8107" y="1828"/>
                  </a:lnTo>
                  <a:lnTo>
                    <a:pt x="8101" y="1836"/>
                  </a:lnTo>
                  <a:lnTo>
                    <a:pt x="8096" y="1846"/>
                  </a:lnTo>
                  <a:lnTo>
                    <a:pt x="8090" y="1854"/>
                  </a:lnTo>
                  <a:lnTo>
                    <a:pt x="8084" y="1862"/>
                  </a:lnTo>
                  <a:lnTo>
                    <a:pt x="8096" y="1953"/>
                  </a:lnTo>
                  <a:lnTo>
                    <a:pt x="8108" y="2042"/>
                  </a:lnTo>
                  <a:lnTo>
                    <a:pt x="8120" y="2133"/>
                  </a:lnTo>
                  <a:lnTo>
                    <a:pt x="8132" y="2222"/>
                  </a:lnTo>
                  <a:lnTo>
                    <a:pt x="8144" y="2313"/>
                  </a:lnTo>
                  <a:lnTo>
                    <a:pt x="8155" y="2402"/>
                  </a:lnTo>
                  <a:lnTo>
                    <a:pt x="8166" y="2492"/>
                  </a:lnTo>
                  <a:lnTo>
                    <a:pt x="8178" y="2581"/>
                  </a:lnTo>
                  <a:lnTo>
                    <a:pt x="8179" y="2621"/>
                  </a:lnTo>
                  <a:lnTo>
                    <a:pt x="8182" y="2658"/>
                  </a:lnTo>
                  <a:lnTo>
                    <a:pt x="8183" y="2697"/>
                  </a:lnTo>
                  <a:lnTo>
                    <a:pt x="8184" y="2736"/>
                  </a:lnTo>
                  <a:lnTo>
                    <a:pt x="8186" y="2773"/>
                  </a:lnTo>
                  <a:lnTo>
                    <a:pt x="8187" y="2811"/>
                  </a:lnTo>
                  <a:lnTo>
                    <a:pt x="8189" y="2850"/>
                  </a:lnTo>
                  <a:lnTo>
                    <a:pt x="8190" y="2887"/>
                  </a:lnTo>
                  <a:lnTo>
                    <a:pt x="8187" y="2903"/>
                  </a:lnTo>
                  <a:lnTo>
                    <a:pt x="8184" y="2918"/>
                  </a:lnTo>
                  <a:lnTo>
                    <a:pt x="8179" y="2935"/>
                  </a:lnTo>
                  <a:lnTo>
                    <a:pt x="8177" y="2951"/>
                  </a:lnTo>
                  <a:lnTo>
                    <a:pt x="8172" y="2966"/>
                  </a:lnTo>
                  <a:lnTo>
                    <a:pt x="8169" y="2982"/>
                  </a:lnTo>
                  <a:lnTo>
                    <a:pt x="8166" y="2997"/>
                  </a:lnTo>
                  <a:lnTo>
                    <a:pt x="8162" y="3012"/>
                  </a:lnTo>
                  <a:lnTo>
                    <a:pt x="8161" y="3037"/>
                  </a:lnTo>
                  <a:lnTo>
                    <a:pt x="8159" y="3060"/>
                  </a:lnTo>
                  <a:lnTo>
                    <a:pt x="8158" y="3083"/>
                  </a:lnTo>
                  <a:lnTo>
                    <a:pt x="8157" y="3105"/>
                  </a:lnTo>
                  <a:lnTo>
                    <a:pt x="8155" y="3129"/>
                  </a:lnTo>
                  <a:lnTo>
                    <a:pt x="8154" y="3152"/>
                  </a:lnTo>
                  <a:lnTo>
                    <a:pt x="8151" y="3175"/>
                  </a:lnTo>
                  <a:lnTo>
                    <a:pt x="8150" y="3198"/>
                  </a:lnTo>
                  <a:lnTo>
                    <a:pt x="8164" y="3201"/>
                  </a:lnTo>
                  <a:lnTo>
                    <a:pt x="8179" y="3203"/>
                  </a:lnTo>
                  <a:lnTo>
                    <a:pt x="8193" y="3205"/>
                  </a:lnTo>
                  <a:lnTo>
                    <a:pt x="8049" y="3202"/>
                  </a:lnTo>
                  <a:lnTo>
                    <a:pt x="8021" y="3223"/>
                  </a:lnTo>
                  <a:lnTo>
                    <a:pt x="8004" y="3243"/>
                  </a:lnTo>
                  <a:lnTo>
                    <a:pt x="7982" y="3263"/>
                  </a:lnTo>
                  <a:lnTo>
                    <a:pt x="7960" y="3283"/>
                  </a:lnTo>
                  <a:lnTo>
                    <a:pt x="7936" y="3305"/>
                  </a:lnTo>
                  <a:lnTo>
                    <a:pt x="7914" y="3326"/>
                  </a:lnTo>
                  <a:lnTo>
                    <a:pt x="7892" y="3346"/>
                  </a:lnTo>
                  <a:lnTo>
                    <a:pt x="7870" y="3367"/>
                  </a:lnTo>
                  <a:lnTo>
                    <a:pt x="7856" y="3377"/>
                  </a:lnTo>
                  <a:lnTo>
                    <a:pt x="7843" y="3388"/>
                  </a:lnTo>
                  <a:lnTo>
                    <a:pt x="7831" y="3398"/>
                  </a:lnTo>
                  <a:lnTo>
                    <a:pt x="7818" y="3409"/>
                  </a:lnTo>
                  <a:lnTo>
                    <a:pt x="7806" y="3419"/>
                  </a:lnTo>
                  <a:lnTo>
                    <a:pt x="7793" y="3430"/>
                  </a:lnTo>
                  <a:lnTo>
                    <a:pt x="7779" y="3440"/>
                  </a:lnTo>
                  <a:lnTo>
                    <a:pt x="7768" y="3452"/>
                  </a:lnTo>
                  <a:lnTo>
                    <a:pt x="7760" y="3456"/>
                  </a:lnTo>
                  <a:lnTo>
                    <a:pt x="7752" y="3461"/>
                  </a:lnTo>
                  <a:lnTo>
                    <a:pt x="7745" y="3466"/>
                  </a:lnTo>
                  <a:lnTo>
                    <a:pt x="7736" y="3470"/>
                  </a:lnTo>
                  <a:lnTo>
                    <a:pt x="7729" y="3476"/>
                  </a:lnTo>
                  <a:lnTo>
                    <a:pt x="7720" y="3481"/>
                  </a:lnTo>
                  <a:lnTo>
                    <a:pt x="7713" y="3485"/>
                  </a:lnTo>
                  <a:lnTo>
                    <a:pt x="7705" y="3490"/>
                  </a:lnTo>
                  <a:lnTo>
                    <a:pt x="7699" y="3491"/>
                  </a:lnTo>
                  <a:lnTo>
                    <a:pt x="7693" y="3492"/>
                  </a:lnTo>
                  <a:lnTo>
                    <a:pt x="7688" y="3492"/>
                  </a:lnTo>
                  <a:lnTo>
                    <a:pt x="7681" y="3494"/>
                  </a:lnTo>
                  <a:lnTo>
                    <a:pt x="7675" y="3494"/>
                  </a:lnTo>
                  <a:lnTo>
                    <a:pt x="7668" y="3494"/>
                  </a:lnTo>
                  <a:lnTo>
                    <a:pt x="7662" y="3495"/>
                  </a:lnTo>
                  <a:lnTo>
                    <a:pt x="7655" y="3495"/>
                  </a:lnTo>
                  <a:lnTo>
                    <a:pt x="7653" y="3491"/>
                  </a:lnTo>
                  <a:lnTo>
                    <a:pt x="7648" y="3488"/>
                  </a:lnTo>
                  <a:lnTo>
                    <a:pt x="7646" y="3482"/>
                  </a:lnTo>
                  <a:lnTo>
                    <a:pt x="7641" y="3478"/>
                  </a:lnTo>
                  <a:lnTo>
                    <a:pt x="7638" y="3474"/>
                  </a:lnTo>
                  <a:lnTo>
                    <a:pt x="7635" y="3470"/>
                  </a:lnTo>
                  <a:lnTo>
                    <a:pt x="7631" y="3465"/>
                  </a:lnTo>
                  <a:lnTo>
                    <a:pt x="7628" y="3460"/>
                  </a:lnTo>
                  <a:lnTo>
                    <a:pt x="7618" y="3458"/>
                  </a:lnTo>
                  <a:lnTo>
                    <a:pt x="7607" y="3454"/>
                  </a:lnTo>
                  <a:lnTo>
                    <a:pt x="7597" y="3452"/>
                  </a:lnTo>
                  <a:lnTo>
                    <a:pt x="7587" y="3447"/>
                  </a:lnTo>
                  <a:lnTo>
                    <a:pt x="7576" y="3445"/>
                  </a:lnTo>
                  <a:lnTo>
                    <a:pt x="7566" y="3441"/>
                  </a:lnTo>
                  <a:lnTo>
                    <a:pt x="7555" y="3439"/>
                  </a:lnTo>
                  <a:lnTo>
                    <a:pt x="7545" y="3435"/>
                  </a:lnTo>
                  <a:lnTo>
                    <a:pt x="7546" y="3426"/>
                  </a:lnTo>
                  <a:lnTo>
                    <a:pt x="7548" y="3416"/>
                  </a:lnTo>
                  <a:lnTo>
                    <a:pt x="7551" y="3405"/>
                  </a:lnTo>
                  <a:lnTo>
                    <a:pt x="7552" y="3396"/>
                  </a:lnTo>
                  <a:lnTo>
                    <a:pt x="7554" y="3386"/>
                  </a:lnTo>
                  <a:lnTo>
                    <a:pt x="7556" y="3376"/>
                  </a:lnTo>
                  <a:lnTo>
                    <a:pt x="7558" y="3367"/>
                  </a:lnTo>
                  <a:lnTo>
                    <a:pt x="7559" y="3355"/>
                  </a:lnTo>
                  <a:lnTo>
                    <a:pt x="7541" y="3369"/>
                  </a:lnTo>
                  <a:lnTo>
                    <a:pt x="7523" y="3384"/>
                  </a:lnTo>
                  <a:lnTo>
                    <a:pt x="7505" y="3398"/>
                  </a:lnTo>
                  <a:lnTo>
                    <a:pt x="7488" y="3411"/>
                  </a:lnTo>
                  <a:lnTo>
                    <a:pt x="7469" y="3425"/>
                  </a:lnTo>
                  <a:lnTo>
                    <a:pt x="7452" y="3439"/>
                  </a:lnTo>
                  <a:lnTo>
                    <a:pt x="7433" y="3452"/>
                  </a:lnTo>
                  <a:lnTo>
                    <a:pt x="7416" y="3465"/>
                  </a:lnTo>
                  <a:lnTo>
                    <a:pt x="7429" y="3416"/>
                  </a:lnTo>
                  <a:lnTo>
                    <a:pt x="7441" y="3368"/>
                  </a:lnTo>
                  <a:lnTo>
                    <a:pt x="7453" y="3319"/>
                  </a:lnTo>
                  <a:lnTo>
                    <a:pt x="7466" y="3270"/>
                  </a:lnTo>
                  <a:lnTo>
                    <a:pt x="7478" y="3220"/>
                  </a:lnTo>
                  <a:lnTo>
                    <a:pt x="7490" y="3172"/>
                  </a:lnTo>
                  <a:lnTo>
                    <a:pt x="7503" y="3123"/>
                  </a:lnTo>
                  <a:lnTo>
                    <a:pt x="7515" y="3074"/>
                  </a:lnTo>
                  <a:lnTo>
                    <a:pt x="7503" y="3078"/>
                  </a:lnTo>
                  <a:lnTo>
                    <a:pt x="7490" y="3081"/>
                  </a:lnTo>
                  <a:lnTo>
                    <a:pt x="7478" y="3084"/>
                  </a:lnTo>
                  <a:lnTo>
                    <a:pt x="7466" y="3088"/>
                  </a:lnTo>
                  <a:lnTo>
                    <a:pt x="7455" y="3091"/>
                  </a:lnTo>
                  <a:lnTo>
                    <a:pt x="7442" y="3095"/>
                  </a:lnTo>
                  <a:lnTo>
                    <a:pt x="7431" y="3097"/>
                  </a:lnTo>
                  <a:lnTo>
                    <a:pt x="7418" y="3101"/>
                  </a:lnTo>
                  <a:lnTo>
                    <a:pt x="7402" y="3133"/>
                  </a:lnTo>
                  <a:lnTo>
                    <a:pt x="7388" y="3166"/>
                  </a:lnTo>
                  <a:lnTo>
                    <a:pt x="7373" y="3198"/>
                  </a:lnTo>
                  <a:lnTo>
                    <a:pt x="7358" y="3231"/>
                  </a:lnTo>
                  <a:lnTo>
                    <a:pt x="7343" y="3263"/>
                  </a:lnTo>
                  <a:lnTo>
                    <a:pt x="7327" y="3296"/>
                  </a:lnTo>
                  <a:lnTo>
                    <a:pt x="7312" y="3329"/>
                  </a:lnTo>
                  <a:lnTo>
                    <a:pt x="7296" y="3362"/>
                  </a:lnTo>
                  <a:lnTo>
                    <a:pt x="7305" y="3301"/>
                  </a:lnTo>
                  <a:lnTo>
                    <a:pt x="7315" y="3240"/>
                  </a:lnTo>
                  <a:lnTo>
                    <a:pt x="7323" y="3179"/>
                  </a:lnTo>
                  <a:lnTo>
                    <a:pt x="7332" y="3118"/>
                  </a:lnTo>
                  <a:lnTo>
                    <a:pt x="7340" y="3057"/>
                  </a:lnTo>
                  <a:lnTo>
                    <a:pt x="7348" y="2996"/>
                  </a:lnTo>
                  <a:lnTo>
                    <a:pt x="7358" y="2935"/>
                  </a:lnTo>
                  <a:lnTo>
                    <a:pt x="7366" y="2874"/>
                  </a:lnTo>
                  <a:lnTo>
                    <a:pt x="7334" y="2953"/>
                  </a:lnTo>
                  <a:lnTo>
                    <a:pt x="7302" y="3031"/>
                  </a:lnTo>
                  <a:lnTo>
                    <a:pt x="7269" y="3109"/>
                  </a:lnTo>
                  <a:lnTo>
                    <a:pt x="7237" y="3187"/>
                  </a:lnTo>
                  <a:lnTo>
                    <a:pt x="7204" y="3266"/>
                  </a:lnTo>
                  <a:lnTo>
                    <a:pt x="7172" y="3344"/>
                  </a:lnTo>
                  <a:lnTo>
                    <a:pt x="7139" y="3422"/>
                  </a:lnTo>
                  <a:lnTo>
                    <a:pt x="7107" y="3501"/>
                  </a:lnTo>
                  <a:lnTo>
                    <a:pt x="7134" y="3415"/>
                  </a:lnTo>
                  <a:lnTo>
                    <a:pt x="7161" y="3330"/>
                  </a:lnTo>
                  <a:lnTo>
                    <a:pt x="7189" y="3244"/>
                  </a:lnTo>
                  <a:lnTo>
                    <a:pt x="7216" y="3158"/>
                  </a:lnTo>
                  <a:lnTo>
                    <a:pt x="7245" y="3073"/>
                  </a:lnTo>
                  <a:lnTo>
                    <a:pt x="7272" y="2989"/>
                  </a:lnTo>
                  <a:lnTo>
                    <a:pt x="7298" y="2904"/>
                  </a:lnTo>
                  <a:lnTo>
                    <a:pt x="7325" y="2820"/>
                  </a:lnTo>
                  <a:lnTo>
                    <a:pt x="7308" y="2850"/>
                  </a:lnTo>
                  <a:lnTo>
                    <a:pt x="7290" y="2880"/>
                  </a:lnTo>
                  <a:lnTo>
                    <a:pt x="7273" y="2909"/>
                  </a:lnTo>
                  <a:lnTo>
                    <a:pt x="7255" y="2939"/>
                  </a:lnTo>
                  <a:lnTo>
                    <a:pt x="7238" y="2969"/>
                  </a:lnTo>
                  <a:lnTo>
                    <a:pt x="7220" y="3001"/>
                  </a:lnTo>
                  <a:lnTo>
                    <a:pt x="7203" y="3031"/>
                  </a:lnTo>
                  <a:lnTo>
                    <a:pt x="7186" y="3061"/>
                  </a:lnTo>
                  <a:lnTo>
                    <a:pt x="7183" y="3055"/>
                  </a:lnTo>
                  <a:lnTo>
                    <a:pt x="7181" y="3050"/>
                  </a:lnTo>
                  <a:lnTo>
                    <a:pt x="7179" y="3043"/>
                  </a:lnTo>
                  <a:lnTo>
                    <a:pt x="7176" y="3037"/>
                  </a:lnTo>
                  <a:lnTo>
                    <a:pt x="7174" y="3030"/>
                  </a:lnTo>
                  <a:lnTo>
                    <a:pt x="7173" y="3024"/>
                  </a:lnTo>
                  <a:lnTo>
                    <a:pt x="7171" y="3017"/>
                  </a:lnTo>
                  <a:lnTo>
                    <a:pt x="7168" y="3011"/>
                  </a:lnTo>
                  <a:lnTo>
                    <a:pt x="7175" y="2995"/>
                  </a:lnTo>
                  <a:lnTo>
                    <a:pt x="7182" y="2978"/>
                  </a:lnTo>
                  <a:lnTo>
                    <a:pt x="7189" y="2960"/>
                  </a:lnTo>
                  <a:lnTo>
                    <a:pt x="7196" y="2944"/>
                  </a:lnTo>
                  <a:lnTo>
                    <a:pt x="7203" y="2928"/>
                  </a:lnTo>
                  <a:lnTo>
                    <a:pt x="7209" y="2911"/>
                  </a:lnTo>
                  <a:lnTo>
                    <a:pt x="7216" y="2894"/>
                  </a:lnTo>
                  <a:lnTo>
                    <a:pt x="7223" y="2876"/>
                  </a:lnTo>
                  <a:lnTo>
                    <a:pt x="7214" y="2887"/>
                  </a:lnTo>
                  <a:lnTo>
                    <a:pt x="7204" y="2899"/>
                  </a:lnTo>
                  <a:lnTo>
                    <a:pt x="7194" y="2909"/>
                  </a:lnTo>
                  <a:lnTo>
                    <a:pt x="7184" y="2919"/>
                  </a:lnTo>
                  <a:lnTo>
                    <a:pt x="7174" y="2930"/>
                  </a:lnTo>
                  <a:lnTo>
                    <a:pt x="7165" y="2942"/>
                  </a:lnTo>
                  <a:lnTo>
                    <a:pt x="7155" y="2953"/>
                  </a:lnTo>
                  <a:lnTo>
                    <a:pt x="7146" y="2964"/>
                  </a:lnTo>
                  <a:lnTo>
                    <a:pt x="7138" y="2959"/>
                  </a:lnTo>
                  <a:lnTo>
                    <a:pt x="7130" y="2954"/>
                  </a:lnTo>
                  <a:lnTo>
                    <a:pt x="7124" y="2950"/>
                  </a:lnTo>
                  <a:lnTo>
                    <a:pt x="7116" y="2945"/>
                  </a:lnTo>
                  <a:lnTo>
                    <a:pt x="7108" y="2940"/>
                  </a:lnTo>
                  <a:lnTo>
                    <a:pt x="7101" y="2935"/>
                  </a:lnTo>
                  <a:lnTo>
                    <a:pt x="7094" y="2930"/>
                  </a:lnTo>
                  <a:lnTo>
                    <a:pt x="7087" y="2925"/>
                  </a:lnTo>
                  <a:lnTo>
                    <a:pt x="7096" y="2892"/>
                  </a:lnTo>
                  <a:lnTo>
                    <a:pt x="7107" y="2857"/>
                  </a:lnTo>
                  <a:lnTo>
                    <a:pt x="7117" y="2822"/>
                  </a:lnTo>
                  <a:lnTo>
                    <a:pt x="7126" y="2788"/>
                  </a:lnTo>
                  <a:lnTo>
                    <a:pt x="7137" y="2753"/>
                  </a:lnTo>
                  <a:lnTo>
                    <a:pt x="7147" y="2718"/>
                  </a:lnTo>
                  <a:lnTo>
                    <a:pt x="7157" y="2685"/>
                  </a:lnTo>
                  <a:lnTo>
                    <a:pt x="7167" y="2650"/>
                  </a:lnTo>
                  <a:lnTo>
                    <a:pt x="7155" y="2677"/>
                  </a:lnTo>
                  <a:lnTo>
                    <a:pt x="7144" y="2703"/>
                  </a:lnTo>
                  <a:lnTo>
                    <a:pt x="7132" y="2730"/>
                  </a:lnTo>
                  <a:lnTo>
                    <a:pt x="7122" y="2756"/>
                  </a:lnTo>
                  <a:lnTo>
                    <a:pt x="7109" y="2782"/>
                  </a:lnTo>
                  <a:lnTo>
                    <a:pt x="7097" y="2809"/>
                  </a:lnTo>
                  <a:lnTo>
                    <a:pt x="7087" y="2835"/>
                  </a:lnTo>
                  <a:lnTo>
                    <a:pt x="7075" y="2861"/>
                  </a:lnTo>
                  <a:lnTo>
                    <a:pt x="7062" y="2881"/>
                  </a:lnTo>
                  <a:lnTo>
                    <a:pt x="7048" y="2901"/>
                  </a:lnTo>
                  <a:lnTo>
                    <a:pt x="7036" y="2921"/>
                  </a:lnTo>
                  <a:lnTo>
                    <a:pt x="7023" y="2940"/>
                  </a:lnTo>
                  <a:lnTo>
                    <a:pt x="7010" y="2959"/>
                  </a:lnTo>
                  <a:lnTo>
                    <a:pt x="6996" y="2979"/>
                  </a:lnTo>
                  <a:lnTo>
                    <a:pt x="6983" y="2998"/>
                  </a:lnTo>
                  <a:lnTo>
                    <a:pt x="6969" y="3017"/>
                  </a:lnTo>
                  <a:lnTo>
                    <a:pt x="6961" y="3030"/>
                  </a:lnTo>
                  <a:lnTo>
                    <a:pt x="6952" y="3043"/>
                  </a:lnTo>
                  <a:lnTo>
                    <a:pt x="6944" y="3055"/>
                  </a:lnTo>
                  <a:lnTo>
                    <a:pt x="6935" y="3067"/>
                  </a:lnTo>
                  <a:lnTo>
                    <a:pt x="6925" y="3080"/>
                  </a:lnTo>
                  <a:lnTo>
                    <a:pt x="6916" y="3093"/>
                  </a:lnTo>
                  <a:lnTo>
                    <a:pt x="6907" y="3105"/>
                  </a:lnTo>
                  <a:lnTo>
                    <a:pt x="6897" y="3118"/>
                  </a:lnTo>
                  <a:lnTo>
                    <a:pt x="6896" y="3109"/>
                  </a:lnTo>
                  <a:lnTo>
                    <a:pt x="6895" y="3098"/>
                  </a:lnTo>
                  <a:lnTo>
                    <a:pt x="6895" y="3089"/>
                  </a:lnTo>
                  <a:lnTo>
                    <a:pt x="6894" y="3079"/>
                  </a:lnTo>
                  <a:lnTo>
                    <a:pt x="6893" y="3069"/>
                  </a:lnTo>
                  <a:lnTo>
                    <a:pt x="6893" y="3060"/>
                  </a:lnTo>
                  <a:lnTo>
                    <a:pt x="6892" y="3050"/>
                  </a:lnTo>
                  <a:lnTo>
                    <a:pt x="6890" y="3039"/>
                  </a:lnTo>
                  <a:lnTo>
                    <a:pt x="6873" y="3062"/>
                  </a:lnTo>
                  <a:lnTo>
                    <a:pt x="6854" y="3086"/>
                  </a:lnTo>
                  <a:lnTo>
                    <a:pt x="6837" y="3108"/>
                  </a:lnTo>
                  <a:lnTo>
                    <a:pt x="6818" y="3130"/>
                  </a:lnTo>
                  <a:lnTo>
                    <a:pt x="6801" y="3152"/>
                  </a:lnTo>
                  <a:lnTo>
                    <a:pt x="6782" y="3175"/>
                  </a:lnTo>
                  <a:lnTo>
                    <a:pt x="6765" y="3197"/>
                  </a:lnTo>
                  <a:lnTo>
                    <a:pt x="6746" y="3219"/>
                  </a:lnTo>
                  <a:lnTo>
                    <a:pt x="6734" y="3225"/>
                  </a:lnTo>
                  <a:lnTo>
                    <a:pt x="6721" y="3231"/>
                  </a:lnTo>
                  <a:lnTo>
                    <a:pt x="6709" y="3238"/>
                  </a:lnTo>
                  <a:lnTo>
                    <a:pt x="6695" y="3244"/>
                  </a:lnTo>
                  <a:lnTo>
                    <a:pt x="6682" y="3251"/>
                  </a:lnTo>
                  <a:lnTo>
                    <a:pt x="6670" y="3257"/>
                  </a:lnTo>
                  <a:lnTo>
                    <a:pt x="6657" y="3262"/>
                  </a:lnTo>
                  <a:lnTo>
                    <a:pt x="6644" y="3269"/>
                  </a:lnTo>
                  <a:lnTo>
                    <a:pt x="6638" y="3267"/>
                  </a:lnTo>
                  <a:lnTo>
                    <a:pt x="6634" y="3266"/>
                  </a:lnTo>
                  <a:lnTo>
                    <a:pt x="6628" y="3265"/>
                  </a:lnTo>
                  <a:lnTo>
                    <a:pt x="6623" y="3262"/>
                  </a:lnTo>
                  <a:lnTo>
                    <a:pt x="6617" y="3261"/>
                  </a:lnTo>
                  <a:lnTo>
                    <a:pt x="6613" y="3260"/>
                  </a:lnTo>
                  <a:lnTo>
                    <a:pt x="6606" y="3258"/>
                  </a:lnTo>
                  <a:lnTo>
                    <a:pt x="6601" y="3255"/>
                  </a:lnTo>
                  <a:lnTo>
                    <a:pt x="6593" y="3247"/>
                  </a:lnTo>
                  <a:lnTo>
                    <a:pt x="6586" y="3237"/>
                  </a:lnTo>
                  <a:lnTo>
                    <a:pt x="6579" y="3229"/>
                  </a:lnTo>
                  <a:lnTo>
                    <a:pt x="6572" y="3218"/>
                  </a:lnTo>
                  <a:lnTo>
                    <a:pt x="6564" y="3209"/>
                  </a:lnTo>
                  <a:lnTo>
                    <a:pt x="6557" y="3200"/>
                  </a:lnTo>
                  <a:lnTo>
                    <a:pt x="6549" y="3190"/>
                  </a:lnTo>
                  <a:lnTo>
                    <a:pt x="6542" y="3181"/>
                  </a:lnTo>
                  <a:lnTo>
                    <a:pt x="6544" y="3175"/>
                  </a:lnTo>
                  <a:lnTo>
                    <a:pt x="6546" y="3169"/>
                  </a:lnTo>
                  <a:lnTo>
                    <a:pt x="6549" y="3165"/>
                  </a:lnTo>
                  <a:lnTo>
                    <a:pt x="6551" y="3159"/>
                  </a:lnTo>
                  <a:lnTo>
                    <a:pt x="6555" y="3153"/>
                  </a:lnTo>
                  <a:lnTo>
                    <a:pt x="6557" y="3148"/>
                  </a:lnTo>
                  <a:lnTo>
                    <a:pt x="6559" y="3143"/>
                  </a:lnTo>
                  <a:lnTo>
                    <a:pt x="6559" y="3140"/>
                  </a:lnTo>
                  <a:lnTo>
                    <a:pt x="6558" y="3143"/>
                  </a:lnTo>
                  <a:lnTo>
                    <a:pt x="6556" y="3144"/>
                  </a:lnTo>
                  <a:lnTo>
                    <a:pt x="6553" y="3145"/>
                  </a:lnTo>
                  <a:lnTo>
                    <a:pt x="6552" y="3146"/>
                  </a:lnTo>
                  <a:lnTo>
                    <a:pt x="6550" y="3147"/>
                  </a:lnTo>
                  <a:lnTo>
                    <a:pt x="6548" y="3150"/>
                  </a:lnTo>
                  <a:lnTo>
                    <a:pt x="6545" y="3151"/>
                  </a:lnTo>
                  <a:lnTo>
                    <a:pt x="6544" y="3152"/>
                  </a:lnTo>
                  <a:lnTo>
                    <a:pt x="6523" y="3159"/>
                  </a:lnTo>
                  <a:lnTo>
                    <a:pt x="6501" y="3165"/>
                  </a:lnTo>
                  <a:lnTo>
                    <a:pt x="6480" y="3172"/>
                  </a:lnTo>
                  <a:lnTo>
                    <a:pt x="6459" y="3179"/>
                  </a:lnTo>
                  <a:lnTo>
                    <a:pt x="6438" y="3186"/>
                  </a:lnTo>
                  <a:lnTo>
                    <a:pt x="6416" y="3191"/>
                  </a:lnTo>
                  <a:lnTo>
                    <a:pt x="6395" y="3198"/>
                  </a:lnTo>
                  <a:lnTo>
                    <a:pt x="6374" y="3205"/>
                  </a:lnTo>
                  <a:lnTo>
                    <a:pt x="6364" y="3220"/>
                  </a:lnTo>
                  <a:lnTo>
                    <a:pt x="6355" y="3236"/>
                  </a:lnTo>
                  <a:lnTo>
                    <a:pt x="6344" y="3250"/>
                  </a:lnTo>
                  <a:lnTo>
                    <a:pt x="6334" y="3266"/>
                  </a:lnTo>
                  <a:lnTo>
                    <a:pt x="6324" y="3280"/>
                  </a:lnTo>
                  <a:lnTo>
                    <a:pt x="6315" y="3295"/>
                  </a:lnTo>
                  <a:lnTo>
                    <a:pt x="6305" y="3309"/>
                  </a:lnTo>
                  <a:lnTo>
                    <a:pt x="6297" y="3325"/>
                  </a:lnTo>
                  <a:lnTo>
                    <a:pt x="6295" y="3333"/>
                  </a:lnTo>
                  <a:lnTo>
                    <a:pt x="6294" y="3344"/>
                  </a:lnTo>
                  <a:lnTo>
                    <a:pt x="6293" y="3354"/>
                  </a:lnTo>
                  <a:lnTo>
                    <a:pt x="6293" y="3362"/>
                  </a:lnTo>
                  <a:lnTo>
                    <a:pt x="6292" y="3373"/>
                  </a:lnTo>
                  <a:lnTo>
                    <a:pt x="6292" y="3382"/>
                  </a:lnTo>
                  <a:lnTo>
                    <a:pt x="6291" y="3391"/>
                  </a:lnTo>
                  <a:lnTo>
                    <a:pt x="6291" y="3401"/>
                  </a:lnTo>
                  <a:lnTo>
                    <a:pt x="6273" y="3419"/>
                  </a:lnTo>
                  <a:lnTo>
                    <a:pt x="6258" y="3440"/>
                  </a:lnTo>
                  <a:lnTo>
                    <a:pt x="6242" y="3459"/>
                  </a:lnTo>
                  <a:lnTo>
                    <a:pt x="6226" y="3478"/>
                  </a:lnTo>
                  <a:lnTo>
                    <a:pt x="6209" y="3498"/>
                  </a:lnTo>
                  <a:lnTo>
                    <a:pt x="6193" y="3518"/>
                  </a:lnTo>
                  <a:lnTo>
                    <a:pt x="6177" y="3537"/>
                  </a:lnTo>
                  <a:lnTo>
                    <a:pt x="6162" y="3555"/>
                  </a:lnTo>
                  <a:lnTo>
                    <a:pt x="6146" y="3613"/>
                  </a:lnTo>
                  <a:lnTo>
                    <a:pt x="6132" y="3670"/>
                  </a:lnTo>
                  <a:lnTo>
                    <a:pt x="6116" y="3727"/>
                  </a:lnTo>
                  <a:lnTo>
                    <a:pt x="6103" y="3785"/>
                  </a:lnTo>
                  <a:lnTo>
                    <a:pt x="6087" y="3842"/>
                  </a:lnTo>
                  <a:lnTo>
                    <a:pt x="6073" y="3899"/>
                  </a:lnTo>
                  <a:lnTo>
                    <a:pt x="6057" y="3956"/>
                  </a:lnTo>
                  <a:lnTo>
                    <a:pt x="6043" y="4013"/>
                  </a:lnTo>
                  <a:lnTo>
                    <a:pt x="6042" y="4029"/>
                  </a:lnTo>
                  <a:lnTo>
                    <a:pt x="6041" y="4047"/>
                  </a:lnTo>
                  <a:lnTo>
                    <a:pt x="6040" y="4062"/>
                  </a:lnTo>
                  <a:lnTo>
                    <a:pt x="6039" y="4079"/>
                  </a:lnTo>
                  <a:lnTo>
                    <a:pt x="6037" y="4096"/>
                  </a:lnTo>
                  <a:lnTo>
                    <a:pt x="6036" y="4112"/>
                  </a:lnTo>
                  <a:lnTo>
                    <a:pt x="6035" y="4127"/>
                  </a:lnTo>
                  <a:lnTo>
                    <a:pt x="6035" y="4143"/>
                  </a:lnTo>
                  <a:lnTo>
                    <a:pt x="6000" y="4169"/>
                  </a:lnTo>
                  <a:lnTo>
                    <a:pt x="5967" y="4196"/>
                  </a:lnTo>
                  <a:lnTo>
                    <a:pt x="5932" y="4221"/>
                  </a:lnTo>
                  <a:lnTo>
                    <a:pt x="5896" y="4246"/>
                  </a:lnTo>
                  <a:lnTo>
                    <a:pt x="5861" y="4271"/>
                  </a:lnTo>
                  <a:lnTo>
                    <a:pt x="5827" y="4297"/>
                  </a:lnTo>
                  <a:lnTo>
                    <a:pt x="5793" y="4321"/>
                  </a:lnTo>
                  <a:lnTo>
                    <a:pt x="5759" y="4345"/>
                  </a:lnTo>
                  <a:lnTo>
                    <a:pt x="5755" y="4358"/>
                  </a:lnTo>
                  <a:lnTo>
                    <a:pt x="5752" y="4369"/>
                  </a:lnTo>
                  <a:lnTo>
                    <a:pt x="5748" y="4381"/>
                  </a:lnTo>
                  <a:lnTo>
                    <a:pt x="5745" y="4392"/>
                  </a:lnTo>
                  <a:lnTo>
                    <a:pt x="5742" y="4404"/>
                  </a:lnTo>
                  <a:lnTo>
                    <a:pt x="5738" y="4415"/>
                  </a:lnTo>
                  <a:lnTo>
                    <a:pt x="5734" y="4426"/>
                  </a:lnTo>
                  <a:lnTo>
                    <a:pt x="5731" y="4437"/>
                  </a:lnTo>
                  <a:lnTo>
                    <a:pt x="5699" y="4458"/>
                  </a:lnTo>
                  <a:lnTo>
                    <a:pt x="5669" y="4479"/>
                  </a:lnTo>
                  <a:lnTo>
                    <a:pt x="5639" y="4500"/>
                  </a:lnTo>
                  <a:lnTo>
                    <a:pt x="5609" y="4521"/>
                  </a:lnTo>
                  <a:lnTo>
                    <a:pt x="5578" y="4541"/>
                  </a:lnTo>
                  <a:lnTo>
                    <a:pt x="5548" y="4562"/>
                  </a:lnTo>
                  <a:lnTo>
                    <a:pt x="5519" y="4583"/>
                  </a:lnTo>
                  <a:lnTo>
                    <a:pt x="5489" y="4602"/>
                  </a:lnTo>
                  <a:lnTo>
                    <a:pt x="5482" y="4602"/>
                  </a:lnTo>
                  <a:lnTo>
                    <a:pt x="5474" y="4602"/>
                  </a:lnTo>
                  <a:lnTo>
                    <a:pt x="5467" y="4602"/>
                  </a:lnTo>
                  <a:lnTo>
                    <a:pt x="5461" y="4602"/>
                  </a:lnTo>
                  <a:lnTo>
                    <a:pt x="5453" y="4602"/>
                  </a:lnTo>
                  <a:lnTo>
                    <a:pt x="5446" y="4602"/>
                  </a:lnTo>
                  <a:lnTo>
                    <a:pt x="5439" y="4602"/>
                  </a:lnTo>
                  <a:lnTo>
                    <a:pt x="5432" y="4602"/>
                  </a:lnTo>
                  <a:lnTo>
                    <a:pt x="5421" y="4606"/>
                  </a:lnTo>
                  <a:lnTo>
                    <a:pt x="5411" y="4609"/>
                  </a:lnTo>
                  <a:lnTo>
                    <a:pt x="5402" y="4613"/>
                  </a:lnTo>
                  <a:lnTo>
                    <a:pt x="5391" y="4616"/>
                  </a:lnTo>
                  <a:lnTo>
                    <a:pt x="5380" y="4620"/>
                  </a:lnTo>
                  <a:lnTo>
                    <a:pt x="5370" y="4623"/>
                  </a:lnTo>
                  <a:lnTo>
                    <a:pt x="5360" y="4628"/>
                  </a:lnTo>
                  <a:lnTo>
                    <a:pt x="5352" y="4631"/>
                  </a:lnTo>
                  <a:lnTo>
                    <a:pt x="5333" y="4634"/>
                  </a:lnTo>
                  <a:lnTo>
                    <a:pt x="5317" y="4637"/>
                  </a:lnTo>
                  <a:lnTo>
                    <a:pt x="5299" y="4641"/>
                  </a:lnTo>
                  <a:lnTo>
                    <a:pt x="5282" y="4642"/>
                  </a:lnTo>
                  <a:lnTo>
                    <a:pt x="5266" y="4645"/>
                  </a:lnTo>
                  <a:lnTo>
                    <a:pt x="5248" y="4648"/>
                  </a:lnTo>
                  <a:lnTo>
                    <a:pt x="5232" y="4650"/>
                  </a:lnTo>
                  <a:lnTo>
                    <a:pt x="5215" y="4653"/>
                  </a:lnTo>
                  <a:lnTo>
                    <a:pt x="5166" y="4673"/>
                  </a:lnTo>
                  <a:lnTo>
                    <a:pt x="5118" y="4693"/>
                  </a:lnTo>
                  <a:lnTo>
                    <a:pt x="5069" y="4713"/>
                  </a:lnTo>
                  <a:lnTo>
                    <a:pt x="5021" y="4732"/>
                  </a:lnTo>
                  <a:lnTo>
                    <a:pt x="4972" y="4752"/>
                  </a:lnTo>
                  <a:lnTo>
                    <a:pt x="4924" y="4771"/>
                  </a:lnTo>
                  <a:lnTo>
                    <a:pt x="4876" y="4791"/>
                  </a:lnTo>
                  <a:lnTo>
                    <a:pt x="4826" y="4809"/>
                  </a:lnTo>
                  <a:lnTo>
                    <a:pt x="4799" y="4816"/>
                  </a:lnTo>
                  <a:lnTo>
                    <a:pt x="4771" y="4824"/>
                  </a:lnTo>
                  <a:lnTo>
                    <a:pt x="4744" y="4831"/>
                  </a:lnTo>
                  <a:lnTo>
                    <a:pt x="4716" y="4837"/>
                  </a:lnTo>
                  <a:lnTo>
                    <a:pt x="4688" y="4844"/>
                  </a:lnTo>
                  <a:lnTo>
                    <a:pt x="4661" y="4851"/>
                  </a:lnTo>
                  <a:lnTo>
                    <a:pt x="4634" y="4859"/>
                  </a:lnTo>
                  <a:lnTo>
                    <a:pt x="4606" y="4865"/>
                  </a:lnTo>
                  <a:lnTo>
                    <a:pt x="4594" y="4871"/>
                  </a:lnTo>
                  <a:lnTo>
                    <a:pt x="4581" y="4875"/>
                  </a:lnTo>
                  <a:lnTo>
                    <a:pt x="4570" y="4881"/>
                  </a:lnTo>
                  <a:lnTo>
                    <a:pt x="4557" y="4887"/>
                  </a:lnTo>
                  <a:lnTo>
                    <a:pt x="4543" y="4892"/>
                  </a:lnTo>
                  <a:lnTo>
                    <a:pt x="4531" y="4896"/>
                  </a:lnTo>
                  <a:lnTo>
                    <a:pt x="4519" y="4901"/>
                  </a:lnTo>
                  <a:lnTo>
                    <a:pt x="4507" y="4906"/>
                  </a:lnTo>
                  <a:lnTo>
                    <a:pt x="4477" y="4910"/>
                  </a:lnTo>
                  <a:lnTo>
                    <a:pt x="4446" y="4914"/>
                  </a:lnTo>
                  <a:lnTo>
                    <a:pt x="4416" y="4917"/>
                  </a:lnTo>
                  <a:lnTo>
                    <a:pt x="4386" y="4921"/>
                  </a:lnTo>
                  <a:lnTo>
                    <a:pt x="4356" y="4924"/>
                  </a:lnTo>
                  <a:lnTo>
                    <a:pt x="4327" y="4928"/>
                  </a:lnTo>
                  <a:lnTo>
                    <a:pt x="4297" y="4932"/>
                  </a:lnTo>
                  <a:lnTo>
                    <a:pt x="4266" y="4936"/>
                  </a:lnTo>
                  <a:lnTo>
                    <a:pt x="4252" y="4935"/>
                  </a:lnTo>
                  <a:lnTo>
                    <a:pt x="4236" y="4932"/>
                  </a:lnTo>
                  <a:lnTo>
                    <a:pt x="4221" y="4931"/>
                  </a:lnTo>
                  <a:lnTo>
                    <a:pt x="4207" y="4930"/>
                  </a:lnTo>
                  <a:lnTo>
                    <a:pt x="4191" y="4928"/>
                  </a:lnTo>
                  <a:lnTo>
                    <a:pt x="4177" y="4927"/>
                  </a:lnTo>
                  <a:lnTo>
                    <a:pt x="4161" y="4924"/>
                  </a:lnTo>
                  <a:lnTo>
                    <a:pt x="4147" y="4922"/>
                  </a:lnTo>
                  <a:lnTo>
                    <a:pt x="4125" y="4921"/>
                  </a:lnTo>
                  <a:lnTo>
                    <a:pt x="4104" y="4920"/>
                  </a:lnTo>
                  <a:lnTo>
                    <a:pt x="4083" y="4920"/>
                  </a:lnTo>
                  <a:lnTo>
                    <a:pt x="4063" y="4918"/>
                  </a:lnTo>
                  <a:lnTo>
                    <a:pt x="4041" y="4917"/>
                  </a:lnTo>
                  <a:lnTo>
                    <a:pt x="4021" y="4916"/>
                  </a:lnTo>
                  <a:lnTo>
                    <a:pt x="4000" y="4915"/>
                  </a:lnTo>
                  <a:lnTo>
                    <a:pt x="3980" y="4914"/>
                  </a:lnTo>
                  <a:lnTo>
                    <a:pt x="3951" y="4929"/>
                  </a:lnTo>
                  <a:lnTo>
                    <a:pt x="3924" y="4945"/>
                  </a:lnTo>
                  <a:lnTo>
                    <a:pt x="3894" y="4961"/>
                  </a:lnTo>
                  <a:lnTo>
                    <a:pt x="3867" y="4977"/>
                  </a:lnTo>
                  <a:lnTo>
                    <a:pt x="3838" y="4993"/>
                  </a:lnTo>
                  <a:lnTo>
                    <a:pt x="3810" y="5008"/>
                  </a:lnTo>
                  <a:lnTo>
                    <a:pt x="3782" y="5024"/>
                  </a:lnTo>
                  <a:lnTo>
                    <a:pt x="3754" y="5039"/>
                  </a:lnTo>
                  <a:lnTo>
                    <a:pt x="3739" y="5045"/>
                  </a:lnTo>
                  <a:lnTo>
                    <a:pt x="3725" y="5050"/>
                  </a:lnTo>
                  <a:lnTo>
                    <a:pt x="3711" y="5054"/>
                  </a:lnTo>
                  <a:lnTo>
                    <a:pt x="3697" y="5059"/>
                  </a:lnTo>
                  <a:lnTo>
                    <a:pt x="3682" y="5063"/>
                  </a:lnTo>
                  <a:lnTo>
                    <a:pt x="3669" y="5067"/>
                  </a:lnTo>
                  <a:lnTo>
                    <a:pt x="3654" y="5072"/>
                  </a:lnTo>
                  <a:lnTo>
                    <a:pt x="3641" y="5076"/>
                  </a:lnTo>
                  <a:lnTo>
                    <a:pt x="3626" y="5078"/>
                  </a:lnTo>
                  <a:lnTo>
                    <a:pt x="3612" y="5079"/>
                  </a:lnTo>
                  <a:lnTo>
                    <a:pt x="3597" y="5081"/>
                  </a:lnTo>
                  <a:lnTo>
                    <a:pt x="3582" y="5082"/>
                  </a:lnTo>
                  <a:lnTo>
                    <a:pt x="3567" y="5083"/>
                  </a:lnTo>
                  <a:lnTo>
                    <a:pt x="3553" y="5085"/>
                  </a:lnTo>
                  <a:lnTo>
                    <a:pt x="3539" y="5086"/>
                  </a:lnTo>
                  <a:lnTo>
                    <a:pt x="3524" y="5087"/>
                  </a:lnTo>
                  <a:lnTo>
                    <a:pt x="3513" y="5086"/>
                  </a:lnTo>
                  <a:lnTo>
                    <a:pt x="3504" y="5086"/>
                  </a:lnTo>
                  <a:lnTo>
                    <a:pt x="3494" y="5085"/>
                  </a:lnTo>
                  <a:lnTo>
                    <a:pt x="3483" y="5085"/>
                  </a:lnTo>
                  <a:lnTo>
                    <a:pt x="3474" y="5083"/>
                  </a:lnTo>
                  <a:lnTo>
                    <a:pt x="3463" y="5083"/>
                  </a:lnTo>
                  <a:lnTo>
                    <a:pt x="3454" y="5082"/>
                  </a:lnTo>
                  <a:lnTo>
                    <a:pt x="3445" y="5082"/>
                  </a:lnTo>
                  <a:lnTo>
                    <a:pt x="3408" y="5073"/>
                  </a:lnTo>
                  <a:lnTo>
                    <a:pt x="3371" y="5064"/>
                  </a:lnTo>
                  <a:lnTo>
                    <a:pt x="3337" y="5057"/>
                  </a:lnTo>
                  <a:lnTo>
                    <a:pt x="3301" y="5047"/>
                  </a:lnTo>
                  <a:lnTo>
                    <a:pt x="3265" y="5039"/>
                  </a:lnTo>
                  <a:lnTo>
                    <a:pt x="3230" y="5031"/>
                  </a:lnTo>
                  <a:lnTo>
                    <a:pt x="3194" y="5023"/>
                  </a:lnTo>
                  <a:lnTo>
                    <a:pt x="3158" y="5015"/>
                  </a:lnTo>
                  <a:lnTo>
                    <a:pt x="3143" y="5010"/>
                  </a:lnTo>
                  <a:lnTo>
                    <a:pt x="3127" y="5004"/>
                  </a:lnTo>
                  <a:lnTo>
                    <a:pt x="3114" y="5000"/>
                  </a:lnTo>
                  <a:lnTo>
                    <a:pt x="3098" y="4994"/>
                  </a:lnTo>
                  <a:lnTo>
                    <a:pt x="3086" y="4989"/>
                  </a:lnTo>
                  <a:lnTo>
                    <a:pt x="3071" y="4984"/>
                  </a:lnTo>
                  <a:lnTo>
                    <a:pt x="3057" y="4978"/>
                  </a:lnTo>
                  <a:lnTo>
                    <a:pt x="3043" y="4973"/>
                  </a:lnTo>
                  <a:lnTo>
                    <a:pt x="3031" y="4979"/>
                  </a:lnTo>
                  <a:lnTo>
                    <a:pt x="3018" y="4985"/>
                  </a:lnTo>
                  <a:lnTo>
                    <a:pt x="3007" y="4992"/>
                  </a:lnTo>
                  <a:lnTo>
                    <a:pt x="2994" y="4997"/>
                  </a:lnTo>
                  <a:lnTo>
                    <a:pt x="2981" y="5003"/>
                  </a:lnTo>
                  <a:lnTo>
                    <a:pt x="2971" y="5009"/>
                  </a:lnTo>
                  <a:lnTo>
                    <a:pt x="2958" y="5015"/>
                  </a:lnTo>
                  <a:lnTo>
                    <a:pt x="2946" y="5022"/>
                  </a:lnTo>
                  <a:lnTo>
                    <a:pt x="2857" y="5068"/>
                  </a:lnTo>
                  <a:lnTo>
                    <a:pt x="2766" y="5116"/>
                  </a:lnTo>
                  <a:lnTo>
                    <a:pt x="2675" y="5164"/>
                  </a:lnTo>
                  <a:lnTo>
                    <a:pt x="2586" y="5211"/>
                  </a:lnTo>
                  <a:lnTo>
                    <a:pt x="2496" y="5258"/>
                  </a:lnTo>
                  <a:lnTo>
                    <a:pt x="2406" y="5305"/>
                  </a:lnTo>
                  <a:lnTo>
                    <a:pt x="2315" y="5353"/>
                  </a:lnTo>
                  <a:lnTo>
                    <a:pt x="2226" y="5400"/>
                  </a:lnTo>
                  <a:lnTo>
                    <a:pt x="2220" y="5403"/>
                  </a:lnTo>
                  <a:lnTo>
                    <a:pt x="2214" y="5405"/>
                  </a:lnTo>
                  <a:lnTo>
                    <a:pt x="2208" y="5408"/>
                  </a:lnTo>
                  <a:lnTo>
                    <a:pt x="2202" y="5411"/>
                  </a:lnTo>
                  <a:lnTo>
                    <a:pt x="2198" y="5414"/>
                  </a:lnTo>
                  <a:lnTo>
                    <a:pt x="2192" y="5416"/>
                  </a:lnTo>
                  <a:lnTo>
                    <a:pt x="2186" y="5419"/>
                  </a:lnTo>
                  <a:lnTo>
                    <a:pt x="2180" y="5422"/>
                  </a:lnTo>
                  <a:lnTo>
                    <a:pt x="2172" y="5424"/>
                  </a:lnTo>
                  <a:lnTo>
                    <a:pt x="2164" y="5427"/>
                  </a:lnTo>
                  <a:lnTo>
                    <a:pt x="2156" y="5431"/>
                  </a:lnTo>
                  <a:lnTo>
                    <a:pt x="2149" y="5434"/>
                  </a:lnTo>
                  <a:lnTo>
                    <a:pt x="2142" y="5437"/>
                  </a:lnTo>
                  <a:lnTo>
                    <a:pt x="2134" y="5440"/>
                  </a:lnTo>
                  <a:lnTo>
                    <a:pt x="2126" y="5444"/>
                  </a:lnTo>
                  <a:lnTo>
                    <a:pt x="2119" y="5447"/>
                  </a:lnTo>
                  <a:lnTo>
                    <a:pt x="2112" y="5448"/>
                  </a:lnTo>
                  <a:lnTo>
                    <a:pt x="2104" y="5450"/>
                  </a:lnTo>
                  <a:lnTo>
                    <a:pt x="2095" y="5450"/>
                  </a:lnTo>
                  <a:lnTo>
                    <a:pt x="2089" y="5451"/>
                  </a:lnTo>
                  <a:lnTo>
                    <a:pt x="2080" y="5452"/>
                  </a:lnTo>
                  <a:lnTo>
                    <a:pt x="2072" y="5453"/>
                  </a:lnTo>
                  <a:lnTo>
                    <a:pt x="2064" y="5454"/>
                  </a:lnTo>
                  <a:lnTo>
                    <a:pt x="2057" y="5455"/>
                  </a:lnTo>
                  <a:lnTo>
                    <a:pt x="2034" y="5458"/>
                  </a:lnTo>
                  <a:lnTo>
                    <a:pt x="2012" y="5460"/>
                  </a:lnTo>
                  <a:lnTo>
                    <a:pt x="1991" y="5462"/>
                  </a:lnTo>
                  <a:lnTo>
                    <a:pt x="1969" y="5466"/>
                  </a:lnTo>
                  <a:lnTo>
                    <a:pt x="1947" y="5468"/>
                  </a:lnTo>
                  <a:lnTo>
                    <a:pt x="1925" y="5470"/>
                  </a:lnTo>
                  <a:lnTo>
                    <a:pt x="1903" y="5473"/>
                  </a:lnTo>
                  <a:lnTo>
                    <a:pt x="1882" y="5476"/>
                  </a:lnTo>
                  <a:lnTo>
                    <a:pt x="1874" y="5477"/>
                  </a:lnTo>
                  <a:lnTo>
                    <a:pt x="1865" y="5479"/>
                  </a:lnTo>
                  <a:lnTo>
                    <a:pt x="1858" y="5481"/>
                  </a:lnTo>
                  <a:lnTo>
                    <a:pt x="1850" y="5483"/>
                  </a:lnTo>
                  <a:lnTo>
                    <a:pt x="1843" y="5486"/>
                  </a:lnTo>
                  <a:lnTo>
                    <a:pt x="1836" y="5488"/>
                  </a:lnTo>
                  <a:lnTo>
                    <a:pt x="1829" y="5490"/>
                  </a:lnTo>
                  <a:lnTo>
                    <a:pt x="1822" y="5493"/>
                  </a:lnTo>
                  <a:lnTo>
                    <a:pt x="1815" y="5496"/>
                  </a:lnTo>
                  <a:lnTo>
                    <a:pt x="1810" y="5498"/>
                  </a:lnTo>
                  <a:lnTo>
                    <a:pt x="1803" y="5502"/>
                  </a:lnTo>
                  <a:lnTo>
                    <a:pt x="1797" y="5505"/>
                  </a:lnTo>
                  <a:lnTo>
                    <a:pt x="1790" y="5508"/>
                  </a:lnTo>
                  <a:lnTo>
                    <a:pt x="1784" y="5510"/>
                  </a:lnTo>
                  <a:lnTo>
                    <a:pt x="1778" y="5513"/>
                  </a:lnTo>
                  <a:lnTo>
                    <a:pt x="1772" y="5516"/>
                  </a:lnTo>
                  <a:lnTo>
                    <a:pt x="1705" y="5549"/>
                  </a:lnTo>
                  <a:lnTo>
                    <a:pt x="1640" y="5582"/>
                  </a:lnTo>
                  <a:lnTo>
                    <a:pt x="1573" y="5615"/>
                  </a:lnTo>
                  <a:lnTo>
                    <a:pt x="1505" y="5645"/>
                  </a:lnTo>
                  <a:lnTo>
                    <a:pt x="1439" y="5677"/>
                  </a:lnTo>
                  <a:lnTo>
                    <a:pt x="1373" y="5710"/>
                  </a:lnTo>
                  <a:lnTo>
                    <a:pt x="1306" y="5741"/>
                  </a:lnTo>
                  <a:lnTo>
                    <a:pt x="1239" y="5774"/>
                  </a:lnTo>
                  <a:lnTo>
                    <a:pt x="1216" y="5782"/>
                  </a:lnTo>
                  <a:lnTo>
                    <a:pt x="1194" y="5790"/>
                  </a:lnTo>
                  <a:lnTo>
                    <a:pt x="1170" y="5798"/>
                  </a:lnTo>
                  <a:lnTo>
                    <a:pt x="1148" y="5808"/>
                  </a:lnTo>
                  <a:lnTo>
                    <a:pt x="1126" y="5814"/>
                  </a:lnTo>
                  <a:lnTo>
                    <a:pt x="1104" y="5824"/>
                  </a:lnTo>
                  <a:lnTo>
                    <a:pt x="1082" y="5832"/>
                  </a:lnTo>
                  <a:lnTo>
                    <a:pt x="1060" y="5839"/>
                  </a:lnTo>
                  <a:lnTo>
                    <a:pt x="1046" y="5844"/>
                  </a:lnTo>
                  <a:lnTo>
                    <a:pt x="1031" y="5848"/>
                  </a:lnTo>
                  <a:lnTo>
                    <a:pt x="1017" y="5852"/>
                  </a:lnTo>
                  <a:lnTo>
                    <a:pt x="1002" y="5856"/>
                  </a:lnTo>
                  <a:lnTo>
                    <a:pt x="988" y="5861"/>
                  </a:lnTo>
                  <a:lnTo>
                    <a:pt x="974" y="5864"/>
                  </a:lnTo>
                  <a:lnTo>
                    <a:pt x="960" y="5868"/>
                  </a:lnTo>
                  <a:lnTo>
                    <a:pt x="946" y="5873"/>
                  </a:lnTo>
                  <a:lnTo>
                    <a:pt x="911" y="5877"/>
                  </a:lnTo>
                  <a:lnTo>
                    <a:pt x="876" y="5883"/>
                  </a:lnTo>
                  <a:lnTo>
                    <a:pt x="842" y="5889"/>
                  </a:lnTo>
                  <a:lnTo>
                    <a:pt x="807" y="5894"/>
                  </a:lnTo>
                  <a:lnTo>
                    <a:pt x="772" y="5898"/>
                  </a:lnTo>
                  <a:lnTo>
                    <a:pt x="737" y="5903"/>
                  </a:lnTo>
                  <a:lnTo>
                    <a:pt x="701" y="5909"/>
                  </a:lnTo>
                  <a:lnTo>
                    <a:pt x="666" y="5914"/>
                  </a:lnTo>
                  <a:lnTo>
                    <a:pt x="649" y="5919"/>
                  </a:lnTo>
                  <a:lnTo>
                    <a:pt x="631" y="5924"/>
                  </a:lnTo>
                  <a:lnTo>
                    <a:pt x="613" y="5928"/>
                  </a:lnTo>
                  <a:lnTo>
                    <a:pt x="595" y="5934"/>
                  </a:lnTo>
                  <a:lnTo>
                    <a:pt x="579" y="5939"/>
                  </a:lnTo>
                  <a:lnTo>
                    <a:pt x="560" y="5945"/>
                  </a:lnTo>
                  <a:lnTo>
                    <a:pt x="544" y="5949"/>
                  </a:lnTo>
                  <a:lnTo>
                    <a:pt x="527" y="5954"/>
                  </a:lnTo>
                  <a:lnTo>
                    <a:pt x="503" y="5962"/>
                  </a:lnTo>
                  <a:lnTo>
                    <a:pt x="480" y="5970"/>
                  </a:lnTo>
                  <a:lnTo>
                    <a:pt x="457" y="5978"/>
                  </a:lnTo>
                  <a:lnTo>
                    <a:pt x="434" y="5985"/>
                  </a:lnTo>
                  <a:lnTo>
                    <a:pt x="410" y="5995"/>
                  </a:lnTo>
                  <a:lnTo>
                    <a:pt x="386" y="6003"/>
                  </a:lnTo>
                  <a:lnTo>
                    <a:pt x="362" y="6010"/>
                  </a:lnTo>
                  <a:lnTo>
                    <a:pt x="338" y="6018"/>
                  </a:lnTo>
                  <a:lnTo>
                    <a:pt x="302" y="6028"/>
                  </a:lnTo>
                  <a:lnTo>
                    <a:pt x="265" y="6038"/>
                  </a:lnTo>
                  <a:lnTo>
                    <a:pt x="228" y="6049"/>
                  </a:lnTo>
                  <a:lnTo>
                    <a:pt x="192" y="6060"/>
                  </a:lnTo>
                  <a:lnTo>
                    <a:pt x="156" y="6069"/>
                  </a:lnTo>
                  <a:lnTo>
                    <a:pt x="120" y="6079"/>
                  </a:lnTo>
                  <a:lnTo>
                    <a:pt x="84" y="6090"/>
                  </a:lnTo>
                  <a:lnTo>
                    <a:pt x="49" y="6100"/>
                  </a:lnTo>
                  <a:lnTo>
                    <a:pt x="42" y="6102"/>
                  </a:lnTo>
                  <a:lnTo>
                    <a:pt x="36" y="6104"/>
                  </a:lnTo>
                  <a:lnTo>
                    <a:pt x="30" y="6105"/>
                  </a:lnTo>
                  <a:lnTo>
                    <a:pt x="25" y="6106"/>
                  </a:lnTo>
                  <a:lnTo>
                    <a:pt x="19" y="6109"/>
                  </a:lnTo>
                  <a:lnTo>
                    <a:pt x="13" y="6110"/>
                  </a:lnTo>
                  <a:lnTo>
                    <a:pt x="6" y="6112"/>
                  </a:lnTo>
                  <a:lnTo>
                    <a:pt x="0" y="6113"/>
                  </a:lnTo>
                  <a:lnTo>
                    <a:pt x="14529" y="6113"/>
                  </a:lnTo>
                  <a:lnTo>
                    <a:pt x="14533" y="6000"/>
                  </a:lnTo>
                  <a:close/>
                </a:path>
              </a:pathLst>
            </a:custGeom>
            <a:solidFill>
              <a:srgbClr val="C4C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12" name="Rectangle 466"/>
            <p:cNvSpPr>
              <a:spLocks noChangeArrowheads="1"/>
            </p:cNvSpPr>
            <p:nvPr/>
          </p:nvSpPr>
          <p:spPr bwMode="auto">
            <a:xfrm>
              <a:off x="3039" y="2072"/>
              <a:ext cx="26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000">
                  <a:solidFill>
                    <a:srgbClr val="121415"/>
                  </a:solidFill>
                  <a:latin typeface="AvantGarde Bk BT"/>
                </a:rPr>
                <a:t>3000 m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1113" name="Rectangle 467"/>
            <p:cNvSpPr>
              <a:spLocks noChangeArrowheads="1"/>
            </p:cNvSpPr>
            <p:nvPr/>
          </p:nvSpPr>
          <p:spPr bwMode="auto">
            <a:xfrm>
              <a:off x="3039" y="2332"/>
              <a:ext cx="26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000">
                  <a:solidFill>
                    <a:srgbClr val="121415"/>
                  </a:solidFill>
                  <a:latin typeface="AvantGarde Bk BT"/>
                </a:rPr>
                <a:t>2000 m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1114" name="Rectangle 468"/>
            <p:cNvSpPr>
              <a:spLocks noChangeArrowheads="1"/>
            </p:cNvSpPr>
            <p:nvPr/>
          </p:nvSpPr>
          <p:spPr bwMode="auto">
            <a:xfrm>
              <a:off x="3059" y="2456"/>
              <a:ext cx="2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700">
                  <a:solidFill>
                    <a:srgbClr val="121415"/>
                  </a:solidFill>
                  <a:latin typeface="AvantGarde Bk BT"/>
                </a:rPr>
                <a:t>Alpi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1115" name="Rectangle 469"/>
            <p:cNvSpPr>
              <a:spLocks noChangeArrowheads="1"/>
            </p:cNvSpPr>
            <p:nvPr/>
          </p:nvSpPr>
          <p:spPr bwMode="auto">
            <a:xfrm>
              <a:off x="3061" y="2866"/>
              <a:ext cx="2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000">
                  <a:solidFill>
                    <a:srgbClr val="121415"/>
                  </a:solidFill>
                  <a:latin typeface="AvantGarde Bk BT"/>
                </a:rPr>
                <a:t>500 m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1116" name="Freeform 470"/>
            <p:cNvSpPr>
              <a:spLocks/>
            </p:cNvSpPr>
            <p:nvPr/>
          </p:nvSpPr>
          <p:spPr bwMode="auto">
            <a:xfrm>
              <a:off x="1740" y="2568"/>
              <a:ext cx="1343" cy="498"/>
            </a:xfrm>
            <a:custGeom>
              <a:avLst/>
              <a:gdLst>
                <a:gd name="T0" fmla="*/ 0 w 6717"/>
                <a:gd name="T1" fmla="*/ 0 h 2488"/>
                <a:gd name="T2" fmla="*/ 0 w 6717"/>
                <a:gd name="T3" fmla="*/ 0 h 2488"/>
                <a:gd name="T4" fmla="*/ 0 w 6717"/>
                <a:gd name="T5" fmla="*/ 0 h 2488"/>
                <a:gd name="T6" fmla="*/ 0 w 6717"/>
                <a:gd name="T7" fmla="*/ 0 h 2488"/>
                <a:gd name="T8" fmla="*/ 0 w 6717"/>
                <a:gd name="T9" fmla="*/ 0 h 2488"/>
                <a:gd name="T10" fmla="*/ 0 w 6717"/>
                <a:gd name="T11" fmla="*/ 0 h 2488"/>
                <a:gd name="T12" fmla="*/ 0 w 6717"/>
                <a:gd name="T13" fmla="*/ 0 h 2488"/>
                <a:gd name="T14" fmla="*/ 0 w 6717"/>
                <a:gd name="T15" fmla="*/ 0 h 2488"/>
                <a:gd name="T16" fmla="*/ 0 w 6717"/>
                <a:gd name="T17" fmla="*/ 0 h 2488"/>
                <a:gd name="T18" fmla="*/ 0 w 6717"/>
                <a:gd name="T19" fmla="*/ 0 h 2488"/>
                <a:gd name="T20" fmla="*/ 0 w 6717"/>
                <a:gd name="T21" fmla="*/ 0 h 2488"/>
                <a:gd name="T22" fmla="*/ 0 w 6717"/>
                <a:gd name="T23" fmla="*/ 0 h 2488"/>
                <a:gd name="T24" fmla="*/ 0 w 6717"/>
                <a:gd name="T25" fmla="*/ 0 h 2488"/>
                <a:gd name="T26" fmla="*/ 0 w 6717"/>
                <a:gd name="T27" fmla="*/ 0 h 2488"/>
                <a:gd name="T28" fmla="*/ 0 w 6717"/>
                <a:gd name="T29" fmla="*/ 0 h 2488"/>
                <a:gd name="T30" fmla="*/ 0 w 6717"/>
                <a:gd name="T31" fmla="*/ 0 h 2488"/>
                <a:gd name="T32" fmla="*/ 0 w 6717"/>
                <a:gd name="T33" fmla="*/ 0 h 2488"/>
                <a:gd name="T34" fmla="*/ 0 w 6717"/>
                <a:gd name="T35" fmla="*/ 0 h 2488"/>
                <a:gd name="T36" fmla="*/ 0 w 6717"/>
                <a:gd name="T37" fmla="*/ 0 h 2488"/>
                <a:gd name="T38" fmla="*/ 0 w 6717"/>
                <a:gd name="T39" fmla="*/ 0 h 2488"/>
                <a:gd name="T40" fmla="*/ 0 w 6717"/>
                <a:gd name="T41" fmla="*/ 0 h 2488"/>
                <a:gd name="T42" fmla="*/ 0 w 6717"/>
                <a:gd name="T43" fmla="*/ 0 h 2488"/>
                <a:gd name="T44" fmla="*/ 0 w 6717"/>
                <a:gd name="T45" fmla="*/ 0 h 2488"/>
                <a:gd name="T46" fmla="*/ 0 w 6717"/>
                <a:gd name="T47" fmla="*/ 0 h 2488"/>
                <a:gd name="T48" fmla="*/ 0 w 6717"/>
                <a:gd name="T49" fmla="*/ 0 h 2488"/>
                <a:gd name="T50" fmla="*/ 0 w 6717"/>
                <a:gd name="T51" fmla="*/ 0 h 2488"/>
                <a:gd name="T52" fmla="*/ 0 w 6717"/>
                <a:gd name="T53" fmla="*/ 0 h 2488"/>
                <a:gd name="T54" fmla="*/ 0 w 6717"/>
                <a:gd name="T55" fmla="*/ 0 h 2488"/>
                <a:gd name="T56" fmla="*/ 0 w 6717"/>
                <a:gd name="T57" fmla="*/ 0 h 2488"/>
                <a:gd name="T58" fmla="*/ 0 w 6717"/>
                <a:gd name="T59" fmla="*/ 0 h 2488"/>
                <a:gd name="T60" fmla="*/ 0 w 6717"/>
                <a:gd name="T61" fmla="*/ 0 h 2488"/>
                <a:gd name="T62" fmla="*/ 0 w 6717"/>
                <a:gd name="T63" fmla="*/ 0 h 2488"/>
                <a:gd name="T64" fmla="*/ 0 w 6717"/>
                <a:gd name="T65" fmla="*/ 0 h 2488"/>
                <a:gd name="T66" fmla="*/ 0 w 6717"/>
                <a:gd name="T67" fmla="*/ 0 h 2488"/>
                <a:gd name="T68" fmla="*/ 0 w 6717"/>
                <a:gd name="T69" fmla="*/ 0 h 2488"/>
                <a:gd name="T70" fmla="*/ 0 w 6717"/>
                <a:gd name="T71" fmla="*/ 0 h 2488"/>
                <a:gd name="T72" fmla="*/ 0 w 6717"/>
                <a:gd name="T73" fmla="*/ 0 h 2488"/>
                <a:gd name="T74" fmla="*/ 0 w 6717"/>
                <a:gd name="T75" fmla="*/ 0 h 2488"/>
                <a:gd name="T76" fmla="*/ 0 w 6717"/>
                <a:gd name="T77" fmla="*/ 0 h 2488"/>
                <a:gd name="T78" fmla="*/ 0 w 6717"/>
                <a:gd name="T79" fmla="*/ 0 h 2488"/>
                <a:gd name="T80" fmla="*/ 0 w 6717"/>
                <a:gd name="T81" fmla="*/ 0 h 2488"/>
                <a:gd name="T82" fmla="*/ 0 w 6717"/>
                <a:gd name="T83" fmla="*/ 0 h 2488"/>
                <a:gd name="T84" fmla="*/ 0 w 6717"/>
                <a:gd name="T85" fmla="*/ 0 h 2488"/>
                <a:gd name="T86" fmla="*/ 0 w 6717"/>
                <a:gd name="T87" fmla="*/ 0 h 2488"/>
                <a:gd name="T88" fmla="*/ 0 w 6717"/>
                <a:gd name="T89" fmla="*/ 0 h 2488"/>
                <a:gd name="T90" fmla="*/ 0 w 6717"/>
                <a:gd name="T91" fmla="*/ 0 h 2488"/>
                <a:gd name="T92" fmla="*/ 0 w 6717"/>
                <a:gd name="T93" fmla="*/ 0 h 2488"/>
                <a:gd name="T94" fmla="*/ 0 w 6717"/>
                <a:gd name="T95" fmla="*/ 0 h 2488"/>
                <a:gd name="T96" fmla="*/ 0 w 6717"/>
                <a:gd name="T97" fmla="*/ 0 h 2488"/>
                <a:gd name="T98" fmla="*/ 0 w 6717"/>
                <a:gd name="T99" fmla="*/ 0 h 2488"/>
                <a:gd name="T100" fmla="*/ 0 w 6717"/>
                <a:gd name="T101" fmla="*/ 0 h 2488"/>
                <a:gd name="T102" fmla="*/ 0 w 6717"/>
                <a:gd name="T103" fmla="*/ 0 h 2488"/>
                <a:gd name="T104" fmla="*/ 0 w 6717"/>
                <a:gd name="T105" fmla="*/ 0 h 2488"/>
                <a:gd name="T106" fmla="*/ 0 w 6717"/>
                <a:gd name="T107" fmla="*/ 0 h 2488"/>
                <a:gd name="T108" fmla="*/ 0 w 6717"/>
                <a:gd name="T109" fmla="*/ 0 h 2488"/>
                <a:gd name="T110" fmla="*/ 0 w 6717"/>
                <a:gd name="T111" fmla="*/ 0 h 2488"/>
                <a:gd name="T112" fmla="*/ 0 w 6717"/>
                <a:gd name="T113" fmla="*/ 0 h 2488"/>
                <a:gd name="T114" fmla="*/ 0 w 6717"/>
                <a:gd name="T115" fmla="*/ 0 h 2488"/>
                <a:gd name="T116" fmla="*/ 0 w 6717"/>
                <a:gd name="T117" fmla="*/ 0 h 2488"/>
                <a:gd name="T118" fmla="*/ 0 w 6717"/>
                <a:gd name="T119" fmla="*/ 0 h 2488"/>
                <a:gd name="T120" fmla="*/ 0 w 6717"/>
                <a:gd name="T121" fmla="*/ 0 h 2488"/>
                <a:gd name="T122" fmla="*/ 0 w 6717"/>
                <a:gd name="T123" fmla="*/ 0 h 24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7" h="2488">
                  <a:moveTo>
                    <a:pt x="6478" y="825"/>
                  </a:moveTo>
                  <a:lnTo>
                    <a:pt x="6481" y="811"/>
                  </a:lnTo>
                  <a:lnTo>
                    <a:pt x="6485" y="796"/>
                  </a:lnTo>
                  <a:lnTo>
                    <a:pt x="6488" y="782"/>
                  </a:lnTo>
                  <a:lnTo>
                    <a:pt x="6493" y="767"/>
                  </a:lnTo>
                  <a:lnTo>
                    <a:pt x="6496" y="753"/>
                  </a:lnTo>
                  <a:lnTo>
                    <a:pt x="6500" y="738"/>
                  </a:lnTo>
                  <a:lnTo>
                    <a:pt x="6503" y="724"/>
                  </a:lnTo>
                  <a:lnTo>
                    <a:pt x="6508" y="709"/>
                  </a:lnTo>
                  <a:lnTo>
                    <a:pt x="6532" y="686"/>
                  </a:lnTo>
                  <a:lnTo>
                    <a:pt x="6558" y="662"/>
                  </a:lnTo>
                  <a:lnTo>
                    <a:pt x="6582" y="640"/>
                  </a:lnTo>
                  <a:lnTo>
                    <a:pt x="6607" y="617"/>
                  </a:lnTo>
                  <a:lnTo>
                    <a:pt x="6631" y="595"/>
                  </a:lnTo>
                  <a:lnTo>
                    <a:pt x="6655" y="571"/>
                  </a:lnTo>
                  <a:lnTo>
                    <a:pt x="6680" y="548"/>
                  </a:lnTo>
                  <a:lnTo>
                    <a:pt x="6704" y="525"/>
                  </a:lnTo>
                  <a:lnTo>
                    <a:pt x="6707" y="515"/>
                  </a:lnTo>
                  <a:lnTo>
                    <a:pt x="6708" y="505"/>
                  </a:lnTo>
                  <a:lnTo>
                    <a:pt x="6710" y="496"/>
                  </a:lnTo>
                  <a:lnTo>
                    <a:pt x="6711" y="487"/>
                  </a:lnTo>
                  <a:lnTo>
                    <a:pt x="6712" y="476"/>
                  </a:lnTo>
                  <a:lnTo>
                    <a:pt x="6715" y="466"/>
                  </a:lnTo>
                  <a:lnTo>
                    <a:pt x="6716" y="457"/>
                  </a:lnTo>
                  <a:lnTo>
                    <a:pt x="6717" y="446"/>
                  </a:lnTo>
                  <a:lnTo>
                    <a:pt x="6708" y="442"/>
                  </a:lnTo>
                  <a:lnTo>
                    <a:pt x="6698" y="437"/>
                  </a:lnTo>
                  <a:lnTo>
                    <a:pt x="6690" y="433"/>
                  </a:lnTo>
                  <a:lnTo>
                    <a:pt x="6680" y="430"/>
                  </a:lnTo>
                  <a:lnTo>
                    <a:pt x="6671" y="425"/>
                  </a:lnTo>
                  <a:lnTo>
                    <a:pt x="6662" y="421"/>
                  </a:lnTo>
                  <a:lnTo>
                    <a:pt x="6653" y="417"/>
                  </a:lnTo>
                  <a:lnTo>
                    <a:pt x="6645" y="412"/>
                  </a:lnTo>
                  <a:lnTo>
                    <a:pt x="6638" y="416"/>
                  </a:lnTo>
                  <a:lnTo>
                    <a:pt x="6630" y="418"/>
                  </a:lnTo>
                  <a:lnTo>
                    <a:pt x="6622" y="422"/>
                  </a:lnTo>
                  <a:lnTo>
                    <a:pt x="6615" y="425"/>
                  </a:lnTo>
                  <a:lnTo>
                    <a:pt x="6607" y="429"/>
                  </a:lnTo>
                  <a:lnTo>
                    <a:pt x="6599" y="431"/>
                  </a:lnTo>
                  <a:lnTo>
                    <a:pt x="6590" y="433"/>
                  </a:lnTo>
                  <a:lnTo>
                    <a:pt x="6583" y="436"/>
                  </a:lnTo>
                  <a:lnTo>
                    <a:pt x="6550" y="459"/>
                  </a:lnTo>
                  <a:lnTo>
                    <a:pt x="6515" y="481"/>
                  </a:lnTo>
                  <a:lnTo>
                    <a:pt x="6481" y="502"/>
                  </a:lnTo>
                  <a:lnTo>
                    <a:pt x="6447" y="523"/>
                  </a:lnTo>
                  <a:lnTo>
                    <a:pt x="6413" y="544"/>
                  </a:lnTo>
                  <a:lnTo>
                    <a:pt x="6379" y="567"/>
                  </a:lnTo>
                  <a:lnTo>
                    <a:pt x="6344" y="587"/>
                  </a:lnTo>
                  <a:lnTo>
                    <a:pt x="6310" y="608"/>
                  </a:lnTo>
                  <a:lnTo>
                    <a:pt x="6339" y="574"/>
                  </a:lnTo>
                  <a:lnTo>
                    <a:pt x="6368" y="541"/>
                  </a:lnTo>
                  <a:lnTo>
                    <a:pt x="6399" y="508"/>
                  </a:lnTo>
                  <a:lnTo>
                    <a:pt x="6428" y="474"/>
                  </a:lnTo>
                  <a:lnTo>
                    <a:pt x="6457" y="439"/>
                  </a:lnTo>
                  <a:lnTo>
                    <a:pt x="6486" y="406"/>
                  </a:lnTo>
                  <a:lnTo>
                    <a:pt x="6514" y="373"/>
                  </a:lnTo>
                  <a:lnTo>
                    <a:pt x="6544" y="339"/>
                  </a:lnTo>
                  <a:lnTo>
                    <a:pt x="6549" y="329"/>
                  </a:lnTo>
                  <a:lnTo>
                    <a:pt x="6554" y="318"/>
                  </a:lnTo>
                  <a:lnTo>
                    <a:pt x="6559" y="308"/>
                  </a:lnTo>
                  <a:lnTo>
                    <a:pt x="6564" y="297"/>
                  </a:lnTo>
                  <a:lnTo>
                    <a:pt x="6569" y="287"/>
                  </a:lnTo>
                  <a:lnTo>
                    <a:pt x="6574" y="277"/>
                  </a:lnTo>
                  <a:lnTo>
                    <a:pt x="6579" y="266"/>
                  </a:lnTo>
                  <a:lnTo>
                    <a:pt x="6585" y="257"/>
                  </a:lnTo>
                  <a:lnTo>
                    <a:pt x="6583" y="245"/>
                  </a:lnTo>
                  <a:lnTo>
                    <a:pt x="6581" y="236"/>
                  </a:lnTo>
                  <a:lnTo>
                    <a:pt x="6580" y="225"/>
                  </a:lnTo>
                  <a:lnTo>
                    <a:pt x="6579" y="214"/>
                  </a:lnTo>
                  <a:lnTo>
                    <a:pt x="6576" y="204"/>
                  </a:lnTo>
                  <a:lnTo>
                    <a:pt x="6575" y="194"/>
                  </a:lnTo>
                  <a:lnTo>
                    <a:pt x="6573" y="182"/>
                  </a:lnTo>
                  <a:lnTo>
                    <a:pt x="6571" y="173"/>
                  </a:lnTo>
                  <a:lnTo>
                    <a:pt x="6564" y="160"/>
                  </a:lnTo>
                  <a:lnTo>
                    <a:pt x="6557" y="150"/>
                  </a:lnTo>
                  <a:lnTo>
                    <a:pt x="6550" y="137"/>
                  </a:lnTo>
                  <a:lnTo>
                    <a:pt x="6542" y="124"/>
                  </a:lnTo>
                  <a:lnTo>
                    <a:pt x="6533" y="113"/>
                  </a:lnTo>
                  <a:lnTo>
                    <a:pt x="6526" y="101"/>
                  </a:lnTo>
                  <a:lnTo>
                    <a:pt x="6520" y="89"/>
                  </a:lnTo>
                  <a:lnTo>
                    <a:pt x="6511" y="77"/>
                  </a:lnTo>
                  <a:lnTo>
                    <a:pt x="6490" y="68"/>
                  </a:lnTo>
                  <a:lnTo>
                    <a:pt x="6470" y="58"/>
                  </a:lnTo>
                  <a:lnTo>
                    <a:pt x="6447" y="48"/>
                  </a:lnTo>
                  <a:lnTo>
                    <a:pt x="6425" y="39"/>
                  </a:lnTo>
                  <a:lnTo>
                    <a:pt x="6404" y="29"/>
                  </a:lnTo>
                  <a:lnTo>
                    <a:pt x="6384" y="19"/>
                  </a:lnTo>
                  <a:lnTo>
                    <a:pt x="6361" y="9"/>
                  </a:lnTo>
                  <a:lnTo>
                    <a:pt x="6339" y="0"/>
                  </a:lnTo>
                  <a:lnTo>
                    <a:pt x="6328" y="5"/>
                  </a:lnTo>
                  <a:lnTo>
                    <a:pt x="6316" y="10"/>
                  </a:lnTo>
                  <a:lnTo>
                    <a:pt x="6305" y="15"/>
                  </a:lnTo>
                  <a:lnTo>
                    <a:pt x="6293" y="21"/>
                  </a:lnTo>
                  <a:lnTo>
                    <a:pt x="6280" y="25"/>
                  </a:lnTo>
                  <a:lnTo>
                    <a:pt x="6270" y="31"/>
                  </a:lnTo>
                  <a:lnTo>
                    <a:pt x="6257" y="37"/>
                  </a:lnTo>
                  <a:lnTo>
                    <a:pt x="6246" y="41"/>
                  </a:lnTo>
                  <a:lnTo>
                    <a:pt x="6231" y="56"/>
                  </a:lnTo>
                  <a:lnTo>
                    <a:pt x="6216" y="71"/>
                  </a:lnTo>
                  <a:lnTo>
                    <a:pt x="6201" y="86"/>
                  </a:lnTo>
                  <a:lnTo>
                    <a:pt x="6186" y="100"/>
                  </a:lnTo>
                  <a:lnTo>
                    <a:pt x="6171" y="116"/>
                  </a:lnTo>
                  <a:lnTo>
                    <a:pt x="6157" y="130"/>
                  </a:lnTo>
                  <a:lnTo>
                    <a:pt x="6141" y="145"/>
                  </a:lnTo>
                  <a:lnTo>
                    <a:pt x="6127" y="159"/>
                  </a:lnTo>
                  <a:lnTo>
                    <a:pt x="6113" y="177"/>
                  </a:lnTo>
                  <a:lnTo>
                    <a:pt x="6098" y="193"/>
                  </a:lnTo>
                  <a:lnTo>
                    <a:pt x="6084" y="210"/>
                  </a:lnTo>
                  <a:lnTo>
                    <a:pt x="6069" y="228"/>
                  </a:lnTo>
                  <a:lnTo>
                    <a:pt x="6055" y="244"/>
                  </a:lnTo>
                  <a:lnTo>
                    <a:pt x="6040" y="261"/>
                  </a:lnTo>
                  <a:lnTo>
                    <a:pt x="6026" y="278"/>
                  </a:lnTo>
                  <a:lnTo>
                    <a:pt x="6012" y="294"/>
                  </a:lnTo>
                  <a:lnTo>
                    <a:pt x="6004" y="299"/>
                  </a:lnTo>
                  <a:lnTo>
                    <a:pt x="5998" y="303"/>
                  </a:lnTo>
                  <a:lnTo>
                    <a:pt x="5991" y="307"/>
                  </a:lnTo>
                  <a:lnTo>
                    <a:pt x="5984" y="311"/>
                  </a:lnTo>
                  <a:lnTo>
                    <a:pt x="5977" y="315"/>
                  </a:lnTo>
                  <a:lnTo>
                    <a:pt x="5971" y="320"/>
                  </a:lnTo>
                  <a:lnTo>
                    <a:pt x="5964" y="322"/>
                  </a:lnTo>
                  <a:lnTo>
                    <a:pt x="5957" y="326"/>
                  </a:lnTo>
                  <a:lnTo>
                    <a:pt x="5968" y="300"/>
                  </a:lnTo>
                  <a:lnTo>
                    <a:pt x="5978" y="274"/>
                  </a:lnTo>
                  <a:lnTo>
                    <a:pt x="5988" y="247"/>
                  </a:lnTo>
                  <a:lnTo>
                    <a:pt x="6000" y="221"/>
                  </a:lnTo>
                  <a:lnTo>
                    <a:pt x="6011" y="195"/>
                  </a:lnTo>
                  <a:lnTo>
                    <a:pt x="6021" y="168"/>
                  </a:lnTo>
                  <a:lnTo>
                    <a:pt x="6033" y="142"/>
                  </a:lnTo>
                  <a:lnTo>
                    <a:pt x="6044" y="115"/>
                  </a:lnTo>
                  <a:lnTo>
                    <a:pt x="6015" y="145"/>
                  </a:lnTo>
                  <a:lnTo>
                    <a:pt x="5985" y="175"/>
                  </a:lnTo>
                  <a:lnTo>
                    <a:pt x="5956" y="206"/>
                  </a:lnTo>
                  <a:lnTo>
                    <a:pt x="5927" y="235"/>
                  </a:lnTo>
                  <a:lnTo>
                    <a:pt x="5898" y="264"/>
                  </a:lnTo>
                  <a:lnTo>
                    <a:pt x="5869" y="294"/>
                  </a:lnTo>
                  <a:lnTo>
                    <a:pt x="5840" y="323"/>
                  </a:lnTo>
                  <a:lnTo>
                    <a:pt x="5811" y="353"/>
                  </a:lnTo>
                  <a:lnTo>
                    <a:pt x="5787" y="372"/>
                  </a:lnTo>
                  <a:lnTo>
                    <a:pt x="5764" y="388"/>
                  </a:lnTo>
                  <a:lnTo>
                    <a:pt x="5742" y="406"/>
                  </a:lnTo>
                  <a:lnTo>
                    <a:pt x="5720" y="423"/>
                  </a:lnTo>
                  <a:lnTo>
                    <a:pt x="5696" y="440"/>
                  </a:lnTo>
                  <a:lnTo>
                    <a:pt x="5673" y="458"/>
                  </a:lnTo>
                  <a:lnTo>
                    <a:pt x="5650" y="474"/>
                  </a:lnTo>
                  <a:lnTo>
                    <a:pt x="5628" y="492"/>
                  </a:lnTo>
                  <a:lnTo>
                    <a:pt x="5564" y="537"/>
                  </a:lnTo>
                  <a:lnTo>
                    <a:pt x="5501" y="581"/>
                  </a:lnTo>
                  <a:lnTo>
                    <a:pt x="5439" y="625"/>
                  </a:lnTo>
                  <a:lnTo>
                    <a:pt x="5376" y="670"/>
                  </a:lnTo>
                  <a:lnTo>
                    <a:pt x="5313" y="715"/>
                  </a:lnTo>
                  <a:lnTo>
                    <a:pt x="5250" y="760"/>
                  </a:lnTo>
                  <a:lnTo>
                    <a:pt x="5189" y="804"/>
                  </a:lnTo>
                  <a:lnTo>
                    <a:pt x="5126" y="848"/>
                  </a:lnTo>
                  <a:lnTo>
                    <a:pt x="5075" y="879"/>
                  </a:lnTo>
                  <a:lnTo>
                    <a:pt x="5023" y="909"/>
                  </a:lnTo>
                  <a:lnTo>
                    <a:pt x="4970" y="939"/>
                  </a:lnTo>
                  <a:lnTo>
                    <a:pt x="4919" y="969"/>
                  </a:lnTo>
                  <a:lnTo>
                    <a:pt x="4868" y="999"/>
                  </a:lnTo>
                  <a:lnTo>
                    <a:pt x="4817" y="1031"/>
                  </a:lnTo>
                  <a:lnTo>
                    <a:pt x="4766" y="1061"/>
                  </a:lnTo>
                  <a:lnTo>
                    <a:pt x="4715" y="1091"/>
                  </a:lnTo>
                  <a:lnTo>
                    <a:pt x="4729" y="1064"/>
                  </a:lnTo>
                  <a:lnTo>
                    <a:pt x="4744" y="1038"/>
                  </a:lnTo>
                  <a:lnTo>
                    <a:pt x="4758" y="1011"/>
                  </a:lnTo>
                  <a:lnTo>
                    <a:pt x="4773" y="984"/>
                  </a:lnTo>
                  <a:lnTo>
                    <a:pt x="4788" y="958"/>
                  </a:lnTo>
                  <a:lnTo>
                    <a:pt x="4802" y="930"/>
                  </a:lnTo>
                  <a:lnTo>
                    <a:pt x="4817" y="903"/>
                  </a:lnTo>
                  <a:lnTo>
                    <a:pt x="4832" y="876"/>
                  </a:lnTo>
                  <a:lnTo>
                    <a:pt x="4809" y="899"/>
                  </a:lnTo>
                  <a:lnTo>
                    <a:pt x="4784" y="924"/>
                  </a:lnTo>
                  <a:lnTo>
                    <a:pt x="4761" y="947"/>
                  </a:lnTo>
                  <a:lnTo>
                    <a:pt x="4738" y="970"/>
                  </a:lnTo>
                  <a:lnTo>
                    <a:pt x="4715" y="995"/>
                  </a:lnTo>
                  <a:lnTo>
                    <a:pt x="4690" y="1018"/>
                  </a:lnTo>
                  <a:lnTo>
                    <a:pt x="4667" y="1042"/>
                  </a:lnTo>
                  <a:lnTo>
                    <a:pt x="4644" y="1066"/>
                  </a:lnTo>
                  <a:lnTo>
                    <a:pt x="4628" y="1076"/>
                  </a:lnTo>
                  <a:lnTo>
                    <a:pt x="4609" y="1088"/>
                  </a:lnTo>
                  <a:lnTo>
                    <a:pt x="4593" y="1099"/>
                  </a:lnTo>
                  <a:lnTo>
                    <a:pt x="4576" y="1110"/>
                  </a:lnTo>
                  <a:lnTo>
                    <a:pt x="4559" y="1123"/>
                  </a:lnTo>
                  <a:lnTo>
                    <a:pt x="4543" y="1133"/>
                  </a:lnTo>
                  <a:lnTo>
                    <a:pt x="4526" y="1145"/>
                  </a:lnTo>
                  <a:lnTo>
                    <a:pt x="4510" y="1155"/>
                  </a:lnTo>
                  <a:lnTo>
                    <a:pt x="4474" y="1163"/>
                  </a:lnTo>
                  <a:lnTo>
                    <a:pt x="4439" y="1171"/>
                  </a:lnTo>
                  <a:lnTo>
                    <a:pt x="4404" y="1181"/>
                  </a:lnTo>
                  <a:lnTo>
                    <a:pt x="4368" y="1188"/>
                  </a:lnTo>
                  <a:lnTo>
                    <a:pt x="4334" y="1196"/>
                  </a:lnTo>
                  <a:lnTo>
                    <a:pt x="4299" y="1205"/>
                  </a:lnTo>
                  <a:lnTo>
                    <a:pt x="4264" y="1212"/>
                  </a:lnTo>
                  <a:lnTo>
                    <a:pt x="4229" y="1220"/>
                  </a:lnTo>
                  <a:lnTo>
                    <a:pt x="4187" y="1223"/>
                  </a:lnTo>
                  <a:lnTo>
                    <a:pt x="4143" y="1226"/>
                  </a:lnTo>
                  <a:lnTo>
                    <a:pt x="4101" y="1228"/>
                  </a:lnTo>
                  <a:lnTo>
                    <a:pt x="4058" y="1232"/>
                  </a:lnTo>
                  <a:lnTo>
                    <a:pt x="4016" y="1234"/>
                  </a:lnTo>
                  <a:lnTo>
                    <a:pt x="3973" y="1236"/>
                  </a:lnTo>
                  <a:lnTo>
                    <a:pt x="3931" y="1239"/>
                  </a:lnTo>
                  <a:lnTo>
                    <a:pt x="3888" y="1242"/>
                  </a:lnTo>
                  <a:lnTo>
                    <a:pt x="3956" y="1248"/>
                  </a:lnTo>
                  <a:lnTo>
                    <a:pt x="4022" y="1255"/>
                  </a:lnTo>
                  <a:lnTo>
                    <a:pt x="4091" y="1263"/>
                  </a:lnTo>
                  <a:lnTo>
                    <a:pt x="4158" y="1269"/>
                  </a:lnTo>
                  <a:lnTo>
                    <a:pt x="4224" y="1276"/>
                  </a:lnTo>
                  <a:lnTo>
                    <a:pt x="4293" y="1284"/>
                  </a:lnTo>
                  <a:lnTo>
                    <a:pt x="4359" y="1292"/>
                  </a:lnTo>
                  <a:lnTo>
                    <a:pt x="4428" y="1298"/>
                  </a:lnTo>
                  <a:lnTo>
                    <a:pt x="4407" y="1316"/>
                  </a:lnTo>
                  <a:lnTo>
                    <a:pt x="4385" y="1333"/>
                  </a:lnTo>
                  <a:lnTo>
                    <a:pt x="4364" y="1350"/>
                  </a:lnTo>
                  <a:lnTo>
                    <a:pt x="4343" y="1367"/>
                  </a:lnTo>
                  <a:lnTo>
                    <a:pt x="4322" y="1383"/>
                  </a:lnTo>
                  <a:lnTo>
                    <a:pt x="4300" y="1400"/>
                  </a:lnTo>
                  <a:lnTo>
                    <a:pt x="4279" y="1415"/>
                  </a:lnTo>
                  <a:lnTo>
                    <a:pt x="4258" y="1433"/>
                  </a:lnTo>
                  <a:lnTo>
                    <a:pt x="4231" y="1432"/>
                  </a:lnTo>
                  <a:lnTo>
                    <a:pt x="4205" y="1432"/>
                  </a:lnTo>
                  <a:lnTo>
                    <a:pt x="4178" y="1432"/>
                  </a:lnTo>
                  <a:lnTo>
                    <a:pt x="4151" y="1432"/>
                  </a:lnTo>
                  <a:lnTo>
                    <a:pt x="4124" y="1432"/>
                  </a:lnTo>
                  <a:lnTo>
                    <a:pt x="4098" y="1432"/>
                  </a:lnTo>
                  <a:lnTo>
                    <a:pt x="4071" y="1432"/>
                  </a:lnTo>
                  <a:lnTo>
                    <a:pt x="4044" y="1432"/>
                  </a:lnTo>
                  <a:lnTo>
                    <a:pt x="4024" y="1426"/>
                  </a:lnTo>
                  <a:lnTo>
                    <a:pt x="4005" y="1421"/>
                  </a:lnTo>
                  <a:lnTo>
                    <a:pt x="3986" y="1415"/>
                  </a:lnTo>
                  <a:lnTo>
                    <a:pt x="3966" y="1411"/>
                  </a:lnTo>
                  <a:lnTo>
                    <a:pt x="3947" y="1406"/>
                  </a:lnTo>
                  <a:lnTo>
                    <a:pt x="3928" y="1402"/>
                  </a:lnTo>
                  <a:lnTo>
                    <a:pt x="3908" y="1396"/>
                  </a:lnTo>
                  <a:lnTo>
                    <a:pt x="3890" y="1391"/>
                  </a:lnTo>
                  <a:lnTo>
                    <a:pt x="3915" y="1403"/>
                  </a:lnTo>
                  <a:lnTo>
                    <a:pt x="3941" y="1414"/>
                  </a:lnTo>
                  <a:lnTo>
                    <a:pt x="3966" y="1426"/>
                  </a:lnTo>
                  <a:lnTo>
                    <a:pt x="3993" y="1438"/>
                  </a:lnTo>
                  <a:lnTo>
                    <a:pt x="4020" y="1449"/>
                  </a:lnTo>
                  <a:lnTo>
                    <a:pt x="4045" y="1462"/>
                  </a:lnTo>
                  <a:lnTo>
                    <a:pt x="4071" y="1474"/>
                  </a:lnTo>
                  <a:lnTo>
                    <a:pt x="4096" y="1486"/>
                  </a:lnTo>
                  <a:lnTo>
                    <a:pt x="4067" y="1490"/>
                  </a:lnTo>
                  <a:lnTo>
                    <a:pt x="4040" y="1494"/>
                  </a:lnTo>
                  <a:lnTo>
                    <a:pt x="4010" y="1499"/>
                  </a:lnTo>
                  <a:lnTo>
                    <a:pt x="3981" y="1504"/>
                  </a:lnTo>
                  <a:lnTo>
                    <a:pt x="3954" y="1508"/>
                  </a:lnTo>
                  <a:lnTo>
                    <a:pt x="3924" y="1514"/>
                  </a:lnTo>
                  <a:lnTo>
                    <a:pt x="3897" y="1518"/>
                  </a:lnTo>
                  <a:lnTo>
                    <a:pt x="3868" y="1522"/>
                  </a:lnTo>
                  <a:lnTo>
                    <a:pt x="3857" y="1521"/>
                  </a:lnTo>
                  <a:lnTo>
                    <a:pt x="3847" y="1520"/>
                  </a:lnTo>
                  <a:lnTo>
                    <a:pt x="3836" y="1520"/>
                  </a:lnTo>
                  <a:lnTo>
                    <a:pt x="3826" y="1519"/>
                  </a:lnTo>
                  <a:lnTo>
                    <a:pt x="3816" y="1518"/>
                  </a:lnTo>
                  <a:lnTo>
                    <a:pt x="3805" y="1518"/>
                  </a:lnTo>
                  <a:lnTo>
                    <a:pt x="3795" y="1518"/>
                  </a:lnTo>
                  <a:lnTo>
                    <a:pt x="3785" y="1517"/>
                  </a:lnTo>
                  <a:lnTo>
                    <a:pt x="3762" y="1528"/>
                  </a:lnTo>
                  <a:lnTo>
                    <a:pt x="3737" y="1541"/>
                  </a:lnTo>
                  <a:lnTo>
                    <a:pt x="3713" y="1553"/>
                  </a:lnTo>
                  <a:lnTo>
                    <a:pt x="3687" y="1565"/>
                  </a:lnTo>
                  <a:lnTo>
                    <a:pt x="3664" y="1577"/>
                  </a:lnTo>
                  <a:lnTo>
                    <a:pt x="3640" y="1590"/>
                  </a:lnTo>
                  <a:lnTo>
                    <a:pt x="3617" y="1601"/>
                  </a:lnTo>
                  <a:lnTo>
                    <a:pt x="3592" y="1613"/>
                  </a:lnTo>
                  <a:lnTo>
                    <a:pt x="3575" y="1612"/>
                  </a:lnTo>
                  <a:lnTo>
                    <a:pt x="3557" y="1611"/>
                  </a:lnTo>
                  <a:lnTo>
                    <a:pt x="3541" y="1608"/>
                  </a:lnTo>
                  <a:lnTo>
                    <a:pt x="3524" y="1607"/>
                  </a:lnTo>
                  <a:lnTo>
                    <a:pt x="3506" y="1606"/>
                  </a:lnTo>
                  <a:lnTo>
                    <a:pt x="3490" y="1604"/>
                  </a:lnTo>
                  <a:lnTo>
                    <a:pt x="3472" y="1603"/>
                  </a:lnTo>
                  <a:lnTo>
                    <a:pt x="3456" y="1601"/>
                  </a:lnTo>
                  <a:lnTo>
                    <a:pt x="3434" y="1601"/>
                  </a:lnTo>
                  <a:lnTo>
                    <a:pt x="3414" y="1600"/>
                  </a:lnTo>
                  <a:lnTo>
                    <a:pt x="3393" y="1599"/>
                  </a:lnTo>
                  <a:lnTo>
                    <a:pt x="3374" y="1598"/>
                  </a:lnTo>
                  <a:lnTo>
                    <a:pt x="3353" y="1597"/>
                  </a:lnTo>
                  <a:lnTo>
                    <a:pt x="3333" y="1596"/>
                  </a:lnTo>
                  <a:lnTo>
                    <a:pt x="3313" y="1594"/>
                  </a:lnTo>
                  <a:lnTo>
                    <a:pt x="3292" y="1593"/>
                  </a:lnTo>
                  <a:lnTo>
                    <a:pt x="3271" y="1592"/>
                  </a:lnTo>
                  <a:lnTo>
                    <a:pt x="3250" y="1591"/>
                  </a:lnTo>
                  <a:lnTo>
                    <a:pt x="3230" y="1589"/>
                  </a:lnTo>
                  <a:lnTo>
                    <a:pt x="3210" y="1587"/>
                  </a:lnTo>
                  <a:lnTo>
                    <a:pt x="3189" y="1586"/>
                  </a:lnTo>
                  <a:lnTo>
                    <a:pt x="3168" y="1585"/>
                  </a:lnTo>
                  <a:lnTo>
                    <a:pt x="3148" y="1584"/>
                  </a:lnTo>
                  <a:lnTo>
                    <a:pt x="3127" y="1582"/>
                  </a:lnTo>
                  <a:lnTo>
                    <a:pt x="3111" y="1574"/>
                  </a:lnTo>
                  <a:lnTo>
                    <a:pt x="3095" y="1567"/>
                  </a:lnTo>
                  <a:lnTo>
                    <a:pt x="3077" y="1558"/>
                  </a:lnTo>
                  <a:lnTo>
                    <a:pt x="3061" y="1550"/>
                  </a:lnTo>
                  <a:lnTo>
                    <a:pt x="3045" y="1543"/>
                  </a:lnTo>
                  <a:lnTo>
                    <a:pt x="3030" y="1535"/>
                  </a:lnTo>
                  <a:lnTo>
                    <a:pt x="3013" y="1526"/>
                  </a:lnTo>
                  <a:lnTo>
                    <a:pt x="2997" y="1518"/>
                  </a:lnTo>
                  <a:lnTo>
                    <a:pt x="2981" y="1514"/>
                  </a:lnTo>
                  <a:lnTo>
                    <a:pt x="2963" y="1510"/>
                  </a:lnTo>
                  <a:lnTo>
                    <a:pt x="2947" y="1505"/>
                  </a:lnTo>
                  <a:lnTo>
                    <a:pt x="2930" y="1500"/>
                  </a:lnTo>
                  <a:lnTo>
                    <a:pt x="2912" y="1496"/>
                  </a:lnTo>
                  <a:lnTo>
                    <a:pt x="2896" y="1491"/>
                  </a:lnTo>
                  <a:lnTo>
                    <a:pt x="2880" y="1488"/>
                  </a:lnTo>
                  <a:lnTo>
                    <a:pt x="2863" y="1483"/>
                  </a:lnTo>
                  <a:lnTo>
                    <a:pt x="2843" y="1484"/>
                  </a:lnTo>
                  <a:lnTo>
                    <a:pt x="2822" y="1485"/>
                  </a:lnTo>
                  <a:lnTo>
                    <a:pt x="2802" y="1485"/>
                  </a:lnTo>
                  <a:lnTo>
                    <a:pt x="2781" y="1486"/>
                  </a:lnTo>
                  <a:lnTo>
                    <a:pt x="2761" y="1488"/>
                  </a:lnTo>
                  <a:lnTo>
                    <a:pt x="2740" y="1488"/>
                  </a:lnTo>
                  <a:lnTo>
                    <a:pt x="2721" y="1489"/>
                  </a:lnTo>
                  <a:lnTo>
                    <a:pt x="2701" y="1489"/>
                  </a:lnTo>
                  <a:lnTo>
                    <a:pt x="2698" y="1499"/>
                  </a:lnTo>
                  <a:lnTo>
                    <a:pt x="2696" y="1510"/>
                  </a:lnTo>
                  <a:lnTo>
                    <a:pt x="2693" y="1520"/>
                  </a:lnTo>
                  <a:lnTo>
                    <a:pt x="2690" y="1531"/>
                  </a:lnTo>
                  <a:lnTo>
                    <a:pt x="2688" y="1541"/>
                  </a:lnTo>
                  <a:lnTo>
                    <a:pt x="2686" y="1551"/>
                  </a:lnTo>
                  <a:lnTo>
                    <a:pt x="2684" y="1562"/>
                  </a:lnTo>
                  <a:lnTo>
                    <a:pt x="2682" y="1572"/>
                  </a:lnTo>
                  <a:lnTo>
                    <a:pt x="2648" y="1569"/>
                  </a:lnTo>
                  <a:lnTo>
                    <a:pt x="2614" y="1567"/>
                  </a:lnTo>
                  <a:lnTo>
                    <a:pt x="2580" y="1563"/>
                  </a:lnTo>
                  <a:lnTo>
                    <a:pt x="2545" y="1560"/>
                  </a:lnTo>
                  <a:lnTo>
                    <a:pt x="2512" y="1557"/>
                  </a:lnTo>
                  <a:lnTo>
                    <a:pt x="2478" y="1554"/>
                  </a:lnTo>
                  <a:lnTo>
                    <a:pt x="2443" y="1551"/>
                  </a:lnTo>
                  <a:lnTo>
                    <a:pt x="2409" y="1548"/>
                  </a:lnTo>
                  <a:lnTo>
                    <a:pt x="2439" y="1558"/>
                  </a:lnTo>
                  <a:lnTo>
                    <a:pt x="2469" y="1568"/>
                  </a:lnTo>
                  <a:lnTo>
                    <a:pt x="2500" y="1576"/>
                  </a:lnTo>
                  <a:lnTo>
                    <a:pt x="2531" y="1586"/>
                  </a:lnTo>
                  <a:lnTo>
                    <a:pt x="2562" y="1596"/>
                  </a:lnTo>
                  <a:lnTo>
                    <a:pt x="2593" y="1605"/>
                  </a:lnTo>
                  <a:lnTo>
                    <a:pt x="2624" y="1615"/>
                  </a:lnTo>
                  <a:lnTo>
                    <a:pt x="2654" y="1626"/>
                  </a:lnTo>
                  <a:lnTo>
                    <a:pt x="2658" y="1634"/>
                  </a:lnTo>
                  <a:lnTo>
                    <a:pt x="2661" y="1643"/>
                  </a:lnTo>
                  <a:lnTo>
                    <a:pt x="2665" y="1653"/>
                  </a:lnTo>
                  <a:lnTo>
                    <a:pt x="2667" y="1662"/>
                  </a:lnTo>
                  <a:lnTo>
                    <a:pt x="2671" y="1671"/>
                  </a:lnTo>
                  <a:lnTo>
                    <a:pt x="2675" y="1680"/>
                  </a:lnTo>
                  <a:lnTo>
                    <a:pt x="2679" y="1690"/>
                  </a:lnTo>
                  <a:lnTo>
                    <a:pt x="2681" y="1700"/>
                  </a:lnTo>
                  <a:lnTo>
                    <a:pt x="2623" y="1686"/>
                  </a:lnTo>
                  <a:lnTo>
                    <a:pt x="2565" y="1673"/>
                  </a:lnTo>
                  <a:lnTo>
                    <a:pt x="2507" y="1660"/>
                  </a:lnTo>
                  <a:lnTo>
                    <a:pt x="2447" y="1648"/>
                  </a:lnTo>
                  <a:lnTo>
                    <a:pt x="2389" y="1635"/>
                  </a:lnTo>
                  <a:lnTo>
                    <a:pt x="2331" y="1623"/>
                  </a:lnTo>
                  <a:lnTo>
                    <a:pt x="2273" y="1612"/>
                  </a:lnTo>
                  <a:lnTo>
                    <a:pt x="2215" y="1600"/>
                  </a:lnTo>
                  <a:lnTo>
                    <a:pt x="2202" y="1596"/>
                  </a:lnTo>
                  <a:lnTo>
                    <a:pt x="2189" y="1590"/>
                  </a:lnTo>
                  <a:lnTo>
                    <a:pt x="2178" y="1584"/>
                  </a:lnTo>
                  <a:lnTo>
                    <a:pt x="2164" y="1578"/>
                  </a:lnTo>
                  <a:lnTo>
                    <a:pt x="2151" y="1574"/>
                  </a:lnTo>
                  <a:lnTo>
                    <a:pt x="2139" y="1568"/>
                  </a:lnTo>
                  <a:lnTo>
                    <a:pt x="2127" y="1562"/>
                  </a:lnTo>
                  <a:lnTo>
                    <a:pt x="2115" y="1556"/>
                  </a:lnTo>
                  <a:lnTo>
                    <a:pt x="2143" y="1551"/>
                  </a:lnTo>
                  <a:lnTo>
                    <a:pt x="2171" y="1546"/>
                  </a:lnTo>
                  <a:lnTo>
                    <a:pt x="2199" y="1542"/>
                  </a:lnTo>
                  <a:lnTo>
                    <a:pt x="2227" y="1536"/>
                  </a:lnTo>
                  <a:lnTo>
                    <a:pt x="2254" y="1531"/>
                  </a:lnTo>
                  <a:lnTo>
                    <a:pt x="2282" y="1526"/>
                  </a:lnTo>
                  <a:lnTo>
                    <a:pt x="2310" y="1520"/>
                  </a:lnTo>
                  <a:lnTo>
                    <a:pt x="2338" y="1517"/>
                  </a:lnTo>
                  <a:lnTo>
                    <a:pt x="2304" y="1513"/>
                  </a:lnTo>
                  <a:lnTo>
                    <a:pt x="2272" y="1510"/>
                  </a:lnTo>
                  <a:lnTo>
                    <a:pt x="2238" y="1505"/>
                  </a:lnTo>
                  <a:lnTo>
                    <a:pt x="2207" y="1501"/>
                  </a:lnTo>
                  <a:lnTo>
                    <a:pt x="2173" y="1499"/>
                  </a:lnTo>
                  <a:lnTo>
                    <a:pt x="2141" y="1496"/>
                  </a:lnTo>
                  <a:lnTo>
                    <a:pt x="2108" y="1492"/>
                  </a:lnTo>
                  <a:lnTo>
                    <a:pt x="2074" y="1490"/>
                  </a:lnTo>
                  <a:lnTo>
                    <a:pt x="2062" y="1498"/>
                  </a:lnTo>
                  <a:lnTo>
                    <a:pt x="2046" y="1506"/>
                  </a:lnTo>
                  <a:lnTo>
                    <a:pt x="2033" y="1515"/>
                  </a:lnTo>
                  <a:lnTo>
                    <a:pt x="2017" y="1522"/>
                  </a:lnTo>
                  <a:lnTo>
                    <a:pt x="2003" y="1531"/>
                  </a:lnTo>
                  <a:lnTo>
                    <a:pt x="1990" y="1539"/>
                  </a:lnTo>
                  <a:lnTo>
                    <a:pt x="1976" y="1546"/>
                  </a:lnTo>
                  <a:lnTo>
                    <a:pt x="1962" y="1554"/>
                  </a:lnTo>
                  <a:lnTo>
                    <a:pt x="1941" y="1567"/>
                  </a:lnTo>
                  <a:lnTo>
                    <a:pt x="1920" y="1577"/>
                  </a:lnTo>
                  <a:lnTo>
                    <a:pt x="1899" y="1590"/>
                  </a:lnTo>
                  <a:lnTo>
                    <a:pt x="1878" y="1601"/>
                  </a:lnTo>
                  <a:lnTo>
                    <a:pt x="1857" y="1613"/>
                  </a:lnTo>
                  <a:lnTo>
                    <a:pt x="1836" y="1625"/>
                  </a:lnTo>
                  <a:lnTo>
                    <a:pt x="1816" y="1636"/>
                  </a:lnTo>
                  <a:lnTo>
                    <a:pt x="1795" y="1648"/>
                  </a:lnTo>
                  <a:lnTo>
                    <a:pt x="1816" y="1650"/>
                  </a:lnTo>
                  <a:lnTo>
                    <a:pt x="1837" y="1653"/>
                  </a:lnTo>
                  <a:lnTo>
                    <a:pt x="1858" y="1655"/>
                  </a:lnTo>
                  <a:lnTo>
                    <a:pt x="1880" y="1657"/>
                  </a:lnTo>
                  <a:lnTo>
                    <a:pt x="1901" y="1658"/>
                  </a:lnTo>
                  <a:lnTo>
                    <a:pt x="1923" y="1661"/>
                  </a:lnTo>
                  <a:lnTo>
                    <a:pt x="1945" y="1663"/>
                  </a:lnTo>
                  <a:lnTo>
                    <a:pt x="1967" y="1666"/>
                  </a:lnTo>
                  <a:lnTo>
                    <a:pt x="2013" y="1669"/>
                  </a:lnTo>
                  <a:lnTo>
                    <a:pt x="2059" y="1672"/>
                  </a:lnTo>
                  <a:lnTo>
                    <a:pt x="2106" y="1675"/>
                  </a:lnTo>
                  <a:lnTo>
                    <a:pt x="2152" y="1678"/>
                  </a:lnTo>
                  <a:lnTo>
                    <a:pt x="2199" y="1682"/>
                  </a:lnTo>
                  <a:lnTo>
                    <a:pt x="2245" y="1685"/>
                  </a:lnTo>
                  <a:lnTo>
                    <a:pt x="2292" y="1687"/>
                  </a:lnTo>
                  <a:lnTo>
                    <a:pt x="2339" y="1692"/>
                  </a:lnTo>
                  <a:lnTo>
                    <a:pt x="2377" y="1698"/>
                  </a:lnTo>
                  <a:lnTo>
                    <a:pt x="2414" y="1704"/>
                  </a:lnTo>
                  <a:lnTo>
                    <a:pt x="2452" y="1709"/>
                  </a:lnTo>
                  <a:lnTo>
                    <a:pt x="2489" y="1714"/>
                  </a:lnTo>
                  <a:lnTo>
                    <a:pt x="2528" y="1720"/>
                  </a:lnTo>
                  <a:lnTo>
                    <a:pt x="2566" y="1726"/>
                  </a:lnTo>
                  <a:lnTo>
                    <a:pt x="2603" y="1732"/>
                  </a:lnTo>
                  <a:lnTo>
                    <a:pt x="2641" y="1737"/>
                  </a:lnTo>
                  <a:lnTo>
                    <a:pt x="2592" y="1741"/>
                  </a:lnTo>
                  <a:lnTo>
                    <a:pt x="2542" y="1743"/>
                  </a:lnTo>
                  <a:lnTo>
                    <a:pt x="2490" y="1747"/>
                  </a:lnTo>
                  <a:lnTo>
                    <a:pt x="2442" y="1750"/>
                  </a:lnTo>
                  <a:lnTo>
                    <a:pt x="2392" y="1754"/>
                  </a:lnTo>
                  <a:lnTo>
                    <a:pt x="2343" y="1757"/>
                  </a:lnTo>
                  <a:lnTo>
                    <a:pt x="2293" y="1761"/>
                  </a:lnTo>
                  <a:lnTo>
                    <a:pt x="2244" y="1764"/>
                  </a:lnTo>
                  <a:lnTo>
                    <a:pt x="2210" y="1768"/>
                  </a:lnTo>
                  <a:lnTo>
                    <a:pt x="2177" y="1770"/>
                  </a:lnTo>
                  <a:lnTo>
                    <a:pt x="2142" y="1773"/>
                  </a:lnTo>
                  <a:lnTo>
                    <a:pt x="2108" y="1776"/>
                  </a:lnTo>
                  <a:lnTo>
                    <a:pt x="2073" y="1779"/>
                  </a:lnTo>
                  <a:lnTo>
                    <a:pt x="2039" y="1783"/>
                  </a:lnTo>
                  <a:lnTo>
                    <a:pt x="2006" y="1786"/>
                  </a:lnTo>
                  <a:lnTo>
                    <a:pt x="1971" y="1790"/>
                  </a:lnTo>
                  <a:lnTo>
                    <a:pt x="1936" y="1786"/>
                  </a:lnTo>
                  <a:lnTo>
                    <a:pt x="1901" y="1784"/>
                  </a:lnTo>
                  <a:lnTo>
                    <a:pt x="1867" y="1782"/>
                  </a:lnTo>
                  <a:lnTo>
                    <a:pt x="1833" y="1779"/>
                  </a:lnTo>
                  <a:lnTo>
                    <a:pt x="1798" y="1777"/>
                  </a:lnTo>
                  <a:lnTo>
                    <a:pt x="1764" y="1775"/>
                  </a:lnTo>
                  <a:lnTo>
                    <a:pt x="1730" y="1772"/>
                  </a:lnTo>
                  <a:lnTo>
                    <a:pt x="1696" y="1770"/>
                  </a:lnTo>
                  <a:lnTo>
                    <a:pt x="1680" y="1771"/>
                  </a:lnTo>
                  <a:lnTo>
                    <a:pt x="1666" y="1772"/>
                  </a:lnTo>
                  <a:lnTo>
                    <a:pt x="1651" y="1773"/>
                  </a:lnTo>
                  <a:lnTo>
                    <a:pt x="1637" y="1775"/>
                  </a:lnTo>
                  <a:lnTo>
                    <a:pt x="1623" y="1777"/>
                  </a:lnTo>
                  <a:lnTo>
                    <a:pt x="1610" y="1778"/>
                  </a:lnTo>
                  <a:lnTo>
                    <a:pt x="1594" y="1779"/>
                  </a:lnTo>
                  <a:lnTo>
                    <a:pt x="1580" y="1780"/>
                  </a:lnTo>
                  <a:lnTo>
                    <a:pt x="1565" y="1785"/>
                  </a:lnTo>
                  <a:lnTo>
                    <a:pt x="1553" y="1791"/>
                  </a:lnTo>
                  <a:lnTo>
                    <a:pt x="1537" y="1795"/>
                  </a:lnTo>
                  <a:lnTo>
                    <a:pt x="1525" y="1799"/>
                  </a:lnTo>
                  <a:lnTo>
                    <a:pt x="1510" y="1805"/>
                  </a:lnTo>
                  <a:lnTo>
                    <a:pt x="1497" y="1809"/>
                  </a:lnTo>
                  <a:lnTo>
                    <a:pt x="1483" y="1815"/>
                  </a:lnTo>
                  <a:lnTo>
                    <a:pt x="1469" y="1820"/>
                  </a:lnTo>
                  <a:lnTo>
                    <a:pt x="1412" y="1850"/>
                  </a:lnTo>
                  <a:lnTo>
                    <a:pt x="1355" y="1879"/>
                  </a:lnTo>
                  <a:lnTo>
                    <a:pt x="1297" y="1907"/>
                  </a:lnTo>
                  <a:lnTo>
                    <a:pt x="1240" y="1936"/>
                  </a:lnTo>
                  <a:lnTo>
                    <a:pt x="1182" y="1964"/>
                  </a:lnTo>
                  <a:lnTo>
                    <a:pt x="1125" y="1992"/>
                  </a:lnTo>
                  <a:lnTo>
                    <a:pt x="1068" y="2020"/>
                  </a:lnTo>
                  <a:lnTo>
                    <a:pt x="1010" y="2049"/>
                  </a:lnTo>
                  <a:lnTo>
                    <a:pt x="995" y="2053"/>
                  </a:lnTo>
                  <a:lnTo>
                    <a:pt x="980" y="2059"/>
                  </a:lnTo>
                  <a:lnTo>
                    <a:pt x="963" y="2064"/>
                  </a:lnTo>
                  <a:lnTo>
                    <a:pt x="948" y="2069"/>
                  </a:lnTo>
                  <a:lnTo>
                    <a:pt x="932" y="2073"/>
                  </a:lnTo>
                  <a:lnTo>
                    <a:pt x="917" y="2077"/>
                  </a:lnTo>
                  <a:lnTo>
                    <a:pt x="901" y="2081"/>
                  </a:lnTo>
                  <a:lnTo>
                    <a:pt x="885" y="2085"/>
                  </a:lnTo>
                  <a:lnTo>
                    <a:pt x="859" y="2088"/>
                  </a:lnTo>
                  <a:lnTo>
                    <a:pt x="832" y="2091"/>
                  </a:lnTo>
                  <a:lnTo>
                    <a:pt x="806" y="2093"/>
                  </a:lnTo>
                  <a:lnTo>
                    <a:pt x="780" y="2095"/>
                  </a:lnTo>
                  <a:lnTo>
                    <a:pt x="754" y="2098"/>
                  </a:lnTo>
                  <a:lnTo>
                    <a:pt x="727" y="2100"/>
                  </a:lnTo>
                  <a:lnTo>
                    <a:pt x="701" y="2103"/>
                  </a:lnTo>
                  <a:lnTo>
                    <a:pt x="674" y="2105"/>
                  </a:lnTo>
                  <a:lnTo>
                    <a:pt x="722" y="2115"/>
                  </a:lnTo>
                  <a:lnTo>
                    <a:pt x="768" y="2126"/>
                  </a:lnTo>
                  <a:lnTo>
                    <a:pt x="813" y="2136"/>
                  </a:lnTo>
                  <a:lnTo>
                    <a:pt x="861" y="2148"/>
                  </a:lnTo>
                  <a:lnTo>
                    <a:pt x="908" y="2159"/>
                  </a:lnTo>
                  <a:lnTo>
                    <a:pt x="953" y="2170"/>
                  </a:lnTo>
                  <a:lnTo>
                    <a:pt x="1001" y="2181"/>
                  </a:lnTo>
                  <a:lnTo>
                    <a:pt x="1047" y="2193"/>
                  </a:lnTo>
                  <a:lnTo>
                    <a:pt x="955" y="2185"/>
                  </a:lnTo>
                  <a:lnTo>
                    <a:pt x="863" y="2177"/>
                  </a:lnTo>
                  <a:lnTo>
                    <a:pt x="770" y="2169"/>
                  </a:lnTo>
                  <a:lnTo>
                    <a:pt x="677" y="2163"/>
                  </a:lnTo>
                  <a:lnTo>
                    <a:pt x="586" y="2158"/>
                  </a:lnTo>
                  <a:lnTo>
                    <a:pt x="493" y="2152"/>
                  </a:lnTo>
                  <a:lnTo>
                    <a:pt x="400" y="2149"/>
                  </a:lnTo>
                  <a:lnTo>
                    <a:pt x="308" y="2145"/>
                  </a:lnTo>
                  <a:lnTo>
                    <a:pt x="268" y="2152"/>
                  </a:lnTo>
                  <a:lnTo>
                    <a:pt x="229" y="2159"/>
                  </a:lnTo>
                  <a:lnTo>
                    <a:pt x="191" y="2164"/>
                  </a:lnTo>
                  <a:lnTo>
                    <a:pt x="152" y="2171"/>
                  </a:lnTo>
                  <a:lnTo>
                    <a:pt x="114" y="2178"/>
                  </a:lnTo>
                  <a:lnTo>
                    <a:pt x="75" y="2185"/>
                  </a:lnTo>
                  <a:lnTo>
                    <a:pt x="37" y="2191"/>
                  </a:lnTo>
                  <a:lnTo>
                    <a:pt x="0" y="2198"/>
                  </a:lnTo>
                  <a:lnTo>
                    <a:pt x="9" y="2203"/>
                  </a:lnTo>
                  <a:lnTo>
                    <a:pt x="20" y="2210"/>
                  </a:lnTo>
                  <a:lnTo>
                    <a:pt x="30" y="2216"/>
                  </a:lnTo>
                  <a:lnTo>
                    <a:pt x="39" y="2223"/>
                  </a:lnTo>
                  <a:lnTo>
                    <a:pt x="50" y="2230"/>
                  </a:lnTo>
                  <a:lnTo>
                    <a:pt x="59" y="2237"/>
                  </a:lnTo>
                  <a:lnTo>
                    <a:pt x="71" y="2243"/>
                  </a:lnTo>
                  <a:lnTo>
                    <a:pt x="82" y="2249"/>
                  </a:lnTo>
                  <a:lnTo>
                    <a:pt x="122" y="2250"/>
                  </a:lnTo>
                  <a:lnTo>
                    <a:pt x="164" y="2251"/>
                  </a:lnTo>
                  <a:lnTo>
                    <a:pt x="204" y="2252"/>
                  </a:lnTo>
                  <a:lnTo>
                    <a:pt x="245" y="2253"/>
                  </a:lnTo>
                  <a:lnTo>
                    <a:pt x="286" y="2255"/>
                  </a:lnTo>
                  <a:lnTo>
                    <a:pt x="327" y="2256"/>
                  </a:lnTo>
                  <a:lnTo>
                    <a:pt x="367" y="2258"/>
                  </a:lnTo>
                  <a:lnTo>
                    <a:pt x="409" y="2259"/>
                  </a:lnTo>
                  <a:lnTo>
                    <a:pt x="430" y="2267"/>
                  </a:lnTo>
                  <a:lnTo>
                    <a:pt x="452" y="2274"/>
                  </a:lnTo>
                  <a:lnTo>
                    <a:pt x="475" y="2281"/>
                  </a:lnTo>
                  <a:lnTo>
                    <a:pt x="496" y="2289"/>
                  </a:lnTo>
                  <a:lnTo>
                    <a:pt x="518" y="2298"/>
                  </a:lnTo>
                  <a:lnTo>
                    <a:pt x="540" y="2305"/>
                  </a:lnTo>
                  <a:lnTo>
                    <a:pt x="561" y="2312"/>
                  </a:lnTo>
                  <a:lnTo>
                    <a:pt x="583" y="2320"/>
                  </a:lnTo>
                  <a:lnTo>
                    <a:pt x="602" y="2323"/>
                  </a:lnTo>
                  <a:lnTo>
                    <a:pt x="621" y="2325"/>
                  </a:lnTo>
                  <a:lnTo>
                    <a:pt x="639" y="2328"/>
                  </a:lnTo>
                  <a:lnTo>
                    <a:pt x="658" y="2331"/>
                  </a:lnTo>
                  <a:lnTo>
                    <a:pt x="676" y="2335"/>
                  </a:lnTo>
                  <a:lnTo>
                    <a:pt x="696" y="2337"/>
                  </a:lnTo>
                  <a:lnTo>
                    <a:pt x="715" y="2341"/>
                  </a:lnTo>
                  <a:lnTo>
                    <a:pt x="733" y="2343"/>
                  </a:lnTo>
                  <a:lnTo>
                    <a:pt x="765" y="2339"/>
                  </a:lnTo>
                  <a:lnTo>
                    <a:pt x="796" y="2337"/>
                  </a:lnTo>
                  <a:lnTo>
                    <a:pt x="827" y="2334"/>
                  </a:lnTo>
                  <a:lnTo>
                    <a:pt x="858" y="2330"/>
                  </a:lnTo>
                  <a:lnTo>
                    <a:pt x="889" y="2327"/>
                  </a:lnTo>
                  <a:lnTo>
                    <a:pt x="920" y="2325"/>
                  </a:lnTo>
                  <a:lnTo>
                    <a:pt x="951" y="2322"/>
                  </a:lnTo>
                  <a:lnTo>
                    <a:pt x="981" y="2320"/>
                  </a:lnTo>
                  <a:lnTo>
                    <a:pt x="1019" y="2308"/>
                  </a:lnTo>
                  <a:lnTo>
                    <a:pt x="1059" y="2298"/>
                  </a:lnTo>
                  <a:lnTo>
                    <a:pt x="1096" y="2287"/>
                  </a:lnTo>
                  <a:lnTo>
                    <a:pt x="1135" y="2277"/>
                  </a:lnTo>
                  <a:lnTo>
                    <a:pt x="1175" y="2266"/>
                  </a:lnTo>
                  <a:lnTo>
                    <a:pt x="1213" y="2256"/>
                  </a:lnTo>
                  <a:lnTo>
                    <a:pt x="1252" y="2244"/>
                  </a:lnTo>
                  <a:lnTo>
                    <a:pt x="1290" y="2235"/>
                  </a:lnTo>
                  <a:lnTo>
                    <a:pt x="1314" y="2230"/>
                  </a:lnTo>
                  <a:lnTo>
                    <a:pt x="1338" y="2226"/>
                  </a:lnTo>
                  <a:lnTo>
                    <a:pt x="1362" y="2221"/>
                  </a:lnTo>
                  <a:lnTo>
                    <a:pt x="1385" y="2216"/>
                  </a:lnTo>
                  <a:lnTo>
                    <a:pt x="1408" y="2213"/>
                  </a:lnTo>
                  <a:lnTo>
                    <a:pt x="1433" y="2208"/>
                  </a:lnTo>
                  <a:lnTo>
                    <a:pt x="1456" y="2203"/>
                  </a:lnTo>
                  <a:lnTo>
                    <a:pt x="1482" y="2198"/>
                  </a:lnTo>
                  <a:lnTo>
                    <a:pt x="1498" y="2196"/>
                  </a:lnTo>
                  <a:lnTo>
                    <a:pt x="1515" y="2194"/>
                  </a:lnTo>
                  <a:lnTo>
                    <a:pt x="1533" y="2192"/>
                  </a:lnTo>
                  <a:lnTo>
                    <a:pt x="1550" y="2189"/>
                  </a:lnTo>
                  <a:lnTo>
                    <a:pt x="1567" y="2188"/>
                  </a:lnTo>
                  <a:lnTo>
                    <a:pt x="1585" y="2186"/>
                  </a:lnTo>
                  <a:lnTo>
                    <a:pt x="1603" y="2185"/>
                  </a:lnTo>
                  <a:lnTo>
                    <a:pt x="1621" y="2183"/>
                  </a:lnTo>
                  <a:lnTo>
                    <a:pt x="1656" y="2184"/>
                  </a:lnTo>
                  <a:lnTo>
                    <a:pt x="1693" y="2185"/>
                  </a:lnTo>
                  <a:lnTo>
                    <a:pt x="1730" y="2185"/>
                  </a:lnTo>
                  <a:lnTo>
                    <a:pt x="1766" y="2186"/>
                  </a:lnTo>
                  <a:lnTo>
                    <a:pt x="1802" y="2186"/>
                  </a:lnTo>
                  <a:lnTo>
                    <a:pt x="1840" y="2187"/>
                  </a:lnTo>
                  <a:lnTo>
                    <a:pt x="1876" y="2188"/>
                  </a:lnTo>
                  <a:lnTo>
                    <a:pt x="1912" y="2191"/>
                  </a:lnTo>
                  <a:lnTo>
                    <a:pt x="1935" y="2193"/>
                  </a:lnTo>
                  <a:lnTo>
                    <a:pt x="1957" y="2196"/>
                  </a:lnTo>
                  <a:lnTo>
                    <a:pt x="1981" y="2200"/>
                  </a:lnTo>
                  <a:lnTo>
                    <a:pt x="2005" y="2202"/>
                  </a:lnTo>
                  <a:lnTo>
                    <a:pt x="2028" y="2206"/>
                  </a:lnTo>
                  <a:lnTo>
                    <a:pt x="2051" y="2208"/>
                  </a:lnTo>
                  <a:lnTo>
                    <a:pt x="2074" y="2212"/>
                  </a:lnTo>
                  <a:lnTo>
                    <a:pt x="2098" y="2214"/>
                  </a:lnTo>
                  <a:lnTo>
                    <a:pt x="2108" y="2222"/>
                  </a:lnTo>
                  <a:lnTo>
                    <a:pt x="2119" y="2230"/>
                  </a:lnTo>
                  <a:lnTo>
                    <a:pt x="2127" y="2239"/>
                  </a:lnTo>
                  <a:lnTo>
                    <a:pt x="2137" y="2248"/>
                  </a:lnTo>
                  <a:lnTo>
                    <a:pt x="2146" y="2256"/>
                  </a:lnTo>
                  <a:lnTo>
                    <a:pt x="2156" y="2265"/>
                  </a:lnTo>
                  <a:lnTo>
                    <a:pt x="2166" y="2273"/>
                  </a:lnTo>
                  <a:lnTo>
                    <a:pt x="2175" y="2281"/>
                  </a:lnTo>
                  <a:lnTo>
                    <a:pt x="2168" y="2287"/>
                  </a:lnTo>
                  <a:lnTo>
                    <a:pt x="2162" y="2292"/>
                  </a:lnTo>
                  <a:lnTo>
                    <a:pt x="2155" y="2296"/>
                  </a:lnTo>
                  <a:lnTo>
                    <a:pt x="2150" y="2301"/>
                  </a:lnTo>
                  <a:lnTo>
                    <a:pt x="2143" y="2306"/>
                  </a:lnTo>
                  <a:lnTo>
                    <a:pt x="2137" y="2312"/>
                  </a:lnTo>
                  <a:lnTo>
                    <a:pt x="2130" y="2316"/>
                  </a:lnTo>
                  <a:lnTo>
                    <a:pt x="2124" y="2322"/>
                  </a:lnTo>
                  <a:lnTo>
                    <a:pt x="2110" y="2327"/>
                  </a:lnTo>
                  <a:lnTo>
                    <a:pt x="2095" y="2334"/>
                  </a:lnTo>
                  <a:lnTo>
                    <a:pt x="2080" y="2341"/>
                  </a:lnTo>
                  <a:lnTo>
                    <a:pt x="2066" y="2346"/>
                  </a:lnTo>
                  <a:lnTo>
                    <a:pt x="2050" y="2353"/>
                  </a:lnTo>
                  <a:lnTo>
                    <a:pt x="2036" y="2359"/>
                  </a:lnTo>
                  <a:lnTo>
                    <a:pt x="2021" y="2366"/>
                  </a:lnTo>
                  <a:lnTo>
                    <a:pt x="2007" y="2372"/>
                  </a:lnTo>
                  <a:lnTo>
                    <a:pt x="1993" y="2372"/>
                  </a:lnTo>
                  <a:lnTo>
                    <a:pt x="1980" y="2372"/>
                  </a:lnTo>
                  <a:lnTo>
                    <a:pt x="1966" y="2372"/>
                  </a:lnTo>
                  <a:lnTo>
                    <a:pt x="1953" y="2372"/>
                  </a:lnTo>
                  <a:lnTo>
                    <a:pt x="1940" y="2372"/>
                  </a:lnTo>
                  <a:lnTo>
                    <a:pt x="1927" y="2372"/>
                  </a:lnTo>
                  <a:lnTo>
                    <a:pt x="1913" y="2372"/>
                  </a:lnTo>
                  <a:lnTo>
                    <a:pt x="1900" y="2372"/>
                  </a:lnTo>
                  <a:lnTo>
                    <a:pt x="1891" y="2370"/>
                  </a:lnTo>
                  <a:lnTo>
                    <a:pt x="1881" y="2367"/>
                  </a:lnTo>
                  <a:lnTo>
                    <a:pt x="1872" y="2366"/>
                  </a:lnTo>
                  <a:lnTo>
                    <a:pt x="1863" y="2364"/>
                  </a:lnTo>
                  <a:lnTo>
                    <a:pt x="1854" y="2361"/>
                  </a:lnTo>
                  <a:lnTo>
                    <a:pt x="1844" y="2360"/>
                  </a:lnTo>
                  <a:lnTo>
                    <a:pt x="1835" y="2358"/>
                  </a:lnTo>
                  <a:lnTo>
                    <a:pt x="1825" y="2356"/>
                  </a:lnTo>
                  <a:lnTo>
                    <a:pt x="1812" y="2352"/>
                  </a:lnTo>
                  <a:lnTo>
                    <a:pt x="1798" y="2348"/>
                  </a:lnTo>
                  <a:lnTo>
                    <a:pt x="1785" y="2343"/>
                  </a:lnTo>
                  <a:lnTo>
                    <a:pt x="1771" y="2339"/>
                  </a:lnTo>
                  <a:lnTo>
                    <a:pt x="1759" y="2335"/>
                  </a:lnTo>
                  <a:lnTo>
                    <a:pt x="1745" y="2330"/>
                  </a:lnTo>
                  <a:lnTo>
                    <a:pt x="1733" y="2327"/>
                  </a:lnTo>
                  <a:lnTo>
                    <a:pt x="1719" y="2322"/>
                  </a:lnTo>
                  <a:lnTo>
                    <a:pt x="1704" y="2317"/>
                  </a:lnTo>
                  <a:lnTo>
                    <a:pt x="1686" y="2312"/>
                  </a:lnTo>
                  <a:lnTo>
                    <a:pt x="1671" y="2307"/>
                  </a:lnTo>
                  <a:lnTo>
                    <a:pt x="1654" y="2301"/>
                  </a:lnTo>
                  <a:lnTo>
                    <a:pt x="1639" y="2298"/>
                  </a:lnTo>
                  <a:lnTo>
                    <a:pt x="1622" y="2292"/>
                  </a:lnTo>
                  <a:lnTo>
                    <a:pt x="1607" y="2287"/>
                  </a:lnTo>
                  <a:lnTo>
                    <a:pt x="1591" y="2281"/>
                  </a:lnTo>
                  <a:lnTo>
                    <a:pt x="1573" y="2279"/>
                  </a:lnTo>
                  <a:lnTo>
                    <a:pt x="1557" y="2278"/>
                  </a:lnTo>
                  <a:lnTo>
                    <a:pt x="1540" y="2275"/>
                  </a:lnTo>
                  <a:lnTo>
                    <a:pt x="1522" y="2273"/>
                  </a:lnTo>
                  <a:lnTo>
                    <a:pt x="1506" y="2271"/>
                  </a:lnTo>
                  <a:lnTo>
                    <a:pt x="1489" y="2270"/>
                  </a:lnTo>
                  <a:lnTo>
                    <a:pt x="1472" y="2269"/>
                  </a:lnTo>
                  <a:lnTo>
                    <a:pt x="1455" y="2267"/>
                  </a:lnTo>
                  <a:lnTo>
                    <a:pt x="1489" y="2279"/>
                  </a:lnTo>
                  <a:lnTo>
                    <a:pt x="1521" y="2293"/>
                  </a:lnTo>
                  <a:lnTo>
                    <a:pt x="1554" y="2305"/>
                  </a:lnTo>
                  <a:lnTo>
                    <a:pt x="1586" y="2318"/>
                  </a:lnTo>
                  <a:lnTo>
                    <a:pt x="1619" y="2331"/>
                  </a:lnTo>
                  <a:lnTo>
                    <a:pt x="1650" y="2345"/>
                  </a:lnTo>
                  <a:lnTo>
                    <a:pt x="1683" y="2359"/>
                  </a:lnTo>
                  <a:lnTo>
                    <a:pt x="1715" y="2373"/>
                  </a:lnTo>
                  <a:lnTo>
                    <a:pt x="1737" y="2381"/>
                  </a:lnTo>
                  <a:lnTo>
                    <a:pt x="1759" y="2387"/>
                  </a:lnTo>
                  <a:lnTo>
                    <a:pt x="1782" y="2395"/>
                  </a:lnTo>
                  <a:lnTo>
                    <a:pt x="1802" y="2403"/>
                  </a:lnTo>
                  <a:lnTo>
                    <a:pt x="1825" y="2409"/>
                  </a:lnTo>
                  <a:lnTo>
                    <a:pt x="1847" y="2417"/>
                  </a:lnTo>
                  <a:lnTo>
                    <a:pt x="1870" y="2425"/>
                  </a:lnTo>
                  <a:lnTo>
                    <a:pt x="1892" y="2434"/>
                  </a:lnTo>
                  <a:lnTo>
                    <a:pt x="1898" y="2438"/>
                  </a:lnTo>
                  <a:lnTo>
                    <a:pt x="1904" y="2445"/>
                  </a:lnTo>
                  <a:lnTo>
                    <a:pt x="1910" y="2451"/>
                  </a:lnTo>
                  <a:lnTo>
                    <a:pt x="1917" y="2457"/>
                  </a:lnTo>
                  <a:lnTo>
                    <a:pt x="1923" y="2464"/>
                  </a:lnTo>
                  <a:lnTo>
                    <a:pt x="1929" y="2468"/>
                  </a:lnTo>
                  <a:lnTo>
                    <a:pt x="1936" y="2474"/>
                  </a:lnTo>
                  <a:lnTo>
                    <a:pt x="1942" y="2481"/>
                  </a:lnTo>
                  <a:lnTo>
                    <a:pt x="1942" y="2482"/>
                  </a:lnTo>
                  <a:lnTo>
                    <a:pt x="1943" y="2484"/>
                  </a:lnTo>
                  <a:lnTo>
                    <a:pt x="1943" y="2485"/>
                  </a:lnTo>
                  <a:lnTo>
                    <a:pt x="1943" y="2486"/>
                  </a:lnTo>
                  <a:lnTo>
                    <a:pt x="1943" y="2487"/>
                  </a:lnTo>
                  <a:lnTo>
                    <a:pt x="1943" y="2488"/>
                  </a:lnTo>
                  <a:lnTo>
                    <a:pt x="3010" y="2488"/>
                  </a:lnTo>
                  <a:lnTo>
                    <a:pt x="3011" y="2487"/>
                  </a:lnTo>
                  <a:lnTo>
                    <a:pt x="3013" y="2485"/>
                  </a:lnTo>
                  <a:lnTo>
                    <a:pt x="3015" y="2482"/>
                  </a:lnTo>
                  <a:lnTo>
                    <a:pt x="3016" y="2481"/>
                  </a:lnTo>
                  <a:lnTo>
                    <a:pt x="3017" y="2479"/>
                  </a:lnTo>
                  <a:lnTo>
                    <a:pt x="3019" y="2477"/>
                  </a:lnTo>
                  <a:lnTo>
                    <a:pt x="3020" y="2474"/>
                  </a:lnTo>
                  <a:lnTo>
                    <a:pt x="3023" y="2473"/>
                  </a:lnTo>
                  <a:lnTo>
                    <a:pt x="3054" y="2471"/>
                  </a:lnTo>
                  <a:lnTo>
                    <a:pt x="3084" y="2470"/>
                  </a:lnTo>
                  <a:lnTo>
                    <a:pt x="3116" y="2467"/>
                  </a:lnTo>
                  <a:lnTo>
                    <a:pt x="3147" y="2466"/>
                  </a:lnTo>
                  <a:lnTo>
                    <a:pt x="3178" y="2465"/>
                  </a:lnTo>
                  <a:lnTo>
                    <a:pt x="3210" y="2463"/>
                  </a:lnTo>
                  <a:lnTo>
                    <a:pt x="3240" y="2460"/>
                  </a:lnTo>
                  <a:lnTo>
                    <a:pt x="3270" y="2459"/>
                  </a:lnTo>
                  <a:lnTo>
                    <a:pt x="3316" y="2447"/>
                  </a:lnTo>
                  <a:lnTo>
                    <a:pt x="3359" y="2437"/>
                  </a:lnTo>
                  <a:lnTo>
                    <a:pt x="3404" y="2427"/>
                  </a:lnTo>
                  <a:lnTo>
                    <a:pt x="3447" y="2416"/>
                  </a:lnTo>
                  <a:lnTo>
                    <a:pt x="3490" y="2406"/>
                  </a:lnTo>
                  <a:lnTo>
                    <a:pt x="3534" y="2395"/>
                  </a:lnTo>
                  <a:lnTo>
                    <a:pt x="3577" y="2385"/>
                  </a:lnTo>
                  <a:lnTo>
                    <a:pt x="3621" y="2374"/>
                  </a:lnTo>
                  <a:lnTo>
                    <a:pt x="3675" y="2368"/>
                  </a:lnTo>
                  <a:lnTo>
                    <a:pt x="3727" y="2363"/>
                  </a:lnTo>
                  <a:lnTo>
                    <a:pt x="3780" y="2356"/>
                  </a:lnTo>
                  <a:lnTo>
                    <a:pt x="3833" y="2351"/>
                  </a:lnTo>
                  <a:lnTo>
                    <a:pt x="3885" y="2345"/>
                  </a:lnTo>
                  <a:lnTo>
                    <a:pt x="3938" y="2339"/>
                  </a:lnTo>
                  <a:lnTo>
                    <a:pt x="3993" y="2334"/>
                  </a:lnTo>
                  <a:lnTo>
                    <a:pt x="4045" y="2328"/>
                  </a:lnTo>
                  <a:lnTo>
                    <a:pt x="4074" y="2312"/>
                  </a:lnTo>
                  <a:lnTo>
                    <a:pt x="4102" y="2296"/>
                  </a:lnTo>
                  <a:lnTo>
                    <a:pt x="4131" y="2279"/>
                  </a:lnTo>
                  <a:lnTo>
                    <a:pt x="4159" y="2264"/>
                  </a:lnTo>
                  <a:lnTo>
                    <a:pt x="4187" y="2246"/>
                  </a:lnTo>
                  <a:lnTo>
                    <a:pt x="4215" y="2230"/>
                  </a:lnTo>
                  <a:lnTo>
                    <a:pt x="4244" y="2214"/>
                  </a:lnTo>
                  <a:lnTo>
                    <a:pt x="4272" y="2198"/>
                  </a:lnTo>
                  <a:lnTo>
                    <a:pt x="4311" y="2177"/>
                  </a:lnTo>
                  <a:lnTo>
                    <a:pt x="4351" y="2156"/>
                  </a:lnTo>
                  <a:lnTo>
                    <a:pt x="4389" y="2133"/>
                  </a:lnTo>
                  <a:lnTo>
                    <a:pt x="4430" y="2112"/>
                  </a:lnTo>
                  <a:lnTo>
                    <a:pt x="4468" y="2090"/>
                  </a:lnTo>
                  <a:lnTo>
                    <a:pt x="4509" y="2069"/>
                  </a:lnTo>
                  <a:lnTo>
                    <a:pt x="4549" y="2048"/>
                  </a:lnTo>
                  <a:lnTo>
                    <a:pt x="4588" y="2024"/>
                  </a:lnTo>
                  <a:lnTo>
                    <a:pt x="4635" y="1991"/>
                  </a:lnTo>
                  <a:lnTo>
                    <a:pt x="4683" y="1956"/>
                  </a:lnTo>
                  <a:lnTo>
                    <a:pt x="4731" y="1921"/>
                  </a:lnTo>
                  <a:lnTo>
                    <a:pt x="4777" y="1886"/>
                  </a:lnTo>
                  <a:lnTo>
                    <a:pt x="4826" y="1852"/>
                  </a:lnTo>
                  <a:lnTo>
                    <a:pt x="4874" y="1818"/>
                  </a:lnTo>
                  <a:lnTo>
                    <a:pt x="4922" y="1783"/>
                  </a:lnTo>
                  <a:lnTo>
                    <a:pt x="4970" y="1748"/>
                  </a:lnTo>
                  <a:lnTo>
                    <a:pt x="4990" y="1728"/>
                  </a:lnTo>
                  <a:lnTo>
                    <a:pt x="5010" y="1708"/>
                  </a:lnTo>
                  <a:lnTo>
                    <a:pt x="5030" y="1689"/>
                  </a:lnTo>
                  <a:lnTo>
                    <a:pt x="5051" y="1669"/>
                  </a:lnTo>
                  <a:lnTo>
                    <a:pt x="5070" y="1649"/>
                  </a:lnTo>
                  <a:lnTo>
                    <a:pt x="5090" y="1629"/>
                  </a:lnTo>
                  <a:lnTo>
                    <a:pt x="5110" y="1610"/>
                  </a:lnTo>
                  <a:lnTo>
                    <a:pt x="5131" y="1590"/>
                  </a:lnTo>
                  <a:lnTo>
                    <a:pt x="5117" y="1614"/>
                  </a:lnTo>
                  <a:lnTo>
                    <a:pt x="5105" y="1639"/>
                  </a:lnTo>
                  <a:lnTo>
                    <a:pt x="5091" y="1663"/>
                  </a:lnTo>
                  <a:lnTo>
                    <a:pt x="5080" y="1686"/>
                  </a:lnTo>
                  <a:lnTo>
                    <a:pt x="5066" y="1712"/>
                  </a:lnTo>
                  <a:lnTo>
                    <a:pt x="5053" y="1736"/>
                  </a:lnTo>
                  <a:lnTo>
                    <a:pt x="5040" y="1761"/>
                  </a:lnTo>
                  <a:lnTo>
                    <a:pt x="5027" y="1785"/>
                  </a:lnTo>
                  <a:lnTo>
                    <a:pt x="5018" y="1798"/>
                  </a:lnTo>
                  <a:lnTo>
                    <a:pt x="5008" y="1813"/>
                  </a:lnTo>
                  <a:lnTo>
                    <a:pt x="4997" y="1826"/>
                  </a:lnTo>
                  <a:lnTo>
                    <a:pt x="4988" y="1840"/>
                  </a:lnTo>
                  <a:lnTo>
                    <a:pt x="4977" y="1852"/>
                  </a:lnTo>
                  <a:lnTo>
                    <a:pt x="4968" y="1866"/>
                  </a:lnTo>
                  <a:lnTo>
                    <a:pt x="4958" y="1880"/>
                  </a:lnTo>
                  <a:lnTo>
                    <a:pt x="4947" y="1894"/>
                  </a:lnTo>
                  <a:lnTo>
                    <a:pt x="4916" y="1920"/>
                  </a:lnTo>
                  <a:lnTo>
                    <a:pt x="4884" y="1947"/>
                  </a:lnTo>
                  <a:lnTo>
                    <a:pt x="4852" y="1972"/>
                  </a:lnTo>
                  <a:lnTo>
                    <a:pt x="4819" y="1999"/>
                  </a:lnTo>
                  <a:lnTo>
                    <a:pt x="4787" y="2024"/>
                  </a:lnTo>
                  <a:lnTo>
                    <a:pt x="4754" y="2050"/>
                  </a:lnTo>
                  <a:lnTo>
                    <a:pt x="4722" y="2077"/>
                  </a:lnTo>
                  <a:lnTo>
                    <a:pt x="4689" y="2103"/>
                  </a:lnTo>
                  <a:lnTo>
                    <a:pt x="4658" y="2126"/>
                  </a:lnTo>
                  <a:lnTo>
                    <a:pt x="4626" y="2146"/>
                  </a:lnTo>
                  <a:lnTo>
                    <a:pt x="4594" y="2169"/>
                  </a:lnTo>
                  <a:lnTo>
                    <a:pt x="4561" y="2189"/>
                  </a:lnTo>
                  <a:lnTo>
                    <a:pt x="4530" y="2212"/>
                  </a:lnTo>
                  <a:lnTo>
                    <a:pt x="4497" y="2232"/>
                  </a:lnTo>
                  <a:lnTo>
                    <a:pt x="4466" y="2252"/>
                  </a:lnTo>
                  <a:lnTo>
                    <a:pt x="4435" y="2272"/>
                  </a:lnTo>
                  <a:lnTo>
                    <a:pt x="4476" y="2253"/>
                  </a:lnTo>
                  <a:lnTo>
                    <a:pt x="4518" y="2234"/>
                  </a:lnTo>
                  <a:lnTo>
                    <a:pt x="4559" y="2214"/>
                  </a:lnTo>
                  <a:lnTo>
                    <a:pt x="4602" y="2194"/>
                  </a:lnTo>
                  <a:lnTo>
                    <a:pt x="4643" y="2176"/>
                  </a:lnTo>
                  <a:lnTo>
                    <a:pt x="4686" y="2156"/>
                  </a:lnTo>
                  <a:lnTo>
                    <a:pt x="4726" y="2135"/>
                  </a:lnTo>
                  <a:lnTo>
                    <a:pt x="4769" y="2116"/>
                  </a:lnTo>
                  <a:lnTo>
                    <a:pt x="4802" y="2092"/>
                  </a:lnTo>
                  <a:lnTo>
                    <a:pt x="4833" y="2067"/>
                  </a:lnTo>
                  <a:lnTo>
                    <a:pt x="4866" y="2044"/>
                  </a:lnTo>
                  <a:lnTo>
                    <a:pt x="4898" y="2020"/>
                  </a:lnTo>
                  <a:lnTo>
                    <a:pt x="4930" y="1995"/>
                  </a:lnTo>
                  <a:lnTo>
                    <a:pt x="4962" y="1971"/>
                  </a:lnTo>
                  <a:lnTo>
                    <a:pt x="4995" y="1947"/>
                  </a:lnTo>
                  <a:lnTo>
                    <a:pt x="5026" y="1923"/>
                  </a:lnTo>
                  <a:lnTo>
                    <a:pt x="5006" y="1954"/>
                  </a:lnTo>
                  <a:lnTo>
                    <a:pt x="4988" y="1984"/>
                  </a:lnTo>
                  <a:lnTo>
                    <a:pt x="4969" y="2015"/>
                  </a:lnTo>
                  <a:lnTo>
                    <a:pt x="4948" y="2045"/>
                  </a:lnTo>
                  <a:lnTo>
                    <a:pt x="4930" y="2076"/>
                  </a:lnTo>
                  <a:lnTo>
                    <a:pt x="4911" y="2106"/>
                  </a:lnTo>
                  <a:lnTo>
                    <a:pt x="4891" y="2136"/>
                  </a:lnTo>
                  <a:lnTo>
                    <a:pt x="4873" y="2165"/>
                  </a:lnTo>
                  <a:lnTo>
                    <a:pt x="4854" y="2186"/>
                  </a:lnTo>
                  <a:lnTo>
                    <a:pt x="4836" y="2205"/>
                  </a:lnTo>
                  <a:lnTo>
                    <a:pt x="4817" y="2224"/>
                  </a:lnTo>
                  <a:lnTo>
                    <a:pt x="4798" y="2243"/>
                  </a:lnTo>
                  <a:lnTo>
                    <a:pt x="4780" y="2263"/>
                  </a:lnTo>
                  <a:lnTo>
                    <a:pt x="4761" y="2281"/>
                  </a:lnTo>
                  <a:lnTo>
                    <a:pt x="4743" y="2300"/>
                  </a:lnTo>
                  <a:lnTo>
                    <a:pt x="4723" y="2320"/>
                  </a:lnTo>
                  <a:lnTo>
                    <a:pt x="4746" y="2306"/>
                  </a:lnTo>
                  <a:lnTo>
                    <a:pt x="4769" y="2292"/>
                  </a:lnTo>
                  <a:lnTo>
                    <a:pt x="4793" y="2277"/>
                  </a:lnTo>
                  <a:lnTo>
                    <a:pt x="4815" y="2263"/>
                  </a:lnTo>
                  <a:lnTo>
                    <a:pt x="4838" y="2248"/>
                  </a:lnTo>
                  <a:lnTo>
                    <a:pt x="4860" y="2234"/>
                  </a:lnTo>
                  <a:lnTo>
                    <a:pt x="4884" y="2219"/>
                  </a:lnTo>
                  <a:lnTo>
                    <a:pt x="4906" y="2205"/>
                  </a:lnTo>
                  <a:lnTo>
                    <a:pt x="4920" y="2192"/>
                  </a:lnTo>
                  <a:lnTo>
                    <a:pt x="4934" y="2180"/>
                  </a:lnTo>
                  <a:lnTo>
                    <a:pt x="4947" y="2167"/>
                  </a:lnTo>
                  <a:lnTo>
                    <a:pt x="4962" y="2155"/>
                  </a:lnTo>
                  <a:lnTo>
                    <a:pt x="4975" y="2142"/>
                  </a:lnTo>
                  <a:lnTo>
                    <a:pt x="4990" y="2130"/>
                  </a:lnTo>
                  <a:lnTo>
                    <a:pt x="5003" y="2117"/>
                  </a:lnTo>
                  <a:lnTo>
                    <a:pt x="5017" y="2105"/>
                  </a:lnTo>
                  <a:lnTo>
                    <a:pt x="5051" y="2069"/>
                  </a:lnTo>
                  <a:lnTo>
                    <a:pt x="5082" y="2033"/>
                  </a:lnTo>
                  <a:lnTo>
                    <a:pt x="5115" y="1997"/>
                  </a:lnTo>
                  <a:lnTo>
                    <a:pt x="5148" y="1961"/>
                  </a:lnTo>
                  <a:lnTo>
                    <a:pt x="5181" y="1924"/>
                  </a:lnTo>
                  <a:lnTo>
                    <a:pt x="5213" y="1887"/>
                  </a:lnTo>
                  <a:lnTo>
                    <a:pt x="5247" y="1851"/>
                  </a:lnTo>
                  <a:lnTo>
                    <a:pt x="5278" y="1814"/>
                  </a:lnTo>
                  <a:lnTo>
                    <a:pt x="5296" y="1799"/>
                  </a:lnTo>
                  <a:lnTo>
                    <a:pt x="5312" y="1786"/>
                  </a:lnTo>
                  <a:lnTo>
                    <a:pt x="5329" y="1771"/>
                  </a:lnTo>
                  <a:lnTo>
                    <a:pt x="5346" y="1758"/>
                  </a:lnTo>
                  <a:lnTo>
                    <a:pt x="5362" y="1743"/>
                  </a:lnTo>
                  <a:lnTo>
                    <a:pt x="5379" y="1729"/>
                  </a:lnTo>
                  <a:lnTo>
                    <a:pt x="5396" y="1714"/>
                  </a:lnTo>
                  <a:lnTo>
                    <a:pt x="5414" y="1700"/>
                  </a:lnTo>
                  <a:lnTo>
                    <a:pt x="5435" y="1687"/>
                  </a:lnTo>
                  <a:lnTo>
                    <a:pt x="5457" y="1677"/>
                  </a:lnTo>
                  <a:lnTo>
                    <a:pt x="5478" y="1665"/>
                  </a:lnTo>
                  <a:lnTo>
                    <a:pt x="5500" y="1654"/>
                  </a:lnTo>
                  <a:lnTo>
                    <a:pt x="5522" y="1642"/>
                  </a:lnTo>
                  <a:lnTo>
                    <a:pt x="5543" y="1630"/>
                  </a:lnTo>
                  <a:lnTo>
                    <a:pt x="5565" y="1620"/>
                  </a:lnTo>
                  <a:lnTo>
                    <a:pt x="5586" y="1608"/>
                  </a:lnTo>
                  <a:lnTo>
                    <a:pt x="5581" y="1622"/>
                  </a:lnTo>
                  <a:lnTo>
                    <a:pt x="5574" y="1636"/>
                  </a:lnTo>
                  <a:lnTo>
                    <a:pt x="5565" y="1651"/>
                  </a:lnTo>
                  <a:lnTo>
                    <a:pt x="5558" y="1666"/>
                  </a:lnTo>
                  <a:lnTo>
                    <a:pt x="5553" y="1682"/>
                  </a:lnTo>
                  <a:lnTo>
                    <a:pt x="5547" y="1696"/>
                  </a:lnTo>
                  <a:lnTo>
                    <a:pt x="5540" y="1711"/>
                  </a:lnTo>
                  <a:lnTo>
                    <a:pt x="5533" y="1725"/>
                  </a:lnTo>
                  <a:lnTo>
                    <a:pt x="5529" y="1734"/>
                  </a:lnTo>
                  <a:lnTo>
                    <a:pt x="5527" y="1742"/>
                  </a:lnTo>
                  <a:lnTo>
                    <a:pt x="5522" y="1751"/>
                  </a:lnTo>
                  <a:lnTo>
                    <a:pt x="5519" y="1761"/>
                  </a:lnTo>
                  <a:lnTo>
                    <a:pt x="5514" y="1770"/>
                  </a:lnTo>
                  <a:lnTo>
                    <a:pt x="5511" y="1779"/>
                  </a:lnTo>
                  <a:lnTo>
                    <a:pt x="5506" y="1789"/>
                  </a:lnTo>
                  <a:lnTo>
                    <a:pt x="5501" y="1797"/>
                  </a:lnTo>
                  <a:lnTo>
                    <a:pt x="5489" y="1811"/>
                  </a:lnTo>
                  <a:lnTo>
                    <a:pt x="5476" y="1825"/>
                  </a:lnTo>
                  <a:lnTo>
                    <a:pt x="5463" y="1838"/>
                  </a:lnTo>
                  <a:lnTo>
                    <a:pt x="5449" y="1852"/>
                  </a:lnTo>
                  <a:lnTo>
                    <a:pt x="5436" y="1865"/>
                  </a:lnTo>
                  <a:lnTo>
                    <a:pt x="5422" y="1879"/>
                  </a:lnTo>
                  <a:lnTo>
                    <a:pt x="5411" y="1892"/>
                  </a:lnTo>
                  <a:lnTo>
                    <a:pt x="5397" y="1906"/>
                  </a:lnTo>
                  <a:lnTo>
                    <a:pt x="5375" y="1927"/>
                  </a:lnTo>
                  <a:lnTo>
                    <a:pt x="5352" y="1948"/>
                  </a:lnTo>
                  <a:lnTo>
                    <a:pt x="5328" y="1967"/>
                  </a:lnTo>
                  <a:lnTo>
                    <a:pt x="5305" y="1990"/>
                  </a:lnTo>
                  <a:lnTo>
                    <a:pt x="5282" y="2009"/>
                  </a:lnTo>
                  <a:lnTo>
                    <a:pt x="5259" y="2029"/>
                  </a:lnTo>
                  <a:lnTo>
                    <a:pt x="5237" y="2049"/>
                  </a:lnTo>
                  <a:lnTo>
                    <a:pt x="5213" y="2071"/>
                  </a:lnTo>
                  <a:lnTo>
                    <a:pt x="5260" y="2055"/>
                  </a:lnTo>
                  <a:lnTo>
                    <a:pt x="5306" y="2040"/>
                  </a:lnTo>
                  <a:lnTo>
                    <a:pt x="5353" y="2024"/>
                  </a:lnTo>
                  <a:lnTo>
                    <a:pt x="5399" y="2009"/>
                  </a:lnTo>
                  <a:lnTo>
                    <a:pt x="5445" y="1994"/>
                  </a:lnTo>
                  <a:lnTo>
                    <a:pt x="5492" y="1979"/>
                  </a:lnTo>
                  <a:lnTo>
                    <a:pt x="5539" y="1964"/>
                  </a:lnTo>
                  <a:lnTo>
                    <a:pt x="5585" y="1948"/>
                  </a:lnTo>
                  <a:lnTo>
                    <a:pt x="5607" y="1938"/>
                  </a:lnTo>
                  <a:lnTo>
                    <a:pt x="5628" y="1930"/>
                  </a:lnTo>
                  <a:lnTo>
                    <a:pt x="5648" y="1921"/>
                  </a:lnTo>
                  <a:lnTo>
                    <a:pt x="5669" y="1912"/>
                  </a:lnTo>
                  <a:lnTo>
                    <a:pt x="5691" y="1904"/>
                  </a:lnTo>
                  <a:lnTo>
                    <a:pt x="5712" y="1894"/>
                  </a:lnTo>
                  <a:lnTo>
                    <a:pt x="5733" y="1884"/>
                  </a:lnTo>
                  <a:lnTo>
                    <a:pt x="5754" y="1876"/>
                  </a:lnTo>
                  <a:lnTo>
                    <a:pt x="5758" y="1869"/>
                  </a:lnTo>
                  <a:lnTo>
                    <a:pt x="5764" y="1862"/>
                  </a:lnTo>
                  <a:lnTo>
                    <a:pt x="5769" y="1855"/>
                  </a:lnTo>
                  <a:lnTo>
                    <a:pt x="5775" y="1849"/>
                  </a:lnTo>
                  <a:lnTo>
                    <a:pt x="5778" y="1842"/>
                  </a:lnTo>
                  <a:lnTo>
                    <a:pt x="5784" y="1835"/>
                  </a:lnTo>
                  <a:lnTo>
                    <a:pt x="5790" y="1828"/>
                  </a:lnTo>
                  <a:lnTo>
                    <a:pt x="5796" y="1823"/>
                  </a:lnTo>
                  <a:lnTo>
                    <a:pt x="5800" y="1808"/>
                  </a:lnTo>
                  <a:lnTo>
                    <a:pt x="5805" y="1794"/>
                  </a:lnTo>
                  <a:lnTo>
                    <a:pt x="5808" y="1779"/>
                  </a:lnTo>
                  <a:lnTo>
                    <a:pt x="5813" y="1765"/>
                  </a:lnTo>
                  <a:lnTo>
                    <a:pt x="5818" y="1750"/>
                  </a:lnTo>
                  <a:lnTo>
                    <a:pt x="5822" y="1736"/>
                  </a:lnTo>
                  <a:lnTo>
                    <a:pt x="5827" y="1721"/>
                  </a:lnTo>
                  <a:lnTo>
                    <a:pt x="5832" y="1707"/>
                  </a:lnTo>
                  <a:lnTo>
                    <a:pt x="5854" y="1680"/>
                  </a:lnTo>
                  <a:lnTo>
                    <a:pt x="5877" y="1655"/>
                  </a:lnTo>
                  <a:lnTo>
                    <a:pt x="5899" y="1629"/>
                  </a:lnTo>
                  <a:lnTo>
                    <a:pt x="5922" y="1601"/>
                  </a:lnTo>
                  <a:lnTo>
                    <a:pt x="5945" y="1576"/>
                  </a:lnTo>
                  <a:lnTo>
                    <a:pt x="5969" y="1549"/>
                  </a:lnTo>
                  <a:lnTo>
                    <a:pt x="5992" y="1524"/>
                  </a:lnTo>
                  <a:lnTo>
                    <a:pt x="6015" y="1497"/>
                  </a:lnTo>
                  <a:lnTo>
                    <a:pt x="6029" y="1474"/>
                  </a:lnTo>
                  <a:lnTo>
                    <a:pt x="6042" y="1451"/>
                  </a:lnTo>
                  <a:lnTo>
                    <a:pt x="6056" y="1428"/>
                  </a:lnTo>
                  <a:lnTo>
                    <a:pt x="6069" y="1405"/>
                  </a:lnTo>
                  <a:lnTo>
                    <a:pt x="6081" y="1381"/>
                  </a:lnTo>
                  <a:lnTo>
                    <a:pt x="6094" y="1357"/>
                  </a:lnTo>
                  <a:lnTo>
                    <a:pt x="6108" y="1333"/>
                  </a:lnTo>
                  <a:lnTo>
                    <a:pt x="6121" y="1310"/>
                  </a:lnTo>
                  <a:lnTo>
                    <a:pt x="6165" y="1249"/>
                  </a:lnTo>
                  <a:lnTo>
                    <a:pt x="6209" y="1189"/>
                  </a:lnTo>
                  <a:lnTo>
                    <a:pt x="6253" y="1128"/>
                  </a:lnTo>
                  <a:lnTo>
                    <a:pt x="6299" y="1068"/>
                  </a:lnTo>
                  <a:lnTo>
                    <a:pt x="6343" y="1008"/>
                  </a:lnTo>
                  <a:lnTo>
                    <a:pt x="6388" y="947"/>
                  </a:lnTo>
                  <a:lnTo>
                    <a:pt x="6434" y="886"/>
                  </a:lnTo>
                  <a:lnTo>
                    <a:pt x="6478" y="825"/>
                  </a:lnTo>
                  <a:close/>
                </a:path>
              </a:pathLst>
            </a:custGeom>
            <a:solidFill>
              <a:srgbClr val="AAA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117" name="Rectangle 471"/>
            <p:cNvSpPr>
              <a:spLocks noChangeArrowheads="1"/>
            </p:cNvSpPr>
            <p:nvPr/>
          </p:nvSpPr>
          <p:spPr bwMode="auto">
            <a:xfrm>
              <a:off x="3039" y="2663"/>
              <a:ext cx="26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altLang="it-IT" sz="1000">
                  <a:solidFill>
                    <a:srgbClr val="121415"/>
                  </a:solidFill>
                  <a:latin typeface="AvantGarde Bk BT"/>
                </a:rPr>
                <a:t>1000 m</a:t>
              </a:r>
              <a:endParaRPr lang="it-IT" altLang="it-IT" sz="2000">
                <a:solidFill>
                  <a:srgbClr val="121415"/>
                </a:solidFill>
                <a:latin typeface="Verdana" pitchFamily="34" charset="0"/>
              </a:endParaRPr>
            </a:p>
          </p:txBody>
        </p:sp>
        <p:sp>
          <p:nvSpPr>
            <p:cNvPr id="71118" name="Rectangle 472"/>
            <p:cNvSpPr>
              <a:spLocks noChangeArrowheads="1"/>
            </p:cNvSpPr>
            <p:nvPr/>
          </p:nvSpPr>
          <p:spPr bwMode="auto">
            <a:xfrm>
              <a:off x="1385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19" name="Rectangle 473"/>
            <p:cNvSpPr>
              <a:spLocks noChangeArrowheads="1"/>
            </p:cNvSpPr>
            <p:nvPr/>
          </p:nvSpPr>
          <p:spPr bwMode="auto">
            <a:xfrm>
              <a:off x="1462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0" name="Rectangle 474"/>
            <p:cNvSpPr>
              <a:spLocks noChangeArrowheads="1"/>
            </p:cNvSpPr>
            <p:nvPr/>
          </p:nvSpPr>
          <p:spPr bwMode="auto">
            <a:xfrm>
              <a:off x="1540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1" name="Rectangle 475"/>
            <p:cNvSpPr>
              <a:spLocks noChangeArrowheads="1"/>
            </p:cNvSpPr>
            <p:nvPr/>
          </p:nvSpPr>
          <p:spPr bwMode="auto">
            <a:xfrm>
              <a:off x="1617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2" name="Rectangle 476"/>
            <p:cNvSpPr>
              <a:spLocks noChangeArrowheads="1"/>
            </p:cNvSpPr>
            <p:nvPr/>
          </p:nvSpPr>
          <p:spPr bwMode="auto">
            <a:xfrm>
              <a:off x="1694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3" name="Rectangle 477"/>
            <p:cNvSpPr>
              <a:spLocks noChangeArrowheads="1"/>
            </p:cNvSpPr>
            <p:nvPr/>
          </p:nvSpPr>
          <p:spPr bwMode="auto">
            <a:xfrm>
              <a:off x="1771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4" name="Rectangle 478"/>
            <p:cNvSpPr>
              <a:spLocks noChangeArrowheads="1"/>
            </p:cNvSpPr>
            <p:nvPr/>
          </p:nvSpPr>
          <p:spPr bwMode="auto">
            <a:xfrm>
              <a:off x="1849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5" name="Rectangle 479"/>
            <p:cNvSpPr>
              <a:spLocks noChangeArrowheads="1"/>
            </p:cNvSpPr>
            <p:nvPr/>
          </p:nvSpPr>
          <p:spPr bwMode="auto">
            <a:xfrm>
              <a:off x="1926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6" name="Rectangle 480"/>
            <p:cNvSpPr>
              <a:spLocks noChangeArrowheads="1"/>
            </p:cNvSpPr>
            <p:nvPr/>
          </p:nvSpPr>
          <p:spPr bwMode="auto">
            <a:xfrm>
              <a:off x="2003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7" name="Rectangle 481"/>
            <p:cNvSpPr>
              <a:spLocks noChangeArrowheads="1"/>
            </p:cNvSpPr>
            <p:nvPr/>
          </p:nvSpPr>
          <p:spPr bwMode="auto">
            <a:xfrm>
              <a:off x="2081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8" name="Rectangle 482"/>
            <p:cNvSpPr>
              <a:spLocks noChangeArrowheads="1"/>
            </p:cNvSpPr>
            <p:nvPr/>
          </p:nvSpPr>
          <p:spPr bwMode="auto">
            <a:xfrm>
              <a:off x="2158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29" name="Rectangle 483"/>
            <p:cNvSpPr>
              <a:spLocks noChangeArrowheads="1"/>
            </p:cNvSpPr>
            <p:nvPr/>
          </p:nvSpPr>
          <p:spPr bwMode="auto">
            <a:xfrm>
              <a:off x="2235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0" name="Rectangle 484"/>
            <p:cNvSpPr>
              <a:spLocks noChangeArrowheads="1"/>
            </p:cNvSpPr>
            <p:nvPr/>
          </p:nvSpPr>
          <p:spPr bwMode="auto">
            <a:xfrm>
              <a:off x="2312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1" name="Rectangle 485"/>
            <p:cNvSpPr>
              <a:spLocks noChangeArrowheads="1"/>
            </p:cNvSpPr>
            <p:nvPr/>
          </p:nvSpPr>
          <p:spPr bwMode="auto">
            <a:xfrm>
              <a:off x="2390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2" name="Rectangle 486"/>
            <p:cNvSpPr>
              <a:spLocks noChangeArrowheads="1"/>
            </p:cNvSpPr>
            <p:nvPr/>
          </p:nvSpPr>
          <p:spPr bwMode="auto">
            <a:xfrm>
              <a:off x="2467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3" name="Rectangle 487"/>
            <p:cNvSpPr>
              <a:spLocks noChangeArrowheads="1"/>
            </p:cNvSpPr>
            <p:nvPr/>
          </p:nvSpPr>
          <p:spPr bwMode="auto">
            <a:xfrm>
              <a:off x="2544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4" name="Rectangle 488"/>
            <p:cNvSpPr>
              <a:spLocks noChangeArrowheads="1"/>
            </p:cNvSpPr>
            <p:nvPr/>
          </p:nvSpPr>
          <p:spPr bwMode="auto">
            <a:xfrm>
              <a:off x="2621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5" name="Rectangle 489"/>
            <p:cNvSpPr>
              <a:spLocks noChangeArrowheads="1"/>
            </p:cNvSpPr>
            <p:nvPr/>
          </p:nvSpPr>
          <p:spPr bwMode="auto">
            <a:xfrm>
              <a:off x="2699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6" name="Rectangle 490"/>
            <p:cNvSpPr>
              <a:spLocks noChangeArrowheads="1"/>
            </p:cNvSpPr>
            <p:nvPr/>
          </p:nvSpPr>
          <p:spPr bwMode="auto">
            <a:xfrm>
              <a:off x="2776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7" name="Rectangle 491"/>
            <p:cNvSpPr>
              <a:spLocks noChangeArrowheads="1"/>
            </p:cNvSpPr>
            <p:nvPr/>
          </p:nvSpPr>
          <p:spPr bwMode="auto">
            <a:xfrm>
              <a:off x="2853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8" name="Rectangle 492"/>
            <p:cNvSpPr>
              <a:spLocks noChangeArrowheads="1"/>
            </p:cNvSpPr>
            <p:nvPr/>
          </p:nvSpPr>
          <p:spPr bwMode="auto">
            <a:xfrm>
              <a:off x="2931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39" name="Rectangle 493"/>
            <p:cNvSpPr>
              <a:spLocks noChangeArrowheads="1"/>
            </p:cNvSpPr>
            <p:nvPr/>
          </p:nvSpPr>
          <p:spPr bwMode="auto">
            <a:xfrm>
              <a:off x="3008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0" name="Rectangle 494"/>
            <p:cNvSpPr>
              <a:spLocks noChangeArrowheads="1"/>
            </p:cNvSpPr>
            <p:nvPr/>
          </p:nvSpPr>
          <p:spPr bwMode="auto">
            <a:xfrm>
              <a:off x="3085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1" name="Rectangle 495"/>
            <p:cNvSpPr>
              <a:spLocks noChangeArrowheads="1"/>
            </p:cNvSpPr>
            <p:nvPr/>
          </p:nvSpPr>
          <p:spPr bwMode="auto">
            <a:xfrm>
              <a:off x="3162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2" name="Rectangle 496"/>
            <p:cNvSpPr>
              <a:spLocks noChangeArrowheads="1"/>
            </p:cNvSpPr>
            <p:nvPr/>
          </p:nvSpPr>
          <p:spPr bwMode="auto">
            <a:xfrm>
              <a:off x="3239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3" name="Rectangle 497"/>
            <p:cNvSpPr>
              <a:spLocks noChangeArrowheads="1"/>
            </p:cNvSpPr>
            <p:nvPr/>
          </p:nvSpPr>
          <p:spPr bwMode="auto">
            <a:xfrm>
              <a:off x="3317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4" name="Rectangle 498"/>
            <p:cNvSpPr>
              <a:spLocks noChangeArrowheads="1"/>
            </p:cNvSpPr>
            <p:nvPr/>
          </p:nvSpPr>
          <p:spPr bwMode="auto">
            <a:xfrm>
              <a:off x="3394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5" name="Rectangle 499"/>
            <p:cNvSpPr>
              <a:spLocks noChangeArrowheads="1"/>
            </p:cNvSpPr>
            <p:nvPr/>
          </p:nvSpPr>
          <p:spPr bwMode="auto">
            <a:xfrm>
              <a:off x="3471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6" name="Rectangle 500"/>
            <p:cNvSpPr>
              <a:spLocks noChangeArrowheads="1"/>
            </p:cNvSpPr>
            <p:nvPr/>
          </p:nvSpPr>
          <p:spPr bwMode="auto">
            <a:xfrm>
              <a:off x="3549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7" name="Rectangle 501"/>
            <p:cNvSpPr>
              <a:spLocks noChangeArrowheads="1"/>
            </p:cNvSpPr>
            <p:nvPr/>
          </p:nvSpPr>
          <p:spPr bwMode="auto">
            <a:xfrm>
              <a:off x="3626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8" name="Rectangle 502"/>
            <p:cNvSpPr>
              <a:spLocks noChangeArrowheads="1"/>
            </p:cNvSpPr>
            <p:nvPr/>
          </p:nvSpPr>
          <p:spPr bwMode="auto">
            <a:xfrm>
              <a:off x="3703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49" name="Rectangle 503"/>
            <p:cNvSpPr>
              <a:spLocks noChangeArrowheads="1"/>
            </p:cNvSpPr>
            <p:nvPr/>
          </p:nvSpPr>
          <p:spPr bwMode="auto">
            <a:xfrm>
              <a:off x="3781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0" name="Rectangle 504"/>
            <p:cNvSpPr>
              <a:spLocks noChangeArrowheads="1"/>
            </p:cNvSpPr>
            <p:nvPr/>
          </p:nvSpPr>
          <p:spPr bwMode="auto">
            <a:xfrm>
              <a:off x="3858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1" name="Rectangle 505"/>
            <p:cNvSpPr>
              <a:spLocks noChangeArrowheads="1"/>
            </p:cNvSpPr>
            <p:nvPr/>
          </p:nvSpPr>
          <p:spPr bwMode="auto">
            <a:xfrm>
              <a:off x="3935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2" name="Rectangle 506"/>
            <p:cNvSpPr>
              <a:spLocks noChangeArrowheads="1"/>
            </p:cNvSpPr>
            <p:nvPr/>
          </p:nvSpPr>
          <p:spPr bwMode="auto">
            <a:xfrm>
              <a:off x="4012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3" name="Rectangle 507"/>
            <p:cNvSpPr>
              <a:spLocks noChangeArrowheads="1"/>
            </p:cNvSpPr>
            <p:nvPr/>
          </p:nvSpPr>
          <p:spPr bwMode="auto">
            <a:xfrm>
              <a:off x="4089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4" name="Rectangle 508"/>
            <p:cNvSpPr>
              <a:spLocks noChangeArrowheads="1"/>
            </p:cNvSpPr>
            <p:nvPr/>
          </p:nvSpPr>
          <p:spPr bwMode="auto">
            <a:xfrm>
              <a:off x="4167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5" name="Rectangle 509"/>
            <p:cNvSpPr>
              <a:spLocks noChangeArrowheads="1"/>
            </p:cNvSpPr>
            <p:nvPr/>
          </p:nvSpPr>
          <p:spPr bwMode="auto">
            <a:xfrm>
              <a:off x="4244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6" name="Rectangle 510"/>
            <p:cNvSpPr>
              <a:spLocks noChangeArrowheads="1"/>
            </p:cNvSpPr>
            <p:nvPr/>
          </p:nvSpPr>
          <p:spPr bwMode="auto">
            <a:xfrm>
              <a:off x="4321" y="2152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7" name="Rectangle 511"/>
            <p:cNvSpPr>
              <a:spLocks noChangeArrowheads="1"/>
            </p:cNvSpPr>
            <p:nvPr/>
          </p:nvSpPr>
          <p:spPr bwMode="auto">
            <a:xfrm>
              <a:off x="4399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8" name="Rectangle 512"/>
            <p:cNvSpPr>
              <a:spLocks noChangeArrowheads="1"/>
            </p:cNvSpPr>
            <p:nvPr/>
          </p:nvSpPr>
          <p:spPr bwMode="auto">
            <a:xfrm>
              <a:off x="4476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59" name="Rectangle 513"/>
            <p:cNvSpPr>
              <a:spLocks noChangeArrowheads="1"/>
            </p:cNvSpPr>
            <p:nvPr/>
          </p:nvSpPr>
          <p:spPr bwMode="auto">
            <a:xfrm>
              <a:off x="4553" y="2152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0" name="Rectangle 514"/>
            <p:cNvSpPr>
              <a:spLocks noChangeArrowheads="1"/>
            </p:cNvSpPr>
            <p:nvPr/>
          </p:nvSpPr>
          <p:spPr bwMode="auto">
            <a:xfrm>
              <a:off x="1385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1" name="Rectangle 515"/>
            <p:cNvSpPr>
              <a:spLocks noChangeArrowheads="1"/>
            </p:cNvSpPr>
            <p:nvPr/>
          </p:nvSpPr>
          <p:spPr bwMode="auto">
            <a:xfrm>
              <a:off x="1462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2" name="Rectangle 516"/>
            <p:cNvSpPr>
              <a:spLocks noChangeArrowheads="1"/>
            </p:cNvSpPr>
            <p:nvPr/>
          </p:nvSpPr>
          <p:spPr bwMode="auto">
            <a:xfrm>
              <a:off x="1540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3" name="Rectangle 517"/>
            <p:cNvSpPr>
              <a:spLocks noChangeArrowheads="1"/>
            </p:cNvSpPr>
            <p:nvPr/>
          </p:nvSpPr>
          <p:spPr bwMode="auto">
            <a:xfrm>
              <a:off x="1617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4" name="Rectangle 518"/>
            <p:cNvSpPr>
              <a:spLocks noChangeArrowheads="1"/>
            </p:cNvSpPr>
            <p:nvPr/>
          </p:nvSpPr>
          <p:spPr bwMode="auto">
            <a:xfrm>
              <a:off x="1694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5" name="Rectangle 519"/>
            <p:cNvSpPr>
              <a:spLocks noChangeArrowheads="1"/>
            </p:cNvSpPr>
            <p:nvPr/>
          </p:nvSpPr>
          <p:spPr bwMode="auto">
            <a:xfrm>
              <a:off x="1771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6" name="Rectangle 520"/>
            <p:cNvSpPr>
              <a:spLocks noChangeArrowheads="1"/>
            </p:cNvSpPr>
            <p:nvPr/>
          </p:nvSpPr>
          <p:spPr bwMode="auto">
            <a:xfrm>
              <a:off x="1849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7" name="Rectangle 521"/>
            <p:cNvSpPr>
              <a:spLocks noChangeArrowheads="1"/>
            </p:cNvSpPr>
            <p:nvPr/>
          </p:nvSpPr>
          <p:spPr bwMode="auto">
            <a:xfrm>
              <a:off x="1926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8" name="Rectangle 522"/>
            <p:cNvSpPr>
              <a:spLocks noChangeArrowheads="1"/>
            </p:cNvSpPr>
            <p:nvPr/>
          </p:nvSpPr>
          <p:spPr bwMode="auto">
            <a:xfrm>
              <a:off x="2003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69" name="Rectangle 523"/>
            <p:cNvSpPr>
              <a:spLocks noChangeArrowheads="1"/>
            </p:cNvSpPr>
            <p:nvPr/>
          </p:nvSpPr>
          <p:spPr bwMode="auto">
            <a:xfrm>
              <a:off x="2081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0" name="Rectangle 524"/>
            <p:cNvSpPr>
              <a:spLocks noChangeArrowheads="1"/>
            </p:cNvSpPr>
            <p:nvPr/>
          </p:nvSpPr>
          <p:spPr bwMode="auto">
            <a:xfrm>
              <a:off x="2158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1" name="Rectangle 525"/>
            <p:cNvSpPr>
              <a:spLocks noChangeArrowheads="1"/>
            </p:cNvSpPr>
            <p:nvPr/>
          </p:nvSpPr>
          <p:spPr bwMode="auto">
            <a:xfrm>
              <a:off x="2235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2" name="Rectangle 526"/>
            <p:cNvSpPr>
              <a:spLocks noChangeArrowheads="1"/>
            </p:cNvSpPr>
            <p:nvPr/>
          </p:nvSpPr>
          <p:spPr bwMode="auto">
            <a:xfrm>
              <a:off x="2312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3" name="Rectangle 527"/>
            <p:cNvSpPr>
              <a:spLocks noChangeArrowheads="1"/>
            </p:cNvSpPr>
            <p:nvPr/>
          </p:nvSpPr>
          <p:spPr bwMode="auto">
            <a:xfrm>
              <a:off x="2390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4" name="Rectangle 528"/>
            <p:cNvSpPr>
              <a:spLocks noChangeArrowheads="1"/>
            </p:cNvSpPr>
            <p:nvPr/>
          </p:nvSpPr>
          <p:spPr bwMode="auto">
            <a:xfrm>
              <a:off x="2467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5" name="Rectangle 529"/>
            <p:cNvSpPr>
              <a:spLocks noChangeArrowheads="1"/>
            </p:cNvSpPr>
            <p:nvPr/>
          </p:nvSpPr>
          <p:spPr bwMode="auto">
            <a:xfrm>
              <a:off x="2544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6" name="Rectangle 530"/>
            <p:cNvSpPr>
              <a:spLocks noChangeArrowheads="1"/>
            </p:cNvSpPr>
            <p:nvPr/>
          </p:nvSpPr>
          <p:spPr bwMode="auto">
            <a:xfrm>
              <a:off x="2621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7" name="Rectangle 531"/>
            <p:cNvSpPr>
              <a:spLocks noChangeArrowheads="1"/>
            </p:cNvSpPr>
            <p:nvPr/>
          </p:nvSpPr>
          <p:spPr bwMode="auto">
            <a:xfrm>
              <a:off x="2699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8" name="Rectangle 532"/>
            <p:cNvSpPr>
              <a:spLocks noChangeArrowheads="1"/>
            </p:cNvSpPr>
            <p:nvPr/>
          </p:nvSpPr>
          <p:spPr bwMode="auto">
            <a:xfrm>
              <a:off x="2776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79" name="Rectangle 533"/>
            <p:cNvSpPr>
              <a:spLocks noChangeArrowheads="1"/>
            </p:cNvSpPr>
            <p:nvPr/>
          </p:nvSpPr>
          <p:spPr bwMode="auto">
            <a:xfrm>
              <a:off x="2853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0" name="Rectangle 534"/>
            <p:cNvSpPr>
              <a:spLocks noChangeArrowheads="1"/>
            </p:cNvSpPr>
            <p:nvPr/>
          </p:nvSpPr>
          <p:spPr bwMode="auto">
            <a:xfrm>
              <a:off x="2931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1" name="Rectangle 535"/>
            <p:cNvSpPr>
              <a:spLocks noChangeArrowheads="1"/>
            </p:cNvSpPr>
            <p:nvPr/>
          </p:nvSpPr>
          <p:spPr bwMode="auto">
            <a:xfrm>
              <a:off x="3008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2" name="Rectangle 536"/>
            <p:cNvSpPr>
              <a:spLocks noChangeArrowheads="1"/>
            </p:cNvSpPr>
            <p:nvPr/>
          </p:nvSpPr>
          <p:spPr bwMode="auto">
            <a:xfrm>
              <a:off x="3085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3" name="Rectangle 537"/>
            <p:cNvSpPr>
              <a:spLocks noChangeArrowheads="1"/>
            </p:cNvSpPr>
            <p:nvPr/>
          </p:nvSpPr>
          <p:spPr bwMode="auto">
            <a:xfrm>
              <a:off x="3162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4" name="Rectangle 538"/>
            <p:cNvSpPr>
              <a:spLocks noChangeArrowheads="1"/>
            </p:cNvSpPr>
            <p:nvPr/>
          </p:nvSpPr>
          <p:spPr bwMode="auto">
            <a:xfrm>
              <a:off x="3239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5" name="Rectangle 539"/>
            <p:cNvSpPr>
              <a:spLocks noChangeArrowheads="1"/>
            </p:cNvSpPr>
            <p:nvPr/>
          </p:nvSpPr>
          <p:spPr bwMode="auto">
            <a:xfrm>
              <a:off x="3317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6" name="Rectangle 540"/>
            <p:cNvSpPr>
              <a:spLocks noChangeArrowheads="1"/>
            </p:cNvSpPr>
            <p:nvPr/>
          </p:nvSpPr>
          <p:spPr bwMode="auto">
            <a:xfrm>
              <a:off x="3394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7" name="Rectangle 541"/>
            <p:cNvSpPr>
              <a:spLocks noChangeArrowheads="1"/>
            </p:cNvSpPr>
            <p:nvPr/>
          </p:nvSpPr>
          <p:spPr bwMode="auto">
            <a:xfrm>
              <a:off x="3471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8" name="Rectangle 542"/>
            <p:cNvSpPr>
              <a:spLocks noChangeArrowheads="1"/>
            </p:cNvSpPr>
            <p:nvPr/>
          </p:nvSpPr>
          <p:spPr bwMode="auto">
            <a:xfrm>
              <a:off x="3549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89" name="Rectangle 543"/>
            <p:cNvSpPr>
              <a:spLocks noChangeArrowheads="1"/>
            </p:cNvSpPr>
            <p:nvPr/>
          </p:nvSpPr>
          <p:spPr bwMode="auto">
            <a:xfrm>
              <a:off x="3626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0" name="Rectangle 544"/>
            <p:cNvSpPr>
              <a:spLocks noChangeArrowheads="1"/>
            </p:cNvSpPr>
            <p:nvPr/>
          </p:nvSpPr>
          <p:spPr bwMode="auto">
            <a:xfrm>
              <a:off x="3703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1" name="Rectangle 545"/>
            <p:cNvSpPr>
              <a:spLocks noChangeArrowheads="1"/>
            </p:cNvSpPr>
            <p:nvPr/>
          </p:nvSpPr>
          <p:spPr bwMode="auto">
            <a:xfrm>
              <a:off x="3781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2" name="Rectangle 546"/>
            <p:cNvSpPr>
              <a:spLocks noChangeArrowheads="1"/>
            </p:cNvSpPr>
            <p:nvPr/>
          </p:nvSpPr>
          <p:spPr bwMode="auto">
            <a:xfrm>
              <a:off x="3858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3" name="Rectangle 547"/>
            <p:cNvSpPr>
              <a:spLocks noChangeArrowheads="1"/>
            </p:cNvSpPr>
            <p:nvPr/>
          </p:nvSpPr>
          <p:spPr bwMode="auto">
            <a:xfrm>
              <a:off x="3935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4" name="Rectangle 548"/>
            <p:cNvSpPr>
              <a:spLocks noChangeArrowheads="1"/>
            </p:cNvSpPr>
            <p:nvPr/>
          </p:nvSpPr>
          <p:spPr bwMode="auto">
            <a:xfrm>
              <a:off x="4012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5" name="Rectangle 549"/>
            <p:cNvSpPr>
              <a:spLocks noChangeArrowheads="1"/>
            </p:cNvSpPr>
            <p:nvPr/>
          </p:nvSpPr>
          <p:spPr bwMode="auto">
            <a:xfrm>
              <a:off x="4089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6" name="Rectangle 550"/>
            <p:cNvSpPr>
              <a:spLocks noChangeArrowheads="1"/>
            </p:cNvSpPr>
            <p:nvPr/>
          </p:nvSpPr>
          <p:spPr bwMode="auto">
            <a:xfrm>
              <a:off x="4167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7" name="Rectangle 551"/>
            <p:cNvSpPr>
              <a:spLocks noChangeArrowheads="1"/>
            </p:cNvSpPr>
            <p:nvPr/>
          </p:nvSpPr>
          <p:spPr bwMode="auto">
            <a:xfrm>
              <a:off x="4244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8" name="Rectangle 552"/>
            <p:cNvSpPr>
              <a:spLocks noChangeArrowheads="1"/>
            </p:cNvSpPr>
            <p:nvPr/>
          </p:nvSpPr>
          <p:spPr bwMode="auto">
            <a:xfrm>
              <a:off x="4321" y="241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199" name="Rectangle 553"/>
            <p:cNvSpPr>
              <a:spLocks noChangeArrowheads="1"/>
            </p:cNvSpPr>
            <p:nvPr/>
          </p:nvSpPr>
          <p:spPr bwMode="auto">
            <a:xfrm>
              <a:off x="4399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0" name="Rectangle 554"/>
            <p:cNvSpPr>
              <a:spLocks noChangeArrowheads="1"/>
            </p:cNvSpPr>
            <p:nvPr/>
          </p:nvSpPr>
          <p:spPr bwMode="auto">
            <a:xfrm>
              <a:off x="4476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1" name="Rectangle 555"/>
            <p:cNvSpPr>
              <a:spLocks noChangeArrowheads="1"/>
            </p:cNvSpPr>
            <p:nvPr/>
          </p:nvSpPr>
          <p:spPr bwMode="auto">
            <a:xfrm>
              <a:off x="4553" y="241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2" name="Rectangle 556"/>
            <p:cNvSpPr>
              <a:spLocks noChangeArrowheads="1"/>
            </p:cNvSpPr>
            <p:nvPr/>
          </p:nvSpPr>
          <p:spPr bwMode="auto">
            <a:xfrm>
              <a:off x="1385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3" name="Rectangle 557"/>
            <p:cNvSpPr>
              <a:spLocks noChangeArrowheads="1"/>
            </p:cNvSpPr>
            <p:nvPr/>
          </p:nvSpPr>
          <p:spPr bwMode="auto">
            <a:xfrm>
              <a:off x="1462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4" name="Rectangle 558"/>
            <p:cNvSpPr>
              <a:spLocks noChangeArrowheads="1"/>
            </p:cNvSpPr>
            <p:nvPr/>
          </p:nvSpPr>
          <p:spPr bwMode="auto">
            <a:xfrm>
              <a:off x="1540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5" name="Rectangle 559"/>
            <p:cNvSpPr>
              <a:spLocks noChangeArrowheads="1"/>
            </p:cNvSpPr>
            <p:nvPr/>
          </p:nvSpPr>
          <p:spPr bwMode="auto">
            <a:xfrm>
              <a:off x="1617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6" name="Rectangle 560"/>
            <p:cNvSpPr>
              <a:spLocks noChangeArrowheads="1"/>
            </p:cNvSpPr>
            <p:nvPr/>
          </p:nvSpPr>
          <p:spPr bwMode="auto">
            <a:xfrm>
              <a:off x="1694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7" name="Rectangle 561"/>
            <p:cNvSpPr>
              <a:spLocks noChangeArrowheads="1"/>
            </p:cNvSpPr>
            <p:nvPr/>
          </p:nvSpPr>
          <p:spPr bwMode="auto">
            <a:xfrm>
              <a:off x="1771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8" name="Rectangle 562"/>
            <p:cNvSpPr>
              <a:spLocks noChangeArrowheads="1"/>
            </p:cNvSpPr>
            <p:nvPr/>
          </p:nvSpPr>
          <p:spPr bwMode="auto">
            <a:xfrm>
              <a:off x="1849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09" name="Rectangle 563"/>
            <p:cNvSpPr>
              <a:spLocks noChangeArrowheads="1"/>
            </p:cNvSpPr>
            <p:nvPr/>
          </p:nvSpPr>
          <p:spPr bwMode="auto">
            <a:xfrm>
              <a:off x="1926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0" name="Rectangle 564"/>
            <p:cNvSpPr>
              <a:spLocks noChangeArrowheads="1"/>
            </p:cNvSpPr>
            <p:nvPr/>
          </p:nvSpPr>
          <p:spPr bwMode="auto">
            <a:xfrm>
              <a:off x="2003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1" name="Rectangle 565"/>
            <p:cNvSpPr>
              <a:spLocks noChangeArrowheads="1"/>
            </p:cNvSpPr>
            <p:nvPr/>
          </p:nvSpPr>
          <p:spPr bwMode="auto">
            <a:xfrm>
              <a:off x="2081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2" name="Rectangle 566"/>
            <p:cNvSpPr>
              <a:spLocks noChangeArrowheads="1"/>
            </p:cNvSpPr>
            <p:nvPr/>
          </p:nvSpPr>
          <p:spPr bwMode="auto">
            <a:xfrm>
              <a:off x="2158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3" name="Rectangle 567"/>
            <p:cNvSpPr>
              <a:spLocks noChangeArrowheads="1"/>
            </p:cNvSpPr>
            <p:nvPr/>
          </p:nvSpPr>
          <p:spPr bwMode="auto">
            <a:xfrm>
              <a:off x="2235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4" name="Rectangle 568"/>
            <p:cNvSpPr>
              <a:spLocks noChangeArrowheads="1"/>
            </p:cNvSpPr>
            <p:nvPr/>
          </p:nvSpPr>
          <p:spPr bwMode="auto">
            <a:xfrm>
              <a:off x="2312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5" name="Rectangle 569"/>
            <p:cNvSpPr>
              <a:spLocks noChangeArrowheads="1"/>
            </p:cNvSpPr>
            <p:nvPr/>
          </p:nvSpPr>
          <p:spPr bwMode="auto">
            <a:xfrm>
              <a:off x="2390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6" name="Rectangle 570"/>
            <p:cNvSpPr>
              <a:spLocks noChangeArrowheads="1"/>
            </p:cNvSpPr>
            <p:nvPr/>
          </p:nvSpPr>
          <p:spPr bwMode="auto">
            <a:xfrm>
              <a:off x="2467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7" name="Rectangle 571"/>
            <p:cNvSpPr>
              <a:spLocks noChangeArrowheads="1"/>
            </p:cNvSpPr>
            <p:nvPr/>
          </p:nvSpPr>
          <p:spPr bwMode="auto">
            <a:xfrm>
              <a:off x="2544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8" name="Rectangle 572"/>
            <p:cNvSpPr>
              <a:spLocks noChangeArrowheads="1"/>
            </p:cNvSpPr>
            <p:nvPr/>
          </p:nvSpPr>
          <p:spPr bwMode="auto">
            <a:xfrm>
              <a:off x="2621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19" name="Rectangle 573"/>
            <p:cNvSpPr>
              <a:spLocks noChangeArrowheads="1"/>
            </p:cNvSpPr>
            <p:nvPr/>
          </p:nvSpPr>
          <p:spPr bwMode="auto">
            <a:xfrm>
              <a:off x="2699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0" name="Rectangle 574"/>
            <p:cNvSpPr>
              <a:spLocks noChangeArrowheads="1"/>
            </p:cNvSpPr>
            <p:nvPr/>
          </p:nvSpPr>
          <p:spPr bwMode="auto">
            <a:xfrm>
              <a:off x="2776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1" name="Rectangle 575"/>
            <p:cNvSpPr>
              <a:spLocks noChangeArrowheads="1"/>
            </p:cNvSpPr>
            <p:nvPr/>
          </p:nvSpPr>
          <p:spPr bwMode="auto">
            <a:xfrm>
              <a:off x="2853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2" name="Rectangle 576"/>
            <p:cNvSpPr>
              <a:spLocks noChangeArrowheads="1"/>
            </p:cNvSpPr>
            <p:nvPr/>
          </p:nvSpPr>
          <p:spPr bwMode="auto">
            <a:xfrm>
              <a:off x="2931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3" name="Rectangle 577"/>
            <p:cNvSpPr>
              <a:spLocks noChangeArrowheads="1"/>
            </p:cNvSpPr>
            <p:nvPr/>
          </p:nvSpPr>
          <p:spPr bwMode="auto">
            <a:xfrm>
              <a:off x="3008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4" name="Rectangle 578"/>
            <p:cNvSpPr>
              <a:spLocks noChangeArrowheads="1"/>
            </p:cNvSpPr>
            <p:nvPr/>
          </p:nvSpPr>
          <p:spPr bwMode="auto">
            <a:xfrm>
              <a:off x="3085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5" name="Rectangle 579"/>
            <p:cNvSpPr>
              <a:spLocks noChangeArrowheads="1"/>
            </p:cNvSpPr>
            <p:nvPr/>
          </p:nvSpPr>
          <p:spPr bwMode="auto">
            <a:xfrm>
              <a:off x="3162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6" name="Rectangle 580"/>
            <p:cNvSpPr>
              <a:spLocks noChangeArrowheads="1"/>
            </p:cNvSpPr>
            <p:nvPr/>
          </p:nvSpPr>
          <p:spPr bwMode="auto">
            <a:xfrm>
              <a:off x="3239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7" name="Rectangle 581"/>
            <p:cNvSpPr>
              <a:spLocks noChangeArrowheads="1"/>
            </p:cNvSpPr>
            <p:nvPr/>
          </p:nvSpPr>
          <p:spPr bwMode="auto">
            <a:xfrm>
              <a:off x="3317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8" name="Rectangle 582"/>
            <p:cNvSpPr>
              <a:spLocks noChangeArrowheads="1"/>
            </p:cNvSpPr>
            <p:nvPr/>
          </p:nvSpPr>
          <p:spPr bwMode="auto">
            <a:xfrm>
              <a:off x="3394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29" name="Rectangle 583"/>
            <p:cNvSpPr>
              <a:spLocks noChangeArrowheads="1"/>
            </p:cNvSpPr>
            <p:nvPr/>
          </p:nvSpPr>
          <p:spPr bwMode="auto">
            <a:xfrm>
              <a:off x="3471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0" name="Rectangle 584"/>
            <p:cNvSpPr>
              <a:spLocks noChangeArrowheads="1"/>
            </p:cNvSpPr>
            <p:nvPr/>
          </p:nvSpPr>
          <p:spPr bwMode="auto">
            <a:xfrm>
              <a:off x="3549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1" name="Rectangle 585"/>
            <p:cNvSpPr>
              <a:spLocks noChangeArrowheads="1"/>
            </p:cNvSpPr>
            <p:nvPr/>
          </p:nvSpPr>
          <p:spPr bwMode="auto">
            <a:xfrm>
              <a:off x="3626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2" name="Rectangle 586"/>
            <p:cNvSpPr>
              <a:spLocks noChangeArrowheads="1"/>
            </p:cNvSpPr>
            <p:nvPr/>
          </p:nvSpPr>
          <p:spPr bwMode="auto">
            <a:xfrm>
              <a:off x="3703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3" name="Rectangle 587"/>
            <p:cNvSpPr>
              <a:spLocks noChangeArrowheads="1"/>
            </p:cNvSpPr>
            <p:nvPr/>
          </p:nvSpPr>
          <p:spPr bwMode="auto">
            <a:xfrm>
              <a:off x="3781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4" name="Rectangle 588"/>
            <p:cNvSpPr>
              <a:spLocks noChangeArrowheads="1"/>
            </p:cNvSpPr>
            <p:nvPr/>
          </p:nvSpPr>
          <p:spPr bwMode="auto">
            <a:xfrm>
              <a:off x="3858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5" name="Rectangle 589"/>
            <p:cNvSpPr>
              <a:spLocks noChangeArrowheads="1"/>
            </p:cNvSpPr>
            <p:nvPr/>
          </p:nvSpPr>
          <p:spPr bwMode="auto">
            <a:xfrm>
              <a:off x="3935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6" name="Rectangle 590"/>
            <p:cNvSpPr>
              <a:spLocks noChangeArrowheads="1"/>
            </p:cNvSpPr>
            <p:nvPr/>
          </p:nvSpPr>
          <p:spPr bwMode="auto">
            <a:xfrm>
              <a:off x="4012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7" name="Rectangle 591"/>
            <p:cNvSpPr>
              <a:spLocks noChangeArrowheads="1"/>
            </p:cNvSpPr>
            <p:nvPr/>
          </p:nvSpPr>
          <p:spPr bwMode="auto">
            <a:xfrm>
              <a:off x="4089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8" name="Rectangle 592"/>
            <p:cNvSpPr>
              <a:spLocks noChangeArrowheads="1"/>
            </p:cNvSpPr>
            <p:nvPr/>
          </p:nvSpPr>
          <p:spPr bwMode="auto">
            <a:xfrm>
              <a:off x="4167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39" name="Rectangle 593"/>
            <p:cNvSpPr>
              <a:spLocks noChangeArrowheads="1"/>
            </p:cNvSpPr>
            <p:nvPr/>
          </p:nvSpPr>
          <p:spPr bwMode="auto">
            <a:xfrm>
              <a:off x="4244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0" name="Rectangle 594"/>
            <p:cNvSpPr>
              <a:spLocks noChangeArrowheads="1"/>
            </p:cNvSpPr>
            <p:nvPr/>
          </p:nvSpPr>
          <p:spPr bwMode="auto">
            <a:xfrm>
              <a:off x="4321" y="2749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1" name="Rectangle 595"/>
            <p:cNvSpPr>
              <a:spLocks noChangeArrowheads="1"/>
            </p:cNvSpPr>
            <p:nvPr/>
          </p:nvSpPr>
          <p:spPr bwMode="auto">
            <a:xfrm>
              <a:off x="4399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2" name="Rectangle 596"/>
            <p:cNvSpPr>
              <a:spLocks noChangeArrowheads="1"/>
            </p:cNvSpPr>
            <p:nvPr/>
          </p:nvSpPr>
          <p:spPr bwMode="auto">
            <a:xfrm>
              <a:off x="4476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3" name="Rectangle 597"/>
            <p:cNvSpPr>
              <a:spLocks noChangeArrowheads="1"/>
            </p:cNvSpPr>
            <p:nvPr/>
          </p:nvSpPr>
          <p:spPr bwMode="auto">
            <a:xfrm>
              <a:off x="4553" y="2749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4" name="Rectangle 598"/>
            <p:cNvSpPr>
              <a:spLocks noChangeArrowheads="1"/>
            </p:cNvSpPr>
            <p:nvPr/>
          </p:nvSpPr>
          <p:spPr bwMode="auto">
            <a:xfrm>
              <a:off x="1418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5" name="Rectangle 599"/>
            <p:cNvSpPr>
              <a:spLocks noChangeArrowheads="1"/>
            </p:cNvSpPr>
            <p:nvPr/>
          </p:nvSpPr>
          <p:spPr bwMode="auto">
            <a:xfrm>
              <a:off x="1496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6" name="Rectangle 600"/>
            <p:cNvSpPr>
              <a:spLocks noChangeArrowheads="1"/>
            </p:cNvSpPr>
            <p:nvPr/>
          </p:nvSpPr>
          <p:spPr bwMode="auto">
            <a:xfrm>
              <a:off x="1573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7" name="Rectangle 601"/>
            <p:cNvSpPr>
              <a:spLocks noChangeArrowheads="1"/>
            </p:cNvSpPr>
            <p:nvPr/>
          </p:nvSpPr>
          <p:spPr bwMode="auto">
            <a:xfrm>
              <a:off x="1650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8" name="Rectangle 602"/>
            <p:cNvSpPr>
              <a:spLocks noChangeArrowheads="1"/>
            </p:cNvSpPr>
            <p:nvPr/>
          </p:nvSpPr>
          <p:spPr bwMode="auto">
            <a:xfrm>
              <a:off x="1728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49" name="Rectangle 603"/>
            <p:cNvSpPr>
              <a:spLocks noChangeArrowheads="1"/>
            </p:cNvSpPr>
            <p:nvPr/>
          </p:nvSpPr>
          <p:spPr bwMode="auto">
            <a:xfrm>
              <a:off x="1805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0" name="Rectangle 604"/>
            <p:cNvSpPr>
              <a:spLocks noChangeArrowheads="1"/>
            </p:cNvSpPr>
            <p:nvPr/>
          </p:nvSpPr>
          <p:spPr bwMode="auto">
            <a:xfrm>
              <a:off x="1882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1" name="Rectangle 605"/>
            <p:cNvSpPr>
              <a:spLocks noChangeArrowheads="1"/>
            </p:cNvSpPr>
            <p:nvPr/>
          </p:nvSpPr>
          <p:spPr bwMode="auto">
            <a:xfrm>
              <a:off x="1959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2" name="Rectangle 606"/>
            <p:cNvSpPr>
              <a:spLocks noChangeArrowheads="1"/>
            </p:cNvSpPr>
            <p:nvPr/>
          </p:nvSpPr>
          <p:spPr bwMode="auto">
            <a:xfrm>
              <a:off x="2037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3" name="Rectangle 607"/>
            <p:cNvSpPr>
              <a:spLocks noChangeArrowheads="1"/>
            </p:cNvSpPr>
            <p:nvPr/>
          </p:nvSpPr>
          <p:spPr bwMode="auto">
            <a:xfrm>
              <a:off x="2114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4" name="Rectangle 608"/>
            <p:cNvSpPr>
              <a:spLocks noChangeArrowheads="1"/>
            </p:cNvSpPr>
            <p:nvPr/>
          </p:nvSpPr>
          <p:spPr bwMode="auto">
            <a:xfrm>
              <a:off x="2191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5" name="Rectangle 609"/>
            <p:cNvSpPr>
              <a:spLocks noChangeArrowheads="1"/>
            </p:cNvSpPr>
            <p:nvPr/>
          </p:nvSpPr>
          <p:spPr bwMode="auto">
            <a:xfrm>
              <a:off x="2268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6" name="Rectangle 610"/>
            <p:cNvSpPr>
              <a:spLocks noChangeArrowheads="1"/>
            </p:cNvSpPr>
            <p:nvPr/>
          </p:nvSpPr>
          <p:spPr bwMode="auto">
            <a:xfrm>
              <a:off x="2346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7" name="Rectangle 611"/>
            <p:cNvSpPr>
              <a:spLocks noChangeArrowheads="1"/>
            </p:cNvSpPr>
            <p:nvPr/>
          </p:nvSpPr>
          <p:spPr bwMode="auto">
            <a:xfrm>
              <a:off x="2423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8" name="Rectangle 612"/>
            <p:cNvSpPr>
              <a:spLocks noChangeArrowheads="1"/>
            </p:cNvSpPr>
            <p:nvPr/>
          </p:nvSpPr>
          <p:spPr bwMode="auto">
            <a:xfrm>
              <a:off x="2500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59" name="Rectangle 613"/>
            <p:cNvSpPr>
              <a:spLocks noChangeArrowheads="1"/>
            </p:cNvSpPr>
            <p:nvPr/>
          </p:nvSpPr>
          <p:spPr bwMode="auto">
            <a:xfrm>
              <a:off x="2577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0" name="Rectangle 614"/>
            <p:cNvSpPr>
              <a:spLocks noChangeArrowheads="1"/>
            </p:cNvSpPr>
            <p:nvPr/>
          </p:nvSpPr>
          <p:spPr bwMode="auto">
            <a:xfrm>
              <a:off x="2655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1" name="Rectangle 615"/>
            <p:cNvSpPr>
              <a:spLocks noChangeArrowheads="1"/>
            </p:cNvSpPr>
            <p:nvPr/>
          </p:nvSpPr>
          <p:spPr bwMode="auto">
            <a:xfrm>
              <a:off x="2732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2" name="Rectangle 616"/>
            <p:cNvSpPr>
              <a:spLocks noChangeArrowheads="1"/>
            </p:cNvSpPr>
            <p:nvPr/>
          </p:nvSpPr>
          <p:spPr bwMode="auto">
            <a:xfrm>
              <a:off x="2809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3" name="Rectangle 617"/>
            <p:cNvSpPr>
              <a:spLocks noChangeArrowheads="1"/>
            </p:cNvSpPr>
            <p:nvPr/>
          </p:nvSpPr>
          <p:spPr bwMode="auto">
            <a:xfrm>
              <a:off x="2887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4" name="Rectangle 618"/>
            <p:cNvSpPr>
              <a:spLocks noChangeArrowheads="1"/>
            </p:cNvSpPr>
            <p:nvPr/>
          </p:nvSpPr>
          <p:spPr bwMode="auto">
            <a:xfrm>
              <a:off x="2964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5" name="Rectangle 619"/>
            <p:cNvSpPr>
              <a:spLocks noChangeArrowheads="1"/>
            </p:cNvSpPr>
            <p:nvPr/>
          </p:nvSpPr>
          <p:spPr bwMode="auto">
            <a:xfrm>
              <a:off x="3041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6" name="Rectangle 620"/>
            <p:cNvSpPr>
              <a:spLocks noChangeArrowheads="1"/>
            </p:cNvSpPr>
            <p:nvPr/>
          </p:nvSpPr>
          <p:spPr bwMode="auto">
            <a:xfrm>
              <a:off x="3118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7" name="Rectangle 621"/>
            <p:cNvSpPr>
              <a:spLocks noChangeArrowheads="1"/>
            </p:cNvSpPr>
            <p:nvPr/>
          </p:nvSpPr>
          <p:spPr bwMode="auto">
            <a:xfrm>
              <a:off x="3196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8" name="Rectangle 622"/>
            <p:cNvSpPr>
              <a:spLocks noChangeArrowheads="1"/>
            </p:cNvSpPr>
            <p:nvPr/>
          </p:nvSpPr>
          <p:spPr bwMode="auto">
            <a:xfrm>
              <a:off x="3273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69" name="Rectangle 623"/>
            <p:cNvSpPr>
              <a:spLocks noChangeArrowheads="1"/>
            </p:cNvSpPr>
            <p:nvPr/>
          </p:nvSpPr>
          <p:spPr bwMode="auto">
            <a:xfrm>
              <a:off x="3350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0" name="Rectangle 624"/>
            <p:cNvSpPr>
              <a:spLocks noChangeArrowheads="1"/>
            </p:cNvSpPr>
            <p:nvPr/>
          </p:nvSpPr>
          <p:spPr bwMode="auto">
            <a:xfrm>
              <a:off x="3427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1" name="Rectangle 625"/>
            <p:cNvSpPr>
              <a:spLocks noChangeArrowheads="1"/>
            </p:cNvSpPr>
            <p:nvPr/>
          </p:nvSpPr>
          <p:spPr bwMode="auto">
            <a:xfrm>
              <a:off x="3505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2" name="Rectangle 626"/>
            <p:cNvSpPr>
              <a:spLocks noChangeArrowheads="1"/>
            </p:cNvSpPr>
            <p:nvPr/>
          </p:nvSpPr>
          <p:spPr bwMode="auto">
            <a:xfrm>
              <a:off x="3582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3" name="Rectangle 627"/>
            <p:cNvSpPr>
              <a:spLocks noChangeArrowheads="1"/>
            </p:cNvSpPr>
            <p:nvPr/>
          </p:nvSpPr>
          <p:spPr bwMode="auto">
            <a:xfrm>
              <a:off x="3659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4" name="Rectangle 628"/>
            <p:cNvSpPr>
              <a:spLocks noChangeArrowheads="1"/>
            </p:cNvSpPr>
            <p:nvPr/>
          </p:nvSpPr>
          <p:spPr bwMode="auto">
            <a:xfrm>
              <a:off x="3737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5" name="Rectangle 629"/>
            <p:cNvSpPr>
              <a:spLocks noChangeArrowheads="1"/>
            </p:cNvSpPr>
            <p:nvPr/>
          </p:nvSpPr>
          <p:spPr bwMode="auto">
            <a:xfrm>
              <a:off x="3814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6" name="Rectangle 630"/>
            <p:cNvSpPr>
              <a:spLocks noChangeArrowheads="1"/>
            </p:cNvSpPr>
            <p:nvPr/>
          </p:nvSpPr>
          <p:spPr bwMode="auto">
            <a:xfrm>
              <a:off x="3891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7" name="Rectangle 631"/>
            <p:cNvSpPr>
              <a:spLocks noChangeArrowheads="1"/>
            </p:cNvSpPr>
            <p:nvPr/>
          </p:nvSpPr>
          <p:spPr bwMode="auto">
            <a:xfrm>
              <a:off x="3968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8" name="Rectangle 632"/>
            <p:cNvSpPr>
              <a:spLocks noChangeArrowheads="1"/>
            </p:cNvSpPr>
            <p:nvPr/>
          </p:nvSpPr>
          <p:spPr bwMode="auto">
            <a:xfrm>
              <a:off x="4046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79" name="Rectangle 633"/>
            <p:cNvSpPr>
              <a:spLocks noChangeArrowheads="1"/>
            </p:cNvSpPr>
            <p:nvPr/>
          </p:nvSpPr>
          <p:spPr bwMode="auto">
            <a:xfrm>
              <a:off x="4123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0" name="Rectangle 634"/>
            <p:cNvSpPr>
              <a:spLocks noChangeArrowheads="1"/>
            </p:cNvSpPr>
            <p:nvPr/>
          </p:nvSpPr>
          <p:spPr bwMode="auto">
            <a:xfrm>
              <a:off x="4200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1" name="Rectangle 635"/>
            <p:cNvSpPr>
              <a:spLocks noChangeArrowheads="1"/>
            </p:cNvSpPr>
            <p:nvPr/>
          </p:nvSpPr>
          <p:spPr bwMode="auto">
            <a:xfrm>
              <a:off x="4277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2" name="Rectangle 636"/>
            <p:cNvSpPr>
              <a:spLocks noChangeArrowheads="1"/>
            </p:cNvSpPr>
            <p:nvPr/>
          </p:nvSpPr>
          <p:spPr bwMode="auto">
            <a:xfrm>
              <a:off x="4355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3" name="Rectangle 637"/>
            <p:cNvSpPr>
              <a:spLocks noChangeArrowheads="1"/>
            </p:cNvSpPr>
            <p:nvPr/>
          </p:nvSpPr>
          <p:spPr bwMode="auto">
            <a:xfrm>
              <a:off x="4432" y="2958"/>
              <a:ext cx="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4" name="Rectangle 638"/>
            <p:cNvSpPr>
              <a:spLocks noChangeArrowheads="1"/>
            </p:cNvSpPr>
            <p:nvPr/>
          </p:nvSpPr>
          <p:spPr bwMode="auto">
            <a:xfrm>
              <a:off x="4509" y="2958"/>
              <a:ext cx="49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5" name="Rectangle 639"/>
            <p:cNvSpPr>
              <a:spLocks noChangeArrowheads="1"/>
            </p:cNvSpPr>
            <p:nvPr/>
          </p:nvSpPr>
          <p:spPr bwMode="auto">
            <a:xfrm>
              <a:off x="4587" y="2958"/>
              <a:ext cx="47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altLang="it-IT" sz="2000">
                <a:solidFill>
                  <a:srgbClr val="003399"/>
                </a:solidFill>
                <a:latin typeface="Verdana" pitchFamily="34" charset="0"/>
              </a:endParaRPr>
            </a:p>
          </p:txBody>
        </p:sp>
        <p:sp>
          <p:nvSpPr>
            <p:cNvPr id="71286" name="Freeform 640"/>
            <p:cNvSpPr>
              <a:spLocks/>
            </p:cNvSpPr>
            <p:nvPr/>
          </p:nvSpPr>
          <p:spPr bwMode="auto">
            <a:xfrm>
              <a:off x="2560" y="2642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3"/>
                  </a:lnTo>
                  <a:lnTo>
                    <a:pt x="216" y="44"/>
                  </a:lnTo>
                  <a:lnTo>
                    <a:pt x="209" y="64"/>
                  </a:lnTo>
                  <a:lnTo>
                    <a:pt x="205" y="83"/>
                  </a:lnTo>
                  <a:lnTo>
                    <a:pt x="201" y="102"/>
                  </a:lnTo>
                  <a:lnTo>
                    <a:pt x="200" y="119"/>
                  </a:lnTo>
                  <a:lnTo>
                    <a:pt x="200" y="137"/>
                  </a:lnTo>
                  <a:lnTo>
                    <a:pt x="200" y="154"/>
                  </a:lnTo>
                  <a:lnTo>
                    <a:pt x="200" y="170"/>
                  </a:lnTo>
                  <a:lnTo>
                    <a:pt x="199" y="187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1" y="236"/>
                  </a:lnTo>
                  <a:lnTo>
                    <a:pt x="184" y="252"/>
                  </a:lnTo>
                  <a:lnTo>
                    <a:pt x="174" y="268"/>
                  </a:lnTo>
                  <a:lnTo>
                    <a:pt x="162" y="286"/>
                  </a:lnTo>
                  <a:lnTo>
                    <a:pt x="151" y="296"/>
                  </a:lnTo>
                  <a:lnTo>
                    <a:pt x="138" y="305"/>
                  </a:lnTo>
                  <a:lnTo>
                    <a:pt x="126" y="311"/>
                  </a:lnTo>
                  <a:lnTo>
                    <a:pt x="112" y="316"/>
                  </a:lnTo>
                  <a:lnTo>
                    <a:pt x="98" y="319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3" y="304"/>
                  </a:lnTo>
                  <a:lnTo>
                    <a:pt x="27" y="298"/>
                  </a:lnTo>
                  <a:lnTo>
                    <a:pt x="22" y="293"/>
                  </a:lnTo>
                  <a:lnTo>
                    <a:pt x="18" y="288"/>
                  </a:lnTo>
                  <a:lnTo>
                    <a:pt x="14" y="282"/>
                  </a:lnTo>
                  <a:lnTo>
                    <a:pt x="9" y="276"/>
                  </a:lnTo>
                  <a:lnTo>
                    <a:pt x="7" y="268"/>
                  </a:lnTo>
                  <a:lnTo>
                    <a:pt x="5" y="261"/>
                  </a:lnTo>
                  <a:lnTo>
                    <a:pt x="1" y="252"/>
                  </a:lnTo>
                  <a:lnTo>
                    <a:pt x="1" y="244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1" y="215"/>
                  </a:lnTo>
                  <a:lnTo>
                    <a:pt x="5" y="204"/>
                  </a:lnTo>
                  <a:lnTo>
                    <a:pt x="7" y="195"/>
                  </a:lnTo>
                  <a:lnTo>
                    <a:pt x="9" y="187"/>
                  </a:lnTo>
                  <a:lnTo>
                    <a:pt x="14" y="179"/>
                  </a:lnTo>
                  <a:lnTo>
                    <a:pt x="23" y="164"/>
                  </a:lnTo>
                  <a:lnTo>
                    <a:pt x="35" y="152"/>
                  </a:lnTo>
                  <a:lnTo>
                    <a:pt x="48" y="140"/>
                  </a:lnTo>
                  <a:lnTo>
                    <a:pt x="62" y="131"/>
                  </a:lnTo>
                  <a:lnTo>
                    <a:pt x="78" y="122"/>
                  </a:lnTo>
                  <a:lnTo>
                    <a:pt x="93" y="111"/>
                  </a:lnTo>
                  <a:lnTo>
                    <a:pt x="129" y="93"/>
                  </a:lnTo>
                  <a:lnTo>
                    <a:pt x="166" y="71"/>
                  </a:lnTo>
                  <a:lnTo>
                    <a:pt x="184" y="55"/>
                  </a:lnTo>
                  <a:lnTo>
                    <a:pt x="202" y="40"/>
                  </a:lnTo>
                  <a:lnTo>
                    <a:pt x="221" y="22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87" name="Freeform 641"/>
            <p:cNvSpPr>
              <a:spLocks/>
            </p:cNvSpPr>
            <p:nvPr/>
          </p:nvSpPr>
          <p:spPr bwMode="auto">
            <a:xfrm>
              <a:off x="2465" y="2642"/>
              <a:ext cx="48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3"/>
                  </a:lnTo>
                  <a:lnTo>
                    <a:pt x="216" y="44"/>
                  </a:lnTo>
                  <a:lnTo>
                    <a:pt x="208" y="64"/>
                  </a:lnTo>
                  <a:lnTo>
                    <a:pt x="205" y="83"/>
                  </a:lnTo>
                  <a:lnTo>
                    <a:pt x="201" y="102"/>
                  </a:lnTo>
                  <a:lnTo>
                    <a:pt x="200" y="119"/>
                  </a:lnTo>
                  <a:lnTo>
                    <a:pt x="199" y="137"/>
                  </a:lnTo>
                  <a:lnTo>
                    <a:pt x="199" y="154"/>
                  </a:lnTo>
                  <a:lnTo>
                    <a:pt x="199" y="170"/>
                  </a:lnTo>
                  <a:lnTo>
                    <a:pt x="199" y="187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0" y="236"/>
                  </a:lnTo>
                  <a:lnTo>
                    <a:pt x="183" y="252"/>
                  </a:lnTo>
                  <a:lnTo>
                    <a:pt x="173" y="268"/>
                  </a:lnTo>
                  <a:lnTo>
                    <a:pt x="162" y="286"/>
                  </a:lnTo>
                  <a:lnTo>
                    <a:pt x="151" y="296"/>
                  </a:lnTo>
                  <a:lnTo>
                    <a:pt x="137" y="305"/>
                  </a:lnTo>
                  <a:lnTo>
                    <a:pt x="126" y="311"/>
                  </a:lnTo>
                  <a:lnTo>
                    <a:pt x="111" y="316"/>
                  </a:lnTo>
                  <a:lnTo>
                    <a:pt x="98" y="319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2" y="304"/>
                  </a:lnTo>
                  <a:lnTo>
                    <a:pt x="26" y="298"/>
                  </a:lnTo>
                  <a:lnTo>
                    <a:pt x="22" y="293"/>
                  </a:lnTo>
                  <a:lnTo>
                    <a:pt x="16" y="288"/>
                  </a:lnTo>
                  <a:lnTo>
                    <a:pt x="12" y="282"/>
                  </a:lnTo>
                  <a:lnTo>
                    <a:pt x="9" y="276"/>
                  </a:lnTo>
                  <a:lnTo>
                    <a:pt x="6" y="268"/>
                  </a:lnTo>
                  <a:lnTo>
                    <a:pt x="5" y="261"/>
                  </a:lnTo>
                  <a:lnTo>
                    <a:pt x="1" y="252"/>
                  </a:lnTo>
                  <a:lnTo>
                    <a:pt x="0" y="244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1" y="215"/>
                  </a:lnTo>
                  <a:lnTo>
                    <a:pt x="2" y="204"/>
                  </a:lnTo>
                  <a:lnTo>
                    <a:pt x="6" y="195"/>
                  </a:lnTo>
                  <a:lnTo>
                    <a:pt x="9" y="187"/>
                  </a:lnTo>
                  <a:lnTo>
                    <a:pt x="14" y="179"/>
                  </a:lnTo>
                  <a:lnTo>
                    <a:pt x="23" y="164"/>
                  </a:lnTo>
                  <a:lnTo>
                    <a:pt x="35" y="152"/>
                  </a:lnTo>
                  <a:lnTo>
                    <a:pt x="47" y="140"/>
                  </a:lnTo>
                  <a:lnTo>
                    <a:pt x="62" y="131"/>
                  </a:lnTo>
                  <a:lnTo>
                    <a:pt x="78" y="122"/>
                  </a:lnTo>
                  <a:lnTo>
                    <a:pt x="93" y="111"/>
                  </a:lnTo>
                  <a:lnTo>
                    <a:pt x="129" y="93"/>
                  </a:lnTo>
                  <a:lnTo>
                    <a:pt x="165" y="71"/>
                  </a:lnTo>
                  <a:lnTo>
                    <a:pt x="184" y="55"/>
                  </a:lnTo>
                  <a:lnTo>
                    <a:pt x="202" y="40"/>
                  </a:lnTo>
                  <a:lnTo>
                    <a:pt x="220" y="22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88" name="Freeform 642"/>
            <p:cNvSpPr>
              <a:spLocks/>
            </p:cNvSpPr>
            <p:nvPr/>
          </p:nvSpPr>
          <p:spPr bwMode="auto">
            <a:xfrm>
              <a:off x="2371" y="2642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4" y="23"/>
                  </a:lnTo>
                  <a:lnTo>
                    <a:pt x="215" y="44"/>
                  </a:lnTo>
                  <a:lnTo>
                    <a:pt x="208" y="64"/>
                  </a:lnTo>
                  <a:lnTo>
                    <a:pt x="205" y="83"/>
                  </a:lnTo>
                  <a:lnTo>
                    <a:pt x="201" y="102"/>
                  </a:lnTo>
                  <a:lnTo>
                    <a:pt x="200" y="119"/>
                  </a:lnTo>
                  <a:lnTo>
                    <a:pt x="199" y="137"/>
                  </a:lnTo>
                  <a:lnTo>
                    <a:pt x="199" y="154"/>
                  </a:lnTo>
                  <a:lnTo>
                    <a:pt x="199" y="170"/>
                  </a:lnTo>
                  <a:lnTo>
                    <a:pt x="199" y="187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0" y="236"/>
                  </a:lnTo>
                  <a:lnTo>
                    <a:pt x="183" y="252"/>
                  </a:lnTo>
                  <a:lnTo>
                    <a:pt x="173" y="268"/>
                  </a:lnTo>
                  <a:lnTo>
                    <a:pt x="161" y="286"/>
                  </a:lnTo>
                  <a:lnTo>
                    <a:pt x="150" y="296"/>
                  </a:lnTo>
                  <a:lnTo>
                    <a:pt x="137" y="305"/>
                  </a:lnTo>
                  <a:lnTo>
                    <a:pt x="124" y="311"/>
                  </a:lnTo>
                  <a:lnTo>
                    <a:pt x="111" y="316"/>
                  </a:lnTo>
                  <a:lnTo>
                    <a:pt x="97" y="319"/>
                  </a:lnTo>
                  <a:lnTo>
                    <a:pt x="83" y="319"/>
                  </a:lnTo>
                  <a:lnTo>
                    <a:pt x="69" y="318"/>
                  </a:lnTo>
                  <a:lnTo>
                    <a:pt x="55" y="316"/>
                  </a:lnTo>
                  <a:lnTo>
                    <a:pt x="43" y="310"/>
                  </a:lnTo>
                  <a:lnTo>
                    <a:pt x="32" y="304"/>
                  </a:lnTo>
                  <a:lnTo>
                    <a:pt x="26" y="298"/>
                  </a:lnTo>
                  <a:lnTo>
                    <a:pt x="20" y="293"/>
                  </a:lnTo>
                  <a:lnTo>
                    <a:pt x="16" y="288"/>
                  </a:lnTo>
                  <a:lnTo>
                    <a:pt x="12" y="282"/>
                  </a:lnTo>
                  <a:lnTo>
                    <a:pt x="8" y="276"/>
                  </a:lnTo>
                  <a:lnTo>
                    <a:pt x="6" y="268"/>
                  </a:lnTo>
                  <a:lnTo>
                    <a:pt x="2" y="261"/>
                  </a:lnTo>
                  <a:lnTo>
                    <a:pt x="1" y="252"/>
                  </a:lnTo>
                  <a:lnTo>
                    <a:pt x="0" y="244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2" y="204"/>
                  </a:lnTo>
                  <a:lnTo>
                    <a:pt x="6" y="195"/>
                  </a:lnTo>
                  <a:lnTo>
                    <a:pt x="9" y="187"/>
                  </a:lnTo>
                  <a:lnTo>
                    <a:pt x="14" y="179"/>
                  </a:lnTo>
                  <a:lnTo>
                    <a:pt x="23" y="164"/>
                  </a:lnTo>
                  <a:lnTo>
                    <a:pt x="34" y="152"/>
                  </a:lnTo>
                  <a:lnTo>
                    <a:pt x="47" y="140"/>
                  </a:lnTo>
                  <a:lnTo>
                    <a:pt x="62" y="131"/>
                  </a:lnTo>
                  <a:lnTo>
                    <a:pt x="76" y="122"/>
                  </a:lnTo>
                  <a:lnTo>
                    <a:pt x="93" y="111"/>
                  </a:lnTo>
                  <a:lnTo>
                    <a:pt x="128" y="93"/>
                  </a:lnTo>
                  <a:lnTo>
                    <a:pt x="165" y="71"/>
                  </a:lnTo>
                  <a:lnTo>
                    <a:pt x="184" y="55"/>
                  </a:lnTo>
                  <a:lnTo>
                    <a:pt x="202" y="40"/>
                  </a:lnTo>
                  <a:lnTo>
                    <a:pt x="220" y="22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89" name="Freeform 643"/>
            <p:cNvSpPr>
              <a:spLocks/>
            </p:cNvSpPr>
            <p:nvPr/>
          </p:nvSpPr>
          <p:spPr bwMode="auto">
            <a:xfrm>
              <a:off x="2560" y="2456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0"/>
                  </a:lnTo>
                  <a:lnTo>
                    <a:pt x="216" y="41"/>
                  </a:lnTo>
                  <a:lnTo>
                    <a:pt x="209" y="63"/>
                  </a:lnTo>
                  <a:lnTo>
                    <a:pt x="205" y="82"/>
                  </a:lnTo>
                  <a:lnTo>
                    <a:pt x="201" y="101"/>
                  </a:lnTo>
                  <a:lnTo>
                    <a:pt x="200" y="118"/>
                  </a:lnTo>
                  <a:lnTo>
                    <a:pt x="200" y="137"/>
                  </a:lnTo>
                  <a:lnTo>
                    <a:pt x="200" y="152"/>
                  </a:lnTo>
                  <a:lnTo>
                    <a:pt x="200" y="169"/>
                  </a:lnTo>
                  <a:lnTo>
                    <a:pt x="199" y="186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1" y="233"/>
                  </a:lnTo>
                  <a:lnTo>
                    <a:pt x="184" y="249"/>
                  </a:lnTo>
                  <a:lnTo>
                    <a:pt x="174" y="267"/>
                  </a:lnTo>
                  <a:lnTo>
                    <a:pt x="162" y="283"/>
                  </a:lnTo>
                  <a:lnTo>
                    <a:pt x="151" y="294"/>
                  </a:lnTo>
                  <a:lnTo>
                    <a:pt x="138" y="303"/>
                  </a:lnTo>
                  <a:lnTo>
                    <a:pt x="126" y="310"/>
                  </a:lnTo>
                  <a:lnTo>
                    <a:pt x="112" y="315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5"/>
                  </a:lnTo>
                  <a:lnTo>
                    <a:pt x="43" y="310"/>
                  </a:lnTo>
                  <a:lnTo>
                    <a:pt x="33" y="302"/>
                  </a:lnTo>
                  <a:lnTo>
                    <a:pt x="27" y="297"/>
                  </a:lnTo>
                  <a:lnTo>
                    <a:pt x="22" y="292"/>
                  </a:lnTo>
                  <a:lnTo>
                    <a:pt x="18" y="287"/>
                  </a:lnTo>
                  <a:lnTo>
                    <a:pt x="14" y="281"/>
                  </a:lnTo>
                  <a:lnTo>
                    <a:pt x="9" y="274"/>
                  </a:lnTo>
                  <a:lnTo>
                    <a:pt x="7" y="267"/>
                  </a:lnTo>
                  <a:lnTo>
                    <a:pt x="5" y="259"/>
                  </a:lnTo>
                  <a:lnTo>
                    <a:pt x="1" y="251"/>
                  </a:lnTo>
                  <a:lnTo>
                    <a:pt x="1" y="241"/>
                  </a:lnTo>
                  <a:lnTo>
                    <a:pt x="0" y="232"/>
                  </a:lnTo>
                  <a:lnTo>
                    <a:pt x="0" y="223"/>
                  </a:lnTo>
                  <a:lnTo>
                    <a:pt x="1" y="212"/>
                  </a:lnTo>
                  <a:lnTo>
                    <a:pt x="5" y="203"/>
                  </a:lnTo>
                  <a:lnTo>
                    <a:pt x="7" y="194"/>
                  </a:lnTo>
                  <a:lnTo>
                    <a:pt x="9" y="184"/>
                  </a:lnTo>
                  <a:lnTo>
                    <a:pt x="14" y="176"/>
                  </a:lnTo>
                  <a:lnTo>
                    <a:pt x="23" y="162"/>
                  </a:lnTo>
                  <a:lnTo>
                    <a:pt x="35" y="149"/>
                  </a:lnTo>
                  <a:lnTo>
                    <a:pt x="48" y="139"/>
                  </a:lnTo>
                  <a:lnTo>
                    <a:pt x="62" y="129"/>
                  </a:lnTo>
                  <a:lnTo>
                    <a:pt x="78" y="119"/>
                  </a:lnTo>
                  <a:lnTo>
                    <a:pt x="93" y="111"/>
                  </a:lnTo>
                  <a:lnTo>
                    <a:pt x="129" y="91"/>
                  </a:lnTo>
                  <a:lnTo>
                    <a:pt x="166" y="68"/>
                  </a:lnTo>
                  <a:lnTo>
                    <a:pt x="184" y="55"/>
                  </a:lnTo>
                  <a:lnTo>
                    <a:pt x="202" y="39"/>
                  </a:lnTo>
                  <a:lnTo>
                    <a:pt x="221" y="2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0" name="Freeform 644"/>
            <p:cNvSpPr>
              <a:spLocks/>
            </p:cNvSpPr>
            <p:nvPr/>
          </p:nvSpPr>
          <p:spPr bwMode="auto">
            <a:xfrm>
              <a:off x="2465" y="2456"/>
              <a:ext cx="48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0"/>
                  </a:lnTo>
                  <a:lnTo>
                    <a:pt x="216" y="41"/>
                  </a:lnTo>
                  <a:lnTo>
                    <a:pt x="208" y="63"/>
                  </a:lnTo>
                  <a:lnTo>
                    <a:pt x="205" y="82"/>
                  </a:lnTo>
                  <a:lnTo>
                    <a:pt x="201" y="101"/>
                  </a:lnTo>
                  <a:lnTo>
                    <a:pt x="200" y="118"/>
                  </a:lnTo>
                  <a:lnTo>
                    <a:pt x="199" y="137"/>
                  </a:lnTo>
                  <a:lnTo>
                    <a:pt x="199" y="152"/>
                  </a:lnTo>
                  <a:lnTo>
                    <a:pt x="199" y="169"/>
                  </a:lnTo>
                  <a:lnTo>
                    <a:pt x="199" y="186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0" y="233"/>
                  </a:lnTo>
                  <a:lnTo>
                    <a:pt x="183" y="249"/>
                  </a:lnTo>
                  <a:lnTo>
                    <a:pt x="173" y="267"/>
                  </a:lnTo>
                  <a:lnTo>
                    <a:pt x="162" y="283"/>
                  </a:lnTo>
                  <a:lnTo>
                    <a:pt x="151" y="294"/>
                  </a:lnTo>
                  <a:lnTo>
                    <a:pt x="137" y="303"/>
                  </a:lnTo>
                  <a:lnTo>
                    <a:pt x="126" y="310"/>
                  </a:lnTo>
                  <a:lnTo>
                    <a:pt x="111" y="315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5"/>
                  </a:lnTo>
                  <a:lnTo>
                    <a:pt x="43" y="310"/>
                  </a:lnTo>
                  <a:lnTo>
                    <a:pt x="32" y="302"/>
                  </a:lnTo>
                  <a:lnTo>
                    <a:pt x="26" y="297"/>
                  </a:lnTo>
                  <a:lnTo>
                    <a:pt x="22" y="292"/>
                  </a:lnTo>
                  <a:lnTo>
                    <a:pt x="16" y="287"/>
                  </a:lnTo>
                  <a:lnTo>
                    <a:pt x="12" y="281"/>
                  </a:lnTo>
                  <a:lnTo>
                    <a:pt x="9" y="274"/>
                  </a:lnTo>
                  <a:lnTo>
                    <a:pt x="6" y="267"/>
                  </a:lnTo>
                  <a:lnTo>
                    <a:pt x="5" y="259"/>
                  </a:lnTo>
                  <a:lnTo>
                    <a:pt x="1" y="251"/>
                  </a:lnTo>
                  <a:lnTo>
                    <a:pt x="0" y="241"/>
                  </a:lnTo>
                  <a:lnTo>
                    <a:pt x="0" y="232"/>
                  </a:lnTo>
                  <a:lnTo>
                    <a:pt x="0" y="223"/>
                  </a:lnTo>
                  <a:lnTo>
                    <a:pt x="1" y="212"/>
                  </a:lnTo>
                  <a:lnTo>
                    <a:pt x="2" y="203"/>
                  </a:lnTo>
                  <a:lnTo>
                    <a:pt x="6" y="194"/>
                  </a:lnTo>
                  <a:lnTo>
                    <a:pt x="9" y="184"/>
                  </a:lnTo>
                  <a:lnTo>
                    <a:pt x="14" y="176"/>
                  </a:lnTo>
                  <a:lnTo>
                    <a:pt x="23" y="162"/>
                  </a:lnTo>
                  <a:lnTo>
                    <a:pt x="35" y="149"/>
                  </a:lnTo>
                  <a:lnTo>
                    <a:pt x="47" y="139"/>
                  </a:lnTo>
                  <a:lnTo>
                    <a:pt x="62" y="129"/>
                  </a:lnTo>
                  <a:lnTo>
                    <a:pt x="78" y="119"/>
                  </a:lnTo>
                  <a:lnTo>
                    <a:pt x="93" y="111"/>
                  </a:lnTo>
                  <a:lnTo>
                    <a:pt x="129" y="91"/>
                  </a:lnTo>
                  <a:lnTo>
                    <a:pt x="165" y="68"/>
                  </a:lnTo>
                  <a:lnTo>
                    <a:pt x="184" y="55"/>
                  </a:lnTo>
                  <a:lnTo>
                    <a:pt x="202" y="39"/>
                  </a:lnTo>
                  <a:lnTo>
                    <a:pt x="220" y="2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1" name="Freeform 645"/>
            <p:cNvSpPr>
              <a:spLocks/>
            </p:cNvSpPr>
            <p:nvPr/>
          </p:nvSpPr>
          <p:spPr bwMode="auto">
            <a:xfrm>
              <a:off x="2512" y="2550"/>
              <a:ext cx="48" cy="64"/>
            </a:xfrm>
            <a:custGeom>
              <a:avLst/>
              <a:gdLst>
                <a:gd name="T0" fmla="*/ 0 w 238"/>
                <a:gd name="T1" fmla="*/ 0 h 319"/>
                <a:gd name="T2" fmla="*/ 0 w 238"/>
                <a:gd name="T3" fmla="*/ 0 h 319"/>
                <a:gd name="T4" fmla="*/ 0 w 238"/>
                <a:gd name="T5" fmla="*/ 0 h 319"/>
                <a:gd name="T6" fmla="*/ 0 w 238"/>
                <a:gd name="T7" fmla="*/ 0 h 319"/>
                <a:gd name="T8" fmla="*/ 0 w 238"/>
                <a:gd name="T9" fmla="*/ 0 h 319"/>
                <a:gd name="T10" fmla="*/ 0 w 238"/>
                <a:gd name="T11" fmla="*/ 0 h 319"/>
                <a:gd name="T12" fmla="*/ 0 w 238"/>
                <a:gd name="T13" fmla="*/ 0 h 319"/>
                <a:gd name="T14" fmla="*/ 0 w 238"/>
                <a:gd name="T15" fmla="*/ 0 h 319"/>
                <a:gd name="T16" fmla="*/ 0 w 238"/>
                <a:gd name="T17" fmla="*/ 0 h 319"/>
                <a:gd name="T18" fmla="*/ 0 w 238"/>
                <a:gd name="T19" fmla="*/ 0 h 319"/>
                <a:gd name="T20" fmla="*/ 0 w 238"/>
                <a:gd name="T21" fmla="*/ 0 h 319"/>
                <a:gd name="T22" fmla="*/ 0 w 238"/>
                <a:gd name="T23" fmla="*/ 0 h 319"/>
                <a:gd name="T24" fmla="*/ 0 w 238"/>
                <a:gd name="T25" fmla="*/ 0 h 319"/>
                <a:gd name="T26" fmla="*/ 0 w 238"/>
                <a:gd name="T27" fmla="*/ 0 h 319"/>
                <a:gd name="T28" fmla="*/ 0 w 238"/>
                <a:gd name="T29" fmla="*/ 0 h 319"/>
                <a:gd name="T30" fmla="*/ 0 w 238"/>
                <a:gd name="T31" fmla="*/ 0 h 319"/>
                <a:gd name="T32" fmla="*/ 0 w 238"/>
                <a:gd name="T33" fmla="*/ 0 h 319"/>
                <a:gd name="T34" fmla="*/ 0 w 238"/>
                <a:gd name="T35" fmla="*/ 0 h 319"/>
                <a:gd name="T36" fmla="*/ 0 w 238"/>
                <a:gd name="T37" fmla="*/ 0 h 319"/>
                <a:gd name="T38" fmla="*/ 0 w 238"/>
                <a:gd name="T39" fmla="*/ 0 h 319"/>
                <a:gd name="T40" fmla="*/ 0 w 238"/>
                <a:gd name="T41" fmla="*/ 0 h 319"/>
                <a:gd name="T42" fmla="*/ 0 w 238"/>
                <a:gd name="T43" fmla="*/ 0 h 319"/>
                <a:gd name="T44" fmla="*/ 0 w 238"/>
                <a:gd name="T45" fmla="*/ 0 h 319"/>
                <a:gd name="T46" fmla="*/ 0 w 238"/>
                <a:gd name="T47" fmla="*/ 0 h 319"/>
                <a:gd name="T48" fmla="*/ 0 w 238"/>
                <a:gd name="T49" fmla="*/ 0 h 319"/>
                <a:gd name="T50" fmla="*/ 0 w 238"/>
                <a:gd name="T51" fmla="*/ 0 h 319"/>
                <a:gd name="T52" fmla="*/ 0 w 238"/>
                <a:gd name="T53" fmla="*/ 0 h 319"/>
                <a:gd name="T54" fmla="*/ 0 w 238"/>
                <a:gd name="T55" fmla="*/ 0 h 319"/>
                <a:gd name="T56" fmla="*/ 0 w 238"/>
                <a:gd name="T57" fmla="*/ 0 h 319"/>
                <a:gd name="T58" fmla="*/ 0 w 238"/>
                <a:gd name="T59" fmla="*/ 0 h 319"/>
                <a:gd name="T60" fmla="*/ 0 w 238"/>
                <a:gd name="T61" fmla="*/ 0 h 319"/>
                <a:gd name="T62" fmla="*/ 0 w 238"/>
                <a:gd name="T63" fmla="*/ 0 h 319"/>
                <a:gd name="T64" fmla="*/ 0 w 238"/>
                <a:gd name="T65" fmla="*/ 0 h 319"/>
                <a:gd name="T66" fmla="*/ 0 w 238"/>
                <a:gd name="T67" fmla="*/ 0 h 319"/>
                <a:gd name="T68" fmla="*/ 0 w 238"/>
                <a:gd name="T69" fmla="*/ 0 h 319"/>
                <a:gd name="T70" fmla="*/ 0 w 238"/>
                <a:gd name="T71" fmla="*/ 0 h 319"/>
                <a:gd name="T72" fmla="*/ 0 w 238"/>
                <a:gd name="T73" fmla="*/ 0 h 319"/>
                <a:gd name="T74" fmla="*/ 0 w 238"/>
                <a:gd name="T75" fmla="*/ 0 h 319"/>
                <a:gd name="T76" fmla="*/ 0 w 238"/>
                <a:gd name="T77" fmla="*/ 0 h 319"/>
                <a:gd name="T78" fmla="*/ 0 w 238"/>
                <a:gd name="T79" fmla="*/ 0 h 319"/>
                <a:gd name="T80" fmla="*/ 0 w 238"/>
                <a:gd name="T81" fmla="*/ 0 h 319"/>
                <a:gd name="T82" fmla="*/ 0 w 238"/>
                <a:gd name="T83" fmla="*/ 0 h 319"/>
                <a:gd name="T84" fmla="*/ 0 w 238"/>
                <a:gd name="T85" fmla="*/ 0 h 319"/>
                <a:gd name="T86" fmla="*/ 0 w 238"/>
                <a:gd name="T87" fmla="*/ 0 h 319"/>
                <a:gd name="T88" fmla="*/ 0 w 238"/>
                <a:gd name="T89" fmla="*/ 0 h 319"/>
                <a:gd name="T90" fmla="*/ 0 w 238"/>
                <a:gd name="T91" fmla="*/ 0 h 319"/>
                <a:gd name="T92" fmla="*/ 0 w 238"/>
                <a:gd name="T93" fmla="*/ 0 h 319"/>
                <a:gd name="T94" fmla="*/ 0 w 238"/>
                <a:gd name="T95" fmla="*/ 0 h 319"/>
                <a:gd name="T96" fmla="*/ 0 w 238"/>
                <a:gd name="T97" fmla="*/ 0 h 319"/>
                <a:gd name="T98" fmla="*/ 0 w 238"/>
                <a:gd name="T99" fmla="*/ 0 h 319"/>
                <a:gd name="T100" fmla="*/ 0 w 238"/>
                <a:gd name="T101" fmla="*/ 0 h 319"/>
                <a:gd name="T102" fmla="*/ 0 w 238"/>
                <a:gd name="T103" fmla="*/ 0 h 319"/>
                <a:gd name="T104" fmla="*/ 0 w 238"/>
                <a:gd name="T105" fmla="*/ 0 h 319"/>
                <a:gd name="T106" fmla="*/ 0 w 238"/>
                <a:gd name="T107" fmla="*/ 0 h 319"/>
                <a:gd name="T108" fmla="*/ 0 w 238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8" h="319">
                  <a:moveTo>
                    <a:pt x="238" y="0"/>
                  </a:moveTo>
                  <a:lnTo>
                    <a:pt x="225" y="22"/>
                  </a:lnTo>
                  <a:lnTo>
                    <a:pt x="216" y="43"/>
                  </a:lnTo>
                  <a:lnTo>
                    <a:pt x="209" y="64"/>
                  </a:lnTo>
                  <a:lnTo>
                    <a:pt x="206" y="82"/>
                  </a:lnTo>
                  <a:lnTo>
                    <a:pt x="202" y="101"/>
                  </a:lnTo>
                  <a:lnTo>
                    <a:pt x="201" y="119"/>
                  </a:lnTo>
                  <a:lnTo>
                    <a:pt x="200" y="137"/>
                  </a:lnTo>
                  <a:lnTo>
                    <a:pt x="200" y="152"/>
                  </a:lnTo>
                  <a:lnTo>
                    <a:pt x="200" y="169"/>
                  </a:lnTo>
                  <a:lnTo>
                    <a:pt x="200" y="186"/>
                  </a:lnTo>
                  <a:lnTo>
                    <a:pt x="199" y="202"/>
                  </a:lnTo>
                  <a:lnTo>
                    <a:pt x="194" y="218"/>
                  </a:lnTo>
                  <a:lnTo>
                    <a:pt x="191" y="233"/>
                  </a:lnTo>
                  <a:lnTo>
                    <a:pt x="184" y="249"/>
                  </a:lnTo>
                  <a:lnTo>
                    <a:pt x="174" y="267"/>
                  </a:lnTo>
                  <a:lnTo>
                    <a:pt x="162" y="283"/>
                  </a:lnTo>
                  <a:lnTo>
                    <a:pt x="151" y="295"/>
                  </a:lnTo>
                  <a:lnTo>
                    <a:pt x="138" y="303"/>
                  </a:lnTo>
                  <a:lnTo>
                    <a:pt x="126" y="310"/>
                  </a:lnTo>
                  <a:lnTo>
                    <a:pt x="112" y="315"/>
                  </a:lnTo>
                  <a:lnTo>
                    <a:pt x="98" y="318"/>
                  </a:lnTo>
                  <a:lnTo>
                    <a:pt x="84" y="319"/>
                  </a:lnTo>
                  <a:lnTo>
                    <a:pt x="70" y="318"/>
                  </a:lnTo>
                  <a:lnTo>
                    <a:pt x="56" y="315"/>
                  </a:lnTo>
                  <a:lnTo>
                    <a:pt x="44" y="310"/>
                  </a:lnTo>
                  <a:lnTo>
                    <a:pt x="33" y="302"/>
                  </a:lnTo>
                  <a:lnTo>
                    <a:pt x="27" y="297"/>
                  </a:lnTo>
                  <a:lnTo>
                    <a:pt x="21" y="292"/>
                  </a:lnTo>
                  <a:lnTo>
                    <a:pt x="17" y="287"/>
                  </a:lnTo>
                  <a:lnTo>
                    <a:pt x="14" y="281"/>
                  </a:lnTo>
                  <a:lnTo>
                    <a:pt x="9" y="275"/>
                  </a:lnTo>
                  <a:lnTo>
                    <a:pt x="7" y="267"/>
                  </a:lnTo>
                  <a:lnTo>
                    <a:pt x="5" y="259"/>
                  </a:lnTo>
                  <a:lnTo>
                    <a:pt x="2" y="251"/>
                  </a:lnTo>
                  <a:lnTo>
                    <a:pt x="1" y="242"/>
                  </a:lnTo>
                  <a:lnTo>
                    <a:pt x="0" y="233"/>
                  </a:lnTo>
                  <a:lnTo>
                    <a:pt x="1" y="223"/>
                  </a:lnTo>
                  <a:lnTo>
                    <a:pt x="1" y="212"/>
                  </a:lnTo>
                  <a:lnTo>
                    <a:pt x="5" y="203"/>
                  </a:lnTo>
                  <a:lnTo>
                    <a:pt x="7" y="194"/>
                  </a:lnTo>
                  <a:lnTo>
                    <a:pt x="11" y="186"/>
                  </a:lnTo>
                  <a:lnTo>
                    <a:pt x="15" y="177"/>
                  </a:lnTo>
                  <a:lnTo>
                    <a:pt x="24" y="163"/>
                  </a:lnTo>
                  <a:lnTo>
                    <a:pt x="35" y="150"/>
                  </a:lnTo>
                  <a:lnTo>
                    <a:pt x="48" y="139"/>
                  </a:lnTo>
                  <a:lnTo>
                    <a:pt x="63" y="130"/>
                  </a:lnTo>
                  <a:lnTo>
                    <a:pt x="78" y="120"/>
                  </a:lnTo>
                  <a:lnTo>
                    <a:pt x="95" y="111"/>
                  </a:lnTo>
                  <a:lnTo>
                    <a:pt x="129" y="93"/>
                  </a:lnTo>
                  <a:lnTo>
                    <a:pt x="166" y="69"/>
                  </a:lnTo>
                  <a:lnTo>
                    <a:pt x="185" y="55"/>
                  </a:lnTo>
                  <a:lnTo>
                    <a:pt x="205" y="39"/>
                  </a:lnTo>
                  <a:lnTo>
                    <a:pt x="221" y="21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2" name="Freeform 646"/>
            <p:cNvSpPr>
              <a:spLocks/>
            </p:cNvSpPr>
            <p:nvPr/>
          </p:nvSpPr>
          <p:spPr bwMode="auto">
            <a:xfrm>
              <a:off x="2418" y="2550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2"/>
                  </a:lnTo>
                  <a:lnTo>
                    <a:pt x="216" y="43"/>
                  </a:lnTo>
                  <a:lnTo>
                    <a:pt x="209" y="64"/>
                  </a:lnTo>
                  <a:lnTo>
                    <a:pt x="205" y="82"/>
                  </a:lnTo>
                  <a:lnTo>
                    <a:pt x="201" y="101"/>
                  </a:lnTo>
                  <a:lnTo>
                    <a:pt x="200" y="119"/>
                  </a:lnTo>
                  <a:lnTo>
                    <a:pt x="200" y="137"/>
                  </a:lnTo>
                  <a:lnTo>
                    <a:pt x="200" y="152"/>
                  </a:lnTo>
                  <a:lnTo>
                    <a:pt x="200" y="169"/>
                  </a:lnTo>
                  <a:lnTo>
                    <a:pt x="199" y="186"/>
                  </a:lnTo>
                  <a:lnTo>
                    <a:pt x="198" y="202"/>
                  </a:lnTo>
                  <a:lnTo>
                    <a:pt x="194" y="218"/>
                  </a:lnTo>
                  <a:lnTo>
                    <a:pt x="191" y="233"/>
                  </a:lnTo>
                  <a:lnTo>
                    <a:pt x="184" y="249"/>
                  </a:lnTo>
                  <a:lnTo>
                    <a:pt x="174" y="267"/>
                  </a:lnTo>
                  <a:lnTo>
                    <a:pt x="162" y="283"/>
                  </a:lnTo>
                  <a:lnTo>
                    <a:pt x="151" y="295"/>
                  </a:lnTo>
                  <a:lnTo>
                    <a:pt x="138" y="303"/>
                  </a:lnTo>
                  <a:lnTo>
                    <a:pt x="126" y="310"/>
                  </a:lnTo>
                  <a:lnTo>
                    <a:pt x="112" y="315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5"/>
                  </a:lnTo>
                  <a:lnTo>
                    <a:pt x="43" y="310"/>
                  </a:lnTo>
                  <a:lnTo>
                    <a:pt x="33" y="302"/>
                  </a:lnTo>
                  <a:lnTo>
                    <a:pt x="27" y="297"/>
                  </a:lnTo>
                  <a:lnTo>
                    <a:pt x="21" y="292"/>
                  </a:lnTo>
                  <a:lnTo>
                    <a:pt x="17" y="287"/>
                  </a:lnTo>
                  <a:lnTo>
                    <a:pt x="14" y="281"/>
                  </a:lnTo>
                  <a:lnTo>
                    <a:pt x="9" y="275"/>
                  </a:lnTo>
                  <a:lnTo>
                    <a:pt x="7" y="267"/>
                  </a:lnTo>
                  <a:lnTo>
                    <a:pt x="5" y="259"/>
                  </a:lnTo>
                  <a:lnTo>
                    <a:pt x="2" y="251"/>
                  </a:lnTo>
                  <a:lnTo>
                    <a:pt x="1" y="242"/>
                  </a:lnTo>
                  <a:lnTo>
                    <a:pt x="0" y="233"/>
                  </a:lnTo>
                  <a:lnTo>
                    <a:pt x="0" y="223"/>
                  </a:lnTo>
                  <a:lnTo>
                    <a:pt x="1" y="212"/>
                  </a:lnTo>
                  <a:lnTo>
                    <a:pt x="5" y="203"/>
                  </a:lnTo>
                  <a:lnTo>
                    <a:pt x="7" y="194"/>
                  </a:lnTo>
                  <a:lnTo>
                    <a:pt x="9" y="186"/>
                  </a:lnTo>
                  <a:lnTo>
                    <a:pt x="14" y="177"/>
                  </a:lnTo>
                  <a:lnTo>
                    <a:pt x="23" y="163"/>
                  </a:lnTo>
                  <a:lnTo>
                    <a:pt x="35" y="150"/>
                  </a:lnTo>
                  <a:lnTo>
                    <a:pt x="48" y="139"/>
                  </a:lnTo>
                  <a:lnTo>
                    <a:pt x="62" y="130"/>
                  </a:lnTo>
                  <a:lnTo>
                    <a:pt x="78" y="120"/>
                  </a:lnTo>
                  <a:lnTo>
                    <a:pt x="94" y="111"/>
                  </a:lnTo>
                  <a:lnTo>
                    <a:pt x="129" y="93"/>
                  </a:lnTo>
                  <a:lnTo>
                    <a:pt x="166" y="69"/>
                  </a:lnTo>
                  <a:lnTo>
                    <a:pt x="185" y="55"/>
                  </a:lnTo>
                  <a:lnTo>
                    <a:pt x="202" y="39"/>
                  </a:lnTo>
                  <a:lnTo>
                    <a:pt x="221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3" name="Freeform 647"/>
            <p:cNvSpPr>
              <a:spLocks/>
            </p:cNvSpPr>
            <p:nvPr/>
          </p:nvSpPr>
          <p:spPr bwMode="auto">
            <a:xfrm>
              <a:off x="2371" y="2456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4" y="20"/>
                  </a:lnTo>
                  <a:lnTo>
                    <a:pt x="215" y="41"/>
                  </a:lnTo>
                  <a:lnTo>
                    <a:pt x="208" y="63"/>
                  </a:lnTo>
                  <a:lnTo>
                    <a:pt x="205" y="82"/>
                  </a:lnTo>
                  <a:lnTo>
                    <a:pt x="201" y="101"/>
                  </a:lnTo>
                  <a:lnTo>
                    <a:pt x="200" y="118"/>
                  </a:lnTo>
                  <a:lnTo>
                    <a:pt x="199" y="137"/>
                  </a:lnTo>
                  <a:lnTo>
                    <a:pt x="199" y="152"/>
                  </a:lnTo>
                  <a:lnTo>
                    <a:pt x="199" y="169"/>
                  </a:lnTo>
                  <a:lnTo>
                    <a:pt x="199" y="186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0" y="233"/>
                  </a:lnTo>
                  <a:lnTo>
                    <a:pt x="183" y="249"/>
                  </a:lnTo>
                  <a:lnTo>
                    <a:pt x="173" y="267"/>
                  </a:lnTo>
                  <a:lnTo>
                    <a:pt x="161" y="283"/>
                  </a:lnTo>
                  <a:lnTo>
                    <a:pt x="150" y="294"/>
                  </a:lnTo>
                  <a:lnTo>
                    <a:pt x="137" y="303"/>
                  </a:lnTo>
                  <a:lnTo>
                    <a:pt x="124" y="310"/>
                  </a:lnTo>
                  <a:lnTo>
                    <a:pt x="111" y="315"/>
                  </a:lnTo>
                  <a:lnTo>
                    <a:pt x="97" y="318"/>
                  </a:lnTo>
                  <a:lnTo>
                    <a:pt x="83" y="319"/>
                  </a:lnTo>
                  <a:lnTo>
                    <a:pt x="69" y="318"/>
                  </a:lnTo>
                  <a:lnTo>
                    <a:pt x="55" y="315"/>
                  </a:lnTo>
                  <a:lnTo>
                    <a:pt x="43" y="310"/>
                  </a:lnTo>
                  <a:lnTo>
                    <a:pt x="32" y="302"/>
                  </a:lnTo>
                  <a:lnTo>
                    <a:pt x="26" y="297"/>
                  </a:lnTo>
                  <a:lnTo>
                    <a:pt x="20" y="292"/>
                  </a:lnTo>
                  <a:lnTo>
                    <a:pt x="16" y="287"/>
                  </a:lnTo>
                  <a:lnTo>
                    <a:pt x="12" y="281"/>
                  </a:lnTo>
                  <a:lnTo>
                    <a:pt x="8" y="274"/>
                  </a:lnTo>
                  <a:lnTo>
                    <a:pt x="6" y="267"/>
                  </a:lnTo>
                  <a:lnTo>
                    <a:pt x="2" y="259"/>
                  </a:lnTo>
                  <a:lnTo>
                    <a:pt x="1" y="251"/>
                  </a:lnTo>
                  <a:lnTo>
                    <a:pt x="0" y="241"/>
                  </a:lnTo>
                  <a:lnTo>
                    <a:pt x="0" y="232"/>
                  </a:lnTo>
                  <a:lnTo>
                    <a:pt x="0" y="223"/>
                  </a:lnTo>
                  <a:lnTo>
                    <a:pt x="0" y="212"/>
                  </a:lnTo>
                  <a:lnTo>
                    <a:pt x="2" y="203"/>
                  </a:lnTo>
                  <a:lnTo>
                    <a:pt x="6" y="194"/>
                  </a:lnTo>
                  <a:lnTo>
                    <a:pt x="9" y="184"/>
                  </a:lnTo>
                  <a:lnTo>
                    <a:pt x="14" y="176"/>
                  </a:lnTo>
                  <a:lnTo>
                    <a:pt x="23" y="162"/>
                  </a:lnTo>
                  <a:lnTo>
                    <a:pt x="34" y="149"/>
                  </a:lnTo>
                  <a:lnTo>
                    <a:pt x="47" y="139"/>
                  </a:lnTo>
                  <a:lnTo>
                    <a:pt x="62" y="129"/>
                  </a:lnTo>
                  <a:lnTo>
                    <a:pt x="76" y="119"/>
                  </a:lnTo>
                  <a:lnTo>
                    <a:pt x="93" y="111"/>
                  </a:lnTo>
                  <a:lnTo>
                    <a:pt x="128" y="91"/>
                  </a:lnTo>
                  <a:lnTo>
                    <a:pt x="165" y="68"/>
                  </a:lnTo>
                  <a:lnTo>
                    <a:pt x="184" y="55"/>
                  </a:lnTo>
                  <a:lnTo>
                    <a:pt x="202" y="39"/>
                  </a:lnTo>
                  <a:lnTo>
                    <a:pt x="220" y="2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4" name="Freeform 648"/>
            <p:cNvSpPr>
              <a:spLocks/>
            </p:cNvSpPr>
            <p:nvPr/>
          </p:nvSpPr>
          <p:spPr bwMode="auto">
            <a:xfrm>
              <a:off x="2304" y="2749"/>
              <a:ext cx="48" cy="64"/>
            </a:xfrm>
            <a:custGeom>
              <a:avLst/>
              <a:gdLst>
                <a:gd name="T0" fmla="*/ 0 w 237"/>
                <a:gd name="T1" fmla="*/ 0 h 320"/>
                <a:gd name="T2" fmla="*/ 0 w 237"/>
                <a:gd name="T3" fmla="*/ 0 h 320"/>
                <a:gd name="T4" fmla="*/ 0 w 237"/>
                <a:gd name="T5" fmla="*/ 0 h 320"/>
                <a:gd name="T6" fmla="*/ 0 w 237"/>
                <a:gd name="T7" fmla="*/ 0 h 320"/>
                <a:gd name="T8" fmla="*/ 0 w 237"/>
                <a:gd name="T9" fmla="*/ 0 h 320"/>
                <a:gd name="T10" fmla="*/ 0 w 237"/>
                <a:gd name="T11" fmla="*/ 0 h 320"/>
                <a:gd name="T12" fmla="*/ 0 w 237"/>
                <a:gd name="T13" fmla="*/ 0 h 320"/>
                <a:gd name="T14" fmla="*/ 0 w 237"/>
                <a:gd name="T15" fmla="*/ 0 h 320"/>
                <a:gd name="T16" fmla="*/ 0 w 237"/>
                <a:gd name="T17" fmla="*/ 0 h 320"/>
                <a:gd name="T18" fmla="*/ 0 w 237"/>
                <a:gd name="T19" fmla="*/ 0 h 320"/>
                <a:gd name="T20" fmla="*/ 0 w 237"/>
                <a:gd name="T21" fmla="*/ 0 h 320"/>
                <a:gd name="T22" fmla="*/ 0 w 237"/>
                <a:gd name="T23" fmla="*/ 0 h 320"/>
                <a:gd name="T24" fmla="*/ 0 w 237"/>
                <a:gd name="T25" fmla="*/ 0 h 320"/>
                <a:gd name="T26" fmla="*/ 0 w 237"/>
                <a:gd name="T27" fmla="*/ 0 h 320"/>
                <a:gd name="T28" fmla="*/ 0 w 237"/>
                <a:gd name="T29" fmla="*/ 0 h 320"/>
                <a:gd name="T30" fmla="*/ 0 w 237"/>
                <a:gd name="T31" fmla="*/ 0 h 320"/>
                <a:gd name="T32" fmla="*/ 0 w 237"/>
                <a:gd name="T33" fmla="*/ 0 h 320"/>
                <a:gd name="T34" fmla="*/ 0 w 237"/>
                <a:gd name="T35" fmla="*/ 0 h 320"/>
                <a:gd name="T36" fmla="*/ 0 w 237"/>
                <a:gd name="T37" fmla="*/ 0 h 320"/>
                <a:gd name="T38" fmla="*/ 0 w 237"/>
                <a:gd name="T39" fmla="*/ 0 h 320"/>
                <a:gd name="T40" fmla="*/ 0 w 237"/>
                <a:gd name="T41" fmla="*/ 0 h 320"/>
                <a:gd name="T42" fmla="*/ 0 w 237"/>
                <a:gd name="T43" fmla="*/ 0 h 320"/>
                <a:gd name="T44" fmla="*/ 0 w 237"/>
                <a:gd name="T45" fmla="*/ 0 h 320"/>
                <a:gd name="T46" fmla="*/ 0 w 237"/>
                <a:gd name="T47" fmla="*/ 0 h 320"/>
                <a:gd name="T48" fmla="*/ 0 w 237"/>
                <a:gd name="T49" fmla="*/ 0 h 320"/>
                <a:gd name="T50" fmla="*/ 0 w 237"/>
                <a:gd name="T51" fmla="*/ 0 h 320"/>
                <a:gd name="T52" fmla="*/ 0 w 237"/>
                <a:gd name="T53" fmla="*/ 0 h 320"/>
                <a:gd name="T54" fmla="*/ 0 w 237"/>
                <a:gd name="T55" fmla="*/ 0 h 320"/>
                <a:gd name="T56" fmla="*/ 0 w 237"/>
                <a:gd name="T57" fmla="*/ 0 h 320"/>
                <a:gd name="T58" fmla="*/ 0 w 237"/>
                <a:gd name="T59" fmla="*/ 0 h 320"/>
                <a:gd name="T60" fmla="*/ 0 w 237"/>
                <a:gd name="T61" fmla="*/ 0 h 320"/>
                <a:gd name="T62" fmla="*/ 0 w 237"/>
                <a:gd name="T63" fmla="*/ 0 h 320"/>
                <a:gd name="T64" fmla="*/ 0 w 237"/>
                <a:gd name="T65" fmla="*/ 0 h 320"/>
                <a:gd name="T66" fmla="*/ 0 w 237"/>
                <a:gd name="T67" fmla="*/ 0 h 320"/>
                <a:gd name="T68" fmla="*/ 0 w 237"/>
                <a:gd name="T69" fmla="*/ 0 h 320"/>
                <a:gd name="T70" fmla="*/ 0 w 237"/>
                <a:gd name="T71" fmla="*/ 0 h 320"/>
                <a:gd name="T72" fmla="*/ 0 w 237"/>
                <a:gd name="T73" fmla="*/ 0 h 320"/>
                <a:gd name="T74" fmla="*/ 0 w 237"/>
                <a:gd name="T75" fmla="*/ 0 h 320"/>
                <a:gd name="T76" fmla="*/ 0 w 237"/>
                <a:gd name="T77" fmla="*/ 0 h 320"/>
                <a:gd name="T78" fmla="*/ 0 w 237"/>
                <a:gd name="T79" fmla="*/ 0 h 320"/>
                <a:gd name="T80" fmla="*/ 0 w 237"/>
                <a:gd name="T81" fmla="*/ 0 h 320"/>
                <a:gd name="T82" fmla="*/ 0 w 237"/>
                <a:gd name="T83" fmla="*/ 0 h 320"/>
                <a:gd name="T84" fmla="*/ 0 w 237"/>
                <a:gd name="T85" fmla="*/ 0 h 320"/>
                <a:gd name="T86" fmla="*/ 0 w 237"/>
                <a:gd name="T87" fmla="*/ 0 h 320"/>
                <a:gd name="T88" fmla="*/ 0 w 237"/>
                <a:gd name="T89" fmla="*/ 0 h 320"/>
                <a:gd name="T90" fmla="*/ 0 w 237"/>
                <a:gd name="T91" fmla="*/ 0 h 320"/>
                <a:gd name="T92" fmla="*/ 0 w 237"/>
                <a:gd name="T93" fmla="*/ 0 h 320"/>
                <a:gd name="T94" fmla="*/ 0 w 237"/>
                <a:gd name="T95" fmla="*/ 0 h 320"/>
                <a:gd name="T96" fmla="*/ 0 w 237"/>
                <a:gd name="T97" fmla="*/ 0 h 320"/>
                <a:gd name="T98" fmla="*/ 0 w 237"/>
                <a:gd name="T99" fmla="*/ 0 h 320"/>
                <a:gd name="T100" fmla="*/ 0 w 237"/>
                <a:gd name="T101" fmla="*/ 0 h 320"/>
                <a:gd name="T102" fmla="*/ 0 w 237"/>
                <a:gd name="T103" fmla="*/ 0 h 320"/>
                <a:gd name="T104" fmla="*/ 0 w 237"/>
                <a:gd name="T105" fmla="*/ 0 h 320"/>
                <a:gd name="T106" fmla="*/ 0 w 237"/>
                <a:gd name="T107" fmla="*/ 0 h 320"/>
                <a:gd name="T108" fmla="*/ 0 w 237"/>
                <a:gd name="T109" fmla="*/ 0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0">
                  <a:moveTo>
                    <a:pt x="237" y="0"/>
                  </a:moveTo>
                  <a:lnTo>
                    <a:pt x="225" y="21"/>
                  </a:lnTo>
                  <a:lnTo>
                    <a:pt x="216" y="43"/>
                  </a:lnTo>
                  <a:lnTo>
                    <a:pt x="209" y="64"/>
                  </a:lnTo>
                  <a:lnTo>
                    <a:pt x="203" y="83"/>
                  </a:lnTo>
                  <a:lnTo>
                    <a:pt x="201" y="101"/>
                  </a:lnTo>
                  <a:lnTo>
                    <a:pt x="200" y="120"/>
                  </a:lnTo>
                  <a:lnTo>
                    <a:pt x="200" y="137"/>
                  </a:lnTo>
                  <a:lnTo>
                    <a:pt x="200" y="154"/>
                  </a:lnTo>
                  <a:lnTo>
                    <a:pt x="200" y="171"/>
                  </a:lnTo>
                  <a:lnTo>
                    <a:pt x="199" y="187"/>
                  </a:lnTo>
                  <a:lnTo>
                    <a:pt x="197" y="202"/>
                  </a:lnTo>
                  <a:lnTo>
                    <a:pt x="194" y="219"/>
                  </a:lnTo>
                  <a:lnTo>
                    <a:pt x="191" y="235"/>
                  </a:lnTo>
                  <a:lnTo>
                    <a:pt x="184" y="251"/>
                  </a:lnTo>
                  <a:lnTo>
                    <a:pt x="174" y="268"/>
                  </a:lnTo>
                  <a:lnTo>
                    <a:pt x="161" y="284"/>
                  </a:lnTo>
                  <a:lnTo>
                    <a:pt x="151" y="294"/>
                  </a:lnTo>
                  <a:lnTo>
                    <a:pt x="138" y="304"/>
                  </a:lnTo>
                  <a:lnTo>
                    <a:pt x="125" y="311"/>
                  </a:lnTo>
                  <a:lnTo>
                    <a:pt x="112" y="316"/>
                  </a:lnTo>
                  <a:lnTo>
                    <a:pt x="98" y="319"/>
                  </a:lnTo>
                  <a:lnTo>
                    <a:pt x="82" y="320"/>
                  </a:lnTo>
                  <a:lnTo>
                    <a:pt x="70" y="319"/>
                  </a:lnTo>
                  <a:lnTo>
                    <a:pt x="56" y="316"/>
                  </a:lnTo>
                  <a:lnTo>
                    <a:pt x="43" y="311"/>
                  </a:lnTo>
                  <a:lnTo>
                    <a:pt x="32" y="302"/>
                  </a:lnTo>
                  <a:lnTo>
                    <a:pt x="27" y="299"/>
                  </a:lnTo>
                  <a:lnTo>
                    <a:pt x="21" y="293"/>
                  </a:lnTo>
                  <a:lnTo>
                    <a:pt x="17" y="288"/>
                  </a:lnTo>
                  <a:lnTo>
                    <a:pt x="14" y="282"/>
                  </a:lnTo>
                  <a:lnTo>
                    <a:pt x="9" y="275"/>
                  </a:lnTo>
                  <a:lnTo>
                    <a:pt x="7" y="268"/>
                  </a:lnTo>
                  <a:lnTo>
                    <a:pt x="3" y="261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1" y="214"/>
                  </a:lnTo>
                  <a:lnTo>
                    <a:pt x="3" y="204"/>
                  </a:lnTo>
                  <a:lnTo>
                    <a:pt x="7" y="194"/>
                  </a:lnTo>
                  <a:lnTo>
                    <a:pt x="9" y="185"/>
                  </a:lnTo>
                  <a:lnTo>
                    <a:pt x="14" y="178"/>
                  </a:lnTo>
                  <a:lnTo>
                    <a:pt x="23" y="164"/>
                  </a:lnTo>
                  <a:lnTo>
                    <a:pt x="35" y="151"/>
                  </a:lnTo>
                  <a:lnTo>
                    <a:pt x="48" y="140"/>
                  </a:lnTo>
                  <a:lnTo>
                    <a:pt x="62" y="129"/>
                  </a:lnTo>
                  <a:lnTo>
                    <a:pt x="78" y="120"/>
                  </a:lnTo>
                  <a:lnTo>
                    <a:pt x="93" y="112"/>
                  </a:lnTo>
                  <a:lnTo>
                    <a:pt x="129" y="92"/>
                  </a:lnTo>
                  <a:lnTo>
                    <a:pt x="166" y="70"/>
                  </a:lnTo>
                  <a:lnTo>
                    <a:pt x="184" y="56"/>
                  </a:lnTo>
                  <a:lnTo>
                    <a:pt x="202" y="40"/>
                  </a:lnTo>
                  <a:lnTo>
                    <a:pt x="221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5" name="Freeform 649"/>
            <p:cNvSpPr>
              <a:spLocks/>
            </p:cNvSpPr>
            <p:nvPr/>
          </p:nvSpPr>
          <p:spPr bwMode="auto">
            <a:xfrm>
              <a:off x="2398" y="2716"/>
              <a:ext cx="47" cy="64"/>
            </a:xfrm>
            <a:custGeom>
              <a:avLst/>
              <a:gdLst>
                <a:gd name="T0" fmla="*/ 0 w 237"/>
                <a:gd name="T1" fmla="*/ 0 h 320"/>
                <a:gd name="T2" fmla="*/ 0 w 237"/>
                <a:gd name="T3" fmla="*/ 0 h 320"/>
                <a:gd name="T4" fmla="*/ 0 w 237"/>
                <a:gd name="T5" fmla="*/ 0 h 320"/>
                <a:gd name="T6" fmla="*/ 0 w 237"/>
                <a:gd name="T7" fmla="*/ 0 h 320"/>
                <a:gd name="T8" fmla="*/ 0 w 237"/>
                <a:gd name="T9" fmla="*/ 0 h 320"/>
                <a:gd name="T10" fmla="*/ 0 w 237"/>
                <a:gd name="T11" fmla="*/ 0 h 320"/>
                <a:gd name="T12" fmla="*/ 0 w 237"/>
                <a:gd name="T13" fmla="*/ 0 h 320"/>
                <a:gd name="T14" fmla="*/ 0 w 237"/>
                <a:gd name="T15" fmla="*/ 0 h 320"/>
                <a:gd name="T16" fmla="*/ 0 w 237"/>
                <a:gd name="T17" fmla="*/ 0 h 320"/>
                <a:gd name="T18" fmla="*/ 0 w 237"/>
                <a:gd name="T19" fmla="*/ 0 h 320"/>
                <a:gd name="T20" fmla="*/ 0 w 237"/>
                <a:gd name="T21" fmla="*/ 0 h 320"/>
                <a:gd name="T22" fmla="*/ 0 w 237"/>
                <a:gd name="T23" fmla="*/ 0 h 320"/>
                <a:gd name="T24" fmla="*/ 0 w 237"/>
                <a:gd name="T25" fmla="*/ 0 h 320"/>
                <a:gd name="T26" fmla="*/ 0 w 237"/>
                <a:gd name="T27" fmla="*/ 0 h 320"/>
                <a:gd name="T28" fmla="*/ 0 w 237"/>
                <a:gd name="T29" fmla="*/ 0 h 320"/>
                <a:gd name="T30" fmla="*/ 0 w 237"/>
                <a:gd name="T31" fmla="*/ 0 h 320"/>
                <a:gd name="T32" fmla="*/ 0 w 237"/>
                <a:gd name="T33" fmla="*/ 0 h 320"/>
                <a:gd name="T34" fmla="*/ 0 w 237"/>
                <a:gd name="T35" fmla="*/ 0 h 320"/>
                <a:gd name="T36" fmla="*/ 0 w 237"/>
                <a:gd name="T37" fmla="*/ 0 h 320"/>
                <a:gd name="T38" fmla="*/ 0 w 237"/>
                <a:gd name="T39" fmla="*/ 0 h 320"/>
                <a:gd name="T40" fmla="*/ 0 w 237"/>
                <a:gd name="T41" fmla="*/ 0 h 320"/>
                <a:gd name="T42" fmla="*/ 0 w 237"/>
                <a:gd name="T43" fmla="*/ 0 h 320"/>
                <a:gd name="T44" fmla="*/ 0 w 237"/>
                <a:gd name="T45" fmla="*/ 0 h 320"/>
                <a:gd name="T46" fmla="*/ 0 w 237"/>
                <a:gd name="T47" fmla="*/ 0 h 320"/>
                <a:gd name="T48" fmla="*/ 0 w 237"/>
                <a:gd name="T49" fmla="*/ 0 h 320"/>
                <a:gd name="T50" fmla="*/ 0 w 237"/>
                <a:gd name="T51" fmla="*/ 0 h 320"/>
                <a:gd name="T52" fmla="*/ 0 w 237"/>
                <a:gd name="T53" fmla="*/ 0 h 320"/>
                <a:gd name="T54" fmla="*/ 0 w 237"/>
                <a:gd name="T55" fmla="*/ 0 h 320"/>
                <a:gd name="T56" fmla="*/ 0 w 237"/>
                <a:gd name="T57" fmla="*/ 0 h 320"/>
                <a:gd name="T58" fmla="*/ 0 w 237"/>
                <a:gd name="T59" fmla="*/ 0 h 320"/>
                <a:gd name="T60" fmla="*/ 0 w 237"/>
                <a:gd name="T61" fmla="*/ 0 h 320"/>
                <a:gd name="T62" fmla="*/ 0 w 237"/>
                <a:gd name="T63" fmla="*/ 0 h 320"/>
                <a:gd name="T64" fmla="*/ 0 w 237"/>
                <a:gd name="T65" fmla="*/ 0 h 320"/>
                <a:gd name="T66" fmla="*/ 0 w 237"/>
                <a:gd name="T67" fmla="*/ 0 h 320"/>
                <a:gd name="T68" fmla="*/ 0 w 237"/>
                <a:gd name="T69" fmla="*/ 0 h 320"/>
                <a:gd name="T70" fmla="*/ 0 w 237"/>
                <a:gd name="T71" fmla="*/ 0 h 320"/>
                <a:gd name="T72" fmla="*/ 0 w 237"/>
                <a:gd name="T73" fmla="*/ 0 h 320"/>
                <a:gd name="T74" fmla="*/ 0 w 237"/>
                <a:gd name="T75" fmla="*/ 0 h 320"/>
                <a:gd name="T76" fmla="*/ 0 w 237"/>
                <a:gd name="T77" fmla="*/ 0 h 320"/>
                <a:gd name="T78" fmla="*/ 0 w 237"/>
                <a:gd name="T79" fmla="*/ 0 h 320"/>
                <a:gd name="T80" fmla="*/ 0 w 237"/>
                <a:gd name="T81" fmla="*/ 0 h 320"/>
                <a:gd name="T82" fmla="*/ 0 w 237"/>
                <a:gd name="T83" fmla="*/ 0 h 320"/>
                <a:gd name="T84" fmla="*/ 0 w 237"/>
                <a:gd name="T85" fmla="*/ 0 h 320"/>
                <a:gd name="T86" fmla="*/ 0 w 237"/>
                <a:gd name="T87" fmla="*/ 0 h 320"/>
                <a:gd name="T88" fmla="*/ 0 w 237"/>
                <a:gd name="T89" fmla="*/ 0 h 320"/>
                <a:gd name="T90" fmla="*/ 0 w 237"/>
                <a:gd name="T91" fmla="*/ 0 h 320"/>
                <a:gd name="T92" fmla="*/ 0 w 237"/>
                <a:gd name="T93" fmla="*/ 0 h 320"/>
                <a:gd name="T94" fmla="*/ 0 w 237"/>
                <a:gd name="T95" fmla="*/ 0 h 320"/>
                <a:gd name="T96" fmla="*/ 0 w 237"/>
                <a:gd name="T97" fmla="*/ 0 h 320"/>
                <a:gd name="T98" fmla="*/ 0 w 237"/>
                <a:gd name="T99" fmla="*/ 0 h 320"/>
                <a:gd name="T100" fmla="*/ 0 w 237"/>
                <a:gd name="T101" fmla="*/ 0 h 320"/>
                <a:gd name="T102" fmla="*/ 0 w 237"/>
                <a:gd name="T103" fmla="*/ 0 h 320"/>
                <a:gd name="T104" fmla="*/ 0 w 237"/>
                <a:gd name="T105" fmla="*/ 0 h 320"/>
                <a:gd name="T106" fmla="*/ 0 w 237"/>
                <a:gd name="T107" fmla="*/ 0 h 320"/>
                <a:gd name="T108" fmla="*/ 0 w 237"/>
                <a:gd name="T109" fmla="*/ 0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0">
                  <a:moveTo>
                    <a:pt x="237" y="0"/>
                  </a:moveTo>
                  <a:lnTo>
                    <a:pt x="226" y="23"/>
                  </a:lnTo>
                  <a:lnTo>
                    <a:pt x="216" y="44"/>
                  </a:lnTo>
                  <a:lnTo>
                    <a:pt x="209" y="64"/>
                  </a:lnTo>
                  <a:lnTo>
                    <a:pt x="203" y="84"/>
                  </a:lnTo>
                  <a:lnTo>
                    <a:pt x="201" y="102"/>
                  </a:lnTo>
                  <a:lnTo>
                    <a:pt x="200" y="120"/>
                  </a:lnTo>
                  <a:lnTo>
                    <a:pt x="200" y="137"/>
                  </a:lnTo>
                  <a:lnTo>
                    <a:pt x="200" y="155"/>
                  </a:lnTo>
                  <a:lnTo>
                    <a:pt x="200" y="171"/>
                  </a:lnTo>
                  <a:lnTo>
                    <a:pt x="199" y="187"/>
                  </a:lnTo>
                  <a:lnTo>
                    <a:pt x="198" y="202"/>
                  </a:lnTo>
                  <a:lnTo>
                    <a:pt x="194" y="219"/>
                  </a:lnTo>
                  <a:lnTo>
                    <a:pt x="191" y="236"/>
                  </a:lnTo>
                  <a:lnTo>
                    <a:pt x="184" y="252"/>
                  </a:lnTo>
                  <a:lnTo>
                    <a:pt x="174" y="269"/>
                  </a:lnTo>
                  <a:lnTo>
                    <a:pt x="162" y="286"/>
                  </a:lnTo>
                  <a:lnTo>
                    <a:pt x="150" y="297"/>
                  </a:lnTo>
                  <a:lnTo>
                    <a:pt x="138" y="306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20"/>
                  </a:lnTo>
                  <a:lnTo>
                    <a:pt x="83" y="320"/>
                  </a:lnTo>
                  <a:lnTo>
                    <a:pt x="69" y="319"/>
                  </a:lnTo>
                  <a:lnTo>
                    <a:pt x="56" y="316"/>
                  </a:lnTo>
                  <a:lnTo>
                    <a:pt x="43" y="311"/>
                  </a:lnTo>
                  <a:lnTo>
                    <a:pt x="31" y="305"/>
                  </a:lnTo>
                  <a:lnTo>
                    <a:pt x="27" y="299"/>
                  </a:lnTo>
                  <a:lnTo>
                    <a:pt x="21" y="293"/>
                  </a:lnTo>
                  <a:lnTo>
                    <a:pt x="18" y="288"/>
                  </a:lnTo>
                  <a:lnTo>
                    <a:pt x="13" y="283"/>
                  </a:lnTo>
                  <a:lnTo>
                    <a:pt x="9" y="277"/>
                  </a:lnTo>
                  <a:lnTo>
                    <a:pt x="7" y="269"/>
                  </a:lnTo>
                  <a:lnTo>
                    <a:pt x="4" y="262"/>
                  </a:lnTo>
                  <a:lnTo>
                    <a:pt x="1" y="252"/>
                  </a:lnTo>
                  <a:lnTo>
                    <a:pt x="1" y="244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1" y="215"/>
                  </a:lnTo>
                  <a:lnTo>
                    <a:pt x="4" y="205"/>
                  </a:lnTo>
                  <a:lnTo>
                    <a:pt x="7" y="195"/>
                  </a:lnTo>
                  <a:lnTo>
                    <a:pt x="9" y="187"/>
                  </a:lnTo>
                  <a:lnTo>
                    <a:pt x="13" y="179"/>
                  </a:lnTo>
                  <a:lnTo>
                    <a:pt x="22" y="164"/>
                  </a:lnTo>
                  <a:lnTo>
                    <a:pt x="35" y="152"/>
                  </a:lnTo>
                  <a:lnTo>
                    <a:pt x="48" y="141"/>
                  </a:lnTo>
                  <a:lnTo>
                    <a:pt x="62" y="132"/>
                  </a:lnTo>
                  <a:lnTo>
                    <a:pt x="77" y="122"/>
                  </a:lnTo>
                  <a:lnTo>
                    <a:pt x="93" y="113"/>
                  </a:lnTo>
                  <a:lnTo>
                    <a:pt x="129" y="93"/>
                  </a:lnTo>
                  <a:lnTo>
                    <a:pt x="166" y="71"/>
                  </a:lnTo>
                  <a:lnTo>
                    <a:pt x="184" y="56"/>
                  </a:lnTo>
                  <a:lnTo>
                    <a:pt x="202" y="41"/>
                  </a:lnTo>
                  <a:lnTo>
                    <a:pt x="221" y="22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6" name="Freeform 650"/>
            <p:cNvSpPr>
              <a:spLocks/>
            </p:cNvSpPr>
            <p:nvPr/>
          </p:nvSpPr>
          <p:spPr bwMode="auto">
            <a:xfrm>
              <a:off x="2618" y="2543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3" y="22"/>
                  </a:lnTo>
                  <a:lnTo>
                    <a:pt x="213" y="43"/>
                  </a:lnTo>
                  <a:lnTo>
                    <a:pt x="208" y="63"/>
                  </a:lnTo>
                  <a:lnTo>
                    <a:pt x="203" y="83"/>
                  </a:lnTo>
                  <a:lnTo>
                    <a:pt x="201" y="102"/>
                  </a:lnTo>
                  <a:lnTo>
                    <a:pt x="200" y="119"/>
                  </a:lnTo>
                  <a:lnTo>
                    <a:pt x="198" y="137"/>
                  </a:lnTo>
                  <a:lnTo>
                    <a:pt x="198" y="154"/>
                  </a:lnTo>
                  <a:lnTo>
                    <a:pt x="198" y="169"/>
                  </a:lnTo>
                  <a:lnTo>
                    <a:pt x="198" y="186"/>
                  </a:lnTo>
                  <a:lnTo>
                    <a:pt x="197" y="202"/>
                  </a:lnTo>
                  <a:lnTo>
                    <a:pt x="194" y="218"/>
                  </a:lnTo>
                  <a:lnTo>
                    <a:pt x="189" y="235"/>
                  </a:lnTo>
                  <a:lnTo>
                    <a:pt x="182" y="251"/>
                  </a:lnTo>
                  <a:lnTo>
                    <a:pt x="173" y="267"/>
                  </a:lnTo>
                  <a:lnTo>
                    <a:pt x="159" y="284"/>
                  </a:lnTo>
                  <a:lnTo>
                    <a:pt x="148" y="295"/>
                  </a:lnTo>
                  <a:lnTo>
                    <a:pt x="137" y="304"/>
                  </a:lnTo>
                  <a:lnTo>
                    <a:pt x="123" y="311"/>
                  </a:lnTo>
                  <a:lnTo>
                    <a:pt x="110" y="315"/>
                  </a:lnTo>
                  <a:lnTo>
                    <a:pt x="95" y="319"/>
                  </a:lnTo>
                  <a:lnTo>
                    <a:pt x="82" y="319"/>
                  </a:lnTo>
                  <a:lnTo>
                    <a:pt x="67" y="318"/>
                  </a:lnTo>
                  <a:lnTo>
                    <a:pt x="54" y="315"/>
                  </a:lnTo>
                  <a:lnTo>
                    <a:pt x="43" y="310"/>
                  </a:lnTo>
                  <a:lnTo>
                    <a:pt x="30" y="303"/>
                  </a:lnTo>
                  <a:lnTo>
                    <a:pt x="25" y="297"/>
                  </a:lnTo>
                  <a:lnTo>
                    <a:pt x="19" y="292"/>
                  </a:lnTo>
                  <a:lnTo>
                    <a:pt x="16" y="287"/>
                  </a:lnTo>
                  <a:lnTo>
                    <a:pt x="11" y="282"/>
                  </a:lnTo>
                  <a:lnTo>
                    <a:pt x="8" y="275"/>
                  </a:lnTo>
                  <a:lnTo>
                    <a:pt x="4" y="267"/>
                  </a:lnTo>
                  <a:lnTo>
                    <a:pt x="2" y="260"/>
                  </a:lnTo>
                  <a:lnTo>
                    <a:pt x="1" y="251"/>
                  </a:lnTo>
                  <a:lnTo>
                    <a:pt x="0" y="242"/>
                  </a:lnTo>
                  <a:lnTo>
                    <a:pt x="0" y="233"/>
                  </a:lnTo>
                  <a:lnTo>
                    <a:pt x="0" y="224"/>
                  </a:lnTo>
                  <a:lnTo>
                    <a:pt x="0" y="213"/>
                  </a:lnTo>
                  <a:lnTo>
                    <a:pt x="2" y="203"/>
                  </a:lnTo>
                  <a:lnTo>
                    <a:pt x="4" y="194"/>
                  </a:lnTo>
                  <a:lnTo>
                    <a:pt x="9" y="186"/>
                  </a:lnTo>
                  <a:lnTo>
                    <a:pt x="12" y="177"/>
                  </a:lnTo>
                  <a:lnTo>
                    <a:pt x="22" y="163"/>
                  </a:lnTo>
                  <a:lnTo>
                    <a:pt x="32" y="151"/>
                  </a:lnTo>
                  <a:lnTo>
                    <a:pt x="46" y="139"/>
                  </a:lnTo>
                  <a:lnTo>
                    <a:pt x="61" y="130"/>
                  </a:lnTo>
                  <a:lnTo>
                    <a:pt x="75" y="120"/>
                  </a:lnTo>
                  <a:lnTo>
                    <a:pt x="93" y="111"/>
                  </a:lnTo>
                  <a:lnTo>
                    <a:pt x="127" y="93"/>
                  </a:lnTo>
                  <a:lnTo>
                    <a:pt x="165" y="69"/>
                  </a:lnTo>
                  <a:lnTo>
                    <a:pt x="183" y="55"/>
                  </a:lnTo>
                  <a:lnTo>
                    <a:pt x="202" y="39"/>
                  </a:lnTo>
                  <a:lnTo>
                    <a:pt x="219" y="2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7" name="Freeform 651"/>
            <p:cNvSpPr>
              <a:spLocks/>
            </p:cNvSpPr>
            <p:nvPr/>
          </p:nvSpPr>
          <p:spPr bwMode="auto">
            <a:xfrm>
              <a:off x="2754" y="2380"/>
              <a:ext cx="48" cy="64"/>
            </a:xfrm>
            <a:custGeom>
              <a:avLst/>
              <a:gdLst>
                <a:gd name="T0" fmla="*/ 0 w 238"/>
                <a:gd name="T1" fmla="*/ 0 h 319"/>
                <a:gd name="T2" fmla="*/ 0 w 238"/>
                <a:gd name="T3" fmla="*/ 0 h 319"/>
                <a:gd name="T4" fmla="*/ 0 w 238"/>
                <a:gd name="T5" fmla="*/ 0 h 319"/>
                <a:gd name="T6" fmla="*/ 0 w 238"/>
                <a:gd name="T7" fmla="*/ 0 h 319"/>
                <a:gd name="T8" fmla="*/ 0 w 238"/>
                <a:gd name="T9" fmla="*/ 0 h 319"/>
                <a:gd name="T10" fmla="*/ 0 w 238"/>
                <a:gd name="T11" fmla="*/ 0 h 319"/>
                <a:gd name="T12" fmla="*/ 0 w 238"/>
                <a:gd name="T13" fmla="*/ 0 h 319"/>
                <a:gd name="T14" fmla="*/ 0 w 238"/>
                <a:gd name="T15" fmla="*/ 0 h 319"/>
                <a:gd name="T16" fmla="*/ 0 w 238"/>
                <a:gd name="T17" fmla="*/ 0 h 319"/>
                <a:gd name="T18" fmla="*/ 0 w 238"/>
                <a:gd name="T19" fmla="*/ 0 h 319"/>
                <a:gd name="T20" fmla="*/ 0 w 238"/>
                <a:gd name="T21" fmla="*/ 0 h 319"/>
                <a:gd name="T22" fmla="*/ 0 w 238"/>
                <a:gd name="T23" fmla="*/ 0 h 319"/>
                <a:gd name="T24" fmla="*/ 0 w 238"/>
                <a:gd name="T25" fmla="*/ 0 h 319"/>
                <a:gd name="T26" fmla="*/ 0 w 238"/>
                <a:gd name="T27" fmla="*/ 0 h 319"/>
                <a:gd name="T28" fmla="*/ 0 w 238"/>
                <a:gd name="T29" fmla="*/ 0 h 319"/>
                <a:gd name="T30" fmla="*/ 0 w 238"/>
                <a:gd name="T31" fmla="*/ 0 h 319"/>
                <a:gd name="T32" fmla="*/ 0 w 238"/>
                <a:gd name="T33" fmla="*/ 0 h 319"/>
                <a:gd name="T34" fmla="*/ 0 w 238"/>
                <a:gd name="T35" fmla="*/ 0 h 319"/>
                <a:gd name="T36" fmla="*/ 0 w 238"/>
                <a:gd name="T37" fmla="*/ 0 h 319"/>
                <a:gd name="T38" fmla="*/ 0 w 238"/>
                <a:gd name="T39" fmla="*/ 0 h 319"/>
                <a:gd name="T40" fmla="*/ 0 w 238"/>
                <a:gd name="T41" fmla="*/ 0 h 319"/>
                <a:gd name="T42" fmla="*/ 0 w 238"/>
                <a:gd name="T43" fmla="*/ 0 h 319"/>
                <a:gd name="T44" fmla="*/ 0 w 238"/>
                <a:gd name="T45" fmla="*/ 0 h 319"/>
                <a:gd name="T46" fmla="*/ 0 w 238"/>
                <a:gd name="T47" fmla="*/ 0 h 319"/>
                <a:gd name="T48" fmla="*/ 0 w 238"/>
                <a:gd name="T49" fmla="*/ 0 h 319"/>
                <a:gd name="T50" fmla="*/ 0 w 238"/>
                <a:gd name="T51" fmla="*/ 0 h 319"/>
                <a:gd name="T52" fmla="*/ 0 w 238"/>
                <a:gd name="T53" fmla="*/ 0 h 319"/>
                <a:gd name="T54" fmla="*/ 0 w 238"/>
                <a:gd name="T55" fmla="*/ 0 h 319"/>
                <a:gd name="T56" fmla="*/ 0 w 238"/>
                <a:gd name="T57" fmla="*/ 0 h 319"/>
                <a:gd name="T58" fmla="*/ 0 w 238"/>
                <a:gd name="T59" fmla="*/ 0 h 319"/>
                <a:gd name="T60" fmla="*/ 0 w 238"/>
                <a:gd name="T61" fmla="*/ 0 h 319"/>
                <a:gd name="T62" fmla="*/ 0 w 238"/>
                <a:gd name="T63" fmla="*/ 0 h 319"/>
                <a:gd name="T64" fmla="*/ 0 w 238"/>
                <a:gd name="T65" fmla="*/ 0 h 319"/>
                <a:gd name="T66" fmla="*/ 0 w 238"/>
                <a:gd name="T67" fmla="*/ 0 h 319"/>
                <a:gd name="T68" fmla="*/ 0 w 238"/>
                <a:gd name="T69" fmla="*/ 0 h 319"/>
                <a:gd name="T70" fmla="*/ 0 w 238"/>
                <a:gd name="T71" fmla="*/ 0 h 319"/>
                <a:gd name="T72" fmla="*/ 0 w 238"/>
                <a:gd name="T73" fmla="*/ 0 h 319"/>
                <a:gd name="T74" fmla="*/ 0 w 238"/>
                <a:gd name="T75" fmla="*/ 0 h 319"/>
                <a:gd name="T76" fmla="*/ 0 w 238"/>
                <a:gd name="T77" fmla="*/ 0 h 319"/>
                <a:gd name="T78" fmla="*/ 0 w 238"/>
                <a:gd name="T79" fmla="*/ 0 h 319"/>
                <a:gd name="T80" fmla="*/ 0 w 238"/>
                <a:gd name="T81" fmla="*/ 0 h 319"/>
                <a:gd name="T82" fmla="*/ 0 w 238"/>
                <a:gd name="T83" fmla="*/ 0 h 319"/>
                <a:gd name="T84" fmla="*/ 0 w 238"/>
                <a:gd name="T85" fmla="*/ 0 h 319"/>
                <a:gd name="T86" fmla="*/ 0 w 238"/>
                <a:gd name="T87" fmla="*/ 0 h 319"/>
                <a:gd name="T88" fmla="*/ 0 w 238"/>
                <a:gd name="T89" fmla="*/ 0 h 319"/>
                <a:gd name="T90" fmla="*/ 0 w 238"/>
                <a:gd name="T91" fmla="*/ 0 h 319"/>
                <a:gd name="T92" fmla="*/ 0 w 238"/>
                <a:gd name="T93" fmla="*/ 0 h 319"/>
                <a:gd name="T94" fmla="*/ 0 w 238"/>
                <a:gd name="T95" fmla="*/ 0 h 319"/>
                <a:gd name="T96" fmla="*/ 0 w 238"/>
                <a:gd name="T97" fmla="*/ 0 h 319"/>
                <a:gd name="T98" fmla="*/ 0 w 238"/>
                <a:gd name="T99" fmla="*/ 0 h 319"/>
                <a:gd name="T100" fmla="*/ 0 w 238"/>
                <a:gd name="T101" fmla="*/ 0 h 319"/>
                <a:gd name="T102" fmla="*/ 0 w 238"/>
                <a:gd name="T103" fmla="*/ 0 h 319"/>
                <a:gd name="T104" fmla="*/ 0 w 238"/>
                <a:gd name="T105" fmla="*/ 0 h 319"/>
                <a:gd name="T106" fmla="*/ 0 w 238"/>
                <a:gd name="T107" fmla="*/ 0 h 319"/>
                <a:gd name="T108" fmla="*/ 0 w 238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8" h="319">
                  <a:moveTo>
                    <a:pt x="238" y="0"/>
                  </a:moveTo>
                  <a:lnTo>
                    <a:pt x="225" y="22"/>
                  </a:lnTo>
                  <a:lnTo>
                    <a:pt x="216" y="44"/>
                  </a:lnTo>
                  <a:lnTo>
                    <a:pt x="209" y="63"/>
                  </a:lnTo>
                  <a:lnTo>
                    <a:pt x="205" y="82"/>
                  </a:lnTo>
                  <a:lnTo>
                    <a:pt x="202" y="101"/>
                  </a:lnTo>
                  <a:lnTo>
                    <a:pt x="201" y="119"/>
                  </a:lnTo>
                  <a:lnTo>
                    <a:pt x="200" y="137"/>
                  </a:lnTo>
                  <a:lnTo>
                    <a:pt x="200" y="153"/>
                  </a:lnTo>
                  <a:lnTo>
                    <a:pt x="200" y="170"/>
                  </a:lnTo>
                  <a:lnTo>
                    <a:pt x="200" y="185"/>
                  </a:lnTo>
                  <a:lnTo>
                    <a:pt x="198" y="202"/>
                  </a:lnTo>
                  <a:lnTo>
                    <a:pt x="195" y="218"/>
                  </a:lnTo>
                  <a:lnTo>
                    <a:pt x="190" y="234"/>
                  </a:lnTo>
                  <a:lnTo>
                    <a:pt x="183" y="249"/>
                  </a:lnTo>
                  <a:lnTo>
                    <a:pt x="174" y="267"/>
                  </a:lnTo>
                  <a:lnTo>
                    <a:pt x="161" y="283"/>
                  </a:lnTo>
                  <a:lnTo>
                    <a:pt x="151" y="295"/>
                  </a:lnTo>
                  <a:lnTo>
                    <a:pt x="138" y="303"/>
                  </a:lnTo>
                  <a:lnTo>
                    <a:pt x="125" y="311"/>
                  </a:lnTo>
                  <a:lnTo>
                    <a:pt x="111" y="316"/>
                  </a:lnTo>
                  <a:lnTo>
                    <a:pt x="97" y="318"/>
                  </a:lnTo>
                  <a:lnTo>
                    <a:pt x="83" y="319"/>
                  </a:lnTo>
                  <a:lnTo>
                    <a:pt x="69" y="318"/>
                  </a:lnTo>
                  <a:lnTo>
                    <a:pt x="55" y="316"/>
                  </a:lnTo>
                  <a:lnTo>
                    <a:pt x="44" y="310"/>
                  </a:lnTo>
                  <a:lnTo>
                    <a:pt x="32" y="302"/>
                  </a:lnTo>
                  <a:lnTo>
                    <a:pt x="26" y="298"/>
                  </a:lnTo>
                  <a:lnTo>
                    <a:pt x="21" y="292"/>
                  </a:lnTo>
                  <a:lnTo>
                    <a:pt x="17" y="287"/>
                  </a:lnTo>
                  <a:lnTo>
                    <a:pt x="14" y="281"/>
                  </a:lnTo>
                  <a:lnTo>
                    <a:pt x="9" y="275"/>
                  </a:lnTo>
                  <a:lnTo>
                    <a:pt x="7" y="267"/>
                  </a:lnTo>
                  <a:lnTo>
                    <a:pt x="4" y="259"/>
                  </a:lnTo>
                  <a:lnTo>
                    <a:pt x="2" y="252"/>
                  </a:lnTo>
                  <a:lnTo>
                    <a:pt x="1" y="244"/>
                  </a:lnTo>
                  <a:lnTo>
                    <a:pt x="0" y="234"/>
                  </a:lnTo>
                  <a:lnTo>
                    <a:pt x="1" y="223"/>
                  </a:lnTo>
                  <a:lnTo>
                    <a:pt x="1" y="212"/>
                  </a:lnTo>
                  <a:lnTo>
                    <a:pt x="4" y="203"/>
                  </a:lnTo>
                  <a:lnTo>
                    <a:pt x="7" y="194"/>
                  </a:lnTo>
                  <a:lnTo>
                    <a:pt x="10" y="185"/>
                  </a:lnTo>
                  <a:lnTo>
                    <a:pt x="15" y="177"/>
                  </a:lnTo>
                  <a:lnTo>
                    <a:pt x="24" y="163"/>
                  </a:lnTo>
                  <a:lnTo>
                    <a:pt x="35" y="149"/>
                  </a:lnTo>
                  <a:lnTo>
                    <a:pt x="47" y="139"/>
                  </a:lnTo>
                  <a:lnTo>
                    <a:pt x="62" y="130"/>
                  </a:lnTo>
                  <a:lnTo>
                    <a:pt x="78" y="120"/>
                  </a:lnTo>
                  <a:lnTo>
                    <a:pt x="95" y="111"/>
                  </a:lnTo>
                  <a:lnTo>
                    <a:pt x="129" y="93"/>
                  </a:lnTo>
                  <a:lnTo>
                    <a:pt x="166" y="70"/>
                  </a:lnTo>
                  <a:lnTo>
                    <a:pt x="184" y="55"/>
                  </a:lnTo>
                  <a:lnTo>
                    <a:pt x="204" y="39"/>
                  </a:lnTo>
                  <a:lnTo>
                    <a:pt x="220" y="20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8" name="Freeform 652"/>
            <p:cNvSpPr>
              <a:spLocks/>
            </p:cNvSpPr>
            <p:nvPr/>
          </p:nvSpPr>
          <p:spPr bwMode="auto">
            <a:xfrm>
              <a:off x="2665" y="2451"/>
              <a:ext cx="48" cy="64"/>
            </a:xfrm>
            <a:custGeom>
              <a:avLst/>
              <a:gdLst>
                <a:gd name="T0" fmla="*/ 0 w 237"/>
                <a:gd name="T1" fmla="*/ 0 h 320"/>
                <a:gd name="T2" fmla="*/ 0 w 237"/>
                <a:gd name="T3" fmla="*/ 0 h 320"/>
                <a:gd name="T4" fmla="*/ 0 w 237"/>
                <a:gd name="T5" fmla="*/ 0 h 320"/>
                <a:gd name="T6" fmla="*/ 0 w 237"/>
                <a:gd name="T7" fmla="*/ 0 h 320"/>
                <a:gd name="T8" fmla="*/ 0 w 237"/>
                <a:gd name="T9" fmla="*/ 0 h 320"/>
                <a:gd name="T10" fmla="*/ 0 w 237"/>
                <a:gd name="T11" fmla="*/ 0 h 320"/>
                <a:gd name="T12" fmla="*/ 0 w 237"/>
                <a:gd name="T13" fmla="*/ 0 h 320"/>
                <a:gd name="T14" fmla="*/ 0 w 237"/>
                <a:gd name="T15" fmla="*/ 0 h 320"/>
                <a:gd name="T16" fmla="*/ 0 w 237"/>
                <a:gd name="T17" fmla="*/ 0 h 320"/>
                <a:gd name="T18" fmla="*/ 0 w 237"/>
                <a:gd name="T19" fmla="*/ 0 h 320"/>
                <a:gd name="T20" fmla="*/ 0 w 237"/>
                <a:gd name="T21" fmla="*/ 0 h 320"/>
                <a:gd name="T22" fmla="*/ 0 w 237"/>
                <a:gd name="T23" fmla="*/ 0 h 320"/>
                <a:gd name="T24" fmla="*/ 0 w 237"/>
                <a:gd name="T25" fmla="*/ 0 h 320"/>
                <a:gd name="T26" fmla="*/ 0 w 237"/>
                <a:gd name="T27" fmla="*/ 0 h 320"/>
                <a:gd name="T28" fmla="*/ 0 w 237"/>
                <a:gd name="T29" fmla="*/ 0 h 320"/>
                <a:gd name="T30" fmla="*/ 0 w 237"/>
                <a:gd name="T31" fmla="*/ 0 h 320"/>
                <a:gd name="T32" fmla="*/ 0 w 237"/>
                <a:gd name="T33" fmla="*/ 0 h 320"/>
                <a:gd name="T34" fmla="*/ 0 w 237"/>
                <a:gd name="T35" fmla="*/ 0 h 320"/>
                <a:gd name="T36" fmla="*/ 0 w 237"/>
                <a:gd name="T37" fmla="*/ 0 h 320"/>
                <a:gd name="T38" fmla="*/ 0 w 237"/>
                <a:gd name="T39" fmla="*/ 0 h 320"/>
                <a:gd name="T40" fmla="*/ 0 w 237"/>
                <a:gd name="T41" fmla="*/ 0 h 320"/>
                <a:gd name="T42" fmla="*/ 0 w 237"/>
                <a:gd name="T43" fmla="*/ 0 h 320"/>
                <a:gd name="T44" fmla="*/ 0 w 237"/>
                <a:gd name="T45" fmla="*/ 0 h 320"/>
                <a:gd name="T46" fmla="*/ 0 w 237"/>
                <a:gd name="T47" fmla="*/ 0 h 320"/>
                <a:gd name="T48" fmla="*/ 0 w 237"/>
                <a:gd name="T49" fmla="*/ 0 h 320"/>
                <a:gd name="T50" fmla="*/ 0 w 237"/>
                <a:gd name="T51" fmla="*/ 0 h 320"/>
                <a:gd name="T52" fmla="*/ 0 w 237"/>
                <a:gd name="T53" fmla="*/ 0 h 320"/>
                <a:gd name="T54" fmla="*/ 0 w 237"/>
                <a:gd name="T55" fmla="*/ 0 h 320"/>
                <a:gd name="T56" fmla="*/ 0 w 237"/>
                <a:gd name="T57" fmla="*/ 0 h 320"/>
                <a:gd name="T58" fmla="*/ 0 w 237"/>
                <a:gd name="T59" fmla="*/ 0 h 320"/>
                <a:gd name="T60" fmla="*/ 0 w 237"/>
                <a:gd name="T61" fmla="*/ 0 h 320"/>
                <a:gd name="T62" fmla="*/ 0 w 237"/>
                <a:gd name="T63" fmla="*/ 0 h 320"/>
                <a:gd name="T64" fmla="*/ 0 w 237"/>
                <a:gd name="T65" fmla="*/ 0 h 320"/>
                <a:gd name="T66" fmla="*/ 0 w 237"/>
                <a:gd name="T67" fmla="*/ 0 h 320"/>
                <a:gd name="T68" fmla="*/ 0 w 237"/>
                <a:gd name="T69" fmla="*/ 0 h 320"/>
                <a:gd name="T70" fmla="*/ 0 w 237"/>
                <a:gd name="T71" fmla="*/ 0 h 320"/>
                <a:gd name="T72" fmla="*/ 0 w 237"/>
                <a:gd name="T73" fmla="*/ 0 h 320"/>
                <a:gd name="T74" fmla="*/ 0 w 237"/>
                <a:gd name="T75" fmla="*/ 0 h 320"/>
                <a:gd name="T76" fmla="*/ 0 w 237"/>
                <a:gd name="T77" fmla="*/ 0 h 320"/>
                <a:gd name="T78" fmla="*/ 0 w 237"/>
                <a:gd name="T79" fmla="*/ 0 h 320"/>
                <a:gd name="T80" fmla="*/ 0 w 237"/>
                <a:gd name="T81" fmla="*/ 0 h 320"/>
                <a:gd name="T82" fmla="*/ 0 w 237"/>
                <a:gd name="T83" fmla="*/ 0 h 320"/>
                <a:gd name="T84" fmla="*/ 0 w 237"/>
                <a:gd name="T85" fmla="*/ 0 h 320"/>
                <a:gd name="T86" fmla="*/ 0 w 237"/>
                <a:gd name="T87" fmla="*/ 0 h 320"/>
                <a:gd name="T88" fmla="*/ 0 w 237"/>
                <a:gd name="T89" fmla="*/ 0 h 320"/>
                <a:gd name="T90" fmla="*/ 0 w 237"/>
                <a:gd name="T91" fmla="*/ 0 h 320"/>
                <a:gd name="T92" fmla="*/ 0 w 237"/>
                <a:gd name="T93" fmla="*/ 0 h 320"/>
                <a:gd name="T94" fmla="*/ 0 w 237"/>
                <a:gd name="T95" fmla="*/ 0 h 320"/>
                <a:gd name="T96" fmla="*/ 0 w 237"/>
                <a:gd name="T97" fmla="*/ 0 h 320"/>
                <a:gd name="T98" fmla="*/ 0 w 237"/>
                <a:gd name="T99" fmla="*/ 0 h 320"/>
                <a:gd name="T100" fmla="*/ 0 w 237"/>
                <a:gd name="T101" fmla="*/ 0 h 320"/>
                <a:gd name="T102" fmla="*/ 0 w 237"/>
                <a:gd name="T103" fmla="*/ 0 h 320"/>
                <a:gd name="T104" fmla="*/ 0 w 237"/>
                <a:gd name="T105" fmla="*/ 0 h 320"/>
                <a:gd name="T106" fmla="*/ 0 w 237"/>
                <a:gd name="T107" fmla="*/ 0 h 320"/>
                <a:gd name="T108" fmla="*/ 0 w 237"/>
                <a:gd name="T109" fmla="*/ 0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0">
                  <a:moveTo>
                    <a:pt x="237" y="0"/>
                  </a:moveTo>
                  <a:lnTo>
                    <a:pt x="225" y="24"/>
                  </a:lnTo>
                  <a:lnTo>
                    <a:pt x="215" y="44"/>
                  </a:lnTo>
                  <a:lnTo>
                    <a:pt x="209" y="64"/>
                  </a:lnTo>
                  <a:lnTo>
                    <a:pt x="203" y="83"/>
                  </a:lnTo>
                  <a:lnTo>
                    <a:pt x="201" y="101"/>
                  </a:lnTo>
                  <a:lnTo>
                    <a:pt x="199" y="120"/>
                  </a:lnTo>
                  <a:lnTo>
                    <a:pt x="199" y="137"/>
                  </a:lnTo>
                  <a:lnTo>
                    <a:pt x="199" y="154"/>
                  </a:lnTo>
                  <a:lnTo>
                    <a:pt x="199" y="171"/>
                  </a:lnTo>
                  <a:lnTo>
                    <a:pt x="198" y="187"/>
                  </a:lnTo>
                  <a:lnTo>
                    <a:pt x="196" y="203"/>
                  </a:lnTo>
                  <a:lnTo>
                    <a:pt x="194" y="219"/>
                  </a:lnTo>
                  <a:lnTo>
                    <a:pt x="190" y="235"/>
                  </a:lnTo>
                  <a:lnTo>
                    <a:pt x="183" y="251"/>
                  </a:lnTo>
                  <a:lnTo>
                    <a:pt x="174" y="269"/>
                  </a:lnTo>
                  <a:lnTo>
                    <a:pt x="160" y="284"/>
                  </a:lnTo>
                  <a:lnTo>
                    <a:pt x="149" y="297"/>
                  </a:lnTo>
                  <a:lnTo>
                    <a:pt x="138" y="305"/>
                  </a:lnTo>
                  <a:lnTo>
                    <a:pt x="125" y="312"/>
                  </a:lnTo>
                  <a:lnTo>
                    <a:pt x="111" y="316"/>
                  </a:lnTo>
                  <a:lnTo>
                    <a:pt x="96" y="319"/>
                  </a:lnTo>
                  <a:lnTo>
                    <a:pt x="82" y="320"/>
                  </a:lnTo>
                  <a:lnTo>
                    <a:pt x="68" y="319"/>
                  </a:lnTo>
                  <a:lnTo>
                    <a:pt x="55" y="316"/>
                  </a:lnTo>
                  <a:lnTo>
                    <a:pt x="41" y="311"/>
                  </a:lnTo>
                  <a:lnTo>
                    <a:pt x="31" y="303"/>
                  </a:lnTo>
                  <a:lnTo>
                    <a:pt x="26" y="299"/>
                  </a:lnTo>
                  <a:lnTo>
                    <a:pt x="20" y="293"/>
                  </a:lnTo>
                  <a:lnTo>
                    <a:pt x="17" y="289"/>
                  </a:lnTo>
                  <a:lnTo>
                    <a:pt x="12" y="282"/>
                  </a:lnTo>
                  <a:lnTo>
                    <a:pt x="9" y="276"/>
                  </a:lnTo>
                  <a:lnTo>
                    <a:pt x="5" y="269"/>
                  </a:lnTo>
                  <a:lnTo>
                    <a:pt x="3" y="261"/>
                  </a:lnTo>
                  <a:lnTo>
                    <a:pt x="2" y="253"/>
                  </a:lnTo>
                  <a:lnTo>
                    <a:pt x="1" y="244"/>
                  </a:lnTo>
                  <a:lnTo>
                    <a:pt x="0" y="235"/>
                  </a:lnTo>
                  <a:lnTo>
                    <a:pt x="0" y="225"/>
                  </a:lnTo>
                  <a:lnTo>
                    <a:pt x="1" y="214"/>
                  </a:lnTo>
                  <a:lnTo>
                    <a:pt x="3" y="205"/>
                  </a:lnTo>
                  <a:lnTo>
                    <a:pt x="5" y="196"/>
                  </a:lnTo>
                  <a:lnTo>
                    <a:pt x="9" y="187"/>
                  </a:lnTo>
                  <a:lnTo>
                    <a:pt x="12" y="179"/>
                  </a:lnTo>
                  <a:lnTo>
                    <a:pt x="22" y="164"/>
                  </a:lnTo>
                  <a:lnTo>
                    <a:pt x="34" y="151"/>
                  </a:lnTo>
                  <a:lnTo>
                    <a:pt x="47" y="140"/>
                  </a:lnTo>
                  <a:lnTo>
                    <a:pt x="61" y="130"/>
                  </a:lnTo>
                  <a:lnTo>
                    <a:pt x="76" y="121"/>
                  </a:lnTo>
                  <a:lnTo>
                    <a:pt x="94" y="112"/>
                  </a:lnTo>
                  <a:lnTo>
                    <a:pt x="129" y="93"/>
                  </a:lnTo>
                  <a:lnTo>
                    <a:pt x="166" y="71"/>
                  </a:lnTo>
                  <a:lnTo>
                    <a:pt x="184" y="56"/>
                  </a:lnTo>
                  <a:lnTo>
                    <a:pt x="202" y="41"/>
                  </a:lnTo>
                  <a:lnTo>
                    <a:pt x="220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299" name="Freeform 653"/>
            <p:cNvSpPr>
              <a:spLocks/>
            </p:cNvSpPr>
            <p:nvPr/>
          </p:nvSpPr>
          <p:spPr bwMode="auto">
            <a:xfrm>
              <a:off x="1931" y="2818"/>
              <a:ext cx="48" cy="64"/>
            </a:xfrm>
            <a:custGeom>
              <a:avLst/>
              <a:gdLst>
                <a:gd name="T0" fmla="*/ 0 w 237"/>
                <a:gd name="T1" fmla="*/ 0 h 320"/>
                <a:gd name="T2" fmla="*/ 0 w 237"/>
                <a:gd name="T3" fmla="*/ 0 h 320"/>
                <a:gd name="T4" fmla="*/ 0 w 237"/>
                <a:gd name="T5" fmla="*/ 0 h 320"/>
                <a:gd name="T6" fmla="*/ 0 w 237"/>
                <a:gd name="T7" fmla="*/ 0 h 320"/>
                <a:gd name="T8" fmla="*/ 0 w 237"/>
                <a:gd name="T9" fmla="*/ 0 h 320"/>
                <a:gd name="T10" fmla="*/ 0 w 237"/>
                <a:gd name="T11" fmla="*/ 0 h 320"/>
                <a:gd name="T12" fmla="*/ 0 w 237"/>
                <a:gd name="T13" fmla="*/ 0 h 320"/>
                <a:gd name="T14" fmla="*/ 0 w 237"/>
                <a:gd name="T15" fmla="*/ 0 h 320"/>
                <a:gd name="T16" fmla="*/ 0 w 237"/>
                <a:gd name="T17" fmla="*/ 0 h 320"/>
                <a:gd name="T18" fmla="*/ 0 w 237"/>
                <a:gd name="T19" fmla="*/ 0 h 320"/>
                <a:gd name="T20" fmla="*/ 0 w 237"/>
                <a:gd name="T21" fmla="*/ 0 h 320"/>
                <a:gd name="T22" fmla="*/ 0 w 237"/>
                <a:gd name="T23" fmla="*/ 0 h 320"/>
                <a:gd name="T24" fmla="*/ 0 w 237"/>
                <a:gd name="T25" fmla="*/ 0 h 320"/>
                <a:gd name="T26" fmla="*/ 0 w 237"/>
                <a:gd name="T27" fmla="*/ 0 h 320"/>
                <a:gd name="T28" fmla="*/ 0 w 237"/>
                <a:gd name="T29" fmla="*/ 0 h 320"/>
                <a:gd name="T30" fmla="*/ 0 w 237"/>
                <a:gd name="T31" fmla="*/ 0 h 320"/>
                <a:gd name="T32" fmla="*/ 0 w 237"/>
                <a:gd name="T33" fmla="*/ 0 h 320"/>
                <a:gd name="T34" fmla="*/ 0 w 237"/>
                <a:gd name="T35" fmla="*/ 0 h 320"/>
                <a:gd name="T36" fmla="*/ 0 w 237"/>
                <a:gd name="T37" fmla="*/ 0 h 320"/>
                <a:gd name="T38" fmla="*/ 0 w 237"/>
                <a:gd name="T39" fmla="*/ 0 h 320"/>
                <a:gd name="T40" fmla="*/ 0 w 237"/>
                <a:gd name="T41" fmla="*/ 0 h 320"/>
                <a:gd name="T42" fmla="*/ 0 w 237"/>
                <a:gd name="T43" fmla="*/ 0 h 320"/>
                <a:gd name="T44" fmla="*/ 0 w 237"/>
                <a:gd name="T45" fmla="*/ 0 h 320"/>
                <a:gd name="T46" fmla="*/ 0 w 237"/>
                <a:gd name="T47" fmla="*/ 0 h 320"/>
                <a:gd name="T48" fmla="*/ 0 w 237"/>
                <a:gd name="T49" fmla="*/ 0 h 320"/>
                <a:gd name="T50" fmla="*/ 0 w 237"/>
                <a:gd name="T51" fmla="*/ 0 h 320"/>
                <a:gd name="T52" fmla="*/ 0 w 237"/>
                <a:gd name="T53" fmla="*/ 0 h 320"/>
                <a:gd name="T54" fmla="*/ 0 w 237"/>
                <a:gd name="T55" fmla="*/ 0 h 320"/>
                <a:gd name="T56" fmla="*/ 0 w 237"/>
                <a:gd name="T57" fmla="*/ 0 h 320"/>
                <a:gd name="T58" fmla="*/ 0 w 237"/>
                <a:gd name="T59" fmla="*/ 0 h 320"/>
                <a:gd name="T60" fmla="*/ 0 w 237"/>
                <a:gd name="T61" fmla="*/ 0 h 320"/>
                <a:gd name="T62" fmla="*/ 0 w 237"/>
                <a:gd name="T63" fmla="*/ 0 h 320"/>
                <a:gd name="T64" fmla="*/ 0 w 237"/>
                <a:gd name="T65" fmla="*/ 0 h 320"/>
                <a:gd name="T66" fmla="*/ 0 w 237"/>
                <a:gd name="T67" fmla="*/ 0 h 320"/>
                <a:gd name="T68" fmla="*/ 0 w 237"/>
                <a:gd name="T69" fmla="*/ 0 h 320"/>
                <a:gd name="T70" fmla="*/ 0 w 237"/>
                <a:gd name="T71" fmla="*/ 0 h 320"/>
                <a:gd name="T72" fmla="*/ 0 w 237"/>
                <a:gd name="T73" fmla="*/ 0 h 320"/>
                <a:gd name="T74" fmla="*/ 0 w 237"/>
                <a:gd name="T75" fmla="*/ 0 h 320"/>
                <a:gd name="T76" fmla="*/ 0 w 237"/>
                <a:gd name="T77" fmla="*/ 0 h 320"/>
                <a:gd name="T78" fmla="*/ 0 w 237"/>
                <a:gd name="T79" fmla="*/ 0 h 320"/>
                <a:gd name="T80" fmla="*/ 0 w 237"/>
                <a:gd name="T81" fmla="*/ 0 h 320"/>
                <a:gd name="T82" fmla="*/ 0 w 237"/>
                <a:gd name="T83" fmla="*/ 0 h 320"/>
                <a:gd name="T84" fmla="*/ 0 w 237"/>
                <a:gd name="T85" fmla="*/ 0 h 320"/>
                <a:gd name="T86" fmla="*/ 0 w 237"/>
                <a:gd name="T87" fmla="*/ 0 h 320"/>
                <a:gd name="T88" fmla="*/ 0 w 237"/>
                <a:gd name="T89" fmla="*/ 0 h 320"/>
                <a:gd name="T90" fmla="*/ 0 w 237"/>
                <a:gd name="T91" fmla="*/ 0 h 320"/>
                <a:gd name="T92" fmla="*/ 0 w 237"/>
                <a:gd name="T93" fmla="*/ 0 h 320"/>
                <a:gd name="T94" fmla="*/ 0 w 237"/>
                <a:gd name="T95" fmla="*/ 0 h 320"/>
                <a:gd name="T96" fmla="*/ 0 w 237"/>
                <a:gd name="T97" fmla="*/ 0 h 320"/>
                <a:gd name="T98" fmla="*/ 0 w 237"/>
                <a:gd name="T99" fmla="*/ 0 h 320"/>
                <a:gd name="T100" fmla="*/ 0 w 237"/>
                <a:gd name="T101" fmla="*/ 0 h 320"/>
                <a:gd name="T102" fmla="*/ 0 w 237"/>
                <a:gd name="T103" fmla="*/ 0 h 320"/>
                <a:gd name="T104" fmla="*/ 0 w 237"/>
                <a:gd name="T105" fmla="*/ 0 h 320"/>
                <a:gd name="T106" fmla="*/ 0 w 237"/>
                <a:gd name="T107" fmla="*/ 0 h 320"/>
                <a:gd name="T108" fmla="*/ 0 w 237"/>
                <a:gd name="T109" fmla="*/ 0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0">
                  <a:moveTo>
                    <a:pt x="237" y="0"/>
                  </a:moveTo>
                  <a:lnTo>
                    <a:pt x="224" y="21"/>
                  </a:lnTo>
                  <a:lnTo>
                    <a:pt x="215" y="42"/>
                  </a:lnTo>
                  <a:lnTo>
                    <a:pt x="208" y="64"/>
                  </a:lnTo>
                  <a:lnTo>
                    <a:pt x="204" y="83"/>
                  </a:lnTo>
                  <a:lnTo>
                    <a:pt x="201" y="102"/>
                  </a:lnTo>
                  <a:lnTo>
                    <a:pt x="199" y="120"/>
                  </a:lnTo>
                  <a:lnTo>
                    <a:pt x="198" y="138"/>
                  </a:lnTo>
                  <a:lnTo>
                    <a:pt x="198" y="153"/>
                  </a:lnTo>
                  <a:lnTo>
                    <a:pt x="198" y="170"/>
                  </a:lnTo>
                  <a:lnTo>
                    <a:pt x="198" y="186"/>
                  </a:lnTo>
                  <a:lnTo>
                    <a:pt x="197" y="203"/>
                  </a:lnTo>
                  <a:lnTo>
                    <a:pt x="195" y="219"/>
                  </a:lnTo>
                  <a:lnTo>
                    <a:pt x="189" y="234"/>
                  </a:lnTo>
                  <a:lnTo>
                    <a:pt x="182" y="250"/>
                  </a:lnTo>
                  <a:lnTo>
                    <a:pt x="173" y="268"/>
                  </a:lnTo>
                  <a:lnTo>
                    <a:pt x="160" y="284"/>
                  </a:lnTo>
                  <a:lnTo>
                    <a:pt x="149" y="294"/>
                  </a:lnTo>
                  <a:lnTo>
                    <a:pt x="137" y="304"/>
                  </a:lnTo>
                  <a:lnTo>
                    <a:pt x="124" y="311"/>
                  </a:lnTo>
                  <a:lnTo>
                    <a:pt x="110" y="315"/>
                  </a:lnTo>
                  <a:lnTo>
                    <a:pt x="96" y="319"/>
                  </a:lnTo>
                  <a:lnTo>
                    <a:pt x="82" y="320"/>
                  </a:lnTo>
                  <a:lnTo>
                    <a:pt x="68" y="319"/>
                  </a:lnTo>
                  <a:lnTo>
                    <a:pt x="54" y="315"/>
                  </a:lnTo>
                  <a:lnTo>
                    <a:pt x="43" y="311"/>
                  </a:lnTo>
                  <a:lnTo>
                    <a:pt x="31" y="303"/>
                  </a:lnTo>
                  <a:lnTo>
                    <a:pt x="25" y="298"/>
                  </a:lnTo>
                  <a:lnTo>
                    <a:pt x="19" y="293"/>
                  </a:lnTo>
                  <a:lnTo>
                    <a:pt x="16" y="287"/>
                  </a:lnTo>
                  <a:lnTo>
                    <a:pt x="12" y="281"/>
                  </a:lnTo>
                  <a:lnTo>
                    <a:pt x="8" y="275"/>
                  </a:lnTo>
                  <a:lnTo>
                    <a:pt x="5" y="268"/>
                  </a:lnTo>
                  <a:lnTo>
                    <a:pt x="2" y="260"/>
                  </a:lnTo>
                  <a:lnTo>
                    <a:pt x="1" y="251"/>
                  </a:lnTo>
                  <a:lnTo>
                    <a:pt x="0" y="242"/>
                  </a:lnTo>
                  <a:lnTo>
                    <a:pt x="0" y="233"/>
                  </a:lnTo>
                  <a:lnTo>
                    <a:pt x="0" y="224"/>
                  </a:lnTo>
                  <a:lnTo>
                    <a:pt x="0" y="213"/>
                  </a:lnTo>
                  <a:lnTo>
                    <a:pt x="2" y="204"/>
                  </a:lnTo>
                  <a:lnTo>
                    <a:pt x="5" y="195"/>
                  </a:lnTo>
                  <a:lnTo>
                    <a:pt x="9" y="185"/>
                  </a:lnTo>
                  <a:lnTo>
                    <a:pt x="13" y="177"/>
                  </a:lnTo>
                  <a:lnTo>
                    <a:pt x="23" y="164"/>
                  </a:lnTo>
                  <a:lnTo>
                    <a:pt x="33" y="150"/>
                  </a:lnTo>
                  <a:lnTo>
                    <a:pt x="46" y="140"/>
                  </a:lnTo>
                  <a:lnTo>
                    <a:pt x="61" y="129"/>
                  </a:lnTo>
                  <a:lnTo>
                    <a:pt x="76" y="120"/>
                  </a:lnTo>
                  <a:lnTo>
                    <a:pt x="93" y="112"/>
                  </a:lnTo>
                  <a:lnTo>
                    <a:pt x="127" y="92"/>
                  </a:lnTo>
                  <a:lnTo>
                    <a:pt x="165" y="69"/>
                  </a:lnTo>
                  <a:lnTo>
                    <a:pt x="183" y="56"/>
                  </a:lnTo>
                  <a:lnTo>
                    <a:pt x="202" y="40"/>
                  </a:lnTo>
                  <a:lnTo>
                    <a:pt x="219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0" name="Freeform 654"/>
            <p:cNvSpPr>
              <a:spLocks/>
            </p:cNvSpPr>
            <p:nvPr/>
          </p:nvSpPr>
          <p:spPr bwMode="auto">
            <a:xfrm>
              <a:off x="2247" y="2516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5" y="22"/>
                  </a:lnTo>
                  <a:lnTo>
                    <a:pt x="216" y="43"/>
                  </a:lnTo>
                  <a:lnTo>
                    <a:pt x="209" y="64"/>
                  </a:lnTo>
                  <a:lnTo>
                    <a:pt x="203" y="83"/>
                  </a:lnTo>
                  <a:lnTo>
                    <a:pt x="201" y="102"/>
                  </a:lnTo>
                  <a:lnTo>
                    <a:pt x="200" y="119"/>
                  </a:lnTo>
                  <a:lnTo>
                    <a:pt x="200" y="137"/>
                  </a:lnTo>
                  <a:lnTo>
                    <a:pt x="200" y="154"/>
                  </a:lnTo>
                  <a:lnTo>
                    <a:pt x="200" y="169"/>
                  </a:lnTo>
                  <a:lnTo>
                    <a:pt x="198" y="186"/>
                  </a:lnTo>
                  <a:lnTo>
                    <a:pt x="197" y="202"/>
                  </a:lnTo>
                  <a:lnTo>
                    <a:pt x="194" y="218"/>
                  </a:lnTo>
                  <a:lnTo>
                    <a:pt x="190" y="234"/>
                  </a:lnTo>
                  <a:lnTo>
                    <a:pt x="183" y="251"/>
                  </a:lnTo>
                  <a:lnTo>
                    <a:pt x="174" y="267"/>
                  </a:lnTo>
                  <a:lnTo>
                    <a:pt x="161" y="284"/>
                  </a:lnTo>
                  <a:lnTo>
                    <a:pt x="150" y="295"/>
                  </a:lnTo>
                  <a:lnTo>
                    <a:pt x="138" y="304"/>
                  </a:lnTo>
                  <a:lnTo>
                    <a:pt x="125" y="311"/>
                  </a:lnTo>
                  <a:lnTo>
                    <a:pt x="111" y="315"/>
                  </a:lnTo>
                  <a:lnTo>
                    <a:pt x="97" y="319"/>
                  </a:lnTo>
                  <a:lnTo>
                    <a:pt x="82" y="319"/>
                  </a:lnTo>
                  <a:lnTo>
                    <a:pt x="68" y="318"/>
                  </a:lnTo>
                  <a:lnTo>
                    <a:pt x="56" y="315"/>
                  </a:lnTo>
                  <a:lnTo>
                    <a:pt x="43" y="310"/>
                  </a:lnTo>
                  <a:lnTo>
                    <a:pt x="31" y="303"/>
                  </a:lnTo>
                  <a:lnTo>
                    <a:pt x="26" y="297"/>
                  </a:lnTo>
                  <a:lnTo>
                    <a:pt x="21" y="292"/>
                  </a:lnTo>
                  <a:lnTo>
                    <a:pt x="17" y="287"/>
                  </a:lnTo>
                  <a:lnTo>
                    <a:pt x="13" y="282"/>
                  </a:lnTo>
                  <a:lnTo>
                    <a:pt x="9" y="275"/>
                  </a:lnTo>
                  <a:lnTo>
                    <a:pt x="7" y="267"/>
                  </a:lnTo>
                  <a:lnTo>
                    <a:pt x="3" y="260"/>
                  </a:lnTo>
                  <a:lnTo>
                    <a:pt x="1" y="251"/>
                  </a:lnTo>
                  <a:lnTo>
                    <a:pt x="1" y="242"/>
                  </a:lnTo>
                  <a:lnTo>
                    <a:pt x="0" y="233"/>
                  </a:lnTo>
                  <a:lnTo>
                    <a:pt x="0" y="224"/>
                  </a:lnTo>
                  <a:lnTo>
                    <a:pt x="1" y="213"/>
                  </a:lnTo>
                  <a:lnTo>
                    <a:pt x="3" y="203"/>
                  </a:lnTo>
                  <a:lnTo>
                    <a:pt x="7" y="194"/>
                  </a:lnTo>
                  <a:lnTo>
                    <a:pt x="9" y="186"/>
                  </a:lnTo>
                  <a:lnTo>
                    <a:pt x="13" y="177"/>
                  </a:lnTo>
                  <a:lnTo>
                    <a:pt x="22" y="163"/>
                  </a:lnTo>
                  <a:lnTo>
                    <a:pt x="35" y="151"/>
                  </a:lnTo>
                  <a:lnTo>
                    <a:pt x="47" y="139"/>
                  </a:lnTo>
                  <a:lnTo>
                    <a:pt x="61" y="130"/>
                  </a:lnTo>
                  <a:lnTo>
                    <a:pt x="76" y="120"/>
                  </a:lnTo>
                  <a:lnTo>
                    <a:pt x="93" y="111"/>
                  </a:lnTo>
                  <a:lnTo>
                    <a:pt x="129" y="93"/>
                  </a:lnTo>
                  <a:lnTo>
                    <a:pt x="166" y="69"/>
                  </a:lnTo>
                  <a:lnTo>
                    <a:pt x="183" y="55"/>
                  </a:lnTo>
                  <a:lnTo>
                    <a:pt x="202" y="39"/>
                  </a:lnTo>
                  <a:lnTo>
                    <a:pt x="221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1" name="Freeform 655"/>
            <p:cNvSpPr>
              <a:spLocks/>
            </p:cNvSpPr>
            <p:nvPr/>
          </p:nvSpPr>
          <p:spPr bwMode="auto">
            <a:xfrm>
              <a:off x="2310" y="2557"/>
              <a:ext cx="47" cy="64"/>
            </a:xfrm>
            <a:custGeom>
              <a:avLst/>
              <a:gdLst>
                <a:gd name="T0" fmla="*/ 0 w 237"/>
                <a:gd name="T1" fmla="*/ 0 h 320"/>
                <a:gd name="T2" fmla="*/ 0 w 237"/>
                <a:gd name="T3" fmla="*/ 0 h 320"/>
                <a:gd name="T4" fmla="*/ 0 w 237"/>
                <a:gd name="T5" fmla="*/ 0 h 320"/>
                <a:gd name="T6" fmla="*/ 0 w 237"/>
                <a:gd name="T7" fmla="*/ 0 h 320"/>
                <a:gd name="T8" fmla="*/ 0 w 237"/>
                <a:gd name="T9" fmla="*/ 0 h 320"/>
                <a:gd name="T10" fmla="*/ 0 w 237"/>
                <a:gd name="T11" fmla="*/ 0 h 320"/>
                <a:gd name="T12" fmla="*/ 0 w 237"/>
                <a:gd name="T13" fmla="*/ 0 h 320"/>
                <a:gd name="T14" fmla="*/ 0 w 237"/>
                <a:gd name="T15" fmla="*/ 0 h 320"/>
                <a:gd name="T16" fmla="*/ 0 w 237"/>
                <a:gd name="T17" fmla="*/ 0 h 320"/>
                <a:gd name="T18" fmla="*/ 0 w 237"/>
                <a:gd name="T19" fmla="*/ 0 h 320"/>
                <a:gd name="T20" fmla="*/ 0 w 237"/>
                <a:gd name="T21" fmla="*/ 0 h 320"/>
                <a:gd name="T22" fmla="*/ 0 w 237"/>
                <a:gd name="T23" fmla="*/ 0 h 320"/>
                <a:gd name="T24" fmla="*/ 0 w 237"/>
                <a:gd name="T25" fmla="*/ 0 h 320"/>
                <a:gd name="T26" fmla="*/ 0 w 237"/>
                <a:gd name="T27" fmla="*/ 0 h 320"/>
                <a:gd name="T28" fmla="*/ 0 w 237"/>
                <a:gd name="T29" fmla="*/ 0 h 320"/>
                <a:gd name="T30" fmla="*/ 0 w 237"/>
                <a:gd name="T31" fmla="*/ 0 h 320"/>
                <a:gd name="T32" fmla="*/ 0 w 237"/>
                <a:gd name="T33" fmla="*/ 0 h 320"/>
                <a:gd name="T34" fmla="*/ 0 w 237"/>
                <a:gd name="T35" fmla="*/ 0 h 320"/>
                <a:gd name="T36" fmla="*/ 0 w 237"/>
                <a:gd name="T37" fmla="*/ 0 h 320"/>
                <a:gd name="T38" fmla="*/ 0 w 237"/>
                <a:gd name="T39" fmla="*/ 0 h 320"/>
                <a:gd name="T40" fmla="*/ 0 w 237"/>
                <a:gd name="T41" fmla="*/ 0 h 320"/>
                <a:gd name="T42" fmla="*/ 0 w 237"/>
                <a:gd name="T43" fmla="*/ 0 h 320"/>
                <a:gd name="T44" fmla="*/ 0 w 237"/>
                <a:gd name="T45" fmla="*/ 0 h 320"/>
                <a:gd name="T46" fmla="*/ 0 w 237"/>
                <a:gd name="T47" fmla="*/ 0 h 320"/>
                <a:gd name="T48" fmla="*/ 0 w 237"/>
                <a:gd name="T49" fmla="*/ 0 h 320"/>
                <a:gd name="T50" fmla="*/ 0 w 237"/>
                <a:gd name="T51" fmla="*/ 0 h 320"/>
                <a:gd name="T52" fmla="*/ 0 w 237"/>
                <a:gd name="T53" fmla="*/ 0 h 320"/>
                <a:gd name="T54" fmla="*/ 0 w 237"/>
                <a:gd name="T55" fmla="*/ 0 h 320"/>
                <a:gd name="T56" fmla="*/ 0 w 237"/>
                <a:gd name="T57" fmla="*/ 0 h 320"/>
                <a:gd name="T58" fmla="*/ 0 w 237"/>
                <a:gd name="T59" fmla="*/ 0 h 320"/>
                <a:gd name="T60" fmla="*/ 0 w 237"/>
                <a:gd name="T61" fmla="*/ 0 h 320"/>
                <a:gd name="T62" fmla="*/ 0 w 237"/>
                <a:gd name="T63" fmla="*/ 0 h 320"/>
                <a:gd name="T64" fmla="*/ 0 w 237"/>
                <a:gd name="T65" fmla="*/ 0 h 320"/>
                <a:gd name="T66" fmla="*/ 0 w 237"/>
                <a:gd name="T67" fmla="*/ 0 h 320"/>
                <a:gd name="T68" fmla="*/ 0 w 237"/>
                <a:gd name="T69" fmla="*/ 0 h 320"/>
                <a:gd name="T70" fmla="*/ 0 w 237"/>
                <a:gd name="T71" fmla="*/ 0 h 320"/>
                <a:gd name="T72" fmla="*/ 0 w 237"/>
                <a:gd name="T73" fmla="*/ 0 h 320"/>
                <a:gd name="T74" fmla="*/ 0 w 237"/>
                <a:gd name="T75" fmla="*/ 0 h 320"/>
                <a:gd name="T76" fmla="*/ 0 w 237"/>
                <a:gd name="T77" fmla="*/ 0 h 320"/>
                <a:gd name="T78" fmla="*/ 0 w 237"/>
                <a:gd name="T79" fmla="*/ 0 h 320"/>
                <a:gd name="T80" fmla="*/ 0 w 237"/>
                <a:gd name="T81" fmla="*/ 0 h 320"/>
                <a:gd name="T82" fmla="*/ 0 w 237"/>
                <a:gd name="T83" fmla="*/ 0 h 320"/>
                <a:gd name="T84" fmla="*/ 0 w 237"/>
                <a:gd name="T85" fmla="*/ 0 h 320"/>
                <a:gd name="T86" fmla="*/ 0 w 237"/>
                <a:gd name="T87" fmla="*/ 0 h 320"/>
                <a:gd name="T88" fmla="*/ 0 w 237"/>
                <a:gd name="T89" fmla="*/ 0 h 320"/>
                <a:gd name="T90" fmla="*/ 0 w 237"/>
                <a:gd name="T91" fmla="*/ 0 h 320"/>
                <a:gd name="T92" fmla="*/ 0 w 237"/>
                <a:gd name="T93" fmla="*/ 0 h 320"/>
                <a:gd name="T94" fmla="*/ 0 w 237"/>
                <a:gd name="T95" fmla="*/ 0 h 320"/>
                <a:gd name="T96" fmla="*/ 0 w 237"/>
                <a:gd name="T97" fmla="*/ 0 h 320"/>
                <a:gd name="T98" fmla="*/ 0 w 237"/>
                <a:gd name="T99" fmla="*/ 0 h 320"/>
                <a:gd name="T100" fmla="*/ 0 w 237"/>
                <a:gd name="T101" fmla="*/ 0 h 320"/>
                <a:gd name="T102" fmla="*/ 0 w 237"/>
                <a:gd name="T103" fmla="*/ 0 h 320"/>
                <a:gd name="T104" fmla="*/ 0 w 237"/>
                <a:gd name="T105" fmla="*/ 0 h 320"/>
                <a:gd name="T106" fmla="*/ 0 w 237"/>
                <a:gd name="T107" fmla="*/ 0 h 320"/>
                <a:gd name="T108" fmla="*/ 0 w 237"/>
                <a:gd name="T109" fmla="*/ 0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0">
                  <a:moveTo>
                    <a:pt x="237" y="0"/>
                  </a:moveTo>
                  <a:lnTo>
                    <a:pt x="224" y="22"/>
                  </a:lnTo>
                  <a:lnTo>
                    <a:pt x="215" y="44"/>
                  </a:lnTo>
                  <a:lnTo>
                    <a:pt x="209" y="64"/>
                  </a:lnTo>
                  <a:lnTo>
                    <a:pt x="203" y="84"/>
                  </a:lnTo>
                  <a:lnTo>
                    <a:pt x="201" y="103"/>
                  </a:lnTo>
                  <a:lnTo>
                    <a:pt x="200" y="120"/>
                  </a:lnTo>
                  <a:lnTo>
                    <a:pt x="200" y="137"/>
                  </a:lnTo>
                  <a:lnTo>
                    <a:pt x="200" y="155"/>
                  </a:lnTo>
                  <a:lnTo>
                    <a:pt x="200" y="171"/>
                  </a:lnTo>
                  <a:lnTo>
                    <a:pt x="199" y="186"/>
                  </a:lnTo>
                  <a:lnTo>
                    <a:pt x="196" y="203"/>
                  </a:lnTo>
                  <a:lnTo>
                    <a:pt x="194" y="219"/>
                  </a:lnTo>
                  <a:lnTo>
                    <a:pt x="190" y="236"/>
                  </a:lnTo>
                  <a:lnTo>
                    <a:pt x="183" y="251"/>
                  </a:lnTo>
                  <a:lnTo>
                    <a:pt x="174" y="268"/>
                  </a:lnTo>
                  <a:lnTo>
                    <a:pt x="160" y="285"/>
                  </a:lnTo>
                  <a:lnTo>
                    <a:pt x="150" y="295"/>
                  </a:lnTo>
                  <a:lnTo>
                    <a:pt x="138" y="305"/>
                  </a:lnTo>
                  <a:lnTo>
                    <a:pt x="124" y="312"/>
                  </a:lnTo>
                  <a:lnTo>
                    <a:pt x="111" y="316"/>
                  </a:lnTo>
                  <a:lnTo>
                    <a:pt x="96" y="320"/>
                  </a:lnTo>
                  <a:lnTo>
                    <a:pt x="82" y="320"/>
                  </a:lnTo>
                  <a:lnTo>
                    <a:pt x="68" y="319"/>
                  </a:lnTo>
                  <a:lnTo>
                    <a:pt x="56" y="316"/>
                  </a:lnTo>
                  <a:lnTo>
                    <a:pt x="42" y="311"/>
                  </a:lnTo>
                  <a:lnTo>
                    <a:pt x="31" y="304"/>
                  </a:lnTo>
                  <a:lnTo>
                    <a:pt x="27" y="299"/>
                  </a:lnTo>
                  <a:lnTo>
                    <a:pt x="21" y="293"/>
                  </a:lnTo>
                  <a:lnTo>
                    <a:pt x="17" y="287"/>
                  </a:lnTo>
                  <a:lnTo>
                    <a:pt x="13" y="283"/>
                  </a:lnTo>
                  <a:lnTo>
                    <a:pt x="9" y="276"/>
                  </a:lnTo>
                  <a:lnTo>
                    <a:pt x="6" y="268"/>
                  </a:lnTo>
                  <a:lnTo>
                    <a:pt x="3" y="262"/>
                  </a:lnTo>
                  <a:lnTo>
                    <a:pt x="1" y="251"/>
                  </a:lnTo>
                  <a:lnTo>
                    <a:pt x="1" y="244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1" y="214"/>
                  </a:lnTo>
                  <a:lnTo>
                    <a:pt x="3" y="204"/>
                  </a:lnTo>
                  <a:lnTo>
                    <a:pt x="6" y="194"/>
                  </a:lnTo>
                  <a:lnTo>
                    <a:pt x="9" y="186"/>
                  </a:lnTo>
                  <a:lnTo>
                    <a:pt x="13" y="178"/>
                  </a:lnTo>
                  <a:lnTo>
                    <a:pt x="22" y="164"/>
                  </a:lnTo>
                  <a:lnTo>
                    <a:pt x="34" y="153"/>
                  </a:lnTo>
                  <a:lnTo>
                    <a:pt x="47" y="140"/>
                  </a:lnTo>
                  <a:lnTo>
                    <a:pt x="60" y="130"/>
                  </a:lnTo>
                  <a:lnTo>
                    <a:pt x="77" y="121"/>
                  </a:lnTo>
                  <a:lnTo>
                    <a:pt x="93" y="112"/>
                  </a:lnTo>
                  <a:lnTo>
                    <a:pt x="129" y="93"/>
                  </a:lnTo>
                  <a:lnTo>
                    <a:pt x="166" y="71"/>
                  </a:lnTo>
                  <a:lnTo>
                    <a:pt x="183" y="56"/>
                  </a:lnTo>
                  <a:lnTo>
                    <a:pt x="202" y="40"/>
                  </a:lnTo>
                  <a:lnTo>
                    <a:pt x="221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2" name="Freeform 656"/>
            <p:cNvSpPr>
              <a:spLocks/>
            </p:cNvSpPr>
            <p:nvPr/>
          </p:nvSpPr>
          <p:spPr bwMode="auto">
            <a:xfrm>
              <a:off x="2149" y="2538"/>
              <a:ext cx="48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5" y="23"/>
                  </a:lnTo>
                  <a:lnTo>
                    <a:pt x="216" y="44"/>
                  </a:lnTo>
                  <a:lnTo>
                    <a:pt x="208" y="64"/>
                  </a:lnTo>
                  <a:lnTo>
                    <a:pt x="203" y="84"/>
                  </a:lnTo>
                  <a:lnTo>
                    <a:pt x="201" y="102"/>
                  </a:lnTo>
                  <a:lnTo>
                    <a:pt x="200" y="120"/>
                  </a:lnTo>
                  <a:lnTo>
                    <a:pt x="199" y="137"/>
                  </a:lnTo>
                  <a:lnTo>
                    <a:pt x="199" y="154"/>
                  </a:lnTo>
                  <a:lnTo>
                    <a:pt x="199" y="171"/>
                  </a:lnTo>
                  <a:lnTo>
                    <a:pt x="199" y="187"/>
                  </a:lnTo>
                  <a:lnTo>
                    <a:pt x="197" y="202"/>
                  </a:lnTo>
                  <a:lnTo>
                    <a:pt x="194" y="218"/>
                  </a:lnTo>
                  <a:lnTo>
                    <a:pt x="189" y="236"/>
                  </a:lnTo>
                  <a:lnTo>
                    <a:pt x="182" y="252"/>
                  </a:lnTo>
                  <a:lnTo>
                    <a:pt x="173" y="268"/>
                  </a:lnTo>
                  <a:lnTo>
                    <a:pt x="161" y="285"/>
                  </a:lnTo>
                  <a:lnTo>
                    <a:pt x="151" y="296"/>
                  </a:lnTo>
                  <a:lnTo>
                    <a:pt x="137" y="305"/>
                  </a:lnTo>
                  <a:lnTo>
                    <a:pt x="125" y="311"/>
                  </a:lnTo>
                  <a:lnTo>
                    <a:pt x="110" y="316"/>
                  </a:lnTo>
                  <a:lnTo>
                    <a:pt x="97" y="319"/>
                  </a:lnTo>
                  <a:lnTo>
                    <a:pt x="82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0" y="303"/>
                  </a:lnTo>
                  <a:lnTo>
                    <a:pt x="25" y="299"/>
                  </a:lnTo>
                  <a:lnTo>
                    <a:pt x="21" y="293"/>
                  </a:lnTo>
                  <a:lnTo>
                    <a:pt x="16" y="288"/>
                  </a:lnTo>
                  <a:lnTo>
                    <a:pt x="11" y="282"/>
                  </a:lnTo>
                  <a:lnTo>
                    <a:pt x="9" y="275"/>
                  </a:lnTo>
                  <a:lnTo>
                    <a:pt x="6" y="268"/>
                  </a:lnTo>
                  <a:lnTo>
                    <a:pt x="3" y="261"/>
                  </a:lnTo>
                  <a:lnTo>
                    <a:pt x="1" y="252"/>
                  </a:lnTo>
                  <a:lnTo>
                    <a:pt x="0" y="244"/>
                  </a:lnTo>
                  <a:lnTo>
                    <a:pt x="0" y="235"/>
                  </a:lnTo>
                  <a:lnTo>
                    <a:pt x="0" y="225"/>
                  </a:lnTo>
                  <a:lnTo>
                    <a:pt x="1" y="215"/>
                  </a:lnTo>
                  <a:lnTo>
                    <a:pt x="2" y="203"/>
                  </a:lnTo>
                  <a:lnTo>
                    <a:pt x="6" y="194"/>
                  </a:lnTo>
                  <a:lnTo>
                    <a:pt x="9" y="187"/>
                  </a:lnTo>
                  <a:lnTo>
                    <a:pt x="13" y="179"/>
                  </a:lnTo>
                  <a:lnTo>
                    <a:pt x="23" y="164"/>
                  </a:lnTo>
                  <a:lnTo>
                    <a:pt x="35" y="152"/>
                  </a:lnTo>
                  <a:lnTo>
                    <a:pt x="46" y="139"/>
                  </a:lnTo>
                  <a:lnTo>
                    <a:pt x="61" y="130"/>
                  </a:lnTo>
                  <a:lnTo>
                    <a:pt x="78" y="121"/>
                  </a:lnTo>
                  <a:lnTo>
                    <a:pt x="93" y="111"/>
                  </a:lnTo>
                  <a:lnTo>
                    <a:pt x="129" y="93"/>
                  </a:lnTo>
                  <a:lnTo>
                    <a:pt x="165" y="71"/>
                  </a:lnTo>
                  <a:lnTo>
                    <a:pt x="183" y="56"/>
                  </a:lnTo>
                  <a:lnTo>
                    <a:pt x="202" y="39"/>
                  </a:lnTo>
                  <a:lnTo>
                    <a:pt x="219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3" name="Freeform 657"/>
            <p:cNvSpPr>
              <a:spLocks/>
            </p:cNvSpPr>
            <p:nvPr/>
          </p:nvSpPr>
          <p:spPr bwMode="auto">
            <a:xfrm>
              <a:off x="2102" y="2632"/>
              <a:ext cx="47" cy="65"/>
            </a:xfrm>
            <a:custGeom>
              <a:avLst/>
              <a:gdLst>
                <a:gd name="T0" fmla="*/ 0 w 237"/>
                <a:gd name="T1" fmla="*/ 0 h 321"/>
                <a:gd name="T2" fmla="*/ 0 w 237"/>
                <a:gd name="T3" fmla="*/ 0 h 321"/>
                <a:gd name="T4" fmla="*/ 0 w 237"/>
                <a:gd name="T5" fmla="*/ 0 h 321"/>
                <a:gd name="T6" fmla="*/ 0 w 237"/>
                <a:gd name="T7" fmla="*/ 0 h 321"/>
                <a:gd name="T8" fmla="*/ 0 w 237"/>
                <a:gd name="T9" fmla="*/ 0 h 321"/>
                <a:gd name="T10" fmla="*/ 0 w 237"/>
                <a:gd name="T11" fmla="*/ 0 h 321"/>
                <a:gd name="T12" fmla="*/ 0 w 237"/>
                <a:gd name="T13" fmla="*/ 0 h 321"/>
                <a:gd name="T14" fmla="*/ 0 w 237"/>
                <a:gd name="T15" fmla="*/ 0 h 321"/>
                <a:gd name="T16" fmla="*/ 0 w 237"/>
                <a:gd name="T17" fmla="*/ 0 h 321"/>
                <a:gd name="T18" fmla="*/ 0 w 237"/>
                <a:gd name="T19" fmla="*/ 0 h 321"/>
                <a:gd name="T20" fmla="*/ 0 w 237"/>
                <a:gd name="T21" fmla="*/ 0 h 321"/>
                <a:gd name="T22" fmla="*/ 0 w 237"/>
                <a:gd name="T23" fmla="*/ 0 h 321"/>
                <a:gd name="T24" fmla="*/ 0 w 237"/>
                <a:gd name="T25" fmla="*/ 0 h 321"/>
                <a:gd name="T26" fmla="*/ 0 w 237"/>
                <a:gd name="T27" fmla="*/ 0 h 321"/>
                <a:gd name="T28" fmla="*/ 0 w 237"/>
                <a:gd name="T29" fmla="*/ 0 h 321"/>
                <a:gd name="T30" fmla="*/ 0 w 237"/>
                <a:gd name="T31" fmla="*/ 0 h 321"/>
                <a:gd name="T32" fmla="*/ 0 w 237"/>
                <a:gd name="T33" fmla="*/ 0 h 321"/>
                <a:gd name="T34" fmla="*/ 0 w 237"/>
                <a:gd name="T35" fmla="*/ 0 h 321"/>
                <a:gd name="T36" fmla="*/ 0 w 237"/>
                <a:gd name="T37" fmla="*/ 0 h 321"/>
                <a:gd name="T38" fmla="*/ 0 w 237"/>
                <a:gd name="T39" fmla="*/ 0 h 321"/>
                <a:gd name="T40" fmla="*/ 0 w 237"/>
                <a:gd name="T41" fmla="*/ 0 h 321"/>
                <a:gd name="T42" fmla="*/ 0 w 237"/>
                <a:gd name="T43" fmla="*/ 0 h 321"/>
                <a:gd name="T44" fmla="*/ 0 w 237"/>
                <a:gd name="T45" fmla="*/ 0 h 321"/>
                <a:gd name="T46" fmla="*/ 0 w 237"/>
                <a:gd name="T47" fmla="*/ 0 h 321"/>
                <a:gd name="T48" fmla="*/ 0 w 237"/>
                <a:gd name="T49" fmla="*/ 0 h 321"/>
                <a:gd name="T50" fmla="*/ 0 w 237"/>
                <a:gd name="T51" fmla="*/ 0 h 321"/>
                <a:gd name="T52" fmla="*/ 0 w 237"/>
                <a:gd name="T53" fmla="*/ 0 h 321"/>
                <a:gd name="T54" fmla="*/ 0 w 237"/>
                <a:gd name="T55" fmla="*/ 0 h 321"/>
                <a:gd name="T56" fmla="*/ 0 w 237"/>
                <a:gd name="T57" fmla="*/ 0 h 321"/>
                <a:gd name="T58" fmla="*/ 0 w 237"/>
                <a:gd name="T59" fmla="*/ 0 h 321"/>
                <a:gd name="T60" fmla="*/ 0 w 237"/>
                <a:gd name="T61" fmla="*/ 0 h 321"/>
                <a:gd name="T62" fmla="*/ 0 w 237"/>
                <a:gd name="T63" fmla="*/ 0 h 321"/>
                <a:gd name="T64" fmla="*/ 0 w 237"/>
                <a:gd name="T65" fmla="*/ 0 h 321"/>
                <a:gd name="T66" fmla="*/ 0 w 237"/>
                <a:gd name="T67" fmla="*/ 0 h 321"/>
                <a:gd name="T68" fmla="*/ 0 w 237"/>
                <a:gd name="T69" fmla="*/ 0 h 321"/>
                <a:gd name="T70" fmla="*/ 0 w 237"/>
                <a:gd name="T71" fmla="*/ 0 h 321"/>
                <a:gd name="T72" fmla="*/ 0 w 237"/>
                <a:gd name="T73" fmla="*/ 0 h 321"/>
                <a:gd name="T74" fmla="*/ 0 w 237"/>
                <a:gd name="T75" fmla="*/ 0 h 321"/>
                <a:gd name="T76" fmla="*/ 0 w 237"/>
                <a:gd name="T77" fmla="*/ 0 h 321"/>
                <a:gd name="T78" fmla="*/ 0 w 237"/>
                <a:gd name="T79" fmla="*/ 0 h 321"/>
                <a:gd name="T80" fmla="*/ 0 w 237"/>
                <a:gd name="T81" fmla="*/ 0 h 321"/>
                <a:gd name="T82" fmla="*/ 0 w 237"/>
                <a:gd name="T83" fmla="*/ 0 h 321"/>
                <a:gd name="T84" fmla="*/ 0 w 237"/>
                <a:gd name="T85" fmla="*/ 0 h 321"/>
                <a:gd name="T86" fmla="*/ 0 w 237"/>
                <a:gd name="T87" fmla="*/ 0 h 321"/>
                <a:gd name="T88" fmla="*/ 0 w 237"/>
                <a:gd name="T89" fmla="*/ 0 h 321"/>
                <a:gd name="T90" fmla="*/ 0 w 237"/>
                <a:gd name="T91" fmla="*/ 0 h 321"/>
                <a:gd name="T92" fmla="*/ 0 w 237"/>
                <a:gd name="T93" fmla="*/ 0 h 321"/>
                <a:gd name="T94" fmla="*/ 0 w 237"/>
                <a:gd name="T95" fmla="*/ 0 h 321"/>
                <a:gd name="T96" fmla="*/ 0 w 237"/>
                <a:gd name="T97" fmla="*/ 0 h 321"/>
                <a:gd name="T98" fmla="*/ 0 w 237"/>
                <a:gd name="T99" fmla="*/ 0 h 321"/>
                <a:gd name="T100" fmla="*/ 0 w 237"/>
                <a:gd name="T101" fmla="*/ 0 h 321"/>
                <a:gd name="T102" fmla="*/ 0 w 237"/>
                <a:gd name="T103" fmla="*/ 0 h 321"/>
                <a:gd name="T104" fmla="*/ 0 w 237"/>
                <a:gd name="T105" fmla="*/ 0 h 321"/>
                <a:gd name="T106" fmla="*/ 0 w 237"/>
                <a:gd name="T107" fmla="*/ 0 h 321"/>
                <a:gd name="T108" fmla="*/ 0 w 237"/>
                <a:gd name="T109" fmla="*/ 0 h 3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21">
                  <a:moveTo>
                    <a:pt x="237" y="0"/>
                  </a:moveTo>
                  <a:lnTo>
                    <a:pt x="225" y="23"/>
                  </a:lnTo>
                  <a:lnTo>
                    <a:pt x="216" y="44"/>
                  </a:lnTo>
                  <a:lnTo>
                    <a:pt x="209" y="64"/>
                  </a:lnTo>
                  <a:lnTo>
                    <a:pt x="203" y="84"/>
                  </a:lnTo>
                  <a:lnTo>
                    <a:pt x="201" y="102"/>
                  </a:lnTo>
                  <a:lnTo>
                    <a:pt x="200" y="120"/>
                  </a:lnTo>
                  <a:lnTo>
                    <a:pt x="200" y="137"/>
                  </a:lnTo>
                  <a:lnTo>
                    <a:pt x="200" y="154"/>
                  </a:lnTo>
                  <a:lnTo>
                    <a:pt x="200" y="171"/>
                  </a:lnTo>
                  <a:lnTo>
                    <a:pt x="198" y="188"/>
                  </a:lnTo>
                  <a:lnTo>
                    <a:pt x="197" y="204"/>
                  </a:lnTo>
                  <a:lnTo>
                    <a:pt x="194" y="219"/>
                  </a:lnTo>
                  <a:lnTo>
                    <a:pt x="190" y="236"/>
                  </a:lnTo>
                  <a:lnTo>
                    <a:pt x="183" y="252"/>
                  </a:lnTo>
                  <a:lnTo>
                    <a:pt x="174" y="268"/>
                  </a:lnTo>
                  <a:lnTo>
                    <a:pt x="161" y="285"/>
                  </a:lnTo>
                  <a:lnTo>
                    <a:pt x="151" y="296"/>
                  </a:lnTo>
                  <a:lnTo>
                    <a:pt x="138" y="305"/>
                  </a:lnTo>
                  <a:lnTo>
                    <a:pt x="125" y="311"/>
                  </a:lnTo>
                  <a:lnTo>
                    <a:pt x="111" y="317"/>
                  </a:lnTo>
                  <a:lnTo>
                    <a:pt x="97" y="319"/>
                  </a:lnTo>
                  <a:lnTo>
                    <a:pt x="82" y="321"/>
                  </a:lnTo>
                  <a:lnTo>
                    <a:pt x="69" y="319"/>
                  </a:lnTo>
                  <a:lnTo>
                    <a:pt x="55" y="316"/>
                  </a:lnTo>
                  <a:lnTo>
                    <a:pt x="43" y="310"/>
                  </a:lnTo>
                  <a:lnTo>
                    <a:pt x="31" y="303"/>
                  </a:lnTo>
                  <a:lnTo>
                    <a:pt x="26" y="299"/>
                  </a:lnTo>
                  <a:lnTo>
                    <a:pt x="21" y="294"/>
                  </a:lnTo>
                  <a:lnTo>
                    <a:pt x="17" y="289"/>
                  </a:lnTo>
                  <a:lnTo>
                    <a:pt x="13" y="282"/>
                  </a:lnTo>
                  <a:lnTo>
                    <a:pt x="9" y="275"/>
                  </a:lnTo>
                  <a:lnTo>
                    <a:pt x="7" y="269"/>
                  </a:lnTo>
                  <a:lnTo>
                    <a:pt x="3" y="261"/>
                  </a:lnTo>
                  <a:lnTo>
                    <a:pt x="2" y="253"/>
                  </a:lnTo>
                  <a:lnTo>
                    <a:pt x="1" y="244"/>
                  </a:lnTo>
                  <a:lnTo>
                    <a:pt x="0" y="235"/>
                  </a:lnTo>
                  <a:lnTo>
                    <a:pt x="0" y="225"/>
                  </a:lnTo>
                  <a:lnTo>
                    <a:pt x="1" y="215"/>
                  </a:lnTo>
                  <a:lnTo>
                    <a:pt x="3" y="204"/>
                  </a:lnTo>
                  <a:lnTo>
                    <a:pt x="7" y="196"/>
                  </a:lnTo>
                  <a:lnTo>
                    <a:pt x="9" y="187"/>
                  </a:lnTo>
                  <a:lnTo>
                    <a:pt x="13" y="179"/>
                  </a:lnTo>
                  <a:lnTo>
                    <a:pt x="22" y="164"/>
                  </a:lnTo>
                  <a:lnTo>
                    <a:pt x="35" y="152"/>
                  </a:lnTo>
                  <a:lnTo>
                    <a:pt x="47" y="142"/>
                  </a:lnTo>
                  <a:lnTo>
                    <a:pt x="61" y="130"/>
                  </a:lnTo>
                  <a:lnTo>
                    <a:pt x="76" y="121"/>
                  </a:lnTo>
                  <a:lnTo>
                    <a:pt x="94" y="111"/>
                  </a:lnTo>
                  <a:lnTo>
                    <a:pt x="129" y="93"/>
                  </a:lnTo>
                  <a:lnTo>
                    <a:pt x="166" y="71"/>
                  </a:lnTo>
                  <a:lnTo>
                    <a:pt x="184" y="57"/>
                  </a:lnTo>
                  <a:lnTo>
                    <a:pt x="202" y="42"/>
                  </a:lnTo>
                  <a:lnTo>
                    <a:pt x="221" y="23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4" name="Freeform 658"/>
            <p:cNvSpPr>
              <a:spLocks/>
            </p:cNvSpPr>
            <p:nvPr/>
          </p:nvSpPr>
          <p:spPr bwMode="auto">
            <a:xfrm>
              <a:off x="2027" y="2769"/>
              <a:ext cx="48" cy="63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3" y="22"/>
                  </a:lnTo>
                  <a:lnTo>
                    <a:pt x="214" y="44"/>
                  </a:lnTo>
                  <a:lnTo>
                    <a:pt x="208" y="64"/>
                  </a:lnTo>
                  <a:lnTo>
                    <a:pt x="203" y="84"/>
                  </a:lnTo>
                  <a:lnTo>
                    <a:pt x="201" y="102"/>
                  </a:lnTo>
                  <a:lnTo>
                    <a:pt x="200" y="120"/>
                  </a:lnTo>
                  <a:lnTo>
                    <a:pt x="198" y="137"/>
                  </a:lnTo>
                  <a:lnTo>
                    <a:pt x="198" y="154"/>
                  </a:lnTo>
                  <a:lnTo>
                    <a:pt x="198" y="171"/>
                  </a:lnTo>
                  <a:lnTo>
                    <a:pt x="198" y="186"/>
                  </a:lnTo>
                  <a:lnTo>
                    <a:pt x="197" y="202"/>
                  </a:lnTo>
                  <a:lnTo>
                    <a:pt x="194" y="218"/>
                  </a:lnTo>
                  <a:lnTo>
                    <a:pt x="189" y="236"/>
                  </a:lnTo>
                  <a:lnTo>
                    <a:pt x="182" y="252"/>
                  </a:lnTo>
                  <a:lnTo>
                    <a:pt x="173" y="267"/>
                  </a:lnTo>
                  <a:lnTo>
                    <a:pt x="159" y="285"/>
                  </a:lnTo>
                  <a:lnTo>
                    <a:pt x="148" y="295"/>
                  </a:lnTo>
                  <a:lnTo>
                    <a:pt x="137" y="304"/>
                  </a:lnTo>
                  <a:lnTo>
                    <a:pt x="123" y="311"/>
                  </a:lnTo>
                  <a:lnTo>
                    <a:pt x="110" y="316"/>
                  </a:lnTo>
                  <a:lnTo>
                    <a:pt x="95" y="319"/>
                  </a:lnTo>
                  <a:lnTo>
                    <a:pt x="82" y="319"/>
                  </a:lnTo>
                  <a:lnTo>
                    <a:pt x="67" y="318"/>
                  </a:lnTo>
                  <a:lnTo>
                    <a:pt x="54" y="316"/>
                  </a:lnTo>
                  <a:lnTo>
                    <a:pt x="43" y="310"/>
                  </a:lnTo>
                  <a:lnTo>
                    <a:pt x="30" y="303"/>
                  </a:lnTo>
                  <a:lnTo>
                    <a:pt x="25" y="299"/>
                  </a:lnTo>
                  <a:lnTo>
                    <a:pt x="19" y="293"/>
                  </a:lnTo>
                  <a:lnTo>
                    <a:pt x="16" y="287"/>
                  </a:lnTo>
                  <a:lnTo>
                    <a:pt x="11" y="282"/>
                  </a:lnTo>
                  <a:lnTo>
                    <a:pt x="8" y="275"/>
                  </a:lnTo>
                  <a:lnTo>
                    <a:pt x="4" y="267"/>
                  </a:lnTo>
                  <a:lnTo>
                    <a:pt x="2" y="261"/>
                  </a:lnTo>
                  <a:lnTo>
                    <a:pt x="1" y="252"/>
                  </a:lnTo>
                  <a:lnTo>
                    <a:pt x="0" y="244"/>
                  </a:lnTo>
                  <a:lnTo>
                    <a:pt x="0" y="235"/>
                  </a:lnTo>
                  <a:lnTo>
                    <a:pt x="0" y="225"/>
                  </a:lnTo>
                  <a:lnTo>
                    <a:pt x="0" y="214"/>
                  </a:lnTo>
                  <a:lnTo>
                    <a:pt x="2" y="203"/>
                  </a:lnTo>
                  <a:lnTo>
                    <a:pt x="4" y="194"/>
                  </a:lnTo>
                  <a:lnTo>
                    <a:pt x="9" y="186"/>
                  </a:lnTo>
                  <a:lnTo>
                    <a:pt x="12" y="178"/>
                  </a:lnTo>
                  <a:lnTo>
                    <a:pt x="22" y="164"/>
                  </a:lnTo>
                  <a:lnTo>
                    <a:pt x="32" y="152"/>
                  </a:lnTo>
                  <a:lnTo>
                    <a:pt x="46" y="139"/>
                  </a:lnTo>
                  <a:lnTo>
                    <a:pt x="61" y="130"/>
                  </a:lnTo>
                  <a:lnTo>
                    <a:pt x="75" y="121"/>
                  </a:lnTo>
                  <a:lnTo>
                    <a:pt x="93" y="111"/>
                  </a:lnTo>
                  <a:lnTo>
                    <a:pt x="128" y="93"/>
                  </a:lnTo>
                  <a:lnTo>
                    <a:pt x="165" y="71"/>
                  </a:lnTo>
                  <a:lnTo>
                    <a:pt x="183" y="56"/>
                  </a:lnTo>
                  <a:lnTo>
                    <a:pt x="202" y="39"/>
                  </a:lnTo>
                  <a:lnTo>
                    <a:pt x="219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5" name="Freeform 659"/>
            <p:cNvSpPr>
              <a:spLocks/>
            </p:cNvSpPr>
            <p:nvPr/>
          </p:nvSpPr>
          <p:spPr bwMode="auto">
            <a:xfrm>
              <a:off x="2285" y="2642"/>
              <a:ext cx="48" cy="64"/>
            </a:xfrm>
            <a:custGeom>
              <a:avLst/>
              <a:gdLst>
                <a:gd name="T0" fmla="*/ 0 w 238"/>
                <a:gd name="T1" fmla="*/ 0 h 319"/>
                <a:gd name="T2" fmla="*/ 0 w 238"/>
                <a:gd name="T3" fmla="*/ 0 h 319"/>
                <a:gd name="T4" fmla="*/ 0 w 238"/>
                <a:gd name="T5" fmla="*/ 0 h 319"/>
                <a:gd name="T6" fmla="*/ 0 w 238"/>
                <a:gd name="T7" fmla="*/ 0 h 319"/>
                <a:gd name="T8" fmla="*/ 0 w 238"/>
                <a:gd name="T9" fmla="*/ 0 h 319"/>
                <a:gd name="T10" fmla="*/ 0 w 238"/>
                <a:gd name="T11" fmla="*/ 0 h 319"/>
                <a:gd name="T12" fmla="*/ 0 w 238"/>
                <a:gd name="T13" fmla="*/ 0 h 319"/>
                <a:gd name="T14" fmla="*/ 0 w 238"/>
                <a:gd name="T15" fmla="*/ 0 h 319"/>
                <a:gd name="T16" fmla="*/ 0 w 238"/>
                <a:gd name="T17" fmla="*/ 0 h 319"/>
                <a:gd name="T18" fmla="*/ 0 w 238"/>
                <a:gd name="T19" fmla="*/ 0 h 319"/>
                <a:gd name="T20" fmla="*/ 0 w 238"/>
                <a:gd name="T21" fmla="*/ 0 h 319"/>
                <a:gd name="T22" fmla="*/ 0 w 238"/>
                <a:gd name="T23" fmla="*/ 0 h 319"/>
                <a:gd name="T24" fmla="*/ 0 w 238"/>
                <a:gd name="T25" fmla="*/ 0 h 319"/>
                <a:gd name="T26" fmla="*/ 0 w 238"/>
                <a:gd name="T27" fmla="*/ 0 h 319"/>
                <a:gd name="T28" fmla="*/ 0 w 238"/>
                <a:gd name="T29" fmla="*/ 0 h 319"/>
                <a:gd name="T30" fmla="*/ 0 w 238"/>
                <a:gd name="T31" fmla="*/ 0 h 319"/>
                <a:gd name="T32" fmla="*/ 0 w 238"/>
                <a:gd name="T33" fmla="*/ 0 h 319"/>
                <a:gd name="T34" fmla="*/ 0 w 238"/>
                <a:gd name="T35" fmla="*/ 0 h 319"/>
                <a:gd name="T36" fmla="*/ 0 w 238"/>
                <a:gd name="T37" fmla="*/ 0 h 319"/>
                <a:gd name="T38" fmla="*/ 0 w 238"/>
                <a:gd name="T39" fmla="*/ 0 h 319"/>
                <a:gd name="T40" fmla="*/ 0 w 238"/>
                <a:gd name="T41" fmla="*/ 0 h 319"/>
                <a:gd name="T42" fmla="*/ 0 w 238"/>
                <a:gd name="T43" fmla="*/ 0 h 319"/>
                <a:gd name="T44" fmla="*/ 0 w 238"/>
                <a:gd name="T45" fmla="*/ 0 h 319"/>
                <a:gd name="T46" fmla="*/ 0 w 238"/>
                <a:gd name="T47" fmla="*/ 0 h 319"/>
                <a:gd name="T48" fmla="*/ 0 w 238"/>
                <a:gd name="T49" fmla="*/ 0 h 319"/>
                <a:gd name="T50" fmla="*/ 0 w 238"/>
                <a:gd name="T51" fmla="*/ 0 h 319"/>
                <a:gd name="T52" fmla="*/ 0 w 238"/>
                <a:gd name="T53" fmla="*/ 0 h 319"/>
                <a:gd name="T54" fmla="*/ 0 w 238"/>
                <a:gd name="T55" fmla="*/ 0 h 319"/>
                <a:gd name="T56" fmla="*/ 0 w 238"/>
                <a:gd name="T57" fmla="*/ 0 h 319"/>
                <a:gd name="T58" fmla="*/ 0 w 238"/>
                <a:gd name="T59" fmla="*/ 0 h 319"/>
                <a:gd name="T60" fmla="*/ 0 w 238"/>
                <a:gd name="T61" fmla="*/ 0 h 319"/>
                <a:gd name="T62" fmla="*/ 0 w 238"/>
                <a:gd name="T63" fmla="*/ 0 h 319"/>
                <a:gd name="T64" fmla="*/ 0 w 238"/>
                <a:gd name="T65" fmla="*/ 0 h 319"/>
                <a:gd name="T66" fmla="*/ 0 w 238"/>
                <a:gd name="T67" fmla="*/ 0 h 319"/>
                <a:gd name="T68" fmla="*/ 0 w 238"/>
                <a:gd name="T69" fmla="*/ 0 h 319"/>
                <a:gd name="T70" fmla="*/ 0 w 238"/>
                <a:gd name="T71" fmla="*/ 0 h 319"/>
                <a:gd name="T72" fmla="*/ 0 w 238"/>
                <a:gd name="T73" fmla="*/ 0 h 319"/>
                <a:gd name="T74" fmla="*/ 0 w 238"/>
                <a:gd name="T75" fmla="*/ 0 h 319"/>
                <a:gd name="T76" fmla="*/ 0 w 238"/>
                <a:gd name="T77" fmla="*/ 0 h 319"/>
                <a:gd name="T78" fmla="*/ 0 w 238"/>
                <a:gd name="T79" fmla="*/ 0 h 319"/>
                <a:gd name="T80" fmla="*/ 0 w 238"/>
                <a:gd name="T81" fmla="*/ 0 h 319"/>
                <a:gd name="T82" fmla="*/ 0 w 238"/>
                <a:gd name="T83" fmla="*/ 0 h 319"/>
                <a:gd name="T84" fmla="*/ 0 w 238"/>
                <a:gd name="T85" fmla="*/ 0 h 319"/>
                <a:gd name="T86" fmla="*/ 0 w 238"/>
                <a:gd name="T87" fmla="*/ 0 h 319"/>
                <a:gd name="T88" fmla="*/ 0 w 238"/>
                <a:gd name="T89" fmla="*/ 0 h 319"/>
                <a:gd name="T90" fmla="*/ 0 w 238"/>
                <a:gd name="T91" fmla="*/ 0 h 319"/>
                <a:gd name="T92" fmla="*/ 0 w 238"/>
                <a:gd name="T93" fmla="*/ 0 h 319"/>
                <a:gd name="T94" fmla="*/ 0 w 238"/>
                <a:gd name="T95" fmla="*/ 0 h 319"/>
                <a:gd name="T96" fmla="*/ 0 w 238"/>
                <a:gd name="T97" fmla="*/ 0 h 319"/>
                <a:gd name="T98" fmla="*/ 0 w 238"/>
                <a:gd name="T99" fmla="*/ 0 h 319"/>
                <a:gd name="T100" fmla="*/ 0 w 238"/>
                <a:gd name="T101" fmla="*/ 0 h 319"/>
                <a:gd name="T102" fmla="*/ 0 w 238"/>
                <a:gd name="T103" fmla="*/ 0 h 319"/>
                <a:gd name="T104" fmla="*/ 0 w 238"/>
                <a:gd name="T105" fmla="*/ 0 h 319"/>
                <a:gd name="T106" fmla="*/ 0 w 238"/>
                <a:gd name="T107" fmla="*/ 0 h 319"/>
                <a:gd name="T108" fmla="*/ 0 w 238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8" h="319">
                  <a:moveTo>
                    <a:pt x="238" y="0"/>
                  </a:moveTo>
                  <a:lnTo>
                    <a:pt x="226" y="22"/>
                  </a:lnTo>
                  <a:lnTo>
                    <a:pt x="217" y="43"/>
                  </a:lnTo>
                  <a:lnTo>
                    <a:pt x="210" y="64"/>
                  </a:lnTo>
                  <a:lnTo>
                    <a:pt x="205" y="82"/>
                  </a:lnTo>
                  <a:lnTo>
                    <a:pt x="202" y="101"/>
                  </a:lnTo>
                  <a:lnTo>
                    <a:pt x="200" y="118"/>
                  </a:lnTo>
                  <a:lnTo>
                    <a:pt x="200" y="137"/>
                  </a:lnTo>
                  <a:lnTo>
                    <a:pt x="200" y="153"/>
                  </a:lnTo>
                  <a:lnTo>
                    <a:pt x="200" y="171"/>
                  </a:lnTo>
                  <a:lnTo>
                    <a:pt x="199" y="187"/>
                  </a:lnTo>
                  <a:lnTo>
                    <a:pt x="198" y="203"/>
                  </a:lnTo>
                  <a:lnTo>
                    <a:pt x="196" y="218"/>
                  </a:lnTo>
                  <a:lnTo>
                    <a:pt x="191" y="235"/>
                  </a:lnTo>
                  <a:lnTo>
                    <a:pt x="185" y="251"/>
                  </a:lnTo>
                  <a:lnTo>
                    <a:pt x="176" y="268"/>
                  </a:lnTo>
                  <a:lnTo>
                    <a:pt x="162" y="283"/>
                  </a:lnTo>
                  <a:lnTo>
                    <a:pt x="152" y="295"/>
                  </a:lnTo>
                  <a:lnTo>
                    <a:pt x="140" y="304"/>
                  </a:lnTo>
                  <a:lnTo>
                    <a:pt x="126" y="310"/>
                  </a:lnTo>
                  <a:lnTo>
                    <a:pt x="113" y="316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3" y="303"/>
                  </a:lnTo>
                  <a:lnTo>
                    <a:pt x="27" y="298"/>
                  </a:lnTo>
                  <a:lnTo>
                    <a:pt x="23" y="294"/>
                  </a:lnTo>
                  <a:lnTo>
                    <a:pt x="18" y="288"/>
                  </a:lnTo>
                  <a:lnTo>
                    <a:pt x="14" y="281"/>
                  </a:lnTo>
                  <a:lnTo>
                    <a:pt x="10" y="274"/>
                  </a:lnTo>
                  <a:lnTo>
                    <a:pt x="7" y="268"/>
                  </a:lnTo>
                  <a:lnTo>
                    <a:pt x="5" y="260"/>
                  </a:lnTo>
                  <a:lnTo>
                    <a:pt x="2" y="252"/>
                  </a:lnTo>
                  <a:lnTo>
                    <a:pt x="2" y="243"/>
                  </a:lnTo>
                  <a:lnTo>
                    <a:pt x="0" y="233"/>
                  </a:lnTo>
                  <a:lnTo>
                    <a:pt x="0" y="224"/>
                  </a:lnTo>
                  <a:lnTo>
                    <a:pt x="2" y="214"/>
                  </a:lnTo>
                  <a:lnTo>
                    <a:pt x="5" y="204"/>
                  </a:lnTo>
                  <a:lnTo>
                    <a:pt x="7" y="195"/>
                  </a:lnTo>
                  <a:lnTo>
                    <a:pt x="10" y="186"/>
                  </a:lnTo>
                  <a:lnTo>
                    <a:pt x="14" y="178"/>
                  </a:lnTo>
                  <a:lnTo>
                    <a:pt x="24" y="163"/>
                  </a:lnTo>
                  <a:lnTo>
                    <a:pt x="35" y="151"/>
                  </a:lnTo>
                  <a:lnTo>
                    <a:pt x="49" y="140"/>
                  </a:lnTo>
                  <a:lnTo>
                    <a:pt x="62" y="130"/>
                  </a:lnTo>
                  <a:lnTo>
                    <a:pt x="78" y="120"/>
                  </a:lnTo>
                  <a:lnTo>
                    <a:pt x="95" y="113"/>
                  </a:lnTo>
                  <a:lnTo>
                    <a:pt x="131" y="92"/>
                  </a:lnTo>
                  <a:lnTo>
                    <a:pt x="168" y="70"/>
                  </a:lnTo>
                  <a:lnTo>
                    <a:pt x="185" y="56"/>
                  </a:lnTo>
                  <a:lnTo>
                    <a:pt x="204" y="40"/>
                  </a:lnTo>
                  <a:lnTo>
                    <a:pt x="222" y="2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6" name="Freeform 660"/>
            <p:cNvSpPr>
              <a:spLocks/>
            </p:cNvSpPr>
            <p:nvPr/>
          </p:nvSpPr>
          <p:spPr bwMode="auto">
            <a:xfrm>
              <a:off x="2190" y="2642"/>
              <a:ext cx="48" cy="64"/>
            </a:xfrm>
            <a:custGeom>
              <a:avLst/>
              <a:gdLst>
                <a:gd name="T0" fmla="*/ 0 w 238"/>
                <a:gd name="T1" fmla="*/ 0 h 319"/>
                <a:gd name="T2" fmla="*/ 0 w 238"/>
                <a:gd name="T3" fmla="*/ 0 h 319"/>
                <a:gd name="T4" fmla="*/ 0 w 238"/>
                <a:gd name="T5" fmla="*/ 0 h 319"/>
                <a:gd name="T6" fmla="*/ 0 w 238"/>
                <a:gd name="T7" fmla="*/ 0 h 319"/>
                <a:gd name="T8" fmla="*/ 0 w 238"/>
                <a:gd name="T9" fmla="*/ 0 h 319"/>
                <a:gd name="T10" fmla="*/ 0 w 238"/>
                <a:gd name="T11" fmla="*/ 0 h 319"/>
                <a:gd name="T12" fmla="*/ 0 w 238"/>
                <a:gd name="T13" fmla="*/ 0 h 319"/>
                <a:gd name="T14" fmla="*/ 0 w 238"/>
                <a:gd name="T15" fmla="*/ 0 h 319"/>
                <a:gd name="T16" fmla="*/ 0 w 238"/>
                <a:gd name="T17" fmla="*/ 0 h 319"/>
                <a:gd name="T18" fmla="*/ 0 w 238"/>
                <a:gd name="T19" fmla="*/ 0 h 319"/>
                <a:gd name="T20" fmla="*/ 0 w 238"/>
                <a:gd name="T21" fmla="*/ 0 h 319"/>
                <a:gd name="T22" fmla="*/ 0 w 238"/>
                <a:gd name="T23" fmla="*/ 0 h 319"/>
                <a:gd name="T24" fmla="*/ 0 w 238"/>
                <a:gd name="T25" fmla="*/ 0 h 319"/>
                <a:gd name="T26" fmla="*/ 0 w 238"/>
                <a:gd name="T27" fmla="*/ 0 h 319"/>
                <a:gd name="T28" fmla="*/ 0 w 238"/>
                <a:gd name="T29" fmla="*/ 0 h 319"/>
                <a:gd name="T30" fmla="*/ 0 w 238"/>
                <a:gd name="T31" fmla="*/ 0 h 319"/>
                <a:gd name="T32" fmla="*/ 0 w 238"/>
                <a:gd name="T33" fmla="*/ 0 h 319"/>
                <a:gd name="T34" fmla="*/ 0 w 238"/>
                <a:gd name="T35" fmla="*/ 0 h 319"/>
                <a:gd name="T36" fmla="*/ 0 w 238"/>
                <a:gd name="T37" fmla="*/ 0 h 319"/>
                <a:gd name="T38" fmla="*/ 0 w 238"/>
                <a:gd name="T39" fmla="*/ 0 h 319"/>
                <a:gd name="T40" fmla="*/ 0 w 238"/>
                <a:gd name="T41" fmla="*/ 0 h 319"/>
                <a:gd name="T42" fmla="*/ 0 w 238"/>
                <a:gd name="T43" fmla="*/ 0 h 319"/>
                <a:gd name="T44" fmla="*/ 0 w 238"/>
                <a:gd name="T45" fmla="*/ 0 h 319"/>
                <a:gd name="T46" fmla="*/ 0 w 238"/>
                <a:gd name="T47" fmla="*/ 0 h 319"/>
                <a:gd name="T48" fmla="*/ 0 w 238"/>
                <a:gd name="T49" fmla="*/ 0 h 319"/>
                <a:gd name="T50" fmla="*/ 0 w 238"/>
                <a:gd name="T51" fmla="*/ 0 h 319"/>
                <a:gd name="T52" fmla="*/ 0 w 238"/>
                <a:gd name="T53" fmla="*/ 0 h 319"/>
                <a:gd name="T54" fmla="*/ 0 w 238"/>
                <a:gd name="T55" fmla="*/ 0 h 319"/>
                <a:gd name="T56" fmla="*/ 0 w 238"/>
                <a:gd name="T57" fmla="*/ 0 h 319"/>
                <a:gd name="T58" fmla="*/ 0 w 238"/>
                <a:gd name="T59" fmla="*/ 0 h 319"/>
                <a:gd name="T60" fmla="*/ 0 w 238"/>
                <a:gd name="T61" fmla="*/ 0 h 319"/>
                <a:gd name="T62" fmla="*/ 0 w 238"/>
                <a:gd name="T63" fmla="*/ 0 h 319"/>
                <a:gd name="T64" fmla="*/ 0 w 238"/>
                <a:gd name="T65" fmla="*/ 0 h 319"/>
                <a:gd name="T66" fmla="*/ 0 w 238"/>
                <a:gd name="T67" fmla="*/ 0 h 319"/>
                <a:gd name="T68" fmla="*/ 0 w 238"/>
                <a:gd name="T69" fmla="*/ 0 h 319"/>
                <a:gd name="T70" fmla="*/ 0 w 238"/>
                <a:gd name="T71" fmla="*/ 0 h 319"/>
                <a:gd name="T72" fmla="*/ 0 w 238"/>
                <a:gd name="T73" fmla="*/ 0 h 319"/>
                <a:gd name="T74" fmla="*/ 0 w 238"/>
                <a:gd name="T75" fmla="*/ 0 h 319"/>
                <a:gd name="T76" fmla="*/ 0 w 238"/>
                <a:gd name="T77" fmla="*/ 0 h 319"/>
                <a:gd name="T78" fmla="*/ 0 w 238"/>
                <a:gd name="T79" fmla="*/ 0 h 319"/>
                <a:gd name="T80" fmla="*/ 0 w 238"/>
                <a:gd name="T81" fmla="*/ 0 h 319"/>
                <a:gd name="T82" fmla="*/ 0 w 238"/>
                <a:gd name="T83" fmla="*/ 0 h 319"/>
                <a:gd name="T84" fmla="*/ 0 w 238"/>
                <a:gd name="T85" fmla="*/ 0 h 319"/>
                <a:gd name="T86" fmla="*/ 0 w 238"/>
                <a:gd name="T87" fmla="*/ 0 h 319"/>
                <a:gd name="T88" fmla="*/ 0 w 238"/>
                <a:gd name="T89" fmla="*/ 0 h 319"/>
                <a:gd name="T90" fmla="*/ 0 w 238"/>
                <a:gd name="T91" fmla="*/ 0 h 319"/>
                <a:gd name="T92" fmla="*/ 0 w 238"/>
                <a:gd name="T93" fmla="*/ 0 h 319"/>
                <a:gd name="T94" fmla="*/ 0 w 238"/>
                <a:gd name="T95" fmla="*/ 0 h 319"/>
                <a:gd name="T96" fmla="*/ 0 w 238"/>
                <a:gd name="T97" fmla="*/ 0 h 319"/>
                <a:gd name="T98" fmla="*/ 0 w 238"/>
                <a:gd name="T99" fmla="*/ 0 h 319"/>
                <a:gd name="T100" fmla="*/ 0 w 238"/>
                <a:gd name="T101" fmla="*/ 0 h 319"/>
                <a:gd name="T102" fmla="*/ 0 w 238"/>
                <a:gd name="T103" fmla="*/ 0 h 319"/>
                <a:gd name="T104" fmla="*/ 0 w 238"/>
                <a:gd name="T105" fmla="*/ 0 h 319"/>
                <a:gd name="T106" fmla="*/ 0 w 238"/>
                <a:gd name="T107" fmla="*/ 0 h 319"/>
                <a:gd name="T108" fmla="*/ 0 w 238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8" h="319">
                  <a:moveTo>
                    <a:pt x="238" y="0"/>
                  </a:moveTo>
                  <a:lnTo>
                    <a:pt x="226" y="22"/>
                  </a:lnTo>
                  <a:lnTo>
                    <a:pt x="217" y="43"/>
                  </a:lnTo>
                  <a:lnTo>
                    <a:pt x="209" y="64"/>
                  </a:lnTo>
                  <a:lnTo>
                    <a:pt x="205" y="82"/>
                  </a:lnTo>
                  <a:lnTo>
                    <a:pt x="202" y="101"/>
                  </a:lnTo>
                  <a:lnTo>
                    <a:pt x="200" y="118"/>
                  </a:lnTo>
                  <a:lnTo>
                    <a:pt x="199" y="137"/>
                  </a:lnTo>
                  <a:lnTo>
                    <a:pt x="199" y="153"/>
                  </a:lnTo>
                  <a:lnTo>
                    <a:pt x="199" y="171"/>
                  </a:lnTo>
                  <a:lnTo>
                    <a:pt x="199" y="187"/>
                  </a:lnTo>
                  <a:lnTo>
                    <a:pt x="198" y="203"/>
                  </a:lnTo>
                  <a:lnTo>
                    <a:pt x="196" y="218"/>
                  </a:lnTo>
                  <a:lnTo>
                    <a:pt x="190" y="235"/>
                  </a:lnTo>
                  <a:lnTo>
                    <a:pt x="183" y="251"/>
                  </a:lnTo>
                  <a:lnTo>
                    <a:pt x="174" y="268"/>
                  </a:lnTo>
                  <a:lnTo>
                    <a:pt x="162" y="283"/>
                  </a:lnTo>
                  <a:lnTo>
                    <a:pt x="152" y="295"/>
                  </a:lnTo>
                  <a:lnTo>
                    <a:pt x="138" y="304"/>
                  </a:lnTo>
                  <a:lnTo>
                    <a:pt x="126" y="310"/>
                  </a:lnTo>
                  <a:lnTo>
                    <a:pt x="111" y="316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2" y="303"/>
                  </a:lnTo>
                  <a:lnTo>
                    <a:pt x="26" y="298"/>
                  </a:lnTo>
                  <a:lnTo>
                    <a:pt x="23" y="294"/>
                  </a:lnTo>
                  <a:lnTo>
                    <a:pt x="17" y="288"/>
                  </a:lnTo>
                  <a:lnTo>
                    <a:pt x="13" y="281"/>
                  </a:lnTo>
                  <a:lnTo>
                    <a:pt x="10" y="274"/>
                  </a:lnTo>
                  <a:lnTo>
                    <a:pt x="6" y="268"/>
                  </a:lnTo>
                  <a:lnTo>
                    <a:pt x="5" y="260"/>
                  </a:lnTo>
                  <a:lnTo>
                    <a:pt x="2" y="252"/>
                  </a:lnTo>
                  <a:lnTo>
                    <a:pt x="0" y="243"/>
                  </a:lnTo>
                  <a:lnTo>
                    <a:pt x="0" y="233"/>
                  </a:lnTo>
                  <a:lnTo>
                    <a:pt x="0" y="224"/>
                  </a:lnTo>
                  <a:lnTo>
                    <a:pt x="2" y="214"/>
                  </a:lnTo>
                  <a:lnTo>
                    <a:pt x="4" y="204"/>
                  </a:lnTo>
                  <a:lnTo>
                    <a:pt x="6" y="195"/>
                  </a:lnTo>
                  <a:lnTo>
                    <a:pt x="10" y="186"/>
                  </a:lnTo>
                  <a:lnTo>
                    <a:pt x="14" y="178"/>
                  </a:lnTo>
                  <a:lnTo>
                    <a:pt x="24" y="163"/>
                  </a:lnTo>
                  <a:lnTo>
                    <a:pt x="35" y="151"/>
                  </a:lnTo>
                  <a:lnTo>
                    <a:pt x="47" y="140"/>
                  </a:lnTo>
                  <a:lnTo>
                    <a:pt x="62" y="130"/>
                  </a:lnTo>
                  <a:lnTo>
                    <a:pt x="78" y="120"/>
                  </a:lnTo>
                  <a:lnTo>
                    <a:pt x="95" y="113"/>
                  </a:lnTo>
                  <a:lnTo>
                    <a:pt x="131" y="92"/>
                  </a:lnTo>
                  <a:lnTo>
                    <a:pt x="166" y="70"/>
                  </a:lnTo>
                  <a:lnTo>
                    <a:pt x="185" y="56"/>
                  </a:lnTo>
                  <a:lnTo>
                    <a:pt x="204" y="40"/>
                  </a:lnTo>
                  <a:lnTo>
                    <a:pt x="220" y="2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7" name="Freeform 661"/>
            <p:cNvSpPr>
              <a:spLocks/>
            </p:cNvSpPr>
            <p:nvPr/>
          </p:nvSpPr>
          <p:spPr bwMode="auto">
            <a:xfrm>
              <a:off x="2238" y="2737"/>
              <a:ext cx="47" cy="64"/>
            </a:xfrm>
            <a:custGeom>
              <a:avLst/>
              <a:gdLst>
                <a:gd name="T0" fmla="*/ 0 w 239"/>
                <a:gd name="T1" fmla="*/ 0 h 319"/>
                <a:gd name="T2" fmla="*/ 0 w 239"/>
                <a:gd name="T3" fmla="*/ 0 h 319"/>
                <a:gd name="T4" fmla="*/ 0 w 239"/>
                <a:gd name="T5" fmla="*/ 0 h 319"/>
                <a:gd name="T6" fmla="*/ 0 w 239"/>
                <a:gd name="T7" fmla="*/ 0 h 319"/>
                <a:gd name="T8" fmla="*/ 0 w 239"/>
                <a:gd name="T9" fmla="*/ 0 h 319"/>
                <a:gd name="T10" fmla="*/ 0 w 239"/>
                <a:gd name="T11" fmla="*/ 0 h 319"/>
                <a:gd name="T12" fmla="*/ 0 w 239"/>
                <a:gd name="T13" fmla="*/ 0 h 319"/>
                <a:gd name="T14" fmla="*/ 0 w 239"/>
                <a:gd name="T15" fmla="*/ 0 h 319"/>
                <a:gd name="T16" fmla="*/ 0 w 239"/>
                <a:gd name="T17" fmla="*/ 0 h 319"/>
                <a:gd name="T18" fmla="*/ 0 w 239"/>
                <a:gd name="T19" fmla="*/ 0 h 319"/>
                <a:gd name="T20" fmla="*/ 0 w 239"/>
                <a:gd name="T21" fmla="*/ 0 h 319"/>
                <a:gd name="T22" fmla="*/ 0 w 239"/>
                <a:gd name="T23" fmla="*/ 0 h 319"/>
                <a:gd name="T24" fmla="*/ 0 w 239"/>
                <a:gd name="T25" fmla="*/ 0 h 319"/>
                <a:gd name="T26" fmla="*/ 0 w 239"/>
                <a:gd name="T27" fmla="*/ 0 h 319"/>
                <a:gd name="T28" fmla="*/ 0 w 239"/>
                <a:gd name="T29" fmla="*/ 0 h 319"/>
                <a:gd name="T30" fmla="*/ 0 w 239"/>
                <a:gd name="T31" fmla="*/ 0 h 319"/>
                <a:gd name="T32" fmla="*/ 0 w 239"/>
                <a:gd name="T33" fmla="*/ 0 h 319"/>
                <a:gd name="T34" fmla="*/ 0 w 239"/>
                <a:gd name="T35" fmla="*/ 0 h 319"/>
                <a:gd name="T36" fmla="*/ 0 w 239"/>
                <a:gd name="T37" fmla="*/ 0 h 319"/>
                <a:gd name="T38" fmla="*/ 0 w 239"/>
                <a:gd name="T39" fmla="*/ 0 h 319"/>
                <a:gd name="T40" fmla="*/ 0 w 239"/>
                <a:gd name="T41" fmla="*/ 0 h 319"/>
                <a:gd name="T42" fmla="*/ 0 w 239"/>
                <a:gd name="T43" fmla="*/ 0 h 319"/>
                <a:gd name="T44" fmla="*/ 0 w 239"/>
                <a:gd name="T45" fmla="*/ 0 h 319"/>
                <a:gd name="T46" fmla="*/ 0 w 239"/>
                <a:gd name="T47" fmla="*/ 0 h 319"/>
                <a:gd name="T48" fmla="*/ 0 w 239"/>
                <a:gd name="T49" fmla="*/ 0 h 319"/>
                <a:gd name="T50" fmla="*/ 0 w 239"/>
                <a:gd name="T51" fmla="*/ 0 h 319"/>
                <a:gd name="T52" fmla="*/ 0 w 239"/>
                <a:gd name="T53" fmla="*/ 0 h 319"/>
                <a:gd name="T54" fmla="*/ 0 w 239"/>
                <a:gd name="T55" fmla="*/ 0 h 319"/>
                <a:gd name="T56" fmla="*/ 0 w 239"/>
                <a:gd name="T57" fmla="*/ 0 h 319"/>
                <a:gd name="T58" fmla="*/ 0 w 239"/>
                <a:gd name="T59" fmla="*/ 0 h 319"/>
                <a:gd name="T60" fmla="*/ 0 w 239"/>
                <a:gd name="T61" fmla="*/ 0 h 319"/>
                <a:gd name="T62" fmla="*/ 0 w 239"/>
                <a:gd name="T63" fmla="*/ 0 h 319"/>
                <a:gd name="T64" fmla="*/ 0 w 239"/>
                <a:gd name="T65" fmla="*/ 0 h 319"/>
                <a:gd name="T66" fmla="*/ 0 w 239"/>
                <a:gd name="T67" fmla="*/ 0 h 319"/>
                <a:gd name="T68" fmla="*/ 0 w 239"/>
                <a:gd name="T69" fmla="*/ 0 h 319"/>
                <a:gd name="T70" fmla="*/ 0 w 239"/>
                <a:gd name="T71" fmla="*/ 0 h 319"/>
                <a:gd name="T72" fmla="*/ 0 w 239"/>
                <a:gd name="T73" fmla="*/ 0 h 319"/>
                <a:gd name="T74" fmla="*/ 0 w 239"/>
                <a:gd name="T75" fmla="*/ 0 h 319"/>
                <a:gd name="T76" fmla="*/ 0 w 239"/>
                <a:gd name="T77" fmla="*/ 0 h 319"/>
                <a:gd name="T78" fmla="*/ 0 w 239"/>
                <a:gd name="T79" fmla="*/ 0 h 319"/>
                <a:gd name="T80" fmla="*/ 0 w 239"/>
                <a:gd name="T81" fmla="*/ 0 h 319"/>
                <a:gd name="T82" fmla="*/ 0 w 239"/>
                <a:gd name="T83" fmla="*/ 0 h 319"/>
                <a:gd name="T84" fmla="*/ 0 w 239"/>
                <a:gd name="T85" fmla="*/ 0 h 319"/>
                <a:gd name="T86" fmla="*/ 0 w 239"/>
                <a:gd name="T87" fmla="*/ 0 h 319"/>
                <a:gd name="T88" fmla="*/ 0 w 239"/>
                <a:gd name="T89" fmla="*/ 0 h 319"/>
                <a:gd name="T90" fmla="*/ 0 w 239"/>
                <a:gd name="T91" fmla="*/ 0 h 319"/>
                <a:gd name="T92" fmla="*/ 0 w 239"/>
                <a:gd name="T93" fmla="*/ 0 h 319"/>
                <a:gd name="T94" fmla="*/ 0 w 239"/>
                <a:gd name="T95" fmla="*/ 0 h 319"/>
                <a:gd name="T96" fmla="*/ 0 w 239"/>
                <a:gd name="T97" fmla="*/ 0 h 319"/>
                <a:gd name="T98" fmla="*/ 0 w 239"/>
                <a:gd name="T99" fmla="*/ 0 h 319"/>
                <a:gd name="T100" fmla="*/ 0 w 239"/>
                <a:gd name="T101" fmla="*/ 0 h 319"/>
                <a:gd name="T102" fmla="*/ 0 w 239"/>
                <a:gd name="T103" fmla="*/ 0 h 319"/>
                <a:gd name="T104" fmla="*/ 0 w 239"/>
                <a:gd name="T105" fmla="*/ 0 h 319"/>
                <a:gd name="T106" fmla="*/ 0 w 239"/>
                <a:gd name="T107" fmla="*/ 0 h 319"/>
                <a:gd name="T108" fmla="*/ 0 w 239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9" h="319">
                  <a:moveTo>
                    <a:pt x="239" y="0"/>
                  </a:moveTo>
                  <a:lnTo>
                    <a:pt x="226" y="23"/>
                  </a:lnTo>
                  <a:lnTo>
                    <a:pt x="217" y="44"/>
                  </a:lnTo>
                  <a:lnTo>
                    <a:pt x="210" y="64"/>
                  </a:lnTo>
                  <a:lnTo>
                    <a:pt x="206" y="82"/>
                  </a:lnTo>
                  <a:lnTo>
                    <a:pt x="204" y="101"/>
                  </a:lnTo>
                  <a:lnTo>
                    <a:pt x="201" y="120"/>
                  </a:lnTo>
                  <a:lnTo>
                    <a:pt x="200" y="137"/>
                  </a:lnTo>
                  <a:lnTo>
                    <a:pt x="200" y="153"/>
                  </a:lnTo>
                  <a:lnTo>
                    <a:pt x="200" y="171"/>
                  </a:lnTo>
                  <a:lnTo>
                    <a:pt x="200" y="187"/>
                  </a:lnTo>
                  <a:lnTo>
                    <a:pt x="199" y="203"/>
                  </a:lnTo>
                  <a:lnTo>
                    <a:pt x="196" y="218"/>
                  </a:lnTo>
                  <a:lnTo>
                    <a:pt x="191" y="235"/>
                  </a:lnTo>
                  <a:lnTo>
                    <a:pt x="184" y="251"/>
                  </a:lnTo>
                  <a:lnTo>
                    <a:pt x="175" y="268"/>
                  </a:lnTo>
                  <a:lnTo>
                    <a:pt x="162" y="283"/>
                  </a:lnTo>
                  <a:lnTo>
                    <a:pt x="151" y="296"/>
                  </a:lnTo>
                  <a:lnTo>
                    <a:pt x="139" y="304"/>
                  </a:lnTo>
                  <a:lnTo>
                    <a:pt x="126" y="310"/>
                  </a:lnTo>
                  <a:lnTo>
                    <a:pt x="113" y="316"/>
                  </a:lnTo>
                  <a:lnTo>
                    <a:pt x="98" y="318"/>
                  </a:lnTo>
                  <a:lnTo>
                    <a:pt x="84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5" y="310"/>
                  </a:lnTo>
                  <a:lnTo>
                    <a:pt x="33" y="303"/>
                  </a:lnTo>
                  <a:lnTo>
                    <a:pt x="27" y="299"/>
                  </a:lnTo>
                  <a:lnTo>
                    <a:pt x="22" y="294"/>
                  </a:lnTo>
                  <a:lnTo>
                    <a:pt x="18" y="288"/>
                  </a:lnTo>
                  <a:lnTo>
                    <a:pt x="14" y="281"/>
                  </a:lnTo>
                  <a:lnTo>
                    <a:pt x="10" y="276"/>
                  </a:lnTo>
                  <a:lnTo>
                    <a:pt x="7" y="268"/>
                  </a:lnTo>
                  <a:lnTo>
                    <a:pt x="5" y="260"/>
                  </a:lnTo>
                  <a:lnTo>
                    <a:pt x="4" y="252"/>
                  </a:lnTo>
                  <a:lnTo>
                    <a:pt x="2" y="244"/>
                  </a:lnTo>
                  <a:lnTo>
                    <a:pt x="0" y="235"/>
                  </a:lnTo>
                  <a:lnTo>
                    <a:pt x="2" y="224"/>
                  </a:lnTo>
                  <a:lnTo>
                    <a:pt x="2" y="214"/>
                  </a:lnTo>
                  <a:lnTo>
                    <a:pt x="5" y="204"/>
                  </a:lnTo>
                  <a:lnTo>
                    <a:pt x="7" y="195"/>
                  </a:lnTo>
                  <a:lnTo>
                    <a:pt x="11" y="187"/>
                  </a:lnTo>
                  <a:lnTo>
                    <a:pt x="16" y="179"/>
                  </a:lnTo>
                  <a:lnTo>
                    <a:pt x="25" y="164"/>
                  </a:lnTo>
                  <a:lnTo>
                    <a:pt x="35" y="151"/>
                  </a:lnTo>
                  <a:lnTo>
                    <a:pt x="49" y="140"/>
                  </a:lnTo>
                  <a:lnTo>
                    <a:pt x="63" y="131"/>
                  </a:lnTo>
                  <a:lnTo>
                    <a:pt x="78" y="122"/>
                  </a:lnTo>
                  <a:lnTo>
                    <a:pt x="96" y="113"/>
                  </a:lnTo>
                  <a:lnTo>
                    <a:pt x="129" y="94"/>
                  </a:lnTo>
                  <a:lnTo>
                    <a:pt x="168" y="71"/>
                  </a:lnTo>
                  <a:lnTo>
                    <a:pt x="186" y="56"/>
                  </a:lnTo>
                  <a:lnTo>
                    <a:pt x="205" y="41"/>
                  </a:lnTo>
                  <a:lnTo>
                    <a:pt x="222" y="22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8" name="Freeform 662"/>
            <p:cNvSpPr>
              <a:spLocks/>
            </p:cNvSpPr>
            <p:nvPr/>
          </p:nvSpPr>
          <p:spPr bwMode="auto">
            <a:xfrm>
              <a:off x="2143" y="2737"/>
              <a:ext cx="47" cy="64"/>
            </a:xfrm>
            <a:custGeom>
              <a:avLst/>
              <a:gdLst>
                <a:gd name="T0" fmla="*/ 0 w 237"/>
                <a:gd name="T1" fmla="*/ 0 h 319"/>
                <a:gd name="T2" fmla="*/ 0 w 237"/>
                <a:gd name="T3" fmla="*/ 0 h 319"/>
                <a:gd name="T4" fmla="*/ 0 w 237"/>
                <a:gd name="T5" fmla="*/ 0 h 319"/>
                <a:gd name="T6" fmla="*/ 0 w 237"/>
                <a:gd name="T7" fmla="*/ 0 h 319"/>
                <a:gd name="T8" fmla="*/ 0 w 237"/>
                <a:gd name="T9" fmla="*/ 0 h 319"/>
                <a:gd name="T10" fmla="*/ 0 w 237"/>
                <a:gd name="T11" fmla="*/ 0 h 319"/>
                <a:gd name="T12" fmla="*/ 0 w 237"/>
                <a:gd name="T13" fmla="*/ 0 h 319"/>
                <a:gd name="T14" fmla="*/ 0 w 237"/>
                <a:gd name="T15" fmla="*/ 0 h 319"/>
                <a:gd name="T16" fmla="*/ 0 w 237"/>
                <a:gd name="T17" fmla="*/ 0 h 319"/>
                <a:gd name="T18" fmla="*/ 0 w 237"/>
                <a:gd name="T19" fmla="*/ 0 h 319"/>
                <a:gd name="T20" fmla="*/ 0 w 237"/>
                <a:gd name="T21" fmla="*/ 0 h 319"/>
                <a:gd name="T22" fmla="*/ 0 w 237"/>
                <a:gd name="T23" fmla="*/ 0 h 319"/>
                <a:gd name="T24" fmla="*/ 0 w 237"/>
                <a:gd name="T25" fmla="*/ 0 h 319"/>
                <a:gd name="T26" fmla="*/ 0 w 237"/>
                <a:gd name="T27" fmla="*/ 0 h 319"/>
                <a:gd name="T28" fmla="*/ 0 w 237"/>
                <a:gd name="T29" fmla="*/ 0 h 319"/>
                <a:gd name="T30" fmla="*/ 0 w 237"/>
                <a:gd name="T31" fmla="*/ 0 h 319"/>
                <a:gd name="T32" fmla="*/ 0 w 237"/>
                <a:gd name="T33" fmla="*/ 0 h 319"/>
                <a:gd name="T34" fmla="*/ 0 w 237"/>
                <a:gd name="T35" fmla="*/ 0 h 319"/>
                <a:gd name="T36" fmla="*/ 0 w 237"/>
                <a:gd name="T37" fmla="*/ 0 h 319"/>
                <a:gd name="T38" fmla="*/ 0 w 237"/>
                <a:gd name="T39" fmla="*/ 0 h 319"/>
                <a:gd name="T40" fmla="*/ 0 w 237"/>
                <a:gd name="T41" fmla="*/ 0 h 319"/>
                <a:gd name="T42" fmla="*/ 0 w 237"/>
                <a:gd name="T43" fmla="*/ 0 h 319"/>
                <a:gd name="T44" fmla="*/ 0 w 237"/>
                <a:gd name="T45" fmla="*/ 0 h 319"/>
                <a:gd name="T46" fmla="*/ 0 w 237"/>
                <a:gd name="T47" fmla="*/ 0 h 319"/>
                <a:gd name="T48" fmla="*/ 0 w 237"/>
                <a:gd name="T49" fmla="*/ 0 h 319"/>
                <a:gd name="T50" fmla="*/ 0 w 237"/>
                <a:gd name="T51" fmla="*/ 0 h 319"/>
                <a:gd name="T52" fmla="*/ 0 w 237"/>
                <a:gd name="T53" fmla="*/ 0 h 319"/>
                <a:gd name="T54" fmla="*/ 0 w 237"/>
                <a:gd name="T55" fmla="*/ 0 h 319"/>
                <a:gd name="T56" fmla="*/ 0 w 237"/>
                <a:gd name="T57" fmla="*/ 0 h 319"/>
                <a:gd name="T58" fmla="*/ 0 w 237"/>
                <a:gd name="T59" fmla="*/ 0 h 319"/>
                <a:gd name="T60" fmla="*/ 0 w 237"/>
                <a:gd name="T61" fmla="*/ 0 h 319"/>
                <a:gd name="T62" fmla="*/ 0 w 237"/>
                <a:gd name="T63" fmla="*/ 0 h 319"/>
                <a:gd name="T64" fmla="*/ 0 w 237"/>
                <a:gd name="T65" fmla="*/ 0 h 319"/>
                <a:gd name="T66" fmla="*/ 0 w 237"/>
                <a:gd name="T67" fmla="*/ 0 h 319"/>
                <a:gd name="T68" fmla="*/ 0 w 237"/>
                <a:gd name="T69" fmla="*/ 0 h 319"/>
                <a:gd name="T70" fmla="*/ 0 w 237"/>
                <a:gd name="T71" fmla="*/ 0 h 319"/>
                <a:gd name="T72" fmla="*/ 0 w 237"/>
                <a:gd name="T73" fmla="*/ 0 h 319"/>
                <a:gd name="T74" fmla="*/ 0 w 237"/>
                <a:gd name="T75" fmla="*/ 0 h 319"/>
                <a:gd name="T76" fmla="*/ 0 w 237"/>
                <a:gd name="T77" fmla="*/ 0 h 319"/>
                <a:gd name="T78" fmla="*/ 0 w 237"/>
                <a:gd name="T79" fmla="*/ 0 h 319"/>
                <a:gd name="T80" fmla="*/ 0 w 237"/>
                <a:gd name="T81" fmla="*/ 0 h 319"/>
                <a:gd name="T82" fmla="*/ 0 w 237"/>
                <a:gd name="T83" fmla="*/ 0 h 319"/>
                <a:gd name="T84" fmla="*/ 0 w 237"/>
                <a:gd name="T85" fmla="*/ 0 h 319"/>
                <a:gd name="T86" fmla="*/ 0 w 237"/>
                <a:gd name="T87" fmla="*/ 0 h 319"/>
                <a:gd name="T88" fmla="*/ 0 w 237"/>
                <a:gd name="T89" fmla="*/ 0 h 319"/>
                <a:gd name="T90" fmla="*/ 0 w 237"/>
                <a:gd name="T91" fmla="*/ 0 h 319"/>
                <a:gd name="T92" fmla="*/ 0 w 237"/>
                <a:gd name="T93" fmla="*/ 0 h 319"/>
                <a:gd name="T94" fmla="*/ 0 w 237"/>
                <a:gd name="T95" fmla="*/ 0 h 319"/>
                <a:gd name="T96" fmla="*/ 0 w 237"/>
                <a:gd name="T97" fmla="*/ 0 h 319"/>
                <a:gd name="T98" fmla="*/ 0 w 237"/>
                <a:gd name="T99" fmla="*/ 0 h 319"/>
                <a:gd name="T100" fmla="*/ 0 w 237"/>
                <a:gd name="T101" fmla="*/ 0 h 319"/>
                <a:gd name="T102" fmla="*/ 0 w 237"/>
                <a:gd name="T103" fmla="*/ 0 h 319"/>
                <a:gd name="T104" fmla="*/ 0 w 237"/>
                <a:gd name="T105" fmla="*/ 0 h 319"/>
                <a:gd name="T106" fmla="*/ 0 w 237"/>
                <a:gd name="T107" fmla="*/ 0 h 319"/>
                <a:gd name="T108" fmla="*/ 0 w 237"/>
                <a:gd name="T109" fmla="*/ 0 h 3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7" h="319">
                  <a:moveTo>
                    <a:pt x="237" y="0"/>
                  </a:moveTo>
                  <a:lnTo>
                    <a:pt x="226" y="23"/>
                  </a:lnTo>
                  <a:lnTo>
                    <a:pt x="217" y="44"/>
                  </a:lnTo>
                  <a:lnTo>
                    <a:pt x="210" y="64"/>
                  </a:lnTo>
                  <a:lnTo>
                    <a:pt x="205" y="82"/>
                  </a:lnTo>
                  <a:lnTo>
                    <a:pt x="201" y="101"/>
                  </a:lnTo>
                  <a:lnTo>
                    <a:pt x="200" y="120"/>
                  </a:lnTo>
                  <a:lnTo>
                    <a:pt x="200" y="137"/>
                  </a:lnTo>
                  <a:lnTo>
                    <a:pt x="200" y="153"/>
                  </a:lnTo>
                  <a:lnTo>
                    <a:pt x="200" y="171"/>
                  </a:lnTo>
                  <a:lnTo>
                    <a:pt x="199" y="187"/>
                  </a:lnTo>
                  <a:lnTo>
                    <a:pt x="198" y="203"/>
                  </a:lnTo>
                  <a:lnTo>
                    <a:pt x="196" y="218"/>
                  </a:lnTo>
                  <a:lnTo>
                    <a:pt x="191" y="235"/>
                  </a:lnTo>
                  <a:lnTo>
                    <a:pt x="184" y="251"/>
                  </a:lnTo>
                  <a:lnTo>
                    <a:pt x="175" y="268"/>
                  </a:lnTo>
                  <a:lnTo>
                    <a:pt x="162" y="283"/>
                  </a:lnTo>
                  <a:lnTo>
                    <a:pt x="151" y="296"/>
                  </a:lnTo>
                  <a:lnTo>
                    <a:pt x="139" y="304"/>
                  </a:lnTo>
                  <a:lnTo>
                    <a:pt x="126" y="310"/>
                  </a:lnTo>
                  <a:lnTo>
                    <a:pt x="113" y="316"/>
                  </a:lnTo>
                  <a:lnTo>
                    <a:pt x="98" y="318"/>
                  </a:lnTo>
                  <a:lnTo>
                    <a:pt x="83" y="319"/>
                  </a:lnTo>
                  <a:lnTo>
                    <a:pt x="70" y="318"/>
                  </a:lnTo>
                  <a:lnTo>
                    <a:pt x="56" y="316"/>
                  </a:lnTo>
                  <a:lnTo>
                    <a:pt x="43" y="310"/>
                  </a:lnTo>
                  <a:lnTo>
                    <a:pt x="33" y="303"/>
                  </a:lnTo>
                  <a:lnTo>
                    <a:pt x="27" y="299"/>
                  </a:lnTo>
                  <a:lnTo>
                    <a:pt x="22" y="294"/>
                  </a:lnTo>
                  <a:lnTo>
                    <a:pt x="18" y="288"/>
                  </a:lnTo>
                  <a:lnTo>
                    <a:pt x="14" y="281"/>
                  </a:lnTo>
                  <a:lnTo>
                    <a:pt x="10" y="276"/>
                  </a:lnTo>
                  <a:lnTo>
                    <a:pt x="7" y="268"/>
                  </a:lnTo>
                  <a:lnTo>
                    <a:pt x="5" y="260"/>
                  </a:lnTo>
                  <a:lnTo>
                    <a:pt x="4" y="252"/>
                  </a:lnTo>
                  <a:lnTo>
                    <a:pt x="2" y="244"/>
                  </a:lnTo>
                  <a:lnTo>
                    <a:pt x="0" y="235"/>
                  </a:lnTo>
                  <a:lnTo>
                    <a:pt x="0" y="224"/>
                  </a:lnTo>
                  <a:lnTo>
                    <a:pt x="2" y="214"/>
                  </a:lnTo>
                  <a:lnTo>
                    <a:pt x="5" y="204"/>
                  </a:lnTo>
                  <a:lnTo>
                    <a:pt x="7" y="195"/>
                  </a:lnTo>
                  <a:lnTo>
                    <a:pt x="10" y="187"/>
                  </a:lnTo>
                  <a:lnTo>
                    <a:pt x="14" y="179"/>
                  </a:lnTo>
                  <a:lnTo>
                    <a:pt x="24" y="164"/>
                  </a:lnTo>
                  <a:lnTo>
                    <a:pt x="35" y="151"/>
                  </a:lnTo>
                  <a:lnTo>
                    <a:pt x="48" y="140"/>
                  </a:lnTo>
                  <a:lnTo>
                    <a:pt x="62" y="131"/>
                  </a:lnTo>
                  <a:lnTo>
                    <a:pt x="78" y="122"/>
                  </a:lnTo>
                  <a:lnTo>
                    <a:pt x="96" y="113"/>
                  </a:lnTo>
                  <a:lnTo>
                    <a:pt x="129" y="94"/>
                  </a:lnTo>
                  <a:lnTo>
                    <a:pt x="168" y="71"/>
                  </a:lnTo>
                  <a:lnTo>
                    <a:pt x="186" y="56"/>
                  </a:lnTo>
                  <a:lnTo>
                    <a:pt x="203" y="41"/>
                  </a:lnTo>
                  <a:lnTo>
                    <a:pt x="222" y="22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1D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309" name="Freeform 663"/>
            <p:cNvSpPr>
              <a:spLocks/>
            </p:cNvSpPr>
            <p:nvPr/>
          </p:nvSpPr>
          <p:spPr bwMode="auto">
            <a:xfrm>
              <a:off x="1728" y="2568"/>
              <a:ext cx="322" cy="248"/>
            </a:xfrm>
            <a:custGeom>
              <a:avLst/>
              <a:gdLst>
                <a:gd name="T0" fmla="*/ 0 w 1607"/>
                <a:gd name="T1" fmla="*/ 0 h 1241"/>
                <a:gd name="T2" fmla="*/ 0 w 1607"/>
                <a:gd name="T3" fmla="*/ 0 h 1241"/>
                <a:gd name="T4" fmla="*/ 0 w 1607"/>
                <a:gd name="T5" fmla="*/ 0 h 1241"/>
                <a:gd name="T6" fmla="*/ 0 w 1607"/>
                <a:gd name="T7" fmla="*/ 0 h 1241"/>
                <a:gd name="T8" fmla="*/ 0 w 1607"/>
                <a:gd name="T9" fmla="*/ 0 h 1241"/>
                <a:gd name="T10" fmla="*/ 0 w 1607"/>
                <a:gd name="T11" fmla="*/ 0 h 1241"/>
                <a:gd name="T12" fmla="*/ 0 w 1607"/>
                <a:gd name="T13" fmla="*/ 0 h 1241"/>
                <a:gd name="T14" fmla="*/ 0 w 1607"/>
                <a:gd name="T15" fmla="*/ 0 h 1241"/>
                <a:gd name="T16" fmla="*/ 0 w 1607"/>
                <a:gd name="T17" fmla="*/ 0 h 1241"/>
                <a:gd name="T18" fmla="*/ 0 w 1607"/>
                <a:gd name="T19" fmla="*/ 0 h 1241"/>
                <a:gd name="T20" fmla="*/ 0 w 1607"/>
                <a:gd name="T21" fmla="*/ 0 h 1241"/>
                <a:gd name="T22" fmla="*/ 0 w 1607"/>
                <a:gd name="T23" fmla="*/ 0 h 1241"/>
                <a:gd name="T24" fmla="*/ 0 w 1607"/>
                <a:gd name="T25" fmla="*/ 0 h 1241"/>
                <a:gd name="T26" fmla="*/ 0 w 1607"/>
                <a:gd name="T27" fmla="*/ 0 h 1241"/>
                <a:gd name="T28" fmla="*/ 0 w 1607"/>
                <a:gd name="T29" fmla="*/ 0 h 1241"/>
                <a:gd name="T30" fmla="*/ 0 w 1607"/>
                <a:gd name="T31" fmla="*/ 0 h 1241"/>
                <a:gd name="T32" fmla="*/ 0 w 1607"/>
                <a:gd name="T33" fmla="*/ 0 h 1241"/>
                <a:gd name="T34" fmla="*/ 0 w 1607"/>
                <a:gd name="T35" fmla="*/ 0 h 1241"/>
                <a:gd name="T36" fmla="*/ 0 w 1607"/>
                <a:gd name="T37" fmla="*/ 0 h 1241"/>
                <a:gd name="T38" fmla="*/ 0 w 1607"/>
                <a:gd name="T39" fmla="*/ 0 h 1241"/>
                <a:gd name="T40" fmla="*/ 0 w 1607"/>
                <a:gd name="T41" fmla="*/ 0 h 1241"/>
                <a:gd name="T42" fmla="*/ 0 w 1607"/>
                <a:gd name="T43" fmla="*/ 0 h 1241"/>
                <a:gd name="T44" fmla="*/ 0 w 1607"/>
                <a:gd name="T45" fmla="*/ 0 h 1241"/>
                <a:gd name="T46" fmla="*/ 0 w 1607"/>
                <a:gd name="T47" fmla="*/ 0 h 1241"/>
                <a:gd name="T48" fmla="*/ 0 w 1607"/>
                <a:gd name="T49" fmla="*/ 0 h 1241"/>
                <a:gd name="T50" fmla="*/ 0 w 1607"/>
                <a:gd name="T51" fmla="*/ 0 h 1241"/>
                <a:gd name="T52" fmla="*/ 0 w 1607"/>
                <a:gd name="T53" fmla="*/ 0 h 1241"/>
                <a:gd name="T54" fmla="*/ 0 w 1607"/>
                <a:gd name="T55" fmla="*/ 0 h 1241"/>
                <a:gd name="T56" fmla="*/ 0 w 1607"/>
                <a:gd name="T57" fmla="*/ 0 h 1241"/>
                <a:gd name="T58" fmla="*/ 0 w 1607"/>
                <a:gd name="T59" fmla="*/ 0 h 1241"/>
                <a:gd name="T60" fmla="*/ 0 w 1607"/>
                <a:gd name="T61" fmla="*/ 0 h 1241"/>
                <a:gd name="T62" fmla="*/ 0 w 1607"/>
                <a:gd name="T63" fmla="*/ 0 h 1241"/>
                <a:gd name="T64" fmla="*/ 0 w 1607"/>
                <a:gd name="T65" fmla="*/ 0 h 1241"/>
                <a:gd name="T66" fmla="*/ 0 w 1607"/>
                <a:gd name="T67" fmla="*/ 0 h 1241"/>
                <a:gd name="T68" fmla="*/ 0 w 1607"/>
                <a:gd name="T69" fmla="*/ 0 h 1241"/>
                <a:gd name="T70" fmla="*/ 0 w 1607"/>
                <a:gd name="T71" fmla="*/ 0 h 1241"/>
                <a:gd name="T72" fmla="*/ 0 w 1607"/>
                <a:gd name="T73" fmla="*/ 0 h 1241"/>
                <a:gd name="T74" fmla="*/ 0 w 1607"/>
                <a:gd name="T75" fmla="*/ 0 h 1241"/>
                <a:gd name="T76" fmla="*/ 0 w 1607"/>
                <a:gd name="T77" fmla="*/ 0 h 1241"/>
                <a:gd name="T78" fmla="*/ 0 w 1607"/>
                <a:gd name="T79" fmla="*/ 0 h 1241"/>
                <a:gd name="T80" fmla="*/ 0 w 1607"/>
                <a:gd name="T81" fmla="*/ 0 h 1241"/>
                <a:gd name="T82" fmla="*/ 0 w 1607"/>
                <a:gd name="T83" fmla="*/ 0 h 1241"/>
                <a:gd name="T84" fmla="*/ 0 w 1607"/>
                <a:gd name="T85" fmla="*/ 0 h 1241"/>
                <a:gd name="T86" fmla="*/ 0 w 1607"/>
                <a:gd name="T87" fmla="*/ 0 h 1241"/>
                <a:gd name="T88" fmla="*/ 0 w 1607"/>
                <a:gd name="T89" fmla="*/ 0 h 1241"/>
                <a:gd name="T90" fmla="*/ 0 w 1607"/>
                <a:gd name="T91" fmla="*/ 0 h 1241"/>
                <a:gd name="T92" fmla="*/ 0 w 1607"/>
                <a:gd name="T93" fmla="*/ 0 h 1241"/>
                <a:gd name="T94" fmla="*/ 0 w 1607"/>
                <a:gd name="T95" fmla="*/ 0 h 1241"/>
                <a:gd name="T96" fmla="*/ 0 w 1607"/>
                <a:gd name="T97" fmla="*/ 0 h 1241"/>
                <a:gd name="T98" fmla="*/ 0 w 1607"/>
                <a:gd name="T99" fmla="*/ 0 h 1241"/>
                <a:gd name="T100" fmla="*/ 0 w 1607"/>
                <a:gd name="T101" fmla="*/ 0 h 1241"/>
                <a:gd name="T102" fmla="*/ 0 w 1607"/>
                <a:gd name="T103" fmla="*/ 0 h 1241"/>
                <a:gd name="T104" fmla="*/ 0 w 1607"/>
                <a:gd name="T105" fmla="*/ 0 h 1241"/>
                <a:gd name="T106" fmla="*/ 0 w 1607"/>
                <a:gd name="T107" fmla="*/ 0 h 12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07" h="1241">
                  <a:moveTo>
                    <a:pt x="1153" y="175"/>
                  </a:moveTo>
                  <a:lnTo>
                    <a:pt x="1182" y="164"/>
                  </a:lnTo>
                  <a:lnTo>
                    <a:pt x="1210" y="153"/>
                  </a:lnTo>
                  <a:lnTo>
                    <a:pt x="1239" y="142"/>
                  </a:lnTo>
                  <a:lnTo>
                    <a:pt x="1267" y="131"/>
                  </a:lnTo>
                  <a:lnTo>
                    <a:pt x="1295" y="120"/>
                  </a:lnTo>
                  <a:lnTo>
                    <a:pt x="1323" y="109"/>
                  </a:lnTo>
                  <a:lnTo>
                    <a:pt x="1352" y="98"/>
                  </a:lnTo>
                  <a:lnTo>
                    <a:pt x="1379" y="87"/>
                  </a:lnTo>
                  <a:lnTo>
                    <a:pt x="1409" y="75"/>
                  </a:lnTo>
                  <a:lnTo>
                    <a:pt x="1436" y="65"/>
                  </a:lnTo>
                  <a:lnTo>
                    <a:pt x="1465" y="55"/>
                  </a:lnTo>
                  <a:lnTo>
                    <a:pt x="1493" y="43"/>
                  </a:lnTo>
                  <a:lnTo>
                    <a:pt x="1522" y="32"/>
                  </a:lnTo>
                  <a:lnTo>
                    <a:pt x="1550" y="22"/>
                  </a:lnTo>
                  <a:lnTo>
                    <a:pt x="1579" y="10"/>
                  </a:lnTo>
                  <a:lnTo>
                    <a:pt x="1607" y="0"/>
                  </a:lnTo>
                  <a:lnTo>
                    <a:pt x="1594" y="31"/>
                  </a:lnTo>
                  <a:lnTo>
                    <a:pt x="1581" y="62"/>
                  </a:lnTo>
                  <a:lnTo>
                    <a:pt x="1568" y="93"/>
                  </a:lnTo>
                  <a:lnTo>
                    <a:pt x="1555" y="123"/>
                  </a:lnTo>
                  <a:lnTo>
                    <a:pt x="1541" y="156"/>
                  </a:lnTo>
                  <a:lnTo>
                    <a:pt x="1527" y="186"/>
                  </a:lnTo>
                  <a:lnTo>
                    <a:pt x="1513" y="217"/>
                  </a:lnTo>
                  <a:lnTo>
                    <a:pt x="1500" y="247"/>
                  </a:lnTo>
                  <a:lnTo>
                    <a:pt x="1486" y="278"/>
                  </a:lnTo>
                  <a:lnTo>
                    <a:pt x="1472" y="308"/>
                  </a:lnTo>
                  <a:lnTo>
                    <a:pt x="1460" y="340"/>
                  </a:lnTo>
                  <a:lnTo>
                    <a:pt x="1447" y="371"/>
                  </a:lnTo>
                  <a:lnTo>
                    <a:pt x="1433" y="401"/>
                  </a:lnTo>
                  <a:lnTo>
                    <a:pt x="1419" y="431"/>
                  </a:lnTo>
                  <a:lnTo>
                    <a:pt x="1405" y="461"/>
                  </a:lnTo>
                  <a:lnTo>
                    <a:pt x="1391" y="492"/>
                  </a:lnTo>
                  <a:lnTo>
                    <a:pt x="1384" y="483"/>
                  </a:lnTo>
                  <a:lnTo>
                    <a:pt x="1377" y="473"/>
                  </a:lnTo>
                  <a:lnTo>
                    <a:pt x="1370" y="465"/>
                  </a:lnTo>
                  <a:lnTo>
                    <a:pt x="1363" y="455"/>
                  </a:lnTo>
                  <a:lnTo>
                    <a:pt x="1357" y="447"/>
                  </a:lnTo>
                  <a:lnTo>
                    <a:pt x="1350" y="437"/>
                  </a:lnTo>
                  <a:lnTo>
                    <a:pt x="1343" y="428"/>
                  </a:lnTo>
                  <a:lnTo>
                    <a:pt x="1336" y="419"/>
                  </a:lnTo>
                  <a:lnTo>
                    <a:pt x="1271" y="483"/>
                  </a:lnTo>
                  <a:lnTo>
                    <a:pt x="1205" y="547"/>
                  </a:lnTo>
                  <a:lnTo>
                    <a:pt x="1171" y="579"/>
                  </a:lnTo>
                  <a:lnTo>
                    <a:pt x="1138" y="610"/>
                  </a:lnTo>
                  <a:lnTo>
                    <a:pt x="1105" y="641"/>
                  </a:lnTo>
                  <a:lnTo>
                    <a:pt x="1070" y="672"/>
                  </a:lnTo>
                  <a:lnTo>
                    <a:pt x="1035" y="701"/>
                  </a:lnTo>
                  <a:lnTo>
                    <a:pt x="999" y="730"/>
                  </a:lnTo>
                  <a:lnTo>
                    <a:pt x="965" y="758"/>
                  </a:lnTo>
                  <a:lnTo>
                    <a:pt x="927" y="786"/>
                  </a:lnTo>
                  <a:lnTo>
                    <a:pt x="891" y="812"/>
                  </a:lnTo>
                  <a:lnTo>
                    <a:pt x="853" y="837"/>
                  </a:lnTo>
                  <a:lnTo>
                    <a:pt x="814" y="862"/>
                  </a:lnTo>
                  <a:lnTo>
                    <a:pt x="774" y="884"/>
                  </a:lnTo>
                  <a:lnTo>
                    <a:pt x="694" y="930"/>
                  </a:lnTo>
                  <a:lnTo>
                    <a:pt x="615" y="974"/>
                  </a:lnTo>
                  <a:lnTo>
                    <a:pt x="535" y="1019"/>
                  </a:lnTo>
                  <a:lnTo>
                    <a:pt x="454" y="1063"/>
                  </a:lnTo>
                  <a:lnTo>
                    <a:pt x="373" y="1107"/>
                  </a:lnTo>
                  <a:lnTo>
                    <a:pt x="293" y="1152"/>
                  </a:lnTo>
                  <a:lnTo>
                    <a:pt x="213" y="1197"/>
                  </a:lnTo>
                  <a:lnTo>
                    <a:pt x="132" y="1241"/>
                  </a:lnTo>
                  <a:lnTo>
                    <a:pt x="124" y="1231"/>
                  </a:lnTo>
                  <a:lnTo>
                    <a:pt x="116" y="1219"/>
                  </a:lnTo>
                  <a:lnTo>
                    <a:pt x="107" y="1207"/>
                  </a:lnTo>
                  <a:lnTo>
                    <a:pt x="99" y="1197"/>
                  </a:lnTo>
                  <a:lnTo>
                    <a:pt x="91" y="1187"/>
                  </a:lnTo>
                  <a:lnTo>
                    <a:pt x="83" y="1175"/>
                  </a:lnTo>
                  <a:lnTo>
                    <a:pt x="74" y="1164"/>
                  </a:lnTo>
                  <a:lnTo>
                    <a:pt x="66" y="1153"/>
                  </a:lnTo>
                  <a:lnTo>
                    <a:pt x="58" y="1142"/>
                  </a:lnTo>
                  <a:lnTo>
                    <a:pt x="50" y="1131"/>
                  </a:lnTo>
                  <a:lnTo>
                    <a:pt x="42" y="1120"/>
                  </a:lnTo>
                  <a:lnTo>
                    <a:pt x="34" y="1110"/>
                  </a:lnTo>
                  <a:lnTo>
                    <a:pt x="26" y="1097"/>
                  </a:lnTo>
                  <a:lnTo>
                    <a:pt x="16" y="1087"/>
                  </a:lnTo>
                  <a:lnTo>
                    <a:pt x="8" y="1076"/>
                  </a:lnTo>
                  <a:lnTo>
                    <a:pt x="0" y="1066"/>
                  </a:lnTo>
                  <a:lnTo>
                    <a:pt x="81" y="1021"/>
                  </a:lnTo>
                  <a:lnTo>
                    <a:pt x="163" y="978"/>
                  </a:lnTo>
                  <a:lnTo>
                    <a:pt x="244" y="934"/>
                  </a:lnTo>
                  <a:lnTo>
                    <a:pt x="325" y="891"/>
                  </a:lnTo>
                  <a:lnTo>
                    <a:pt x="406" y="848"/>
                  </a:lnTo>
                  <a:lnTo>
                    <a:pt x="487" y="804"/>
                  </a:lnTo>
                  <a:lnTo>
                    <a:pt x="568" y="760"/>
                  </a:lnTo>
                  <a:lnTo>
                    <a:pt x="648" y="717"/>
                  </a:lnTo>
                  <a:lnTo>
                    <a:pt x="689" y="694"/>
                  </a:lnTo>
                  <a:lnTo>
                    <a:pt x="728" y="670"/>
                  </a:lnTo>
                  <a:lnTo>
                    <a:pt x="767" y="645"/>
                  </a:lnTo>
                  <a:lnTo>
                    <a:pt x="803" y="618"/>
                  </a:lnTo>
                  <a:lnTo>
                    <a:pt x="839" y="591"/>
                  </a:lnTo>
                  <a:lnTo>
                    <a:pt x="875" y="562"/>
                  </a:lnTo>
                  <a:lnTo>
                    <a:pt x="910" y="535"/>
                  </a:lnTo>
                  <a:lnTo>
                    <a:pt x="945" y="504"/>
                  </a:lnTo>
                  <a:lnTo>
                    <a:pt x="979" y="474"/>
                  </a:lnTo>
                  <a:lnTo>
                    <a:pt x="1012" y="443"/>
                  </a:lnTo>
                  <a:lnTo>
                    <a:pt x="1045" y="411"/>
                  </a:lnTo>
                  <a:lnTo>
                    <a:pt x="1078" y="379"/>
                  </a:lnTo>
                  <a:lnTo>
                    <a:pt x="1144" y="314"/>
                  </a:lnTo>
                  <a:lnTo>
                    <a:pt x="1209" y="249"/>
                  </a:lnTo>
                  <a:lnTo>
                    <a:pt x="1202" y="238"/>
                  </a:lnTo>
                  <a:lnTo>
                    <a:pt x="1195" y="230"/>
                  </a:lnTo>
                  <a:lnTo>
                    <a:pt x="1188" y="221"/>
                  </a:lnTo>
                  <a:lnTo>
                    <a:pt x="1181" y="213"/>
                  </a:lnTo>
                  <a:lnTo>
                    <a:pt x="1174" y="202"/>
                  </a:lnTo>
                  <a:lnTo>
                    <a:pt x="1168" y="194"/>
                  </a:lnTo>
                  <a:lnTo>
                    <a:pt x="1161" y="185"/>
                  </a:lnTo>
                  <a:lnTo>
                    <a:pt x="1153" y="175"/>
                  </a:lnTo>
                  <a:close/>
                </a:path>
              </a:pathLst>
            </a:custGeom>
            <a:solidFill>
              <a:srgbClr val="008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70660" name="Picture 10" descr="meteo_fvg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95963" y="908050"/>
            <a:ext cx="3348037" cy="10779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anche </a:t>
            </a:r>
            <a:r>
              <a:rPr lang="it-IT" altLang="it-IT" sz="3200" kern="1200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all’OSMER piove</a:t>
            </a:r>
            <a:r>
              <a:rPr lang="it-IT" altLang="it-IT" sz="32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92514" name="Picture 2" descr="\\NFS\share\utilities\foto-strumenti_sedi\visco\20141201-pioggia\20141201_095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52513"/>
            <a:ext cx="458946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3" descr="\\NFS\share\utilities\foto-strumenti_sedi\visco\20141201-pioggia\20141201_1003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300" y="1773238"/>
            <a:ext cx="458946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5" descr="\\NFS\share\utilities\foto-strumenti_sedi\visco\20150205-neve\Osmer-neve_20150205-DSC_00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582863"/>
            <a:ext cx="458946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4" descr="\\NFS\share\utilities\foto-strumenti_sedi\visco\20150205-neve\Osmer-neve_20150205-DSC_00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3494088"/>
            <a:ext cx="459105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76400" y="5965825"/>
            <a:ext cx="1997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200" u="none">
                <a:solidFill>
                  <a:srgbClr val="D60093"/>
                </a:solidFill>
                <a:latin typeface="Calibri" pitchFamily="34" charset="0"/>
              </a:rPr>
              <a:t>… e nevica</a:t>
            </a:r>
          </a:p>
        </p:txBody>
      </p:sp>
      <p:pic>
        <p:nvPicPr>
          <p:cNvPr id="71688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1474788"/>
            <a:ext cx="7789862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39"/>
          <p:cNvSpPr txBox="1">
            <a:spLocks noChangeArrowheads="1"/>
          </p:cNvSpPr>
          <p:nvPr/>
        </p:nvSpPr>
        <p:spPr bwMode="auto">
          <a:xfrm>
            <a:off x="5099050" y="5205413"/>
            <a:ext cx="3217863" cy="1323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587D93"/>
                </a:solidFill>
                <a:latin typeface="Calibri" pitchFamily="34" charset="0"/>
                <a:cs typeface="Arial" pitchFamily="34" charset="0"/>
              </a:rPr>
              <a:t>PREVISORI:</a:t>
            </a:r>
          </a:p>
          <a:p>
            <a:pPr>
              <a:buFontTx/>
              <a:buChar char="•"/>
            </a:pPr>
            <a:r>
              <a:rPr lang="it-IT" altLang="it-IT" sz="2000" b="1" u="none">
                <a:solidFill>
                  <a:srgbClr val="587D93"/>
                </a:solidFill>
                <a:latin typeface="Calibri" pitchFamily="34" charset="0"/>
                <a:cs typeface="Arial" pitchFamily="34" charset="0"/>
              </a:rPr>
              <a:t> capacità</a:t>
            </a:r>
          </a:p>
          <a:p>
            <a:pPr>
              <a:buFontTx/>
              <a:buChar char="•"/>
            </a:pPr>
            <a:r>
              <a:rPr lang="it-IT" altLang="it-IT" sz="2000" b="1" u="none">
                <a:solidFill>
                  <a:srgbClr val="587D93"/>
                </a:solidFill>
                <a:latin typeface="Calibri" pitchFamily="34" charset="0"/>
                <a:cs typeface="Arial" pitchFamily="34" charset="0"/>
              </a:rPr>
              <a:t> esperienza</a:t>
            </a:r>
          </a:p>
          <a:p>
            <a:pPr>
              <a:buFontTx/>
              <a:buChar char="•"/>
            </a:pPr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it-IT" altLang="it-IT" sz="2000" b="1" u="none">
                <a:solidFill>
                  <a:srgbClr val="D60093"/>
                </a:solidFill>
                <a:latin typeface="Calibri" pitchFamily="34" charset="0"/>
                <a:cs typeface="Arial" pitchFamily="34" charset="0"/>
              </a:rPr>
              <a:t>confronto e collaborazione</a:t>
            </a:r>
          </a:p>
        </p:txBody>
      </p:sp>
      <p:pic>
        <p:nvPicPr>
          <p:cNvPr id="72708" name="Picture 10" descr="meteo_fvg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1025" y="547688"/>
            <a:ext cx="8101013" cy="708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altLang="it-IT" sz="4000" u="none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le previsioni si fanno insieme</a:t>
            </a:r>
            <a:endParaRPr lang="it-IT" altLang="it-IT" sz="4000" u="none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411413" y="1836738"/>
            <a:ext cx="5903912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SUPPORTO TECNICO-SCIENTIFICO</a:t>
            </a: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 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in campo ambientale a Regione, Province, Comuni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 sz="1800" u="none">
              <a:solidFill>
                <a:srgbClr val="587D93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SISTEMA INFORMATIVO AMBIENTALE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 u="none">
              <a:solidFill>
                <a:srgbClr val="587D93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600" u="none">
                <a:solidFill>
                  <a:srgbClr val="587D93"/>
                </a:solidFill>
                <a:latin typeface="Calibri" pitchFamily="34" charset="0"/>
              </a:rPr>
              <a:t>PROPOSTE TECNICHE</a:t>
            </a: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 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800" u="none">
                <a:solidFill>
                  <a:srgbClr val="587D93"/>
                </a:solidFill>
                <a:latin typeface="Calibri" pitchFamily="34" charset="0"/>
              </a:rPr>
              <a:t>(limiti di accettabilità, standards, verifiche dell'efficacia tecnica delle prescrizioni ambientali ecc.)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 sz="1800">
              <a:solidFill>
                <a:srgbClr val="4D4D4D"/>
              </a:solidFill>
              <a:latin typeface="Arial" pitchFamily="34" charset="0"/>
            </a:endParaRPr>
          </a:p>
        </p:txBody>
      </p:sp>
      <p:pic>
        <p:nvPicPr>
          <p:cNvPr id="2765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1557338"/>
            <a:ext cx="114458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2562225"/>
            <a:ext cx="114458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3573463"/>
            <a:ext cx="114458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489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SEDE PRINCIPALE</a:t>
            </a:r>
          </a:p>
        </p:txBody>
      </p:sp>
      <p:pic>
        <p:nvPicPr>
          <p:cNvPr id="27655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\\NFS\share\utilities\foto-strumenti_sedi\fotoStaffOsmer\20141201_1041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35088"/>
            <a:ext cx="483076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3" descr="\\NFS\share\utilities\foto-strumenti_sedi\fotoStaffOsmer\20141201_104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3573463"/>
            <a:ext cx="470217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1638" y="1341438"/>
            <a:ext cx="2487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il briefing quotidiano</a:t>
            </a:r>
          </a:p>
        </p:txBody>
      </p:sp>
      <p:sp>
        <p:nvSpPr>
          <p:cNvPr id="11" name="Text Box 1039"/>
          <p:cNvSpPr txBox="1">
            <a:spLocks noChangeArrowheads="1"/>
          </p:cNvSpPr>
          <p:nvPr/>
        </p:nvSpPr>
        <p:spPr bwMode="auto">
          <a:xfrm>
            <a:off x="5370513" y="2792413"/>
            <a:ext cx="2305050" cy="708025"/>
          </a:xfrm>
          <a:prstGeom prst="rect">
            <a:avLst/>
          </a:prstGeom>
          <a:solidFill>
            <a:srgbClr val="587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insieme ai previsori…</a:t>
            </a:r>
          </a:p>
        </p:txBody>
      </p:sp>
      <p:sp>
        <p:nvSpPr>
          <p:cNvPr id="12" name="Text Box 1039"/>
          <p:cNvSpPr txBox="1">
            <a:spLocks noChangeArrowheads="1"/>
          </p:cNvSpPr>
          <p:nvPr/>
        </p:nvSpPr>
        <p:spPr bwMode="auto">
          <a:xfrm>
            <a:off x="395288" y="4724400"/>
            <a:ext cx="3533775" cy="1939925"/>
          </a:xfrm>
          <a:prstGeom prst="rect">
            <a:avLst/>
          </a:prstGeom>
          <a:solidFill>
            <a:srgbClr val="587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l’intero staff OSMER:</a:t>
            </a:r>
          </a:p>
          <a:p>
            <a:pPr>
              <a:buFontTx/>
              <a:buChar char="•"/>
            </a:pPr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 informatica</a:t>
            </a:r>
          </a:p>
          <a:p>
            <a:pPr>
              <a:buFontTx/>
              <a:buChar char="•"/>
            </a:pPr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 controllo dati</a:t>
            </a:r>
          </a:p>
          <a:p>
            <a:pPr>
              <a:buFontTx/>
              <a:buChar char="•"/>
            </a:pPr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 ricerca</a:t>
            </a:r>
          </a:p>
          <a:p>
            <a:pPr>
              <a:buFontTx/>
              <a:buChar char="•"/>
            </a:pPr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 climatologia</a:t>
            </a:r>
          </a:p>
          <a:p>
            <a:pPr>
              <a:buFontTx/>
              <a:buChar char="•"/>
            </a:pPr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 comunicazione</a:t>
            </a:r>
          </a:p>
        </p:txBody>
      </p:sp>
      <p:sp>
        <p:nvSpPr>
          <p:cNvPr id="13" name="Text Box 1039"/>
          <p:cNvSpPr>
            <a:spLocks noChangeArrowheads="1"/>
          </p:cNvSpPr>
          <p:nvPr/>
        </p:nvSpPr>
        <p:spPr bwMode="auto">
          <a:xfrm rot="-809142">
            <a:off x="5807075" y="1550988"/>
            <a:ext cx="2212975" cy="920750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b="1" u="none">
                <a:latin typeface="Calibri" pitchFamily="34" charset="0"/>
                <a:cs typeface="Arial" pitchFamily="34" charset="0"/>
              </a:rPr>
              <a:t>un lavoro di squadra!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44463" y="576263"/>
            <a:ext cx="8964612" cy="646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3600" kern="1200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OSMER: un lavoro di squadra</a:t>
            </a:r>
            <a:endParaRPr lang="it-IT" sz="3600" kern="1200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3737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meteo.fvg.it/sat/img/20160128/201601281415-IR-EUR-MR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65200"/>
            <a:ext cx="784225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asellaDiTesto 1"/>
          <p:cNvSpPr txBox="1">
            <a:spLocks noChangeArrowheads="1"/>
          </p:cNvSpPr>
          <p:nvPr/>
        </p:nvSpPr>
        <p:spPr bwMode="auto">
          <a:xfrm rot="19722656">
            <a:off x="292100" y="2647950"/>
            <a:ext cx="6808788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r>
              <a:rPr lang="it-IT" altLang="it-IT" sz="2000" b="1" i="1" u="none" dirty="0" smtClean="0">
                <a:solidFill>
                  <a:srgbClr val="D60093"/>
                </a:solidFill>
                <a:latin typeface="Calibri" panose="020F0502020204030204" pitchFamily="34" charset="0"/>
              </a:rPr>
              <a:t>l’atmosfera è un sistema fisico complesso</a:t>
            </a:r>
            <a:endParaRPr lang="it-IT" altLang="it-IT" sz="2000" u="none" dirty="0" smtClean="0">
              <a:solidFill>
                <a:srgbClr val="D60093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650" y="304800"/>
            <a:ext cx="7991475" cy="720725"/>
          </a:xfrm>
        </p:spPr>
        <p:txBody>
          <a:bodyPr/>
          <a:lstStyle/>
          <a:p>
            <a:pPr>
              <a:defRPr/>
            </a:pPr>
            <a:r>
              <a:rPr/>
              <a:t>le previsioni meteo </a:t>
            </a:r>
            <a:r>
              <a:rPr smtClean="0"/>
              <a:t>locali:</a:t>
            </a:r>
            <a:br>
              <a:rPr smtClean="0"/>
            </a:br>
            <a:r>
              <a:rPr b="1" smtClean="0">
                <a:solidFill>
                  <a:srgbClr val="FFFF00"/>
                </a:solidFill>
              </a:rPr>
              <a:t>una </a:t>
            </a:r>
            <a:r>
              <a:rPr b="1">
                <a:solidFill>
                  <a:srgbClr val="FFFF00"/>
                </a:solidFill>
              </a:rPr>
              <a:t>sfida?</a:t>
            </a:r>
          </a:p>
        </p:txBody>
      </p:sp>
      <p:pic>
        <p:nvPicPr>
          <p:cNvPr id="74757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182688" y="260350"/>
            <a:ext cx="6778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  <a:t>un (recente)</a:t>
            </a:r>
            <a:b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</a:br>
            <a: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  <a:t>errore clamoroso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5088"/>
            <a:ext cx="7994650" cy="672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182688" y="260350"/>
            <a:ext cx="6778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  <a:t>un (recente)</a:t>
            </a:r>
            <a:b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</a:br>
            <a:r>
              <a:rPr lang="it-IT" altLang="it-IT" sz="7200" b="1">
                <a:solidFill>
                  <a:srgbClr val="FFFF00"/>
                </a:solidFill>
                <a:latin typeface="Calibri" pitchFamily="34" charset="0"/>
              </a:rPr>
              <a:t>errore clamoroso</a:t>
            </a:r>
          </a:p>
        </p:txBody>
      </p:sp>
      <p:pic>
        <p:nvPicPr>
          <p:cNvPr id="7680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/>
          <p:cNvSpPr>
            <a:spLocks noChangeArrowheads="1"/>
          </p:cNvSpPr>
          <p:nvPr/>
        </p:nvSpPr>
        <p:spPr bwMode="auto">
          <a:xfrm>
            <a:off x="755650" y="40005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3200" u="none">
                <a:solidFill>
                  <a:srgbClr val="FF0000"/>
                </a:solidFill>
                <a:latin typeface="Verdana" pitchFamily="34" charset="0"/>
              </a:rPr>
              <a:t>PERCHE’ (A VOLTE) LE PREVISIONI SONO SBAGLIATE?</a:t>
            </a:r>
            <a:endParaRPr lang="it-IT" altLang="it-IT" sz="4400" u="none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77827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1543050"/>
            <a:ext cx="745648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55613"/>
            <a:ext cx="83058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perché le previsioni meteo (a volte) sono sbagliate?</a:t>
            </a:r>
          </a:p>
        </p:txBody>
      </p:sp>
      <p:sp>
        <p:nvSpPr>
          <p:cNvPr id="78851" name="Text Box 10"/>
          <p:cNvSpPr txBox="1">
            <a:spLocks noChangeArrowheads="1"/>
          </p:cNvSpPr>
          <p:nvPr/>
        </p:nvSpPr>
        <p:spPr bwMode="auto">
          <a:xfrm>
            <a:off x="333375" y="889000"/>
            <a:ext cx="8477250" cy="57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A] a causa di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ERRORI DEI MODELLI (sui quali i previsori si basano)</a:t>
            </a:r>
          </a:p>
          <a:p>
            <a:pPr lvl="1" algn="just">
              <a:lnSpc>
                <a:spcPct val="120000"/>
              </a:lnSpc>
            </a:pPr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1 -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approssimazione discreta di un continuo</a:t>
            </a:r>
          </a:p>
          <a:p>
            <a:pPr lvl="2" algn="just"/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i )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nella risoluzione intrinseca del modello</a:t>
            </a:r>
          </a:p>
          <a:p>
            <a:pPr lvl="2"/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ii )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nei dati iniziali (interpolazione)</a:t>
            </a:r>
          </a:p>
          <a:p>
            <a:pPr lvl="1"/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2 -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approssimazioni nella descrizione dei fenomeni fisici (parametrizzazione 	turbolenza, precipitazione, ...)</a:t>
            </a:r>
          </a:p>
          <a:p>
            <a:pPr lvl="1">
              <a:lnSpc>
                <a:spcPct val="120000"/>
              </a:lnSpc>
            </a:pPr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3 -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errori e approssimazioni nei dati iniziali (misure mancanti, sbagliate, ...)</a:t>
            </a:r>
          </a:p>
          <a:p>
            <a:pPr algn="ctr"/>
            <a:r>
              <a:rPr lang="it-IT" altLang="it-IT" sz="1800" b="1">
                <a:solidFill>
                  <a:srgbClr val="333399"/>
                </a:solidFill>
                <a:latin typeface="Calibri" pitchFamily="34" charset="0"/>
                <a:sym typeface="Symbol" pitchFamily="18" charset="2"/>
              </a:rPr>
              <a:t></a:t>
            </a:r>
            <a:endParaRPr lang="it-IT" altLang="it-IT" sz="1800">
              <a:solidFill>
                <a:srgbClr val="333399"/>
              </a:solidFill>
              <a:latin typeface="Calibri" pitchFamily="34" charset="0"/>
            </a:endParaRP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previsione spesso</a:t>
            </a: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completamente sbagliata</a:t>
            </a: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(ad es. pioggia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sym typeface="Symbol" pitchFamily="18" charset="2"/>
              </a:rPr>
              <a:t>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 sole)</a:t>
            </a:r>
          </a:p>
          <a:p>
            <a:endParaRPr lang="it-IT" altLang="it-IT" sz="1800">
              <a:solidFill>
                <a:srgbClr val="333399"/>
              </a:solidFill>
              <a:latin typeface="Calibri" pitchFamily="34" charset="0"/>
            </a:endParaRPr>
          </a:p>
          <a:p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B] a causa di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ERRORI DEL PREVISORE</a:t>
            </a:r>
          </a:p>
          <a:p>
            <a:pPr lvl="1">
              <a:lnSpc>
                <a:spcPct val="120000"/>
              </a:lnSpc>
            </a:pPr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1 -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errori nell’interpretazione dei modelli</a:t>
            </a:r>
          </a:p>
          <a:p>
            <a:pPr lvl="1"/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2 -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errori nella determinazione degli effetti locali della situazione prevista a 	grande scala</a:t>
            </a:r>
          </a:p>
          <a:p>
            <a:pPr algn="ctr"/>
            <a:r>
              <a:rPr lang="it-IT" altLang="it-IT" sz="1800" b="1">
                <a:solidFill>
                  <a:srgbClr val="333399"/>
                </a:solidFill>
                <a:latin typeface="Calibri" pitchFamily="34" charset="0"/>
                <a:sym typeface="Symbol" pitchFamily="18" charset="2"/>
              </a:rPr>
              <a:t></a:t>
            </a:r>
            <a:endParaRPr lang="it-IT" altLang="it-IT" sz="1800">
              <a:solidFill>
                <a:srgbClr val="333399"/>
              </a:solidFill>
              <a:latin typeface="Calibri" pitchFamily="34" charset="0"/>
            </a:endParaRP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previsione in genere</a:t>
            </a: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parzialmente sbagliata</a:t>
            </a:r>
          </a:p>
          <a:p>
            <a:pPr algn="ctr"/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(ad es. variabile 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  <a:sym typeface="Symbol" pitchFamily="18" charset="2"/>
              </a:rPr>
              <a:t></a:t>
            </a:r>
            <a:r>
              <a:rPr lang="it-IT" altLang="it-IT" sz="1800">
                <a:solidFill>
                  <a:srgbClr val="333399"/>
                </a:solidFill>
                <a:latin typeface="Calibri" pitchFamily="34" charset="0"/>
              </a:rPr>
              <a:t> coperto)</a:t>
            </a:r>
            <a:endParaRPr lang="it-IT" altLang="it-IT" sz="180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885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41350" y="44767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errori dei modelli (I)</a:t>
            </a:r>
          </a:p>
        </p:txBody>
      </p:sp>
      <p:pic>
        <p:nvPicPr>
          <p:cNvPr id="79875" name="Picture 40" descr="anticiclone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7405" r="10786" b="3702"/>
          <a:stretch>
            <a:fillRect/>
          </a:stretch>
        </p:blipFill>
        <p:spPr bwMode="auto">
          <a:xfrm>
            <a:off x="381000" y="990600"/>
            <a:ext cx="4511675" cy="3602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2" descr="anticiclone_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7" t="11249"/>
          <a:stretch>
            <a:fillRect/>
          </a:stretch>
        </p:blipFill>
        <p:spPr bwMode="auto">
          <a:xfrm>
            <a:off x="4191000" y="3048000"/>
            <a:ext cx="4649788" cy="35496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AutoShape 44"/>
          <p:cNvSpPr>
            <a:spLocks noChangeArrowheads="1"/>
          </p:cNvSpPr>
          <p:nvPr/>
        </p:nvSpPr>
        <p:spPr bwMode="auto">
          <a:xfrm rot="5348633">
            <a:off x="5029200" y="20574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9878" name="AutoShape 45"/>
          <p:cNvSpPr>
            <a:spLocks noChangeArrowheads="1"/>
          </p:cNvSpPr>
          <p:nvPr/>
        </p:nvSpPr>
        <p:spPr bwMode="auto">
          <a:xfrm rot="-5251018">
            <a:off x="3086100" y="47625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9879" name="Text Box 46"/>
          <p:cNvSpPr txBox="1">
            <a:spLocks noChangeArrowheads="1"/>
          </p:cNvSpPr>
          <p:nvPr/>
        </p:nvSpPr>
        <p:spPr bwMode="auto">
          <a:xfrm>
            <a:off x="2743200" y="5410200"/>
            <a:ext cx="49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4000" b="1">
                <a:solidFill>
                  <a:srgbClr val="333399"/>
                </a:solidFill>
                <a:latin typeface="Verdana" pitchFamily="34" charset="0"/>
              </a:rPr>
              <a:t>?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79880" name="Text Box 47"/>
          <p:cNvSpPr txBox="1">
            <a:spLocks noChangeArrowheads="1"/>
          </p:cNvSpPr>
          <p:nvPr/>
        </p:nvSpPr>
        <p:spPr bwMode="auto">
          <a:xfrm>
            <a:off x="5791200" y="1524000"/>
            <a:ext cx="49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4000" b="1">
                <a:solidFill>
                  <a:srgbClr val="333399"/>
                </a:solidFill>
                <a:latin typeface="Verdana" pitchFamily="34" charset="0"/>
              </a:rPr>
              <a:t>?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7988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0" descr="meteo_fvg_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132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errori dei modelli (II)</a:t>
            </a:r>
          </a:p>
        </p:txBody>
      </p:sp>
      <p:sp>
        <p:nvSpPr>
          <p:cNvPr id="80899" name="AutoShape 8"/>
          <p:cNvSpPr>
            <a:spLocks noChangeArrowheads="1"/>
          </p:cNvSpPr>
          <p:nvPr/>
        </p:nvSpPr>
        <p:spPr bwMode="auto">
          <a:xfrm rot="5348633">
            <a:off x="5029200" y="20574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0" name="AutoShape 9"/>
          <p:cNvSpPr>
            <a:spLocks noChangeArrowheads="1"/>
          </p:cNvSpPr>
          <p:nvPr/>
        </p:nvSpPr>
        <p:spPr bwMode="auto">
          <a:xfrm rot="-5251018">
            <a:off x="3086100" y="47625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1" name="Text Box 10"/>
          <p:cNvSpPr txBox="1">
            <a:spLocks noChangeArrowheads="1"/>
          </p:cNvSpPr>
          <p:nvPr/>
        </p:nvSpPr>
        <p:spPr bwMode="auto">
          <a:xfrm>
            <a:off x="2743200" y="5410200"/>
            <a:ext cx="49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4000" b="1">
                <a:solidFill>
                  <a:srgbClr val="333399"/>
                </a:solidFill>
                <a:latin typeface="Verdana" pitchFamily="34" charset="0"/>
              </a:rPr>
              <a:t>?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5791200" y="1524000"/>
            <a:ext cx="49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4000" b="1">
                <a:solidFill>
                  <a:srgbClr val="333399"/>
                </a:solidFill>
                <a:latin typeface="Verdana" pitchFamily="34" charset="0"/>
              </a:rPr>
              <a:t>?</a:t>
            </a:r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80903" name="Picture 12" descr="depressione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990600"/>
            <a:ext cx="4662487" cy="3602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13" descr="depressione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75" y="3027363"/>
            <a:ext cx="4302125" cy="36020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meteo_fvg_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5000" y="44132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errori del previsore (I)</a:t>
            </a:r>
          </a:p>
        </p:txBody>
      </p:sp>
      <p:pic>
        <p:nvPicPr>
          <p:cNvPr id="81923" name="Picture 12" descr="anticiclone_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7" t="7500" r="5406"/>
          <a:stretch>
            <a:fillRect/>
          </a:stretch>
        </p:blipFill>
        <p:spPr bwMode="auto">
          <a:xfrm>
            <a:off x="381000" y="914400"/>
            <a:ext cx="67818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13"/>
          <p:cNvSpPr txBox="1">
            <a:spLocks noChangeArrowheads="1"/>
          </p:cNvSpPr>
          <p:nvPr/>
        </p:nvSpPr>
        <p:spPr bwMode="auto">
          <a:xfrm>
            <a:off x="6345238" y="2346325"/>
            <a:ext cx="2581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se sì, fino a dove ?</a:t>
            </a:r>
          </a:p>
        </p:txBody>
      </p:sp>
      <p:sp>
        <p:nvSpPr>
          <p:cNvPr id="81925" name="Text Box 9"/>
          <p:cNvSpPr txBox="1">
            <a:spLocks noChangeArrowheads="1"/>
          </p:cNvSpPr>
          <p:nvPr/>
        </p:nvSpPr>
        <p:spPr bwMode="auto">
          <a:xfrm>
            <a:off x="5208588" y="3600450"/>
            <a:ext cx="35369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inversione con nubi o no ?</a:t>
            </a:r>
          </a:p>
        </p:txBody>
      </p:sp>
      <p:cxnSp>
        <p:nvCxnSpPr>
          <p:cNvPr id="81926" name="AutoShape 14"/>
          <p:cNvCxnSpPr>
            <a:cxnSpLocks noChangeShapeType="1"/>
            <a:stCxn id="81925" idx="0"/>
            <a:endCxn id="81924" idx="1"/>
          </p:cNvCxnSpPr>
          <p:nvPr/>
        </p:nvCxnSpPr>
        <p:spPr bwMode="auto">
          <a:xfrm rot="16200000" flipV="1">
            <a:off x="6133307" y="2756694"/>
            <a:ext cx="1055687" cy="631825"/>
          </a:xfrm>
          <a:prstGeom prst="bentConnector4">
            <a:avLst>
              <a:gd name="adj1" fmla="val 40602"/>
              <a:gd name="adj2" fmla="val 315495"/>
            </a:avLst>
          </a:prstGeom>
          <a:noFill/>
          <a:ln w="28575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27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" descr="depressione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67056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5000" y="44767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errori del previsore (II)</a:t>
            </a:r>
          </a:p>
        </p:txBody>
      </p:sp>
      <p:sp>
        <p:nvSpPr>
          <p:cNvPr id="82948" name="Text Box 8"/>
          <p:cNvSpPr txBox="1">
            <a:spLocks noChangeArrowheads="1"/>
          </p:cNvSpPr>
          <p:nvPr/>
        </p:nvSpPr>
        <p:spPr bwMode="auto">
          <a:xfrm>
            <a:off x="5295900" y="3733800"/>
            <a:ext cx="25479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pioggia a Gorizia ?</a:t>
            </a:r>
          </a:p>
        </p:txBody>
      </p:sp>
      <p:cxnSp>
        <p:nvCxnSpPr>
          <p:cNvPr id="82949" name="AutoShape 9"/>
          <p:cNvCxnSpPr>
            <a:cxnSpLocks noChangeShapeType="1"/>
            <a:stCxn id="82948" idx="0"/>
            <a:endCxn id="82950" idx="1"/>
          </p:cNvCxnSpPr>
          <p:nvPr/>
        </p:nvCxnSpPr>
        <p:spPr bwMode="auto">
          <a:xfrm rot="-5400000">
            <a:off x="6345238" y="3167063"/>
            <a:ext cx="792162" cy="341312"/>
          </a:xfrm>
          <a:prstGeom prst="bentConnector2">
            <a:avLst/>
          </a:prstGeom>
          <a:noFill/>
          <a:ln w="28575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6911975" y="2743200"/>
            <a:ext cx="18859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sz="2000">
                <a:solidFill>
                  <a:srgbClr val="333399"/>
                </a:solidFill>
                <a:latin typeface="Verdana" pitchFamily="34" charset="0"/>
              </a:rPr>
              <a:t>e a Tarvisio ?</a:t>
            </a:r>
          </a:p>
        </p:txBody>
      </p:sp>
      <p:pic>
        <p:nvPicPr>
          <p:cNvPr id="82951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0" descr="meteo_fvg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1908175" y="1773238"/>
            <a:ext cx="540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CC0099"/>
                </a:solidFill>
                <a:latin typeface="Calibri" pitchFamily="34" charset="0"/>
              </a:rPr>
              <a:t>CENTRI A VALENZA REGIONALE</a:t>
            </a: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1692275" y="2781300"/>
            <a:ext cx="13684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OSMER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Osservatorio Meteorologico Regionale</a:t>
            </a:r>
          </a:p>
        </p:txBody>
      </p:sp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3895725" y="2781300"/>
            <a:ext cx="12096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LaREA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Laboratorio Regionale di Educazione Ambientale</a:t>
            </a:r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692275" y="4581525"/>
            <a:ext cx="1252538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OAA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Osservatorio </a:t>
            </a:r>
            <a:b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Alto Adriatico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940425" y="2781300"/>
            <a:ext cx="11953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CRMA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Centro Regionale di Modellistica Ambientale</a:t>
            </a:r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5940425" y="4581525"/>
            <a:ext cx="1223963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SINA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Punto </a:t>
            </a:r>
            <a:r>
              <a:rPr lang="it-IT" altLang="it-IT" sz="1400">
                <a:solidFill>
                  <a:srgbClr val="587D93"/>
                </a:solidFill>
                <a:latin typeface="Calibri" pitchFamily="34" charset="0"/>
              </a:rPr>
              <a:t>Focale</a:t>
            </a: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 Regionale del Sistema Informativo Nazionale Ambientale</a:t>
            </a: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3881438" y="4581525"/>
            <a:ext cx="123666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u="none">
                <a:solidFill>
                  <a:srgbClr val="587D93"/>
                </a:solidFill>
                <a:latin typeface="Calibri" pitchFamily="34" charset="0"/>
              </a:rPr>
              <a:t>Catasto Rifiuti</a:t>
            </a:r>
            <a:br>
              <a:rPr lang="it-IT" altLang="it-IT" u="none">
                <a:solidFill>
                  <a:srgbClr val="587D93"/>
                </a:solidFill>
                <a:latin typeface="Calibri" pitchFamily="34" charset="0"/>
              </a:rPr>
            </a:br>
            <a:r>
              <a:rPr lang="it-IT" altLang="it-IT" sz="1400" u="none">
                <a:solidFill>
                  <a:srgbClr val="587D93"/>
                </a:solidFill>
                <a:latin typeface="Calibri" pitchFamily="34" charset="0"/>
              </a:rPr>
              <a:t>Sezione regionale</a:t>
            </a:r>
          </a:p>
        </p:txBody>
      </p:sp>
      <p:sp>
        <p:nvSpPr>
          <p:cNvPr id="28681" name="Rectangle 15"/>
          <p:cNvSpPr>
            <a:spLocks noChangeArrowheads="1"/>
          </p:cNvSpPr>
          <p:nvPr/>
        </p:nvSpPr>
        <p:spPr bwMode="auto">
          <a:xfrm>
            <a:off x="1619250" y="2708275"/>
            <a:ext cx="1439863" cy="1225550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2" name="Rectangle 16"/>
          <p:cNvSpPr>
            <a:spLocks noChangeArrowheads="1"/>
          </p:cNvSpPr>
          <p:nvPr/>
        </p:nvSpPr>
        <p:spPr bwMode="auto">
          <a:xfrm>
            <a:off x="3779838" y="2708275"/>
            <a:ext cx="1439862" cy="1512888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5867400" y="2708275"/>
            <a:ext cx="1439863" cy="1439863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4" name="Rectangle 18"/>
          <p:cNvSpPr>
            <a:spLocks noChangeArrowheads="1"/>
          </p:cNvSpPr>
          <p:nvPr/>
        </p:nvSpPr>
        <p:spPr bwMode="auto">
          <a:xfrm>
            <a:off x="5867400" y="4581525"/>
            <a:ext cx="1439863" cy="1943100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5" name="Rectangle 19"/>
          <p:cNvSpPr>
            <a:spLocks noChangeArrowheads="1"/>
          </p:cNvSpPr>
          <p:nvPr/>
        </p:nvSpPr>
        <p:spPr bwMode="auto">
          <a:xfrm>
            <a:off x="1619250" y="4581525"/>
            <a:ext cx="1439863" cy="935038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6" name="Rectangle 20"/>
          <p:cNvSpPr>
            <a:spLocks noChangeArrowheads="1"/>
          </p:cNvSpPr>
          <p:nvPr/>
        </p:nvSpPr>
        <p:spPr bwMode="auto">
          <a:xfrm>
            <a:off x="3779838" y="4581525"/>
            <a:ext cx="1439862" cy="1368425"/>
          </a:xfrm>
          <a:prstGeom prst="rect">
            <a:avLst/>
          </a:prstGeom>
          <a:noFill/>
          <a:ln w="57150">
            <a:solidFill>
              <a:srgbClr val="62A8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8687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489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4100" u="none">
                <a:solidFill>
                  <a:srgbClr val="587D93"/>
                </a:solidFill>
                <a:latin typeface="Calibri" pitchFamily="34" charset="0"/>
              </a:rPr>
              <a:t>ARPA FVG</a:t>
            </a:r>
          </a:p>
        </p:txBody>
      </p:sp>
      <p:sp>
        <p:nvSpPr>
          <p:cNvPr id="2" name="Ovale 1"/>
          <p:cNvSpPr>
            <a:spLocks noChangeArrowheads="1"/>
          </p:cNvSpPr>
          <p:nvPr/>
        </p:nvSpPr>
        <p:spPr bwMode="auto">
          <a:xfrm>
            <a:off x="1187450" y="2349500"/>
            <a:ext cx="2305050" cy="1943100"/>
          </a:xfrm>
          <a:prstGeom prst="ellips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pic>
        <p:nvPicPr>
          <p:cNvPr id="28689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5000" y="444500"/>
            <a:ext cx="71628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la catena dei (possibili) errori</a:t>
            </a:r>
          </a:p>
        </p:txBody>
      </p:sp>
      <p:pic>
        <p:nvPicPr>
          <p:cNvPr id="83971" name="Picture 10" descr="0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55688"/>
            <a:ext cx="9191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3972" name="Object 11"/>
          <p:cNvGraphicFramePr>
            <a:graphicFrameLocks noChangeAspect="1"/>
          </p:cNvGraphicFramePr>
          <p:nvPr/>
        </p:nvGraphicFramePr>
        <p:xfrm>
          <a:off x="4684713" y="1052513"/>
          <a:ext cx="95408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4" name="Fotografia di Photo Editor " r:id="rId5" imgW="4138019" imgH="2812024" progId="MSPhotoEd.3">
                  <p:embed/>
                </p:oleObj>
              </mc:Choice>
              <mc:Fallback>
                <p:oleObj name="Fotografia di Photo Editor " r:id="rId5" imgW="4138019" imgH="2812024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713" y="1052513"/>
                        <a:ext cx="954087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3" name="Rectangle 12"/>
          <p:cNvSpPr>
            <a:spLocks noChangeArrowheads="1"/>
          </p:cNvSpPr>
          <p:nvPr/>
        </p:nvSpPr>
        <p:spPr bwMode="auto">
          <a:xfrm>
            <a:off x="3160713" y="1052513"/>
            <a:ext cx="2895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3974" name="Text Box 13"/>
          <p:cNvSpPr txBox="1">
            <a:spLocks noChangeArrowheads="1"/>
          </p:cNvSpPr>
          <p:nvPr/>
        </p:nvSpPr>
        <p:spPr bwMode="auto">
          <a:xfrm>
            <a:off x="3048000" y="1916113"/>
            <a:ext cx="248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osservazioni e modelli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83975" name="Object 14"/>
          <p:cNvGraphicFramePr>
            <a:graphicFrameLocks noChangeAspect="1"/>
          </p:cNvGraphicFramePr>
          <p:nvPr/>
        </p:nvGraphicFramePr>
        <p:xfrm>
          <a:off x="2133600" y="2424113"/>
          <a:ext cx="57626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5" name="ClipArt" r:id="rId7" imgW="2751151" imgH="3934305" progId="MS_ClipArt_Gallery.2">
                  <p:embed/>
                </p:oleObj>
              </mc:Choice>
              <mc:Fallback>
                <p:oleObj name="ClipArt" r:id="rId7" imgW="2751151" imgH="3934305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424113"/>
                        <a:ext cx="57626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Text Box 15"/>
          <p:cNvSpPr txBox="1">
            <a:spLocks noChangeArrowheads="1"/>
          </p:cNvSpPr>
          <p:nvPr/>
        </p:nvSpPr>
        <p:spPr bwMode="auto">
          <a:xfrm>
            <a:off x="1789113" y="316071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  <a:latin typeface="Verdana" pitchFamily="34" charset="0"/>
              </a:rPr>
              <a:t>previsore</a:t>
            </a:r>
            <a:endParaRPr lang="it-IT" altLang="it-IT" sz="20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83977" name="Rectangle 16"/>
          <p:cNvSpPr>
            <a:spLocks noChangeArrowheads="1"/>
          </p:cNvSpPr>
          <p:nvPr/>
        </p:nvSpPr>
        <p:spPr bwMode="auto">
          <a:xfrm>
            <a:off x="1865313" y="2347913"/>
            <a:ext cx="990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cxnSp>
        <p:nvCxnSpPr>
          <p:cNvPr id="83978" name="AutoShape 17"/>
          <p:cNvCxnSpPr>
            <a:cxnSpLocks noChangeShapeType="1"/>
            <a:stCxn id="83973" idx="1"/>
            <a:endCxn id="83977" idx="0"/>
          </p:cNvCxnSpPr>
          <p:nvPr/>
        </p:nvCxnSpPr>
        <p:spPr bwMode="auto">
          <a:xfrm rot="10800000" flipV="1">
            <a:off x="2360613" y="1509713"/>
            <a:ext cx="800100" cy="8382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79" name="Text Box 18"/>
          <p:cNvSpPr txBox="1">
            <a:spLocks noChangeArrowheads="1"/>
          </p:cNvSpPr>
          <p:nvPr/>
        </p:nvSpPr>
        <p:spPr bwMode="auto">
          <a:xfrm>
            <a:off x="6132513" y="11287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graphicFrame>
        <p:nvGraphicFramePr>
          <p:cNvPr id="83980" name="Object 19"/>
          <p:cNvGraphicFramePr>
            <a:graphicFrameLocks noChangeAspect="1"/>
          </p:cNvGraphicFramePr>
          <p:nvPr/>
        </p:nvGraphicFramePr>
        <p:xfrm>
          <a:off x="6629400" y="2347913"/>
          <a:ext cx="57626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6" name="ClipArt" r:id="rId9" imgW="2751151" imgH="3934305" progId="MS_ClipArt_Gallery.2">
                  <p:embed/>
                </p:oleObj>
              </mc:Choice>
              <mc:Fallback>
                <p:oleObj name="ClipArt" r:id="rId9" imgW="2751151" imgH="3934305" progId="MS_ClipArt_Gallery.2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347913"/>
                        <a:ext cx="57626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1" name="Text Box 20"/>
          <p:cNvSpPr txBox="1">
            <a:spLocks noChangeArrowheads="1"/>
          </p:cNvSpPr>
          <p:nvPr/>
        </p:nvSpPr>
        <p:spPr bwMode="auto">
          <a:xfrm>
            <a:off x="6284913" y="308451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  <a:latin typeface="Verdana" pitchFamily="34" charset="0"/>
              </a:rPr>
              <a:t>previsore</a:t>
            </a:r>
            <a:endParaRPr lang="it-IT" altLang="it-IT" sz="20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83982" name="Rectangle 21"/>
          <p:cNvSpPr>
            <a:spLocks noChangeArrowheads="1"/>
          </p:cNvSpPr>
          <p:nvPr/>
        </p:nvSpPr>
        <p:spPr bwMode="auto">
          <a:xfrm>
            <a:off x="6361113" y="2271713"/>
            <a:ext cx="990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cxnSp>
        <p:nvCxnSpPr>
          <p:cNvPr id="83983" name="AutoShape 22"/>
          <p:cNvCxnSpPr>
            <a:cxnSpLocks noChangeShapeType="1"/>
            <a:stCxn id="83973" idx="3"/>
            <a:endCxn id="83982" idx="0"/>
          </p:cNvCxnSpPr>
          <p:nvPr/>
        </p:nvCxnSpPr>
        <p:spPr bwMode="auto">
          <a:xfrm>
            <a:off x="6056313" y="1509713"/>
            <a:ext cx="800100" cy="762000"/>
          </a:xfrm>
          <a:prstGeom prst="bentConnector2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4" name="Text Box 23"/>
          <p:cNvSpPr txBox="1">
            <a:spLocks noChangeArrowheads="1"/>
          </p:cNvSpPr>
          <p:nvPr/>
        </p:nvSpPr>
        <p:spPr bwMode="auto">
          <a:xfrm>
            <a:off x="2474913" y="11287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sp>
        <p:nvSpPr>
          <p:cNvPr id="83985" name="Text Box 24"/>
          <p:cNvSpPr txBox="1">
            <a:spLocks noChangeArrowheads="1"/>
          </p:cNvSpPr>
          <p:nvPr/>
        </p:nvSpPr>
        <p:spPr bwMode="auto">
          <a:xfrm>
            <a:off x="646113" y="4456113"/>
            <a:ext cx="10429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chemeClr val="tx1"/>
                </a:solidFill>
                <a:latin typeface="Calibri" pitchFamily="34" charset="0"/>
              </a:rPr>
              <a:t>diffusione</a:t>
            </a:r>
            <a:endParaRPr lang="it-IT" altLang="it-IT" sz="200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83986" name="Object 25"/>
          <p:cNvGraphicFramePr>
            <a:graphicFrameLocks noChangeAspect="1"/>
          </p:cNvGraphicFramePr>
          <p:nvPr/>
        </p:nvGraphicFramePr>
        <p:xfrm>
          <a:off x="790575" y="3795713"/>
          <a:ext cx="10382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7" name="ClipArt" r:id="rId10" imgW="5124450" imgH="3406775" progId="MS_ClipArt_Gallery.2">
                  <p:embed/>
                </p:oleObj>
              </mc:Choice>
              <mc:Fallback>
                <p:oleObj name="ClipArt" r:id="rId10" imgW="5124450" imgH="3406775" progId="MS_ClipArt_Gallery.2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" y="3795713"/>
                        <a:ext cx="103822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7" name="Rectangle 26"/>
          <p:cNvSpPr>
            <a:spLocks noChangeArrowheads="1"/>
          </p:cNvSpPr>
          <p:nvPr/>
        </p:nvSpPr>
        <p:spPr bwMode="auto">
          <a:xfrm>
            <a:off x="722313" y="3719513"/>
            <a:ext cx="1143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cxnSp>
        <p:nvCxnSpPr>
          <p:cNvPr id="83988" name="AutoShape 27"/>
          <p:cNvCxnSpPr>
            <a:cxnSpLocks noChangeShapeType="1"/>
            <a:stCxn id="83977" idx="1"/>
            <a:endCxn id="83987" idx="0"/>
          </p:cNvCxnSpPr>
          <p:nvPr/>
        </p:nvCxnSpPr>
        <p:spPr bwMode="auto">
          <a:xfrm rot="10800000" flipV="1">
            <a:off x="1293813" y="2919413"/>
            <a:ext cx="571500" cy="8001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9" name="Text Box 28"/>
          <p:cNvSpPr txBox="1">
            <a:spLocks noChangeArrowheads="1"/>
          </p:cNvSpPr>
          <p:nvPr/>
        </p:nvSpPr>
        <p:spPr bwMode="auto">
          <a:xfrm>
            <a:off x="188913" y="37957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sp>
        <p:nvSpPr>
          <p:cNvPr id="83990" name="Text Box 29"/>
          <p:cNvSpPr txBox="1">
            <a:spLocks noChangeArrowheads="1"/>
          </p:cNvSpPr>
          <p:nvPr/>
        </p:nvSpPr>
        <p:spPr bwMode="auto">
          <a:xfrm>
            <a:off x="476250" y="5300663"/>
            <a:ext cx="1584325" cy="83026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 u="none">
                <a:solidFill>
                  <a:srgbClr val="008000"/>
                </a:solidFill>
                <a:latin typeface="Calibri" pitchFamily="34" charset="0"/>
              </a:rPr>
              <a:t>previsione </a:t>
            </a:r>
          </a:p>
          <a:p>
            <a:pPr algn="ctr"/>
            <a:r>
              <a:rPr lang="it-IT" altLang="it-IT" b="1" u="none">
                <a:solidFill>
                  <a:srgbClr val="008000"/>
                </a:solidFill>
                <a:latin typeface="Calibri" pitchFamily="34" charset="0"/>
              </a:rPr>
              <a:t>corretta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3991" name="AutoShape 30"/>
          <p:cNvCxnSpPr>
            <a:cxnSpLocks noChangeShapeType="1"/>
            <a:stCxn id="83987" idx="1"/>
            <a:endCxn id="83990" idx="0"/>
          </p:cNvCxnSpPr>
          <p:nvPr/>
        </p:nvCxnSpPr>
        <p:spPr bwMode="auto">
          <a:xfrm rot="10800000" flipH="1" flipV="1">
            <a:off x="722313" y="4214813"/>
            <a:ext cx="546100" cy="1085850"/>
          </a:xfrm>
          <a:prstGeom prst="bentConnector4">
            <a:avLst>
              <a:gd name="adj1" fmla="val -41861"/>
              <a:gd name="adj2" fmla="val 72806"/>
            </a:avLst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83992" name="Object 31"/>
          <p:cNvGraphicFramePr>
            <a:graphicFrameLocks noChangeAspect="1"/>
          </p:cNvGraphicFramePr>
          <p:nvPr/>
        </p:nvGraphicFramePr>
        <p:xfrm>
          <a:off x="3152775" y="3795713"/>
          <a:ext cx="10382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8" name="ClipArt" r:id="rId12" imgW="5124450" imgH="3406775" progId="MS_ClipArt_Gallery.2">
                  <p:embed/>
                </p:oleObj>
              </mc:Choice>
              <mc:Fallback>
                <p:oleObj name="ClipArt" r:id="rId12" imgW="5124450" imgH="3406775" progId="MS_ClipArt_Gallery.2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3795713"/>
                        <a:ext cx="103822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3" name="Rectangle 32"/>
          <p:cNvSpPr>
            <a:spLocks noChangeArrowheads="1"/>
          </p:cNvSpPr>
          <p:nvPr/>
        </p:nvSpPr>
        <p:spPr bwMode="auto">
          <a:xfrm>
            <a:off x="3084513" y="3719513"/>
            <a:ext cx="1143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3994" name="Text Box 33"/>
          <p:cNvSpPr txBox="1">
            <a:spLocks noChangeArrowheads="1"/>
          </p:cNvSpPr>
          <p:nvPr/>
        </p:nvSpPr>
        <p:spPr bwMode="auto">
          <a:xfrm>
            <a:off x="3008313" y="4456113"/>
            <a:ext cx="10429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chemeClr val="tx1"/>
                </a:solidFill>
                <a:latin typeface="Calibri" pitchFamily="34" charset="0"/>
              </a:rPr>
              <a:t>diffusione</a:t>
            </a:r>
            <a:endParaRPr lang="it-IT" altLang="it-IT" sz="20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3995" name="Text Box 34"/>
          <p:cNvSpPr txBox="1">
            <a:spLocks noChangeArrowheads="1"/>
          </p:cNvSpPr>
          <p:nvPr/>
        </p:nvSpPr>
        <p:spPr bwMode="auto">
          <a:xfrm>
            <a:off x="5946775" y="5395913"/>
            <a:ext cx="1584325" cy="830262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previsione </a:t>
            </a:r>
          </a:p>
          <a:p>
            <a:pPr algn="ctr"/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sbagliata</a:t>
            </a:r>
            <a:endParaRPr lang="it-IT" altLang="it-IT" u="none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83996" name="Text Box 35"/>
          <p:cNvSpPr txBox="1">
            <a:spLocks noChangeArrowheads="1"/>
          </p:cNvSpPr>
          <p:nvPr/>
        </p:nvSpPr>
        <p:spPr bwMode="auto">
          <a:xfrm>
            <a:off x="3008313" y="25003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cxnSp>
        <p:nvCxnSpPr>
          <p:cNvPr id="83997" name="AutoShape 36"/>
          <p:cNvCxnSpPr>
            <a:cxnSpLocks noChangeShapeType="1"/>
            <a:stCxn id="83977" idx="3"/>
          </p:cNvCxnSpPr>
          <p:nvPr/>
        </p:nvCxnSpPr>
        <p:spPr bwMode="auto">
          <a:xfrm>
            <a:off x="2855913" y="2919413"/>
            <a:ext cx="800100" cy="800100"/>
          </a:xfrm>
          <a:prstGeom prst="bentConnector2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998" name="AutoShape 37"/>
          <p:cNvCxnSpPr>
            <a:cxnSpLocks noChangeShapeType="1"/>
          </p:cNvCxnSpPr>
          <p:nvPr/>
        </p:nvCxnSpPr>
        <p:spPr bwMode="auto">
          <a:xfrm>
            <a:off x="3084513" y="4176713"/>
            <a:ext cx="2554287" cy="1489075"/>
          </a:xfrm>
          <a:prstGeom prst="bentConnector3">
            <a:avLst>
              <a:gd name="adj1" fmla="val -11560"/>
            </a:avLst>
          </a:prstGeom>
          <a:noFill/>
          <a:ln w="3810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99" name="Text Box 38"/>
          <p:cNvSpPr txBox="1">
            <a:spLocks noChangeArrowheads="1"/>
          </p:cNvSpPr>
          <p:nvPr/>
        </p:nvSpPr>
        <p:spPr bwMode="auto">
          <a:xfrm>
            <a:off x="2551113" y="37957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cxnSp>
        <p:nvCxnSpPr>
          <p:cNvPr id="84000" name="AutoShape 39"/>
          <p:cNvCxnSpPr>
            <a:cxnSpLocks noChangeShapeType="1"/>
            <a:stCxn id="83987" idx="3"/>
            <a:endCxn id="83995" idx="1"/>
          </p:cNvCxnSpPr>
          <p:nvPr/>
        </p:nvCxnSpPr>
        <p:spPr bwMode="auto">
          <a:xfrm>
            <a:off x="1865313" y="4214813"/>
            <a:ext cx="4081462" cy="15970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01" name="Text Box 40"/>
          <p:cNvSpPr txBox="1">
            <a:spLocks noChangeArrowheads="1"/>
          </p:cNvSpPr>
          <p:nvPr/>
        </p:nvSpPr>
        <p:spPr bwMode="auto">
          <a:xfrm>
            <a:off x="1789113" y="37957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cxnSp>
        <p:nvCxnSpPr>
          <p:cNvPr id="84002" name="AutoShape 41"/>
          <p:cNvCxnSpPr>
            <a:cxnSpLocks noChangeShapeType="1"/>
          </p:cNvCxnSpPr>
          <p:nvPr/>
        </p:nvCxnSpPr>
        <p:spPr bwMode="auto">
          <a:xfrm rot="16200000" flipH="1">
            <a:off x="4531519" y="4329907"/>
            <a:ext cx="1260475" cy="954087"/>
          </a:xfrm>
          <a:prstGeom prst="bentConnector3">
            <a:avLst>
              <a:gd name="adj1" fmla="val 99116"/>
            </a:avLst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03" name="Text Box 42"/>
          <p:cNvSpPr txBox="1">
            <a:spLocks noChangeArrowheads="1"/>
          </p:cNvSpPr>
          <p:nvPr/>
        </p:nvSpPr>
        <p:spPr bwMode="auto">
          <a:xfrm>
            <a:off x="4151313" y="37957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sp>
        <p:nvSpPr>
          <p:cNvPr id="84004" name="Line 43"/>
          <p:cNvSpPr>
            <a:spLocks noChangeShapeType="1"/>
          </p:cNvSpPr>
          <p:nvPr/>
        </p:nvSpPr>
        <p:spPr bwMode="auto">
          <a:xfrm>
            <a:off x="4227513" y="4176713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84005" name="Object 44"/>
          <p:cNvGraphicFramePr>
            <a:graphicFrameLocks noChangeAspect="1"/>
          </p:cNvGraphicFramePr>
          <p:nvPr/>
        </p:nvGraphicFramePr>
        <p:xfrm>
          <a:off x="5362575" y="3719513"/>
          <a:ext cx="10382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9" name="ClipArt" r:id="rId13" imgW="5124450" imgH="3406775" progId="MS_ClipArt_Gallery.2">
                  <p:embed/>
                </p:oleObj>
              </mc:Choice>
              <mc:Fallback>
                <p:oleObj name="ClipArt" r:id="rId13" imgW="5124450" imgH="3406775" progId="MS_ClipArt_Gallery.2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575" y="3719513"/>
                        <a:ext cx="103822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06" name="Rectangle 45"/>
          <p:cNvSpPr>
            <a:spLocks noChangeArrowheads="1"/>
          </p:cNvSpPr>
          <p:nvPr/>
        </p:nvSpPr>
        <p:spPr bwMode="auto">
          <a:xfrm>
            <a:off x="5294313" y="3643313"/>
            <a:ext cx="1143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4007" name="Text Box 46"/>
          <p:cNvSpPr txBox="1">
            <a:spLocks noChangeArrowheads="1"/>
          </p:cNvSpPr>
          <p:nvPr/>
        </p:nvSpPr>
        <p:spPr bwMode="auto">
          <a:xfrm>
            <a:off x="5218113" y="4379913"/>
            <a:ext cx="10429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chemeClr val="tx1"/>
                </a:solidFill>
                <a:latin typeface="Calibri" pitchFamily="34" charset="0"/>
              </a:rPr>
              <a:t>diffusione</a:t>
            </a:r>
            <a:endParaRPr lang="it-IT" altLang="it-IT" sz="200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84008" name="Object 47"/>
          <p:cNvGraphicFramePr>
            <a:graphicFrameLocks noChangeAspect="1"/>
          </p:cNvGraphicFramePr>
          <p:nvPr/>
        </p:nvGraphicFramePr>
        <p:xfrm>
          <a:off x="7419975" y="3719513"/>
          <a:ext cx="10382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0" name="ClipArt" r:id="rId14" imgW="5124450" imgH="3406775" progId="MS_ClipArt_Gallery.2">
                  <p:embed/>
                </p:oleObj>
              </mc:Choice>
              <mc:Fallback>
                <p:oleObj name="ClipArt" r:id="rId14" imgW="5124450" imgH="3406775" progId="MS_ClipArt_Gallery.2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3719513"/>
                        <a:ext cx="103822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09" name="Rectangle 48"/>
          <p:cNvSpPr>
            <a:spLocks noChangeArrowheads="1"/>
          </p:cNvSpPr>
          <p:nvPr/>
        </p:nvSpPr>
        <p:spPr bwMode="auto">
          <a:xfrm>
            <a:off x="7364413" y="3643313"/>
            <a:ext cx="1143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4010" name="Text Box 49"/>
          <p:cNvSpPr txBox="1">
            <a:spLocks noChangeArrowheads="1"/>
          </p:cNvSpPr>
          <p:nvPr/>
        </p:nvSpPr>
        <p:spPr bwMode="auto">
          <a:xfrm>
            <a:off x="7288213" y="4379913"/>
            <a:ext cx="10429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chemeClr val="tx1"/>
                </a:solidFill>
                <a:latin typeface="Calibri" pitchFamily="34" charset="0"/>
              </a:rPr>
              <a:t>diffusione</a:t>
            </a:r>
            <a:endParaRPr lang="it-IT" altLang="it-IT" sz="20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4011" name="Text Box 50"/>
          <p:cNvSpPr txBox="1">
            <a:spLocks noChangeArrowheads="1"/>
          </p:cNvSpPr>
          <p:nvPr/>
        </p:nvSpPr>
        <p:spPr bwMode="auto">
          <a:xfrm>
            <a:off x="1331913" y="25003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cxnSp>
        <p:nvCxnSpPr>
          <p:cNvPr id="84012" name="AutoShape 51"/>
          <p:cNvCxnSpPr>
            <a:cxnSpLocks noChangeShapeType="1"/>
            <a:stCxn id="83982" idx="3"/>
            <a:endCxn id="84009" idx="0"/>
          </p:cNvCxnSpPr>
          <p:nvPr/>
        </p:nvCxnSpPr>
        <p:spPr bwMode="auto">
          <a:xfrm>
            <a:off x="7351713" y="2843213"/>
            <a:ext cx="584200" cy="800100"/>
          </a:xfrm>
          <a:prstGeom prst="bentConnector2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13" name="Text Box 52"/>
          <p:cNvSpPr txBox="1">
            <a:spLocks noChangeArrowheads="1"/>
          </p:cNvSpPr>
          <p:nvPr/>
        </p:nvSpPr>
        <p:spPr bwMode="auto">
          <a:xfrm>
            <a:off x="6396038" y="37957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cxnSp>
        <p:nvCxnSpPr>
          <p:cNvPr id="84014" name="AutoShape 53"/>
          <p:cNvCxnSpPr>
            <a:cxnSpLocks noChangeShapeType="1"/>
            <a:stCxn id="84009" idx="3"/>
            <a:endCxn id="83995" idx="3"/>
          </p:cNvCxnSpPr>
          <p:nvPr/>
        </p:nvCxnSpPr>
        <p:spPr bwMode="auto">
          <a:xfrm flipH="1">
            <a:off x="7531100" y="4138613"/>
            <a:ext cx="976313" cy="1673225"/>
          </a:xfrm>
          <a:prstGeom prst="bentConnector3">
            <a:avLst>
              <a:gd name="adj1" fmla="val -23412"/>
            </a:avLst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15" name="Text Box 54"/>
          <p:cNvSpPr txBox="1">
            <a:spLocks noChangeArrowheads="1"/>
          </p:cNvSpPr>
          <p:nvPr/>
        </p:nvSpPr>
        <p:spPr bwMode="auto">
          <a:xfrm>
            <a:off x="8453438" y="37195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cxnSp>
        <p:nvCxnSpPr>
          <p:cNvPr id="84016" name="AutoShape 55"/>
          <p:cNvCxnSpPr>
            <a:cxnSpLocks noChangeShapeType="1"/>
            <a:stCxn id="83982" idx="1"/>
            <a:endCxn id="84006" idx="0"/>
          </p:cNvCxnSpPr>
          <p:nvPr/>
        </p:nvCxnSpPr>
        <p:spPr bwMode="auto">
          <a:xfrm rot="10800000" flipV="1">
            <a:off x="5865813" y="2843213"/>
            <a:ext cx="495300" cy="800100"/>
          </a:xfrm>
          <a:prstGeom prst="bentConnector2">
            <a:avLst/>
          </a:prstGeom>
          <a:noFill/>
          <a:ln w="3810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17" name="Text Box 56"/>
          <p:cNvSpPr txBox="1">
            <a:spLocks noChangeArrowheads="1"/>
          </p:cNvSpPr>
          <p:nvPr/>
        </p:nvSpPr>
        <p:spPr bwMode="auto">
          <a:xfrm>
            <a:off x="5827713" y="24241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cxnSp>
        <p:nvCxnSpPr>
          <p:cNvPr id="84018" name="AutoShape 57"/>
          <p:cNvCxnSpPr>
            <a:cxnSpLocks noChangeShapeType="1"/>
            <a:stCxn id="84006" idx="1"/>
          </p:cNvCxnSpPr>
          <p:nvPr/>
        </p:nvCxnSpPr>
        <p:spPr bwMode="auto">
          <a:xfrm rot="10800000" flipH="1" flipV="1">
            <a:off x="5294313" y="4138613"/>
            <a:ext cx="914400" cy="1257300"/>
          </a:xfrm>
          <a:prstGeom prst="bentConnector4">
            <a:avLst>
              <a:gd name="adj1" fmla="val -36116"/>
              <a:gd name="adj2" fmla="val 69699"/>
            </a:avLst>
          </a:prstGeom>
          <a:noFill/>
          <a:ln w="3810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19" name="Text Box 58"/>
          <p:cNvSpPr txBox="1">
            <a:spLocks noChangeArrowheads="1"/>
          </p:cNvSpPr>
          <p:nvPr/>
        </p:nvSpPr>
        <p:spPr bwMode="auto">
          <a:xfrm>
            <a:off x="4760913" y="37957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cxnSp>
        <p:nvCxnSpPr>
          <p:cNvPr id="84020" name="AutoShape 59"/>
          <p:cNvCxnSpPr>
            <a:cxnSpLocks noChangeShapeType="1"/>
            <a:stCxn id="84006" idx="3"/>
            <a:endCxn id="83995" idx="0"/>
          </p:cNvCxnSpPr>
          <p:nvPr/>
        </p:nvCxnSpPr>
        <p:spPr bwMode="auto">
          <a:xfrm>
            <a:off x="6437313" y="4138613"/>
            <a:ext cx="301625" cy="1257300"/>
          </a:xfrm>
          <a:prstGeom prst="bentConnector2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021" name="AutoShape 60"/>
          <p:cNvCxnSpPr>
            <a:cxnSpLocks noChangeShapeType="1"/>
            <a:stCxn id="84009" idx="1"/>
          </p:cNvCxnSpPr>
          <p:nvPr/>
        </p:nvCxnSpPr>
        <p:spPr bwMode="auto">
          <a:xfrm rot="10800000" flipV="1">
            <a:off x="7059613" y="4138613"/>
            <a:ext cx="304800" cy="1257300"/>
          </a:xfrm>
          <a:prstGeom prst="bentConnector2">
            <a:avLst/>
          </a:prstGeom>
          <a:noFill/>
          <a:ln w="3810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022" name="Text Box 61"/>
          <p:cNvSpPr txBox="1">
            <a:spLocks noChangeArrowheads="1"/>
          </p:cNvSpPr>
          <p:nvPr/>
        </p:nvSpPr>
        <p:spPr bwMode="auto">
          <a:xfrm>
            <a:off x="6872288" y="3795713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CC33"/>
                </a:solidFill>
                <a:latin typeface="Calibri" pitchFamily="34" charset="0"/>
              </a:rPr>
              <a:t>OK</a:t>
            </a:r>
          </a:p>
        </p:txBody>
      </p:sp>
      <p:sp>
        <p:nvSpPr>
          <p:cNvPr id="84023" name="Text Box 62"/>
          <p:cNvSpPr txBox="1">
            <a:spLocks noChangeArrowheads="1"/>
          </p:cNvSpPr>
          <p:nvPr/>
        </p:nvSpPr>
        <p:spPr bwMode="auto">
          <a:xfrm>
            <a:off x="7351713" y="2424113"/>
            <a:ext cx="595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3300"/>
                </a:solidFill>
                <a:latin typeface="Calibri" pitchFamily="34" charset="0"/>
              </a:rPr>
              <a:t>NO</a:t>
            </a:r>
            <a:endParaRPr lang="it-IT" altLang="it-IT" b="1" u="none">
              <a:solidFill>
                <a:srgbClr val="33CC33"/>
              </a:solidFill>
              <a:latin typeface="Calibri" pitchFamily="34" charset="0"/>
            </a:endParaRPr>
          </a:p>
        </p:txBody>
      </p:sp>
      <p:pic>
        <p:nvPicPr>
          <p:cNvPr id="84024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25" name="Picture 10" descr="meteo_fvg_O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1528763"/>
            <a:ext cx="45354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11188" y="44132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la percezione del tempo è spesso anche soggettiva </a:t>
            </a:r>
          </a:p>
        </p:txBody>
      </p:sp>
      <p:sp>
        <p:nvSpPr>
          <p:cNvPr id="84996" name="Text Box 8"/>
          <p:cNvSpPr txBox="1">
            <a:spLocks noChangeArrowheads="1"/>
          </p:cNvSpPr>
          <p:nvPr/>
        </p:nvSpPr>
        <p:spPr bwMode="auto">
          <a:xfrm>
            <a:off x="1050925" y="1000125"/>
            <a:ext cx="1514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3399"/>
                </a:solidFill>
                <a:latin typeface="Calibri" pitchFamily="34" charset="0"/>
              </a:rPr>
              <a:t>previsione</a:t>
            </a:r>
            <a:endParaRPr lang="it-IT" altLang="it-IT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4997" name="Text Box 15"/>
          <p:cNvSpPr txBox="1">
            <a:spLocks noChangeArrowheads="1"/>
          </p:cNvSpPr>
          <p:nvPr/>
        </p:nvSpPr>
        <p:spPr bwMode="auto">
          <a:xfrm>
            <a:off x="5219700" y="1000125"/>
            <a:ext cx="18399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333399"/>
                </a:solidFill>
                <a:latin typeface="Calibri" pitchFamily="34" charset="0"/>
              </a:rPr>
              <a:t>osservazione</a:t>
            </a:r>
            <a:endParaRPr lang="it-IT" altLang="it-IT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4998" name="Text Box 27"/>
          <p:cNvSpPr txBox="1">
            <a:spLocks noChangeArrowheads="1"/>
          </p:cNvSpPr>
          <p:nvPr/>
        </p:nvSpPr>
        <p:spPr bwMode="auto">
          <a:xfrm>
            <a:off x="4572000" y="3294063"/>
            <a:ext cx="41465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A – il pomeriggio era nuvoloso</a:t>
            </a:r>
          </a:p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B – la mattina c’era il Sole</a:t>
            </a:r>
          </a:p>
        </p:txBody>
      </p:sp>
      <p:sp>
        <p:nvSpPr>
          <p:cNvPr id="84999" name="Text Box 28"/>
          <p:cNvSpPr txBox="1">
            <a:spLocks noChangeArrowheads="1"/>
          </p:cNvSpPr>
          <p:nvPr/>
        </p:nvSpPr>
        <p:spPr bwMode="auto">
          <a:xfrm>
            <a:off x="4545013" y="1576388"/>
            <a:ext cx="3863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2913" indent="-442913"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A – tempo incerto, un po’ di sole ma anche di pioggia</a:t>
            </a:r>
          </a:p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B – brutto tempo, pioveva</a:t>
            </a:r>
          </a:p>
        </p:txBody>
      </p:sp>
      <p:sp>
        <p:nvSpPr>
          <p:cNvPr id="85000" name="Text Box 29"/>
          <p:cNvSpPr txBox="1">
            <a:spLocks noChangeArrowheads="1"/>
          </p:cNvSpPr>
          <p:nvPr/>
        </p:nvSpPr>
        <p:spPr bwMode="auto">
          <a:xfrm>
            <a:off x="5219700" y="4540250"/>
            <a:ext cx="35448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2913" indent="-442913"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A – bella giornata</a:t>
            </a:r>
          </a:p>
          <a:p>
            <a:r>
              <a:rPr lang="it-IT" altLang="it-IT" i="1" u="none">
                <a:solidFill>
                  <a:srgbClr val="333399"/>
                </a:solidFill>
                <a:latin typeface="Calibri" pitchFamily="34" charset="0"/>
              </a:rPr>
              <a:t>B – alle 5 è arrivato un temporale</a:t>
            </a:r>
            <a:endParaRPr lang="it-IT" altLang="it-IT" i="1" u="none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5001" name="Picture 5" descr="\\NFS\servizi\sin\JUPITER\Projects\Previsioni_nuovo_layout\Simboli_meteo\simboli_AC_AG_20130327_current\per_giornali\TIF\CIELO_SIMBOLO-2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3648075"/>
            <a:ext cx="1046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4" descr="\\NFS\servizi\sin\JUPITER\Projects\Previsioni_nuovo_layout\Simboli_meteo\simboli_AC_AG_20130327_current\per_giornali\TIF\CIELO_SIMBOLO-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663" y="4460875"/>
            <a:ext cx="985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10" descr="\\NFS\servizi\sin\JUPITER\Projects\Previsioni_nuovo_layout\Simboli_meteo\simboli_AC_AG_20130327_current\per_giornali\TIF\PIOGGIA_SIMBOLO-6.tif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863" y="2582863"/>
            <a:ext cx="4079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6" descr="\\NFS\servizi\sin\JUPITER\Projects\Previsioni_nuovo_layout\Simboli_meteo\simboli_AC_AG_20130327_current\per_giornali\TIF\CIELO_SIMBOLO-3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1839913"/>
            <a:ext cx="11493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>
            <a:stCxn id="84999" idx="1"/>
          </p:cNvCxnSpPr>
          <p:nvPr/>
        </p:nvCxnSpPr>
        <p:spPr bwMode="auto">
          <a:xfrm flipH="1">
            <a:off x="2506663" y="2176463"/>
            <a:ext cx="2038350" cy="14605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nettore 2 42"/>
          <p:cNvCxnSpPr>
            <a:stCxn id="84998" idx="1"/>
            <a:endCxn id="85001" idx="3"/>
          </p:cNvCxnSpPr>
          <p:nvPr/>
        </p:nvCxnSpPr>
        <p:spPr bwMode="auto">
          <a:xfrm flipH="1">
            <a:off x="2366963" y="3709988"/>
            <a:ext cx="2205037" cy="384175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nettore 2 43"/>
          <p:cNvCxnSpPr>
            <a:stCxn id="85000" idx="1"/>
            <a:endCxn id="85002" idx="3"/>
          </p:cNvCxnSpPr>
          <p:nvPr/>
        </p:nvCxnSpPr>
        <p:spPr bwMode="auto">
          <a:xfrm flipH="1" flipV="1">
            <a:off x="3492500" y="4892675"/>
            <a:ext cx="1727200" cy="24765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00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10" descr="meteo_fvg_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5000" y="441325"/>
            <a:ext cx="7696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molte domande possibili</a:t>
            </a:r>
            <a:endParaRPr lang="it-IT" altLang="it-IT" sz="2800" kern="1200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2057400" y="3200400"/>
            <a:ext cx="421005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0000"/>
                </a:solidFill>
                <a:latin typeface="Calibri" pitchFamily="34" charset="0"/>
              </a:rPr>
              <a:t>con quale dettaglio nello spazio</a:t>
            </a:r>
            <a:endParaRPr lang="it-IT" altLang="it-IT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0" name="Rectangle 12"/>
          <p:cNvSpPr>
            <a:spLocks noChangeArrowheads="1"/>
          </p:cNvSpPr>
          <p:nvPr/>
        </p:nvSpPr>
        <p:spPr bwMode="auto">
          <a:xfrm>
            <a:off x="303213" y="3124200"/>
            <a:ext cx="8458200" cy="1600200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 u="none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86021" name="Text Box 13"/>
          <p:cNvSpPr txBox="1">
            <a:spLocks noChangeArrowheads="1"/>
          </p:cNvSpPr>
          <p:nvPr/>
        </p:nvSpPr>
        <p:spPr bwMode="auto">
          <a:xfrm>
            <a:off x="2903538" y="1143000"/>
            <a:ext cx="2517775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0000"/>
                </a:solidFill>
                <a:latin typeface="Calibri" pitchFamily="34" charset="0"/>
              </a:rPr>
              <a:t>cosa voglio sapere</a:t>
            </a:r>
            <a:endParaRPr lang="it-IT" altLang="it-IT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2" name="Rectangle 21"/>
          <p:cNvSpPr>
            <a:spLocks noChangeArrowheads="1"/>
          </p:cNvSpPr>
          <p:nvPr/>
        </p:nvSpPr>
        <p:spPr bwMode="auto">
          <a:xfrm>
            <a:off x="303213" y="1066800"/>
            <a:ext cx="8458200" cy="1600200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 u="none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86023" name="Text Box 22"/>
          <p:cNvSpPr txBox="1">
            <a:spLocks noChangeArrowheads="1"/>
          </p:cNvSpPr>
          <p:nvPr/>
        </p:nvSpPr>
        <p:spPr bwMode="auto">
          <a:xfrm>
            <a:off x="455613" y="3962400"/>
            <a:ext cx="1785937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tutta la regione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4" name="Text Box 23"/>
          <p:cNvSpPr txBox="1">
            <a:spLocks noChangeArrowheads="1"/>
          </p:cNvSpPr>
          <p:nvPr/>
        </p:nvSpPr>
        <p:spPr bwMode="auto">
          <a:xfrm>
            <a:off x="2870200" y="3962400"/>
            <a:ext cx="1695450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la sola pianura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5" name="Text Box 24"/>
          <p:cNvSpPr txBox="1">
            <a:spLocks noChangeArrowheads="1"/>
          </p:cNvSpPr>
          <p:nvPr/>
        </p:nvSpPr>
        <p:spPr bwMode="auto">
          <a:xfrm>
            <a:off x="5135563" y="3962400"/>
            <a:ext cx="1844675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la zona di Udine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6" name="Text Box 25"/>
          <p:cNvSpPr txBox="1">
            <a:spLocks noChangeArrowheads="1"/>
          </p:cNvSpPr>
          <p:nvPr/>
        </p:nvSpPr>
        <p:spPr bwMode="auto">
          <a:xfrm>
            <a:off x="7634288" y="3962400"/>
            <a:ext cx="642937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Buja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7" name="Text Box 26"/>
          <p:cNvSpPr txBox="1">
            <a:spLocks noChangeArrowheads="1"/>
          </p:cNvSpPr>
          <p:nvPr/>
        </p:nvSpPr>
        <p:spPr bwMode="auto">
          <a:xfrm>
            <a:off x="2159000" y="5181600"/>
            <a:ext cx="400685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u="none">
                <a:solidFill>
                  <a:srgbClr val="FF0000"/>
                </a:solidFill>
                <a:latin typeface="Calibri" pitchFamily="34" charset="0"/>
              </a:rPr>
              <a:t>con quale dettaglio nel tempo</a:t>
            </a:r>
            <a:endParaRPr lang="it-IT" altLang="it-IT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8" name="Rectangle 27"/>
          <p:cNvSpPr>
            <a:spLocks noChangeArrowheads="1"/>
          </p:cNvSpPr>
          <p:nvPr/>
        </p:nvSpPr>
        <p:spPr bwMode="auto">
          <a:xfrm>
            <a:off x="303213" y="5105400"/>
            <a:ext cx="8458200" cy="1600200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000" u="none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86029" name="Text Box 28"/>
          <p:cNvSpPr txBox="1">
            <a:spLocks noChangeArrowheads="1"/>
          </p:cNvSpPr>
          <p:nvPr/>
        </p:nvSpPr>
        <p:spPr bwMode="auto">
          <a:xfrm>
            <a:off x="530225" y="5943600"/>
            <a:ext cx="2025650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i prossimi 2 giorni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30" name="Text Box 29"/>
          <p:cNvSpPr txBox="1">
            <a:spLocks noChangeArrowheads="1"/>
          </p:cNvSpPr>
          <p:nvPr/>
        </p:nvSpPr>
        <p:spPr bwMode="auto">
          <a:xfrm>
            <a:off x="3048000" y="5943600"/>
            <a:ext cx="976313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domani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31" name="Text Box 30"/>
          <p:cNvSpPr txBox="1">
            <a:spLocks noChangeArrowheads="1"/>
          </p:cNvSpPr>
          <p:nvPr/>
        </p:nvSpPr>
        <p:spPr bwMode="auto">
          <a:xfrm>
            <a:off x="4422775" y="5943600"/>
            <a:ext cx="2144713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questo pomeriggio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32" name="Text Box 31"/>
          <p:cNvSpPr txBox="1">
            <a:spLocks noChangeArrowheads="1"/>
          </p:cNvSpPr>
          <p:nvPr/>
        </p:nvSpPr>
        <p:spPr bwMode="auto">
          <a:xfrm>
            <a:off x="7156450" y="5943600"/>
            <a:ext cx="1185863" cy="400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u="none">
                <a:solidFill>
                  <a:srgbClr val="333399"/>
                </a:solidFill>
                <a:latin typeface="Calibri" pitchFamily="34" charset="0"/>
              </a:rPr>
              <a:t>fra un’ora</a:t>
            </a:r>
            <a:endParaRPr lang="it-IT" altLang="it-IT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33" name="Text Box 32"/>
          <p:cNvSpPr txBox="1">
            <a:spLocks noChangeArrowheads="1"/>
          </p:cNvSpPr>
          <p:nvPr/>
        </p:nvSpPr>
        <p:spPr bwMode="auto">
          <a:xfrm>
            <a:off x="4418013" y="2667000"/>
            <a:ext cx="32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u="none">
                <a:solidFill>
                  <a:schemeClr val="tx1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86034" name="Text Box 33"/>
          <p:cNvSpPr txBox="1">
            <a:spLocks noChangeArrowheads="1"/>
          </p:cNvSpPr>
          <p:nvPr/>
        </p:nvSpPr>
        <p:spPr bwMode="auto">
          <a:xfrm>
            <a:off x="4418013" y="4648200"/>
            <a:ext cx="32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u="none">
                <a:solidFill>
                  <a:schemeClr val="tx1"/>
                </a:solidFill>
                <a:latin typeface="Calibri" pitchFamily="34" charset="0"/>
              </a:rPr>
              <a:t>+</a:t>
            </a:r>
          </a:p>
        </p:txBody>
      </p:sp>
      <p:pic>
        <p:nvPicPr>
          <p:cNvPr id="86035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1363663"/>
            <a:ext cx="12954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38" name="AutoShape 59" descr="http://metweb.osmer.fvg.it/share/share/distribuzione-media/televisione/rai_tg14-altre_trasmissioni/Simboli%20trasparenti/TERMOMETRO_bis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86039" name="AutoShape 61" descr="http://metweb.osmer.fvg.it/share/share/distribuzione-media/televisione/rai_tg14-altre_trasmissioni/Simboli%20trasparenti/TERMOMETRO_bis.jpg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pic>
        <p:nvPicPr>
          <p:cNvPr id="86040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1438" y="1208088"/>
            <a:ext cx="52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41" name="AutoShape 67" descr="http://metweb.osmer.fvg.it/share/share/distribuzione-media/televisione/rai_tg14-altre_trasmissioni/Simboli%20trasparenti/temporale_tras_giallo.gif"/>
          <p:cNvSpPr>
            <a:spLocks noChangeAspect="1" noChangeArrowheads="1"/>
          </p:cNvSpPr>
          <p:nvPr/>
        </p:nvSpPr>
        <p:spPr bwMode="auto">
          <a:xfrm>
            <a:off x="47307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86042" name="AutoShape 69" descr="http://metweb.osmer.fvg.it/share/share/distribuzione-media/televisione/rai_tg14-altre_trasmissioni/Simboli%20trasparenti/temporale_tras_giallo.gif"/>
          <p:cNvSpPr>
            <a:spLocks noChangeAspect="1" noChangeArrowheads="1"/>
          </p:cNvSpPr>
          <p:nvPr/>
        </p:nvSpPr>
        <p:spPr bwMode="auto">
          <a:xfrm>
            <a:off x="625475" y="274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86043" name="AutoShape 71" descr="http://metweb.osmer.fvg.it/share/share/distribuzione-media/televisione/rai_tg14-altre_trasmissioni/Simboli%20trasparenti/bianca_neve_tras.gif"/>
          <p:cNvSpPr>
            <a:spLocks noChangeAspect="1" noChangeArrowheads="1"/>
          </p:cNvSpPr>
          <p:nvPr/>
        </p:nvSpPr>
        <p:spPr bwMode="auto">
          <a:xfrm>
            <a:off x="777875" y="427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pic>
        <p:nvPicPr>
          <p:cNvPr id="86044" name="Immagin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8669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5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166813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6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1757363"/>
            <a:ext cx="10160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47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604963"/>
            <a:ext cx="549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48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513" y="1647825"/>
            <a:ext cx="549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7063" y="441325"/>
            <a:ext cx="57912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domande a cui possiamo rispondere?</a:t>
            </a:r>
            <a:endParaRPr lang="it-IT" altLang="it-IT" sz="2800" kern="1200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7043" name="Text Box 10"/>
          <p:cNvSpPr txBox="1">
            <a:spLocks noChangeArrowheads="1"/>
          </p:cNvSpPr>
          <p:nvPr/>
        </p:nvSpPr>
        <p:spPr bwMode="auto">
          <a:xfrm>
            <a:off x="381000" y="1041400"/>
            <a:ext cx="2108200" cy="400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domani pioverà?</a:t>
            </a:r>
            <a:endParaRPr lang="it-IT" altLang="it-IT" sz="2000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7044" name="Text Box 11"/>
          <p:cNvSpPr txBox="1">
            <a:spLocks noChangeArrowheads="1"/>
          </p:cNvSpPr>
          <p:nvPr/>
        </p:nvSpPr>
        <p:spPr bwMode="auto">
          <a:xfrm>
            <a:off x="381000" y="1574800"/>
            <a:ext cx="5168900" cy="400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quale sarà la temperatura minima di domani?</a:t>
            </a:r>
            <a:endParaRPr lang="it-IT" altLang="it-IT" sz="2000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7045" name="Text Box 12"/>
          <p:cNvSpPr txBox="1">
            <a:spLocks noChangeArrowheads="1"/>
          </p:cNvSpPr>
          <p:nvPr/>
        </p:nvSpPr>
        <p:spPr bwMode="auto">
          <a:xfrm>
            <a:off x="381000" y="2108200"/>
            <a:ext cx="3222625" cy="400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domani ci sarà vento forte?</a:t>
            </a:r>
          </a:p>
        </p:txBody>
      </p:sp>
      <p:sp>
        <p:nvSpPr>
          <p:cNvPr id="87046" name="Text Box 13"/>
          <p:cNvSpPr txBox="1">
            <a:spLocks noChangeArrowheads="1"/>
          </p:cNvSpPr>
          <p:nvPr/>
        </p:nvSpPr>
        <p:spPr bwMode="auto">
          <a:xfrm>
            <a:off x="381000" y="3860800"/>
            <a:ext cx="5095875" cy="40005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avremo almeno una settimana di bel tempo?</a:t>
            </a:r>
          </a:p>
        </p:txBody>
      </p:sp>
      <p:sp>
        <p:nvSpPr>
          <p:cNvPr id="87047" name="Text Box 14"/>
          <p:cNvSpPr txBox="1">
            <a:spLocks noChangeArrowheads="1"/>
          </p:cNvSpPr>
          <p:nvPr/>
        </p:nvSpPr>
        <p:spPr bwMode="auto">
          <a:xfrm>
            <a:off x="381000" y="4394200"/>
            <a:ext cx="6826250" cy="40005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giovedì prossimo avrò abbastanza vento per andare in barca?</a:t>
            </a:r>
          </a:p>
        </p:txBody>
      </p:sp>
      <p:sp>
        <p:nvSpPr>
          <p:cNvPr id="87048" name="Text Box 15"/>
          <p:cNvSpPr txBox="1">
            <a:spLocks noChangeArrowheads="1"/>
          </p:cNvSpPr>
          <p:nvPr/>
        </p:nvSpPr>
        <p:spPr bwMode="auto">
          <a:xfrm>
            <a:off x="381000" y="5613400"/>
            <a:ext cx="7624763" cy="400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che tempo farà tra 2 mesi e 5 giorni? È il giorno del mio matrimonio! </a:t>
            </a:r>
          </a:p>
        </p:txBody>
      </p:sp>
      <p:sp>
        <p:nvSpPr>
          <p:cNvPr id="87049" name="Text Box 16"/>
          <p:cNvSpPr txBox="1">
            <a:spLocks noChangeArrowheads="1"/>
          </p:cNvSpPr>
          <p:nvPr/>
        </p:nvSpPr>
        <p:spPr bwMode="auto">
          <a:xfrm>
            <a:off x="381000" y="5080000"/>
            <a:ext cx="4591050" cy="400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il prossimo inverno avremo molta neve?</a:t>
            </a:r>
          </a:p>
        </p:txBody>
      </p:sp>
      <p:sp>
        <p:nvSpPr>
          <p:cNvPr id="87050" name="Text Box 17"/>
          <p:cNvSpPr txBox="1">
            <a:spLocks noChangeArrowheads="1"/>
          </p:cNvSpPr>
          <p:nvPr/>
        </p:nvSpPr>
        <p:spPr bwMode="auto">
          <a:xfrm>
            <a:off x="381000" y="2641600"/>
            <a:ext cx="7785100" cy="400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lavoriamo in cima a delle torri; aumenterà il vento nelle prossime ore?</a:t>
            </a:r>
          </a:p>
        </p:txBody>
      </p:sp>
      <p:sp>
        <p:nvSpPr>
          <p:cNvPr id="87051" name="Text Box 18"/>
          <p:cNvSpPr txBox="1">
            <a:spLocks noChangeArrowheads="1"/>
          </p:cNvSpPr>
          <p:nvPr/>
        </p:nvSpPr>
        <p:spPr bwMode="auto">
          <a:xfrm>
            <a:off x="381000" y="3175000"/>
            <a:ext cx="8008938" cy="400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devo falciare 10 campi di fieno; ci saranno temporali nei prossimi giorni?</a:t>
            </a:r>
          </a:p>
        </p:txBody>
      </p:sp>
      <p:sp>
        <p:nvSpPr>
          <p:cNvPr id="87052" name="Text Box 19"/>
          <p:cNvSpPr txBox="1">
            <a:spLocks noChangeArrowheads="1"/>
          </p:cNvSpPr>
          <p:nvPr/>
        </p:nvSpPr>
        <p:spPr bwMode="auto">
          <a:xfrm>
            <a:off x="381000" y="6146800"/>
            <a:ext cx="6726238" cy="400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u="none">
                <a:solidFill>
                  <a:srgbClr val="333399"/>
                </a:solidFill>
                <a:latin typeface="Calibri" pitchFamily="34" charset="0"/>
              </a:rPr>
              <a:t>- ho i vasi dei fiori ancora in giardino, li devo portare dentro?  </a:t>
            </a:r>
          </a:p>
        </p:txBody>
      </p:sp>
      <p:pic>
        <p:nvPicPr>
          <p:cNvPr id="87053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41350" y="441325"/>
            <a:ext cx="51054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kern="1200" dirty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che risposte avremo?</a:t>
            </a:r>
          </a:p>
        </p:txBody>
      </p:sp>
      <p:sp>
        <p:nvSpPr>
          <p:cNvPr id="88067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3621088" cy="954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FF0000"/>
                </a:solidFill>
                <a:latin typeface="Calibri" pitchFamily="34" charset="0"/>
              </a:rPr>
              <a:t>risposte accuratissime </a:t>
            </a:r>
          </a:p>
          <a:p>
            <a:r>
              <a:rPr lang="it-IT" altLang="it-IT" sz="2800" b="1" u="none">
                <a:solidFill>
                  <a:srgbClr val="FF0000"/>
                </a:solidFill>
                <a:latin typeface="Calibri" pitchFamily="34" charset="0"/>
              </a:rPr>
              <a:t>con massimo dettaglio</a:t>
            </a:r>
            <a:r>
              <a:rPr lang="it-IT" altLang="it-IT" sz="2800" b="1" u="none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68" name="Text Box 11"/>
          <p:cNvSpPr txBox="1">
            <a:spLocks noChangeArrowheads="1"/>
          </p:cNvSpPr>
          <p:nvPr/>
        </p:nvSpPr>
        <p:spPr bwMode="auto">
          <a:xfrm>
            <a:off x="3505200" y="3124200"/>
            <a:ext cx="4164013" cy="95408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009900"/>
                </a:solidFill>
                <a:latin typeface="Calibri" pitchFamily="34" charset="0"/>
              </a:rPr>
              <a:t>informazioni con un</a:t>
            </a:r>
          </a:p>
          <a:p>
            <a:r>
              <a:rPr lang="it-IT" altLang="it-IT" sz="2800" b="1" u="none">
                <a:solidFill>
                  <a:srgbClr val="009900"/>
                </a:solidFill>
                <a:latin typeface="Calibri" pitchFamily="34" charset="0"/>
              </a:rPr>
              <a:t>certo grado di attendibilità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88069" name="Group 19"/>
          <p:cNvGrpSpPr>
            <a:grpSpLocks/>
          </p:cNvGrpSpPr>
          <p:nvPr/>
        </p:nvGrpSpPr>
        <p:grpSpPr bwMode="auto">
          <a:xfrm>
            <a:off x="2133600" y="1066800"/>
            <a:ext cx="1905000" cy="1905000"/>
            <a:chOff x="720" y="1296"/>
            <a:chExt cx="1200" cy="1200"/>
          </a:xfrm>
        </p:grpSpPr>
        <p:sp>
          <p:nvSpPr>
            <p:cNvPr id="88078" name="Line 12"/>
            <p:cNvSpPr>
              <a:spLocks noChangeShapeType="1"/>
            </p:cNvSpPr>
            <p:nvPr/>
          </p:nvSpPr>
          <p:spPr bwMode="auto">
            <a:xfrm>
              <a:off x="720" y="1392"/>
              <a:ext cx="1200" cy="1008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9" name="Line 13"/>
            <p:cNvSpPr>
              <a:spLocks noChangeShapeType="1"/>
            </p:cNvSpPr>
            <p:nvPr/>
          </p:nvSpPr>
          <p:spPr bwMode="auto">
            <a:xfrm rot="6127224">
              <a:off x="672" y="1392"/>
              <a:ext cx="1200" cy="1008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8070" name="Text Box 14"/>
          <p:cNvSpPr txBox="1">
            <a:spLocks noChangeArrowheads="1"/>
          </p:cNvSpPr>
          <p:nvPr/>
        </p:nvSpPr>
        <p:spPr bwMode="auto">
          <a:xfrm>
            <a:off x="6324600" y="4724400"/>
            <a:ext cx="2122488" cy="5238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333399"/>
                </a:solidFill>
                <a:latin typeface="Calibri" pitchFamily="34" charset="0"/>
              </a:rPr>
              <a:t>risposta utile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71" name="Text Box 15"/>
          <p:cNvSpPr txBox="1">
            <a:spLocks noChangeArrowheads="1"/>
          </p:cNvSpPr>
          <p:nvPr/>
        </p:nvSpPr>
        <p:spPr bwMode="auto">
          <a:xfrm>
            <a:off x="533400" y="4724400"/>
            <a:ext cx="2065338" cy="523875"/>
          </a:xfrm>
          <a:prstGeom prst="rect">
            <a:avLst/>
          </a:prstGeom>
          <a:noFill/>
          <a:ln w="5715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333399"/>
                </a:solidFill>
                <a:latin typeface="Calibri" pitchFamily="34" charset="0"/>
              </a:rPr>
              <a:t>informazioni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72" name="Text Box 16"/>
          <p:cNvSpPr txBox="1">
            <a:spLocks noChangeArrowheads="1"/>
          </p:cNvSpPr>
          <p:nvPr/>
        </p:nvSpPr>
        <p:spPr bwMode="auto">
          <a:xfrm>
            <a:off x="3387725" y="4724400"/>
            <a:ext cx="2011363" cy="523875"/>
          </a:xfrm>
          <a:prstGeom prst="rect">
            <a:avLst/>
          </a:prstGeom>
          <a:noFill/>
          <a:ln w="5715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333399"/>
                </a:solidFill>
                <a:latin typeface="Calibri" pitchFamily="34" charset="0"/>
              </a:rPr>
              <a:t>attendibilità</a:t>
            </a:r>
            <a:endParaRPr lang="it-IT" altLang="it-IT" sz="2800" b="1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73" name="Text Box 17"/>
          <p:cNvSpPr txBox="1">
            <a:spLocks noChangeArrowheads="1"/>
          </p:cNvSpPr>
          <p:nvPr/>
        </p:nvSpPr>
        <p:spPr bwMode="auto">
          <a:xfrm>
            <a:off x="2827338" y="4724400"/>
            <a:ext cx="365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 u="none">
                <a:solidFill>
                  <a:srgbClr val="333399"/>
                </a:solidFill>
                <a:latin typeface="Calibri" pitchFamily="34" charset="0"/>
              </a:rPr>
              <a:t>+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74" name="Text Box 18"/>
          <p:cNvSpPr txBox="1">
            <a:spLocks noChangeArrowheads="1"/>
          </p:cNvSpPr>
          <p:nvPr/>
        </p:nvSpPr>
        <p:spPr bwMode="auto">
          <a:xfrm>
            <a:off x="5716588" y="4724400"/>
            <a:ext cx="4492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 b="1" u="none">
                <a:solidFill>
                  <a:srgbClr val="333399"/>
                </a:solidFill>
                <a:latin typeface="Calibri" pitchFamily="34" charset="0"/>
              </a:rPr>
              <a:t>=</a:t>
            </a:r>
            <a:endParaRPr lang="it-IT" altLang="it-IT" sz="280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8075" name="Rectangle 20"/>
          <p:cNvSpPr>
            <a:spLocks noChangeArrowheads="1"/>
          </p:cNvSpPr>
          <p:nvPr/>
        </p:nvSpPr>
        <p:spPr bwMode="auto">
          <a:xfrm>
            <a:off x="611188" y="152400"/>
            <a:ext cx="739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1600" i="1" u="none">
                <a:solidFill>
                  <a:srgbClr val="333399"/>
                </a:solidFill>
                <a:latin typeface="Verdana" pitchFamily="34" charset="0"/>
              </a:rPr>
              <a:t>LE PREVISIONI DEL TEMPO</a:t>
            </a:r>
            <a:endParaRPr lang="it-IT" altLang="it-IT" sz="2000" u="none">
              <a:solidFill>
                <a:srgbClr val="0000FF"/>
              </a:solidFill>
              <a:latin typeface="Verdana" pitchFamily="34" charset="0"/>
            </a:endParaRPr>
          </a:p>
        </p:txBody>
      </p:sp>
      <p:pic>
        <p:nvPicPr>
          <p:cNvPr id="8807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ChangeArrowheads="1"/>
          </p:cNvSpPr>
          <p:nvPr/>
        </p:nvSpPr>
        <p:spPr bwMode="auto">
          <a:xfrm>
            <a:off x="323850" y="5589588"/>
            <a:ext cx="404653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u="none">
                <a:solidFill>
                  <a:srgbClr val="D60093"/>
                </a:solidFill>
                <a:latin typeface="Verdana" pitchFamily="34" charset="0"/>
              </a:rPr>
              <a:t>modello ECMWF deterministico (una delle possibili visualizzazioni)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650" y="312738"/>
            <a:ext cx="8229600" cy="1143000"/>
          </a:xfrm>
        </p:spPr>
        <p:txBody>
          <a:bodyPr/>
          <a:lstStyle/>
          <a:p>
            <a:pPr>
              <a:defRPr/>
            </a:pPr>
            <a:r>
              <a:rPr smtClean="0"/>
              <a:t>2 tipi di MODELLI: </a:t>
            </a:r>
            <a:br>
              <a:rPr smtClean="0"/>
            </a:br>
            <a:r>
              <a:rPr smtClean="0"/>
              <a:t>DETERMINISTICO e PROBABILISTICO</a:t>
            </a:r>
            <a:endParaRPr/>
          </a:p>
        </p:txBody>
      </p:sp>
      <p:pic>
        <p:nvPicPr>
          <p:cNvPr id="6" name="Picture 5" descr="\\NFS\scratch\[FEDERICA - clima]\figure_per_stefano\fig4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146300"/>
            <a:ext cx="4046538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146300"/>
            <a:ext cx="4003675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Rectangle 9"/>
          <p:cNvSpPr>
            <a:spLocks noChangeArrowheads="1"/>
          </p:cNvSpPr>
          <p:nvPr/>
        </p:nvSpPr>
        <p:spPr bwMode="auto">
          <a:xfrm>
            <a:off x="4716463" y="5743575"/>
            <a:ext cx="40036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u="none">
                <a:solidFill>
                  <a:srgbClr val="D60093"/>
                </a:solidFill>
                <a:latin typeface="Verdana" pitchFamily="34" charset="0"/>
              </a:rPr>
              <a:t>modello probabilistico («spaghetti») </a:t>
            </a:r>
          </a:p>
        </p:txBody>
      </p:sp>
      <p:pic>
        <p:nvPicPr>
          <p:cNvPr id="89095" name="Picture 10" descr="meteo_fvg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/>
      <p:bldP spid="1228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olo 1"/>
          <p:cNvSpPr>
            <a:spLocks noGrp="1"/>
          </p:cNvSpPr>
          <p:nvPr>
            <p:ph type="title"/>
          </p:nvPr>
        </p:nvSpPr>
        <p:spPr bwMode="auto">
          <a:xfrm>
            <a:off x="611188" y="635000"/>
            <a:ext cx="7705725" cy="7969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 smtClean="0"/>
              <a:t>Cosa fa l’OSMER dell’ARPA FVG</a:t>
            </a:r>
          </a:p>
        </p:txBody>
      </p:sp>
      <p:pic>
        <p:nvPicPr>
          <p:cNvPr id="86019" name="Immagine 3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773238"/>
            <a:ext cx="1908175" cy="143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sellaDiTesto 22"/>
          <p:cNvSpPr txBox="1">
            <a:spLocks noChangeArrowheads="1"/>
          </p:cNvSpPr>
          <p:nvPr/>
        </p:nvSpPr>
        <p:spPr bwMode="auto">
          <a:xfrm>
            <a:off x="34925" y="2157413"/>
            <a:ext cx="2251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dati da 223 stazioni meteo/pluviotermo</a:t>
            </a:r>
          </a:p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radar</a:t>
            </a:r>
          </a:p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350 pannelli grandine</a:t>
            </a:r>
          </a:p>
        </p:txBody>
      </p:sp>
      <p:pic>
        <p:nvPicPr>
          <p:cNvPr id="86021" name="Immagine 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1773238"/>
            <a:ext cx="1908175" cy="143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sellaDiTesto 24"/>
          <p:cNvSpPr txBox="1">
            <a:spLocks noChangeArrowheads="1"/>
          </p:cNvSpPr>
          <p:nvPr/>
        </p:nvSpPr>
        <p:spPr bwMode="auto">
          <a:xfrm>
            <a:off x="6599238" y="2190750"/>
            <a:ext cx="25098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studi e ricerche su</a:t>
            </a:r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 </a:t>
            </a:r>
          </a:p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fenomeni meteo, </a:t>
            </a:r>
          </a:p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clima e </a:t>
            </a:r>
          </a:p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cambiamenti climatici</a:t>
            </a:r>
          </a:p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sviluppo applicativi</a:t>
            </a:r>
          </a:p>
        </p:txBody>
      </p:sp>
      <p:pic>
        <p:nvPicPr>
          <p:cNvPr id="86023" name="Immagine 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463" y="3892550"/>
            <a:ext cx="1908175" cy="143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CasellaDiTesto 26"/>
          <p:cNvSpPr txBox="1">
            <a:spLocks noChangeArrowheads="1"/>
          </p:cNvSpPr>
          <p:nvPr/>
        </p:nvSpPr>
        <p:spPr bwMode="auto">
          <a:xfrm>
            <a:off x="65088" y="5613400"/>
            <a:ext cx="417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sito web per desktop + mobile, </a:t>
            </a:r>
          </a:p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social (fb, tw, YouTube, Vimeo)</a:t>
            </a:r>
          </a:p>
          <a:p>
            <a:pPr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RAI FVG (tg + radio + Buongiorno Regione), televisioni, radio e giornali FVG</a:t>
            </a:r>
          </a:p>
        </p:txBody>
      </p:sp>
      <p:pic>
        <p:nvPicPr>
          <p:cNvPr id="86025" name="Immagine 9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075" y="3933825"/>
            <a:ext cx="1908175" cy="143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CasellaDiTesto 28"/>
          <p:cNvSpPr txBox="1">
            <a:spLocks noChangeArrowheads="1"/>
          </p:cNvSpPr>
          <p:nvPr/>
        </p:nvSpPr>
        <p:spPr bwMode="auto">
          <a:xfrm>
            <a:off x="6083300" y="5600700"/>
            <a:ext cx="3060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bollettini previsioni standard</a:t>
            </a:r>
          </a:p>
          <a:p>
            <a:pPr algn="r" defTabSz="914400"/>
            <a:r>
              <a:rPr lang="it-IT" altLang="it-IT" sz="1800" b="1" u="none">
                <a:solidFill>
                  <a:srgbClr val="587D9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Settore Meteo del CFD  di Protezione Civile bollettini specialistici (strade, sanità, …)</a:t>
            </a:r>
          </a:p>
        </p:txBody>
      </p:sp>
      <p:sp>
        <p:nvSpPr>
          <p:cNvPr id="30" name="Arco 29"/>
          <p:cNvSpPr/>
          <p:nvPr/>
        </p:nvSpPr>
        <p:spPr bwMode="auto">
          <a:xfrm>
            <a:off x="900113" y="3324225"/>
            <a:ext cx="71437" cy="46038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>
              <a:defRPr/>
            </a:pPr>
            <a:endParaRPr lang="it-IT" sz="2000" u="none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6028" name="Freccia in su 24"/>
          <p:cNvSpPr>
            <a:spLocks noChangeArrowheads="1"/>
          </p:cNvSpPr>
          <p:nvPr/>
        </p:nvSpPr>
        <p:spPr bwMode="auto">
          <a:xfrm>
            <a:off x="3124200" y="3284538"/>
            <a:ext cx="288925" cy="431800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D600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>
              <a:defRPr/>
            </a:pPr>
            <a:endParaRPr lang="it-IT" altLang="it-IT" sz="2000" u="none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6029" name="Freccia in su 25"/>
          <p:cNvSpPr>
            <a:spLocks noChangeArrowheads="1"/>
          </p:cNvSpPr>
          <p:nvPr/>
        </p:nvSpPr>
        <p:spPr bwMode="auto">
          <a:xfrm rot="-5400000">
            <a:off x="4429125" y="4364038"/>
            <a:ext cx="287337" cy="433388"/>
          </a:xfrm>
          <a:prstGeom prst="upArrow">
            <a:avLst>
              <a:gd name="adj1" fmla="val 50000"/>
              <a:gd name="adj2" fmla="val 50276"/>
            </a:avLst>
          </a:prstGeom>
          <a:solidFill>
            <a:srgbClr val="D600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endParaRPr lang="it-IT" altLang="it-IT" sz="2000" u="none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6030" name="Freccia in su 26"/>
          <p:cNvSpPr>
            <a:spLocks noChangeArrowheads="1"/>
          </p:cNvSpPr>
          <p:nvPr/>
        </p:nvSpPr>
        <p:spPr bwMode="auto">
          <a:xfrm rot="5400000">
            <a:off x="4428331" y="2234407"/>
            <a:ext cx="287337" cy="431800"/>
          </a:xfrm>
          <a:prstGeom prst="upArrow">
            <a:avLst>
              <a:gd name="adj1" fmla="val 50000"/>
              <a:gd name="adj2" fmla="val 50092"/>
            </a:avLst>
          </a:prstGeom>
          <a:solidFill>
            <a:srgbClr val="D600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endParaRPr lang="it-IT" altLang="it-IT" sz="2000" u="none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86031" name="Freccia in su 27"/>
          <p:cNvSpPr>
            <a:spLocks noChangeArrowheads="1"/>
          </p:cNvSpPr>
          <p:nvPr/>
        </p:nvSpPr>
        <p:spPr bwMode="auto">
          <a:xfrm flipV="1">
            <a:off x="5724525" y="3357563"/>
            <a:ext cx="288925" cy="43338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D600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defRPr sz="2400" u="sng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endParaRPr lang="it-IT" altLang="it-IT" sz="2000" u="none" smtClean="0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29712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107504" y="1614458"/>
            <a:ext cx="1566519" cy="400110"/>
          </a:xfrm>
          <a:prstGeom prst="rect">
            <a:avLst/>
          </a:prstGeom>
          <a:solidFill>
            <a:srgbClr val="587D9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sz="2000" b="1" u="none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osservazione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7320371" y="1614458"/>
            <a:ext cx="1701748" cy="400110"/>
          </a:xfrm>
          <a:prstGeom prst="rect">
            <a:avLst/>
          </a:prstGeom>
          <a:solidFill>
            <a:srgbClr val="587D9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GB"/>
            </a:defPPr>
            <a:lvl1pPr defTabSz="914400">
              <a:defRPr sz="2000" b="1" u="none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it-IT" dirty="0" smtClean="0"/>
              <a:t>comprensione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7764964" y="5085184"/>
            <a:ext cx="1294585" cy="400110"/>
          </a:xfrm>
          <a:prstGeom prst="rect">
            <a:avLst/>
          </a:prstGeom>
          <a:solidFill>
            <a:srgbClr val="587D9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GB"/>
            </a:defPPr>
            <a:lvl1pPr defTabSz="914400">
              <a:defRPr sz="2000" b="1" u="none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it-IT" dirty="0" smtClean="0"/>
              <a:t>previsione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136525" y="5117122"/>
            <a:ext cx="1257075" cy="400110"/>
          </a:xfrm>
          <a:prstGeom prst="rect">
            <a:avLst/>
          </a:prstGeom>
          <a:solidFill>
            <a:srgbClr val="587D9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GB"/>
            </a:defPPr>
            <a:lvl1pPr defTabSz="914400">
              <a:defRPr sz="2000" b="1" u="none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it-IT" dirty="0" smtClean="0"/>
              <a:t>diffusione</a:t>
            </a:r>
          </a:p>
        </p:txBody>
      </p:sp>
      <p:pic>
        <p:nvPicPr>
          <p:cNvPr id="29725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6" name="Line 8"/>
          <p:cNvSpPr>
            <a:spLocks noChangeShapeType="1"/>
          </p:cNvSpPr>
          <p:nvPr/>
        </p:nvSpPr>
        <p:spPr bwMode="auto">
          <a:xfrm>
            <a:off x="684213" y="1341438"/>
            <a:ext cx="7559675" cy="0"/>
          </a:xfrm>
          <a:prstGeom prst="line">
            <a:avLst/>
          </a:prstGeom>
          <a:noFill/>
          <a:ln w="38100">
            <a:solidFill>
              <a:srgbClr val="587D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olo 1"/>
          <p:cNvSpPr>
            <a:spLocks noGrp="1"/>
          </p:cNvSpPr>
          <p:nvPr>
            <p:ph type="title"/>
          </p:nvPr>
        </p:nvSpPr>
        <p:spPr bwMode="auto">
          <a:xfrm>
            <a:off x="641350" y="620713"/>
            <a:ext cx="8147050" cy="7969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altLang="it-IT" smtClean="0"/>
              <a:t>TEMPO e CLIMA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539750" y="1052513"/>
            <a:ext cx="7772400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>
              <a:defRPr/>
            </a:pPr>
            <a:r>
              <a:rPr lang="it-IT" altLang="it-IT" sz="2400" i="1" u="none" kern="0" dirty="0" smtClean="0">
                <a:solidFill>
                  <a:srgbClr val="D60093"/>
                </a:solidFill>
                <a:latin typeface="Verdana"/>
              </a:rPr>
              <a:t>«il clima è quello che ti aspetti, </a:t>
            </a:r>
            <a:br>
              <a:rPr lang="it-IT" altLang="it-IT" sz="2400" i="1" u="none" kern="0" dirty="0" smtClean="0">
                <a:solidFill>
                  <a:srgbClr val="D60093"/>
                </a:solidFill>
                <a:latin typeface="Verdana"/>
              </a:rPr>
            </a:br>
            <a:r>
              <a:rPr lang="it-IT" altLang="it-IT" sz="2400" i="1" u="none" kern="0" dirty="0" smtClean="0">
                <a:solidFill>
                  <a:srgbClr val="D60093"/>
                </a:solidFill>
                <a:latin typeface="Verdana"/>
              </a:rPr>
              <a:t>il tempo è quello che ti capita»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13" y="4868863"/>
            <a:ext cx="2627312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D8D8D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2" descr="RR_ANNUALE 1961-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575" y="4332288"/>
            <a:ext cx="166211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contenuto 2"/>
          <p:cNvSpPr txBox="1">
            <a:spLocks/>
          </p:cNvSpPr>
          <p:nvPr/>
        </p:nvSpPr>
        <p:spPr bwMode="auto">
          <a:xfrm>
            <a:off x="344488" y="3597275"/>
            <a:ext cx="530701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it-IT" sz="2000" b="0" u="none" kern="0" dirty="0" smtClean="0">
                <a:solidFill>
                  <a:srgbClr val="D60093"/>
                </a:solidFill>
                <a:latin typeface="Verdana"/>
              </a:rPr>
              <a:t>CLIMA</a:t>
            </a:r>
            <a:br>
              <a:rPr lang="it-IT" sz="2000" b="0" u="none" kern="0" dirty="0" smtClean="0">
                <a:solidFill>
                  <a:srgbClr val="D60093"/>
                </a:solidFill>
                <a:latin typeface="Verdana"/>
              </a:rPr>
            </a:br>
            <a:r>
              <a:rPr lang="it-IT" sz="2000" b="0" u="none" kern="0" dirty="0" smtClean="0">
                <a:solidFill>
                  <a:srgbClr val="587D93"/>
                </a:solidFill>
                <a:latin typeface="Verdana"/>
              </a:rPr>
              <a:t>=</a:t>
            </a:r>
            <a:r>
              <a:rPr lang="it-IT" sz="2000" b="0" u="none" kern="0" dirty="0" smtClean="0">
                <a:solidFill>
                  <a:srgbClr val="0000FF">
                    <a:lumMod val="50000"/>
                  </a:srgbClr>
                </a:solidFill>
                <a:latin typeface="Verdana"/>
              </a:rPr>
              <a:t> </a:t>
            </a:r>
            <a:r>
              <a:rPr lang="it-IT" sz="2000" b="0" u="none" kern="0" dirty="0" smtClean="0">
                <a:solidFill>
                  <a:srgbClr val="D60093"/>
                </a:solidFill>
                <a:latin typeface="Verdana"/>
              </a:rPr>
              <a:t>media</a:t>
            </a:r>
            <a:r>
              <a:rPr lang="it-IT" sz="2000" b="0" u="none" kern="0" dirty="0">
                <a:solidFill>
                  <a:srgbClr val="587D93"/>
                </a:solidFill>
                <a:latin typeface="Verdana"/>
              </a:rPr>
              <a:t> e </a:t>
            </a:r>
            <a:r>
              <a:rPr lang="it-IT" sz="2000" b="0" u="none" kern="0" dirty="0" smtClean="0">
                <a:solidFill>
                  <a:srgbClr val="D60093"/>
                </a:solidFill>
                <a:latin typeface="Verdana"/>
              </a:rPr>
              <a:t>variabilità</a:t>
            </a:r>
            <a:r>
              <a:rPr lang="it-IT" sz="2000" b="0" u="none" kern="0" dirty="0" smtClean="0">
                <a:solidFill>
                  <a:srgbClr val="0000FF">
                    <a:lumMod val="50000"/>
                  </a:srgbClr>
                </a:solidFill>
                <a:latin typeface="Verdana"/>
              </a:rPr>
              <a:t> </a:t>
            </a:r>
            <a:r>
              <a:rPr lang="it-IT" sz="2000" b="0" u="none" kern="0" dirty="0" smtClean="0">
                <a:solidFill>
                  <a:srgbClr val="587D93"/>
                </a:solidFill>
                <a:latin typeface="Verdana"/>
              </a:rPr>
              <a:t>delle condizioni </a:t>
            </a:r>
            <a:r>
              <a:rPr lang="it-IT" sz="2000" b="0" i="1" u="none" kern="0" dirty="0" smtClean="0">
                <a:solidFill>
                  <a:srgbClr val="587D93"/>
                </a:solidFill>
                <a:latin typeface="Verdana"/>
              </a:rPr>
              <a:t>(temperatura, precipitazioni, vento…)</a:t>
            </a:r>
            <a:r>
              <a:rPr lang="it-IT" sz="2000" b="0" u="none" kern="0" dirty="0" smtClean="0">
                <a:solidFill>
                  <a:srgbClr val="587D93"/>
                </a:solidFill>
                <a:latin typeface="Verdana"/>
              </a:rPr>
              <a:t> che si registrano</a:t>
            </a:r>
            <a:br>
              <a:rPr lang="it-IT" sz="2000" b="0" u="none" kern="0" dirty="0" smtClean="0">
                <a:solidFill>
                  <a:srgbClr val="587D93"/>
                </a:solidFill>
                <a:latin typeface="Verdana"/>
              </a:rPr>
            </a:br>
            <a:r>
              <a:rPr lang="it-IT" sz="2000" b="0" u="none" kern="0" dirty="0" smtClean="0">
                <a:solidFill>
                  <a:srgbClr val="D60093"/>
                </a:solidFill>
                <a:latin typeface="Verdana"/>
              </a:rPr>
              <a:t>in lunghi periodi di tempo (</a:t>
            </a:r>
            <a:r>
              <a:rPr lang="it-IT" sz="2000" b="0" u="none" kern="0" dirty="0" smtClean="0">
                <a:solidFill>
                  <a:srgbClr val="587D93"/>
                </a:solidFill>
                <a:latin typeface="Verdana"/>
              </a:rPr>
              <a:t>es. 30 anni)</a:t>
            </a:r>
            <a:endParaRPr lang="it-IT" sz="2000" b="0" u="none" kern="0" dirty="0">
              <a:solidFill>
                <a:srgbClr val="587D93"/>
              </a:solidFill>
              <a:latin typeface="Verdana"/>
            </a:endParaRPr>
          </a:p>
        </p:txBody>
      </p:sp>
      <p:grpSp>
        <p:nvGrpSpPr>
          <p:cNvPr id="30727" name="Gruppo 1"/>
          <p:cNvGrpSpPr>
            <a:grpSpLocks/>
          </p:cNvGrpSpPr>
          <p:nvPr/>
        </p:nvGrpSpPr>
        <p:grpSpPr bwMode="auto">
          <a:xfrm>
            <a:off x="6092825" y="2259013"/>
            <a:ext cx="2376488" cy="1739900"/>
            <a:chOff x="5557838" y="2554288"/>
            <a:chExt cx="2376487" cy="1739900"/>
          </a:xfrm>
        </p:grpSpPr>
        <p:pic>
          <p:nvPicPr>
            <p:cNvPr id="30732" name="Picture 15" descr="Nuvole-DSC_3195-copia-rid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838" y="2554288"/>
              <a:ext cx="2376487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888616"/>
              <a:ext cx="1584176" cy="104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44488" y="2133600"/>
            <a:ext cx="3960812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333500" indent="-1333500">
              <a:defRPr sz="2000">
                <a:solidFill>
                  <a:srgbClr val="003399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9pPr>
          </a:lstStyle>
          <a:p>
            <a:pPr marL="0" indent="0" defTabSz="184150">
              <a:defRPr/>
            </a:pPr>
            <a:r>
              <a:rPr lang="it-IT" altLang="it-IT" u="none" kern="0" dirty="0" smtClean="0">
                <a:solidFill>
                  <a:srgbClr val="D60093"/>
                </a:solidFill>
                <a:latin typeface="Verdana"/>
              </a:rPr>
              <a:t>TEMPO</a:t>
            </a:r>
            <a:r>
              <a:rPr lang="it-IT" u="none" kern="0" dirty="0">
                <a:solidFill>
                  <a:srgbClr val="D60093"/>
                </a:solidFill>
                <a:latin typeface="Verdana"/>
              </a:rPr>
              <a:t> / «METEO» </a:t>
            </a:r>
            <a:r>
              <a:rPr lang="it-IT" altLang="it-IT" u="none" dirty="0" smtClean="0">
                <a:solidFill>
                  <a:srgbClr val="333399"/>
                </a:solidFill>
              </a:rPr>
              <a:t>: </a:t>
            </a:r>
            <a:r>
              <a:rPr lang="it-IT" altLang="it-IT" u="none" kern="0" dirty="0">
                <a:solidFill>
                  <a:srgbClr val="587D93"/>
                </a:solidFill>
                <a:latin typeface="Verdana"/>
              </a:rPr>
              <a:t>è lo STATO in cui l’atmosfera si </a:t>
            </a:r>
            <a:r>
              <a:rPr lang="it-IT" altLang="it-IT" u="none" kern="0" dirty="0" smtClean="0">
                <a:solidFill>
                  <a:srgbClr val="587D93"/>
                </a:solidFill>
                <a:latin typeface="Verdana"/>
              </a:rPr>
              <a:t>trova in </a:t>
            </a:r>
            <a:r>
              <a:rPr lang="it-IT" altLang="it-IT" u="none" kern="0" dirty="0">
                <a:solidFill>
                  <a:srgbClr val="587D93"/>
                </a:solidFill>
                <a:latin typeface="Verdana"/>
              </a:rPr>
              <a:t>un dato MOMENTO e in un dato </a:t>
            </a:r>
            <a:r>
              <a:rPr lang="it-IT" altLang="it-IT" u="none" kern="0" dirty="0" smtClean="0">
                <a:solidFill>
                  <a:srgbClr val="587D93"/>
                </a:solidFill>
                <a:latin typeface="Verdana"/>
              </a:rPr>
              <a:t>LUOGO</a:t>
            </a:r>
            <a:endParaRPr lang="it-IT" altLang="it-IT" u="none" kern="0" dirty="0">
              <a:solidFill>
                <a:srgbClr val="587D93"/>
              </a:solidFill>
              <a:latin typeface="Verdana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44488" y="5300663"/>
            <a:ext cx="48037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3399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rgbClr val="00339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it-IT" altLang="it-IT" u="none" kern="0" dirty="0">
                <a:solidFill>
                  <a:srgbClr val="587D93"/>
                </a:solidFill>
                <a:latin typeface="Verdana"/>
              </a:rPr>
              <a:t>il CLIMA è dunque la risultante delle condizioni del TEMPO che </a:t>
            </a:r>
          </a:p>
          <a:p>
            <a:pPr>
              <a:defRPr/>
            </a:pPr>
            <a:r>
              <a:rPr lang="it-IT" altLang="it-IT" u="none" kern="0" dirty="0">
                <a:solidFill>
                  <a:srgbClr val="587D93"/>
                </a:solidFill>
                <a:latin typeface="Verdana"/>
              </a:rPr>
              <a:t>si verificano nell’arco di anni, decenni o secoli.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NFS\share\utilities\loghi\Logo_ARPA\Logoarpa_ultimo_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30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olo 1"/>
          <p:cNvSpPr txBox="1">
            <a:spLocks/>
          </p:cNvSpPr>
          <p:nvPr/>
        </p:nvSpPr>
        <p:spPr bwMode="auto">
          <a:xfrm>
            <a:off x="603250" y="971550"/>
            <a:ext cx="41767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>
              <a:defRPr/>
            </a:pPr>
            <a:r>
              <a:rPr lang="it-IT" sz="2400" u="none" kern="0" dirty="0" smtClean="0">
                <a:solidFill>
                  <a:srgbClr val="0000FF">
                    <a:lumMod val="50000"/>
                  </a:srgbClr>
                </a:solidFill>
                <a:latin typeface="Calibri"/>
              </a:rPr>
              <a:t>il clima è cambiato molte volte in passato,</a:t>
            </a:r>
            <a:endParaRPr lang="it-IT" sz="2400" u="none" kern="0" dirty="0">
              <a:solidFill>
                <a:srgbClr val="0000FF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5" name="Titolo 1"/>
          <p:cNvSpPr txBox="1">
            <a:spLocks/>
          </p:cNvSpPr>
          <p:nvPr/>
        </p:nvSpPr>
        <p:spPr bwMode="auto">
          <a:xfrm>
            <a:off x="6110288" y="6042025"/>
            <a:ext cx="2511425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it-IT" altLang="it-IT" sz="2000" dirty="0" smtClean="0">
                <a:solidFill>
                  <a:srgbClr val="003399"/>
                </a:solidFill>
                <a:latin typeface="Calibri"/>
              </a:rPr>
              <a:t>1880–2012: </a:t>
            </a:r>
            <a:r>
              <a:rPr lang="it-IT" altLang="it-IT" sz="2000" dirty="0">
                <a:solidFill>
                  <a:srgbClr val="CC3300"/>
                </a:solidFill>
                <a:latin typeface="Calibri"/>
              </a:rPr>
              <a:t>+ 0.85°C </a:t>
            </a:r>
            <a:endParaRPr lang="it-IT" sz="2000" kern="0" dirty="0">
              <a:latin typeface="Calibri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36750"/>
            <a:ext cx="4781550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uppo 2"/>
          <p:cNvGrpSpPr>
            <a:grpSpLocks/>
          </p:cNvGrpSpPr>
          <p:nvPr/>
        </p:nvGrpSpPr>
        <p:grpSpPr bwMode="auto">
          <a:xfrm>
            <a:off x="5534025" y="1916113"/>
            <a:ext cx="3276600" cy="4103687"/>
            <a:chOff x="177924" y="1124744"/>
            <a:chExt cx="4610100" cy="5152799"/>
          </a:xfrm>
        </p:grpSpPr>
        <p:pic>
          <p:nvPicPr>
            <p:cNvPr id="3175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24" y="1124744"/>
              <a:ext cx="4610100" cy="486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24" y="5983097"/>
              <a:ext cx="1352550" cy="294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ttangolo 11"/>
            <p:cNvSpPr>
              <a:spLocks noChangeArrowheads="1"/>
            </p:cNvSpPr>
            <p:nvPr/>
          </p:nvSpPr>
          <p:spPr bwMode="auto">
            <a:xfrm>
              <a:off x="1531471" y="5900801"/>
              <a:ext cx="3256553" cy="3767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0" rIns="72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 algn="r" defTabSz="914400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e-CH" altLang="it-IT" sz="1200" b="0" u="none" kern="0" dirty="0">
                  <a:solidFill>
                    <a:srgbClr val="0099CC"/>
                  </a:solidFill>
                </a:rPr>
                <a:t>AR5-WG1 </a:t>
              </a:r>
              <a:r>
                <a:rPr lang="de-CH" altLang="it-IT" sz="1200" b="0" u="none" kern="0" dirty="0" err="1">
                  <a:solidFill>
                    <a:srgbClr val="0099CC"/>
                  </a:solidFill>
                </a:rPr>
                <a:t>Figure</a:t>
              </a:r>
              <a:r>
                <a:rPr lang="de-CH" altLang="it-IT" sz="1200" b="0" u="none" kern="0" dirty="0">
                  <a:solidFill>
                    <a:srgbClr val="0099CC"/>
                  </a:solidFill>
                </a:rPr>
                <a:t> SPM.01</a:t>
              </a:r>
              <a:endParaRPr lang="en-GB" altLang="it-IT" sz="1200" u="none" kern="0" dirty="0">
                <a:solidFill>
                  <a:srgbClr val="0099CC"/>
                </a:solidFill>
              </a:endParaRPr>
            </a:p>
            <a:p>
              <a:pPr algn="r" defTabSz="914400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it-IT" altLang="it-IT" sz="1200" b="0" i="1" u="none" kern="0" dirty="0" smtClean="0">
                  <a:solidFill>
                    <a:srgbClr val="0099CC"/>
                  </a:solidFill>
                </a:rPr>
                <a:t>(</a:t>
              </a:r>
              <a:r>
                <a:rPr lang="it-IT" altLang="it-IT" sz="1200" b="0" i="1" u="none" kern="0" dirty="0">
                  <a:solidFill>
                    <a:srgbClr val="0099CC"/>
                  </a:solidFill>
                </a:rPr>
                <a:t>modificato da Castellari  2013)</a:t>
              </a:r>
            </a:p>
          </p:txBody>
        </p:sp>
      </p:grpSp>
      <p:sp>
        <p:nvSpPr>
          <p:cNvPr id="41" name="Titolo 1"/>
          <p:cNvSpPr txBox="1">
            <a:spLocks/>
          </p:cNvSpPr>
          <p:nvPr/>
        </p:nvSpPr>
        <p:spPr bwMode="auto">
          <a:xfrm>
            <a:off x="5351463" y="908050"/>
            <a:ext cx="364013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it-IT" sz="2800" kern="0" dirty="0" smtClean="0">
                <a:solidFill>
                  <a:srgbClr val="FF0000"/>
                </a:solidFill>
                <a:latin typeface="Calibri"/>
              </a:rPr>
              <a:t>ma mai così tanto</a:t>
            </a:r>
            <a:br>
              <a:rPr lang="it-IT" sz="2800" kern="0" dirty="0" smtClean="0">
                <a:solidFill>
                  <a:srgbClr val="FF0000"/>
                </a:solidFill>
                <a:latin typeface="Calibri"/>
              </a:rPr>
            </a:br>
            <a:r>
              <a:rPr lang="it-IT" sz="2800" kern="0" dirty="0" smtClean="0">
                <a:solidFill>
                  <a:srgbClr val="FF0000"/>
                </a:solidFill>
                <a:latin typeface="Calibri"/>
              </a:rPr>
              <a:t> in così poco tempo</a:t>
            </a:r>
            <a:endParaRPr lang="it-IT" sz="2800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250825" y="5230813"/>
            <a:ext cx="4679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00206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00206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00206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206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00206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206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206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206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2060"/>
                </a:solidFill>
                <a:latin typeface="Calibri" pitchFamily="34" charset="0"/>
              </a:defRPr>
            </a:lvl9pPr>
          </a:lstStyle>
          <a:p>
            <a:pPr algn="ctr" defTabSz="914400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1200" i="1" u="none" kern="0" dirty="0">
                <a:solidFill>
                  <a:srgbClr val="CC6600"/>
                </a:solidFill>
              </a:rPr>
              <a:t>Diagramma termo-pluviometrico per l’Olocene </a:t>
            </a:r>
            <a:r>
              <a:rPr lang="it-IT" altLang="it-IT" sz="1200" i="1" u="none" kern="0" dirty="0" smtClean="0">
                <a:solidFill>
                  <a:srgbClr val="CC6600"/>
                </a:solidFill>
              </a:rPr>
              <a:t>europeo </a:t>
            </a:r>
          </a:p>
          <a:p>
            <a:pPr algn="ctr" defTabSz="914400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1200" b="0" i="1" u="none" kern="0" dirty="0" smtClean="0">
                <a:solidFill>
                  <a:srgbClr val="CC6600"/>
                </a:solidFill>
              </a:rPr>
              <a:t>(fonte: Luigi Mariani</a:t>
            </a:r>
            <a:r>
              <a:rPr lang="it-IT" altLang="it-IT" sz="1200" b="0" i="1" u="none" kern="0" dirty="0">
                <a:solidFill>
                  <a:srgbClr val="CC6600"/>
                </a:solidFill>
              </a:rPr>
              <a:t>, Università degli Studi di Milano </a:t>
            </a:r>
            <a:r>
              <a:rPr lang="it-IT" altLang="it-IT" sz="1200" b="0" i="1" u="none" kern="0" dirty="0" smtClean="0">
                <a:solidFill>
                  <a:srgbClr val="CC6600"/>
                </a:solidFill>
              </a:rPr>
              <a:t>– </a:t>
            </a:r>
            <a:r>
              <a:rPr lang="it-IT" altLang="it-IT" sz="1200" b="0" i="1" u="none" kern="0" dirty="0" err="1" smtClean="0">
                <a:solidFill>
                  <a:srgbClr val="CC6600"/>
                </a:solidFill>
              </a:rPr>
              <a:t>Disaa</a:t>
            </a:r>
            <a:r>
              <a:rPr lang="it-IT" altLang="it-IT" sz="1200" b="0" i="1" u="none" kern="0" dirty="0" smtClean="0">
                <a:solidFill>
                  <a:srgbClr val="CC6600"/>
                </a:solidFill>
              </a:rPr>
              <a:t>)</a:t>
            </a:r>
            <a:endParaRPr lang="it-IT" altLang="it-IT" sz="1200" b="0" i="1" u="none" kern="0" dirty="0">
              <a:solidFill>
                <a:srgbClr val="CC6600"/>
              </a:solidFill>
            </a:endParaRPr>
          </a:p>
        </p:txBody>
      </p:sp>
      <p:sp>
        <p:nvSpPr>
          <p:cNvPr id="43" name="Ovale 42"/>
          <p:cNvSpPr/>
          <p:nvPr/>
        </p:nvSpPr>
        <p:spPr bwMode="auto">
          <a:xfrm rot="2597224">
            <a:off x="7996599" y="3783658"/>
            <a:ext cx="803935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00FFFF">
                <a:satMod val="175000"/>
                <a:alpha val="40000"/>
              </a:srgbClr>
            </a:glow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u="none" kern="0">
              <a:solidFill>
                <a:sysClr val="windowText" lastClr="000000"/>
              </a:solidFill>
            </a:endParaRPr>
          </a:p>
        </p:txBody>
      </p:sp>
      <p:pic>
        <p:nvPicPr>
          <p:cNvPr id="31756" name="Picture 10" descr="meteo_fvg_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17500"/>
            <a:ext cx="1149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750888" y="303213"/>
            <a:ext cx="8512175" cy="522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2A3D7A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 u="none" dirty="0" smtClean="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rPr>
              <a:t>la temperatura sulla terra negli ultimi 10’000 anni</a:t>
            </a:r>
            <a:endParaRPr lang="it-IT" altLang="it-IT" sz="2800" u="none" dirty="0">
              <a:solidFill>
                <a:srgbClr val="D60093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fondo previsioni">
  <a:themeElements>
    <a:clrScheme name="sfondo previsioni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fondo previsioni.po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0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0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fondo previsioni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ondo previsioni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ondo previsioni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ondo previsioni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ondo previsioni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ondo previsioni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ondo previsioni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1688</Words>
  <Application>Microsoft Office PowerPoint</Application>
  <PresentationFormat>Presentazione su schermo (4:3)</PresentationFormat>
  <Paragraphs>510</Paragraphs>
  <Slides>65</Slides>
  <Notes>55</Notes>
  <HiddenSlides>3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65</vt:i4>
      </vt:variant>
    </vt:vector>
  </HeadingPairs>
  <TitlesOfParts>
    <vt:vector size="71" baseType="lpstr">
      <vt:lpstr>Struttura predefinita</vt:lpstr>
      <vt:lpstr>2_Struttura predefinita</vt:lpstr>
      <vt:lpstr>4_sfondo previsioni</vt:lpstr>
      <vt:lpstr>Fotografia di Photo Editor </vt:lpstr>
      <vt:lpstr>ClipArt</vt:lpstr>
      <vt:lpstr>Documento Imaging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fa l’OSMER dell’ARPA FVG</vt:lpstr>
      <vt:lpstr>TEMPO e CLIMA</vt:lpstr>
      <vt:lpstr>Presentazione standard di PowerPoint</vt:lpstr>
      <vt:lpstr>Presentazione standard di PowerPoint</vt:lpstr>
      <vt:lpstr>ingredienti e ricetta delle previsioni</vt:lpstr>
      <vt:lpstr>i DATI: da dove arrivano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immagini da satellite</vt:lpstr>
      <vt:lpstr>il rilevamento dei fulmini</vt:lpstr>
      <vt:lpstr>la visualizzazione di sintesi delle osservazioni locali</vt:lpstr>
      <vt:lpstr>un lavoro delicato e…</vt:lpstr>
      <vt:lpstr>Presentazione standard di PowerPoint</vt:lpstr>
      <vt:lpstr>Presentazione standard di PowerPoint</vt:lpstr>
      <vt:lpstr>tutti i dati… in OMNIA</vt:lpstr>
      <vt:lpstr>il SUPPORTO INFORMATICO</vt:lpstr>
      <vt:lpstr>i MODELLI fisico-matematici</vt:lpstr>
      <vt:lpstr>le osservazioni e i modelli</vt:lpstr>
      <vt:lpstr>le osservazioni e i modelli</vt:lpstr>
      <vt:lpstr>il dominio planetario</vt:lpstr>
      <vt:lpstr>il dominio regionale</vt:lpstr>
      <vt:lpstr>la rappresentazione dell’orografia in un modello planetario</vt:lpstr>
      <vt:lpstr>i livelli verticali di un modello</vt:lpstr>
      <vt:lpstr>un esempio di campi previsti</vt:lpstr>
      <vt:lpstr>le carte meteorologiche: i valori futuri</vt:lpstr>
      <vt:lpstr>il modello ECMWF deterministico</vt:lpstr>
      <vt:lpstr>il modello DWD globale</vt:lpstr>
      <vt:lpstr>scarsa risoluzione su un territorio piccolo</vt:lpstr>
      <vt:lpstr>pochi passi di griglia possono fare la differenza</vt:lpstr>
      <vt:lpstr>i modelli ad area limitata (LAM) - dominio</vt:lpstr>
      <vt:lpstr>i modelli ad area limitata (LAM) - orografia</vt:lpstr>
      <vt:lpstr>un esempio di campi previsti - LAM</vt:lpstr>
      <vt:lpstr>modello DWD locale</vt:lpstr>
      <vt:lpstr>il modello Aladin</vt:lpstr>
      <vt:lpstr>CONOSCENZE ed ESPERIENZA del previsore</vt:lpstr>
      <vt:lpstr>il contesto geografico: l’Europa</vt:lpstr>
      <vt:lpstr>influenza della geografia: esempio</vt:lpstr>
      <vt:lpstr>il contesto geografico: il FVG</vt:lpstr>
      <vt:lpstr>influenza dell’orografia: esempio</vt:lpstr>
      <vt:lpstr>anche all’OSMER piove…</vt:lpstr>
      <vt:lpstr>Presentazione standard di PowerPoint</vt:lpstr>
      <vt:lpstr>OSMER: un lavoro di squadra</vt:lpstr>
      <vt:lpstr>le previsioni meteo locali: una sfida?</vt:lpstr>
      <vt:lpstr>Presentazione standard di PowerPoint</vt:lpstr>
      <vt:lpstr>Presentazione standard di PowerPoint</vt:lpstr>
      <vt:lpstr>Presentazione standard di PowerPoint</vt:lpstr>
      <vt:lpstr>perché le previsioni meteo (a volte) sono sbagliate?</vt:lpstr>
      <vt:lpstr>errori dei modelli (I)</vt:lpstr>
      <vt:lpstr>errori dei modelli (II)</vt:lpstr>
      <vt:lpstr>errori del previsore (I)</vt:lpstr>
      <vt:lpstr>errori del previsore (II)</vt:lpstr>
      <vt:lpstr>la catena dei (possibili) errori</vt:lpstr>
      <vt:lpstr>la percezione del tempo è spesso anche soggettiva </vt:lpstr>
      <vt:lpstr>molte domande possibili</vt:lpstr>
      <vt:lpstr>domande a cui possiamo rispondere?</vt:lpstr>
      <vt:lpstr>che risposte avremo?</vt:lpstr>
      <vt:lpstr>2 tipi di MODELLI:  DETERMINISTICO e PROBABILISTICO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Inquinamento atmosferico e allergie</dc:title>
  <dc:creator>violam</dc:creator>
  <cp:lastModifiedBy>micheletti stefano</cp:lastModifiedBy>
  <cp:revision>313</cp:revision>
  <cp:lastPrinted>1601-01-01T00:00:00Z</cp:lastPrinted>
  <dcterms:created xsi:type="dcterms:W3CDTF">2008-11-11T15:00:43Z</dcterms:created>
  <dcterms:modified xsi:type="dcterms:W3CDTF">2016-10-23T14:49:04Z</dcterms:modified>
</cp:coreProperties>
</file>