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95"/>
  </p:notesMasterIdLst>
  <p:sldIdLst>
    <p:sldId id="380" r:id="rId3"/>
    <p:sldId id="381" r:id="rId4"/>
    <p:sldId id="382" r:id="rId5"/>
    <p:sldId id="383" r:id="rId6"/>
    <p:sldId id="384" r:id="rId7"/>
    <p:sldId id="385" r:id="rId8"/>
    <p:sldId id="386" r:id="rId9"/>
    <p:sldId id="387" r:id="rId10"/>
    <p:sldId id="388" r:id="rId11"/>
    <p:sldId id="389" r:id="rId12"/>
    <p:sldId id="390" r:id="rId13"/>
    <p:sldId id="391" r:id="rId14"/>
    <p:sldId id="392" r:id="rId15"/>
    <p:sldId id="393" r:id="rId16"/>
    <p:sldId id="396" r:id="rId17"/>
    <p:sldId id="394" r:id="rId18"/>
    <p:sldId id="395" r:id="rId19"/>
    <p:sldId id="397" r:id="rId20"/>
    <p:sldId id="398" r:id="rId21"/>
    <p:sldId id="399" r:id="rId22"/>
    <p:sldId id="429" r:id="rId23"/>
    <p:sldId id="425" r:id="rId24"/>
    <p:sldId id="422" r:id="rId25"/>
    <p:sldId id="423" r:id="rId26"/>
    <p:sldId id="424" r:id="rId27"/>
    <p:sldId id="459" r:id="rId28"/>
    <p:sldId id="460" r:id="rId29"/>
    <p:sldId id="401" r:id="rId30"/>
    <p:sldId id="426" r:id="rId31"/>
    <p:sldId id="427" r:id="rId32"/>
    <p:sldId id="461" r:id="rId33"/>
    <p:sldId id="421" r:id="rId34"/>
    <p:sldId id="428" r:id="rId35"/>
    <p:sldId id="403" r:id="rId36"/>
    <p:sldId id="440" r:id="rId37"/>
    <p:sldId id="430" r:id="rId38"/>
    <p:sldId id="431" r:id="rId39"/>
    <p:sldId id="405" r:id="rId40"/>
    <p:sldId id="434" r:id="rId41"/>
    <p:sldId id="435" r:id="rId42"/>
    <p:sldId id="436" r:id="rId43"/>
    <p:sldId id="439" r:id="rId44"/>
    <p:sldId id="406" r:id="rId45"/>
    <p:sldId id="407" r:id="rId46"/>
    <p:sldId id="408" r:id="rId47"/>
    <p:sldId id="409" r:id="rId48"/>
    <p:sldId id="438" r:id="rId49"/>
    <p:sldId id="437" r:id="rId50"/>
    <p:sldId id="411" r:id="rId51"/>
    <p:sldId id="412" r:id="rId52"/>
    <p:sldId id="413" r:id="rId53"/>
    <p:sldId id="414" r:id="rId54"/>
    <p:sldId id="415" r:id="rId55"/>
    <p:sldId id="416" r:id="rId56"/>
    <p:sldId id="355" r:id="rId57"/>
    <p:sldId id="341" r:id="rId58"/>
    <p:sldId id="357" r:id="rId59"/>
    <p:sldId id="276" r:id="rId60"/>
    <p:sldId id="337" r:id="rId61"/>
    <p:sldId id="358" r:id="rId62"/>
    <p:sldId id="338" r:id="rId63"/>
    <p:sldId id="361" r:id="rId64"/>
    <p:sldId id="451" r:id="rId65"/>
    <p:sldId id="441" r:id="rId66"/>
    <p:sldId id="363" r:id="rId67"/>
    <p:sldId id="364" r:id="rId68"/>
    <p:sldId id="371" r:id="rId69"/>
    <p:sldId id="366" r:id="rId70"/>
    <p:sldId id="367" r:id="rId71"/>
    <p:sldId id="458" r:id="rId72"/>
    <p:sldId id="374" r:id="rId73"/>
    <p:sldId id="432" r:id="rId74"/>
    <p:sldId id="452" r:id="rId75"/>
    <p:sldId id="376" r:id="rId76"/>
    <p:sldId id="259" r:id="rId77"/>
    <p:sldId id="372" r:id="rId78"/>
    <p:sldId id="443" r:id="rId79"/>
    <p:sldId id="444" r:id="rId80"/>
    <p:sldId id="370" r:id="rId81"/>
    <p:sldId id="445" r:id="rId82"/>
    <p:sldId id="455" r:id="rId83"/>
    <p:sldId id="456" r:id="rId84"/>
    <p:sldId id="450" r:id="rId85"/>
    <p:sldId id="448" r:id="rId86"/>
    <p:sldId id="449" r:id="rId87"/>
    <p:sldId id="457" r:id="rId88"/>
    <p:sldId id="454" r:id="rId89"/>
    <p:sldId id="433" r:id="rId90"/>
    <p:sldId id="373" r:id="rId91"/>
    <p:sldId id="359" r:id="rId92"/>
    <p:sldId id="379" r:id="rId93"/>
    <p:sldId id="419" r:id="rId94"/>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00"/>
    <a:srgbClr val="0066CC"/>
    <a:srgbClr val="00007F"/>
    <a:srgbClr val="FF3300"/>
    <a:srgbClr val="006600"/>
    <a:srgbClr val="000000"/>
    <a:srgbClr val="8FFFFF"/>
    <a:srgbClr val="0037A4"/>
    <a:srgbClr val="CC0000"/>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826" autoAdjust="0"/>
    <p:restoredTop sz="87429" autoAdjust="0"/>
  </p:normalViewPr>
  <p:slideViewPr>
    <p:cSldViewPr>
      <p:cViewPr>
        <p:scale>
          <a:sx n="90" d="100"/>
          <a:sy n="90" d="100"/>
        </p:scale>
        <p:origin x="-2178" y="-276"/>
      </p:cViewPr>
      <p:guideLst>
        <p:guide orient="horz" pos="2160"/>
        <p:guide pos="2880"/>
      </p:guideLst>
    </p:cSldViewPr>
  </p:slideViewPr>
  <p:outlineViewPr>
    <p:cViewPr>
      <p:scale>
        <a:sx n="33" d="100"/>
        <a:sy n="33" d="100"/>
      </p:scale>
      <p:origin x="0" y="2556"/>
    </p:cViewPr>
  </p:outlineViewPr>
  <p:notesTextViewPr>
    <p:cViewPr>
      <p:scale>
        <a:sx n="1" d="1"/>
        <a:sy n="1" d="1"/>
      </p:scale>
      <p:origin x="0" y="0"/>
    </p:cViewPr>
  </p:notesTextViewPr>
  <p:sorterViewPr>
    <p:cViewPr>
      <p:scale>
        <a:sx n="120" d="100"/>
        <a:sy n="120" d="100"/>
      </p:scale>
      <p:origin x="0" y="455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iagrams/_rels/data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image" Target="../media/image39.png"/><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image" Target="../media/image39.png"/><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906EAC-77B8-4D62-8424-2D8D8B73DDC4}"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it-IT"/>
        </a:p>
      </dgm:t>
    </dgm:pt>
    <dgm:pt modelId="{BDF07986-9E7F-4DBC-8AB6-F827567784C6}">
      <dgm:prSet custT="1"/>
      <dgm:spPr/>
      <dgm:t>
        <a:bodyPr/>
        <a:lstStyle/>
        <a:p>
          <a:pPr rtl="0"/>
          <a:r>
            <a:rPr lang="it-IT" sz="2400" b="1" smtClean="0"/>
            <a:t>il clima in FVG sta cambiando?</a:t>
          </a:r>
          <a:endParaRPr lang="it-IT" sz="2400"/>
        </a:p>
      </dgm:t>
    </dgm:pt>
    <dgm:pt modelId="{1D40BD2F-8BE2-4834-96CB-C9175FF802A9}" type="parTrans" cxnId="{6784C967-D053-4DBB-95E2-C537CD111FD3}">
      <dgm:prSet/>
      <dgm:spPr/>
      <dgm:t>
        <a:bodyPr/>
        <a:lstStyle/>
        <a:p>
          <a:endParaRPr lang="it-IT" sz="2400"/>
        </a:p>
      </dgm:t>
    </dgm:pt>
    <dgm:pt modelId="{0C36C5D1-5420-4A60-A9A3-2D56B154B84E}" type="sibTrans" cxnId="{6784C967-D053-4DBB-95E2-C537CD111FD3}">
      <dgm:prSet/>
      <dgm:spPr/>
      <dgm:t>
        <a:bodyPr/>
        <a:lstStyle/>
        <a:p>
          <a:endParaRPr lang="it-IT" sz="2400"/>
        </a:p>
      </dgm:t>
    </dgm:pt>
    <dgm:pt modelId="{ABBC72F9-9EA2-4E02-9D29-C8F621F1F81E}">
      <dgm:prSet custT="1"/>
      <dgm:spPr/>
      <dgm:t>
        <a:bodyPr/>
        <a:lstStyle/>
        <a:p>
          <a:pPr rtl="0"/>
          <a:r>
            <a:rPr lang="it-IT" sz="2400" b="1" dirty="0" smtClean="0"/>
            <a:t>e questo c’entra qualcosa con il «global </a:t>
          </a:r>
          <a:r>
            <a:rPr lang="it-IT" sz="2400" b="1" dirty="0" err="1" smtClean="0"/>
            <a:t>warming</a:t>
          </a:r>
          <a:r>
            <a:rPr lang="it-IT" sz="2400" b="1" dirty="0" smtClean="0"/>
            <a:t>»?</a:t>
          </a:r>
          <a:endParaRPr lang="it-IT" sz="2400" dirty="0"/>
        </a:p>
      </dgm:t>
    </dgm:pt>
    <dgm:pt modelId="{A6284D57-0FBC-4CA7-9AC2-A1C9E40914B1}" type="parTrans" cxnId="{53CC5686-AB99-4C01-BBFF-978DF1969418}">
      <dgm:prSet/>
      <dgm:spPr/>
      <dgm:t>
        <a:bodyPr/>
        <a:lstStyle/>
        <a:p>
          <a:endParaRPr lang="it-IT" sz="2400"/>
        </a:p>
      </dgm:t>
    </dgm:pt>
    <dgm:pt modelId="{911F9FEE-2EAF-429A-8A27-C140336542B7}" type="sibTrans" cxnId="{53CC5686-AB99-4C01-BBFF-978DF1969418}">
      <dgm:prSet/>
      <dgm:spPr/>
      <dgm:t>
        <a:bodyPr/>
        <a:lstStyle/>
        <a:p>
          <a:endParaRPr lang="it-IT" sz="2400"/>
        </a:p>
      </dgm:t>
    </dgm:pt>
    <dgm:pt modelId="{74845502-E665-4E5C-8C25-7A29E329D0D9}">
      <dgm:prSet custT="1"/>
      <dgm:spPr/>
      <dgm:t>
        <a:bodyPr/>
        <a:lstStyle/>
        <a:p>
          <a:pPr rtl="0"/>
          <a:r>
            <a:rPr lang="it-IT" sz="2400" b="1" smtClean="0"/>
            <a:t>ma perché cambia il clima? </a:t>
          </a:r>
          <a:endParaRPr lang="it-IT" sz="2400"/>
        </a:p>
      </dgm:t>
    </dgm:pt>
    <dgm:pt modelId="{87E6A76E-E049-421B-A2A5-0D9BBBB8D530}" type="parTrans" cxnId="{47A134E0-B21E-49CD-B94B-55A7FF965D2A}">
      <dgm:prSet/>
      <dgm:spPr/>
      <dgm:t>
        <a:bodyPr/>
        <a:lstStyle/>
        <a:p>
          <a:endParaRPr lang="it-IT" sz="2400"/>
        </a:p>
      </dgm:t>
    </dgm:pt>
    <dgm:pt modelId="{4DCE937E-FF15-49FD-9577-999621516584}" type="sibTrans" cxnId="{47A134E0-B21E-49CD-B94B-55A7FF965D2A}">
      <dgm:prSet/>
      <dgm:spPr/>
      <dgm:t>
        <a:bodyPr/>
        <a:lstStyle/>
        <a:p>
          <a:endParaRPr lang="it-IT" sz="2400"/>
        </a:p>
      </dgm:t>
    </dgm:pt>
    <dgm:pt modelId="{9D3AD30D-930A-4682-8D6D-1ACE83647759}">
      <dgm:prSet custT="1"/>
      <dgm:spPr/>
      <dgm:t>
        <a:bodyPr/>
        <a:lstStyle/>
        <a:p>
          <a:pPr rtl="0"/>
          <a:r>
            <a:rPr lang="it-IT" sz="2400" b="1" smtClean="0"/>
            <a:t>insomma, dove stiamo andando?</a:t>
          </a:r>
          <a:endParaRPr lang="it-IT" sz="2400"/>
        </a:p>
      </dgm:t>
    </dgm:pt>
    <dgm:pt modelId="{7EB6ADF3-8222-4A46-BD61-A8268BD555B6}" type="parTrans" cxnId="{1DBBE60B-504D-4EAB-9214-5293FB67D10F}">
      <dgm:prSet/>
      <dgm:spPr/>
      <dgm:t>
        <a:bodyPr/>
        <a:lstStyle/>
        <a:p>
          <a:endParaRPr lang="it-IT" sz="2400"/>
        </a:p>
      </dgm:t>
    </dgm:pt>
    <dgm:pt modelId="{1E3AE3F1-133A-4BFC-B57B-EA8E9993D124}" type="sibTrans" cxnId="{1DBBE60B-504D-4EAB-9214-5293FB67D10F}">
      <dgm:prSet/>
      <dgm:spPr/>
      <dgm:t>
        <a:bodyPr/>
        <a:lstStyle/>
        <a:p>
          <a:endParaRPr lang="it-IT" sz="2400"/>
        </a:p>
      </dgm:t>
    </dgm:pt>
    <dgm:pt modelId="{F9E0E8FC-BD47-4919-BB62-78B95EF1378B}">
      <dgm:prSet custT="1"/>
      <dgm:spPr/>
      <dgm:t>
        <a:bodyPr/>
        <a:lstStyle/>
        <a:p>
          <a:pPr rtl="0"/>
          <a:r>
            <a:rPr lang="it-IT" sz="2400" b="1" smtClean="0"/>
            <a:t>quali sono le conseguenze per noi?</a:t>
          </a:r>
          <a:endParaRPr lang="it-IT" sz="2400"/>
        </a:p>
      </dgm:t>
    </dgm:pt>
    <dgm:pt modelId="{38B0353D-515F-4894-9D41-3F1490351072}" type="parTrans" cxnId="{6844115D-A8AE-4000-AFCC-A3CA0F783A9A}">
      <dgm:prSet/>
      <dgm:spPr/>
      <dgm:t>
        <a:bodyPr/>
        <a:lstStyle/>
        <a:p>
          <a:endParaRPr lang="it-IT" sz="2400"/>
        </a:p>
      </dgm:t>
    </dgm:pt>
    <dgm:pt modelId="{BB3C9CB2-C851-438E-9B5D-736101353FED}" type="sibTrans" cxnId="{6844115D-A8AE-4000-AFCC-A3CA0F783A9A}">
      <dgm:prSet/>
      <dgm:spPr/>
      <dgm:t>
        <a:bodyPr/>
        <a:lstStyle/>
        <a:p>
          <a:endParaRPr lang="it-IT" sz="2400"/>
        </a:p>
      </dgm:t>
    </dgm:pt>
    <dgm:pt modelId="{8E2B0993-8420-4D4D-A109-FBE3F05C025F}">
      <dgm:prSet custT="1"/>
      <dgm:spPr/>
      <dgm:t>
        <a:bodyPr/>
        <a:lstStyle/>
        <a:p>
          <a:pPr rtl="0"/>
          <a:r>
            <a:rPr lang="it-IT" sz="2400" b="1" smtClean="0"/>
            <a:t>e quindi cosa possiamo fare?</a:t>
          </a:r>
          <a:endParaRPr lang="it-IT" sz="2400"/>
        </a:p>
      </dgm:t>
    </dgm:pt>
    <dgm:pt modelId="{58319372-0E95-4249-B155-F4D21EDEC575}" type="parTrans" cxnId="{E23F8053-BB61-46C0-877F-D5AFA01A32B4}">
      <dgm:prSet/>
      <dgm:spPr/>
      <dgm:t>
        <a:bodyPr/>
        <a:lstStyle/>
        <a:p>
          <a:endParaRPr lang="it-IT" sz="2400"/>
        </a:p>
      </dgm:t>
    </dgm:pt>
    <dgm:pt modelId="{7946FE34-3924-4DEE-A81C-AA06575DC7B8}" type="sibTrans" cxnId="{E23F8053-BB61-46C0-877F-D5AFA01A32B4}">
      <dgm:prSet/>
      <dgm:spPr/>
      <dgm:t>
        <a:bodyPr/>
        <a:lstStyle/>
        <a:p>
          <a:endParaRPr lang="it-IT" sz="2400"/>
        </a:p>
      </dgm:t>
    </dgm:pt>
    <dgm:pt modelId="{4DAA7A8A-98A7-4F11-8ECD-6AABB39B8B73}" type="pres">
      <dgm:prSet presAssocID="{0F906EAC-77B8-4D62-8424-2D8D8B73DDC4}" presName="linearFlow" presStyleCnt="0">
        <dgm:presLayoutVars>
          <dgm:dir/>
          <dgm:resizeHandles val="exact"/>
        </dgm:presLayoutVars>
      </dgm:prSet>
      <dgm:spPr/>
      <dgm:t>
        <a:bodyPr/>
        <a:lstStyle/>
        <a:p>
          <a:endParaRPr lang="it-IT"/>
        </a:p>
      </dgm:t>
    </dgm:pt>
    <dgm:pt modelId="{951D7786-C93F-4C65-B351-7BCF94416EB5}" type="pres">
      <dgm:prSet presAssocID="{BDF07986-9E7F-4DBC-8AB6-F827567784C6}" presName="composite" presStyleCnt="0"/>
      <dgm:spPr/>
    </dgm:pt>
    <dgm:pt modelId="{A95A9340-0041-4334-80D7-E388049A8798}" type="pres">
      <dgm:prSet presAssocID="{BDF07986-9E7F-4DBC-8AB6-F827567784C6}" presName="imgShp" presStyleLbl="fgImgPlace1" presStyleIdx="0" presStyleCnt="6" custLinFactX="-100000" custLinFactNeighborX="-130664" custLinFactNeighborY="-74"/>
      <dgm:spPr>
        <a:blipFill rotWithShape="1">
          <a:blip xmlns:r="http://schemas.openxmlformats.org/officeDocument/2006/relationships" r:embed="rId1" cstate="print">
            <a:extLst>
              <a:ext uri="{28A0092B-C50C-407E-A947-70E740481C1C}">
                <a14:useLocalDpi xmlns:a14="http://schemas.microsoft.com/office/drawing/2010/main"/>
              </a:ext>
            </a:extLst>
          </a:blip>
          <a:stretch>
            <a:fillRect/>
          </a:stretch>
        </a:blipFill>
      </dgm:spPr>
      <dgm:t>
        <a:bodyPr/>
        <a:lstStyle/>
        <a:p>
          <a:endParaRPr lang="it-IT"/>
        </a:p>
      </dgm:t>
    </dgm:pt>
    <dgm:pt modelId="{45DA6AA2-B9C0-4B04-BA0A-2DFBE51019FC}" type="pres">
      <dgm:prSet presAssocID="{BDF07986-9E7F-4DBC-8AB6-F827567784C6}" presName="txShp" presStyleLbl="node1" presStyleIdx="0" presStyleCnt="6" custScaleX="90633" custLinFactNeighborX="-26084" custLinFactNeighborY="-74">
        <dgm:presLayoutVars>
          <dgm:bulletEnabled val="1"/>
        </dgm:presLayoutVars>
      </dgm:prSet>
      <dgm:spPr/>
      <dgm:t>
        <a:bodyPr/>
        <a:lstStyle/>
        <a:p>
          <a:endParaRPr lang="it-IT"/>
        </a:p>
      </dgm:t>
    </dgm:pt>
    <dgm:pt modelId="{50CB593C-A782-4CC3-B223-9AFD6BC4B429}" type="pres">
      <dgm:prSet presAssocID="{0C36C5D1-5420-4A60-A9A3-2D56B154B84E}" presName="spacing" presStyleCnt="0"/>
      <dgm:spPr/>
    </dgm:pt>
    <dgm:pt modelId="{2BFF5BC9-13EC-41C8-8491-81324E4FF9C0}" type="pres">
      <dgm:prSet presAssocID="{ABBC72F9-9EA2-4E02-9D29-C8F621F1F81E}" presName="composite" presStyleCnt="0"/>
      <dgm:spPr/>
    </dgm:pt>
    <dgm:pt modelId="{4E64ACA8-ECE6-4DE0-A487-22983425266A}" type="pres">
      <dgm:prSet presAssocID="{ABBC72F9-9EA2-4E02-9D29-C8F621F1F81E}" presName="imgShp" presStyleLbl="fgImgPlace1" presStyleIdx="1" presStyleCnt="6" custLinFactX="-22453" custLinFactNeighborX="-100000"/>
      <dgm:spPr>
        <a:blipFill rotWithShape="1">
          <a:blip xmlns:r="http://schemas.openxmlformats.org/officeDocument/2006/relationships" r:embed="rId2" cstate="print">
            <a:extLst>
              <a:ext uri="{28A0092B-C50C-407E-A947-70E740481C1C}">
                <a14:useLocalDpi xmlns:a14="http://schemas.microsoft.com/office/drawing/2010/main"/>
              </a:ext>
            </a:extLst>
          </a:blip>
          <a:stretch>
            <a:fillRect/>
          </a:stretch>
        </a:blipFill>
      </dgm:spPr>
      <dgm:t>
        <a:bodyPr/>
        <a:lstStyle/>
        <a:p>
          <a:endParaRPr lang="it-IT"/>
        </a:p>
      </dgm:t>
    </dgm:pt>
    <dgm:pt modelId="{0CE15A1A-2DD2-4F81-BA6D-44E94E1E5630}" type="pres">
      <dgm:prSet presAssocID="{ABBC72F9-9EA2-4E02-9D29-C8F621F1F81E}" presName="txShp" presStyleLbl="node1" presStyleIdx="1" presStyleCnt="6" custScaleX="123039" custLinFactNeighborX="2">
        <dgm:presLayoutVars>
          <dgm:bulletEnabled val="1"/>
        </dgm:presLayoutVars>
      </dgm:prSet>
      <dgm:spPr/>
      <dgm:t>
        <a:bodyPr/>
        <a:lstStyle/>
        <a:p>
          <a:endParaRPr lang="it-IT"/>
        </a:p>
      </dgm:t>
    </dgm:pt>
    <dgm:pt modelId="{5F0BE3B3-60FC-49E7-BEDD-8E0314CD9C1D}" type="pres">
      <dgm:prSet presAssocID="{911F9FEE-2EAF-429A-8A27-C140336542B7}" presName="spacing" presStyleCnt="0"/>
      <dgm:spPr/>
    </dgm:pt>
    <dgm:pt modelId="{E885A134-45BA-4130-951D-6F339CA94D30}" type="pres">
      <dgm:prSet presAssocID="{74845502-E665-4E5C-8C25-7A29E329D0D9}" presName="composite" presStyleCnt="0"/>
      <dgm:spPr/>
    </dgm:pt>
    <dgm:pt modelId="{E7E4A05C-1EA6-4486-B4A1-F8B1C0FB7FF1}" type="pres">
      <dgm:prSet presAssocID="{74845502-E665-4E5C-8C25-7A29E329D0D9}" presName="imgShp" presStyleLbl="fgImgPlace1" presStyleIdx="2" presStyleCnt="6" custLinFactNeighborX="-87017"/>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t>
        <a:bodyPr/>
        <a:lstStyle/>
        <a:p>
          <a:endParaRPr lang="it-IT"/>
        </a:p>
      </dgm:t>
    </dgm:pt>
    <dgm:pt modelId="{85882F19-95CC-4244-A02B-B3ACF507E200}" type="pres">
      <dgm:prSet presAssocID="{74845502-E665-4E5C-8C25-7A29E329D0D9}" presName="txShp" presStyleLbl="node1" presStyleIdx="2" presStyleCnt="6" custLinFactNeighborX="-7874">
        <dgm:presLayoutVars>
          <dgm:bulletEnabled val="1"/>
        </dgm:presLayoutVars>
      </dgm:prSet>
      <dgm:spPr/>
      <dgm:t>
        <a:bodyPr/>
        <a:lstStyle/>
        <a:p>
          <a:endParaRPr lang="it-IT"/>
        </a:p>
      </dgm:t>
    </dgm:pt>
    <dgm:pt modelId="{97F012EE-85F9-4264-96DF-BF0EB05779A4}" type="pres">
      <dgm:prSet presAssocID="{4DCE937E-FF15-49FD-9577-999621516584}" presName="spacing" presStyleCnt="0"/>
      <dgm:spPr/>
    </dgm:pt>
    <dgm:pt modelId="{3399B90F-D7C8-4FC1-87B7-C5CF623F0B2B}" type="pres">
      <dgm:prSet presAssocID="{9D3AD30D-930A-4682-8D6D-1ACE83647759}" presName="composite" presStyleCnt="0"/>
      <dgm:spPr/>
    </dgm:pt>
    <dgm:pt modelId="{EAD4760E-6B9C-46E7-B10E-C166BB2A638B}" type="pres">
      <dgm:prSet presAssocID="{9D3AD30D-930A-4682-8D6D-1ACE83647759}" presName="imgShp" presStyleLbl="fgImgPlace1" presStyleIdx="3" presStyleCnt="6" custLinFactNeighborX="-38669"/>
      <dgm:spPr>
        <a:blipFill>
          <a:blip xmlns:r="http://schemas.openxmlformats.org/officeDocument/2006/relationships" r:embed="rId4" cstate="print">
            <a:extLst>
              <a:ext uri="{28A0092B-C50C-407E-A947-70E740481C1C}">
                <a14:useLocalDpi xmlns:a14="http://schemas.microsoft.com/office/drawing/2010/main"/>
              </a:ext>
            </a:extLst>
          </a:blip>
          <a:srcRect/>
          <a:stretch>
            <a:fillRect/>
          </a:stretch>
        </a:blipFill>
      </dgm:spPr>
      <dgm:t>
        <a:bodyPr/>
        <a:lstStyle/>
        <a:p>
          <a:endParaRPr lang="it-IT"/>
        </a:p>
      </dgm:t>
    </dgm:pt>
    <dgm:pt modelId="{4108B639-94AF-43A9-88EB-6EA8822FD356}" type="pres">
      <dgm:prSet presAssocID="{9D3AD30D-930A-4682-8D6D-1ACE83647759}" presName="txShp" presStyleLbl="node1" presStyleIdx="3" presStyleCnt="6" custLinFactNeighborX="-1660">
        <dgm:presLayoutVars>
          <dgm:bulletEnabled val="1"/>
        </dgm:presLayoutVars>
      </dgm:prSet>
      <dgm:spPr/>
      <dgm:t>
        <a:bodyPr/>
        <a:lstStyle/>
        <a:p>
          <a:endParaRPr lang="it-IT"/>
        </a:p>
      </dgm:t>
    </dgm:pt>
    <dgm:pt modelId="{F3E6E43F-03BF-4A1E-A0BA-76ED4BB95CD9}" type="pres">
      <dgm:prSet presAssocID="{1E3AE3F1-133A-4BFC-B57B-EA8E9993D124}" presName="spacing" presStyleCnt="0"/>
      <dgm:spPr/>
    </dgm:pt>
    <dgm:pt modelId="{98E54D5F-AC85-4F20-8661-EB4AA429AA33}" type="pres">
      <dgm:prSet presAssocID="{F9E0E8FC-BD47-4919-BB62-78B95EF1378B}" presName="composite" presStyleCnt="0"/>
      <dgm:spPr/>
    </dgm:pt>
    <dgm:pt modelId="{9A7F8DB7-3546-4527-856E-1C92E0044271}" type="pres">
      <dgm:prSet presAssocID="{F9E0E8FC-BD47-4919-BB62-78B95EF1378B}" presName="imgShp" presStyleLbl="fgImgPlace1" presStyleIdx="4" presStyleCnt="6" custLinFactNeighborX="30551"/>
      <dgm:spPr>
        <a:blipFill>
          <a:blip xmlns:r="http://schemas.openxmlformats.org/officeDocument/2006/relationships" r:embed="rId5" cstate="print">
            <a:extLst>
              <a:ext uri="{28A0092B-C50C-407E-A947-70E740481C1C}">
                <a14:useLocalDpi xmlns:a14="http://schemas.microsoft.com/office/drawing/2010/main"/>
              </a:ext>
            </a:extLst>
          </a:blip>
          <a:srcRect/>
          <a:stretch>
            <a:fillRect/>
          </a:stretch>
        </a:blipFill>
      </dgm:spPr>
      <dgm:t>
        <a:bodyPr/>
        <a:lstStyle/>
        <a:p>
          <a:endParaRPr lang="it-IT"/>
        </a:p>
      </dgm:t>
    </dgm:pt>
    <dgm:pt modelId="{BB7872F0-FE64-4D83-957F-967ADF378158}" type="pres">
      <dgm:prSet presAssocID="{F9E0E8FC-BD47-4919-BB62-78B95EF1378B}" presName="txShp" presStyleLbl="node1" presStyleIdx="4" presStyleCnt="6" custLinFactNeighborX="4554">
        <dgm:presLayoutVars>
          <dgm:bulletEnabled val="1"/>
        </dgm:presLayoutVars>
      </dgm:prSet>
      <dgm:spPr/>
      <dgm:t>
        <a:bodyPr/>
        <a:lstStyle/>
        <a:p>
          <a:endParaRPr lang="it-IT"/>
        </a:p>
      </dgm:t>
    </dgm:pt>
    <dgm:pt modelId="{30FB52D9-EFA9-4725-A44E-50D5F12B4C0B}" type="pres">
      <dgm:prSet presAssocID="{BB3C9CB2-C851-438E-9B5D-736101353FED}" presName="spacing" presStyleCnt="0"/>
      <dgm:spPr/>
    </dgm:pt>
    <dgm:pt modelId="{BFBAFB05-0828-4706-A2CA-0BAE2CA60863}" type="pres">
      <dgm:prSet presAssocID="{8E2B0993-8420-4D4D-A109-FBE3F05C025F}" presName="composite" presStyleCnt="0"/>
      <dgm:spPr/>
    </dgm:pt>
    <dgm:pt modelId="{D2E0150F-B3B4-420A-8A5E-6FA70254BF22}" type="pres">
      <dgm:prSet presAssocID="{8E2B0993-8420-4D4D-A109-FBE3F05C025F}" presName="imgShp" presStyleLbl="fgImgPlace1" presStyleIdx="5" presStyleCnt="6" custLinFactNeighborX="90987"/>
      <dgm:spPr>
        <a:blipFill>
          <a:blip xmlns:r="http://schemas.openxmlformats.org/officeDocument/2006/relationships" r:embed="rId6" cstate="print">
            <a:extLst>
              <a:ext uri="{28A0092B-C50C-407E-A947-70E740481C1C}">
                <a14:useLocalDpi xmlns:a14="http://schemas.microsoft.com/office/drawing/2010/main"/>
              </a:ext>
            </a:extLst>
          </a:blip>
          <a:srcRect/>
          <a:stretch>
            <a:fillRect/>
          </a:stretch>
        </a:blipFill>
      </dgm:spPr>
      <dgm:t>
        <a:bodyPr/>
        <a:lstStyle/>
        <a:p>
          <a:endParaRPr lang="it-IT"/>
        </a:p>
      </dgm:t>
    </dgm:pt>
    <dgm:pt modelId="{8BB4BDA4-FDA5-4216-8AB8-0054B9CEC13B}" type="pres">
      <dgm:prSet presAssocID="{8E2B0993-8420-4D4D-A109-FBE3F05C025F}" presName="txShp" presStyleLbl="node1" presStyleIdx="5" presStyleCnt="6" custLinFactNeighborX="10190">
        <dgm:presLayoutVars>
          <dgm:bulletEnabled val="1"/>
        </dgm:presLayoutVars>
      </dgm:prSet>
      <dgm:spPr/>
      <dgm:t>
        <a:bodyPr/>
        <a:lstStyle/>
        <a:p>
          <a:endParaRPr lang="it-IT"/>
        </a:p>
      </dgm:t>
    </dgm:pt>
  </dgm:ptLst>
  <dgm:cxnLst>
    <dgm:cxn modelId="{529BE290-2BB9-4173-B239-86FEEDB7CC92}" type="presOf" srcId="{74845502-E665-4E5C-8C25-7A29E329D0D9}" destId="{85882F19-95CC-4244-A02B-B3ACF507E200}" srcOrd="0" destOrd="0" presId="urn:microsoft.com/office/officeart/2005/8/layout/vList3"/>
    <dgm:cxn modelId="{6784C967-D053-4DBB-95E2-C537CD111FD3}" srcId="{0F906EAC-77B8-4D62-8424-2D8D8B73DDC4}" destId="{BDF07986-9E7F-4DBC-8AB6-F827567784C6}" srcOrd="0" destOrd="0" parTransId="{1D40BD2F-8BE2-4834-96CB-C9175FF802A9}" sibTransId="{0C36C5D1-5420-4A60-A9A3-2D56B154B84E}"/>
    <dgm:cxn modelId="{6844115D-A8AE-4000-AFCC-A3CA0F783A9A}" srcId="{0F906EAC-77B8-4D62-8424-2D8D8B73DDC4}" destId="{F9E0E8FC-BD47-4919-BB62-78B95EF1378B}" srcOrd="4" destOrd="0" parTransId="{38B0353D-515F-4894-9D41-3F1490351072}" sibTransId="{BB3C9CB2-C851-438E-9B5D-736101353FED}"/>
    <dgm:cxn modelId="{1C0950EE-E659-47B1-95CC-D076102CCA57}" type="presOf" srcId="{F9E0E8FC-BD47-4919-BB62-78B95EF1378B}" destId="{BB7872F0-FE64-4D83-957F-967ADF378158}" srcOrd="0" destOrd="0" presId="urn:microsoft.com/office/officeart/2005/8/layout/vList3"/>
    <dgm:cxn modelId="{A5D3BDE4-0CBB-4FC0-9CE0-A0EEEDD8E1DD}" type="presOf" srcId="{BDF07986-9E7F-4DBC-8AB6-F827567784C6}" destId="{45DA6AA2-B9C0-4B04-BA0A-2DFBE51019FC}" srcOrd="0" destOrd="0" presId="urn:microsoft.com/office/officeart/2005/8/layout/vList3"/>
    <dgm:cxn modelId="{47A134E0-B21E-49CD-B94B-55A7FF965D2A}" srcId="{0F906EAC-77B8-4D62-8424-2D8D8B73DDC4}" destId="{74845502-E665-4E5C-8C25-7A29E329D0D9}" srcOrd="2" destOrd="0" parTransId="{87E6A76E-E049-421B-A2A5-0D9BBBB8D530}" sibTransId="{4DCE937E-FF15-49FD-9577-999621516584}"/>
    <dgm:cxn modelId="{1DBBE60B-504D-4EAB-9214-5293FB67D10F}" srcId="{0F906EAC-77B8-4D62-8424-2D8D8B73DDC4}" destId="{9D3AD30D-930A-4682-8D6D-1ACE83647759}" srcOrd="3" destOrd="0" parTransId="{7EB6ADF3-8222-4A46-BD61-A8268BD555B6}" sibTransId="{1E3AE3F1-133A-4BFC-B57B-EA8E9993D124}"/>
    <dgm:cxn modelId="{65E02A3F-1BB9-4C59-B044-F3243EB04BDA}" type="presOf" srcId="{ABBC72F9-9EA2-4E02-9D29-C8F621F1F81E}" destId="{0CE15A1A-2DD2-4F81-BA6D-44E94E1E5630}" srcOrd="0" destOrd="0" presId="urn:microsoft.com/office/officeart/2005/8/layout/vList3"/>
    <dgm:cxn modelId="{2FCFA7D1-C03C-4561-807E-2D2B562B5368}" type="presOf" srcId="{8E2B0993-8420-4D4D-A109-FBE3F05C025F}" destId="{8BB4BDA4-FDA5-4216-8AB8-0054B9CEC13B}" srcOrd="0" destOrd="0" presId="urn:microsoft.com/office/officeart/2005/8/layout/vList3"/>
    <dgm:cxn modelId="{53CC5686-AB99-4C01-BBFF-978DF1969418}" srcId="{0F906EAC-77B8-4D62-8424-2D8D8B73DDC4}" destId="{ABBC72F9-9EA2-4E02-9D29-C8F621F1F81E}" srcOrd="1" destOrd="0" parTransId="{A6284D57-0FBC-4CA7-9AC2-A1C9E40914B1}" sibTransId="{911F9FEE-2EAF-429A-8A27-C140336542B7}"/>
    <dgm:cxn modelId="{C03B2A7E-75AD-40F6-9EE0-8779C3BD5ED9}" type="presOf" srcId="{9D3AD30D-930A-4682-8D6D-1ACE83647759}" destId="{4108B639-94AF-43A9-88EB-6EA8822FD356}" srcOrd="0" destOrd="0" presId="urn:microsoft.com/office/officeart/2005/8/layout/vList3"/>
    <dgm:cxn modelId="{E23F8053-BB61-46C0-877F-D5AFA01A32B4}" srcId="{0F906EAC-77B8-4D62-8424-2D8D8B73DDC4}" destId="{8E2B0993-8420-4D4D-A109-FBE3F05C025F}" srcOrd="5" destOrd="0" parTransId="{58319372-0E95-4249-B155-F4D21EDEC575}" sibTransId="{7946FE34-3924-4DEE-A81C-AA06575DC7B8}"/>
    <dgm:cxn modelId="{A5D1FCD2-FAC3-439B-8A79-A0A559E99EBD}" type="presOf" srcId="{0F906EAC-77B8-4D62-8424-2D8D8B73DDC4}" destId="{4DAA7A8A-98A7-4F11-8ECD-6AABB39B8B73}" srcOrd="0" destOrd="0" presId="urn:microsoft.com/office/officeart/2005/8/layout/vList3"/>
    <dgm:cxn modelId="{7F5138EF-FBFB-44E6-83E6-76448F819DA0}" type="presParOf" srcId="{4DAA7A8A-98A7-4F11-8ECD-6AABB39B8B73}" destId="{951D7786-C93F-4C65-B351-7BCF94416EB5}" srcOrd="0" destOrd="0" presId="urn:microsoft.com/office/officeart/2005/8/layout/vList3"/>
    <dgm:cxn modelId="{F8CD275A-5CFA-41F1-8666-A11D7A891BDD}" type="presParOf" srcId="{951D7786-C93F-4C65-B351-7BCF94416EB5}" destId="{A95A9340-0041-4334-80D7-E388049A8798}" srcOrd="0" destOrd="0" presId="urn:microsoft.com/office/officeart/2005/8/layout/vList3"/>
    <dgm:cxn modelId="{215FB0BD-C622-45D9-B9C4-DDB1B6E9ACEC}" type="presParOf" srcId="{951D7786-C93F-4C65-B351-7BCF94416EB5}" destId="{45DA6AA2-B9C0-4B04-BA0A-2DFBE51019FC}" srcOrd="1" destOrd="0" presId="urn:microsoft.com/office/officeart/2005/8/layout/vList3"/>
    <dgm:cxn modelId="{FE30E694-2343-452A-93CE-B6202B935676}" type="presParOf" srcId="{4DAA7A8A-98A7-4F11-8ECD-6AABB39B8B73}" destId="{50CB593C-A782-4CC3-B223-9AFD6BC4B429}" srcOrd="1" destOrd="0" presId="urn:microsoft.com/office/officeart/2005/8/layout/vList3"/>
    <dgm:cxn modelId="{B5A6A054-9812-46D2-BE34-8510C5E92523}" type="presParOf" srcId="{4DAA7A8A-98A7-4F11-8ECD-6AABB39B8B73}" destId="{2BFF5BC9-13EC-41C8-8491-81324E4FF9C0}" srcOrd="2" destOrd="0" presId="urn:microsoft.com/office/officeart/2005/8/layout/vList3"/>
    <dgm:cxn modelId="{8749A840-E61F-4CBB-823C-FBCF6533FF65}" type="presParOf" srcId="{2BFF5BC9-13EC-41C8-8491-81324E4FF9C0}" destId="{4E64ACA8-ECE6-4DE0-A487-22983425266A}" srcOrd="0" destOrd="0" presId="urn:microsoft.com/office/officeart/2005/8/layout/vList3"/>
    <dgm:cxn modelId="{4D96366A-E588-4495-9295-58B3FDF5CC55}" type="presParOf" srcId="{2BFF5BC9-13EC-41C8-8491-81324E4FF9C0}" destId="{0CE15A1A-2DD2-4F81-BA6D-44E94E1E5630}" srcOrd="1" destOrd="0" presId="urn:microsoft.com/office/officeart/2005/8/layout/vList3"/>
    <dgm:cxn modelId="{4B3BF448-3B6D-426A-BB5A-335D0D43F0B6}" type="presParOf" srcId="{4DAA7A8A-98A7-4F11-8ECD-6AABB39B8B73}" destId="{5F0BE3B3-60FC-49E7-BEDD-8E0314CD9C1D}" srcOrd="3" destOrd="0" presId="urn:microsoft.com/office/officeart/2005/8/layout/vList3"/>
    <dgm:cxn modelId="{4837F2DD-DD5C-44A9-AD5D-0014FF0AFD68}" type="presParOf" srcId="{4DAA7A8A-98A7-4F11-8ECD-6AABB39B8B73}" destId="{E885A134-45BA-4130-951D-6F339CA94D30}" srcOrd="4" destOrd="0" presId="urn:microsoft.com/office/officeart/2005/8/layout/vList3"/>
    <dgm:cxn modelId="{B79C6132-5889-410B-B29B-43A27A1E6321}" type="presParOf" srcId="{E885A134-45BA-4130-951D-6F339CA94D30}" destId="{E7E4A05C-1EA6-4486-B4A1-F8B1C0FB7FF1}" srcOrd="0" destOrd="0" presId="urn:microsoft.com/office/officeart/2005/8/layout/vList3"/>
    <dgm:cxn modelId="{7E70E372-E22D-48FB-9857-9F0B188203D0}" type="presParOf" srcId="{E885A134-45BA-4130-951D-6F339CA94D30}" destId="{85882F19-95CC-4244-A02B-B3ACF507E200}" srcOrd="1" destOrd="0" presId="urn:microsoft.com/office/officeart/2005/8/layout/vList3"/>
    <dgm:cxn modelId="{80CFABF1-65CC-4581-827C-4F30C19C93A7}" type="presParOf" srcId="{4DAA7A8A-98A7-4F11-8ECD-6AABB39B8B73}" destId="{97F012EE-85F9-4264-96DF-BF0EB05779A4}" srcOrd="5" destOrd="0" presId="urn:microsoft.com/office/officeart/2005/8/layout/vList3"/>
    <dgm:cxn modelId="{45FC9FF6-B404-4852-9685-629D2DDD2D3B}" type="presParOf" srcId="{4DAA7A8A-98A7-4F11-8ECD-6AABB39B8B73}" destId="{3399B90F-D7C8-4FC1-87B7-C5CF623F0B2B}" srcOrd="6" destOrd="0" presId="urn:microsoft.com/office/officeart/2005/8/layout/vList3"/>
    <dgm:cxn modelId="{35938304-9314-4ADC-A2E4-0FA2B308233E}" type="presParOf" srcId="{3399B90F-D7C8-4FC1-87B7-C5CF623F0B2B}" destId="{EAD4760E-6B9C-46E7-B10E-C166BB2A638B}" srcOrd="0" destOrd="0" presId="urn:microsoft.com/office/officeart/2005/8/layout/vList3"/>
    <dgm:cxn modelId="{78C49041-FDCF-4B8C-A602-4A5DFFF5B815}" type="presParOf" srcId="{3399B90F-D7C8-4FC1-87B7-C5CF623F0B2B}" destId="{4108B639-94AF-43A9-88EB-6EA8822FD356}" srcOrd="1" destOrd="0" presId="urn:microsoft.com/office/officeart/2005/8/layout/vList3"/>
    <dgm:cxn modelId="{428998A9-AC67-4C52-AF4E-4744A2DE9C1C}" type="presParOf" srcId="{4DAA7A8A-98A7-4F11-8ECD-6AABB39B8B73}" destId="{F3E6E43F-03BF-4A1E-A0BA-76ED4BB95CD9}" srcOrd="7" destOrd="0" presId="urn:microsoft.com/office/officeart/2005/8/layout/vList3"/>
    <dgm:cxn modelId="{C0D99F6A-BF4D-4E78-BC66-9DBF8DC2F80C}" type="presParOf" srcId="{4DAA7A8A-98A7-4F11-8ECD-6AABB39B8B73}" destId="{98E54D5F-AC85-4F20-8661-EB4AA429AA33}" srcOrd="8" destOrd="0" presId="urn:microsoft.com/office/officeart/2005/8/layout/vList3"/>
    <dgm:cxn modelId="{7B58F0A3-4938-4CA5-AEE2-F70D32B968F8}" type="presParOf" srcId="{98E54D5F-AC85-4F20-8661-EB4AA429AA33}" destId="{9A7F8DB7-3546-4527-856E-1C92E0044271}" srcOrd="0" destOrd="0" presId="urn:microsoft.com/office/officeart/2005/8/layout/vList3"/>
    <dgm:cxn modelId="{0B48B6CD-7582-4CB1-9077-715986E678B0}" type="presParOf" srcId="{98E54D5F-AC85-4F20-8661-EB4AA429AA33}" destId="{BB7872F0-FE64-4D83-957F-967ADF378158}" srcOrd="1" destOrd="0" presId="urn:microsoft.com/office/officeart/2005/8/layout/vList3"/>
    <dgm:cxn modelId="{BDAB7690-AA38-4910-9B5B-5B52D5DC2163}" type="presParOf" srcId="{4DAA7A8A-98A7-4F11-8ECD-6AABB39B8B73}" destId="{30FB52D9-EFA9-4725-A44E-50D5F12B4C0B}" srcOrd="9" destOrd="0" presId="urn:microsoft.com/office/officeart/2005/8/layout/vList3"/>
    <dgm:cxn modelId="{3032D4FC-DD0E-4E33-8B83-BE02697958B5}" type="presParOf" srcId="{4DAA7A8A-98A7-4F11-8ECD-6AABB39B8B73}" destId="{BFBAFB05-0828-4706-A2CA-0BAE2CA60863}" srcOrd="10" destOrd="0" presId="urn:microsoft.com/office/officeart/2005/8/layout/vList3"/>
    <dgm:cxn modelId="{3C89CBED-F0F5-4A03-A7A9-A44E6909A8F0}" type="presParOf" srcId="{BFBAFB05-0828-4706-A2CA-0BAE2CA60863}" destId="{D2E0150F-B3B4-420A-8A5E-6FA70254BF22}" srcOrd="0" destOrd="0" presId="urn:microsoft.com/office/officeart/2005/8/layout/vList3"/>
    <dgm:cxn modelId="{84F140D4-D933-46F2-BB78-7A814E734B4D}" type="presParOf" srcId="{BFBAFB05-0828-4706-A2CA-0BAE2CA60863}" destId="{8BB4BDA4-FDA5-4216-8AB8-0054B9CEC13B}"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C7C0F7-D5FA-4A5E-BBF1-E18668B16C2D}" type="doc">
      <dgm:prSet loTypeId="urn:microsoft.com/office/officeart/2005/8/layout/hProcess9" loCatId="process" qsTypeId="urn:microsoft.com/office/officeart/2005/8/quickstyle/simple5" qsCatId="simple" csTypeId="urn:microsoft.com/office/officeart/2005/8/colors/accent1_2" csCatId="accent1" phldr="1"/>
      <dgm:spPr/>
      <dgm:t>
        <a:bodyPr/>
        <a:lstStyle/>
        <a:p>
          <a:endParaRPr lang="it-IT"/>
        </a:p>
      </dgm:t>
    </dgm:pt>
    <dgm:pt modelId="{0043E6EC-AEF3-4032-9E96-8E8CA45E1696}">
      <dgm:prSet/>
      <dgm:spPr/>
      <dgm:t>
        <a:bodyPr/>
        <a:lstStyle/>
        <a:p>
          <a:pPr rtl="0"/>
          <a:r>
            <a:rPr lang="it-IT" b="1" i="1" dirty="0" smtClean="0"/>
            <a:t>continue emissioni </a:t>
          </a:r>
          <a:br>
            <a:rPr lang="it-IT" b="1" i="1" dirty="0" smtClean="0"/>
          </a:br>
          <a:r>
            <a:rPr lang="it-IT" b="1" i="1" dirty="0" smtClean="0"/>
            <a:t>di gas serra</a:t>
          </a:r>
          <a:endParaRPr lang="it-IT" dirty="0"/>
        </a:p>
      </dgm:t>
    </dgm:pt>
    <dgm:pt modelId="{EFB2FB05-F673-4B8C-AB50-A85B6E8948A6}" type="parTrans" cxnId="{5F02F38E-6A24-44F1-8DFF-49BAACB1C42A}">
      <dgm:prSet/>
      <dgm:spPr/>
      <dgm:t>
        <a:bodyPr/>
        <a:lstStyle/>
        <a:p>
          <a:endParaRPr lang="it-IT"/>
        </a:p>
      </dgm:t>
    </dgm:pt>
    <dgm:pt modelId="{5AE77315-F46B-4137-8939-AB0CCB1AB222}" type="sibTrans" cxnId="{5F02F38E-6A24-44F1-8DFF-49BAACB1C42A}">
      <dgm:prSet/>
      <dgm:spPr/>
      <dgm:t>
        <a:bodyPr/>
        <a:lstStyle/>
        <a:p>
          <a:endParaRPr lang="it-IT"/>
        </a:p>
      </dgm:t>
    </dgm:pt>
    <dgm:pt modelId="{9C3BA163-AD97-41C4-839F-75CE1E4C7F26}">
      <dgm:prSet/>
      <dgm:spPr/>
      <dgm:t>
        <a:bodyPr/>
        <a:lstStyle/>
        <a:p>
          <a:pPr rtl="0"/>
          <a:r>
            <a:rPr lang="it-IT" b="1" i="1" dirty="0" smtClean="0"/>
            <a:t>ulteriore riscaldamento e </a:t>
          </a:r>
          <a:br>
            <a:rPr lang="it-IT" b="1" i="1" dirty="0" smtClean="0"/>
          </a:br>
          <a:r>
            <a:rPr lang="it-IT" b="1" i="1" dirty="0" smtClean="0"/>
            <a:t>cambiamenti duraturi </a:t>
          </a:r>
          <a:br>
            <a:rPr lang="it-IT" b="1" i="1" dirty="0" smtClean="0"/>
          </a:br>
          <a:r>
            <a:rPr lang="it-IT" b="1" i="1" dirty="0" smtClean="0"/>
            <a:t>del sistema climatico</a:t>
          </a:r>
          <a:endParaRPr lang="it-IT" dirty="0"/>
        </a:p>
      </dgm:t>
    </dgm:pt>
    <dgm:pt modelId="{95320822-45CC-42AC-ADB8-997892C13F1C}" type="parTrans" cxnId="{7EC5532A-B71C-4A48-8FBE-6898CBC31C96}">
      <dgm:prSet/>
      <dgm:spPr/>
      <dgm:t>
        <a:bodyPr/>
        <a:lstStyle/>
        <a:p>
          <a:endParaRPr lang="it-IT"/>
        </a:p>
      </dgm:t>
    </dgm:pt>
    <dgm:pt modelId="{E79CDD08-737C-4734-AE1C-38533B6207CC}" type="sibTrans" cxnId="{7EC5532A-B71C-4A48-8FBE-6898CBC31C96}">
      <dgm:prSet/>
      <dgm:spPr/>
      <dgm:t>
        <a:bodyPr/>
        <a:lstStyle/>
        <a:p>
          <a:endParaRPr lang="it-IT"/>
        </a:p>
      </dgm:t>
    </dgm:pt>
    <dgm:pt modelId="{759F7C9E-3D9C-4DDD-B036-B1F143288827}">
      <dgm:prSet/>
      <dgm:spPr/>
      <dgm:t>
        <a:bodyPr/>
        <a:lstStyle/>
        <a:p>
          <a:pPr rtl="0"/>
          <a:r>
            <a:rPr lang="it-IT" b="1" i="1" dirty="0" smtClean="0"/>
            <a:t>aumenta la probabilità di effetti gravi, diffusi e </a:t>
          </a:r>
          <a:r>
            <a:rPr lang="it-IT" b="1" i="1" dirty="0" smtClean="0">
              <a:solidFill>
                <a:srgbClr val="C00000"/>
              </a:solidFill>
            </a:rPr>
            <a:t>irreversibili</a:t>
          </a:r>
          <a:r>
            <a:rPr lang="it-IT" b="1" i="1" dirty="0" smtClean="0"/>
            <a:t> </a:t>
          </a:r>
          <a:br>
            <a:rPr lang="it-IT" b="1" i="1" dirty="0" smtClean="0"/>
          </a:br>
          <a:r>
            <a:rPr lang="it-IT" b="1" i="1" dirty="0" smtClean="0"/>
            <a:t>per le persone e gli ecosistemi</a:t>
          </a:r>
          <a:endParaRPr lang="it-IT" dirty="0"/>
        </a:p>
      </dgm:t>
    </dgm:pt>
    <dgm:pt modelId="{1D296FEE-9721-4AE0-880D-2DF7916A9E69}" type="parTrans" cxnId="{7CA43EF4-A8D4-4EA3-AC64-2E36E75AFBAD}">
      <dgm:prSet/>
      <dgm:spPr/>
      <dgm:t>
        <a:bodyPr/>
        <a:lstStyle/>
        <a:p>
          <a:endParaRPr lang="it-IT"/>
        </a:p>
      </dgm:t>
    </dgm:pt>
    <dgm:pt modelId="{D4DB95B2-470C-4E3C-97DB-9C4853FF5346}" type="sibTrans" cxnId="{7CA43EF4-A8D4-4EA3-AC64-2E36E75AFBAD}">
      <dgm:prSet/>
      <dgm:spPr/>
      <dgm:t>
        <a:bodyPr/>
        <a:lstStyle/>
        <a:p>
          <a:endParaRPr lang="it-IT"/>
        </a:p>
      </dgm:t>
    </dgm:pt>
    <dgm:pt modelId="{FD91C0CD-2699-4233-B147-571515F63A3D}" type="pres">
      <dgm:prSet presAssocID="{96C7C0F7-D5FA-4A5E-BBF1-E18668B16C2D}" presName="CompostProcess" presStyleCnt="0">
        <dgm:presLayoutVars>
          <dgm:dir/>
          <dgm:resizeHandles val="exact"/>
        </dgm:presLayoutVars>
      </dgm:prSet>
      <dgm:spPr/>
      <dgm:t>
        <a:bodyPr/>
        <a:lstStyle/>
        <a:p>
          <a:endParaRPr lang="it-IT"/>
        </a:p>
      </dgm:t>
    </dgm:pt>
    <dgm:pt modelId="{8F9F08CB-1946-4D1D-8EDA-381EAE01A0B6}" type="pres">
      <dgm:prSet presAssocID="{96C7C0F7-D5FA-4A5E-BBF1-E18668B16C2D}" presName="arrow" presStyleLbl="bgShp" presStyleIdx="0" presStyleCnt="1" custScaleX="117249" custLinFactNeighborX="3596" custLinFactNeighborY="-626"/>
      <dgm:spPr>
        <a:solidFill>
          <a:srgbClr val="FEF3CC">
            <a:alpha val="68000"/>
          </a:srgbClr>
        </a:solidFill>
      </dgm:spPr>
      <dgm:t>
        <a:bodyPr/>
        <a:lstStyle/>
        <a:p>
          <a:endParaRPr lang="it-IT"/>
        </a:p>
      </dgm:t>
    </dgm:pt>
    <dgm:pt modelId="{C913AC81-4D23-4B5A-B0BF-8A1192F1A8AE}" type="pres">
      <dgm:prSet presAssocID="{96C7C0F7-D5FA-4A5E-BBF1-E18668B16C2D}" presName="linearProcess" presStyleCnt="0"/>
      <dgm:spPr/>
    </dgm:pt>
    <dgm:pt modelId="{35E57291-CFE5-4E93-90AB-799E7379C0BD}" type="pres">
      <dgm:prSet presAssocID="{0043E6EC-AEF3-4032-9E96-8E8CA45E1696}" presName="textNode" presStyleLbl="node1" presStyleIdx="0" presStyleCnt="3" custScaleX="46638" custLinFactX="-10526" custLinFactNeighborX="-100000">
        <dgm:presLayoutVars>
          <dgm:bulletEnabled val="1"/>
        </dgm:presLayoutVars>
      </dgm:prSet>
      <dgm:spPr/>
      <dgm:t>
        <a:bodyPr/>
        <a:lstStyle/>
        <a:p>
          <a:endParaRPr lang="it-IT"/>
        </a:p>
      </dgm:t>
    </dgm:pt>
    <dgm:pt modelId="{6C8EF178-1800-454B-B3C7-23BE1FD9D721}" type="pres">
      <dgm:prSet presAssocID="{5AE77315-F46B-4137-8939-AB0CCB1AB222}" presName="sibTrans" presStyleCnt="0"/>
      <dgm:spPr/>
    </dgm:pt>
    <dgm:pt modelId="{62177912-4039-4F50-B5B7-6603896F191A}" type="pres">
      <dgm:prSet presAssocID="{9C3BA163-AD97-41C4-839F-75CE1E4C7F26}" presName="textNode" presStyleLbl="node1" presStyleIdx="1" presStyleCnt="3" custScaleX="78033" custLinFactX="-3453" custLinFactNeighborX="-100000">
        <dgm:presLayoutVars>
          <dgm:bulletEnabled val="1"/>
        </dgm:presLayoutVars>
      </dgm:prSet>
      <dgm:spPr/>
      <dgm:t>
        <a:bodyPr/>
        <a:lstStyle/>
        <a:p>
          <a:endParaRPr lang="it-IT"/>
        </a:p>
      </dgm:t>
    </dgm:pt>
    <dgm:pt modelId="{FD73CAAF-9E78-40B6-99E3-CF1DDBFA2611}" type="pres">
      <dgm:prSet presAssocID="{E79CDD08-737C-4734-AE1C-38533B6207CC}" presName="sibTrans" presStyleCnt="0"/>
      <dgm:spPr/>
    </dgm:pt>
    <dgm:pt modelId="{49554EC1-07C5-4B63-9311-7DDC7A0B6B92}" type="pres">
      <dgm:prSet presAssocID="{759F7C9E-3D9C-4DDD-B036-B1F143288827}" presName="textNode" presStyleLbl="node1" presStyleIdx="2" presStyleCnt="3" custScaleX="106688" custLinFactNeighborX="-75014">
        <dgm:presLayoutVars>
          <dgm:bulletEnabled val="1"/>
        </dgm:presLayoutVars>
      </dgm:prSet>
      <dgm:spPr/>
      <dgm:t>
        <a:bodyPr/>
        <a:lstStyle/>
        <a:p>
          <a:endParaRPr lang="it-IT"/>
        </a:p>
      </dgm:t>
    </dgm:pt>
  </dgm:ptLst>
  <dgm:cxnLst>
    <dgm:cxn modelId="{49F69A79-4FC9-4888-8CA0-6C5439752792}" type="presOf" srcId="{0043E6EC-AEF3-4032-9E96-8E8CA45E1696}" destId="{35E57291-CFE5-4E93-90AB-799E7379C0BD}" srcOrd="0" destOrd="0" presId="urn:microsoft.com/office/officeart/2005/8/layout/hProcess9"/>
    <dgm:cxn modelId="{5D453513-BAFC-41F5-AE25-75AA4D161DE3}" type="presOf" srcId="{759F7C9E-3D9C-4DDD-B036-B1F143288827}" destId="{49554EC1-07C5-4B63-9311-7DDC7A0B6B92}" srcOrd="0" destOrd="0" presId="urn:microsoft.com/office/officeart/2005/8/layout/hProcess9"/>
    <dgm:cxn modelId="{5F02F38E-6A24-44F1-8DFF-49BAACB1C42A}" srcId="{96C7C0F7-D5FA-4A5E-BBF1-E18668B16C2D}" destId="{0043E6EC-AEF3-4032-9E96-8E8CA45E1696}" srcOrd="0" destOrd="0" parTransId="{EFB2FB05-F673-4B8C-AB50-A85B6E8948A6}" sibTransId="{5AE77315-F46B-4137-8939-AB0CCB1AB222}"/>
    <dgm:cxn modelId="{C08CE724-B7D8-41BB-9993-05399ED56D72}" type="presOf" srcId="{96C7C0F7-D5FA-4A5E-BBF1-E18668B16C2D}" destId="{FD91C0CD-2699-4233-B147-571515F63A3D}" srcOrd="0" destOrd="0" presId="urn:microsoft.com/office/officeart/2005/8/layout/hProcess9"/>
    <dgm:cxn modelId="{7CA43EF4-A8D4-4EA3-AC64-2E36E75AFBAD}" srcId="{96C7C0F7-D5FA-4A5E-BBF1-E18668B16C2D}" destId="{759F7C9E-3D9C-4DDD-B036-B1F143288827}" srcOrd="2" destOrd="0" parTransId="{1D296FEE-9721-4AE0-880D-2DF7916A9E69}" sibTransId="{D4DB95B2-470C-4E3C-97DB-9C4853FF5346}"/>
    <dgm:cxn modelId="{B50BF483-5487-4B90-B731-D19B4F0F8AA4}" type="presOf" srcId="{9C3BA163-AD97-41C4-839F-75CE1E4C7F26}" destId="{62177912-4039-4F50-B5B7-6603896F191A}" srcOrd="0" destOrd="0" presId="urn:microsoft.com/office/officeart/2005/8/layout/hProcess9"/>
    <dgm:cxn modelId="{7EC5532A-B71C-4A48-8FBE-6898CBC31C96}" srcId="{96C7C0F7-D5FA-4A5E-BBF1-E18668B16C2D}" destId="{9C3BA163-AD97-41C4-839F-75CE1E4C7F26}" srcOrd="1" destOrd="0" parTransId="{95320822-45CC-42AC-ADB8-997892C13F1C}" sibTransId="{E79CDD08-737C-4734-AE1C-38533B6207CC}"/>
    <dgm:cxn modelId="{ADD0A1D9-B604-465F-ACA7-8AC112B5FCCD}" type="presParOf" srcId="{FD91C0CD-2699-4233-B147-571515F63A3D}" destId="{8F9F08CB-1946-4D1D-8EDA-381EAE01A0B6}" srcOrd="0" destOrd="0" presId="urn:microsoft.com/office/officeart/2005/8/layout/hProcess9"/>
    <dgm:cxn modelId="{144DBE42-1D59-48BC-A29F-E04212CA3AAB}" type="presParOf" srcId="{FD91C0CD-2699-4233-B147-571515F63A3D}" destId="{C913AC81-4D23-4B5A-B0BF-8A1192F1A8AE}" srcOrd="1" destOrd="0" presId="urn:microsoft.com/office/officeart/2005/8/layout/hProcess9"/>
    <dgm:cxn modelId="{FA1CBED1-C7BE-4060-AA0C-5A2CD00C688D}" type="presParOf" srcId="{C913AC81-4D23-4B5A-B0BF-8A1192F1A8AE}" destId="{35E57291-CFE5-4E93-90AB-799E7379C0BD}" srcOrd="0" destOrd="0" presId="urn:microsoft.com/office/officeart/2005/8/layout/hProcess9"/>
    <dgm:cxn modelId="{FEBC0FFD-93F7-4F87-A9FC-D5AA4F433246}" type="presParOf" srcId="{C913AC81-4D23-4B5A-B0BF-8A1192F1A8AE}" destId="{6C8EF178-1800-454B-B3C7-23BE1FD9D721}" srcOrd="1" destOrd="0" presId="urn:microsoft.com/office/officeart/2005/8/layout/hProcess9"/>
    <dgm:cxn modelId="{FABEDDBE-FF31-41C1-A1A8-6BA8192E0BEF}" type="presParOf" srcId="{C913AC81-4D23-4B5A-B0BF-8A1192F1A8AE}" destId="{62177912-4039-4F50-B5B7-6603896F191A}" srcOrd="2" destOrd="0" presId="urn:microsoft.com/office/officeart/2005/8/layout/hProcess9"/>
    <dgm:cxn modelId="{678AD16A-AF43-49AB-B480-067D81786303}" type="presParOf" srcId="{C913AC81-4D23-4B5A-B0BF-8A1192F1A8AE}" destId="{FD73CAAF-9E78-40B6-99E3-CF1DDBFA2611}" srcOrd="3" destOrd="0" presId="urn:microsoft.com/office/officeart/2005/8/layout/hProcess9"/>
    <dgm:cxn modelId="{251C6301-641F-4840-AC31-A4F220B45F47}" type="presParOf" srcId="{C913AC81-4D23-4B5A-B0BF-8A1192F1A8AE}" destId="{49554EC1-07C5-4B63-9311-7DDC7A0B6B92}" srcOrd="4"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DA6AA2-B9C0-4B04-BA0A-2DFBE51019FC}">
      <dsp:nvSpPr>
        <dsp:cNvPr id="0" name=""/>
        <dsp:cNvSpPr/>
      </dsp:nvSpPr>
      <dsp:spPr>
        <a:xfrm rot="10800000">
          <a:off x="504069" y="2"/>
          <a:ext cx="5251388" cy="595740"/>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2705" tIns="91440" rIns="170688" bIns="91440" numCol="1" spcCol="1270" anchor="ctr" anchorCtr="0">
          <a:noAutofit/>
        </a:bodyPr>
        <a:lstStyle/>
        <a:p>
          <a:pPr lvl="0" algn="ctr" defTabSz="1066800" rtl="0">
            <a:lnSpc>
              <a:spcPct val="90000"/>
            </a:lnSpc>
            <a:spcBef>
              <a:spcPct val="0"/>
            </a:spcBef>
            <a:spcAft>
              <a:spcPct val="35000"/>
            </a:spcAft>
          </a:pPr>
          <a:r>
            <a:rPr lang="it-IT" sz="2400" b="1" kern="1200" smtClean="0"/>
            <a:t>il clima in FVG sta cambiando?</a:t>
          </a:r>
          <a:endParaRPr lang="it-IT" sz="2400" kern="1200"/>
        </a:p>
      </dsp:txBody>
      <dsp:txXfrm rot="10800000">
        <a:off x="653004" y="2"/>
        <a:ext cx="5102453" cy="595740"/>
      </dsp:txXfrm>
    </dsp:sp>
    <dsp:sp modelId="{A95A9340-0041-4334-80D7-E388049A8798}">
      <dsp:nvSpPr>
        <dsp:cNvPr id="0" name=""/>
        <dsp:cNvSpPr/>
      </dsp:nvSpPr>
      <dsp:spPr>
        <a:xfrm>
          <a:off x="72011" y="2"/>
          <a:ext cx="595740" cy="595740"/>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E15A1A-2DD2-4F81-BA6D-44E94E1E5630}">
      <dsp:nvSpPr>
        <dsp:cNvPr id="0" name=""/>
        <dsp:cNvSpPr/>
      </dsp:nvSpPr>
      <dsp:spPr>
        <a:xfrm rot="10800000">
          <a:off x="792083" y="774017"/>
          <a:ext cx="7129031" cy="595740"/>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2705" tIns="91440" rIns="170688" bIns="91440" numCol="1" spcCol="1270" anchor="ctr" anchorCtr="0">
          <a:noAutofit/>
        </a:bodyPr>
        <a:lstStyle/>
        <a:p>
          <a:pPr lvl="0" algn="ctr" defTabSz="1066800" rtl="0">
            <a:lnSpc>
              <a:spcPct val="90000"/>
            </a:lnSpc>
            <a:spcBef>
              <a:spcPct val="0"/>
            </a:spcBef>
            <a:spcAft>
              <a:spcPct val="35000"/>
            </a:spcAft>
          </a:pPr>
          <a:r>
            <a:rPr lang="it-IT" sz="2400" b="1" kern="1200" dirty="0" smtClean="0"/>
            <a:t>e questo c’entra qualcosa con il «global </a:t>
          </a:r>
          <a:r>
            <a:rPr lang="it-IT" sz="2400" b="1" kern="1200" dirty="0" err="1" smtClean="0"/>
            <a:t>warming</a:t>
          </a:r>
          <a:r>
            <a:rPr lang="it-IT" sz="2400" b="1" kern="1200" dirty="0" smtClean="0"/>
            <a:t>»?</a:t>
          </a:r>
          <a:endParaRPr lang="it-IT" sz="2400" kern="1200" dirty="0"/>
        </a:p>
      </dsp:txBody>
      <dsp:txXfrm rot="10800000">
        <a:off x="941018" y="774017"/>
        <a:ext cx="6980096" cy="595740"/>
      </dsp:txXfrm>
    </dsp:sp>
    <dsp:sp modelId="{4E64ACA8-ECE6-4DE0-A487-22983425266A}">
      <dsp:nvSpPr>
        <dsp:cNvPr id="0" name=""/>
        <dsp:cNvSpPr/>
      </dsp:nvSpPr>
      <dsp:spPr>
        <a:xfrm>
          <a:off x="432049" y="774017"/>
          <a:ext cx="595740" cy="595740"/>
        </a:xfrm>
        <a:prstGeom prst="ellipse">
          <a:avLst/>
        </a:prstGeom>
        <a:blipFill rotWithShape="1">
          <a:blip xmlns:r="http://schemas.openxmlformats.org/officeDocument/2006/relationships" r:embed="rId2" cstate="print">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5882F19-95CC-4244-A02B-B3ACF507E200}">
      <dsp:nvSpPr>
        <dsp:cNvPr id="0" name=""/>
        <dsp:cNvSpPr/>
      </dsp:nvSpPr>
      <dsp:spPr>
        <a:xfrm rot="10800000">
          <a:off x="1152128" y="1547590"/>
          <a:ext cx="5794123" cy="595740"/>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2705" tIns="91440" rIns="170688" bIns="91440" numCol="1" spcCol="1270" anchor="ctr" anchorCtr="0">
          <a:noAutofit/>
        </a:bodyPr>
        <a:lstStyle/>
        <a:p>
          <a:pPr lvl="0" algn="ctr" defTabSz="1066800" rtl="0">
            <a:lnSpc>
              <a:spcPct val="90000"/>
            </a:lnSpc>
            <a:spcBef>
              <a:spcPct val="0"/>
            </a:spcBef>
            <a:spcAft>
              <a:spcPct val="35000"/>
            </a:spcAft>
          </a:pPr>
          <a:r>
            <a:rPr lang="it-IT" sz="2400" b="1" kern="1200" smtClean="0"/>
            <a:t>ma perché cambia il clima? </a:t>
          </a:r>
          <a:endParaRPr lang="it-IT" sz="2400" kern="1200"/>
        </a:p>
      </dsp:txBody>
      <dsp:txXfrm rot="10800000">
        <a:off x="1301063" y="1547590"/>
        <a:ext cx="5645188" cy="595740"/>
      </dsp:txXfrm>
    </dsp:sp>
    <dsp:sp modelId="{E7E4A05C-1EA6-4486-B4A1-F8B1C0FB7FF1}">
      <dsp:nvSpPr>
        <dsp:cNvPr id="0" name=""/>
        <dsp:cNvSpPr/>
      </dsp:nvSpPr>
      <dsp:spPr>
        <a:xfrm>
          <a:off x="792091" y="1547590"/>
          <a:ext cx="595740" cy="595740"/>
        </a:xfrm>
        <a:prstGeom prst="ellipse">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08B639-94AF-43A9-88EB-6EA8822FD356}">
      <dsp:nvSpPr>
        <dsp:cNvPr id="0" name=""/>
        <dsp:cNvSpPr/>
      </dsp:nvSpPr>
      <dsp:spPr>
        <a:xfrm rot="10800000">
          <a:off x="1512174" y="2321164"/>
          <a:ext cx="5794123" cy="595740"/>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2705" tIns="91440" rIns="170688" bIns="91440" numCol="1" spcCol="1270" anchor="ctr" anchorCtr="0">
          <a:noAutofit/>
        </a:bodyPr>
        <a:lstStyle/>
        <a:p>
          <a:pPr lvl="0" algn="ctr" defTabSz="1066800" rtl="0">
            <a:lnSpc>
              <a:spcPct val="90000"/>
            </a:lnSpc>
            <a:spcBef>
              <a:spcPct val="0"/>
            </a:spcBef>
            <a:spcAft>
              <a:spcPct val="35000"/>
            </a:spcAft>
          </a:pPr>
          <a:r>
            <a:rPr lang="it-IT" sz="2400" b="1" kern="1200" smtClean="0"/>
            <a:t>insomma, dove stiamo andando?</a:t>
          </a:r>
          <a:endParaRPr lang="it-IT" sz="2400" kern="1200"/>
        </a:p>
      </dsp:txBody>
      <dsp:txXfrm rot="10800000">
        <a:off x="1661109" y="2321164"/>
        <a:ext cx="5645188" cy="595740"/>
      </dsp:txXfrm>
    </dsp:sp>
    <dsp:sp modelId="{EAD4760E-6B9C-46E7-B10E-C166BB2A638B}">
      <dsp:nvSpPr>
        <dsp:cNvPr id="0" name=""/>
        <dsp:cNvSpPr/>
      </dsp:nvSpPr>
      <dsp:spPr>
        <a:xfrm>
          <a:off x="1080120" y="2321164"/>
          <a:ext cx="595740" cy="595740"/>
        </a:xfrm>
        <a:prstGeom prst="ellipse">
          <a:avLst/>
        </a:prstGeom>
        <a:blipFill>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B7872F0-FE64-4D83-957F-967ADF378158}">
      <dsp:nvSpPr>
        <dsp:cNvPr id="0" name=""/>
        <dsp:cNvSpPr/>
      </dsp:nvSpPr>
      <dsp:spPr>
        <a:xfrm rot="10800000">
          <a:off x="1872221" y="3094738"/>
          <a:ext cx="5794123" cy="595740"/>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2705" tIns="91440" rIns="170688" bIns="91440" numCol="1" spcCol="1270" anchor="ctr" anchorCtr="0">
          <a:noAutofit/>
        </a:bodyPr>
        <a:lstStyle/>
        <a:p>
          <a:pPr lvl="0" algn="ctr" defTabSz="1066800" rtl="0">
            <a:lnSpc>
              <a:spcPct val="90000"/>
            </a:lnSpc>
            <a:spcBef>
              <a:spcPct val="0"/>
            </a:spcBef>
            <a:spcAft>
              <a:spcPct val="35000"/>
            </a:spcAft>
          </a:pPr>
          <a:r>
            <a:rPr lang="it-IT" sz="2400" b="1" kern="1200" smtClean="0"/>
            <a:t>quali sono le conseguenze per noi?</a:t>
          </a:r>
          <a:endParaRPr lang="it-IT" sz="2400" kern="1200"/>
        </a:p>
      </dsp:txBody>
      <dsp:txXfrm rot="10800000">
        <a:off x="2021156" y="3094738"/>
        <a:ext cx="5645188" cy="595740"/>
      </dsp:txXfrm>
    </dsp:sp>
    <dsp:sp modelId="{9A7F8DB7-3546-4527-856E-1C92E0044271}">
      <dsp:nvSpPr>
        <dsp:cNvPr id="0" name=""/>
        <dsp:cNvSpPr/>
      </dsp:nvSpPr>
      <dsp:spPr>
        <a:xfrm>
          <a:off x="1492491" y="3094738"/>
          <a:ext cx="595740" cy="595740"/>
        </a:xfrm>
        <a:prstGeom prst="ellipse">
          <a:avLst/>
        </a:prstGeom>
        <a:blipFill>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B4BDA4-FDA5-4216-8AB8-0054B9CEC13B}">
      <dsp:nvSpPr>
        <dsp:cNvPr id="0" name=""/>
        <dsp:cNvSpPr/>
      </dsp:nvSpPr>
      <dsp:spPr>
        <a:xfrm rot="10800000">
          <a:off x="2198778" y="3868311"/>
          <a:ext cx="5794123" cy="595740"/>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2705" tIns="91440" rIns="170688" bIns="91440" numCol="1" spcCol="1270" anchor="ctr" anchorCtr="0">
          <a:noAutofit/>
        </a:bodyPr>
        <a:lstStyle/>
        <a:p>
          <a:pPr lvl="0" algn="ctr" defTabSz="1066800" rtl="0">
            <a:lnSpc>
              <a:spcPct val="90000"/>
            </a:lnSpc>
            <a:spcBef>
              <a:spcPct val="0"/>
            </a:spcBef>
            <a:spcAft>
              <a:spcPct val="35000"/>
            </a:spcAft>
          </a:pPr>
          <a:r>
            <a:rPr lang="it-IT" sz="2400" b="1" kern="1200" smtClean="0"/>
            <a:t>e quindi cosa possiamo fare?</a:t>
          </a:r>
          <a:endParaRPr lang="it-IT" sz="2400" kern="1200"/>
        </a:p>
      </dsp:txBody>
      <dsp:txXfrm rot="10800000">
        <a:off x="2347713" y="3868311"/>
        <a:ext cx="5645188" cy="595740"/>
      </dsp:txXfrm>
    </dsp:sp>
    <dsp:sp modelId="{D2E0150F-B3B4-420A-8A5E-6FA70254BF22}">
      <dsp:nvSpPr>
        <dsp:cNvPr id="0" name=""/>
        <dsp:cNvSpPr/>
      </dsp:nvSpPr>
      <dsp:spPr>
        <a:xfrm>
          <a:off x="1852533" y="3868311"/>
          <a:ext cx="595740" cy="595740"/>
        </a:xfrm>
        <a:prstGeom prst="ellipse">
          <a:avLst/>
        </a:prstGeom>
        <a:blipFill>
          <a:blip xmlns:r="http://schemas.openxmlformats.org/officeDocument/2006/relationships" r:embed="rId6" cstate="print">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9F08CB-1946-4D1D-8EDA-381EAE01A0B6}">
      <dsp:nvSpPr>
        <dsp:cNvPr id="0" name=""/>
        <dsp:cNvSpPr/>
      </dsp:nvSpPr>
      <dsp:spPr>
        <a:xfrm>
          <a:off x="30211" y="0"/>
          <a:ext cx="8898780" cy="3888431"/>
        </a:xfrm>
        <a:prstGeom prst="rightArrow">
          <a:avLst/>
        </a:prstGeom>
        <a:solidFill>
          <a:srgbClr val="FEF3CC">
            <a:alpha val="68000"/>
          </a:srgb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35E57291-CFE5-4E93-90AB-799E7379C0BD}">
      <dsp:nvSpPr>
        <dsp:cNvPr id="0" name=""/>
        <dsp:cNvSpPr/>
      </dsp:nvSpPr>
      <dsp:spPr>
        <a:xfrm>
          <a:off x="143352" y="1166529"/>
          <a:ext cx="1428632" cy="1555372"/>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it-IT" sz="1800" b="1" i="1" kern="1200" dirty="0" smtClean="0"/>
            <a:t>continue emissioni </a:t>
          </a:r>
          <a:br>
            <a:rPr lang="it-IT" sz="1800" b="1" i="1" kern="1200" dirty="0" smtClean="0"/>
          </a:br>
          <a:r>
            <a:rPr lang="it-IT" sz="1800" b="1" i="1" kern="1200" dirty="0" smtClean="0"/>
            <a:t>di gas serra</a:t>
          </a:r>
          <a:endParaRPr lang="it-IT" sz="1800" kern="1200" dirty="0"/>
        </a:p>
      </dsp:txBody>
      <dsp:txXfrm>
        <a:off x="213092" y="1236269"/>
        <a:ext cx="1289152" cy="1415892"/>
      </dsp:txXfrm>
    </dsp:sp>
    <dsp:sp modelId="{62177912-4039-4F50-B5B7-6603896F191A}">
      <dsp:nvSpPr>
        <dsp:cNvPr id="0" name=""/>
        <dsp:cNvSpPr/>
      </dsp:nvSpPr>
      <dsp:spPr>
        <a:xfrm>
          <a:off x="2016232" y="1166529"/>
          <a:ext cx="2390335" cy="1555372"/>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it-IT" sz="1800" b="1" i="1" kern="1200" dirty="0" smtClean="0"/>
            <a:t>ulteriore riscaldamento e </a:t>
          </a:r>
          <a:br>
            <a:rPr lang="it-IT" sz="1800" b="1" i="1" kern="1200" dirty="0" smtClean="0"/>
          </a:br>
          <a:r>
            <a:rPr lang="it-IT" sz="1800" b="1" i="1" kern="1200" dirty="0" smtClean="0"/>
            <a:t>cambiamenti duraturi </a:t>
          </a:r>
          <a:br>
            <a:rPr lang="it-IT" sz="1800" b="1" i="1" kern="1200" dirty="0" smtClean="0"/>
          </a:br>
          <a:r>
            <a:rPr lang="it-IT" sz="1800" b="1" i="1" kern="1200" dirty="0" smtClean="0"/>
            <a:t>del sistema climatico</a:t>
          </a:r>
          <a:endParaRPr lang="it-IT" sz="1800" kern="1200" dirty="0"/>
        </a:p>
      </dsp:txBody>
      <dsp:txXfrm>
        <a:off x="2092159" y="1242456"/>
        <a:ext cx="2238481" cy="1403518"/>
      </dsp:txXfrm>
    </dsp:sp>
    <dsp:sp modelId="{49554EC1-07C5-4B63-9311-7DDC7A0B6B92}">
      <dsp:nvSpPr>
        <dsp:cNvPr id="0" name=""/>
        <dsp:cNvSpPr/>
      </dsp:nvSpPr>
      <dsp:spPr>
        <a:xfrm>
          <a:off x="4796791" y="1166529"/>
          <a:ext cx="3268106" cy="1555372"/>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it-IT" sz="1800" b="1" i="1" kern="1200" dirty="0" smtClean="0"/>
            <a:t>aumenta la probabilità di effetti gravi, diffusi e </a:t>
          </a:r>
          <a:r>
            <a:rPr lang="it-IT" sz="1800" b="1" i="1" kern="1200" dirty="0" smtClean="0">
              <a:solidFill>
                <a:srgbClr val="C00000"/>
              </a:solidFill>
            </a:rPr>
            <a:t>irreversibili</a:t>
          </a:r>
          <a:r>
            <a:rPr lang="it-IT" sz="1800" b="1" i="1" kern="1200" dirty="0" smtClean="0"/>
            <a:t> </a:t>
          </a:r>
          <a:br>
            <a:rPr lang="it-IT" sz="1800" b="1" i="1" kern="1200" dirty="0" smtClean="0"/>
          </a:br>
          <a:r>
            <a:rPr lang="it-IT" sz="1800" b="1" i="1" kern="1200" dirty="0" smtClean="0"/>
            <a:t>per le persone e gli ecosistemi</a:t>
          </a:r>
          <a:endParaRPr lang="it-IT" sz="1800" kern="1200" dirty="0"/>
        </a:p>
      </dsp:txBody>
      <dsp:txXfrm>
        <a:off x="4872718" y="1242456"/>
        <a:ext cx="3116252" cy="1403518"/>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66CD18-F920-4865-9200-EE32AC03B55B}" type="datetimeFigureOut">
              <a:rPr lang="it-IT" smtClean="0"/>
              <a:t>23/09/2016</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D3AC3A-670F-4A85-9072-E443D2E11E25}" type="slidenum">
              <a:rPr lang="it-IT" smtClean="0"/>
              <a:t>‹N›</a:t>
            </a:fld>
            <a:endParaRPr lang="it-IT"/>
          </a:p>
        </p:txBody>
      </p:sp>
    </p:spTree>
    <p:extLst>
      <p:ext uri="{BB962C8B-B14F-4D97-AF65-F5344CB8AC3E}">
        <p14:creationId xmlns:p14="http://schemas.microsoft.com/office/powerpoint/2010/main" val="1260326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chaletalpenrose.it/gourmet/ristorante.htm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www.ucl.ac.uk/global-health/ucl-lancet-climate-change.pdf"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24A1E12-7CDD-46FA-8619-FF0D3347E8E3}" type="slidenum">
              <a:rPr lang="it-IT">
                <a:solidFill>
                  <a:prstClr val="black"/>
                </a:solidFill>
              </a:rPr>
              <a:pPr>
                <a:defRPr/>
              </a:pPr>
              <a:t>1</a:t>
            </a:fld>
            <a:endParaRPr lang="it-IT">
              <a:solidFill>
                <a:prstClr val="black"/>
              </a:solidFill>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endParaRPr lang="it-IT" altLang="it-IT"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99868" y="8679450"/>
            <a:ext cx="2942117" cy="4645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eaLnBrk="0" hangingPunct="0">
              <a:defRPr/>
            </a:pPr>
            <a:fld id="{77A66539-CBA7-4DD6-81D0-A495F6EB3081}" type="slidenum">
              <a:rPr lang="it-IT" sz="1200">
                <a:solidFill>
                  <a:schemeClr val="tx1"/>
                </a:solidFill>
                <a:effectLst>
                  <a:outerShdw blurRad="38100" dist="38100" dir="2700000" algn="tl">
                    <a:srgbClr val="C0C0C0"/>
                  </a:outerShdw>
                </a:effectLst>
                <a:cs typeface="+mn-cs"/>
              </a:rPr>
              <a:pPr algn="r" eaLnBrk="0" hangingPunct="0">
                <a:defRPr/>
              </a:pPr>
              <a:t>25</a:t>
            </a:fld>
            <a:endParaRPr lang="it-IT" sz="1200">
              <a:solidFill>
                <a:schemeClr val="tx1"/>
              </a:solidFill>
              <a:effectLst>
                <a:outerShdw blurRad="38100" dist="38100" dir="2700000" algn="tl">
                  <a:srgbClr val="C0C0C0"/>
                </a:outerShdw>
              </a:effectLst>
              <a:cs typeface="+mn-cs"/>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r>
              <a:rPr lang="it-IT" altLang="it-IT" smtClean="0"/>
              <a:t>0 - premesse</a:t>
            </a:r>
          </a:p>
          <a:p>
            <a:pPr lvl="1"/>
            <a:r>
              <a:rPr lang="it-IT" altLang="it-IT" smtClean="0"/>
              <a:t>tempo </a:t>
            </a:r>
            <a:r>
              <a:rPr lang="it-IT" altLang="it-IT" smtClean="0">
                <a:sym typeface="Symbol" pitchFamily="18" charset="2"/>
              </a:rPr>
              <a:t> clima</a:t>
            </a:r>
            <a:endParaRPr lang="it-IT" altLang="it-IT"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99868" y="8679450"/>
            <a:ext cx="2942117" cy="4645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eaLnBrk="0" hangingPunct="0">
              <a:defRPr/>
            </a:pPr>
            <a:fld id="{77A66539-CBA7-4DD6-81D0-A495F6EB3081}" type="slidenum">
              <a:rPr lang="it-IT" sz="1200">
                <a:solidFill>
                  <a:schemeClr val="tx1"/>
                </a:solidFill>
                <a:effectLst>
                  <a:outerShdw blurRad="38100" dist="38100" dir="2700000" algn="tl">
                    <a:srgbClr val="C0C0C0"/>
                  </a:outerShdw>
                </a:effectLst>
                <a:cs typeface="+mn-cs"/>
              </a:rPr>
              <a:pPr algn="r" eaLnBrk="0" hangingPunct="0">
                <a:defRPr/>
              </a:pPr>
              <a:t>26</a:t>
            </a:fld>
            <a:endParaRPr lang="it-IT" sz="1200">
              <a:solidFill>
                <a:schemeClr val="tx1"/>
              </a:solidFill>
              <a:effectLst>
                <a:outerShdw blurRad="38100" dist="38100" dir="2700000" algn="tl">
                  <a:srgbClr val="C0C0C0"/>
                </a:outerShdw>
              </a:effectLst>
              <a:cs typeface="+mn-cs"/>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r>
              <a:rPr lang="it-IT" altLang="it-IT" smtClean="0"/>
              <a:t>0 - premesse</a:t>
            </a:r>
          </a:p>
          <a:p>
            <a:pPr lvl="1"/>
            <a:r>
              <a:rPr lang="it-IT" altLang="it-IT" smtClean="0"/>
              <a:t>tempo </a:t>
            </a:r>
            <a:r>
              <a:rPr lang="it-IT" altLang="it-IT" smtClean="0">
                <a:sym typeface="Symbol" pitchFamily="18" charset="2"/>
              </a:rPr>
              <a:t> clima</a:t>
            </a:r>
            <a:endParaRPr lang="it-IT" altLang="it-IT"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99868" y="8679450"/>
            <a:ext cx="2942117" cy="4645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eaLnBrk="0" hangingPunct="0">
              <a:defRPr/>
            </a:pPr>
            <a:fld id="{77A66539-CBA7-4DD6-81D0-A495F6EB3081}" type="slidenum">
              <a:rPr lang="it-IT" sz="1200">
                <a:solidFill>
                  <a:schemeClr val="tx1"/>
                </a:solidFill>
                <a:effectLst>
                  <a:outerShdw blurRad="38100" dist="38100" dir="2700000" algn="tl">
                    <a:srgbClr val="C0C0C0"/>
                  </a:outerShdw>
                </a:effectLst>
                <a:cs typeface="+mn-cs"/>
              </a:rPr>
              <a:pPr algn="r" eaLnBrk="0" hangingPunct="0">
                <a:defRPr/>
              </a:pPr>
              <a:t>27</a:t>
            </a:fld>
            <a:endParaRPr lang="it-IT" sz="1200">
              <a:solidFill>
                <a:schemeClr val="tx1"/>
              </a:solidFill>
              <a:effectLst>
                <a:outerShdw blurRad="38100" dist="38100" dir="2700000" algn="tl">
                  <a:srgbClr val="C0C0C0"/>
                </a:outerShdw>
              </a:effectLst>
              <a:cs typeface="+mn-cs"/>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r>
              <a:rPr lang="it-IT" altLang="it-IT" smtClean="0"/>
              <a:t>0 - premesse</a:t>
            </a:r>
          </a:p>
          <a:p>
            <a:pPr lvl="1"/>
            <a:r>
              <a:rPr lang="it-IT" altLang="it-IT" smtClean="0"/>
              <a:t>tempo </a:t>
            </a:r>
            <a:r>
              <a:rPr lang="it-IT" altLang="it-IT" smtClean="0">
                <a:sym typeface="Symbol" pitchFamily="18" charset="2"/>
              </a:rPr>
              <a:t> clima</a:t>
            </a:r>
            <a:endParaRPr lang="it-IT" altLang="it-IT"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99868" y="8679450"/>
            <a:ext cx="2942117" cy="4645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eaLnBrk="0" hangingPunct="0">
              <a:defRPr/>
            </a:pPr>
            <a:fld id="{77A66539-CBA7-4DD6-81D0-A495F6EB3081}" type="slidenum">
              <a:rPr lang="it-IT" sz="1200">
                <a:solidFill>
                  <a:prstClr val="black"/>
                </a:solidFill>
                <a:effectLst>
                  <a:outerShdw blurRad="38100" dist="38100" dir="2700000" algn="tl">
                    <a:srgbClr val="C0C0C0"/>
                  </a:outerShdw>
                </a:effectLst>
              </a:rPr>
              <a:pPr algn="r" eaLnBrk="0" hangingPunct="0">
                <a:defRPr/>
              </a:pPr>
              <a:t>28</a:t>
            </a:fld>
            <a:endParaRPr lang="it-IT" sz="1200">
              <a:solidFill>
                <a:prstClr val="black"/>
              </a:solidFill>
              <a:effectLst>
                <a:outerShdw blurRad="38100" dist="38100" dir="2700000" algn="tl">
                  <a:srgbClr val="C0C0C0"/>
                </a:outerShdw>
              </a:effectLst>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r>
              <a:rPr lang="it-IT" altLang="it-IT" smtClean="0"/>
              <a:t>0 - premesse</a:t>
            </a:r>
          </a:p>
          <a:p>
            <a:pPr lvl="1"/>
            <a:r>
              <a:rPr lang="it-IT" altLang="it-IT" smtClean="0"/>
              <a:t>tempo </a:t>
            </a:r>
            <a:r>
              <a:rPr lang="it-IT" altLang="it-IT" smtClean="0">
                <a:sym typeface="Symbol" pitchFamily="18" charset="2"/>
              </a:rPr>
              <a:t> clima</a:t>
            </a:r>
            <a:endParaRPr lang="it-IT" altLang="it-IT"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99868" y="8679450"/>
            <a:ext cx="2942117" cy="4645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eaLnBrk="0" hangingPunct="0">
              <a:defRPr/>
            </a:pPr>
            <a:fld id="{9A8E6752-61BD-48AE-BF00-8521A3D0E72D}" type="slidenum">
              <a:rPr lang="it-IT" sz="1200">
                <a:solidFill>
                  <a:schemeClr val="tx1"/>
                </a:solidFill>
                <a:effectLst>
                  <a:outerShdw blurRad="38100" dist="38100" dir="2700000" algn="tl">
                    <a:srgbClr val="C0C0C0"/>
                  </a:outerShdw>
                </a:effectLst>
                <a:cs typeface="+mn-cs"/>
              </a:rPr>
              <a:pPr algn="r" eaLnBrk="0" hangingPunct="0">
                <a:defRPr/>
              </a:pPr>
              <a:t>29</a:t>
            </a:fld>
            <a:endParaRPr lang="it-IT" sz="1200">
              <a:solidFill>
                <a:schemeClr val="tx1"/>
              </a:solidFill>
              <a:effectLst>
                <a:outerShdw blurRad="38100" dist="38100" dir="2700000" algn="tl">
                  <a:srgbClr val="C0C0C0"/>
                </a:outerShdw>
              </a:effectLst>
              <a:cs typeface="+mn-cs"/>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r>
              <a:rPr lang="it-IT" altLang="it-IT" smtClean="0"/>
              <a:t>0 - premesse</a:t>
            </a:r>
          </a:p>
          <a:p>
            <a:pPr lvl="1"/>
            <a:r>
              <a:rPr lang="it-IT" altLang="it-IT" smtClean="0"/>
              <a:t>tempo </a:t>
            </a:r>
            <a:r>
              <a:rPr lang="it-IT" altLang="it-IT" smtClean="0">
                <a:sym typeface="Symbol" pitchFamily="18" charset="2"/>
              </a:rPr>
              <a:t> clima</a:t>
            </a:r>
            <a:endParaRPr lang="it-IT" altLang="it-IT"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99868" y="8679450"/>
            <a:ext cx="2942117" cy="4645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eaLnBrk="0" hangingPunct="0">
              <a:defRPr/>
            </a:pPr>
            <a:fld id="{F1ABE639-A97B-4BDA-9A4D-53FC86A7A64C}" type="slidenum">
              <a:rPr lang="it-IT" sz="1200">
                <a:solidFill>
                  <a:schemeClr val="tx1"/>
                </a:solidFill>
                <a:effectLst>
                  <a:outerShdw blurRad="38100" dist="38100" dir="2700000" algn="tl">
                    <a:srgbClr val="C0C0C0"/>
                  </a:outerShdw>
                </a:effectLst>
                <a:cs typeface="+mn-cs"/>
              </a:rPr>
              <a:pPr algn="r" eaLnBrk="0" hangingPunct="0">
                <a:defRPr/>
              </a:pPr>
              <a:t>30</a:t>
            </a:fld>
            <a:endParaRPr lang="it-IT" sz="1200">
              <a:solidFill>
                <a:schemeClr val="tx1"/>
              </a:solidFill>
              <a:effectLst>
                <a:outerShdw blurRad="38100" dist="38100" dir="2700000" algn="tl">
                  <a:srgbClr val="C0C0C0"/>
                </a:outerShdw>
              </a:effectLst>
              <a:cs typeface="+mn-cs"/>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r>
              <a:rPr lang="it-IT" altLang="it-IT" smtClean="0"/>
              <a:t>0 - premesse</a:t>
            </a:r>
          </a:p>
          <a:p>
            <a:pPr lvl="1"/>
            <a:r>
              <a:rPr lang="it-IT" altLang="it-IT" smtClean="0"/>
              <a:t>tempo </a:t>
            </a:r>
            <a:r>
              <a:rPr lang="it-IT" altLang="it-IT" smtClean="0">
                <a:sym typeface="Symbol" pitchFamily="18" charset="2"/>
              </a:rPr>
              <a:t> clima</a:t>
            </a:r>
            <a:endParaRPr lang="it-IT" altLang="it-IT"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egnaposto immagine diapositiva 1"/>
          <p:cNvSpPr>
            <a:spLocks noGrp="1" noRot="1" noChangeAspect="1" noTextEdit="1"/>
          </p:cNvSpPr>
          <p:nvPr>
            <p:ph type="sldImg"/>
          </p:nvPr>
        </p:nvSpPr>
        <p:spPr>
          <a:xfrm>
            <a:off x="381000" y="685800"/>
            <a:ext cx="6096000" cy="3429000"/>
          </a:xfrm>
          <a:ln/>
        </p:spPr>
      </p:sp>
      <p:sp>
        <p:nvSpPr>
          <p:cNvPr id="23555" name="Segnaposto note 2"/>
          <p:cNvSpPr>
            <a:spLocks noGrp="1"/>
          </p:cNvSpPr>
          <p:nvPr>
            <p:ph type="body" idx="1"/>
          </p:nvPr>
        </p:nvSpPr>
        <p:spPr>
          <a:noFill/>
        </p:spPr>
        <p:txBody>
          <a:bodyPr/>
          <a:lstStyle/>
          <a:p>
            <a:endParaRPr lang="it-IT" altLang="it-IT" smtClean="0"/>
          </a:p>
        </p:txBody>
      </p:sp>
      <p:sp>
        <p:nvSpPr>
          <p:cNvPr id="4" name="Segnaposto numero diapositiva 3"/>
          <p:cNvSpPr>
            <a:spLocks noGrp="1"/>
          </p:cNvSpPr>
          <p:nvPr>
            <p:ph type="sldNum" sz="quarter" idx="5"/>
          </p:nvPr>
        </p:nvSpPr>
        <p:spPr/>
        <p:txBody>
          <a:bodyPr/>
          <a:lstStyle/>
          <a:p>
            <a:pPr>
              <a:defRPr/>
            </a:pPr>
            <a:fld id="{9DCD7C62-9A9D-4398-B379-0B69828DCBDA}" type="slidenum">
              <a:rPr lang="it-IT" smtClean="0"/>
              <a:pPr>
                <a:defRPr/>
              </a:pPr>
              <a:t>31</a:t>
            </a:fld>
            <a:endParaRPr lang="it-IT"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egnaposto immagine diapositiva 1"/>
          <p:cNvSpPr>
            <a:spLocks noGrp="1" noRot="1" noChangeAspect="1" noTextEdit="1"/>
          </p:cNvSpPr>
          <p:nvPr>
            <p:ph type="sldImg"/>
          </p:nvPr>
        </p:nvSpPr>
        <p:spPr>
          <a:xfrm>
            <a:off x="1143000" y="685800"/>
            <a:ext cx="4572000" cy="3429000"/>
          </a:xfrm>
          <a:ln/>
        </p:spPr>
      </p:sp>
      <p:sp>
        <p:nvSpPr>
          <p:cNvPr id="39939" name="Segnaposto note 2"/>
          <p:cNvSpPr>
            <a:spLocks noGrp="1"/>
          </p:cNvSpPr>
          <p:nvPr>
            <p:ph type="body" idx="1"/>
          </p:nvPr>
        </p:nvSpPr>
        <p:spPr>
          <a:noFill/>
        </p:spPr>
        <p:txBody>
          <a:bodyPr/>
          <a:lstStyle/>
          <a:p>
            <a:endParaRPr lang="it-IT" altLang="it-IT" smtClean="0"/>
          </a:p>
        </p:txBody>
      </p:sp>
      <p:sp>
        <p:nvSpPr>
          <p:cNvPr id="4" name="Segnaposto numero diapositiva 3"/>
          <p:cNvSpPr>
            <a:spLocks noGrp="1"/>
          </p:cNvSpPr>
          <p:nvPr>
            <p:ph type="sldNum" sz="quarter" idx="5"/>
          </p:nvPr>
        </p:nvSpPr>
        <p:spPr/>
        <p:txBody>
          <a:bodyPr/>
          <a:lstStyle/>
          <a:p>
            <a:pPr>
              <a:defRPr/>
            </a:pPr>
            <a:fld id="{7CF45ECC-A765-466D-91A4-6EC20E8D374D}" type="slidenum">
              <a:rPr lang="it-IT" smtClean="0"/>
              <a:pPr>
                <a:defRPr/>
              </a:pPr>
              <a:t>32</a:t>
            </a:fld>
            <a:endParaRPr lang="it-IT"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99868" y="8679450"/>
            <a:ext cx="2942117" cy="4645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eaLnBrk="0" hangingPunct="0">
              <a:defRPr/>
            </a:pPr>
            <a:fld id="{F1ABE639-A97B-4BDA-9A4D-53FC86A7A64C}" type="slidenum">
              <a:rPr lang="it-IT" sz="1200">
                <a:solidFill>
                  <a:schemeClr val="tx1"/>
                </a:solidFill>
                <a:effectLst>
                  <a:outerShdw blurRad="38100" dist="38100" dir="2700000" algn="tl">
                    <a:srgbClr val="C0C0C0"/>
                  </a:outerShdw>
                </a:effectLst>
                <a:cs typeface="+mn-cs"/>
              </a:rPr>
              <a:pPr algn="r" eaLnBrk="0" hangingPunct="0">
                <a:defRPr/>
              </a:pPr>
              <a:t>33</a:t>
            </a:fld>
            <a:endParaRPr lang="it-IT" sz="1200">
              <a:solidFill>
                <a:schemeClr val="tx1"/>
              </a:solidFill>
              <a:effectLst>
                <a:outerShdw blurRad="38100" dist="38100" dir="2700000" algn="tl">
                  <a:srgbClr val="C0C0C0"/>
                </a:outerShdw>
              </a:effectLst>
              <a:cs typeface="+mn-cs"/>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r>
              <a:rPr lang="it-IT" altLang="it-IT" smtClean="0"/>
              <a:t>0 - premesse</a:t>
            </a:r>
          </a:p>
          <a:p>
            <a:pPr lvl="1"/>
            <a:r>
              <a:rPr lang="it-IT" altLang="it-IT" smtClean="0"/>
              <a:t>tempo </a:t>
            </a:r>
            <a:r>
              <a:rPr lang="it-IT" altLang="it-IT" smtClean="0">
                <a:sym typeface="Symbol" pitchFamily="18" charset="2"/>
              </a:rPr>
              <a:t> clima</a:t>
            </a:r>
            <a:endParaRPr lang="it-IT" altLang="it-IT"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99868" y="8679450"/>
            <a:ext cx="2942117" cy="4645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eaLnBrk="0" hangingPunct="0">
              <a:defRPr/>
            </a:pPr>
            <a:fld id="{A23F1CEC-9A1F-437E-89BF-1D85EB773836}" type="slidenum">
              <a:rPr lang="it-IT" sz="1200">
                <a:solidFill>
                  <a:prstClr val="black"/>
                </a:solidFill>
                <a:effectLst>
                  <a:outerShdw blurRad="38100" dist="38100" dir="2700000" algn="tl">
                    <a:srgbClr val="C0C0C0"/>
                  </a:outerShdw>
                </a:effectLst>
              </a:rPr>
              <a:pPr algn="r" eaLnBrk="0" hangingPunct="0">
                <a:defRPr/>
              </a:pPr>
              <a:t>34</a:t>
            </a:fld>
            <a:endParaRPr lang="it-IT" sz="1200">
              <a:solidFill>
                <a:prstClr val="black"/>
              </a:solidFill>
              <a:effectLst>
                <a:outerShdw blurRad="38100" dist="38100" dir="2700000" algn="tl">
                  <a:srgbClr val="C0C0C0"/>
                </a:outerShdw>
              </a:effectLst>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p:spPr>
        <p:txBody>
          <a:bodyPr/>
          <a:lstStyle/>
          <a:p>
            <a:r>
              <a:rPr lang="it-IT" altLang="it-IT" smtClean="0"/>
              <a:t>0 - premesse</a:t>
            </a:r>
          </a:p>
          <a:p>
            <a:pPr lvl="1"/>
            <a:r>
              <a:rPr lang="it-IT" altLang="it-IT" smtClean="0"/>
              <a:t>tempo </a:t>
            </a:r>
            <a:r>
              <a:rPr lang="it-IT" altLang="it-IT" smtClean="0">
                <a:sym typeface="Symbol" pitchFamily="18" charset="2"/>
              </a:rPr>
              <a:t> clima</a:t>
            </a:r>
            <a:endParaRPr lang="it-IT" altLang="it-I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foto polenta: da </a:t>
            </a:r>
            <a:r>
              <a:rPr lang="it-IT" dirty="0" smtClean="0">
                <a:hlinkClick r:id="rId3"/>
              </a:rPr>
              <a:t>www.chaletalpenrose.it</a:t>
            </a:r>
            <a:endParaRPr lang="it-IT" dirty="0"/>
          </a:p>
        </p:txBody>
      </p:sp>
      <p:sp>
        <p:nvSpPr>
          <p:cNvPr id="4" name="Segnaposto numero diapositiva 3"/>
          <p:cNvSpPr>
            <a:spLocks noGrp="1"/>
          </p:cNvSpPr>
          <p:nvPr>
            <p:ph type="sldNum" sz="quarter" idx="10"/>
          </p:nvPr>
        </p:nvSpPr>
        <p:spPr/>
        <p:txBody>
          <a:bodyPr/>
          <a:lstStyle/>
          <a:p>
            <a:fld id="{ECD3AC3A-670F-4A85-9072-E443D2E11E25}" type="slidenum">
              <a:rPr lang="it-IT" smtClean="0">
                <a:solidFill>
                  <a:prstClr val="black"/>
                </a:solidFill>
              </a:rPr>
              <a:pPr/>
              <a:t>14</a:t>
            </a:fld>
            <a:endParaRPr lang="it-IT">
              <a:solidFill>
                <a:prstClr val="black"/>
              </a:solidFill>
            </a:endParaRPr>
          </a:p>
        </p:txBody>
      </p:sp>
    </p:spTree>
    <p:extLst>
      <p:ext uri="{BB962C8B-B14F-4D97-AF65-F5344CB8AC3E}">
        <p14:creationId xmlns:p14="http://schemas.microsoft.com/office/powerpoint/2010/main" val="28577741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99868" y="8679450"/>
            <a:ext cx="2942117" cy="4645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eaLnBrk="0" hangingPunct="0">
              <a:defRPr/>
            </a:pPr>
            <a:fld id="{A23F1CEC-9A1F-437E-89BF-1D85EB773836}" type="slidenum">
              <a:rPr lang="it-IT" sz="1200">
                <a:solidFill>
                  <a:prstClr val="black"/>
                </a:solidFill>
                <a:effectLst>
                  <a:outerShdw blurRad="38100" dist="38100" dir="2700000" algn="tl">
                    <a:srgbClr val="C0C0C0"/>
                  </a:outerShdw>
                </a:effectLst>
              </a:rPr>
              <a:pPr algn="r" eaLnBrk="0" hangingPunct="0">
                <a:defRPr/>
              </a:pPr>
              <a:t>35</a:t>
            </a:fld>
            <a:endParaRPr lang="it-IT" sz="1200">
              <a:solidFill>
                <a:prstClr val="black"/>
              </a:solidFill>
              <a:effectLst>
                <a:outerShdw blurRad="38100" dist="38100" dir="2700000" algn="tl">
                  <a:srgbClr val="C0C0C0"/>
                </a:outerShdw>
              </a:effectLst>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p:spPr>
        <p:txBody>
          <a:bodyPr/>
          <a:lstStyle/>
          <a:p>
            <a:r>
              <a:rPr lang="it-IT" altLang="it-IT" smtClean="0"/>
              <a:t>0 - premesse</a:t>
            </a:r>
          </a:p>
          <a:p>
            <a:pPr lvl="1"/>
            <a:r>
              <a:rPr lang="it-IT" altLang="it-IT" smtClean="0"/>
              <a:t>tempo </a:t>
            </a:r>
            <a:r>
              <a:rPr lang="it-IT" altLang="it-IT" smtClean="0">
                <a:sym typeface="Symbol" pitchFamily="18" charset="2"/>
              </a:rPr>
              <a:t> clima</a:t>
            </a:r>
            <a:endParaRPr lang="it-IT" altLang="it-IT"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99868" y="8679450"/>
            <a:ext cx="2942117" cy="4645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eaLnBrk="0" hangingPunct="0">
              <a:defRPr/>
            </a:pPr>
            <a:fld id="{A23F1CEC-9A1F-437E-89BF-1D85EB773836}" type="slidenum">
              <a:rPr lang="it-IT" sz="1200">
                <a:solidFill>
                  <a:schemeClr val="tx1"/>
                </a:solidFill>
                <a:effectLst>
                  <a:outerShdw blurRad="38100" dist="38100" dir="2700000" algn="tl">
                    <a:srgbClr val="C0C0C0"/>
                  </a:outerShdw>
                </a:effectLst>
                <a:cs typeface="+mn-cs"/>
              </a:rPr>
              <a:pPr algn="r" eaLnBrk="0" hangingPunct="0">
                <a:defRPr/>
              </a:pPr>
              <a:t>36</a:t>
            </a:fld>
            <a:endParaRPr lang="it-IT" sz="1200">
              <a:solidFill>
                <a:schemeClr val="tx1"/>
              </a:solidFill>
              <a:effectLst>
                <a:outerShdw blurRad="38100" dist="38100" dir="2700000" algn="tl">
                  <a:srgbClr val="C0C0C0"/>
                </a:outerShdw>
              </a:effectLst>
              <a:cs typeface="+mn-cs"/>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p:spPr>
        <p:txBody>
          <a:bodyPr/>
          <a:lstStyle/>
          <a:p>
            <a:r>
              <a:rPr lang="it-IT" altLang="it-IT" smtClean="0"/>
              <a:t>0 - premesse</a:t>
            </a:r>
          </a:p>
          <a:p>
            <a:pPr lvl="1"/>
            <a:r>
              <a:rPr lang="it-IT" altLang="it-IT" smtClean="0"/>
              <a:t>tempo </a:t>
            </a:r>
            <a:r>
              <a:rPr lang="it-IT" altLang="it-IT" smtClean="0">
                <a:sym typeface="Symbol" pitchFamily="18" charset="2"/>
              </a:rPr>
              <a:t> clima</a:t>
            </a:r>
            <a:endParaRPr lang="it-IT" altLang="it-IT"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99868" y="8679450"/>
            <a:ext cx="2942117" cy="4645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eaLnBrk="0" hangingPunct="0">
              <a:defRPr/>
            </a:pPr>
            <a:fld id="{A23F1CEC-9A1F-437E-89BF-1D85EB773836}" type="slidenum">
              <a:rPr lang="it-IT" sz="1200">
                <a:solidFill>
                  <a:schemeClr val="tx1"/>
                </a:solidFill>
                <a:effectLst>
                  <a:outerShdw blurRad="38100" dist="38100" dir="2700000" algn="tl">
                    <a:srgbClr val="C0C0C0"/>
                  </a:outerShdw>
                </a:effectLst>
                <a:cs typeface="+mn-cs"/>
              </a:rPr>
              <a:pPr algn="r" eaLnBrk="0" hangingPunct="0">
                <a:defRPr/>
              </a:pPr>
              <a:t>37</a:t>
            </a:fld>
            <a:endParaRPr lang="it-IT" sz="1200">
              <a:solidFill>
                <a:schemeClr val="tx1"/>
              </a:solidFill>
              <a:effectLst>
                <a:outerShdw blurRad="38100" dist="38100" dir="2700000" algn="tl">
                  <a:srgbClr val="C0C0C0"/>
                </a:outerShdw>
              </a:effectLst>
              <a:cs typeface="+mn-cs"/>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p:spPr>
        <p:txBody>
          <a:bodyPr/>
          <a:lstStyle/>
          <a:p>
            <a:r>
              <a:rPr lang="it-IT" altLang="it-IT" smtClean="0"/>
              <a:t>0 - premesse</a:t>
            </a:r>
          </a:p>
          <a:p>
            <a:pPr lvl="1"/>
            <a:r>
              <a:rPr lang="it-IT" altLang="it-IT" smtClean="0"/>
              <a:t>tempo </a:t>
            </a:r>
            <a:r>
              <a:rPr lang="it-IT" altLang="it-IT" smtClean="0">
                <a:sym typeface="Symbol" pitchFamily="18" charset="2"/>
              </a:rPr>
              <a:t> clima</a:t>
            </a:r>
            <a:endParaRPr lang="it-IT" altLang="it-IT"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99868" y="8679450"/>
            <a:ext cx="2942117" cy="4645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eaLnBrk="0" hangingPunct="0">
              <a:defRPr/>
            </a:pPr>
            <a:fld id="{80AA2A4F-636B-44F8-A0DD-E404E5CE7825}" type="slidenum">
              <a:rPr lang="it-IT" sz="1200">
                <a:solidFill>
                  <a:prstClr val="black"/>
                </a:solidFill>
                <a:effectLst>
                  <a:outerShdw blurRad="38100" dist="38100" dir="2700000" algn="tl">
                    <a:srgbClr val="C0C0C0"/>
                  </a:outerShdw>
                </a:effectLst>
              </a:rPr>
              <a:pPr algn="r" eaLnBrk="0" hangingPunct="0">
                <a:defRPr/>
              </a:pPr>
              <a:t>38</a:t>
            </a:fld>
            <a:endParaRPr lang="it-IT" sz="1200">
              <a:solidFill>
                <a:prstClr val="black"/>
              </a:solidFill>
              <a:effectLst>
                <a:outerShdw blurRad="38100" dist="38100" dir="2700000" algn="tl">
                  <a:srgbClr val="C0C0C0"/>
                </a:outerShdw>
              </a:effectLst>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endParaRPr lang="it-IT" altLang="it-IT"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99868" y="8679450"/>
            <a:ext cx="2942117" cy="4645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eaLnBrk="0" hangingPunct="0">
              <a:defRPr/>
            </a:pPr>
            <a:fld id="{80AA2A4F-636B-44F8-A0DD-E404E5CE7825}" type="slidenum">
              <a:rPr lang="it-IT" sz="1200">
                <a:solidFill>
                  <a:prstClr val="black"/>
                </a:solidFill>
                <a:effectLst>
                  <a:outerShdw blurRad="38100" dist="38100" dir="2700000" algn="tl">
                    <a:srgbClr val="C0C0C0"/>
                  </a:outerShdw>
                </a:effectLst>
              </a:rPr>
              <a:pPr algn="r" eaLnBrk="0" hangingPunct="0">
                <a:defRPr/>
              </a:pPr>
              <a:t>39</a:t>
            </a:fld>
            <a:endParaRPr lang="it-IT" sz="1200">
              <a:solidFill>
                <a:prstClr val="black"/>
              </a:solidFill>
              <a:effectLst>
                <a:outerShdw blurRad="38100" dist="38100" dir="2700000" algn="tl">
                  <a:srgbClr val="C0C0C0"/>
                </a:outerShdw>
              </a:effectLst>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endParaRPr lang="it-IT" altLang="it-IT"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99868" y="8679450"/>
            <a:ext cx="2942117" cy="4645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eaLnBrk="0" hangingPunct="0">
              <a:defRPr/>
            </a:pPr>
            <a:fld id="{80AA2A4F-636B-44F8-A0DD-E404E5CE7825}" type="slidenum">
              <a:rPr lang="it-IT" sz="1200">
                <a:solidFill>
                  <a:prstClr val="black"/>
                </a:solidFill>
                <a:effectLst>
                  <a:outerShdw blurRad="38100" dist="38100" dir="2700000" algn="tl">
                    <a:srgbClr val="C0C0C0"/>
                  </a:outerShdw>
                </a:effectLst>
              </a:rPr>
              <a:pPr algn="r" eaLnBrk="0" hangingPunct="0">
                <a:defRPr/>
              </a:pPr>
              <a:t>40</a:t>
            </a:fld>
            <a:endParaRPr lang="it-IT" sz="1200">
              <a:solidFill>
                <a:prstClr val="black"/>
              </a:solidFill>
              <a:effectLst>
                <a:outerShdw blurRad="38100" dist="38100" dir="2700000" algn="tl">
                  <a:srgbClr val="C0C0C0"/>
                </a:outerShdw>
              </a:effectLst>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endParaRPr lang="it-IT" altLang="it-IT"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99868" y="8679450"/>
            <a:ext cx="2942117" cy="4645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eaLnBrk="0" hangingPunct="0">
              <a:defRPr/>
            </a:pPr>
            <a:fld id="{80AA2A4F-636B-44F8-A0DD-E404E5CE7825}" type="slidenum">
              <a:rPr lang="it-IT" sz="1200">
                <a:solidFill>
                  <a:prstClr val="black"/>
                </a:solidFill>
                <a:effectLst>
                  <a:outerShdw blurRad="38100" dist="38100" dir="2700000" algn="tl">
                    <a:srgbClr val="C0C0C0"/>
                  </a:outerShdw>
                </a:effectLst>
              </a:rPr>
              <a:pPr algn="r" eaLnBrk="0" hangingPunct="0">
                <a:defRPr/>
              </a:pPr>
              <a:t>41</a:t>
            </a:fld>
            <a:endParaRPr lang="it-IT" sz="1200">
              <a:solidFill>
                <a:prstClr val="black"/>
              </a:solidFill>
              <a:effectLst>
                <a:outerShdw blurRad="38100" dist="38100" dir="2700000" algn="tl">
                  <a:srgbClr val="C0C0C0"/>
                </a:outerShdw>
              </a:effectLst>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endParaRPr lang="it-IT" altLang="it-IT"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99868" y="8679450"/>
            <a:ext cx="2942117" cy="4645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eaLnBrk="0" hangingPunct="0">
              <a:defRPr/>
            </a:pPr>
            <a:fld id="{80AA2A4F-636B-44F8-A0DD-E404E5CE7825}" type="slidenum">
              <a:rPr lang="it-IT" sz="1200">
                <a:solidFill>
                  <a:prstClr val="black"/>
                </a:solidFill>
                <a:effectLst>
                  <a:outerShdw blurRad="38100" dist="38100" dir="2700000" algn="tl">
                    <a:srgbClr val="C0C0C0"/>
                  </a:outerShdw>
                </a:effectLst>
              </a:rPr>
              <a:pPr algn="r" eaLnBrk="0" hangingPunct="0">
                <a:defRPr/>
              </a:pPr>
              <a:t>42</a:t>
            </a:fld>
            <a:endParaRPr lang="it-IT" sz="1200">
              <a:solidFill>
                <a:prstClr val="black"/>
              </a:solidFill>
              <a:effectLst>
                <a:outerShdw blurRad="38100" dist="38100" dir="2700000" algn="tl">
                  <a:srgbClr val="C0C0C0"/>
                </a:outerShdw>
              </a:effectLst>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endParaRPr lang="it-IT" altLang="it-IT"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99868" y="8679450"/>
            <a:ext cx="2942117" cy="4645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eaLnBrk="0" hangingPunct="0">
              <a:defRPr/>
            </a:pPr>
            <a:fld id="{2A7C59DD-4F2F-449E-8CB1-40B00DC5BC25}" type="slidenum">
              <a:rPr lang="it-IT" sz="1200">
                <a:solidFill>
                  <a:prstClr val="black"/>
                </a:solidFill>
                <a:effectLst>
                  <a:outerShdw blurRad="38100" dist="38100" dir="2700000" algn="tl">
                    <a:srgbClr val="C0C0C0"/>
                  </a:outerShdw>
                </a:effectLst>
              </a:rPr>
              <a:pPr algn="r" eaLnBrk="0" hangingPunct="0">
                <a:defRPr/>
              </a:pPr>
              <a:t>43</a:t>
            </a:fld>
            <a:endParaRPr lang="it-IT" sz="1200">
              <a:solidFill>
                <a:prstClr val="black"/>
              </a:solidFill>
              <a:effectLst>
                <a:outerShdw blurRad="38100" dist="38100" dir="2700000" algn="tl">
                  <a:srgbClr val="C0C0C0"/>
                </a:outerShdw>
              </a:effectLst>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r>
              <a:rPr lang="it-IT" altLang="it-IT" smtClean="0"/>
              <a:t>0 - premesse</a:t>
            </a:r>
          </a:p>
          <a:p>
            <a:pPr lvl="1"/>
            <a:r>
              <a:rPr lang="it-IT" altLang="it-IT" smtClean="0"/>
              <a:t>tempo </a:t>
            </a:r>
            <a:r>
              <a:rPr lang="it-IT" altLang="it-IT" smtClean="0">
                <a:sym typeface="Symbol" pitchFamily="18" charset="2"/>
              </a:rPr>
              <a:t> clima</a:t>
            </a:r>
            <a:endParaRPr lang="it-IT" altLang="it-IT"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99868" y="8679450"/>
            <a:ext cx="2942117" cy="4645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eaLnBrk="0" hangingPunct="0">
              <a:defRPr/>
            </a:pPr>
            <a:fld id="{06A8B523-DF34-4DA4-9CA9-EE493AD528E8}" type="slidenum">
              <a:rPr lang="it-IT" sz="1200">
                <a:solidFill>
                  <a:prstClr val="black"/>
                </a:solidFill>
                <a:effectLst>
                  <a:outerShdw blurRad="38100" dist="38100" dir="2700000" algn="tl">
                    <a:srgbClr val="C0C0C0"/>
                  </a:outerShdw>
                </a:effectLst>
              </a:rPr>
              <a:pPr algn="r" eaLnBrk="0" hangingPunct="0">
                <a:defRPr/>
              </a:pPr>
              <a:t>44</a:t>
            </a:fld>
            <a:endParaRPr lang="it-IT" sz="1200">
              <a:solidFill>
                <a:prstClr val="black"/>
              </a:solidFill>
              <a:effectLst>
                <a:outerShdw blurRad="38100" dist="38100" dir="2700000" algn="tl">
                  <a:srgbClr val="C0C0C0"/>
                </a:outerShdw>
              </a:effectLst>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r>
              <a:rPr lang="it-IT" altLang="it-IT" smtClean="0"/>
              <a:t>0 - premesse</a:t>
            </a:r>
          </a:p>
          <a:p>
            <a:pPr lvl="1"/>
            <a:r>
              <a:rPr lang="it-IT" altLang="it-IT" smtClean="0"/>
              <a:t>tempo </a:t>
            </a:r>
            <a:r>
              <a:rPr lang="it-IT" altLang="it-IT" smtClean="0">
                <a:sym typeface="Symbol" pitchFamily="18" charset="2"/>
              </a:rPr>
              <a:t> clima</a:t>
            </a:r>
            <a:endParaRPr lang="it-IT" altLang="it-IT"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99868" y="8679450"/>
            <a:ext cx="2942117" cy="4645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eaLnBrk="0" hangingPunct="0">
              <a:defRPr/>
            </a:pPr>
            <a:fld id="{735AF9F6-E595-46EE-8404-77AB30FF1382}" type="slidenum">
              <a:rPr lang="it-IT" sz="1200">
                <a:solidFill>
                  <a:prstClr val="black"/>
                </a:solidFill>
                <a:effectLst>
                  <a:outerShdw blurRad="38100" dist="38100" dir="2700000" algn="tl">
                    <a:srgbClr val="C0C0C0"/>
                  </a:outerShdw>
                </a:effectLst>
              </a:rPr>
              <a:pPr algn="r" eaLnBrk="0" hangingPunct="0">
                <a:defRPr/>
              </a:pPr>
              <a:t>18</a:t>
            </a:fld>
            <a:endParaRPr lang="it-IT" sz="1200">
              <a:solidFill>
                <a:prstClr val="black"/>
              </a:solidFill>
              <a:effectLst>
                <a:outerShdw blurRad="38100" dist="38100" dir="2700000" algn="tl">
                  <a:srgbClr val="C0C0C0"/>
                </a:outerShdw>
              </a:effectLst>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r>
              <a:rPr lang="it-IT" altLang="it-IT" smtClean="0"/>
              <a:t>0 - premesse</a:t>
            </a:r>
          </a:p>
          <a:p>
            <a:pPr lvl="1"/>
            <a:r>
              <a:rPr lang="it-IT" altLang="it-IT" smtClean="0"/>
              <a:t>tempo </a:t>
            </a:r>
            <a:r>
              <a:rPr lang="it-IT" altLang="it-IT" smtClean="0">
                <a:sym typeface="Symbol" pitchFamily="18" charset="2"/>
              </a:rPr>
              <a:t> clima</a:t>
            </a:r>
            <a:endParaRPr lang="it-IT" altLang="it-IT"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99868" y="8679450"/>
            <a:ext cx="2942117" cy="4645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eaLnBrk="0" hangingPunct="0">
              <a:defRPr/>
            </a:pPr>
            <a:fld id="{9CC3BAEA-0DC7-4189-9C61-8297AEAF34EB}" type="slidenum">
              <a:rPr lang="it-IT" sz="1200">
                <a:solidFill>
                  <a:prstClr val="black"/>
                </a:solidFill>
                <a:effectLst>
                  <a:outerShdw blurRad="38100" dist="38100" dir="2700000" algn="tl">
                    <a:srgbClr val="C0C0C0"/>
                  </a:outerShdw>
                </a:effectLst>
              </a:rPr>
              <a:pPr algn="r" eaLnBrk="0" hangingPunct="0">
                <a:defRPr/>
              </a:pPr>
              <a:t>45</a:t>
            </a:fld>
            <a:endParaRPr lang="it-IT" sz="1200">
              <a:solidFill>
                <a:prstClr val="black"/>
              </a:solidFill>
              <a:effectLst>
                <a:outerShdw blurRad="38100" dist="38100" dir="2700000" algn="tl">
                  <a:srgbClr val="C0C0C0"/>
                </a:outerShdw>
              </a:effectLst>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endParaRPr lang="it-IT" altLang="it-IT"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99868" y="8679450"/>
            <a:ext cx="2942117" cy="4645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eaLnBrk="0" hangingPunct="0">
              <a:defRPr/>
            </a:pPr>
            <a:fld id="{7F44B406-FC3F-4E04-9D81-0F09827D1648}" type="slidenum">
              <a:rPr lang="it-IT" sz="1200">
                <a:solidFill>
                  <a:prstClr val="black"/>
                </a:solidFill>
                <a:effectLst>
                  <a:outerShdw blurRad="38100" dist="38100" dir="2700000" algn="tl">
                    <a:srgbClr val="C0C0C0"/>
                  </a:outerShdw>
                </a:effectLst>
              </a:rPr>
              <a:pPr algn="r" eaLnBrk="0" hangingPunct="0">
                <a:defRPr/>
              </a:pPr>
              <a:t>46</a:t>
            </a:fld>
            <a:endParaRPr lang="it-IT" sz="1200">
              <a:solidFill>
                <a:prstClr val="black"/>
              </a:solidFill>
              <a:effectLst>
                <a:outerShdw blurRad="38100" dist="38100" dir="2700000" algn="tl">
                  <a:srgbClr val="C0C0C0"/>
                </a:outerShdw>
              </a:effectLst>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endParaRPr lang="it-IT" altLang="it-IT"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99868" y="8679450"/>
            <a:ext cx="2942117" cy="4645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eaLnBrk="0" hangingPunct="0">
              <a:defRPr/>
            </a:pPr>
            <a:fld id="{9EEB4860-35A5-4FD2-A9DB-79B0D15AA53F}" type="slidenum">
              <a:rPr lang="it-IT" sz="1200">
                <a:solidFill>
                  <a:schemeClr val="tx1"/>
                </a:solidFill>
                <a:effectLst>
                  <a:outerShdw blurRad="38100" dist="38100" dir="2700000" algn="tl">
                    <a:srgbClr val="C0C0C0"/>
                  </a:outerShdw>
                </a:effectLst>
                <a:cs typeface="+mn-cs"/>
              </a:rPr>
              <a:pPr algn="r" eaLnBrk="0" hangingPunct="0">
                <a:defRPr/>
              </a:pPr>
              <a:t>47</a:t>
            </a:fld>
            <a:endParaRPr lang="it-IT" sz="1200">
              <a:solidFill>
                <a:schemeClr val="tx1"/>
              </a:solidFill>
              <a:effectLst>
                <a:outerShdw blurRad="38100" dist="38100" dir="2700000" algn="tl">
                  <a:srgbClr val="C0C0C0"/>
                </a:outerShdw>
              </a:effectLst>
              <a:cs typeface="+mn-cs"/>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r>
              <a:rPr lang="it-IT" altLang="it-IT" smtClean="0"/>
              <a:t>Immagine linkata a: http://www.bloomberg.com/graphics/2014-hottest-year-on-record/</a:t>
            </a:r>
          </a:p>
          <a:p>
            <a:endParaRPr lang="it-IT" altLang="it-IT"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99868" y="8679450"/>
            <a:ext cx="2942117" cy="4645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eaLnBrk="0" hangingPunct="0">
              <a:defRPr/>
            </a:pPr>
            <a:fld id="{2A7C59DD-4F2F-449E-8CB1-40B00DC5BC25}" type="slidenum">
              <a:rPr lang="it-IT" sz="1200">
                <a:solidFill>
                  <a:prstClr val="black"/>
                </a:solidFill>
                <a:effectLst>
                  <a:outerShdw blurRad="38100" dist="38100" dir="2700000" algn="tl">
                    <a:srgbClr val="C0C0C0"/>
                  </a:outerShdw>
                </a:effectLst>
              </a:rPr>
              <a:pPr algn="r" eaLnBrk="0" hangingPunct="0">
                <a:defRPr/>
              </a:pPr>
              <a:t>49</a:t>
            </a:fld>
            <a:endParaRPr lang="it-IT" sz="1200">
              <a:solidFill>
                <a:prstClr val="black"/>
              </a:solidFill>
              <a:effectLst>
                <a:outerShdw blurRad="38100" dist="38100" dir="2700000" algn="tl">
                  <a:srgbClr val="C0C0C0"/>
                </a:outerShdw>
              </a:effectLst>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r>
              <a:rPr lang="it-IT" altLang="it-IT" smtClean="0"/>
              <a:t>0 - premesse</a:t>
            </a:r>
          </a:p>
          <a:p>
            <a:pPr lvl="1"/>
            <a:r>
              <a:rPr lang="it-IT" altLang="it-IT" smtClean="0"/>
              <a:t>tempo </a:t>
            </a:r>
            <a:r>
              <a:rPr lang="it-IT" altLang="it-IT" smtClean="0">
                <a:sym typeface="Symbol" pitchFamily="18" charset="2"/>
              </a:rPr>
              <a:t> clima</a:t>
            </a:r>
            <a:endParaRPr lang="it-IT" altLang="it-IT"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99868" y="8679450"/>
            <a:ext cx="2942117" cy="4645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eaLnBrk="0" hangingPunct="0">
              <a:defRPr/>
            </a:pPr>
            <a:fld id="{8DB40D37-911F-45E9-A7B1-B656BF928BAB}" type="slidenum">
              <a:rPr lang="it-IT" sz="1200">
                <a:solidFill>
                  <a:prstClr val="black"/>
                </a:solidFill>
                <a:effectLst>
                  <a:outerShdw blurRad="38100" dist="38100" dir="2700000" algn="tl">
                    <a:srgbClr val="C0C0C0"/>
                  </a:outerShdw>
                </a:effectLst>
              </a:rPr>
              <a:pPr algn="r" eaLnBrk="0" hangingPunct="0">
                <a:defRPr/>
              </a:pPr>
              <a:t>51</a:t>
            </a:fld>
            <a:endParaRPr lang="it-IT" sz="1200">
              <a:solidFill>
                <a:prstClr val="black"/>
              </a:solidFill>
              <a:effectLst>
                <a:outerShdw blurRad="38100" dist="38100" dir="2700000" algn="tl">
                  <a:srgbClr val="C0C0C0"/>
                </a:outerShdw>
              </a:effectLst>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r>
              <a:rPr lang="en-US" altLang="it-IT" dirty="0" err="1" smtClean="0"/>
              <a:t>Foto</a:t>
            </a:r>
            <a:r>
              <a:rPr lang="en-US" altLang="it-IT" dirty="0" smtClean="0"/>
              <a:t> </a:t>
            </a:r>
            <a:r>
              <a:rPr lang="en-US" altLang="it-IT" dirty="0" err="1" smtClean="0"/>
              <a:t>deforestazione</a:t>
            </a:r>
            <a:r>
              <a:rPr lang="en-US" altLang="it-IT" dirty="0" smtClean="0"/>
              <a:t>: "</a:t>
            </a:r>
            <a:r>
              <a:rPr lang="en-US" altLang="it-IT" dirty="0" err="1" smtClean="0"/>
              <a:t>Lacanja</a:t>
            </a:r>
            <a:r>
              <a:rPr lang="en-US" altLang="it-IT" dirty="0" smtClean="0"/>
              <a:t> burn" by Jami Dwyer - http://www.flickr.com/photos/74281168@N00/173937750/. Licensed under Public Domain via Wikimedia Commons - https://commons.wikimedia.org/wiki/File:Lacanja_burn.JPG#/media/File:Lacanja_burn.JPG</a:t>
            </a:r>
            <a:endParaRPr lang="it-IT" altLang="it-IT"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99868" y="8679450"/>
            <a:ext cx="2942117" cy="4645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eaLnBrk="0" hangingPunct="0">
              <a:defRPr/>
            </a:pPr>
            <a:fld id="{0FC16633-3E47-4EC3-98E1-4D693F35D9B0}" type="slidenum">
              <a:rPr lang="it-IT" sz="1200">
                <a:solidFill>
                  <a:prstClr val="black"/>
                </a:solidFill>
                <a:effectLst>
                  <a:outerShdw blurRad="38100" dist="38100" dir="2700000" algn="tl">
                    <a:srgbClr val="C0C0C0"/>
                  </a:outerShdw>
                </a:effectLst>
              </a:rPr>
              <a:pPr algn="r" eaLnBrk="0" hangingPunct="0">
                <a:defRPr/>
              </a:pPr>
              <a:t>52</a:t>
            </a:fld>
            <a:endParaRPr lang="it-IT" sz="1200">
              <a:solidFill>
                <a:prstClr val="black"/>
              </a:solidFill>
              <a:effectLst>
                <a:outerShdw blurRad="38100" dist="38100" dir="2700000" algn="tl">
                  <a:srgbClr val="C0C0C0"/>
                </a:outerShdw>
              </a:effectLst>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r>
              <a:rPr lang="it-IT" altLang="it-IT" smtClean="0"/>
              <a:t>0 - premesse</a:t>
            </a:r>
          </a:p>
          <a:p>
            <a:pPr lvl="1"/>
            <a:r>
              <a:rPr lang="it-IT" altLang="it-IT" smtClean="0"/>
              <a:t>tempo </a:t>
            </a:r>
            <a:r>
              <a:rPr lang="it-IT" altLang="it-IT" smtClean="0">
                <a:sym typeface="Symbol" pitchFamily="18" charset="2"/>
              </a:rPr>
              <a:t> clima</a:t>
            </a:r>
            <a:endParaRPr lang="it-IT" altLang="it-IT"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99868" y="8679450"/>
            <a:ext cx="2942117" cy="4645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eaLnBrk="0" hangingPunct="0">
              <a:defRPr/>
            </a:pPr>
            <a:fld id="{12067151-0091-4FB1-9889-1D89AB592A4E}" type="slidenum">
              <a:rPr lang="it-IT" sz="1200">
                <a:solidFill>
                  <a:prstClr val="black"/>
                </a:solidFill>
                <a:effectLst>
                  <a:outerShdw blurRad="38100" dist="38100" dir="2700000" algn="tl">
                    <a:srgbClr val="C0C0C0"/>
                  </a:outerShdw>
                </a:effectLst>
              </a:rPr>
              <a:pPr algn="r" eaLnBrk="0" hangingPunct="0">
                <a:defRPr/>
              </a:pPr>
              <a:t>54</a:t>
            </a:fld>
            <a:endParaRPr lang="it-IT" sz="1200">
              <a:solidFill>
                <a:prstClr val="black"/>
              </a:solidFill>
              <a:effectLst>
                <a:outerShdw blurRad="38100" dist="38100" dir="2700000" algn="tl">
                  <a:srgbClr val="C0C0C0"/>
                </a:outerShdw>
              </a:effectLst>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r>
              <a:rPr lang="it-IT" altLang="it-IT" smtClean="0"/>
              <a:t>0 - premesse</a:t>
            </a:r>
          </a:p>
          <a:p>
            <a:pPr lvl="1"/>
            <a:r>
              <a:rPr lang="it-IT" altLang="it-IT" smtClean="0"/>
              <a:t>tempo </a:t>
            </a:r>
            <a:r>
              <a:rPr lang="it-IT" altLang="it-IT" smtClean="0">
                <a:sym typeface="Symbol" pitchFamily="18" charset="2"/>
              </a:rPr>
              <a:t> clima</a:t>
            </a:r>
            <a:endParaRPr lang="it-IT" altLang="it-IT"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99868" y="8679450"/>
            <a:ext cx="2942117" cy="4645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eaLnBrk="0" hangingPunct="0">
              <a:defRPr/>
            </a:pPr>
            <a:fld id="{04EE3B02-0284-47B3-A7FE-7615EC72C379}" type="slidenum">
              <a:rPr lang="it-IT" sz="1200">
                <a:solidFill>
                  <a:schemeClr val="tx1"/>
                </a:solidFill>
                <a:effectLst>
                  <a:outerShdw blurRad="38100" dist="38100" dir="2700000" algn="tl">
                    <a:srgbClr val="C0C0C0"/>
                  </a:outerShdw>
                </a:effectLst>
                <a:cs typeface="+mn-cs"/>
              </a:rPr>
              <a:pPr algn="r" eaLnBrk="0" hangingPunct="0">
                <a:defRPr/>
              </a:pPr>
              <a:t>55</a:t>
            </a:fld>
            <a:endParaRPr lang="it-IT" sz="1200">
              <a:solidFill>
                <a:schemeClr val="tx1"/>
              </a:solidFill>
              <a:effectLst>
                <a:outerShdw blurRad="38100" dist="38100" dir="2700000" algn="tl">
                  <a:srgbClr val="C0C0C0"/>
                </a:outerShdw>
              </a:effectLst>
              <a:cs typeface="+mn-cs"/>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r>
              <a:rPr lang="it-IT" altLang="it-IT" smtClean="0"/>
              <a:t>0 - premesse</a:t>
            </a:r>
          </a:p>
          <a:p>
            <a:pPr lvl="1"/>
            <a:r>
              <a:rPr lang="it-IT" altLang="it-IT" smtClean="0"/>
              <a:t>tempo </a:t>
            </a:r>
            <a:r>
              <a:rPr lang="it-IT" altLang="it-IT" smtClean="0">
                <a:sym typeface="Symbol" pitchFamily="18" charset="2"/>
              </a:rPr>
              <a:t> clima</a:t>
            </a:r>
            <a:endParaRPr lang="it-IT" altLang="it-IT"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99868" y="8679450"/>
            <a:ext cx="2942117" cy="4645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eaLnBrk="0" hangingPunct="0">
              <a:defRPr/>
            </a:pPr>
            <a:fld id="{2A7C59DD-4F2F-449E-8CB1-40B00DC5BC25}" type="slidenum">
              <a:rPr lang="it-IT" sz="1200">
                <a:solidFill>
                  <a:schemeClr val="tx1"/>
                </a:solidFill>
                <a:effectLst>
                  <a:outerShdw blurRad="38100" dist="38100" dir="2700000" algn="tl">
                    <a:srgbClr val="C0C0C0"/>
                  </a:outerShdw>
                </a:effectLst>
                <a:cs typeface="+mn-cs"/>
              </a:rPr>
              <a:pPr algn="r" eaLnBrk="0" hangingPunct="0">
                <a:defRPr/>
              </a:pPr>
              <a:t>56</a:t>
            </a:fld>
            <a:endParaRPr lang="it-IT" sz="1200">
              <a:solidFill>
                <a:schemeClr val="tx1"/>
              </a:solidFill>
              <a:effectLst>
                <a:outerShdw blurRad="38100" dist="38100" dir="2700000" algn="tl">
                  <a:srgbClr val="C0C0C0"/>
                </a:outerShdw>
              </a:effectLst>
              <a:cs typeface="+mn-cs"/>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r>
              <a:rPr lang="it-IT" altLang="it-IT" smtClean="0"/>
              <a:t>0 - premesse</a:t>
            </a:r>
          </a:p>
          <a:p>
            <a:pPr lvl="1"/>
            <a:r>
              <a:rPr lang="it-IT" altLang="it-IT" smtClean="0"/>
              <a:t>tempo </a:t>
            </a:r>
            <a:r>
              <a:rPr lang="it-IT" altLang="it-IT" smtClean="0">
                <a:sym typeface="Symbol" pitchFamily="18" charset="2"/>
              </a:rPr>
              <a:t> clima</a:t>
            </a:r>
            <a:endParaRPr lang="it-IT" altLang="it-IT"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6807B23-BF34-4D0D-AA1E-248E420C6962}" type="slidenum">
              <a:rPr lang="it-IT"/>
              <a:pPr>
                <a:defRPr/>
              </a:pPr>
              <a:t>57</a:t>
            </a:fld>
            <a:endParaRPr lang="it-IT"/>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r>
              <a:rPr lang="it-IT" altLang="it-IT" smtClean="0"/>
              <a:t>0 - premesse</a:t>
            </a:r>
          </a:p>
          <a:p>
            <a:pPr lvl="1"/>
            <a:r>
              <a:rPr lang="it-IT" altLang="it-IT" smtClean="0"/>
              <a:t>tempo </a:t>
            </a:r>
            <a:r>
              <a:rPr lang="it-IT" altLang="it-IT" smtClean="0">
                <a:sym typeface="Symbol" pitchFamily="18" charset="2"/>
              </a:rPr>
              <a:t> clima</a:t>
            </a:r>
            <a:endParaRPr lang="it-IT" altLang="it-IT"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99868" y="8679450"/>
            <a:ext cx="2942117" cy="4645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eaLnBrk="0" hangingPunct="0">
              <a:defRPr/>
            </a:pPr>
            <a:fld id="{5FE4F7E8-3885-4008-9312-1020FFE9A76A}" type="slidenum">
              <a:rPr lang="it-IT" sz="1200">
                <a:solidFill>
                  <a:prstClr val="black"/>
                </a:solidFill>
                <a:effectLst>
                  <a:outerShdw blurRad="38100" dist="38100" dir="2700000" algn="tl">
                    <a:srgbClr val="C0C0C0"/>
                  </a:outerShdw>
                </a:effectLst>
              </a:rPr>
              <a:pPr algn="r" eaLnBrk="0" hangingPunct="0">
                <a:defRPr/>
              </a:pPr>
              <a:t>19</a:t>
            </a:fld>
            <a:endParaRPr lang="it-IT" sz="1200">
              <a:solidFill>
                <a:prstClr val="black"/>
              </a:solidFill>
              <a:effectLst>
                <a:outerShdw blurRad="38100" dist="38100" dir="2700000" algn="tl">
                  <a:srgbClr val="C0C0C0"/>
                </a:outerShdw>
              </a:effectLst>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r>
              <a:rPr lang="it-IT" altLang="it-IT" smtClean="0"/>
              <a:t>0 - premesse</a:t>
            </a:r>
          </a:p>
          <a:p>
            <a:pPr lvl="1"/>
            <a:r>
              <a:rPr lang="it-IT" altLang="it-IT" smtClean="0"/>
              <a:t>tempo </a:t>
            </a:r>
            <a:r>
              <a:rPr lang="it-IT" altLang="it-IT" smtClean="0">
                <a:sym typeface="Symbol" pitchFamily="18" charset="2"/>
              </a:rPr>
              <a:t> clima</a:t>
            </a:r>
            <a:endParaRPr lang="it-IT" altLang="it-IT"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99868" y="8679450"/>
            <a:ext cx="2942117" cy="4645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eaLnBrk="0" hangingPunct="0">
              <a:defRPr/>
            </a:pPr>
            <a:fld id="{2A7C59DD-4F2F-449E-8CB1-40B00DC5BC25}" type="slidenum">
              <a:rPr lang="it-IT" sz="1200">
                <a:solidFill>
                  <a:schemeClr val="tx1"/>
                </a:solidFill>
                <a:effectLst>
                  <a:outerShdw blurRad="38100" dist="38100" dir="2700000" algn="tl">
                    <a:srgbClr val="C0C0C0"/>
                  </a:outerShdw>
                </a:effectLst>
                <a:cs typeface="+mn-cs"/>
              </a:rPr>
              <a:pPr algn="r" eaLnBrk="0" hangingPunct="0">
                <a:defRPr/>
              </a:pPr>
              <a:t>60</a:t>
            </a:fld>
            <a:endParaRPr lang="it-IT" sz="1200">
              <a:solidFill>
                <a:schemeClr val="tx1"/>
              </a:solidFill>
              <a:effectLst>
                <a:outerShdw blurRad="38100" dist="38100" dir="2700000" algn="tl">
                  <a:srgbClr val="C0C0C0"/>
                </a:outerShdw>
              </a:effectLst>
              <a:cs typeface="+mn-cs"/>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r>
              <a:rPr lang="it-IT" altLang="it-IT" smtClean="0"/>
              <a:t>0 - premesse</a:t>
            </a:r>
          </a:p>
          <a:p>
            <a:pPr lvl="1"/>
            <a:r>
              <a:rPr lang="it-IT" altLang="it-IT" smtClean="0"/>
              <a:t>tempo </a:t>
            </a:r>
            <a:r>
              <a:rPr lang="it-IT" altLang="it-IT" smtClean="0">
                <a:sym typeface="Symbol" pitchFamily="18" charset="2"/>
              </a:rPr>
              <a:t> clima</a:t>
            </a:r>
            <a:endParaRPr lang="it-IT" altLang="it-IT"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99868" y="8679450"/>
            <a:ext cx="2942117" cy="4645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eaLnBrk="0" hangingPunct="0">
              <a:defRPr/>
            </a:pPr>
            <a:fld id="{D1A7DD4F-884D-4C67-93ED-154B23DA7DC3}" type="slidenum">
              <a:rPr lang="it-IT" sz="1200">
                <a:solidFill>
                  <a:prstClr val="black"/>
                </a:solidFill>
                <a:effectLst>
                  <a:outerShdw blurRad="38100" dist="38100" dir="2700000" algn="tl">
                    <a:srgbClr val="C0C0C0"/>
                  </a:outerShdw>
                </a:effectLst>
              </a:rPr>
              <a:pPr algn="r" eaLnBrk="0" hangingPunct="0">
                <a:defRPr/>
              </a:pPr>
              <a:t>62</a:t>
            </a:fld>
            <a:endParaRPr lang="it-IT" sz="1200">
              <a:solidFill>
                <a:prstClr val="black"/>
              </a:solidFill>
              <a:effectLst>
                <a:outerShdw blurRad="38100" dist="38100" dir="2700000" algn="tl">
                  <a:srgbClr val="C0C0C0"/>
                </a:outerShdw>
              </a:effectLst>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p:spPr>
        <p:txBody>
          <a:bodyPr/>
          <a:lstStyle/>
          <a:p>
            <a:r>
              <a:rPr lang="it-IT" sz="1200" b="0" i="0" u="none" strike="noStrike" kern="1200" baseline="0" dirty="0" smtClean="0">
                <a:solidFill>
                  <a:schemeClr val="tx1"/>
                </a:solidFill>
                <a:latin typeface="Verdana" pitchFamily="34" charset="0"/>
                <a:ea typeface="+mn-ea"/>
                <a:cs typeface="+mn-cs"/>
              </a:rPr>
              <a:t>L’immagine è tratta dal rapporto del WG2, il sottostante commento è tratto da: Sommario per i </a:t>
            </a:r>
            <a:r>
              <a:rPr lang="it-IT" sz="1200" b="0" i="1" u="none" strike="noStrike" kern="1200" baseline="0" dirty="0" err="1" smtClean="0">
                <a:solidFill>
                  <a:schemeClr val="tx1"/>
                </a:solidFill>
                <a:latin typeface="Verdana" pitchFamily="34" charset="0"/>
                <a:ea typeface="+mn-ea"/>
                <a:cs typeface="+mn-cs"/>
              </a:rPr>
              <a:t>policymaker</a:t>
            </a:r>
            <a:r>
              <a:rPr lang="it-IT" sz="1200" b="0" i="0" u="none" strike="noStrike" kern="1200" baseline="0" dirty="0" smtClean="0">
                <a:solidFill>
                  <a:schemeClr val="tx1"/>
                </a:solidFill>
                <a:latin typeface="Verdana" pitchFamily="34" charset="0"/>
                <a:ea typeface="+mn-ea"/>
                <a:cs typeface="+mn-cs"/>
              </a:rPr>
              <a:t>, sintesi del quinto Rapporto di valutazione </a:t>
            </a:r>
            <a:r>
              <a:rPr lang="it-IT" sz="1200" b="0" i="1" u="none" strike="noStrike" kern="1200" baseline="0" dirty="0" smtClean="0">
                <a:solidFill>
                  <a:schemeClr val="tx1"/>
                </a:solidFill>
                <a:latin typeface="Verdana" pitchFamily="34" charset="0"/>
                <a:ea typeface="+mn-ea"/>
                <a:cs typeface="+mn-cs"/>
              </a:rPr>
              <a:t>(1 Novembre 2014 pag. 14 di 53 totali)</a:t>
            </a:r>
          </a:p>
          <a:p>
            <a:endParaRPr lang="it-IT" sz="1200" b="1" i="1" u="none" strike="noStrike" kern="1200" baseline="0" dirty="0" smtClean="0">
              <a:solidFill>
                <a:schemeClr val="tx1"/>
              </a:solidFill>
              <a:latin typeface="Verdana" pitchFamily="34" charset="0"/>
              <a:ea typeface="+mn-ea"/>
              <a:cs typeface="+mn-cs"/>
            </a:endParaRPr>
          </a:p>
          <a:p>
            <a:r>
              <a:rPr lang="it-IT" sz="1200" b="1" i="1" u="none" strike="noStrike" kern="1200" baseline="0" dirty="0" smtClean="0">
                <a:solidFill>
                  <a:schemeClr val="tx1"/>
                </a:solidFill>
                <a:latin typeface="Verdana" pitchFamily="34" charset="0"/>
                <a:ea typeface="+mn-ea"/>
                <a:cs typeface="+mn-cs"/>
              </a:rPr>
              <a:t>1.3. Impatti del cambiamento climatico</a:t>
            </a:r>
            <a:endParaRPr lang="it-IT" sz="1200" b="1" i="0" u="none" strike="noStrike" kern="1200" baseline="0" dirty="0" smtClean="0">
              <a:solidFill>
                <a:schemeClr val="tx1"/>
              </a:solidFill>
              <a:latin typeface="Verdana" pitchFamily="34" charset="0"/>
              <a:ea typeface="+mn-ea"/>
              <a:cs typeface="+mn-cs"/>
            </a:endParaRPr>
          </a:p>
          <a:p>
            <a:r>
              <a:rPr lang="it-IT" sz="1200" b="1" i="0" u="none" strike="noStrike" kern="1200" baseline="0" dirty="0" smtClean="0">
                <a:solidFill>
                  <a:schemeClr val="tx1"/>
                </a:solidFill>
                <a:latin typeface="Verdana" pitchFamily="34" charset="0"/>
                <a:ea typeface="+mn-ea"/>
                <a:cs typeface="+mn-cs"/>
              </a:rPr>
              <a:t>Negli ultimi decenni, i cambiamenti climatici hanno causato</a:t>
            </a:r>
          </a:p>
          <a:p>
            <a:r>
              <a:rPr lang="it-IT" sz="1200" b="1" i="0" u="none" strike="noStrike" kern="1200" baseline="0" dirty="0" smtClean="0">
                <a:solidFill>
                  <a:schemeClr val="tx1"/>
                </a:solidFill>
                <a:latin typeface="Verdana" pitchFamily="34" charset="0"/>
                <a:ea typeface="+mn-ea"/>
                <a:cs typeface="+mn-cs"/>
              </a:rPr>
              <a:t>impatti sui sistemi naturali e umani in tutti i continenti e</a:t>
            </a:r>
          </a:p>
          <a:p>
            <a:r>
              <a:rPr lang="it-IT" sz="1200" b="1" i="0" u="none" strike="noStrike" kern="1200" baseline="0" dirty="0" smtClean="0">
                <a:solidFill>
                  <a:schemeClr val="tx1"/>
                </a:solidFill>
                <a:latin typeface="Verdana" pitchFamily="34" charset="0"/>
                <a:ea typeface="+mn-ea"/>
                <a:cs typeface="+mn-cs"/>
              </a:rPr>
              <a:t>attraverso gli oceani. Gli impatti sono dovuti al cambiamento</a:t>
            </a:r>
          </a:p>
          <a:p>
            <a:r>
              <a:rPr lang="it-IT" sz="1200" b="1" i="0" u="none" strike="noStrike" kern="1200" baseline="0" dirty="0" smtClean="0">
                <a:solidFill>
                  <a:schemeClr val="tx1"/>
                </a:solidFill>
                <a:latin typeface="Verdana" pitchFamily="34" charset="0"/>
                <a:ea typeface="+mn-ea"/>
                <a:cs typeface="+mn-cs"/>
              </a:rPr>
              <a:t>climatico osservato, indipendentemente dalle sue cause, cosa che</a:t>
            </a:r>
          </a:p>
          <a:p>
            <a:r>
              <a:rPr lang="it-IT" sz="1200" b="1" i="0" u="none" strike="noStrike" kern="1200" baseline="0" dirty="0" smtClean="0">
                <a:solidFill>
                  <a:schemeClr val="tx1"/>
                </a:solidFill>
                <a:latin typeface="Verdana" pitchFamily="34" charset="0"/>
                <a:ea typeface="+mn-ea"/>
                <a:cs typeface="+mn-cs"/>
              </a:rPr>
              <a:t>comprova la vulnerabilità dei sistemi naturali e umani ai</a:t>
            </a:r>
          </a:p>
          <a:p>
            <a:r>
              <a:rPr lang="it-IT" sz="1200" b="1" i="0" u="none" strike="noStrike" kern="1200" baseline="0" dirty="0" smtClean="0">
                <a:solidFill>
                  <a:schemeClr val="tx1"/>
                </a:solidFill>
                <a:latin typeface="Verdana" pitchFamily="34" charset="0"/>
                <a:ea typeface="+mn-ea"/>
                <a:cs typeface="+mn-cs"/>
              </a:rPr>
              <a:t>cambiamenti climatici. </a:t>
            </a:r>
            <a:r>
              <a:rPr lang="it-IT" sz="1200" b="1" i="1" u="none" strike="noStrike" kern="1200" baseline="0" dirty="0" smtClean="0">
                <a:solidFill>
                  <a:schemeClr val="tx1"/>
                </a:solidFill>
                <a:latin typeface="Verdana" pitchFamily="34" charset="0"/>
                <a:ea typeface="+mn-ea"/>
                <a:cs typeface="+mn-cs"/>
              </a:rPr>
              <a:t>{1.3.2}</a:t>
            </a:r>
          </a:p>
          <a:p>
            <a:r>
              <a:rPr lang="it-IT" sz="1200" b="0" i="0" u="none" strike="noStrike" kern="1200" baseline="0" dirty="0" smtClean="0">
                <a:solidFill>
                  <a:schemeClr val="tx1"/>
                </a:solidFill>
                <a:latin typeface="Verdana" pitchFamily="34" charset="0"/>
                <a:ea typeface="+mn-ea"/>
                <a:cs typeface="+mn-cs"/>
              </a:rPr>
              <a:t>Le prove degli impatti osservati del cambiamento climatico sono più forti e</a:t>
            </a:r>
          </a:p>
          <a:p>
            <a:r>
              <a:rPr lang="it-IT" sz="1200" b="0" i="0" u="none" strike="noStrike" kern="1200" baseline="0" dirty="0" smtClean="0">
                <a:solidFill>
                  <a:schemeClr val="tx1"/>
                </a:solidFill>
                <a:latin typeface="Verdana" pitchFamily="34" charset="0"/>
                <a:ea typeface="+mn-ea"/>
                <a:cs typeface="+mn-cs"/>
              </a:rPr>
              <a:t>complete per i sistemi naturali. In molte regioni, il cambiamento delle</a:t>
            </a:r>
          </a:p>
          <a:p>
            <a:r>
              <a:rPr lang="it-IT" sz="1200" b="0" i="0" u="none" strike="noStrike" kern="1200" baseline="0" dirty="0" smtClean="0">
                <a:solidFill>
                  <a:schemeClr val="tx1"/>
                </a:solidFill>
                <a:latin typeface="Verdana" pitchFamily="34" charset="0"/>
                <a:ea typeface="+mn-ea"/>
                <a:cs typeface="+mn-cs"/>
              </a:rPr>
              <a:t>precipitazioni o la fusione di neve e ghiaccio stanno alterando i sistemi</a:t>
            </a:r>
          </a:p>
          <a:p>
            <a:r>
              <a:rPr lang="it-IT" sz="1200" b="0" i="0" u="none" strike="noStrike" kern="1200" baseline="0" dirty="0" smtClean="0">
                <a:solidFill>
                  <a:schemeClr val="tx1"/>
                </a:solidFill>
                <a:latin typeface="Verdana" pitchFamily="34" charset="0"/>
                <a:ea typeface="+mn-ea"/>
                <a:cs typeface="+mn-cs"/>
              </a:rPr>
              <a:t>idrologici, che interessano le risorse idriche in termini di quantità e qualità</a:t>
            </a:r>
          </a:p>
          <a:p>
            <a:r>
              <a:rPr lang="it-IT" sz="1200" b="0" i="0" u="none" strike="noStrike" kern="1200" baseline="0" dirty="0" smtClean="0">
                <a:solidFill>
                  <a:schemeClr val="tx1"/>
                </a:solidFill>
                <a:latin typeface="Verdana" pitchFamily="34" charset="0"/>
                <a:ea typeface="+mn-ea"/>
                <a:cs typeface="+mn-cs"/>
              </a:rPr>
              <a:t>(</a:t>
            </a:r>
            <a:r>
              <a:rPr lang="it-IT" sz="1200" b="0" i="1" u="none" strike="noStrike" kern="1200" baseline="0" dirty="0" smtClean="0">
                <a:solidFill>
                  <a:schemeClr val="tx1"/>
                </a:solidFill>
                <a:latin typeface="Verdana" pitchFamily="34" charset="0"/>
                <a:ea typeface="+mn-ea"/>
                <a:cs typeface="+mn-cs"/>
              </a:rPr>
              <a:t>grado medio di confidenza</a:t>
            </a:r>
            <a:r>
              <a:rPr lang="it-IT" sz="1200" b="0" i="0" u="none" strike="noStrike" kern="1200" baseline="0" dirty="0" smtClean="0">
                <a:solidFill>
                  <a:schemeClr val="tx1"/>
                </a:solidFill>
                <a:latin typeface="Verdana" pitchFamily="34" charset="0"/>
                <a:ea typeface="+mn-ea"/>
                <a:cs typeface="+mn-cs"/>
              </a:rPr>
              <a:t>). Molte specie terrestri, di acqua dolce e marine</a:t>
            </a:r>
          </a:p>
          <a:p>
            <a:r>
              <a:rPr lang="it-IT" sz="1200" b="0" i="0" u="none" strike="noStrike" kern="1200" baseline="0" dirty="0" smtClean="0">
                <a:solidFill>
                  <a:schemeClr val="tx1"/>
                </a:solidFill>
                <a:latin typeface="Verdana" pitchFamily="34" charset="0"/>
                <a:ea typeface="+mn-ea"/>
                <a:cs typeface="+mn-cs"/>
              </a:rPr>
              <a:t>hanno spostato i loro limiti geografici, le attività stagionali, i flussi migratori,</a:t>
            </a:r>
          </a:p>
          <a:p>
            <a:r>
              <a:rPr lang="it-IT" sz="1200" b="0" i="0" u="none" strike="noStrike" kern="1200" baseline="0" dirty="0" smtClean="0">
                <a:solidFill>
                  <a:schemeClr val="tx1"/>
                </a:solidFill>
                <a:latin typeface="Verdana" pitchFamily="34" charset="0"/>
                <a:ea typeface="+mn-ea"/>
                <a:cs typeface="+mn-cs"/>
              </a:rPr>
              <a:t>le numerosità e le interazioni tra le specie in risposta ai cambiamenti</a:t>
            </a:r>
          </a:p>
          <a:p>
            <a:r>
              <a:rPr lang="it-IT" sz="1200" b="0" i="0" u="none" strike="noStrike" kern="1200" baseline="0" dirty="0" smtClean="0">
                <a:solidFill>
                  <a:schemeClr val="tx1"/>
                </a:solidFill>
                <a:latin typeface="Verdana" pitchFamily="34" charset="0"/>
                <a:ea typeface="+mn-ea"/>
                <a:cs typeface="+mn-cs"/>
              </a:rPr>
              <a:t>climatici in atto (</a:t>
            </a:r>
            <a:r>
              <a:rPr lang="it-IT" sz="1200" b="0" i="1" u="none" strike="noStrike" kern="1200" baseline="0" dirty="0" smtClean="0">
                <a:solidFill>
                  <a:schemeClr val="tx1"/>
                </a:solidFill>
                <a:latin typeface="Verdana" pitchFamily="34" charset="0"/>
                <a:ea typeface="+mn-ea"/>
                <a:cs typeface="+mn-cs"/>
              </a:rPr>
              <a:t>alto grado di confidenza</a:t>
            </a:r>
            <a:r>
              <a:rPr lang="it-IT" sz="1200" b="0" i="0" u="none" strike="noStrike" kern="1200" baseline="0" dirty="0" smtClean="0">
                <a:solidFill>
                  <a:schemeClr val="tx1"/>
                </a:solidFill>
                <a:latin typeface="Verdana" pitchFamily="34" charset="0"/>
                <a:ea typeface="+mn-ea"/>
                <a:cs typeface="+mn-cs"/>
              </a:rPr>
              <a:t>). Alcuni impatti sui sistemi umani</a:t>
            </a:r>
          </a:p>
          <a:p>
            <a:r>
              <a:rPr lang="it-IT" sz="1200" b="0" i="0" u="none" strike="noStrike" kern="1200" baseline="0" dirty="0" smtClean="0">
                <a:solidFill>
                  <a:schemeClr val="tx1"/>
                </a:solidFill>
                <a:latin typeface="Verdana" pitchFamily="34" charset="0"/>
                <a:ea typeface="+mn-ea"/>
                <a:cs typeface="+mn-cs"/>
              </a:rPr>
              <a:t>sono stati attribuiti ai cambiamenti climatici, con un contributo maggiore o</a:t>
            </a:r>
          </a:p>
          <a:p>
            <a:r>
              <a:rPr lang="it-IT" sz="1200" b="0" i="0" u="none" strike="noStrike" kern="1200" baseline="0" dirty="0" smtClean="0">
                <a:solidFill>
                  <a:schemeClr val="tx1"/>
                </a:solidFill>
                <a:latin typeface="Verdana" pitchFamily="34" charset="0"/>
                <a:ea typeface="+mn-ea"/>
                <a:cs typeface="+mn-cs"/>
              </a:rPr>
              <a:t>minore del cambiamento climatico distinguibile da altre influenze (Figura</a:t>
            </a:r>
          </a:p>
          <a:p>
            <a:r>
              <a:rPr lang="it-IT" sz="1200" b="0" i="0" u="none" strike="noStrike" kern="1200" baseline="0" dirty="0" smtClean="0">
                <a:solidFill>
                  <a:schemeClr val="tx1"/>
                </a:solidFill>
                <a:latin typeface="Verdana" pitchFamily="34" charset="0"/>
                <a:ea typeface="+mn-ea"/>
                <a:cs typeface="+mn-cs"/>
              </a:rPr>
              <a:t>SPM.4). La valutazione di molti studi che coprono una vasta gamma di</a:t>
            </a:r>
          </a:p>
          <a:p>
            <a:r>
              <a:rPr lang="it-IT" sz="1200" b="0" i="0" u="none" strike="noStrike" kern="1200" baseline="0" dirty="0" smtClean="0">
                <a:solidFill>
                  <a:schemeClr val="tx1"/>
                </a:solidFill>
                <a:latin typeface="Verdana" pitchFamily="34" charset="0"/>
                <a:ea typeface="+mn-ea"/>
                <a:cs typeface="+mn-cs"/>
              </a:rPr>
              <a:t>regioni e colture mostra che gli effetti negativi dei cambiamenti climatici</a:t>
            </a:r>
          </a:p>
          <a:p>
            <a:r>
              <a:rPr lang="it-IT" sz="1200" b="0" i="0" u="none" strike="noStrike" kern="1200" baseline="0" dirty="0" smtClean="0">
                <a:solidFill>
                  <a:schemeClr val="tx1"/>
                </a:solidFill>
                <a:latin typeface="Verdana" pitchFamily="34" charset="0"/>
                <a:ea typeface="+mn-ea"/>
                <a:cs typeface="+mn-cs"/>
              </a:rPr>
              <a:t>sulle rese dei raccolti sono stati più comuni che gli impatti positivi (</a:t>
            </a:r>
            <a:r>
              <a:rPr lang="it-IT" sz="1200" b="0" i="1" u="none" strike="noStrike" kern="1200" baseline="0" dirty="0" smtClean="0">
                <a:solidFill>
                  <a:schemeClr val="tx1"/>
                </a:solidFill>
                <a:latin typeface="Verdana" pitchFamily="34" charset="0"/>
                <a:ea typeface="+mn-ea"/>
                <a:cs typeface="+mn-cs"/>
              </a:rPr>
              <a:t>alto</a:t>
            </a:r>
          </a:p>
          <a:p>
            <a:r>
              <a:rPr lang="it-IT" sz="1200" b="0" i="1" u="none" strike="noStrike" kern="1200" baseline="0" dirty="0" smtClean="0">
                <a:solidFill>
                  <a:schemeClr val="tx1"/>
                </a:solidFill>
                <a:latin typeface="Verdana" pitchFamily="34" charset="0"/>
                <a:ea typeface="+mn-ea"/>
                <a:cs typeface="+mn-cs"/>
              </a:rPr>
              <a:t>grado di confidenza</a:t>
            </a:r>
            <a:r>
              <a:rPr lang="it-IT" sz="1200" b="0" i="0" u="none" strike="noStrike" kern="1200" baseline="0" dirty="0" smtClean="0">
                <a:solidFill>
                  <a:schemeClr val="tx1"/>
                </a:solidFill>
                <a:latin typeface="Verdana" pitchFamily="34" charset="0"/>
                <a:ea typeface="+mn-ea"/>
                <a:cs typeface="+mn-cs"/>
              </a:rPr>
              <a:t>). Alcuni impatti dell'acidificazione degli oceani sugli</a:t>
            </a:r>
          </a:p>
          <a:p>
            <a:r>
              <a:rPr lang="it-IT" sz="1200" b="0" i="0" u="none" strike="noStrike" kern="1200" baseline="0" dirty="0" smtClean="0">
                <a:solidFill>
                  <a:schemeClr val="tx1"/>
                </a:solidFill>
                <a:latin typeface="Verdana" pitchFamily="34" charset="0"/>
                <a:ea typeface="+mn-ea"/>
                <a:cs typeface="+mn-cs"/>
              </a:rPr>
              <a:t>organismi marini sono stati attribuiti all’influenza umana (</a:t>
            </a:r>
            <a:r>
              <a:rPr lang="it-IT" sz="1200" b="0" i="1" u="none" strike="noStrike" kern="1200" baseline="0" dirty="0" smtClean="0">
                <a:solidFill>
                  <a:schemeClr val="tx1"/>
                </a:solidFill>
                <a:latin typeface="Verdana" pitchFamily="34" charset="0"/>
                <a:ea typeface="+mn-ea"/>
                <a:cs typeface="+mn-cs"/>
              </a:rPr>
              <a:t>grado medio di</a:t>
            </a:r>
          </a:p>
          <a:p>
            <a:r>
              <a:rPr lang="it-IT" sz="1200" b="0" i="1" u="none" strike="noStrike" kern="1200" baseline="0" dirty="0" smtClean="0">
                <a:solidFill>
                  <a:schemeClr val="tx1"/>
                </a:solidFill>
                <a:latin typeface="Verdana" pitchFamily="34" charset="0"/>
                <a:ea typeface="+mn-ea"/>
                <a:cs typeface="+mn-cs"/>
              </a:rPr>
              <a:t>confidenza</a:t>
            </a:r>
            <a:r>
              <a:rPr lang="it-IT" sz="1200" b="0" i="0" u="none" strike="noStrike" kern="1200" baseline="0" dirty="0" smtClean="0">
                <a:solidFill>
                  <a:schemeClr val="tx1"/>
                </a:solidFill>
                <a:latin typeface="Verdana" pitchFamily="34" charset="0"/>
                <a:ea typeface="+mn-ea"/>
                <a:cs typeface="+mn-cs"/>
              </a:rPr>
              <a:t>). </a:t>
            </a:r>
            <a:r>
              <a:rPr lang="it-IT" sz="1200" b="0" i="1" u="none" strike="noStrike" kern="1200" baseline="0" dirty="0" smtClean="0">
                <a:solidFill>
                  <a:schemeClr val="tx1"/>
                </a:solidFill>
                <a:latin typeface="Verdana" pitchFamily="34" charset="0"/>
                <a:ea typeface="+mn-ea"/>
                <a:cs typeface="+mn-cs"/>
              </a:rPr>
              <a:t>{1.3.2}</a:t>
            </a:r>
          </a:p>
          <a:p>
            <a:r>
              <a:rPr lang="en-US" sz="1200" b="1" i="0" u="none" strike="noStrike" kern="1200" baseline="0" dirty="0" smtClean="0">
                <a:solidFill>
                  <a:schemeClr val="tx1"/>
                </a:solidFill>
                <a:latin typeface="Verdana" pitchFamily="34" charset="0"/>
                <a:ea typeface="+mn-ea"/>
                <a:cs typeface="+mn-cs"/>
              </a:rPr>
              <a:t>Figure SPM.4: </a:t>
            </a:r>
            <a:r>
              <a:rPr lang="en-US" sz="1200" b="0" i="0" u="none" strike="noStrike" kern="1200" baseline="0" dirty="0" smtClean="0">
                <a:solidFill>
                  <a:schemeClr val="tx1"/>
                </a:solidFill>
                <a:latin typeface="Verdana" pitchFamily="34" charset="0"/>
                <a:ea typeface="+mn-ea"/>
                <a:cs typeface="+mn-cs"/>
              </a:rPr>
              <a:t>Based on the available scientific literature since the AR4, there are</a:t>
            </a:r>
          </a:p>
          <a:p>
            <a:r>
              <a:rPr lang="en-US" sz="1200" b="0" i="0" u="none" strike="noStrike" kern="1200" baseline="0" dirty="0" smtClean="0">
                <a:solidFill>
                  <a:schemeClr val="tx1"/>
                </a:solidFill>
                <a:latin typeface="Verdana" pitchFamily="34" charset="0"/>
                <a:ea typeface="+mn-ea"/>
                <a:cs typeface="+mn-cs"/>
              </a:rPr>
              <a:t>substantially more impacts in recent decades now attributed to climate change.</a:t>
            </a:r>
          </a:p>
          <a:p>
            <a:r>
              <a:rPr lang="en-US" sz="1200" b="0" i="0" u="none" strike="noStrike" kern="1200" baseline="0" dirty="0" smtClean="0">
                <a:solidFill>
                  <a:schemeClr val="tx1"/>
                </a:solidFill>
                <a:latin typeface="Verdana" pitchFamily="34" charset="0"/>
                <a:ea typeface="+mn-ea"/>
                <a:cs typeface="+mn-cs"/>
              </a:rPr>
              <a:t>Attribution requires defined scientific evidence on the role of climate change.</a:t>
            </a:r>
          </a:p>
          <a:p>
            <a:r>
              <a:rPr lang="en-US" sz="1200" b="0" i="0" u="none" strike="noStrike" kern="1200" baseline="0" dirty="0" smtClean="0">
                <a:solidFill>
                  <a:schemeClr val="tx1"/>
                </a:solidFill>
                <a:latin typeface="Verdana" pitchFamily="34" charset="0"/>
                <a:ea typeface="+mn-ea"/>
                <a:cs typeface="+mn-cs"/>
              </a:rPr>
              <a:t>Absence from the map of additional impacts attributed to climate change does</a:t>
            </a:r>
          </a:p>
          <a:p>
            <a:r>
              <a:rPr lang="en-US" sz="1200" b="0" i="0" u="none" strike="noStrike" kern="1200" baseline="0" dirty="0" smtClean="0">
                <a:solidFill>
                  <a:schemeClr val="tx1"/>
                </a:solidFill>
                <a:latin typeface="Verdana" pitchFamily="34" charset="0"/>
                <a:ea typeface="+mn-ea"/>
                <a:cs typeface="+mn-cs"/>
              </a:rPr>
              <a:t>not imply that such impacts have not occurred. The publications supporting</a:t>
            </a:r>
          </a:p>
          <a:p>
            <a:r>
              <a:rPr lang="en-US" sz="1200" b="0" i="0" u="none" strike="noStrike" kern="1200" baseline="0" dirty="0" smtClean="0">
                <a:solidFill>
                  <a:schemeClr val="tx1"/>
                </a:solidFill>
                <a:latin typeface="Verdana" pitchFamily="34" charset="0"/>
                <a:ea typeface="+mn-ea"/>
                <a:cs typeface="+mn-cs"/>
              </a:rPr>
              <a:t>attributed impacts reflect a growing knowledge base, but publications are still</a:t>
            </a:r>
          </a:p>
          <a:p>
            <a:r>
              <a:rPr lang="en-US" sz="1200" b="0" i="0" u="none" strike="noStrike" kern="1200" baseline="0" dirty="0" smtClean="0">
                <a:solidFill>
                  <a:schemeClr val="tx1"/>
                </a:solidFill>
                <a:latin typeface="Verdana" pitchFamily="34" charset="0"/>
                <a:ea typeface="+mn-ea"/>
                <a:cs typeface="+mn-cs"/>
              </a:rPr>
              <a:t>limited for many regions, systems and processes, highlighting gaps in data and</a:t>
            </a:r>
          </a:p>
          <a:p>
            <a:r>
              <a:rPr lang="en-US" sz="1200" b="0" i="0" u="none" strike="noStrike" kern="1200" baseline="0" dirty="0" smtClean="0">
                <a:solidFill>
                  <a:schemeClr val="tx1"/>
                </a:solidFill>
                <a:latin typeface="Verdana" pitchFamily="34" charset="0"/>
                <a:ea typeface="+mn-ea"/>
                <a:cs typeface="+mn-cs"/>
              </a:rPr>
              <a:t>studies. Symbols indicate categories of attributed impacts, the relative</a:t>
            </a:r>
          </a:p>
          <a:p>
            <a:r>
              <a:rPr lang="en-US" sz="1200" b="0" i="0" u="none" strike="noStrike" kern="1200" baseline="0" dirty="0" smtClean="0">
                <a:solidFill>
                  <a:schemeClr val="tx1"/>
                </a:solidFill>
                <a:latin typeface="Verdana" pitchFamily="34" charset="0"/>
                <a:ea typeface="+mn-ea"/>
                <a:cs typeface="+mn-cs"/>
              </a:rPr>
              <a:t>contribution of climate change (major or minor) to the observed impact, and</a:t>
            </a:r>
          </a:p>
          <a:p>
            <a:r>
              <a:rPr lang="en-US" sz="1200" b="0" i="0" u="none" strike="noStrike" kern="1200" baseline="0" dirty="0" smtClean="0">
                <a:solidFill>
                  <a:schemeClr val="tx1"/>
                </a:solidFill>
                <a:latin typeface="Verdana" pitchFamily="34" charset="0"/>
                <a:ea typeface="+mn-ea"/>
                <a:cs typeface="+mn-cs"/>
              </a:rPr>
              <a:t>confidence in attribution. Each symbol refers to one or more entries in WGII</a:t>
            </a:r>
          </a:p>
          <a:p>
            <a:r>
              <a:rPr lang="en-US" sz="1200" b="0" i="0" u="none" strike="noStrike" kern="1200" baseline="0" dirty="0" smtClean="0">
                <a:solidFill>
                  <a:schemeClr val="tx1"/>
                </a:solidFill>
                <a:latin typeface="Verdana" pitchFamily="34" charset="0"/>
                <a:ea typeface="+mn-ea"/>
                <a:cs typeface="+mn-cs"/>
              </a:rPr>
              <a:t>Table SPM.A1, grouping related regional-scale impacts. Numbers in ovals</a:t>
            </a:r>
          </a:p>
          <a:p>
            <a:r>
              <a:rPr lang="en-US" sz="1200" b="0" i="0" u="none" strike="noStrike" kern="1200" baseline="0" dirty="0" smtClean="0">
                <a:solidFill>
                  <a:schemeClr val="tx1"/>
                </a:solidFill>
                <a:latin typeface="Verdana" pitchFamily="34" charset="0"/>
                <a:ea typeface="+mn-ea"/>
                <a:cs typeface="+mn-cs"/>
              </a:rPr>
              <a:t>indicate regional totals of climate change publications from 2001 to 2010, based</a:t>
            </a:r>
          </a:p>
          <a:p>
            <a:r>
              <a:rPr lang="en-US" sz="1200" b="0" i="0" u="none" strike="noStrike" kern="1200" baseline="0" dirty="0" smtClean="0">
                <a:solidFill>
                  <a:schemeClr val="tx1"/>
                </a:solidFill>
                <a:latin typeface="Verdana" pitchFamily="34" charset="0"/>
                <a:ea typeface="+mn-ea"/>
                <a:cs typeface="+mn-cs"/>
              </a:rPr>
              <a:t>on the Scopus bibliographic database for publications in English with individual</a:t>
            </a:r>
          </a:p>
          <a:p>
            <a:r>
              <a:rPr lang="en-US" sz="1200" b="0" i="0" u="none" strike="noStrike" kern="1200" baseline="0" dirty="0" smtClean="0">
                <a:solidFill>
                  <a:schemeClr val="tx1"/>
                </a:solidFill>
                <a:latin typeface="Verdana" pitchFamily="34" charset="0"/>
                <a:ea typeface="+mn-ea"/>
                <a:cs typeface="+mn-cs"/>
              </a:rPr>
              <a:t>countries mentioned in title, abstract or key words (as of July 2011). These</a:t>
            </a:r>
          </a:p>
          <a:p>
            <a:r>
              <a:rPr lang="en-US" sz="1200" b="0" i="0" u="none" strike="noStrike" kern="1200" baseline="0" dirty="0" smtClean="0">
                <a:solidFill>
                  <a:schemeClr val="tx1"/>
                </a:solidFill>
                <a:latin typeface="Verdana" pitchFamily="34" charset="0"/>
                <a:ea typeface="+mn-ea"/>
                <a:cs typeface="+mn-cs"/>
              </a:rPr>
              <a:t>numbers provide an overall measure of the available scientific literature on</a:t>
            </a:r>
          </a:p>
          <a:p>
            <a:r>
              <a:rPr lang="en-US" sz="1200" b="0" i="0" u="none" strike="noStrike" kern="1200" baseline="0" dirty="0" smtClean="0">
                <a:solidFill>
                  <a:schemeClr val="tx1"/>
                </a:solidFill>
                <a:latin typeface="Verdana" pitchFamily="34" charset="0"/>
                <a:ea typeface="+mn-ea"/>
                <a:cs typeface="+mn-cs"/>
              </a:rPr>
              <a:t>climate change across regions; they do not indicate the number of publications</a:t>
            </a:r>
          </a:p>
          <a:p>
            <a:r>
              <a:rPr lang="en-US" sz="1200" b="0" i="0" u="none" strike="noStrike" kern="1200" baseline="0" dirty="0" smtClean="0">
                <a:solidFill>
                  <a:schemeClr val="tx1"/>
                </a:solidFill>
                <a:latin typeface="Verdana" pitchFamily="34" charset="0"/>
                <a:ea typeface="+mn-ea"/>
                <a:cs typeface="+mn-cs"/>
              </a:rPr>
              <a:t>supporting attribution of climate change impacts in each region. The inclusion of</a:t>
            </a:r>
          </a:p>
          <a:p>
            <a:r>
              <a:rPr lang="en-US" sz="1200" b="0" i="0" u="none" strike="noStrike" kern="1200" baseline="0" dirty="0" smtClean="0">
                <a:solidFill>
                  <a:schemeClr val="tx1"/>
                </a:solidFill>
                <a:latin typeface="Verdana" pitchFamily="34" charset="0"/>
                <a:ea typeface="+mn-ea"/>
                <a:cs typeface="+mn-cs"/>
              </a:rPr>
              <a:t>publications for assessment of attribution followed IPCC scientific evidence</a:t>
            </a:r>
          </a:p>
          <a:p>
            <a:r>
              <a:rPr lang="en-US" sz="1200" b="0" i="0" u="none" strike="noStrike" kern="1200" baseline="0" dirty="0" smtClean="0">
                <a:solidFill>
                  <a:schemeClr val="tx1"/>
                </a:solidFill>
                <a:latin typeface="Verdana" pitchFamily="34" charset="0"/>
                <a:ea typeface="+mn-ea"/>
                <a:cs typeface="+mn-cs"/>
              </a:rPr>
              <a:t>criteria defined in WGII Chapter 18. Studies for polar regions and small islands</a:t>
            </a:r>
          </a:p>
          <a:p>
            <a:r>
              <a:rPr lang="en-US" sz="1200" b="0" i="0" u="none" strike="noStrike" kern="1200" baseline="0" dirty="0" smtClean="0">
                <a:solidFill>
                  <a:schemeClr val="tx1"/>
                </a:solidFill>
                <a:latin typeface="Verdana" pitchFamily="34" charset="0"/>
                <a:ea typeface="+mn-ea"/>
                <a:cs typeface="+mn-cs"/>
              </a:rPr>
              <a:t>are grouped with neighboring continental regions. Publications considered in the</a:t>
            </a:r>
          </a:p>
          <a:p>
            <a:r>
              <a:rPr lang="en-US" sz="1200" b="0" i="0" u="none" strike="noStrike" kern="1200" baseline="0" dirty="0" smtClean="0">
                <a:solidFill>
                  <a:schemeClr val="tx1"/>
                </a:solidFill>
                <a:latin typeface="Verdana" pitchFamily="34" charset="0"/>
                <a:ea typeface="+mn-ea"/>
                <a:cs typeface="+mn-cs"/>
              </a:rPr>
              <a:t>attribution analyses come from a broader range of literature assessed in the</a:t>
            </a:r>
            <a:endParaRPr lang="it-IT" altLang="it-IT" dirty="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99868" y="8679450"/>
            <a:ext cx="2942117" cy="4645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eaLnBrk="0" hangingPunct="0">
              <a:defRPr/>
            </a:pPr>
            <a:fld id="{D1A7DD4F-884D-4C67-93ED-154B23DA7DC3}" type="slidenum">
              <a:rPr lang="it-IT" sz="1200">
                <a:solidFill>
                  <a:prstClr val="black"/>
                </a:solidFill>
                <a:effectLst>
                  <a:outerShdw blurRad="38100" dist="38100" dir="2700000" algn="tl">
                    <a:srgbClr val="C0C0C0"/>
                  </a:outerShdw>
                </a:effectLst>
              </a:rPr>
              <a:pPr algn="r" eaLnBrk="0" hangingPunct="0">
                <a:defRPr/>
              </a:pPr>
              <a:t>63</a:t>
            </a:fld>
            <a:endParaRPr lang="it-IT" sz="1200">
              <a:solidFill>
                <a:prstClr val="black"/>
              </a:solidFill>
              <a:effectLst>
                <a:outerShdw blurRad="38100" dist="38100" dir="2700000" algn="tl">
                  <a:srgbClr val="C0C0C0"/>
                </a:outerShdw>
              </a:effectLst>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p:spPr>
        <p:txBody>
          <a:bodyPr/>
          <a:lstStyle/>
          <a:p>
            <a:r>
              <a:rPr lang="it-IT" altLang="it-IT" smtClean="0"/>
              <a:t>0 - premesse</a:t>
            </a:r>
          </a:p>
          <a:p>
            <a:pPr lvl="1"/>
            <a:r>
              <a:rPr lang="it-IT" altLang="it-IT" smtClean="0"/>
              <a:t>tempo </a:t>
            </a:r>
            <a:r>
              <a:rPr lang="it-IT" altLang="it-IT" smtClean="0">
                <a:sym typeface="Symbol" pitchFamily="18" charset="2"/>
              </a:rPr>
              <a:t> clima</a:t>
            </a:r>
            <a:endParaRPr lang="it-IT" altLang="it-IT"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99868" y="8679450"/>
            <a:ext cx="2942117" cy="4645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eaLnBrk="0" hangingPunct="0">
              <a:defRPr/>
            </a:pPr>
            <a:fld id="{D1A7DD4F-884D-4C67-93ED-154B23DA7DC3}" type="slidenum">
              <a:rPr lang="it-IT" sz="1200">
                <a:solidFill>
                  <a:prstClr val="black"/>
                </a:solidFill>
                <a:effectLst>
                  <a:outerShdw blurRad="38100" dist="38100" dir="2700000" algn="tl">
                    <a:srgbClr val="C0C0C0"/>
                  </a:outerShdw>
                </a:effectLst>
              </a:rPr>
              <a:pPr algn="r" eaLnBrk="0" hangingPunct="0">
                <a:defRPr/>
              </a:pPr>
              <a:t>64</a:t>
            </a:fld>
            <a:endParaRPr lang="it-IT" sz="1200">
              <a:solidFill>
                <a:prstClr val="black"/>
              </a:solidFill>
              <a:effectLst>
                <a:outerShdw blurRad="38100" dist="38100" dir="2700000" algn="tl">
                  <a:srgbClr val="C0C0C0"/>
                </a:outerShdw>
              </a:effectLst>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p:spPr>
        <p:txBody>
          <a:bodyPr/>
          <a:lstStyle/>
          <a:p>
            <a:r>
              <a:rPr lang="it-IT" altLang="it-IT" dirty="0" smtClean="0"/>
              <a:t>EVIDENZIATI IMPATTI COLLEGATI</a:t>
            </a:r>
            <a:r>
              <a:rPr lang="it-IT" altLang="it-IT" baseline="0" dirty="0" smtClean="0"/>
              <a:t> ALL’IDROSFERA</a:t>
            </a:r>
            <a:endParaRPr lang="it-IT" altLang="it-IT"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99868" y="8679450"/>
            <a:ext cx="2942117" cy="4645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eaLnBrk="0" hangingPunct="0">
              <a:defRPr/>
            </a:pPr>
            <a:fld id="{7B58A780-9464-469E-878F-EB7DA665B77A}" type="slidenum">
              <a:rPr lang="it-IT" sz="1200">
                <a:solidFill>
                  <a:schemeClr val="tx1"/>
                </a:solidFill>
                <a:effectLst>
                  <a:outerShdw blurRad="38100" dist="38100" dir="2700000" algn="tl">
                    <a:srgbClr val="C0C0C0"/>
                  </a:outerShdw>
                </a:effectLst>
                <a:cs typeface="+mn-cs"/>
              </a:rPr>
              <a:pPr algn="r" eaLnBrk="0" hangingPunct="0">
                <a:defRPr/>
              </a:pPr>
              <a:t>65</a:t>
            </a:fld>
            <a:endParaRPr lang="it-IT" sz="1200">
              <a:solidFill>
                <a:schemeClr val="tx1"/>
              </a:solidFill>
              <a:effectLst>
                <a:outerShdw blurRad="38100" dist="38100" dir="2700000" algn="tl">
                  <a:srgbClr val="C0C0C0"/>
                </a:outerShdw>
              </a:effectLst>
              <a:cs typeface="+mn-cs"/>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r>
              <a:rPr lang="it-IT" altLang="it-IT" dirty="0" smtClean="0"/>
              <a:t>Foto</a:t>
            </a:r>
            <a:r>
              <a:rPr lang="it-IT" altLang="it-IT" baseline="0" dirty="0" smtClean="0"/>
              <a:t> incendio boschivo: da http://www.piazzadellenotizie.it/blog/friuli-da-sabato-brucia-la-val-tramontina-gia-in-fiamme-oltre-110-ettari-di-bosco/</a:t>
            </a:r>
          </a:p>
          <a:p>
            <a:r>
              <a:rPr lang="it-IT" altLang="it-IT" baseline="0" dirty="0" smtClean="0"/>
              <a:t>Modificata: capovolta orizzontalmente</a:t>
            </a:r>
            <a:endParaRPr lang="it-IT" altLang="it-IT"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8396CC4-F3E5-4CB9-81A5-85736FE82909}" type="slidenum">
              <a:rPr lang="it-IT"/>
              <a:pPr>
                <a:defRPr/>
              </a:pPr>
              <a:t>66</a:t>
            </a:fld>
            <a:endParaRPr lang="it-IT"/>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r>
              <a:rPr lang="it-IT" altLang="it-IT" smtClean="0"/>
              <a:t>0 - premesse</a:t>
            </a:r>
          </a:p>
          <a:p>
            <a:pPr lvl="1"/>
            <a:r>
              <a:rPr lang="it-IT" altLang="it-IT" smtClean="0"/>
              <a:t>tempo </a:t>
            </a:r>
            <a:r>
              <a:rPr lang="it-IT" altLang="it-IT" smtClean="0">
                <a:sym typeface="Symbol" pitchFamily="18" charset="2"/>
              </a:rPr>
              <a:t> clima</a:t>
            </a:r>
            <a:endParaRPr lang="it-IT" altLang="it-IT"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8396CC4-F3E5-4CB9-81A5-85736FE82909}" type="slidenum">
              <a:rPr lang="it-IT"/>
              <a:pPr>
                <a:defRPr/>
              </a:pPr>
              <a:t>68</a:t>
            </a:fld>
            <a:endParaRPr lang="it-IT"/>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r>
              <a:rPr lang="it-IT" altLang="it-IT" dirty="0" smtClean="0"/>
              <a:t>Foto (modificata: capovolta orizzontalmente) da: http://www.google.it/imgres?imgurl=http://www.passionemontagna.com/public/images/595/thb_1424082973cannoneneve.jpg&amp;imgrefurl=http://www.passionemontagna.com/PM_blog/it/it-l-innevamento-artificiale.html&amp;h=400&amp;w=600&amp;tbnid=IHtHMKYAXmWeLM:&amp;zoom=1&amp;docid=UF0WFGSj6gXJ7M&amp;ei=GUdcVbn-GKKAywOg6ICoCQ&amp;tbm=isch&amp;ved=0CGwQMyhCMEI</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99868" y="8679450"/>
            <a:ext cx="2942117" cy="4645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eaLnBrk="0" hangingPunct="0">
              <a:defRPr/>
            </a:pPr>
            <a:fld id="{B890B67A-80A3-4A64-9B77-11A238FCDFBD}" type="slidenum">
              <a:rPr lang="it-IT" sz="1200">
                <a:solidFill>
                  <a:schemeClr val="tx1"/>
                </a:solidFill>
                <a:effectLst>
                  <a:outerShdw blurRad="38100" dist="38100" dir="2700000" algn="tl">
                    <a:srgbClr val="C0C0C0"/>
                  </a:outerShdw>
                </a:effectLst>
                <a:cs typeface="+mn-cs"/>
              </a:rPr>
              <a:pPr algn="r" eaLnBrk="0" hangingPunct="0">
                <a:defRPr/>
              </a:pPr>
              <a:t>69</a:t>
            </a:fld>
            <a:endParaRPr lang="it-IT" sz="1200">
              <a:solidFill>
                <a:schemeClr val="tx1"/>
              </a:solidFill>
              <a:effectLst>
                <a:outerShdw blurRad="38100" dist="38100" dir="2700000" algn="tl">
                  <a:srgbClr val="C0C0C0"/>
                </a:outerShdw>
              </a:effectLst>
              <a:cs typeface="+mn-cs"/>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p:spPr>
        <p:txBody>
          <a:bodyPr/>
          <a:lstStyle/>
          <a:p>
            <a:r>
              <a:rPr lang="it-IT" altLang="it-IT" dirty="0" smtClean="0"/>
              <a:t>vedi</a:t>
            </a:r>
            <a:r>
              <a:rPr lang="it-IT" altLang="it-IT" baseline="0" dirty="0" smtClean="0"/>
              <a:t> anche</a:t>
            </a:r>
            <a:r>
              <a:rPr lang="it-IT" altLang="it-IT"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it-IT" b="1" dirty="0" smtClean="0"/>
              <a:t>Il clima che cambia: la zanzara tigre continua a diffondersi. E cresce il rischio - per ora potenziale - di patologie virali.</a:t>
            </a:r>
            <a:endParaRPr lang="it-IT" altLang="it-IT" dirty="0" smtClean="0"/>
          </a:p>
          <a:p>
            <a:r>
              <a:rPr lang="it-IT" altLang="it-IT" dirty="0" smtClean="0"/>
              <a:t>http://www.ace-sap.it/acesap_news_detail.jsp?ID_NEWS=616&amp;areaNews=82&amp;GTemplate=acesap_home.jsp</a:t>
            </a:r>
          </a:p>
          <a:p>
            <a:endParaRPr lang="it-IT" altLang="it-IT" dirty="0" smtClean="0"/>
          </a:p>
          <a:p>
            <a:r>
              <a:rPr lang="it-IT" altLang="it-IT" dirty="0" smtClean="0"/>
              <a:t>estratti:</a:t>
            </a:r>
          </a:p>
          <a:p>
            <a:r>
              <a:rPr lang="it-IT" dirty="0" smtClean="0"/>
              <a:t>Anche il rapporto "</a:t>
            </a:r>
            <a:r>
              <a:rPr lang="it-IT" i="1" dirty="0" smtClean="0"/>
              <a:t>Cambiamenti climatici ed eventi estremi: rischi per la salute in Italia</a:t>
            </a:r>
            <a:r>
              <a:rPr lang="it-IT" dirty="0" smtClean="0"/>
              <a:t>", risultato di una collaborazione tra l'APAT (Agenzia per la protezione dell'ambiente e per i servizi tecnici) e il Centro Europeo per Salute e Ambiente dell'Organizzazione Mondiale della Sanità, esamina, appunto i possibili effetti dei cambiamenti climatici sulla diffusione delle malattie infettive, soprattutto di quelle trasmesse da vettori, ritenute più suscettibili ai cambiamenti climatici stessi e in particolare all'aumento della temperatura media.</a:t>
            </a:r>
            <a:br>
              <a:rPr lang="it-IT" dirty="0" smtClean="0"/>
            </a:br>
            <a:r>
              <a:rPr lang="it-IT" dirty="0" smtClean="0"/>
              <a:t>L'Italia, per la sua particolare posizione geografica che ne fa uno dei paesi più a sud dell'Europa e un ponte tra vecchio continente e Africa, potrà essere particolarmente coinvolta in questo fenomeno e potrebbe assistere, con l'aumento previsto della temperatura media, ad un'ulteriore, costante amplificazione della densità dei vettori di malattie, quali zanzare, zecche, pappataci. Fino a quando gli agenti patogeni di cui si parla restano assenti in Italia, il rischio è solo potenziale, ma </a:t>
            </a:r>
            <a:r>
              <a:rPr lang="it-IT" dirty="0" err="1" smtClean="0"/>
              <a:t>comunque'crescente</a:t>
            </a:r>
            <a:r>
              <a:rPr lang="it-IT" dirty="0" smtClean="0"/>
              <a:t>'. Queste dunque le principali patologie indicate dal rapporto come 'a rischio crescente':</a:t>
            </a:r>
          </a:p>
          <a:p>
            <a:r>
              <a:rPr lang="it-IT" altLang="it-IT" dirty="0" smtClean="0"/>
              <a:t>[…]</a:t>
            </a:r>
          </a:p>
          <a:p>
            <a:endParaRPr lang="it-IT" altLang="it-IT" dirty="0" smtClean="0"/>
          </a:p>
          <a:p>
            <a:r>
              <a:rPr lang="it-IT" altLang="it-IT" b="1" dirty="0" smtClean="0"/>
              <a:t>ZECCHE</a:t>
            </a:r>
          </a:p>
          <a:p>
            <a:r>
              <a:rPr lang="it-IT" sz="1200" kern="1200" dirty="0" smtClean="0">
                <a:solidFill>
                  <a:schemeClr val="tx1"/>
                </a:solidFill>
                <a:effectLst/>
                <a:latin typeface="+mn-lt"/>
                <a:ea typeface="+mn-ea"/>
                <a:cs typeface="+mn-cs"/>
              </a:rPr>
              <a:t>I focolai di </a:t>
            </a:r>
            <a:r>
              <a:rPr lang="it-IT" sz="1200" kern="1200" dirty="0" err="1" smtClean="0">
                <a:solidFill>
                  <a:schemeClr val="tx1"/>
                </a:solidFill>
                <a:effectLst/>
                <a:latin typeface="+mn-lt"/>
                <a:ea typeface="+mn-ea"/>
                <a:cs typeface="+mn-cs"/>
              </a:rPr>
              <a:t>borreliosi</a:t>
            </a:r>
            <a:r>
              <a:rPr lang="it-IT" sz="1200" kern="1200" dirty="0" smtClean="0">
                <a:solidFill>
                  <a:schemeClr val="tx1"/>
                </a:solidFill>
                <a:effectLst/>
                <a:latin typeface="+mn-lt"/>
                <a:ea typeface="+mn-ea"/>
                <a:cs typeface="+mn-cs"/>
              </a:rPr>
              <a:t> e encefalite da zecca sono presenti principalmente in Veneto, Trentino, Friuli, Toscana, Liguria (</a:t>
            </a:r>
            <a:r>
              <a:rPr lang="it-IT" sz="1200" kern="1200" dirty="0" err="1" smtClean="0">
                <a:solidFill>
                  <a:schemeClr val="tx1"/>
                </a:solidFill>
                <a:effectLst/>
                <a:latin typeface="+mn-lt"/>
                <a:ea typeface="+mn-ea"/>
                <a:cs typeface="+mn-cs"/>
              </a:rPr>
              <a:t>Verani</a:t>
            </a:r>
            <a:r>
              <a:rPr lang="it-IT" sz="1200" kern="1200" dirty="0" smtClean="0">
                <a:solidFill>
                  <a:schemeClr val="tx1"/>
                </a:solidFill>
                <a:effectLst/>
                <a:latin typeface="+mn-lt"/>
                <a:ea typeface="+mn-ea"/>
                <a:cs typeface="+mn-cs"/>
              </a:rPr>
              <a:t> et al., 1995; </a:t>
            </a:r>
            <a:r>
              <a:rPr lang="it-IT" sz="1200" kern="1200" dirty="0" err="1" smtClean="0">
                <a:solidFill>
                  <a:schemeClr val="tx1"/>
                </a:solidFill>
                <a:effectLst/>
                <a:latin typeface="+mn-lt"/>
                <a:ea typeface="+mn-ea"/>
                <a:cs typeface="+mn-cs"/>
              </a:rPr>
              <a:t>Ciufolini</a:t>
            </a:r>
            <a:r>
              <a:rPr lang="it-IT" sz="1200" kern="1200" dirty="0" smtClean="0">
                <a:solidFill>
                  <a:schemeClr val="tx1"/>
                </a:solidFill>
                <a:effectLst/>
                <a:latin typeface="+mn-lt"/>
                <a:ea typeface="+mn-ea"/>
                <a:cs typeface="+mn-cs"/>
              </a:rPr>
              <a:t> et al., 1999).</a:t>
            </a:r>
            <a:br>
              <a:rPr lang="it-IT" sz="1200" kern="1200" dirty="0" smtClean="0">
                <a:solidFill>
                  <a:schemeClr val="tx1"/>
                </a:solidFill>
                <a:effectLst/>
                <a:latin typeface="+mn-lt"/>
                <a:ea typeface="+mn-ea"/>
                <a:cs typeface="+mn-cs"/>
              </a:rPr>
            </a:br>
            <a:r>
              <a:rPr lang="it-IT" sz="1200" kern="1200" dirty="0" smtClean="0">
                <a:solidFill>
                  <a:schemeClr val="tx1"/>
                </a:solidFill>
                <a:effectLst/>
                <a:latin typeface="+mn-lt"/>
                <a:ea typeface="+mn-ea"/>
                <a:cs typeface="+mn-cs"/>
              </a:rPr>
              <a:t>Negli ultimi decenni si è già osservato un aumento della presenza delle zecche, in conseguenza di una serie di fattori. L'incremento medio della temperatura potrebbe avere un impatto differente sui due principali vettori ixodidi e sull'ampiezza degli agenti patogeni trasmessi. Infatti, mentre nei paesi dell'Italia settentrionale un clima più mite potrebbe ampliare le popolazioni del vettore ed allungare la stagione favorevole alla trasmissione di agenti patogeni, nelle aree più calde potrebbe limitare le zone già circoscritte di endemicità e ridurre la presenza e la densità del vettore. </a:t>
            </a:r>
          </a:p>
          <a:p>
            <a:endParaRPr lang="it-IT" altLang="it-IT" sz="1200" b="1" kern="1200" dirty="0" smtClean="0">
              <a:solidFill>
                <a:schemeClr val="tx1"/>
              </a:solidFill>
              <a:effectLst/>
              <a:latin typeface="+mn-lt"/>
              <a:ea typeface="+mn-ea"/>
              <a:cs typeface="+mn-cs"/>
            </a:endParaRPr>
          </a:p>
          <a:p>
            <a:r>
              <a:rPr lang="it-IT" altLang="it-IT" sz="1200" b="1" kern="1200" dirty="0" smtClean="0">
                <a:solidFill>
                  <a:schemeClr val="tx1"/>
                </a:solidFill>
                <a:effectLst/>
                <a:latin typeface="+mn-lt"/>
                <a:ea typeface="+mn-ea"/>
                <a:cs typeface="+mn-cs"/>
              </a:rPr>
              <a:t>ZANZARE</a:t>
            </a:r>
            <a:endParaRPr lang="it-IT" altLang="it-IT" b="1" dirty="0" smtClean="0"/>
          </a:p>
          <a:p>
            <a:r>
              <a:rPr lang="it-IT" b="1" dirty="0" smtClean="0"/>
              <a:t>Dengue</a:t>
            </a:r>
            <a:r>
              <a:rPr lang="it-IT" dirty="0" smtClean="0"/>
              <a:t>. La dengue è una </a:t>
            </a:r>
            <a:r>
              <a:rPr lang="it-IT" dirty="0" err="1" smtClean="0"/>
              <a:t>arbovirosi</a:t>
            </a:r>
            <a:r>
              <a:rPr lang="it-IT" dirty="0" smtClean="0"/>
              <a:t> causata da un virus della famiglia delle </a:t>
            </a:r>
            <a:r>
              <a:rPr lang="it-IT" i="1" dirty="0" err="1" smtClean="0"/>
              <a:t>Flaviviridae</a:t>
            </a:r>
            <a:r>
              <a:rPr lang="it-IT" i="1" dirty="0" smtClean="0"/>
              <a:t>.</a:t>
            </a:r>
            <a:r>
              <a:rPr lang="it-IT" dirty="0" smtClean="0"/>
              <a:t> Si manifesta principalmente con febbre acuta, mal di testa frontale, dolori alle articolazioni e ai muscoli. Rappresenta la più grave tra le malattie trasmesse da insetti per </a:t>
            </a:r>
            <a:r>
              <a:rPr lang="it-IT" dirty="0" err="1" smtClean="0"/>
              <a:t>morbidità</a:t>
            </a:r>
            <a:r>
              <a:rPr lang="it-IT" dirty="0" smtClean="0"/>
              <a:t> e mortalità ed è veicolata dalla zanzara della specie </a:t>
            </a:r>
            <a:r>
              <a:rPr lang="it-IT" i="1" dirty="0" smtClean="0"/>
              <a:t>Aedes </a:t>
            </a:r>
            <a:r>
              <a:rPr lang="it-IT" i="1" dirty="0" err="1" smtClean="0"/>
              <a:t>aegypti</a:t>
            </a:r>
            <a:r>
              <a:rPr lang="it-IT" dirty="0" smtClean="0"/>
              <a:t>, ma anche da </a:t>
            </a:r>
            <a:r>
              <a:rPr lang="it-IT" b="1" i="1" dirty="0" smtClean="0"/>
              <a:t>Aedes </a:t>
            </a:r>
            <a:r>
              <a:rPr lang="it-IT" b="1" i="1" dirty="0" err="1" smtClean="0"/>
              <a:t>albopictus</a:t>
            </a:r>
            <a:r>
              <a:rPr lang="it-IT" b="1" i="1" dirty="0" smtClean="0"/>
              <a:t> </a:t>
            </a:r>
            <a:r>
              <a:rPr lang="it-IT" b="1" dirty="0" smtClean="0"/>
              <a:t>(la 'nostra' ormai ben nota zanzara tigre), </a:t>
            </a:r>
            <a:r>
              <a:rPr lang="it-IT" dirty="0" smtClean="0"/>
              <a:t>che nei suoi paesi d'origine, dalla Cina meridionale al Sudest asiatico, è incriminata anche della diffusione di febbre gialla e encefalite giapponese.</a:t>
            </a:r>
            <a:br>
              <a:rPr lang="it-IT" dirty="0" smtClean="0"/>
            </a:br>
            <a:r>
              <a:rPr lang="it-IT" dirty="0" smtClean="0"/>
              <a:t>In Italia la specie </a:t>
            </a:r>
            <a:r>
              <a:rPr lang="it-IT" i="1" dirty="0" smtClean="0"/>
              <a:t>Aedes </a:t>
            </a:r>
            <a:r>
              <a:rPr lang="it-IT" i="1" dirty="0" err="1" smtClean="0"/>
              <a:t>albopictus</a:t>
            </a:r>
            <a:r>
              <a:rPr lang="it-IT" i="1" dirty="0" smtClean="0"/>
              <a:t> </a:t>
            </a:r>
            <a:r>
              <a:rPr lang="it-IT" dirty="0" smtClean="0"/>
              <a:t>ha già raggiunto le regioni più settentrionali, dove </a:t>
            </a:r>
            <a:r>
              <a:rPr lang="it-IT" dirty="0" err="1" smtClean="0"/>
              <a:t>un'aumento</a:t>
            </a:r>
            <a:r>
              <a:rPr lang="it-IT" dirty="0" smtClean="0"/>
              <a:t> delle temperature ne favorirebbe la ulteriore diffusione. Potrebbe però vedere una riduzione della sua presenza nelle regioni meridionali se l'aumento della temperatura derivante dai cambiamenti climatici non fosse accompagnato da abbondanti precipitazioni durante i mesi più caldi.</a:t>
            </a:r>
            <a:br>
              <a:rPr lang="it-IT" dirty="0" smtClean="0"/>
            </a:br>
            <a:r>
              <a:rPr lang="it-IT" dirty="0" smtClean="0"/>
              <a:t>La specie </a:t>
            </a:r>
            <a:r>
              <a:rPr lang="it-IT" i="1" dirty="0" smtClean="0"/>
              <a:t>Aedes </a:t>
            </a:r>
            <a:r>
              <a:rPr lang="it-IT" i="1" dirty="0" err="1" smtClean="0"/>
              <a:t>aegypti</a:t>
            </a:r>
            <a:r>
              <a:rPr lang="it-IT" dirty="0" smtClean="0"/>
              <a:t>, invece, che meglio si adatta agli ambienti aridi, potrebbe ricomparire, con l'aumento della temperatura media, nei paesi che si affacciano sul mar Mediterraneo, compresa l'Italia meridionale.</a:t>
            </a:r>
            <a:endParaRPr lang="it-IT" altLang="it-IT"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99868" y="8679450"/>
            <a:ext cx="2942117" cy="4645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eaLnBrk="0" hangingPunct="0">
              <a:defRPr/>
            </a:pPr>
            <a:fld id="{B890B67A-80A3-4A64-9B77-11A238FCDFBD}" type="slidenum">
              <a:rPr lang="it-IT" sz="1200">
                <a:solidFill>
                  <a:schemeClr val="tx1"/>
                </a:solidFill>
                <a:effectLst>
                  <a:outerShdw blurRad="38100" dist="38100" dir="2700000" algn="tl">
                    <a:srgbClr val="C0C0C0"/>
                  </a:outerShdw>
                </a:effectLst>
                <a:cs typeface="+mn-cs"/>
              </a:rPr>
              <a:pPr algn="r" eaLnBrk="0" hangingPunct="0">
                <a:defRPr/>
              </a:pPr>
              <a:t>70</a:t>
            </a:fld>
            <a:endParaRPr lang="it-IT" sz="1200">
              <a:solidFill>
                <a:schemeClr val="tx1"/>
              </a:solidFill>
              <a:effectLst>
                <a:outerShdw blurRad="38100" dist="38100" dir="2700000" algn="tl">
                  <a:srgbClr val="C0C0C0"/>
                </a:outerShdw>
              </a:effectLst>
              <a:cs typeface="+mn-cs"/>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p:spPr>
        <p:txBody>
          <a:bodyPr/>
          <a:lstStyle/>
          <a:p>
            <a:r>
              <a:rPr lang="it-IT" altLang="it-IT" dirty="0" smtClean="0"/>
              <a:t>vedi</a:t>
            </a:r>
            <a:r>
              <a:rPr lang="it-IT" altLang="it-IT" baseline="0" dirty="0" smtClean="0"/>
              <a:t> anche</a:t>
            </a:r>
            <a:r>
              <a:rPr lang="it-IT" altLang="it-IT"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it-IT" b="1" dirty="0" smtClean="0"/>
              <a:t>Il clima che cambia: la zanzara tigre continua a diffondersi. E cresce il rischio - per ora potenziale - di patologie virali.</a:t>
            </a:r>
            <a:endParaRPr lang="it-IT" altLang="it-IT" dirty="0" smtClean="0"/>
          </a:p>
          <a:p>
            <a:r>
              <a:rPr lang="it-IT" altLang="it-IT" dirty="0" smtClean="0"/>
              <a:t>http://www.ace-sap.it/acesap_news_detail.jsp?ID_NEWS=616&amp;areaNews=82&amp;GTemplate=acesap_home.jsp</a:t>
            </a:r>
          </a:p>
          <a:p>
            <a:endParaRPr lang="it-IT" altLang="it-IT" dirty="0" smtClean="0"/>
          </a:p>
          <a:p>
            <a:r>
              <a:rPr lang="it-IT" altLang="it-IT" dirty="0" smtClean="0"/>
              <a:t>estratti:</a:t>
            </a:r>
          </a:p>
          <a:p>
            <a:r>
              <a:rPr lang="it-IT" dirty="0" smtClean="0"/>
              <a:t>Anche il rapporto "</a:t>
            </a:r>
            <a:r>
              <a:rPr lang="it-IT" i="1" dirty="0" smtClean="0"/>
              <a:t>Cambiamenti climatici ed eventi estremi: rischi per la salute in Italia</a:t>
            </a:r>
            <a:r>
              <a:rPr lang="it-IT" dirty="0" smtClean="0"/>
              <a:t>", risultato di una collaborazione tra l'APAT (Agenzia per la protezione dell'ambiente e per i servizi tecnici) e il Centro Europeo per Salute e Ambiente dell'Organizzazione Mondiale della Sanità, esamina, appunto i possibili effetti dei cambiamenti climatici sulla diffusione delle malattie infettive, soprattutto di quelle trasmesse da vettori, ritenute più suscettibili ai cambiamenti climatici stessi e in particolare all'aumento della temperatura media.</a:t>
            </a:r>
            <a:br>
              <a:rPr lang="it-IT" dirty="0" smtClean="0"/>
            </a:br>
            <a:r>
              <a:rPr lang="it-IT" dirty="0" smtClean="0"/>
              <a:t>L'Italia, per la sua particolare posizione geografica che ne fa uno dei paesi più a sud dell'Europa e un ponte tra vecchio continente e Africa, potrà essere particolarmente coinvolta in questo fenomeno e potrebbe assistere, con l'aumento previsto della temperatura media, ad un'ulteriore, costante amplificazione della densità dei vettori di malattie, quali zanzare, zecche, pappataci. Fino a quando gli agenti patogeni di cui si parla restano assenti in Italia, il rischio è solo potenziale, ma </a:t>
            </a:r>
            <a:r>
              <a:rPr lang="it-IT" dirty="0" err="1" smtClean="0"/>
              <a:t>comunque'crescente</a:t>
            </a:r>
            <a:r>
              <a:rPr lang="it-IT" dirty="0" smtClean="0"/>
              <a:t>'. Queste dunque le principali patologie indicate dal rapporto come 'a rischio crescente':</a:t>
            </a:r>
          </a:p>
          <a:p>
            <a:r>
              <a:rPr lang="it-IT" altLang="it-IT" dirty="0" smtClean="0"/>
              <a:t>[…]</a:t>
            </a:r>
          </a:p>
          <a:p>
            <a:endParaRPr lang="it-IT" altLang="it-IT" dirty="0" smtClean="0"/>
          </a:p>
          <a:p>
            <a:r>
              <a:rPr lang="it-IT" altLang="it-IT" b="1" dirty="0" smtClean="0"/>
              <a:t>ZECCHE</a:t>
            </a:r>
          </a:p>
          <a:p>
            <a:r>
              <a:rPr lang="it-IT" sz="1200" kern="1200" dirty="0" smtClean="0">
                <a:solidFill>
                  <a:schemeClr val="tx1"/>
                </a:solidFill>
                <a:effectLst/>
                <a:latin typeface="+mn-lt"/>
                <a:ea typeface="+mn-ea"/>
                <a:cs typeface="+mn-cs"/>
              </a:rPr>
              <a:t>I focolai di </a:t>
            </a:r>
            <a:r>
              <a:rPr lang="it-IT" sz="1200" kern="1200" dirty="0" err="1" smtClean="0">
                <a:solidFill>
                  <a:schemeClr val="tx1"/>
                </a:solidFill>
                <a:effectLst/>
                <a:latin typeface="+mn-lt"/>
                <a:ea typeface="+mn-ea"/>
                <a:cs typeface="+mn-cs"/>
              </a:rPr>
              <a:t>borreliosi</a:t>
            </a:r>
            <a:r>
              <a:rPr lang="it-IT" sz="1200" kern="1200" dirty="0" smtClean="0">
                <a:solidFill>
                  <a:schemeClr val="tx1"/>
                </a:solidFill>
                <a:effectLst/>
                <a:latin typeface="+mn-lt"/>
                <a:ea typeface="+mn-ea"/>
                <a:cs typeface="+mn-cs"/>
              </a:rPr>
              <a:t> e encefalite da zecca sono presenti principalmente in Veneto, Trentino, Friuli, Toscana, Liguria (</a:t>
            </a:r>
            <a:r>
              <a:rPr lang="it-IT" sz="1200" kern="1200" dirty="0" err="1" smtClean="0">
                <a:solidFill>
                  <a:schemeClr val="tx1"/>
                </a:solidFill>
                <a:effectLst/>
                <a:latin typeface="+mn-lt"/>
                <a:ea typeface="+mn-ea"/>
                <a:cs typeface="+mn-cs"/>
              </a:rPr>
              <a:t>Verani</a:t>
            </a:r>
            <a:r>
              <a:rPr lang="it-IT" sz="1200" kern="1200" dirty="0" smtClean="0">
                <a:solidFill>
                  <a:schemeClr val="tx1"/>
                </a:solidFill>
                <a:effectLst/>
                <a:latin typeface="+mn-lt"/>
                <a:ea typeface="+mn-ea"/>
                <a:cs typeface="+mn-cs"/>
              </a:rPr>
              <a:t> et al., 1995; </a:t>
            </a:r>
            <a:r>
              <a:rPr lang="it-IT" sz="1200" kern="1200" dirty="0" err="1" smtClean="0">
                <a:solidFill>
                  <a:schemeClr val="tx1"/>
                </a:solidFill>
                <a:effectLst/>
                <a:latin typeface="+mn-lt"/>
                <a:ea typeface="+mn-ea"/>
                <a:cs typeface="+mn-cs"/>
              </a:rPr>
              <a:t>Ciufolini</a:t>
            </a:r>
            <a:r>
              <a:rPr lang="it-IT" sz="1200" kern="1200" dirty="0" smtClean="0">
                <a:solidFill>
                  <a:schemeClr val="tx1"/>
                </a:solidFill>
                <a:effectLst/>
                <a:latin typeface="+mn-lt"/>
                <a:ea typeface="+mn-ea"/>
                <a:cs typeface="+mn-cs"/>
              </a:rPr>
              <a:t> et al., 1999).</a:t>
            </a:r>
            <a:br>
              <a:rPr lang="it-IT" sz="1200" kern="1200" dirty="0" smtClean="0">
                <a:solidFill>
                  <a:schemeClr val="tx1"/>
                </a:solidFill>
                <a:effectLst/>
                <a:latin typeface="+mn-lt"/>
                <a:ea typeface="+mn-ea"/>
                <a:cs typeface="+mn-cs"/>
              </a:rPr>
            </a:br>
            <a:r>
              <a:rPr lang="it-IT" sz="1200" kern="1200" dirty="0" smtClean="0">
                <a:solidFill>
                  <a:schemeClr val="tx1"/>
                </a:solidFill>
                <a:effectLst/>
                <a:latin typeface="+mn-lt"/>
                <a:ea typeface="+mn-ea"/>
                <a:cs typeface="+mn-cs"/>
              </a:rPr>
              <a:t>Negli ultimi decenni si è già osservato un aumento della presenza delle zecche, in conseguenza di una serie di fattori. L'incremento medio della temperatura potrebbe avere un impatto differente sui due principali vettori ixodidi e sull'ampiezza degli agenti patogeni trasmessi. Infatti, mentre nei paesi dell'Italia settentrionale un clima più mite potrebbe ampliare le popolazioni del vettore ed allungare la stagione favorevole alla trasmissione di agenti patogeni, nelle aree più calde potrebbe limitare le zone già circoscritte di endemicità e ridurre la presenza e la densità del vettore. </a:t>
            </a:r>
          </a:p>
          <a:p>
            <a:endParaRPr lang="it-IT" altLang="it-IT" sz="1200" b="1" kern="1200" dirty="0" smtClean="0">
              <a:solidFill>
                <a:schemeClr val="tx1"/>
              </a:solidFill>
              <a:effectLst/>
              <a:latin typeface="+mn-lt"/>
              <a:ea typeface="+mn-ea"/>
              <a:cs typeface="+mn-cs"/>
            </a:endParaRPr>
          </a:p>
          <a:p>
            <a:r>
              <a:rPr lang="it-IT" altLang="it-IT" sz="1200" b="1" kern="1200" dirty="0" smtClean="0">
                <a:solidFill>
                  <a:schemeClr val="tx1"/>
                </a:solidFill>
                <a:effectLst/>
                <a:latin typeface="+mn-lt"/>
                <a:ea typeface="+mn-ea"/>
                <a:cs typeface="+mn-cs"/>
              </a:rPr>
              <a:t>ZANZARE</a:t>
            </a:r>
            <a:endParaRPr lang="it-IT" altLang="it-IT" b="1" dirty="0" smtClean="0"/>
          </a:p>
          <a:p>
            <a:r>
              <a:rPr lang="it-IT" b="1" dirty="0" smtClean="0"/>
              <a:t>Dengue</a:t>
            </a:r>
            <a:r>
              <a:rPr lang="it-IT" dirty="0" smtClean="0"/>
              <a:t>. La dengue è una </a:t>
            </a:r>
            <a:r>
              <a:rPr lang="it-IT" dirty="0" err="1" smtClean="0"/>
              <a:t>arbovirosi</a:t>
            </a:r>
            <a:r>
              <a:rPr lang="it-IT" dirty="0" smtClean="0"/>
              <a:t> causata da un virus della famiglia delle </a:t>
            </a:r>
            <a:r>
              <a:rPr lang="it-IT" i="1" dirty="0" err="1" smtClean="0"/>
              <a:t>Flaviviridae</a:t>
            </a:r>
            <a:r>
              <a:rPr lang="it-IT" i="1" dirty="0" smtClean="0"/>
              <a:t>.</a:t>
            </a:r>
            <a:r>
              <a:rPr lang="it-IT" dirty="0" smtClean="0"/>
              <a:t> Si manifesta principalmente con febbre acuta, mal di testa frontale, dolori alle articolazioni e ai muscoli. Rappresenta la più grave tra le malattie trasmesse da insetti per </a:t>
            </a:r>
            <a:r>
              <a:rPr lang="it-IT" dirty="0" err="1" smtClean="0"/>
              <a:t>morbidità</a:t>
            </a:r>
            <a:r>
              <a:rPr lang="it-IT" dirty="0" smtClean="0"/>
              <a:t> e mortalità ed è veicolata dalla zanzara della specie </a:t>
            </a:r>
            <a:r>
              <a:rPr lang="it-IT" i="1" dirty="0" smtClean="0"/>
              <a:t>Aedes </a:t>
            </a:r>
            <a:r>
              <a:rPr lang="it-IT" i="1" dirty="0" err="1" smtClean="0"/>
              <a:t>aegypti</a:t>
            </a:r>
            <a:r>
              <a:rPr lang="it-IT" dirty="0" smtClean="0"/>
              <a:t>, ma anche da </a:t>
            </a:r>
            <a:r>
              <a:rPr lang="it-IT" b="1" i="1" dirty="0" smtClean="0"/>
              <a:t>Aedes </a:t>
            </a:r>
            <a:r>
              <a:rPr lang="it-IT" b="1" i="1" dirty="0" err="1" smtClean="0"/>
              <a:t>albopictus</a:t>
            </a:r>
            <a:r>
              <a:rPr lang="it-IT" b="1" i="1" dirty="0" smtClean="0"/>
              <a:t> </a:t>
            </a:r>
            <a:r>
              <a:rPr lang="it-IT" b="1" dirty="0" smtClean="0"/>
              <a:t>(la 'nostra' ormai ben nota zanzara tigre), </a:t>
            </a:r>
            <a:r>
              <a:rPr lang="it-IT" dirty="0" smtClean="0"/>
              <a:t>che nei suoi paesi d'origine, dalla Cina meridionale al Sudest asiatico, è incriminata anche della diffusione di febbre gialla e encefalite giapponese.</a:t>
            </a:r>
            <a:br>
              <a:rPr lang="it-IT" dirty="0" smtClean="0"/>
            </a:br>
            <a:r>
              <a:rPr lang="it-IT" dirty="0" smtClean="0"/>
              <a:t>In Italia la specie </a:t>
            </a:r>
            <a:r>
              <a:rPr lang="it-IT" i="1" dirty="0" smtClean="0"/>
              <a:t>Aedes </a:t>
            </a:r>
            <a:r>
              <a:rPr lang="it-IT" i="1" dirty="0" err="1" smtClean="0"/>
              <a:t>albopictus</a:t>
            </a:r>
            <a:r>
              <a:rPr lang="it-IT" i="1" dirty="0" smtClean="0"/>
              <a:t> </a:t>
            </a:r>
            <a:r>
              <a:rPr lang="it-IT" dirty="0" smtClean="0"/>
              <a:t>ha già raggiunto le regioni più settentrionali, dove </a:t>
            </a:r>
            <a:r>
              <a:rPr lang="it-IT" dirty="0" err="1" smtClean="0"/>
              <a:t>un'aumento</a:t>
            </a:r>
            <a:r>
              <a:rPr lang="it-IT" dirty="0" smtClean="0"/>
              <a:t> delle temperature ne favorirebbe la ulteriore diffusione. Potrebbe però vedere una riduzione della sua presenza nelle regioni meridionali se l'aumento della temperatura derivante dai cambiamenti climatici non fosse accompagnato da abbondanti precipitazioni durante i mesi più caldi.</a:t>
            </a:r>
            <a:br>
              <a:rPr lang="it-IT" dirty="0" smtClean="0"/>
            </a:br>
            <a:r>
              <a:rPr lang="it-IT" dirty="0" smtClean="0"/>
              <a:t>La specie </a:t>
            </a:r>
            <a:r>
              <a:rPr lang="it-IT" i="1" dirty="0" smtClean="0"/>
              <a:t>Aedes </a:t>
            </a:r>
            <a:r>
              <a:rPr lang="it-IT" i="1" dirty="0" err="1" smtClean="0"/>
              <a:t>aegypti</a:t>
            </a:r>
            <a:r>
              <a:rPr lang="it-IT" dirty="0" smtClean="0"/>
              <a:t>, invece, che meglio si adatta agli ambienti aridi, potrebbe ricomparire, con l'aumento della temperatura media, nei paesi che si affacciano sul mar Mediterraneo, compresa l'Italia meridionale.</a:t>
            </a:r>
            <a:endParaRPr lang="it-IT" altLang="it-IT"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99868" y="8679450"/>
            <a:ext cx="2942117" cy="4645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eaLnBrk="0" fontAlgn="base" hangingPunct="0">
              <a:spcBef>
                <a:spcPct val="0"/>
              </a:spcBef>
              <a:spcAft>
                <a:spcPct val="0"/>
              </a:spcAft>
              <a:defRPr/>
            </a:pPr>
            <a:fld id="{234767EE-8EDF-4720-8E8E-4BC32238DBFC}" type="slidenum">
              <a:rPr lang="it-IT" sz="1200">
                <a:solidFill>
                  <a:prstClr val="black"/>
                </a:solidFill>
                <a:effectLst>
                  <a:outerShdw blurRad="38100" dist="38100" dir="2700000" algn="tl">
                    <a:srgbClr val="C0C0C0"/>
                  </a:outerShdw>
                </a:effectLst>
                <a:latin typeface="Verdana" pitchFamily="34" charset="0"/>
                <a:cs typeface="Arial" charset="0"/>
              </a:rPr>
              <a:pPr algn="r" eaLnBrk="0" fontAlgn="base" hangingPunct="0">
                <a:spcBef>
                  <a:spcPct val="0"/>
                </a:spcBef>
                <a:spcAft>
                  <a:spcPct val="0"/>
                </a:spcAft>
                <a:defRPr/>
              </a:pPr>
              <a:t>71</a:t>
            </a:fld>
            <a:endParaRPr lang="it-IT" sz="1200">
              <a:solidFill>
                <a:prstClr val="black"/>
              </a:solidFill>
              <a:effectLst>
                <a:outerShdw blurRad="38100" dist="38100" dir="2700000" algn="tl">
                  <a:srgbClr val="C0C0C0"/>
                </a:outerShdw>
              </a:effectLst>
              <a:latin typeface="Verdana" pitchFamily="34" charset="0"/>
              <a:cs typeface="Arial"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it-IT" altLang="it-IT" dirty="0" smtClean="0"/>
              <a:t>Foto campo profughi: </a:t>
            </a:r>
            <a:r>
              <a:rPr lang="it-IT" sz="1200" kern="1200" dirty="0" smtClean="0">
                <a:solidFill>
                  <a:schemeClr val="tx1"/>
                </a:solidFill>
                <a:effectLst/>
                <a:latin typeface="Verdana" pitchFamily="34" charset="0"/>
                <a:ea typeface="+mn-ea"/>
                <a:cs typeface="+mn-cs"/>
              </a:rPr>
              <a:t>http://pixabay.com/it/eritrea-panorama-tende-capanne-105081/</a:t>
            </a:r>
          </a:p>
          <a:p>
            <a:r>
              <a:rPr lang="it-IT" altLang="it-IT" dirty="0" smtClean="0"/>
              <a:t>Foto barcone: http://livesicilia.it/2014/05/31/giornata-di-sbarchi-sullisola-oltre-un-migliaio-nellagrigentino_497246/</a:t>
            </a:r>
          </a:p>
          <a:p>
            <a:r>
              <a:rPr lang="it-IT" altLang="it-IT" dirty="0" smtClean="0"/>
              <a:t>Non specificato autore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99868" y="8679450"/>
            <a:ext cx="2942117" cy="4645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eaLnBrk="0" hangingPunct="0">
              <a:defRPr/>
            </a:pPr>
            <a:fld id="{E47A3276-D9E0-4704-A571-0CA0300CC29F}" type="slidenum">
              <a:rPr lang="it-IT" sz="1200">
                <a:solidFill>
                  <a:prstClr val="black"/>
                </a:solidFill>
                <a:effectLst>
                  <a:outerShdw blurRad="38100" dist="38100" dir="2700000" algn="tl">
                    <a:srgbClr val="C0C0C0"/>
                  </a:outerShdw>
                </a:effectLst>
              </a:rPr>
              <a:pPr algn="r" eaLnBrk="0" hangingPunct="0">
                <a:defRPr/>
              </a:pPr>
              <a:t>20</a:t>
            </a:fld>
            <a:endParaRPr lang="it-IT" sz="1200">
              <a:solidFill>
                <a:prstClr val="black"/>
              </a:solidFill>
              <a:effectLst>
                <a:outerShdw blurRad="38100" dist="38100" dir="2700000" algn="tl">
                  <a:srgbClr val="C0C0C0"/>
                </a:outerShdw>
              </a:effectLst>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r>
              <a:rPr lang="it-IT" altLang="it-IT" smtClean="0"/>
              <a:t>0 - premesse</a:t>
            </a:r>
          </a:p>
          <a:p>
            <a:pPr lvl="1"/>
            <a:r>
              <a:rPr lang="it-IT" altLang="it-IT" smtClean="0"/>
              <a:t>tempo </a:t>
            </a:r>
            <a:r>
              <a:rPr lang="it-IT" altLang="it-IT" smtClean="0">
                <a:sym typeface="Symbol" pitchFamily="18" charset="2"/>
              </a:rPr>
              <a:t> clima</a:t>
            </a:r>
            <a:endParaRPr lang="it-IT" altLang="it-IT"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99868" y="8679450"/>
            <a:ext cx="2942117" cy="4645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eaLnBrk="0" fontAlgn="base" hangingPunct="0">
              <a:spcBef>
                <a:spcPct val="0"/>
              </a:spcBef>
              <a:spcAft>
                <a:spcPct val="0"/>
              </a:spcAft>
              <a:defRPr/>
            </a:pPr>
            <a:fld id="{C7F457CD-8A7E-4002-8123-A5CDBBFDA39D}" type="slidenum">
              <a:rPr lang="it-IT" sz="1200">
                <a:solidFill>
                  <a:prstClr val="black"/>
                </a:solidFill>
                <a:effectLst>
                  <a:outerShdw blurRad="38100" dist="38100" dir="2700000" algn="tl">
                    <a:srgbClr val="C0C0C0"/>
                  </a:outerShdw>
                </a:effectLst>
                <a:latin typeface="Verdana" pitchFamily="34" charset="0"/>
                <a:cs typeface="Arial" charset="0"/>
              </a:rPr>
              <a:pPr algn="r" eaLnBrk="0" fontAlgn="base" hangingPunct="0">
                <a:spcBef>
                  <a:spcPct val="0"/>
                </a:spcBef>
                <a:spcAft>
                  <a:spcPct val="0"/>
                </a:spcAft>
                <a:defRPr/>
              </a:pPr>
              <a:t>73</a:t>
            </a:fld>
            <a:endParaRPr lang="it-IT" sz="1200">
              <a:solidFill>
                <a:prstClr val="black"/>
              </a:solidFill>
              <a:effectLst>
                <a:outerShdw blurRad="38100" dist="38100" dir="2700000" algn="tl">
                  <a:srgbClr val="C0C0C0"/>
                </a:outerShdw>
              </a:effectLst>
              <a:latin typeface="Verdana" pitchFamily="34" charset="0"/>
              <a:cs typeface="Arial"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p:spPr>
        <p:txBody>
          <a:bodyPr/>
          <a:lstStyle/>
          <a:p>
            <a:r>
              <a:rPr lang="en-US" dirty="0" smtClean="0"/>
              <a:t>da: http://economix.blogs.nytimes.com/2009/06/16/the-economic-impact-of-climate-change/?_r=0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images are from a recent </a:t>
            </a:r>
            <a:r>
              <a:rPr lang="en-US" dirty="0" smtClean="0">
                <a:hlinkClick r:id="rId3"/>
              </a:rPr>
              <a:t>article in The Lancet</a:t>
            </a:r>
            <a:r>
              <a:rPr lang="en-US" dirty="0" smtClean="0"/>
              <a:t>. The top map illustrates which countries are considered more responsible for climate change — that is, “</a:t>
            </a:r>
            <a:r>
              <a:rPr lang="en-US" dirty="0" err="1" smtClean="0"/>
              <a:t>undepleted</a:t>
            </a:r>
            <a:r>
              <a:rPr lang="en-US" dirty="0" smtClean="0"/>
              <a:t> cumulative CO2 emissions by country for 1950–2000.” The bottom map shows the countries that will be most harmed by climate change — that is, “the regional distribution of four climate-sensitive health consequences (malaria, malnutrition, diarrhea, and inland flood-related fatalities).”</a:t>
            </a:r>
          </a:p>
          <a:p>
            <a:endParaRPr lang="en-US" dirty="0" smtClean="0"/>
          </a:p>
          <a:p>
            <a:r>
              <a:rPr lang="en-US" dirty="0" err="1" smtClean="0"/>
              <a:t>Didascalia</a:t>
            </a:r>
            <a:r>
              <a:rPr lang="en-US" dirty="0" smtClean="0"/>
              <a:t> </a:t>
            </a:r>
            <a:r>
              <a:rPr lang="en-US" dirty="0" err="1" smtClean="0"/>
              <a:t>figura</a:t>
            </a:r>
            <a:r>
              <a:rPr lang="en-US" dirty="0" smtClean="0"/>
              <a:t>: </a:t>
            </a:r>
          </a:p>
          <a:p>
            <a:r>
              <a:rPr lang="en-US" dirty="0" smtClean="0"/>
              <a:t>Reprinted from The Lancet, </a:t>
            </a:r>
            <a:r>
              <a:rPr lang="en-US" dirty="0" err="1" smtClean="0"/>
              <a:t>Vol</a:t>
            </a:r>
            <a:r>
              <a:rPr lang="en-US" dirty="0" smtClean="0"/>
              <a:t> 373/9676, Anthony Costello, Mustafa Abbas, Adriana Allen, Sarah Ball, Sarah Bell, Richard Bellamy, Sharon </a:t>
            </a:r>
            <a:r>
              <a:rPr lang="en-US" dirty="0" err="1" smtClean="0"/>
              <a:t>Friel</a:t>
            </a:r>
            <a:r>
              <a:rPr lang="en-US" dirty="0" smtClean="0"/>
              <a:t>, Nora </a:t>
            </a:r>
            <a:r>
              <a:rPr lang="en-US" dirty="0" err="1" smtClean="0"/>
              <a:t>Groce</a:t>
            </a:r>
            <a:r>
              <a:rPr lang="en-US" dirty="0" smtClean="0"/>
              <a:t>, Anne Johnson, Maria </a:t>
            </a:r>
            <a:r>
              <a:rPr lang="en-US" dirty="0" err="1" smtClean="0"/>
              <a:t>Kett</a:t>
            </a:r>
            <a:r>
              <a:rPr lang="en-US" dirty="0" smtClean="0"/>
              <a:t>, Maria Lee, Caren Levy, Mark Maslin, David McCoy, Bill McGuire, Hugh Montgomery, David Napier, et al., Managing the health effects of climate change: Lancet and University College London Institute for Global Health Commission, Pages No. 1703, 2009, with permission from Elsevier.</a:t>
            </a:r>
          </a:p>
          <a:p>
            <a:r>
              <a:rPr lang="en-US" dirty="0" err="1" smtClean="0"/>
              <a:t>Articlo</a:t>
            </a:r>
            <a:r>
              <a:rPr lang="en-US" dirty="0" smtClean="0"/>
              <a:t> </a:t>
            </a:r>
            <a:r>
              <a:rPr lang="en-US" dirty="0" err="1" smtClean="0"/>
              <a:t>originale</a:t>
            </a:r>
            <a:r>
              <a:rPr lang="en-US" dirty="0" smtClean="0"/>
              <a:t> di The Lancet: </a:t>
            </a:r>
          </a:p>
          <a:p>
            <a:endParaRPr lang="it-IT" altLang="it-IT"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99868" y="8679450"/>
            <a:ext cx="2942117" cy="4645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eaLnBrk="0" hangingPunct="0">
              <a:defRPr/>
            </a:pPr>
            <a:fld id="{2A7C59DD-4F2F-449E-8CB1-40B00DC5BC25}" type="slidenum">
              <a:rPr lang="it-IT" sz="1200">
                <a:solidFill>
                  <a:schemeClr val="tx1"/>
                </a:solidFill>
                <a:effectLst>
                  <a:outerShdw blurRad="38100" dist="38100" dir="2700000" algn="tl">
                    <a:srgbClr val="C0C0C0"/>
                  </a:outerShdw>
                </a:effectLst>
                <a:cs typeface="+mn-cs"/>
              </a:rPr>
              <a:pPr algn="r" eaLnBrk="0" hangingPunct="0">
                <a:defRPr/>
              </a:pPr>
              <a:t>74</a:t>
            </a:fld>
            <a:endParaRPr lang="it-IT" sz="1200">
              <a:solidFill>
                <a:schemeClr val="tx1"/>
              </a:solidFill>
              <a:effectLst>
                <a:outerShdw blurRad="38100" dist="38100" dir="2700000" algn="tl">
                  <a:srgbClr val="C0C0C0"/>
                </a:outerShdw>
              </a:effectLst>
              <a:cs typeface="+mn-cs"/>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r>
              <a:rPr lang="it-IT" altLang="it-IT" smtClean="0"/>
              <a:t>0 - premesse</a:t>
            </a:r>
          </a:p>
          <a:p>
            <a:pPr lvl="1"/>
            <a:r>
              <a:rPr lang="it-IT" altLang="it-IT" smtClean="0"/>
              <a:t>tempo </a:t>
            </a:r>
            <a:r>
              <a:rPr lang="it-IT" altLang="it-IT" smtClean="0">
                <a:sym typeface="Symbol" pitchFamily="18" charset="2"/>
              </a:rPr>
              <a:t> clima</a:t>
            </a:r>
            <a:endParaRPr lang="it-IT" altLang="it-IT"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Da #clima2014 – glossario:</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kern="1200" dirty="0" smtClean="0">
                <a:solidFill>
                  <a:schemeClr val="tx1"/>
                </a:solidFill>
                <a:effectLst/>
                <a:latin typeface="+mn-lt"/>
                <a:ea typeface="+mn-ea"/>
                <a:cs typeface="+mn-cs"/>
              </a:rPr>
              <a:t>MITIGAZIONE (del cambiamento climatico) = Qualsiasi intervento umano che riduca le fonti (</a:t>
            </a:r>
            <a:r>
              <a:rPr lang="it-IT" sz="1200" kern="1200" dirty="0" err="1" smtClean="0">
                <a:solidFill>
                  <a:schemeClr val="tx1"/>
                </a:solidFill>
                <a:effectLst/>
                <a:latin typeface="+mn-lt"/>
                <a:ea typeface="+mn-ea"/>
                <a:cs typeface="+mn-cs"/>
              </a:rPr>
              <a:t>sources</a:t>
            </a:r>
            <a:r>
              <a:rPr lang="it-IT" sz="1200" kern="1200" dirty="0" smtClean="0">
                <a:solidFill>
                  <a:schemeClr val="tx1"/>
                </a:solidFill>
                <a:effectLst/>
                <a:latin typeface="+mn-lt"/>
                <a:ea typeface="+mn-ea"/>
                <a:cs typeface="+mn-cs"/>
              </a:rPr>
              <a:t>) di rilascio, o rafforzi e potenzi le fonti di assorbimento (</a:t>
            </a:r>
            <a:r>
              <a:rPr lang="it-IT" sz="1200" kern="1200" dirty="0" err="1" smtClean="0">
                <a:solidFill>
                  <a:schemeClr val="tx1"/>
                </a:solidFill>
                <a:effectLst/>
                <a:latin typeface="+mn-lt"/>
                <a:ea typeface="+mn-ea"/>
                <a:cs typeface="+mn-cs"/>
              </a:rPr>
              <a:t>sinks</a:t>
            </a:r>
            <a:r>
              <a:rPr lang="it-IT" sz="1200" kern="1200" dirty="0" smtClean="0">
                <a:solidFill>
                  <a:schemeClr val="tx1"/>
                </a:solidFill>
                <a:effectLst/>
                <a:latin typeface="+mn-lt"/>
                <a:ea typeface="+mn-ea"/>
                <a:cs typeface="+mn-cs"/>
              </a:rPr>
              <a:t>) dei gas serra.</a:t>
            </a:r>
          </a:p>
          <a:p>
            <a:r>
              <a:rPr lang="it-IT" sz="1200" kern="1200" dirty="0" smtClean="0">
                <a:solidFill>
                  <a:schemeClr val="tx1"/>
                </a:solidFill>
                <a:effectLst/>
                <a:latin typeface="+mn-lt"/>
                <a:ea typeface="+mn-ea"/>
                <a:cs typeface="+mn-cs"/>
              </a:rPr>
              <a:t>ADATTAMENTO</a:t>
            </a:r>
            <a:r>
              <a:rPr lang="it-IT" sz="1200" kern="1200" baseline="0" dirty="0" smtClean="0">
                <a:solidFill>
                  <a:schemeClr val="tx1"/>
                </a:solidFill>
                <a:effectLst/>
                <a:latin typeface="+mn-lt"/>
                <a:ea typeface="+mn-ea"/>
                <a:cs typeface="+mn-cs"/>
              </a:rPr>
              <a:t>  = </a:t>
            </a:r>
            <a:r>
              <a:rPr lang="it-IT" sz="1200" kern="1200" dirty="0" smtClean="0">
                <a:solidFill>
                  <a:schemeClr val="tx1"/>
                </a:solidFill>
                <a:effectLst/>
                <a:latin typeface="+mn-lt"/>
                <a:ea typeface="+mn-ea"/>
                <a:cs typeface="+mn-cs"/>
              </a:rPr>
              <a:t>Il processo di adattamento al clima attuale o atteso e ai suoi effetti. Nei sistemi umani, l'adattamento cerca di limitare i danni o di sfruttare le </a:t>
            </a:r>
          </a:p>
          <a:p>
            <a:r>
              <a:rPr lang="it-IT" sz="1200" kern="1200" dirty="0" smtClean="0">
                <a:solidFill>
                  <a:schemeClr val="tx1"/>
                </a:solidFill>
                <a:effectLst/>
                <a:latin typeface="+mn-lt"/>
                <a:ea typeface="+mn-ea"/>
                <a:cs typeface="+mn-cs"/>
              </a:rPr>
              <a:t>opportunità favorevoli. Nei sistemi naturali, l'intervento umano può agevolare l'adattamento al clima atteso e ai suoi effetti.</a:t>
            </a:r>
          </a:p>
          <a:p>
            <a:endParaRPr lang="it-IT" sz="1200" kern="1200" dirty="0" smtClean="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ECD3AC3A-670F-4A85-9072-E443D2E11E25}" type="slidenum">
              <a:rPr lang="it-IT" smtClean="0"/>
              <a:t>75</a:t>
            </a:fld>
            <a:endParaRPr lang="it-IT"/>
          </a:p>
        </p:txBody>
      </p:sp>
    </p:spTree>
    <p:extLst>
      <p:ext uri="{BB962C8B-B14F-4D97-AF65-F5344CB8AC3E}">
        <p14:creationId xmlns:p14="http://schemas.microsoft.com/office/powerpoint/2010/main" val="3955892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99868" y="8679450"/>
            <a:ext cx="2942117" cy="4645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eaLnBrk="0" fontAlgn="base" hangingPunct="0">
              <a:spcBef>
                <a:spcPct val="0"/>
              </a:spcBef>
              <a:spcAft>
                <a:spcPct val="0"/>
              </a:spcAft>
              <a:defRPr/>
            </a:pPr>
            <a:fld id="{C7F457CD-8A7E-4002-8123-A5CDBBFDA39D}" type="slidenum">
              <a:rPr lang="it-IT" sz="1200">
                <a:solidFill>
                  <a:prstClr val="black"/>
                </a:solidFill>
                <a:effectLst>
                  <a:outerShdw blurRad="38100" dist="38100" dir="2700000" algn="tl">
                    <a:srgbClr val="C0C0C0"/>
                  </a:outerShdw>
                </a:effectLst>
                <a:latin typeface="Verdana" pitchFamily="34" charset="0"/>
                <a:cs typeface="Arial" charset="0"/>
              </a:rPr>
              <a:pPr algn="r" eaLnBrk="0" fontAlgn="base" hangingPunct="0">
                <a:spcBef>
                  <a:spcPct val="0"/>
                </a:spcBef>
                <a:spcAft>
                  <a:spcPct val="0"/>
                </a:spcAft>
                <a:defRPr/>
              </a:pPr>
              <a:t>76</a:t>
            </a:fld>
            <a:endParaRPr lang="it-IT" sz="1200">
              <a:solidFill>
                <a:prstClr val="black"/>
              </a:solidFill>
              <a:effectLst>
                <a:outerShdw blurRad="38100" dist="38100" dir="2700000" algn="tl">
                  <a:srgbClr val="C0C0C0"/>
                </a:outerShdw>
              </a:effectLst>
              <a:latin typeface="Verdana" pitchFamily="34" charset="0"/>
              <a:cs typeface="Arial"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p:spPr>
        <p:txBody>
          <a:bodyPr/>
          <a:lstStyle/>
          <a:p>
            <a:r>
              <a:rPr lang="it-IT" altLang="it-IT" smtClean="0"/>
              <a:t>0 - premesse</a:t>
            </a:r>
          </a:p>
          <a:p>
            <a:pPr lvl="1"/>
            <a:r>
              <a:rPr lang="it-IT" altLang="it-IT" smtClean="0"/>
              <a:t>tempo </a:t>
            </a:r>
            <a:r>
              <a:rPr lang="it-IT" altLang="it-IT" smtClean="0">
                <a:sym typeface="Symbol" pitchFamily="18" charset="2"/>
              </a:rPr>
              <a:t> clima</a:t>
            </a:r>
            <a:endParaRPr lang="it-IT" altLang="it-IT"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99868" y="8679450"/>
            <a:ext cx="2942117" cy="4645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eaLnBrk="0" fontAlgn="base" hangingPunct="0">
              <a:spcBef>
                <a:spcPct val="0"/>
              </a:spcBef>
              <a:spcAft>
                <a:spcPct val="0"/>
              </a:spcAft>
              <a:defRPr/>
            </a:pPr>
            <a:fld id="{C7F457CD-8A7E-4002-8123-A5CDBBFDA39D}" type="slidenum">
              <a:rPr lang="it-IT" sz="1200">
                <a:solidFill>
                  <a:prstClr val="black"/>
                </a:solidFill>
                <a:effectLst>
                  <a:outerShdw blurRad="38100" dist="38100" dir="2700000" algn="tl">
                    <a:srgbClr val="C0C0C0"/>
                  </a:outerShdw>
                </a:effectLst>
                <a:latin typeface="Verdana" pitchFamily="34" charset="0"/>
                <a:cs typeface="Arial" charset="0"/>
              </a:rPr>
              <a:pPr algn="r" eaLnBrk="0" fontAlgn="base" hangingPunct="0">
                <a:spcBef>
                  <a:spcPct val="0"/>
                </a:spcBef>
                <a:spcAft>
                  <a:spcPct val="0"/>
                </a:spcAft>
                <a:defRPr/>
              </a:pPr>
              <a:t>77</a:t>
            </a:fld>
            <a:endParaRPr lang="it-IT" sz="1200">
              <a:solidFill>
                <a:prstClr val="black"/>
              </a:solidFill>
              <a:effectLst>
                <a:outerShdw blurRad="38100" dist="38100" dir="2700000" algn="tl">
                  <a:srgbClr val="C0C0C0"/>
                </a:outerShdw>
              </a:effectLst>
              <a:latin typeface="Verdana" pitchFamily="34" charset="0"/>
              <a:cs typeface="Arial"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p:spPr>
        <p:txBody>
          <a:bodyPr/>
          <a:lstStyle/>
          <a:p>
            <a:r>
              <a:rPr lang="it-IT" altLang="it-IT" dirty="0" smtClean="0"/>
              <a:t>0 - premesse</a:t>
            </a:r>
          </a:p>
          <a:p>
            <a:pPr lvl="1"/>
            <a:r>
              <a:rPr lang="it-IT" altLang="it-IT" dirty="0" smtClean="0"/>
              <a:t>tempo </a:t>
            </a:r>
            <a:r>
              <a:rPr lang="it-IT" altLang="it-IT" dirty="0" smtClean="0">
                <a:sym typeface="Symbol" pitchFamily="18" charset="2"/>
              </a:rPr>
              <a:t> clima</a:t>
            </a:r>
            <a:endParaRPr lang="it-IT" altLang="it-IT" dirty="0"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99868" y="8679450"/>
            <a:ext cx="2942117" cy="4645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eaLnBrk="0" fontAlgn="base" hangingPunct="0">
              <a:spcBef>
                <a:spcPct val="0"/>
              </a:spcBef>
              <a:spcAft>
                <a:spcPct val="0"/>
              </a:spcAft>
              <a:defRPr/>
            </a:pPr>
            <a:fld id="{C7F457CD-8A7E-4002-8123-A5CDBBFDA39D}" type="slidenum">
              <a:rPr lang="it-IT" sz="1200">
                <a:solidFill>
                  <a:prstClr val="black"/>
                </a:solidFill>
                <a:effectLst>
                  <a:outerShdw blurRad="38100" dist="38100" dir="2700000" algn="tl">
                    <a:srgbClr val="C0C0C0"/>
                  </a:outerShdw>
                </a:effectLst>
                <a:latin typeface="Verdana" pitchFamily="34" charset="0"/>
                <a:cs typeface="Arial" charset="0"/>
              </a:rPr>
              <a:pPr algn="r" eaLnBrk="0" fontAlgn="base" hangingPunct="0">
                <a:spcBef>
                  <a:spcPct val="0"/>
                </a:spcBef>
                <a:spcAft>
                  <a:spcPct val="0"/>
                </a:spcAft>
                <a:defRPr/>
              </a:pPr>
              <a:t>78</a:t>
            </a:fld>
            <a:endParaRPr lang="it-IT" sz="1200">
              <a:solidFill>
                <a:prstClr val="black"/>
              </a:solidFill>
              <a:effectLst>
                <a:outerShdw blurRad="38100" dist="38100" dir="2700000" algn="tl">
                  <a:srgbClr val="C0C0C0"/>
                </a:outerShdw>
              </a:effectLst>
              <a:latin typeface="Verdana" pitchFamily="34" charset="0"/>
              <a:cs typeface="Arial"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p:spPr>
        <p:txBody>
          <a:bodyPr/>
          <a:lstStyle/>
          <a:p>
            <a:r>
              <a:rPr lang="it-IT" altLang="it-IT" dirty="0" smtClean="0"/>
              <a:t>0 - premesse</a:t>
            </a:r>
          </a:p>
          <a:p>
            <a:pPr lvl="1"/>
            <a:r>
              <a:rPr lang="it-IT" altLang="it-IT" dirty="0" smtClean="0"/>
              <a:t>tempo </a:t>
            </a:r>
            <a:r>
              <a:rPr lang="it-IT" altLang="it-IT" dirty="0" smtClean="0">
                <a:sym typeface="Symbol" pitchFamily="18" charset="2"/>
              </a:rPr>
              <a:t> clima</a:t>
            </a:r>
            <a:endParaRPr lang="it-IT" altLang="it-IT" dirty="0"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u="none" strike="noStrike" kern="1200" baseline="0" dirty="0" smtClean="0">
                <a:solidFill>
                  <a:schemeClr val="tx1"/>
                </a:solidFill>
                <a:latin typeface="+mn-lt"/>
                <a:ea typeface="+mn-ea"/>
                <a:cs typeface="+mn-cs"/>
              </a:rPr>
              <a:t>Le stime dei costi economici complessivi di mitigazione variano</a:t>
            </a:r>
          </a:p>
          <a:p>
            <a:r>
              <a:rPr lang="it-IT" sz="1200" b="0" i="0" u="none" strike="noStrike" kern="1200" baseline="0" dirty="0" smtClean="0">
                <a:solidFill>
                  <a:schemeClr val="tx1"/>
                </a:solidFill>
                <a:latin typeface="+mn-lt"/>
                <a:ea typeface="+mn-ea"/>
                <a:cs typeface="+mn-cs"/>
              </a:rPr>
              <a:t>ampiamente a seconda delle metodologie e delle ipotesi, ma aumentano</a:t>
            </a:r>
          </a:p>
          <a:p>
            <a:r>
              <a:rPr lang="it-IT" sz="1200" b="0" i="0" u="none" strike="noStrike" kern="1200" baseline="0" dirty="0" smtClean="0">
                <a:solidFill>
                  <a:schemeClr val="tx1"/>
                </a:solidFill>
                <a:latin typeface="+mn-lt"/>
                <a:ea typeface="+mn-ea"/>
                <a:cs typeface="+mn-cs"/>
              </a:rPr>
              <a:t>con lo sforzo di mitigazione. Gli scenari in cui tutti i paesi del mondo,</a:t>
            </a:r>
          </a:p>
          <a:p>
            <a:r>
              <a:rPr lang="it-IT" sz="1200" b="0" i="0" u="none" strike="noStrike" kern="1200" baseline="0" dirty="0" smtClean="0">
                <a:solidFill>
                  <a:schemeClr val="tx1"/>
                </a:solidFill>
                <a:latin typeface="+mn-lt"/>
                <a:ea typeface="+mn-ea"/>
                <a:cs typeface="+mn-cs"/>
              </a:rPr>
              <a:t>iniziano immediatamente la mitigazione, in cui vi è un unico prezzo</a:t>
            </a:r>
          </a:p>
          <a:p>
            <a:r>
              <a:rPr lang="it-IT" sz="1200" b="0" i="0" u="none" strike="noStrike" kern="1200" baseline="0" dirty="0" smtClean="0">
                <a:solidFill>
                  <a:schemeClr val="tx1"/>
                </a:solidFill>
                <a:latin typeface="+mn-lt"/>
                <a:ea typeface="+mn-ea"/>
                <a:cs typeface="+mn-cs"/>
              </a:rPr>
              <a:t>globale del carbonio, e in cui sono disponibili tutte le tecnologie chiave,</a:t>
            </a:r>
          </a:p>
          <a:p>
            <a:r>
              <a:rPr lang="it-IT" sz="1200" b="0" i="0" u="none" strike="noStrike" kern="1200" baseline="0" dirty="0" smtClean="0">
                <a:solidFill>
                  <a:schemeClr val="tx1"/>
                </a:solidFill>
                <a:latin typeface="+mn-lt"/>
                <a:ea typeface="+mn-ea"/>
                <a:cs typeface="+mn-cs"/>
              </a:rPr>
              <a:t>sono stati utilizzati come raffronti costo-efficaci per la stima dei costi di</a:t>
            </a:r>
          </a:p>
          <a:p>
            <a:r>
              <a:rPr lang="it-IT" sz="1200" b="0" i="0" u="none" strike="noStrike" kern="1200" baseline="0" dirty="0" smtClean="0">
                <a:solidFill>
                  <a:schemeClr val="tx1"/>
                </a:solidFill>
                <a:latin typeface="+mn-lt"/>
                <a:ea typeface="+mn-ea"/>
                <a:cs typeface="+mn-cs"/>
              </a:rPr>
              <a:t>mitigazione macro-economici (Figura SPM .13). Questi scenari ed ipotesi</a:t>
            </a:r>
          </a:p>
          <a:p>
            <a:r>
              <a:rPr lang="it-IT" sz="1200" b="0" i="0" u="none" strike="noStrike" kern="1200" baseline="0" dirty="0" smtClean="0">
                <a:solidFill>
                  <a:schemeClr val="tx1"/>
                </a:solidFill>
                <a:latin typeface="+mn-lt"/>
                <a:ea typeface="+mn-ea"/>
                <a:cs typeface="+mn-cs"/>
              </a:rPr>
              <a:t>di mitigazione che potrebbero limitare il riscaldamento al di sotto di 2 °C</a:t>
            </a:r>
          </a:p>
          <a:p>
            <a:r>
              <a:rPr lang="it-IT" sz="1200" b="0" i="0" u="none" strike="noStrike" kern="1200" baseline="0" dirty="0" smtClean="0">
                <a:solidFill>
                  <a:schemeClr val="tx1"/>
                </a:solidFill>
                <a:latin typeface="+mn-lt"/>
                <a:ea typeface="+mn-ea"/>
                <a:cs typeface="+mn-cs"/>
              </a:rPr>
              <a:t>nel secolo corrente rispetto ai livelli preindustriali comportano riduzioni dei</a:t>
            </a:r>
          </a:p>
          <a:p>
            <a:r>
              <a:rPr lang="it-IT" sz="1200" b="0" i="0" u="none" strike="noStrike" kern="1200" baseline="0" dirty="0" smtClean="0">
                <a:solidFill>
                  <a:schemeClr val="tx1"/>
                </a:solidFill>
                <a:latin typeface="+mn-lt"/>
                <a:ea typeface="+mn-ea"/>
                <a:cs typeface="+mn-cs"/>
              </a:rPr>
              <a:t>consumi globali - non considerando però i vantaggi della riduzione del</a:t>
            </a:r>
          </a:p>
          <a:p>
            <a:r>
              <a:rPr lang="it-IT" sz="1200" b="0" i="0" u="none" strike="noStrike" kern="1200" baseline="0" dirty="0" smtClean="0">
                <a:solidFill>
                  <a:schemeClr val="tx1"/>
                </a:solidFill>
                <a:latin typeface="+mn-lt"/>
                <a:ea typeface="+mn-ea"/>
                <a:cs typeface="+mn-cs"/>
              </a:rPr>
              <a:t>cambiamento climatico, nonché i co-benefici e gli effetti collaterali negativi</a:t>
            </a:r>
          </a:p>
          <a:p>
            <a:r>
              <a:rPr lang="it-IT" sz="1200" b="0" i="0" u="none" strike="noStrike" kern="1200" baseline="0" dirty="0" smtClean="0">
                <a:solidFill>
                  <a:schemeClr val="tx1"/>
                </a:solidFill>
                <a:latin typeface="+mn-lt"/>
                <a:ea typeface="+mn-ea"/>
                <a:cs typeface="+mn-cs"/>
              </a:rPr>
              <a:t>della mitigazione – dall’1% al 4% (mediana: 1,7%) nel 2030 e dal 2% al</a:t>
            </a:r>
          </a:p>
          <a:p>
            <a:r>
              <a:rPr lang="it-IT" sz="1200" b="1" i="0" u="none" strike="noStrike" kern="1200" baseline="0" dirty="0" smtClean="0">
                <a:solidFill>
                  <a:schemeClr val="tx1"/>
                </a:solidFill>
                <a:latin typeface="+mn-lt"/>
                <a:ea typeface="+mn-ea"/>
                <a:cs typeface="+mn-cs"/>
              </a:rPr>
              <a:t>Sommario per i </a:t>
            </a:r>
            <a:r>
              <a:rPr lang="it-IT" sz="1200" b="1" i="1" u="none" strike="noStrike" kern="1200" baseline="0" dirty="0" err="1" smtClean="0">
                <a:solidFill>
                  <a:schemeClr val="tx1"/>
                </a:solidFill>
                <a:latin typeface="+mn-lt"/>
                <a:ea typeface="+mn-ea"/>
                <a:cs typeface="+mn-cs"/>
              </a:rPr>
              <a:t>policymaker</a:t>
            </a:r>
            <a:r>
              <a:rPr lang="it-IT" sz="1200" b="1" i="0" u="none" strike="noStrike" kern="1200" baseline="0" dirty="0" smtClean="0">
                <a:solidFill>
                  <a:schemeClr val="tx1"/>
                </a:solidFill>
                <a:latin typeface="+mn-lt"/>
                <a:ea typeface="+mn-ea"/>
                <a:cs typeface="+mn-cs"/>
              </a:rPr>
              <a:t>, sintesi del quinto Rapporto di valutazione</a:t>
            </a:r>
          </a:p>
          <a:p>
            <a:r>
              <a:rPr lang="it-IT" sz="1200" b="1" i="1" u="none" strike="noStrike" kern="1200" baseline="0" dirty="0" smtClean="0">
                <a:solidFill>
                  <a:schemeClr val="tx1"/>
                </a:solidFill>
                <a:latin typeface="+mn-lt"/>
                <a:ea typeface="+mn-ea"/>
                <a:cs typeface="+mn-cs"/>
              </a:rPr>
              <a:t>1 Novembre 2014 pag. 41 di 53 totali</a:t>
            </a:r>
          </a:p>
          <a:p>
            <a:r>
              <a:rPr lang="it-IT" sz="1200" b="0" i="0" u="none" strike="noStrike" kern="1200" baseline="0" dirty="0" smtClean="0">
                <a:solidFill>
                  <a:schemeClr val="tx1"/>
                </a:solidFill>
                <a:latin typeface="+mn-lt"/>
                <a:ea typeface="+mn-ea"/>
                <a:cs typeface="+mn-cs"/>
              </a:rPr>
              <a:t>6% (mediana: 3,4%) nel 2050, e dal 3% al 11% (mediana: 4,8%) nel</a:t>
            </a:r>
          </a:p>
          <a:p>
            <a:r>
              <a:rPr lang="it-IT" sz="1200" b="0" i="0" u="none" strike="noStrike" kern="1200" baseline="0" dirty="0" smtClean="0">
                <a:solidFill>
                  <a:schemeClr val="tx1"/>
                </a:solidFill>
                <a:latin typeface="+mn-lt"/>
                <a:ea typeface="+mn-ea"/>
                <a:cs typeface="+mn-cs"/>
              </a:rPr>
              <a:t>2100 rispetto al consumo negli scenari di riferimento che cresce ovunque</a:t>
            </a:r>
          </a:p>
          <a:p>
            <a:r>
              <a:rPr lang="it-IT" sz="1200" b="0" i="0" u="none" strike="noStrike" kern="1200" baseline="0" dirty="0" smtClean="0">
                <a:solidFill>
                  <a:schemeClr val="tx1"/>
                </a:solidFill>
                <a:latin typeface="+mn-lt"/>
                <a:ea typeface="+mn-ea"/>
                <a:cs typeface="+mn-cs"/>
              </a:rPr>
              <a:t>dal 300% ad oltre il 900% nel corso del secolo (Figura SPM.13). Questi</a:t>
            </a:r>
          </a:p>
          <a:p>
            <a:r>
              <a:rPr lang="it-IT" sz="1200" b="0" i="0" u="none" strike="noStrike" kern="1200" baseline="0" dirty="0" smtClean="0">
                <a:solidFill>
                  <a:schemeClr val="tx1"/>
                </a:solidFill>
                <a:latin typeface="+mn-lt"/>
                <a:ea typeface="+mn-ea"/>
                <a:cs typeface="+mn-cs"/>
              </a:rPr>
              <a:t>numeri corrispondono a una </a:t>
            </a:r>
            <a:r>
              <a:rPr lang="it-IT" sz="1200" b="1" i="0" u="none" strike="noStrike" kern="1200" baseline="0" dirty="0" smtClean="0">
                <a:solidFill>
                  <a:srgbClr val="FF0000"/>
                </a:solidFill>
                <a:latin typeface="+mn-lt"/>
                <a:ea typeface="+mn-ea"/>
                <a:cs typeface="+mn-cs"/>
              </a:rPr>
              <a:t>riduzione annua di crescita dei consumi di</a:t>
            </a:r>
          </a:p>
          <a:p>
            <a:r>
              <a:rPr lang="it-IT" sz="1200" b="1" i="0" u="none" strike="noStrike" kern="1200" baseline="0" dirty="0" smtClean="0">
                <a:solidFill>
                  <a:srgbClr val="FF0000"/>
                </a:solidFill>
                <a:latin typeface="+mn-lt"/>
                <a:ea typeface="+mn-ea"/>
                <a:cs typeface="+mn-cs"/>
              </a:rPr>
              <a:t>0,04-0,14 (mediana: 0,06) punti percentuali nel secolo rispetto alla</a:t>
            </a:r>
          </a:p>
          <a:p>
            <a:r>
              <a:rPr lang="it-IT" sz="1200" b="1" i="0" u="none" strike="noStrike" kern="1200" baseline="0" dirty="0" smtClean="0">
                <a:solidFill>
                  <a:srgbClr val="FF0000"/>
                </a:solidFill>
                <a:latin typeface="+mn-lt"/>
                <a:ea typeface="+mn-ea"/>
                <a:cs typeface="+mn-cs"/>
              </a:rPr>
              <a:t>crescita dei consumi previsti negli scenari di riferimento </a:t>
            </a:r>
            <a:r>
              <a:rPr lang="it-IT" sz="1200" b="0" i="0" u="none" strike="noStrike" kern="1200" baseline="0" dirty="0" smtClean="0">
                <a:solidFill>
                  <a:schemeClr val="tx1"/>
                </a:solidFill>
                <a:latin typeface="+mn-lt"/>
                <a:ea typeface="+mn-ea"/>
                <a:cs typeface="+mn-cs"/>
              </a:rPr>
              <a:t>che sono</a:t>
            </a:r>
          </a:p>
          <a:p>
            <a:r>
              <a:rPr lang="it-IT" sz="1200" b="0" i="0" u="none" strike="noStrike" kern="1200" baseline="0" dirty="0" smtClean="0">
                <a:solidFill>
                  <a:schemeClr val="tx1"/>
                </a:solidFill>
                <a:latin typeface="+mn-lt"/>
                <a:ea typeface="+mn-ea"/>
                <a:cs typeface="+mn-cs"/>
              </a:rPr>
              <a:t>compresi tra l’1,6% e il 3% all'anno (</a:t>
            </a:r>
            <a:r>
              <a:rPr lang="it-IT" sz="1200" b="0" i="1" u="none" strike="noStrike" kern="1200" baseline="0" dirty="0" smtClean="0">
                <a:solidFill>
                  <a:schemeClr val="tx1"/>
                </a:solidFill>
                <a:latin typeface="+mn-lt"/>
                <a:ea typeface="+mn-ea"/>
                <a:cs typeface="+mn-cs"/>
              </a:rPr>
              <a:t>alto grado di confidenza</a:t>
            </a:r>
            <a:r>
              <a:rPr lang="it-IT" sz="1200" b="0" i="0" u="none" strike="noStrike" kern="1200" baseline="0" dirty="0" smtClean="0">
                <a:solidFill>
                  <a:schemeClr val="tx1"/>
                </a:solidFill>
                <a:latin typeface="+mn-lt"/>
                <a:ea typeface="+mn-ea"/>
                <a:cs typeface="+mn-cs"/>
              </a:rPr>
              <a:t>).</a:t>
            </a:r>
            <a:endParaRPr lang="it-IT" dirty="0"/>
          </a:p>
        </p:txBody>
      </p:sp>
      <p:sp>
        <p:nvSpPr>
          <p:cNvPr id="4" name="Segnaposto numero diapositiva 3"/>
          <p:cNvSpPr>
            <a:spLocks noGrp="1"/>
          </p:cNvSpPr>
          <p:nvPr>
            <p:ph type="sldNum" sz="quarter" idx="10"/>
          </p:nvPr>
        </p:nvSpPr>
        <p:spPr/>
        <p:txBody>
          <a:bodyPr/>
          <a:lstStyle/>
          <a:p>
            <a:fld id="{ECD3AC3A-670F-4A85-9072-E443D2E11E25}" type="slidenum">
              <a:rPr lang="it-IT" smtClean="0"/>
              <a:t>79</a:t>
            </a:fld>
            <a:endParaRPr lang="it-IT"/>
          </a:p>
        </p:txBody>
      </p:sp>
    </p:spTree>
    <p:extLst>
      <p:ext uri="{BB962C8B-B14F-4D97-AF65-F5344CB8AC3E}">
        <p14:creationId xmlns:p14="http://schemas.microsoft.com/office/powerpoint/2010/main" val="14759980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99868" y="8679450"/>
            <a:ext cx="2942117" cy="4645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eaLnBrk="0" fontAlgn="base" hangingPunct="0">
              <a:spcBef>
                <a:spcPct val="0"/>
              </a:spcBef>
              <a:spcAft>
                <a:spcPct val="0"/>
              </a:spcAft>
              <a:defRPr/>
            </a:pPr>
            <a:fld id="{C7F457CD-8A7E-4002-8123-A5CDBBFDA39D}" type="slidenum">
              <a:rPr lang="it-IT" sz="1200">
                <a:solidFill>
                  <a:prstClr val="black"/>
                </a:solidFill>
                <a:effectLst>
                  <a:outerShdw blurRad="38100" dist="38100" dir="2700000" algn="tl">
                    <a:srgbClr val="C0C0C0"/>
                  </a:outerShdw>
                </a:effectLst>
                <a:latin typeface="Verdana" pitchFamily="34" charset="0"/>
                <a:cs typeface="Arial" charset="0"/>
              </a:rPr>
              <a:pPr algn="r" eaLnBrk="0" fontAlgn="base" hangingPunct="0">
                <a:spcBef>
                  <a:spcPct val="0"/>
                </a:spcBef>
                <a:spcAft>
                  <a:spcPct val="0"/>
                </a:spcAft>
                <a:defRPr/>
              </a:pPr>
              <a:t>80</a:t>
            </a:fld>
            <a:endParaRPr lang="it-IT" sz="1200">
              <a:solidFill>
                <a:prstClr val="black"/>
              </a:solidFill>
              <a:effectLst>
                <a:outerShdw blurRad="38100" dist="38100" dir="2700000" algn="tl">
                  <a:srgbClr val="C0C0C0"/>
                </a:outerShdw>
              </a:effectLst>
              <a:latin typeface="Verdana" pitchFamily="34" charset="0"/>
              <a:cs typeface="Arial"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p:spPr>
        <p:txBody>
          <a:bodyPr/>
          <a:lstStyle/>
          <a:p>
            <a:r>
              <a:rPr lang="it-IT" altLang="it-IT" dirty="0" smtClean="0"/>
              <a:t>http://www.statigenerali.org/cms/wp-content/uploads/2015/11/Presentazione_relazione_stato_green_economy_in_Italia.pdf</a:t>
            </a:r>
          </a:p>
          <a:p>
            <a:endParaRPr lang="it-IT" altLang="it-IT" dirty="0" smtClean="0"/>
          </a:p>
          <a:p>
            <a:r>
              <a:rPr lang="it-IT" sz="1200" b="1" kern="1200" dirty="0" smtClean="0">
                <a:solidFill>
                  <a:schemeClr val="tx1"/>
                </a:solidFill>
                <a:effectLst/>
                <a:latin typeface="+mn-lt"/>
                <a:ea typeface="+mn-ea"/>
                <a:cs typeface="+mn-cs"/>
              </a:rPr>
              <a:t>Imprese Core Green:</a:t>
            </a:r>
          </a:p>
          <a:p>
            <a:r>
              <a:rPr lang="it-IT" sz="1200" kern="1200" dirty="0" smtClean="0">
                <a:solidFill>
                  <a:schemeClr val="tx1"/>
                </a:solidFill>
                <a:effectLst/>
                <a:latin typeface="+mn-lt"/>
                <a:ea typeface="+mn-ea"/>
                <a:cs typeface="+mn-cs"/>
              </a:rPr>
              <a:t>in ciascuno dei settori considerati, producono beni o servizi ambientali o specificamente finalizzati ad elevate prestazioni ambientali (EGSS, </a:t>
            </a:r>
            <a:r>
              <a:rPr lang="it-IT" sz="1200" kern="1200" dirty="0" err="1" smtClean="0">
                <a:solidFill>
                  <a:schemeClr val="tx1"/>
                </a:solidFill>
                <a:effectLst/>
                <a:latin typeface="+mn-lt"/>
                <a:ea typeface="+mn-ea"/>
                <a:cs typeface="+mn-cs"/>
              </a:rPr>
              <a:t>Environmental</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Goods</a:t>
            </a:r>
            <a:r>
              <a:rPr lang="it-IT" sz="1200" kern="1200" dirty="0" smtClean="0">
                <a:solidFill>
                  <a:schemeClr val="tx1"/>
                </a:solidFill>
                <a:effectLst/>
                <a:latin typeface="+mn-lt"/>
                <a:ea typeface="+mn-ea"/>
                <a:cs typeface="+mn-cs"/>
              </a:rPr>
              <a:t> and Services Sector, una classificazione internazionale consolidata)</a:t>
            </a:r>
          </a:p>
          <a:p>
            <a:r>
              <a:rPr lang="it-IT" sz="1200" kern="1200" dirty="0" smtClean="0">
                <a:solidFill>
                  <a:schemeClr val="tx1"/>
                </a:solidFill>
                <a:effectLst/>
                <a:latin typeface="+mn-lt"/>
                <a:ea typeface="+mn-ea"/>
                <a:cs typeface="+mn-cs"/>
              </a:rPr>
              <a:t>.</a:t>
            </a:r>
          </a:p>
          <a:p>
            <a:r>
              <a:rPr lang="it-IT" sz="1200" b="1" kern="1200" dirty="0" smtClean="0">
                <a:solidFill>
                  <a:schemeClr val="tx1"/>
                </a:solidFill>
                <a:effectLst/>
                <a:latin typeface="+mn-lt"/>
                <a:ea typeface="+mn-ea"/>
                <a:cs typeface="+mn-cs"/>
              </a:rPr>
              <a:t>Imprese Go Green:</a:t>
            </a:r>
          </a:p>
          <a:p>
            <a:r>
              <a:rPr lang="it-IT" sz="1200" kern="1200" dirty="0" smtClean="0">
                <a:solidFill>
                  <a:schemeClr val="tx1"/>
                </a:solidFill>
                <a:effectLst/>
                <a:latin typeface="+mn-lt"/>
                <a:ea typeface="+mn-ea"/>
                <a:cs typeface="+mn-cs"/>
              </a:rPr>
              <a:t>pur non producendo beni o servizi ambientali, hanno adottato modelli green di gestione, classificabili come tali se rispettano almeno 8 su 10 delle condizioni filtro (per valutare anche il processo di </a:t>
            </a:r>
            <a:r>
              <a:rPr lang="it-IT" sz="1200" kern="1200" dirty="0" err="1" smtClean="0">
                <a:solidFill>
                  <a:schemeClr val="tx1"/>
                </a:solidFill>
                <a:effectLst/>
                <a:latin typeface="+mn-lt"/>
                <a:ea typeface="+mn-ea"/>
                <a:cs typeface="+mn-cs"/>
              </a:rPr>
              <a:t>greening</a:t>
            </a:r>
            <a:r>
              <a:rPr lang="it-IT" sz="1200" kern="1200" dirty="0" smtClean="0">
                <a:solidFill>
                  <a:schemeClr val="tx1"/>
                </a:solidFill>
                <a:effectLst/>
                <a:latin typeface="+mn-lt"/>
                <a:ea typeface="+mn-ea"/>
                <a:cs typeface="+mn-cs"/>
              </a:rPr>
              <a:t> delle imprese, raccomandato in particolare dall’OCSE)</a:t>
            </a:r>
          </a:p>
          <a:p>
            <a:endParaRPr lang="it-IT" altLang="it-IT" dirty="0"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99868" y="8679450"/>
            <a:ext cx="2942117" cy="4645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eaLnBrk="0" fontAlgn="base" hangingPunct="0">
              <a:spcBef>
                <a:spcPct val="0"/>
              </a:spcBef>
              <a:spcAft>
                <a:spcPct val="0"/>
              </a:spcAft>
              <a:defRPr/>
            </a:pPr>
            <a:fld id="{C7F457CD-8A7E-4002-8123-A5CDBBFDA39D}" type="slidenum">
              <a:rPr lang="it-IT" sz="1200">
                <a:solidFill>
                  <a:prstClr val="black"/>
                </a:solidFill>
                <a:effectLst>
                  <a:outerShdw blurRad="38100" dist="38100" dir="2700000" algn="tl">
                    <a:srgbClr val="C0C0C0"/>
                  </a:outerShdw>
                </a:effectLst>
                <a:latin typeface="Verdana" pitchFamily="34" charset="0"/>
                <a:cs typeface="Arial" charset="0"/>
              </a:rPr>
              <a:pPr algn="r" eaLnBrk="0" fontAlgn="base" hangingPunct="0">
                <a:spcBef>
                  <a:spcPct val="0"/>
                </a:spcBef>
                <a:spcAft>
                  <a:spcPct val="0"/>
                </a:spcAft>
                <a:defRPr/>
              </a:pPr>
              <a:t>81</a:t>
            </a:fld>
            <a:endParaRPr lang="it-IT" sz="1200">
              <a:solidFill>
                <a:prstClr val="black"/>
              </a:solidFill>
              <a:effectLst>
                <a:outerShdw blurRad="38100" dist="38100" dir="2700000" algn="tl">
                  <a:srgbClr val="C0C0C0"/>
                </a:outerShdw>
              </a:effectLst>
              <a:latin typeface="Verdana" pitchFamily="34" charset="0"/>
              <a:cs typeface="Arial"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p:spPr>
        <p:txBody>
          <a:bodyPr/>
          <a:lstStyle/>
          <a:p>
            <a:r>
              <a:rPr lang="it-IT" altLang="it-IT" smtClean="0"/>
              <a:t>0 - premesse</a:t>
            </a:r>
          </a:p>
          <a:p>
            <a:pPr lvl="1"/>
            <a:r>
              <a:rPr lang="it-IT" altLang="it-IT" smtClean="0"/>
              <a:t>tempo </a:t>
            </a:r>
            <a:r>
              <a:rPr lang="it-IT" altLang="it-IT" smtClean="0">
                <a:sym typeface="Symbol" pitchFamily="18" charset="2"/>
              </a:rPr>
              <a:t> clima</a:t>
            </a:r>
            <a:endParaRPr lang="it-IT" altLang="it-IT"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99868" y="8679450"/>
            <a:ext cx="2942117" cy="4645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eaLnBrk="0" fontAlgn="base" hangingPunct="0">
              <a:spcBef>
                <a:spcPct val="0"/>
              </a:spcBef>
              <a:spcAft>
                <a:spcPct val="0"/>
              </a:spcAft>
              <a:defRPr/>
            </a:pPr>
            <a:fld id="{C7F457CD-8A7E-4002-8123-A5CDBBFDA39D}" type="slidenum">
              <a:rPr lang="it-IT" sz="1200">
                <a:solidFill>
                  <a:prstClr val="black"/>
                </a:solidFill>
                <a:effectLst>
                  <a:outerShdw blurRad="38100" dist="38100" dir="2700000" algn="tl">
                    <a:srgbClr val="C0C0C0"/>
                  </a:outerShdw>
                </a:effectLst>
                <a:latin typeface="Verdana" pitchFamily="34" charset="0"/>
                <a:cs typeface="Arial" charset="0"/>
              </a:rPr>
              <a:pPr algn="r" eaLnBrk="0" fontAlgn="base" hangingPunct="0">
                <a:spcBef>
                  <a:spcPct val="0"/>
                </a:spcBef>
                <a:spcAft>
                  <a:spcPct val="0"/>
                </a:spcAft>
                <a:defRPr/>
              </a:pPr>
              <a:t>82</a:t>
            </a:fld>
            <a:endParaRPr lang="it-IT" sz="1200">
              <a:solidFill>
                <a:prstClr val="black"/>
              </a:solidFill>
              <a:effectLst>
                <a:outerShdw blurRad="38100" dist="38100" dir="2700000" algn="tl">
                  <a:srgbClr val="C0C0C0"/>
                </a:outerShdw>
              </a:effectLst>
              <a:latin typeface="Verdana" pitchFamily="34" charset="0"/>
              <a:cs typeface="Arial"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p:spPr>
        <p:txBody>
          <a:bodyPr/>
          <a:lstStyle/>
          <a:p>
            <a:r>
              <a:rPr lang="it-IT" altLang="it-IT" smtClean="0"/>
              <a:t>0 - premesse</a:t>
            </a:r>
          </a:p>
          <a:p>
            <a:pPr lvl="1"/>
            <a:r>
              <a:rPr lang="it-IT" altLang="it-IT" smtClean="0"/>
              <a:t>tempo </a:t>
            </a:r>
            <a:r>
              <a:rPr lang="it-IT" altLang="it-IT" smtClean="0">
                <a:sym typeface="Symbol" pitchFamily="18" charset="2"/>
              </a:rPr>
              <a:t> clima</a:t>
            </a:r>
            <a:endParaRPr lang="it-IT" altLang="it-IT"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99868" y="8679450"/>
            <a:ext cx="2942117" cy="4645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eaLnBrk="0" hangingPunct="0">
              <a:defRPr/>
            </a:pPr>
            <a:fld id="{EAA57C1E-54D1-4203-AB11-CB8B1AF821AE}" type="slidenum">
              <a:rPr lang="it-IT" sz="1200">
                <a:solidFill>
                  <a:prstClr val="black"/>
                </a:solidFill>
                <a:effectLst>
                  <a:outerShdw blurRad="38100" dist="38100" dir="2700000" algn="tl">
                    <a:srgbClr val="C0C0C0"/>
                  </a:outerShdw>
                </a:effectLst>
              </a:rPr>
              <a:pPr algn="r" eaLnBrk="0" hangingPunct="0">
                <a:defRPr/>
              </a:pPr>
              <a:t>21</a:t>
            </a:fld>
            <a:endParaRPr lang="it-IT" sz="1200">
              <a:solidFill>
                <a:prstClr val="black"/>
              </a:solidFill>
              <a:effectLst>
                <a:outerShdw blurRad="38100" dist="38100" dir="2700000" algn="tl">
                  <a:srgbClr val="C0C0C0"/>
                </a:outerShdw>
              </a:effectLst>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r>
              <a:rPr lang="it-IT" altLang="it-IT" smtClean="0"/>
              <a:t>0 - premesse</a:t>
            </a:r>
          </a:p>
          <a:p>
            <a:pPr lvl="1"/>
            <a:r>
              <a:rPr lang="it-IT" altLang="it-IT" smtClean="0"/>
              <a:t>tempo </a:t>
            </a:r>
            <a:r>
              <a:rPr lang="it-IT" altLang="it-IT" smtClean="0">
                <a:sym typeface="Symbol" pitchFamily="18" charset="2"/>
              </a:rPr>
              <a:t> clima</a:t>
            </a:r>
            <a:endParaRPr lang="it-IT" altLang="it-IT"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99868" y="8679450"/>
            <a:ext cx="2942117" cy="4645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eaLnBrk="0" fontAlgn="base" hangingPunct="0">
              <a:spcBef>
                <a:spcPct val="0"/>
              </a:spcBef>
              <a:spcAft>
                <a:spcPct val="0"/>
              </a:spcAft>
              <a:defRPr/>
            </a:pPr>
            <a:fld id="{C7F457CD-8A7E-4002-8123-A5CDBBFDA39D}" type="slidenum">
              <a:rPr lang="it-IT" sz="1200">
                <a:solidFill>
                  <a:prstClr val="black"/>
                </a:solidFill>
                <a:effectLst>
                  <a:outerShdw blurRad="38100" dist="38100" dir="2700000" algn="tl">
                    <a:srgbClr val="C0C0C0"/>
                  </a:outerShdw>
                </a:effectLst>
                <a:latin typeface="Verdana" pitchFamily="34" charset="0"/>
                <a:cs typeface="Arial" charset="0"/>
              </a:rPr>
              <a:pPr algn="r" eaLnBrk="0" fontAlgn="base" hangingPunct="0">
                <a:spcBef>
                  <a:spcPct val="0"/>
                </a:spcBef>
                <a:spcAft>
                  <a:spcPct val="0"/>
                </a:spcAft>
                <a:defRPr/>
              </a:pPr>
              <a:t>83</a:t>
            </a:fld>
            <a:endParaRPr lang="it-IT" sz="1200">
              <a:solidFill>
                <a:prstClr val="black"/>
              </a:solidFill>
              <a:effectLst>
                <a:outerShdw blurRad="38100" dist="38100" dir="2700000" algn="tl">
                  <a:srgbClr val="C0C0C0"/>
                </a:outerShdw>
              </a:effectLst>
              <a:latin typeface="Verdana" pitchFamily="34" charset="0"/>
              <a:cs typeface="Arial"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altLang="it-IT" dirty="0" smtClean="0"/>
              <a:t>fonte: «</a:t>
            </a:r>
            <a:r>
              <a:rPr lang="en-US" sz="1200" kern="1200" dirty="0" smtClean="0">
                <a:solidFill>
                  <a:schemeClr val="tx1"/>
                </a:solidFill>
                <a:effectLst/>
                <a:latin typeface="+mn-lt"/>
                <a:ea typeface="+mn-ea"/>
                <a:cs typeface="+mn-cs"/>
              </a:rPr>
              <a:t>The COP 21 Guide to Corporate Climate Lobbying” a cure di Influence Map</a:t>
            </a:r>
            <a:endParaRPr lang="it-IT" altLang="it-IT" dirty="0" smtClean="0"/>
          </a:p>
          <a:p>
            <a:r>
              <a:rPr lang="it-IT" altLang="it-IT" dirty="0" smtClean="0"/>
              <a:t>http://influencemap.org/report/The-COP-21-Guide-to-Corporate-Climate-Lobbying</a:t>
            </a:r>
          </a:p>
          <a:p>
            <a:r>
              <a:rPr lang="it-IT" altLang="it-IT" dirty="0" smtClean="0"/>
              <a:t>http://influencemap.org/site/data/000/104/InfluenceMap_Media_Guide_Nov_2015.pdf</a:t>
            </a:r>
          </a:p>
          <a:p>
            <a:r>
              <a:rPr lang="en-US" sz="1200" kern="1200" dirty="0" smtClean="0">
                <a:solidFill>
                  <a:schemeClr val="tx1"/>
                </a:solidFill>
                <a:effectLst/>
                <a:latin typeface="+mn-lt"/>
                <a:ea typeface="+mn-ea"/>
                <a:cs typeface="+mn-cs"/>
              </a:rPr>
              <a:t>The COP 21 Guide to Corporate Climate Lobbying</a:t>
            </a:r>
          </a:p>
          <a:p>
            <a:endParaRPr lang="it-IT" altLang="it-IT" dirty="0" smtClean="0"/>
          </a:p>
          <a:p>
            <a:r>
              <a:rPr lang="it-IT" dirty="0" smtClean="0">
                <a:solidFill>
                  <a:schemeClr val="bg1">
                    <a:lumMod val="50000"/>
                  </a:schemeClr>
                </a:solidFill>
              </a:rPr>
              <a:t>Nel 2015 una dettagliata e sistematica analisi sull'influenza esercitata a livello globale dalle aziende sulle politiche climatiche ha evidenziato che:</a:t>
            </a:r>
          </a:p>
          <a:p>
            <a:pPr marL="285750" indent="-285750">
              <a:buFont typeface="Arial" panose="020B0604020202020204" pitchFamily="34" charset="0"/>
              <a:buChar char="•"/>
            </a:pPr>
            <a:r>
              <a:rPr lang="it-IT" b="1" dirty="0" smtClean="0">
                <a:solidFill>
                  <a:schemeClr val="bg1">
                    <a:lumMod val="50000"/>
                  </a:schemeClr>
                </a:solidFill>
              </a:rPr>
              <a:t>la maggior parte </a:t>
            </a:r>
            <a:r>
              <a:rPr lang="it-IT" dirty="0" smtClean="0">
                <a:solidFill>
                  <a:schemeClr val="bg1">
                    <a:lumMod val="50000"/>
                  </a:schemeClr>
                </a:solidFill>
              </a:rPr>
              <a:t>delle  100 principali aziende a livello mondiale </a:t>
            </a:r>
            <a:r>
              <a:rPr lang="it-IT" b="1" dirty="0" smtClean="0">
                <a:solidFill>
                  <a:schemeClr val="bg1">
                    <a:lumMod val="50000"/>
                  </a:schemeClr>
                </a:solidFill>
              </a:rPr>
              <a:t>sostiene una politica  «</a:t>
            </a:r>
            <a:r>
              <a:rPr lang="it-IT" b="1" dirty="0" err="1" smtClean="0">
                <a:solidFill>
                  <a:schemeClr val="bg1">
                    <a:lumMod val="50000"/>
                  </a:schemeClr>
                </a:solidFill>
              </a:rPr>
              <a:t>low</a:t>
            </a:r>
            <a:r>
              <a:rPr lang="it-IT" b="1" dirty="0" smtClean="0">
                <a:solidFill>
                  <a:schemeClr val="bg1">
                    <a:lumMod val="50000"/>
                  </a:schemeClr>
                </a:solidFill>
              </a:rPr>
              <a:t> carbon» </a:t>
            </a:r>
          </a:p>
          <a:p>
            <a:pPr marL="285750" indent="-285750">
              <a:buFont typeface="Arial" panose="020B0604020202020204" pitchFamily="34" charset="0"/>
              <a:buChar char="•"/>
            </a:pPr>
            <a:r>
              <a:rPr lang="it-IT" dirty="0" smtClean="0">
                <a:solidFill>
                  <a:schemeClr val="bg1">
                    <a:lumMod val="50000"/>
                  </a:schemeClr>
                </a:solidFill>
              </a:rPr>
              <a:t>più del 60% hanno sostenuto la necessità di un trattato decisivo alla COP21 di Parigi </a:t>
            </a:r>
          </a:p>
          <a:p>
            <a:pPr marL="285750" indent="-285750">
              <a:buFont typeface="Arial" panose="020B0604020202020204" pitchFamily="34" charset="0"/>
              <a:buChar char="•"/>
            </a:pPr>
            <a:r>
              <a:rPr lang="it-IT" b="1" dirty="0" smtClean="0">
                <a:solidFill>
                  <a:schemeClr val="bg1">
                    <a:lumMod val="50000"/>
                  </a:schemeClr>
                </a:solidFill>
              </a:rPr>
              <a:t>più del 50 % sostengono esplicitamente la riduzione  delle emissioni di gas serra </a:t>
            </a:r>
            <a:r>
              <a:rPr lang="it-IT" dirty="0" smtClean="0">
                <a:solidFill>
                  <a:schemeClr val="bg1">
                    <a:lumMod val="50000"/>
                  </a:schemeClr>
                </a:solidFill>
              </a:rPr>
              <a:t>secondo quanto raccomandato dall’IPCC</a:t>
            </a:r>
            <a:endParaRPr lang="en-US" dirty="0" smtClean="0">
              <a:solidFill>
                <a:schemeClr val="bg1">
                  <a:lumMod val="50000"/>
                </a:schemeClr>
              </a:solidFill>
            </a:endParaRPr>
          </a:p>
          <a:p>
            <a:endParaRPr lang="it-IT" altLang="it-IT" dirty="0" smtClean="0"/>
          </a:p>
          <a:p>
            <a:r>
              <a:rPr lang="it-IT" dirty="0" smtClean="0">
                <a:solidFill>
                  <a:schemeClr val="bg1">
                    <a:lumMod val="50000"/>
                  </a:schemeClr>
                </a:solidFill>
              </a:rPr>
              <a:t>C’è un ampio  spettro di comportamenti da parte delle aziende riguardo alle politiche e alle legislazioni sul clima.  Sono in genere più favorevoli le imprese che operano nei settori della information </a:t>
            </a:r>
            <a:r>
              <a:rPr lang="it-IT" dirty="0" err="1" smtClean="0">
                <a:solidFill>
                  <a:schemeClr val="bg1">
                    <a:lumMod val="50000"/>
                  </a:schemeClr>
                </a:solidFill>
              </a:rPr>
              <a:t>technology</a:t>
            </a:r>
            <a:r>
              <a:rPr lang="it-IT" dirty="0" smtClean="0">
                <a:solidFill>
                  <a:schemeClr val="bg1">
                    <a:lumMod val="50000"/>
                  </a:schemeClr>
                </a:solidFill>
              </a:rPr>
              <a:t>, dei  beni di prima necessità, mentre  tra le più contrarie risultano molte  società del settore energetico.</a:t>
            </a:r>
          </a:p>
          <a:p>
            <a:endParaRPr lang="it-IT" altLang="it-IT" dirty="0" smtClean="0"/>
          </a:p>
          <a:p>
            <a:endParaRPr lang="it-IT" altLang="it-IT" dirty="0"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99868" y="8679450"/>
            <a:ext cx="2942117" cy="4645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eaLnBrk="0" fontAlgn="base" hangingPunct="0">
              <a:spcBef>
                <a:spcPct val="0"/>
              </a:spcBef>
              <a:spcAft>
                <a:spcPct val="0"/>
              </a:spcAft>
              <a:defRPr/>
            </a:pPr>
            <a:fld id="{C7F457CD-8A7E-4002-8123-A5CDBBFDA39D}" type="slidenum">
              <a:rPr lang="it-IT" sz="1200">
                <a:solidFill>
                  <a:prstClr val="black"/>
                </a:solidFill>
                <a:effectLst>
                  <a:outerShdw blurRad="38100" dist="38100" dir="2700000" algn="tl">
                    <a:srgbClr val="C0C0C0"/>
                  </a:outerShdw>
                </a:effectLst>
                <a:latin typeface="Verdana" pitchFamily="34" charset="0"/>
                <a:cs typeface="Arial" charset="0"/>
              </a:rPr>
              <a:pPr algn="r" eaLnBrk="0" fontAlgn="base" hangingPunct="0">
                <a:spcBef>
                  <a:spcPct val="0"/>
                </a:spcBef>
                <a:spcAft>
                  <a:spcPct val="0"/>
                </a:spcAft>
                <a:defRPr/>
              </a:pPr>
              <a:t>84</a:t>
            </a:fld>
            <a:endParaRPr lang="it-IT" sz="1200">
              <a:solidFill>
                <a:prstClr val="black"/>
              </a:solidFill>
              <a:effectLst>
                <a:outerShdw blurRad="38100" dist="38100" dir="2700000" algn="tl">
                  <a:srgbClr val="C0C0C0"/>
                </a:outerShdw>
              </a:effectLst>
              <a:latin typeface="Verdana" pitchFamily="34" charset="0"/>
              <a:cs typeface="Arial"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altLang="it-IT" dirty="0" smtClean="0"/>
              <a:t>fonte: «</a:t>
            </a:r>
            <a:r>
              <a:rPr lang="en-US" sz="1200" kern="1200" dirty="0" smtClean="0">
                <a:solidFill>
                  <a:schemeClr val="tx1"/>
                </a:solidFill>
                <a:effectLst/>
                <a:latin typeface="+mn-lt"/>
                <a:ea typeface="+mn-ea"/>
                <a:cs typeface="+mn-cs"/>
              </a:rPr>
              <a:t>The COP 21 Guide to Corporate Climate Lobbying” a cure di Influence Map</a:t>
            </a:r>
            <a:endParaRPr lang="it-IT" altLang="it-IT" dirty="0" smtClean="0"/>
          </a:p>
          <a:p>
            <a:r>
              <a:rPr lang="it-IT" altLang="it-IT" dirty="0" smtClean="0"/>
              <a:t>http://influencemap.org/report/The-COP-21-Guide-to-Corporate-Climate-Lobbying</a:t>
            </a:r>
          </a:p>
          <a:p>
            <a:r>
              <a:rPr lang="it-IT" altLang="it-IT" dirty="0" smtClean="0"/>
              <a:t>http://influencemap.org/site/data/000/104/InfluenceMap_Media_Guide_Nov_2015.pdf</a:t>
            </a:r>
          </a:p>
          <a:p>
            <a:r>
              <a:rPr lang="en-US" sz="1200" kern="1200" dirty="0" smtClean="0">
                <a:solidFill>
                  <a:schemeClr val="tx1"/>
                </a:solidFill>
                <a:effectLst/>
                <a:latin typeface="+mn-lt"/>
                <a:ea typeface="+mn-ea"/>
                <a:cs typeface="+mn-cs"/>
              </a:rPr>
              <a:t>The COP 21 Guide to Corporate Climate Lobbying</a:t>
            </a:r>
          </a:p>
          <a:p>
            <a:endParaRPr lang="it-IT" altLang="it-IT" dirty="0" smtClean="0"/>
          </a:p>
          <a:p>
            <a:endParaRPr lang="it-IT" altLang="it-IT" dirty="0"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99868" y="8679450"/>
            <a:ext cx="2942117" cy="4645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eaLnBrk="0" fontAlgn="base" hangingPunct="0">
              <a:spcBef>
                <a:spcPct val="0"/>
              </a:spcBef>
              <a:spcAft>
                <a:spcPct val="0"/>
              </a:spcAft>
              <a:defRPr/>
            </a:pPr>
            <a:fld id="{C7F457CD-8A7E-4002-8123-A5CDBBFDA39D}" type="slidenum">
              <a:rPr lang="it-IT" sz="1200">
                <a:solidFill>
                  <a:prstClr val="black"/>
                </a:solidFill>
                <a:effectLst>
                  <a:outerShdw blurRad="38100" dist="38100" dir="2700000" algn="tl">
                    <a:srgbClr val="C0C0C0"/>
                  </a:outerShdw>
                </a:effectLst>
                <a:latin typeface="Verdana" pitchFamily="34" charset="0"/>
                <a:cs typeface="Arial" charset="0"/>
              </a:rPr>
              <a:pPr algn="r" eaLnBrk="0" fontAlgn="base" hangingPunct="0">
                <a:spcBef>
                  <a:spcPct val="0"/>
                </a:spcBef>
                <a:spcAft>
                  <a:spcPct val="0"/>
                </a:spcAft>
                <a:defRPr/>
              </a:pPr>
              <a:t>85</a:t>
            </a:fld>
            <a:endParaRPr lang="it-IT" sz="1200">
              <a:solidFill>
                <a:prstClr val="black"/>
              </a:solidFill>
              <a:effectLst>
                <a:outerShdw blurRad="38100" dist="38100" dir="2700000" algn="tl">
                  <a:srgbClr val="C0C0C0"/>
                </a:outerShdw>
              </a:effectLst>
              <a:latin typeface="Verdana" pitchFamily="34" charset="0"/>
              <a:cs typeface="Arial"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altLang="it-IT" dirty="0" smtClean="0"/>
              <a:t>fonti:</a:t>
            </a:r>
          </a:p>
          <a:p>
            <a:pPr marL="0" marR="0" indent="0" algn="l" defTabSz="914400" rtl="0" eaLnBrk="1" fontAlgn="auto" latinLnBrk="0" hangingPunct="1">
              <a:lnSpc>
                <a:spcPct val="100000"/>
              </a:lnSpc>
              <a:spcBef>
                <a:spcPts val="0"/>
              </a:spcBef>
              <a:spcAft>
                <a:spcPts val="0"/>
              </a:spcAft>
              <a:buClrTx/>
              <a:buSzTx/>
              <a:buFontTx/>
              <a:buNone/>
              <a:tabLst/>
              <a:defRPr/>
            </a:pPr>
            <a:r>
              <a:rPr lang="it-IT" altLang="it-IT" dirty="0" smtClean="0"/>
              <a:t>http://www.repubblica.it/ambiente/2014/08/25/news/tagli_co2_risparmio_spese_sanitarie-94426698/</a:t>
            </a:r>
          </a:p>
          <a:p>
            <a:pPr marL="0" marR="0" indent="0" algn="l" defTabSz="914400" rtl="0" eaLnBrk="1" fontAlgn="auto" latinLnBrk="0" hangingPunct="1">
              <a:lnSpc>
                <a:spcPct val="100000"/>
              </a:lnSpc>
              <a:spcBef>
                <a:spcPts val="0"/>
              </a:spcBef>
              <a:spcAft>
                <a:spcPts val="0"/>
              </a:spcAft>
              <a:buClrTx/>
              <a:buSzTx/>
              <a:buFontTx/>
              <a:buNone/>
              <a:tabLst/>
              <a:defRPr/>
            </a:pPr>
            <a:r>
              <a:rPr lang="it-IT" altLang="it-IT" dirty="0" smtClean="0"/>
              <a:t>http://www.vasonlus.it/wp-content/uploads/2015/11/MF-del-6.11.2015.pdf</a:t>
            </a:r>
          </a:p>
          <a:p>
            <a:pPr marL="0" marR="0" indent="0" algn="l" defTabSz="914400" rtl="0" eaLnBrk="1" fontAlgn="auto" latinLnBrk="0" hangingPunct="1">
              <a:lnSpc>
                <a:spcPct val="100000"/>
              </a:lnSpc>
              <a:spcBef>
                <a:spcPts val="0"/>
              </a:spcBef>
              <a:spcAft>
                <a:spcPts val="0"/>
              </a:spcAft>
              <a:buClrTx/>
              <a:buSzTx/>
              <a:buFontTx/>
              <a:buNone/>
              <a:tabLst/>
              <a:defRPr/>
            </a:pPr>
            <a:r>
              <a:rPr lang="it-IT" altLang="it-IT" dirty="0" smtClean="0"/>
              <a:t>http://www.qualenergia.it/articoli/20150115-studio-nature-danni-economici-co2-220-dollari-6-volte-quanto-stimato</a:t>
            </a:r>
          </a:p>
          <a:p>
            <a:pPr marL="0" marR="0" indent="0" algn="l" defTabSz="914400" rtl="0" eaLnBrk="1" fontAlgn="auto" latinLnBrk="0" hangingPunct="1">
              <a:lnSpc>
                <a:spcPct val="100000"/>
              </a:lnSpc>
              <a:spcBef>
                <a:spcPts val="0"/>
              </a:spcBef>
              <a:spcAft>
                <a:spcPts val="0"/>
              </a:spcAft>
              <a:buClrTx/>
              <a:buSzTx/>
              <a:buFontTx/>
              <a:buNone/>
              <a:tabLst/>
              <a:defRPr/>
            </a:pPr>
            <a:endParaRPr lang="it-IT" altLang="it-IT" dirty="0" smtClean="0"/>
          </a:p>
          <a:p>
            <a:endParaRPr lang="it-IT" altLang="it-IT" dirty="0" smtClean="0"/>
          </a:p>
          <a:p>
            <a:endParaRPr lang="it-IT" altLang="it-IT" dirty="0"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99868" y="8679450"/>
            <a:ext cx="2942117" cy="4645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eaLnBrk="0" fontAlgn="base" hangingPunct="0">
              <a:spcBef>
                <a:spcPct val="0"/>
              </a:spcBef>
              <a:spcAft>
                <a:spcPct val="0"/>
              </a:spcAft>
              <a:defRPr/>
            </a:pPr>
            <a:fld id="{C7F457CD-8A7E-4002-8123-A5CDBBFDA39D}" type="slidenum">
              <a:rPr lang="it-IT" sz="1200">
                <a:solidFill>
                  <a:prstClr val="black"/>
                </a:solidFill>
                <a:effectLst>
                  <a:outerShdw blurRad="38100" dist="38100" dir="2700000" algn="tl">
                    <a:srgbClr val="C0C0C0"/>
                  </a:outerShdw>
                </a:effectLst>
                <a:latin typeface="Verdana" pitchFamily="34" charset="0"/>
                <a:cs typeface="Arial" charset="0"/>
              </a:rPr>
              <a:pPr algn="r" eaLnBrk="0" fontAlgn="base" hangingPunct="0">
                <a:spcBef>
                  <a:spcPct val="0"/>
                </a:spcBef>
                <a:spcAft>
                  <a:spcPct val="0"/>
                </a:spcAft>
                <a:defRPr/>
              </a:pPr>
              <a:t>86</a:t>
            </a:fld>
            <a:endParaRPr lang="it-IT" sz="1200">
              <a:solidFill>
                <a:prstClr val="black"/>
              </a:solidFill>
              <a:effectLst>
                <a:outerShdw blurRad="38100" dist="38100" dir="2700000" algn="tl">
                  <a:srgbClr val="C0C0C0"/>
                </a:outerShdw>
              </a:effectLst>
              <a:latin typeface="Verdana" pitchFamily="34" charset="0"/>
              <a:cs typeface="Arial"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altLang="it-IT" dirty="0" smtClean="0"/>
              <a:t>fonti:</a:t>
            </a:r>
          </a:p>
          <a:p>
            <a:pPr marL="0" marR="0" indent="0" algn="l" defTabSz="914400" rtl="0" eaLnBrk="1" fontAlgn="auto" latinLnBrk="0" hangingPunct="1">
              <a:lnSpc>
                <a:spcPct val="100000"/>
              </a:lnSpc>
              <a:spcBef>
                <a:spcPts val="0"/>
              </a:spcBef>
              <a:spcAft>
                <a:spcPts val="0"/>
              </a:spcAft>
              <a:buClrTx/>
              <a:buSzTx/>
              <a:buFontTx/>
              <a:buNone/>
              <a:tabLst/>
              <a:defRPr/>
            </a:pPr>
            <a:r>
              <a:rPr lang="it-IT" altLang="it-IT" dirty="0" smtClean="0"/>
              <a:t>http://www.repubblica.it/ambiente/2014/08/25/news/tagli_co2_risparmio_spese_sanitarie-94426698/</a:t>
            </a:r>
          </a:p>
          <a:p>
            <a:pPr marL="0" marR="0" indent="0" algn="l" defTabSz="914400" rtl="0" eaLnBrk="1" fontAlgn="auto" latinLnBrk="0" hangingPunct="1">
              <a:lnSpc>
                <a:spcPct val="100000"/>
              </a:lnSpc>
              <a:spcBef>
                <a:spcPts val="0"/>
              </a:spcBef>
              <a:spcAft>
                <a:spcPts val="0"/>
              </a:spcAft>
              <a:buClrTx/>
              <a:buSzTx/>
              <a:buFontTx/>
              <a:buNone/>
              <a:tabLst/>
              <a:defRPr/>
            </a:pPr>
            <a:r>
              <a:rPr lang="it-IT" altLang="it-IT" dirty="0" smtClean="0"/>
              <a:t>http://www.vasonlus.it/wp-content/uploads/2015/11/MF-del-6.11.2015.pdf</a:t>
            </a:r>
          </a:p>
          <a:p>
            <a:pPr marL="0" marR="0" indent="0" algn="l" defTabSz="914400" rtl="0" eaLnBrk="1" fontAlgn="auto" latinLnBrk="0" hangingPunct="1">
              <a:lnSpc>
                <a:spcPct val="100000"/>
              </a:lnSpc>
              <a:spcBef>
                <a:spcPts val="0"/>
              </a:spcBef>
              <a:spcAft>
                <a:spcPts val="0"/>
              </a:spcAft>
              <a:buClrTx/>
              <a:buSzTx/>
              <a:buFontTx/>
              <a:buNone/>
              <a:tabLst/>
              <a:defRPr/>
            </a:pPr>
            <a:r>
              <a:rPr lang="it-IT" altLang="it-IT" dirty="0" smtClean="0"/>
              <a:t>http://www.qualenergia.it/articoli/20150115-studio-nature-danni-economici-co2-220-dollari-6-volte-quanto-stimato</a:t>
            </a:r>
          </a:p>
          <a:p>
            <a:pPr marL="0" marR="0" indent="0" algn="l" defTabSz="914400" rtl="0" eaLnBrk="1" fontAlgn="auto" latinLnBrk="0" hangingPunct="1">
              <a:lnSpc>
                <a:spcPct val="100000"/>
              </a:lnSpc>
              <a:spcBef>
                <a:spcPts val="0"/>
              </a:spcBef>
              <a:spcAft>
                <a:spcPts val="0"/>
              </a:spcAft>
              <a:buClrTx/>
              <a:buSzTx/>
              <a:buFontTx/>
              <a:buNone/>
              <a:tabLst/>
              <a:defRPr/>
            </a:pPr>
            <a:endParaRPr lang="it-IT" altLang="it-IT" dirty="0" smtClean="0"/>
          </a:p>
          <a:p>
            <a:endParaRPr lang="it-IT" altLang="it-IT" dirty="0" smtClean="0"/>
          </a:p>
          <a:p>
            <a:endParaRPr lang="it-IT" altLang="it-IT" dirty="0"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99868" y="8679450"/>
            <a:ext cx="2942117" cy="4645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eaLnBrk="0" fontAlgn="base" hangingPunct="0">
              <a:spcBef>
                <a:spcPct val="0"/>
              </a:spcBef>
              <a:spcAft>
                <a:spcPct val="0"/>
              </a:spcAft>
              <a:defRPr/>
            </a:pPr>
            <a:fld id="{C7F457CD-8A7E-4002-8123-A5CDBBFDA39D}" type="slidenum">
              <a:rPr lang="it-IT" sz="1200">
                <a:solidFill>
                  <a:prstClr val="black"/>
                </a:solidFill>
                <a:effectLst>
                  <a:outerShdw blurRad="38100" dist="38100" dir="2700000" algn="tl">
                    <a:srgbClr val="C0C0C0"/>
                  </a:outerShdw>
                </a:effectLst>
                <a:latin typeface="Verdana" pitchFamily="34" charset="0"/>
                <a:cs typeface="Arial" charset="0"/>
              </a:rPr>
              <a:pPr algn="r" eaLnBrk="0" fontAlgn="base" hangingPunct="0">
                <a:spcBef>
                  <a:spcPct val="0"/>
                </a:spcBef>
                <a:spcAft>
                  <a:spcPct val="0"/>
                </a:spcAft>
                <a:defRPr/>
              </a:pPr>
              <a:t>87</a:t>
            </a:fld>
            <a:endParaRPr lang="it-IT" sz="1200">
              <a:solidFill>
                <a:prstClr val="black"/>
              </a:solidFill>
              <a:effectLst>
                <a:outerShdw blurRad="38100" dist="38100" dir="2700000" algn="tl">
                  <a:srgbClr val="C0C0C0"/>
                </a:outerShdw>
              </a:effectLst>
              <a:latin typeface="Verdana" pitchFamily="34" charset="0"/>
              <a:cs typeface="Arial"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altLang="it-IT" dirty="0" smtClean="0"/>
              <a:t>fonte:</a:t>
            </a:r>
          </a:p>
          <a:p>
            <a:pPr marL="0" marR="0" indent="0" algn="l" defTabSz="914400" rtl="0" eaLnBrk="1" fontAlgn="auto" latinLnBrk="0" hangingPunct="1">
              <a:lnSpc>
                <a:spcPct val="100000"/>
              </a:lnSpc>
              <a:spcBef>
                <a:spcPts val="0"/>
              </a:spcBef>
              <a:spcAft>
                <a:spcPts val="0"/>
              </a:spcAft>
              <a:buClrTx/>
              <a:buSzTx/>
              <a:buFontTx/>
              <a:buNone/>
              <a:tabLst/>
              <a:defRPr/>
            </a:pPr>
            <a:r>
              <a:rPr lang="it-IT" altLang="it-IT" dirty="0" smtClean="0"/>
              <a:t>https://www.unilever.it/news/news-and-features/2016/l-encomio-di-paul-polman-allo-storico-accordo-di-parigi.html </a:t>
            </a:r>
          </a:p>
          <a:p>
            <a:pPr marL="0" marR="0" indent="0" algn="l" defTabSz="914400" rtl="0" eaLnBrk="1" fontAlgn="auto" latinLnBrk="0" hangingPunct="1">
              <a:lnSpc>
                <a:spcPct val="100000"/>
              </a:lnSpc>
              <a:spcBef>
                <a:spcPts val="0"/>
              </a:spcBef>
              <a:spcAft>
                <a:spcPts val="0"/>
              </a:spcAft>
              <a:buClrTx/>
              <a:buSzTx/>
              <a:buFontTx/>
              <a:buNone/>
              <a:tabLst/>
              <a:defRPr/>
            </a:pPr>
            <a:endParaRPr lang="it-IT" altLang="it-IT" dirty="0" smtClean="0"/>
          </a:p>
          <a:p>
            <a:r>
              <a:rPr lang="it-IT" dirty="0" smtClean="0"/>
              <a:t>“Il mondo ha chiesto un’azione per il clima e la comunità internazionale ha risposto. L’Accordo di Parigi dimostra, senza alcun dubbio, che è possibile lavorare insieme per una causa comune, rispondendo alle sfide che siamo chiamati ad affrontare, evitando scenari tragici per i milioni di persone che sono più esposte agli effetti del cambiamento climatico e facilitando la prosperità economica a livello globale nel 21esimo secolo.</a:t>
            </a:r>
          </a:p>
          <a:p>
            <a:r>
              <a:rPr lang="it-IT" dirty="0" smtClean="0"/>
              <a:t>La leadership dimostrata dal governo francese e da quello peruviano nell’integrazione delle singole azioni delle città, delle regioni nonché del mondo del business e della società civile – lungo tutte le negoziazioni formali degli ultimi anni – ha dato vita ad un movimento senza precedenti che ha visto il settore privato a supporto di un ambizioso accordo globale.</a:t>
            </a:r>
          </a:p>
          <a:p>
            <a:r>
              <a:rPr lang="it-IT" b="1" dirty="0" smtClean="0"/>
              <a:t>Un segnale inequivocabile per le aziende e per gli investitori</a:t>
            </a:r>
          </a:p>
          <a:p>
            <a:r>
              <a:rPr lang="it-IT" dirty="0" smtClean="0"/>
              <a:t>Il risultato è un inequivocabile segnale, sia per le aziende sia per le comunità finanziarie, che guiderà un reale cambio di passo nell’economia globale:</a:t>
            </a:r>
          </a:p>
          <a:p>
            <a:r>
              <a:rPr lang="it-IT" dirty="0" smtClean="0"/>
              <a:t>I miliardi di dollari che saranno impegnati dai paesi industrializzati confluiranno nei bilioni di dollari necessari a favorire gli investimenti per la riduzione dell’utilizzo del carbonio.</a:t>
            </a:r>
          </a:p>
          <a:p>
            <a:r>
              <a:rPr lang="it-IT" dirty="0" smtClean="0"/>
              <a:t>Azioni di leadership all’interno di centinaia di realtà di business, che si stanno muovendo verso un utilizzo di energie 100% rinnovabili, diventeranno la norma e prenderanno sempre più piede.</a:t>
            </a:r>
          </a:p>
          <a:p>
            <a:r>
              <a:rPr lang="it-IT" dirty="0" smtClean="0"/>
              <a:t>L’investimento nell’innovazione accelererà in aree critiche e permetterà un cambiamento di passo repentino favorendo l’implementazione degli impegni presi a Parigi.</a:t>
            </a:r>
          </a:p>
          <a:p>
            <a:r>
              <a:rPr lang="it-IT" dirty="0" smtClean="0"/>
              <a:t>Le conseguenze di questo accordo vanno ben oltre le azioni dei governi. Infatti, una volta interiorizzato questo progetto senza precedenti per la de-carbonizzazione dell’economia globale, gli effetti saranno sentiti anche dalle banche nonché in borsa, all’interno dei consigli d’amministrazione e nei centri di ricerca. Questa presa di coscienza sbloccherà bilioni di dollari, forte creatività e innovazione del settore privato che prenderà parte alla sfida contribuendo ad evitare i peggiori effetti della crisi climatica.</a:t>
            </a:r>
          </a:p>
          <a:p>
            <a:r>
              <a:rPr lang="it-IT" b="1" dirty="0" smtClean="0"/>
              <a:t>Una leadership per un futuro più luminoso</a:t>
            </a:r>
          </a:p>
          <a:p>
            <a:r>
              <a:rPr lang="it-IT" dirty="0" smtClean="0"/>
              <a:t>Questo accordo traccia un percorso chiaro verso la de-carbonizzazione dell’economia globale e, se ottenuto velocemente, permetterà a tante persone di trarre vantaggio da un accelerato processo di investimento in infrastrutture, aria più pulita, maggiore sicurezza nonché da una crescente economia globale a basse emissioni di carbonio.</a:t>
            </a:r>
          </a:p>
          <a:p>
            <a:r>
              <a:rPr lang="it-IT" dirty="0" smtClean="0"/>
              <a:t>Oltre all’eccezionale leadership dimostrata dal Presidente </a:t>
            </a:r>
            <a:r>
              <a:rPr lang="it-IT" dirty="0" err="1" smtClean="0"/>
              <a:t>Hollande</a:t>
            </a:r>
            <a:r>
              <a:rPr lang="it-IT" dirty="0" smtClean="0"/>
              <a:t>, da Laurent Fabius, </a:t>
            </a:r>
            <a:r>
              <a:rPr lang="it-IT" dirty="0" err="1" smtClean="0"/>
              <a:t>Ségolène</a:t>
            </a:r>
            <a:r>
              <a:rPr lang="it-IT" dirty="0" smtClean="0"/>
              <a:t> </a:t>
            </a:r>
            <a:r>
              <a:rPr lang="it-IT" dirty="0" err="1" smtClean="0"/>
              <a:t>Royal</a:t>
            </a:r>
            <a:r>
              <a:rPr lang="it-IT" dirty="0" smtClean="0"/>
              <a:t>, Manuel </a:t>
            </a:r>
            <a:r>
              <a:rPr lang="it-IT" dirty="0" err="1" smtClean="0"/>
              <a:t>Pulgar-Vidal</a:t>
            </a:r>
            <a:r>
              <a:rPr lang="it-IT" dirty="0" smtClean="0"/>
              <a:t> e Laurence </a:t>
            </a:r>
            <a:r>
              <a:rPr lang="it-IT" dirty="0" err="1" smtClean="0"/>
              <a:t>Tubiana</a:t>
            </a:r>
            <a:r>
              <a:rPr lang="it-IT" dirty="0" smtClean="0"/>
              <a:t>, questo successo funge da testamento per la famiglia delle Nazioni Unite. Sia il Segretario Generale dell’ONU, </a:t>
            </a:r>
            <a:r>
              <a:rPr lang="it-IT" dirty="0" err="1" smtClean="0"/>
              <a:t>Ban</a:t>
            </a:r>
            <a:r>
              <a:rPr lang="it-IT" dirty="0" smtClean="0"/>
              <a:t> </a:t>
            </a:r>
            <a:r>
              <a:rPr lang="it-IT" dirty="0" err="1" smtClean="0"/>
              <a:t>Ki-moon</a:t>
            </a:r>
            <a:r>
              <a:rPr lang="it-IT" dirty="0" smtClean="0"/>
              <a:t>, che Christiana </a:t>
            </a:r>
            <a:r>
              <a:rPr lang="it-IT" dirty="0" err="1" smtClean="0"/>
              <a:t>Figueres</a:t>
            </a:r>
            <a:r>
              <a:rPr lang="it-IT" dirty="0" smtClean="0"/>
              <a:t>, Segretario Esecutivo della Convenzione quadro delle Nazioni Unite sui cambiamenti climatici, hanno dimostrato una dedizione senza sosta per il raggiungimento del risultato di cui oggi siamo testimoni.</a:t>
            </a:r>
          </a:p>
          <a:p>
            <a:r>
              <a:rPr lang="it-IT" b="1" dirty="0" smtClean="0"/>
              <a:t>Sostenere la crescita, fermare la povertà</a:t>
            </a:r>
          </a:p>
          <a:p>
            <a:r>
              <a:rPr lang="it-IT" dirty="0" smtClean="0"/>
              <a:t>Questo accordo è in linea con la grande ambizione inscritta nei </a:t>
            </a:r>
            <a:r>
              <a:rPr lang="it-IT" dirty="0" err="1" smtClean="0"/>
              <a:t>Sustainable</a:t>
            </a:r>
            <a:r>
              <a:rPr lang="it-IT" dirty="0" smtClean="0"/>
              <a:t> Development </a:t>
            </a:r>
            <a:r>
              <a:rPr lang="it-IT" dirty="0" err="1" smtClean="0"/>
              <a:t>Goals</a:t>
            </a:r>
            <a:r>
              <a:rPr lang="it-IT" dirty="0" smtClean="0"/>
              <a:t>, concordati lo scorso settembre dalle Nazioni Unite, che punta a sradicare la povertà nel giro di una generazione. L’assunto è molto semplice: se non affrontiamo il cambiamento climatico ora, non saremo in grado di sostenere la crescita economica ponendo fine alla povertà.</a:t>
            </a:r>
          </a:p>
          <a:p>
            <a:r>
              <a:rPr lang="it-IT" dirty="0" smtClean="0"/>
              <a:t>I Governi, il mondo del business e le persone di tutto il mondo hanno compreso che i costi dell’inazione sono ben più ingenti dei costi dell’azione. Il raggiungimento di un’economia a zero emissioni è l’opportunità di business più importante del secolo.</a:t>
            </a:r>
          </a:p>
          <a:p>
            <a:r>
              <a:rPr lang="it-IT" dirty="0" smtClean="0"/>
              <a:t>Altresì, è nostro dovere riconoscere il forte impegno dimostrato dalla Commissione Mondiale per l’Economia e il Clima, il cui lavoro, negli ultimi due anni, ha supportato diversi leader economici nella comprensione dei vantaggi derivanti da una decisa azione sul clima e ha dimostrato quanto il bene comune sia chiaramente allineato con gli interessi nazionali. Questo lavoro, combinato alla mobilitazione del World Business </a:t>
            </a:r>
            <a:r>
              <a:rPr lang="it-IT" dirty="0" err="1" smtClean="0"/>
              <a:t>Council</a:t>
            </a:r>
            <a:r>
              <a:rPr lang="it-IT" dirty="0" smtClean="0"/>
              <a:t> for </a:t>
            </a:r>
            <a:r>
              <a:rPr lang="it-IT" dirty="0" err="1" smtClean="0"/>
              <a:t>Sustainable</a:t>
            </a:r>
            <a:r>
              <a:rPr lang="it-IT" dirty="0" smtClean="0"/>
              <a:t> Development, del World </a:t>
            </a:r>
            <a:r>
              <a:rPr lang="it-IT" dirty="0" err="1" smtClean="0"/>
              <a:t>Economic</a:t>
            </a:r>
            <a:r>
              <a:rPr lang="it-IT" dirty="0" smtClean="0"/>
              <a:t> Forum, del Global Compact delle Nazioni Unite e della coalizione </a:t>
            </a:r>
            <a:r>
              <a:rPr lang="it-IT" dirty="0" err="1" smtClean="0"/>
              <a:t>We</a:t>
            </a:r>
            <a:r>
              <a:rPr lang="it-IT" dirty="0" smtClean="0"/>
              <a:t> </a:t>
            </a:r>
            <a:r>
              <a:rPr lang="it-IT" dirty="0" err="1" smtClean="0"/>
              <a:t>Mean</a:t>
            </a:r>
            <a:r>
              <a:rPr lang="it-IT" dirty="0" smtClean="0"/>
              <a:t> Business, ha saputo catalizzare le forze in una maniera mai vista prima.</a:t>
            </a:r>
          </a:p>
          <a:p>
            <a:r>
              <a:rPr lang="it-IT" b="1" dirty="0" smtClean="0"/>
              <a:t>Un’ambizione globale; una responsabilità collettiva</a:t>
            </a:r>
          </a:p>
          <a:p>
            <a:r>
              <a:rPr lang="it-IT" dirty="0" smtClean="0"/>
              <a:t>Programmi quali le iniziative del WBCSD e i numerosi sforzi di centinaia di CEO hanno cambiato, per sempre, il panorama delle azioni per il clima. Diversi studi hanno dimostrato che siamo in grado, entro il 2030, di colmare l’</a:t>
            </a:r>
            <a:r>
              <a:rPr lang="it-IT" dirty="0" err="1" smtClean="0"/>
              <a:t>emission</a:t>
            </a:r>
            <a:r>
              <a:rPr lang="it-IT" dirty="0" smtClean="0"/>
              <a:t> gap per percentuali che vanno dal 65% al 96%. L’Accordo di Parigi ci conferma che è nostro dovere farlo. Il mondo del business può ora procedere verso piani ambiziosi, forte del fatto che i governi di tutto il mondo hanno stabilito una chiara direzione da intraprendere e, per questo, implementeranno le politiche necessarie a tale cambiamento.</a:t>
            </a:r>
          </a:p>
          <a:p>
            <a:r>
              <a:rPr lang="it-IT" dirty="0" smtClean="0"/>
              <a:t>Certamente, Parigi non è che l’inizio. Ora tocca a tutti noi - aziende, governi, mondo della finanza e società civile - lavorare insieme per tradurre le promesse messe nero su bianco in concrete azioni sul campo.”</a:t>
            </a:r>
          </a:p>
          <a:p>
            <a:r>
              <a:rPr lang="it-IT" dirty="0" smtClean="0"/>
              <a:t>Paul </a:t>
            </a:r>
            <a:r>
              <a:rPr lang="it-IT" dirty="0" err="1" smtClean="0"/>
              <a:t>Polman</a:t>
            </a:r>
            <a:endParaRPr lang="it-IT" dirty="0" smtClean="0"/>
          </a:p>
          <a:p>
            <a:r>
              <a:rPr lang="it-IT" dirty="0" smtClean="0"/>
              <a:t>Parigi, Dicembre 2015</a:t>
            </a:r>
          </a:p>
          <a:p>
            <a:r>
              <a:rPr lang="it-IT" b="1" dirty="0" smtClean="0"/>
              <a:t>Una nuova Commissione globale per iscrivere il business al centro dello sviluppo sostenibile</a:t>
            </a:r>
          </a:p>
          <a:p>
            <a:r>
              <a:rPr lang="it-IT" dirty="0" smtClean="0"/>
              <a:t>03/02/2016</a:t>
            </a:r>
          </a:p>
          <a:p>
            <a:r>
              <a:rPr lang="it-IT" dirty="0" smtClean="0"/>
              <a:t>Durante l’edizione del World </a:t>
            </a:r>
            <a:r>
              <a:rPr lang="it-IT" dirty="0" err="1" smtClean="0"/>
              <a:t>Economic</a:t>
            </a:r>
            <a:r>
              <a:rPr lang="it-IT" dirty="0" smtClean="0"/>
              <a:t> Forum svoltasi a Davos nel gennaio 2016 è stata istituita la Commissione Globale per il Business e lo Sviluppo Sostenibile (Global </a:t>
            </a:r>
            <a:r>
              <a:rPr lang="it-IT" dirty="0" err="1" smtClean="0"/>
              <a:t>Commission</a:t>
            </a:r>
            <a:r>
              <a:rPr lang="it-IT" dirty="0" smtClean="0"/>
              <a:t> on Business and </a:t>
            </a:r>
            <a:r>
              <a:rPr lang="it-IT" dirty="0" err="1" smtClean="0"/>
              <a:t>Sustainable</a:t>
            </a:r>
            <a:r>
              <a:rPr lang="it-IT" dirty="0" smtClean="0"/>
              <a:t> Development), co-fondata dal CEO di Unilever Paul </a:t>
            </a:r>
            <a:r>
              <a:rPr lang="it-IT" dirty="0" err="1" smtClean="0"/>
              <a:t>Polman</a:t>
            </a:r>
            <a:r>
              <a:rPr lang="it-IT" dirty="0" smtClean="0"/>
              <a:t>. </a:t>
            </a:r>
            <a:br>
              <a:rPr lang="it-IT" dirty="0" smtClean="0"/>
            </a:br>
            <a:endParaRPr lang="it-IT" dirty="0" smtClean="0"/>
          </a:p>
          <a:p>
            <a:r>
              <a:rPr lang="it-IT" dirty="0" smtClean="0"/>
              <a:t>Nata grazie all’intesa tra Paul e l’ex Vice Segretario delle Nazioni Unite Mark </a:t>
            </a:r>
            <a:r>
              <a:rPr lang="it-IT" dirty="0" err="1" smtClean="0"/>
              <a:t>Malloch-Brown</a:t>
            </a:r>
            <a:r>
              <a:rPr lang="it-IT" dirty="0" smtClean="0"/>
              <a:t>, la Commissione, composta da rappresentanti del mondo del business, dei lavoratori e della società civile, si pone l’obiettivo di stimolare le aziende affinché queste possano fungere da guida nella riduzione della povertà e nella promozione dello sviluppo sostenibile. I lavori della Commissione saranno inizialmente incentrati sulla sull’articolazione e la quantificazione del reale impatto derivante dal raggiungimento dei </a:t>
            </a:r>
            <a:r>
              <a:rPr lang="it-IT" dirty="0" err="1" smtClean="0"/>
              <a:t>Sustainable</a:t>
            </a:r>
            <a:r>
              <a:rPr lang="it-IT" dirty="0" smtClean="0"/>
              <a:t> Development </a:t>
            </a:r>
            <a:r>
              <a:rPr lang="it-IT" dirty="0" err="1" smtClean="0"/>
              <a:t>Goals</a:t>
            </a:r>
            <a:r>
              <a:rPr lang="it-IT" dirty="0" smtClean="0"/>
              <a:t> (</a:t>
            </a:r>
            <a:r>
              <a:rPr lang="it-IT" dirty="0" err="1" smtClean="0"/>
              <a:t>SDGs</a:t>
            </a:r>
            <a:r>
              <a:rPr lang="it-IT" dirty="0" smtClean="0"/>
              <a:t>) - meglio noti come Global </a:t>
            </a:r>
            <a:r>
              <a:rPr lang="it-IT" dirty="0" err="1" smtClean="0"/>
              <a:t>Goals</a:t>
            </a:r>
            <a:r>
              <a:rPr lang="it-IT" dirty="0" smtClean="0"/>
              <a:t> – analizzando, per esempio: </a:t>
            </a:r>
          </a:p>
          <a:p>
            <a:r>
              <a:rPr lang="it-IT" dirty="0" smtClean="0"/>
              <a:t>• I significativi vantaggi economici – apertura a nuovi mercati, nuovi investimenti e innovazioni – derivanti dalla lotta a povertà, ineguaglianza e danneggiamento dell’ambiente. </a:t>
            </a:r>
          </a:p>
          <a:p>
            <a:r>
              <a:rPr lang="it-IT" dirty="0" smtClean="0"/>
              <a:t>• Le minacce al business stesso e alla sua stabilità, la crescente frammentazione e la scarsità di risorse dovute alla difficoltà di intravederne i rischi. </a:t>
            </a:r>
          </a:p>
          <a:p>
            <a:r>
              <a:rPr lang="it-IT" dirty="0" smtClean="0"/>
              <a:t>• La necessità di lavorare a stretto contatto con Governi, organizzazioni internazionali e società civile al fine di costruire, assieme, un futuro adatto per la sopravvivenza del business e basato su una crescita inclusiva e sostenibile che possa favorire le opportunità lavorative su larga scala. </a:t>
            </a:r>
          </a:p>
          <a:p>
            <a:r>
              <a:rPr lang="it-IT" dirty="0" smtClean="0"/>
              <a:t>Entro un anno, la Commissione preparerà un report per delineare, oltre che le opportunità di mercato per le aziende che utilizzano approcci sostenibili, nuovi modelli di business e appropriati modelli finanziari da applicare. Paul </a:t>
            </a:r>
            <a:r>
              <a:rPr lang="it-IT" dirty="0" err="1" smtClean="0"/>
              <a:t>Polman</a:t>
            </a:r>
            <a:r>
              <a:rPr lang="it-IT" dirty="0" smtClean="0"/>
              <a:t> ha dichiarato: “</a:t>
            </a:r>
            <a:r>
              <a:rPr lang="it-IT" i="1" dirty="0" smtClean="0"/>
              <a:t>Non esiste alcuna logica che possa giustificare il perdurare della povertà. Abbiamo l’opportunità di sbloccare diverse migliaia di miliardi di dollari derivanti dai nuovi mercati, dagli investimenti e dall’innovazione. Ma, per farlo, non possiamo che rivedere il nostro attuale modo di agire combattendo la povertà, l’ineguaglianza e le grandi sfide ambientali che abbiamo davanti. Ogni realtà di business trarrà beneficio da un mondo più equo, risultato del raggiungimento dei </a:t>
            </a:r>
            <a:r>
              <a:rPr lang="it-IT" i="1" dirty="0" err="1" smtClean="0"/>
              <a:t>Sustainable</a:t>
            </a:r>
            <a:r>
              <a:rPr lang="it-IT" i="1" dirty="0" smtClean="0"/>
              <a:t> Development </a:t>
            </a:r>
            <a:r>
              <a:rPr lang="it-IT" i="1" dirty="0" err="1" smtClean="0"/>
              <a:t>Goals</a:t>
            </a:r>
            <a:r>
              <a:rPr lang="it-IT" dirty="0" smtClean="0"/>
              <a:t>.” </a:t>
            </a:r>
            <a:br>
              <a:rPr lang="it-IT" dirty="0" smtClean="0"/>
            </a:br>
            <a:r>
              <a:rPr lang="it-IT" dirty="0" smtClean="0"/>
              <a:t/>
            </a:r>
            <a:br>
              <a:rPr lang="it-IT" dirty="0" smtClean="0"/>
            </a:br>
            <a:endParaRPr lang="it-IT" dirty="0" smtClean="0"/>
          </a:p>
          <a:p>
            <a:r>
              <a:rPr lang="it-IT" b="1" dirty="0" smtClean="0"/>
              <a:t>Il business è la chiave per accelerare il cambiamento</a:t>
            </a:r>
          </a:p>
          <a:p>
            <a:r>
              <a:rPr lang="it-IT" dirty="0" smtClean="0"/>
              <a:t>Dal 2000, la povertà estrema si è dimezzata a livello globale. Il mondo del business - che incide per il 60% sul PIL, che genera l’80% dei flussi di capitale e che fornisce il 90% dell’occupazione nei paesi in via di sviluppo – è stato certamente protagonista di questo successo ma può giocare un ruolo ancora più centrale e costruttivo nella crescita e nello sviluppo. </a:t>
            </a:r>
          </a:p>
          <a:p>
            <a:r>
              <a:rPr lang="it-IT" dirty="0" smtClean="0"/>
              <a:t>Questa iniziativa si pone l’obiettivo di esplorare i modelli di business rivoluzionari già esistenti o futuri, studiando gli approcci che questi adottato nell’ottica dello sviluppo sostenibile, per arrivare a comprendere quali siano gli strumenti economici e finanziari necessari per il raggiungimento degli </a:t>
            </a:r>
            <a:r>
              <a:rPr lang="it-IT" dirty="0" err="1" smtClean="0"/>
              <a:t>SDGs</a:t>
            </a:r>
            <a:r>
              <a:rPr lang="it-IT" dirty="0" smtClean="0"/>
              <a:t>. La Commissione studierà i cambiamenti necessari nelle attività e nei comportamenti che vanno ben al di là della tradizionale responsabilità sociale d’impresa e delle partnership su base volontaria. </a:t>
            </a:r>
          </a:p>
          <a:p>
            <a:r>
              <a:rPr lang="it-IT" dirty="0" smtClean="0"/>
              <a:t>“</a:t>
            </a:r>
            <a:r>
              <a:rPr lang="it-IT" i="1" dirty="0" smtClean="0"/>
              <a:t>In un mondo sostenibile e di prosperità condivisa risiede un imponente beneficio per il business. I Governi e le organizzazioni internazionali non possono costruire il futuro di cui abbiamo bisogno se non collaborando con il business, che è la chiave per accelerare questo cambiamento</a:t>
            </a:r>
            <a:r>
              <a:rPr lang="it-IT" dirty="0" smtClean="0"/>
              <a:t>” – ha concluso Mark </a:t>
            </a:r>
            <a:r>
              <a:rPr lang="it-IT" dirty="0" err="1" smtClean="0"/>
              <a:t>Malloch-Brown</a:t>
            </a:r>
            <a:r>
              <a:rPr lang="it-IT"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it-IT" altLang="it-IT" dirty="0" smtClean="0"/>
          </a:p>
          <a:p>
            <a:endParaRPr lang="it-IT" altLang="it-IT" dirty="0" smtClean="0"/>
          </a:p>
          <a:p>
            <a:endParaRPr lang="it-IT" altLang="it-IT" dirty="0"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99868" y="8679450"/>
            <a:ext cx="2942117" cy="4645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eaLnBrk="0" fontAlgn="base" hangingPunct="0">
              <a:spcBef>
                <a:spcPct val="0"/>
              </a:spcBef>
              <a:spcAft>
                <a:spcPct val="0"/>
              </a:spcAft>
              <a:defRPr/>
            </a:pPr>
            <a:fld id="{C7F457CD-8A7E-4002-8123-A5CDBBFDA39D}" type="slidenum">
              <a:rPr lang="it-IT" sz="1200">
                <a:solidFill>
                  <a:prstClr val="black"/>
                </a:solidFill>
                <a:effectLst>
                  <a:outerShdw blurRad="38100" dist="38100" dir="2700000" algn="tl">
                    <a:srgbClr val="C0C0C0"/>
                  </a:outerShdw>
                </a:effectLst>
                <a:latin typeface="Verdana" pitchFamily="34" charset="0"/>
                <a:cs typeface="Arial" charset="0"/>
              </a:rPr>
              <a:pPr algn="r" eaLnBrk="0" fontAlgn="base" hangingPunct="0">
                <a:spcBef>
                  <a:spcPct val="0"/>
                </a:spcBef>
                <a:spcAft>
                  <a:spcPct val="0"/>
                </a:spcAft>
                <a:defRPr/>
              </a:pPr>
              <a:t>89</a:t>
            </a:fld>
            <a:endParaRPr lang="it-IT" sz="1200">
              <a:solidFill>
                <a:prstClr val="black"/>
              </a:solidFill>
              <a:effectLst>
                <a:outerShdw blurRad="38100" dist="38100" dir="2700000" algn="tl">
                  <a:srgbClr val="C0C0C0"/>
                </a:outerShdw>
              </a:effectLst>
              <a:latin typeface="Verdana" pitchFamily="34" charset="0"/>
              <a:cs typeface="Arial"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p:spPr>
        <p:txBody>
          <a:bodyPr/>
          <a:lstStyle/>
          <a:p>
            <a:r>
              <a:rPr lang="it-IT" altLang="it-IT" smtClean="0"/>
              <a:t>0 - premesse</a:t>
            </a:r>
          </a:p>
          <a:p>
            <a:pPr lvl="1"/>
            <a:r>
              <a:rPr lang="it-IT" altLang="it-IT" smtClean="0"/>
              <a:t>tempo </a:t>
            </a:r>
            <a:r>
              <a:rPr lang="it-IT" altLang="it-IT" smtClean="0">
                <a:sym typeface="Symbol" pitchFamily="18" charset="2"/>
              </a:rPr>
              <a:t> clima</a:t>
            </a:r>
            <a:endParaRPr lang="it-IT" altLang="it-IT"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99868" y="8679450"/>
            <a:ext cx="2942117" cy="4645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eaLnBrk="0" hangingPunct="0">
              <a:defRPr/>
            </a:pPr>
            <a:fld id="{6F30248E-A62F-4C52-9F7B-77AC05C05442}" type="slidenum">
              <a:rPr lang="it-IT" sz="1200">
                <a:solidFill>
                  <a:schemeClr val="tx1"/>
                </a:solidFill>
                <a:effectLst>
                  <a:outerShdw blurRad="38100" dist="38100" dir="2700000" algn="tl">
                    <a:srgbClr val="C0C0C0"/>
                  </a:outerShdw>
                </a:effectLst>
                <a:cs typeface="+mn-cs"/>
              </a:rPr>
              <a:pPr algn="r" eaLnBrk="0" hangingPunct="0">
                <a:defRPr/>
              </a:pPr>
              <a:t>92</a:t>
            </a:fld>
            <a:endParaRPr lang="it-IT" sz="1200">
              <a:solidFill>
                <a:schemeClr val="tx1"/>
              </a:solidFill>
              <a:effectLst>
                <a:outerShdw blurRad="38100" dist="38100" dir="2700000" algn="tl">
                  <a:srgbClr val="C0C0C0"/>
                </a:outerShdw>
              </a:effectLst>
              <a:cs typeface="+mn-cs"/>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r>
              <a:rPr lang="it-IT" altLang="it-IT" smtClean="0"/>
              <a:t>0 - premesse</a:t>
            </a:r>
          </a:p>
          <a:p>
            <a:pPr lvl="1"/>
            <a:r>
              <a:rPr lang="it-IT" altLang="it-IT" smtClean="0"/>
              <a:t>tempo </a:t>
            </a:r>
            <a:r>
              <a:rPr lang="it-IT" altLang="it-IT" smtClean="0">
                <a:sym typeface="Symbol" pitchFamily="18" charset="2"/>
              </a:rPr>
              <a:t> clima</a:t>
            </a:r>
            <a:endParaRPr lang="it-IT" altLang="it-IT"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99868" y="8679450"/>
            <a:ext cx="2942117" cy="4645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eaLnBrk="0" hangingPunct="0">
              <a:defRPr/>
            </a:pPr>
            <a:fld id="{77A66539-CBA7-4DD6-81D0-A495F6EB3081}" type="slidenum">
              <a:rPr lang="it-IT" sz="1200">
                <a:solidFill>
                  <a:schemeClr val="tx1"/>
                </a:solidFill>
                <a:effectLst>
                  <a:outerShdw blurRad="38100" dist="38100" dir="2700000" algn="tl">
                    <a:srgbClr val="C0C0C0"/>
                  </a:outerShdw>
                </a:effectLst>
                <a:cs typeface="+mn-cs"/>
              </a:rPr>
              <a:pPr algn="r" eaLnBrk="0" hangingPunct="0">
                <a:defRPr/>
              </a:pPr>
              <a:t>22</a:t>
            </a:fld>
            <a:endParaRPr lang="it-IT" sz="1200">
              <a:solidFill>
                <a:schemeClr val="tx1"/>
              </a:solidFill>
              <a:effectLst>
                <a:outerShdw blurRad="38100" dist="38100" dir="2700000" algn="tl">
                  <a:srgbClr val="C0C0C0"/>
                </a:outerShdw>
              </a:effectLst>
              <a:cs typeface="+mn-cs"/>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r>
              <a:rPr lang="it-IT" altLang="it-IT" smtClean="0"/>
              <a:t>0 - premesse</a:t>
            </a:r>
          </a:p>
          <a:p>
            <a:pPr lvl="1"/>
            <a:r>
              <a:rPr lang="it-IT" altLang="it-IT" smtClean="0"/>
              <a:t>tempo </a:t>
            </a:r>
            <a:r>
              <a:rPr lang="it-IT" altLang="it-IT" smtClean="0">
                <a:sym typeface="Symbol" pitchFamily="18" charset="2"/>
              </a:rPr>
              <a:t> clima</a:t>
            </a:r>
            <a:endParaRPr lang="it-IT" altLang="it-IT"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99868" y="8679450"/>
            <a:ext cx="2942117" cy="4645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eaLnBrk="0" hangingPunct="0">
              <a:defRPr/>
            </a:pPr>
            <a:fld id="{77A66539-CBA7-4DD6-81D0-A495F6EB3081}" type="slidenum">
              <a:rPr lang="it-IT" sz="1200">
                <a:solidFill>
                  <a:schemeClr val="tx1"/>
                </a:solidFill>
                <a:effectLst>
                  <a:outerShdw blurRad="38100" dist="38100" dir="2700000" algn="tl">
                    <a:srgbClr val="C0C0C0"/>
                  </a:outerShdw>
                </a:effectLst>
                <a:cs typeface="+mn-cs"/>
              </a:rPr>
              <a:pPr algn="r" eaLnBrk="0" hangingPunct="0">
                <a:defRPr/>
              </a:pPr>
              <a:t>23</a:t>
            </a:fld>
            <a:endParaRPr lang="it-IT" sz="1200">
              <a:solidFill>
                <a:schemeClr val="tx1"/>
              </a:solidFill>
              <a:effectLst>
                <a:outerShdw blurRad="38100" dist="38100" dir="2700000" algn="tl">
                  <a:srgbClr val="C0C0C0"/>
                </a:outerShdw>
              </a:effectLst>
              <a:cs typeface="+mn-cs"/>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r>
              <a:rPr lang="it-IT" altLang="it-IT" smtClean="0"/>
              <a:t>0 - premesse</a:t>
            </a:r>
          </a:p>
          <a:p>
            <a:pPr lvl="1"/>
            <a:r>
              <a:rPr lang="it-IT" altLang="it-IT" smtClean="0"/>
              <a:t>tempo </a:t>
            </a:r>
            <a:r>
              <a:rPr lang="it-IT" altLang="it-IT" smtClean="0">
                <a:sym typeface="Symbol" pitchFamily="18" charset="2"/>
              </a:rPr>
              <a:t> clima</a:t>
            </a:r>
            <a:endParaRPr lang="it-IT" altLang="it-IT"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99868" y="8679450"/>
            <a:ext cx="2942117" cy="4645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eaLnBrk="0" hangingPunct="0">
              <a:defRPr/>
            </a:pPr>
            <a:fld id="{77A66539-CBA7-4DD6-81D0-A495F6EB3081}" type="slidenum">
              <a:rPr lang="it-IT" sz="1200">
                <a:solidFill>
                  <a:schemeClr val="tx1"/>
                </a:solidFill>
                <a:effectLst>
                  <a:outerShdw blurRad="38100" dist="38100" dir="2700000" algn="tl">
                    <a:srgbClr val="C0C0C0"/>
                  </a:outerShdw>
                </a:effectLst>
                <a:cs typeface="+mn-cs"/>
              </a:rPr>
              <a:pPr algn="r" eaLnBrk="0" hangingPunct="0">
                <a:defRPr/>
              </a:pPr>
              <a:t>24</a:t>
            </a:fld>
            <a:endParaRPr lang="it-IT" sz="1200">
              <a:solidFill>
                <a:schemeClr val="tx1"/>
              </a:solidFill>
              <a:effectLst>
                <a:outerShdw blurRad="38100" dist="38100" dir="2700000" algn="tl">
                  <a:srgbClr val="C0C0C0"/>
                </a:outerShdw>
              </a:effectLst>
              <a:cs typeface="+mn-cs"/>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r>
              <a:rPr lang="it-IT" altLang="it-IT" smtClean="0"/>
              <a:t>0 - premesse</a:t>
            </a:r>
          </a:p>
          <a:p>
            <a:pPr lvl="1"/>
            <a:r>
              <a:rPr lang="it-IT" altLang="it-IT" smtClean="0"/>
              <a:t>tempo </a:t>
            </a:r>
            <a:r>
              <a:rPr lang="it-IT" altLang="it-IT" smtClean="0">
                <a:sym typeface="Symbol" pitchFamily="18" charset="2"/>
              </a:rPr>
              <a:t> clima</a:t>
            </a:r>
            <a:endParaRPr lang="it-IT" altLang="it-IT"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lvl1pPr>
              <a:defRPr sz="4400"/>
            </a:lvl1pPr>
          </a:lstStyle>
          <a:p>
            <a:r>
              <a:rPr lang="it-IT" smtClean="0"/>
              <a:t>Fare clic per modificare lo stile del titolo</a:t>
            </a:r>
            <a:endParaRPr lang="it-IT" dirty="0"/>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dirty="0"/>
          </a:p>
        </p:txBody>
      </p:sp>
      <p:sp>
        <p:nvSpPr>
          <p:cNvPr id="4" name="Rectangle 4"/>
          <p:cNvSpPr>
            <a:spLocks noGrp="1" noChangeArrowheads="1"/>
          </p:cNvSpPr>
          <p:nvPr>
            <p:ph type="dt" sz="half" idx="10"/>
          </p:nvPr>
        </p:nvSpPr>
        <p:spPr>
          <a:xfrm>
            <a:off x="10344" y="6400800"/>
            <a:ext cx="576064" cy="457200"/>
          </a:xfrm>
          <a:prstGeom prst="rect">
            <a:avLst/>
          </a:prstGeom>
          <a:ln/>
        </p:spPr>
        <p:txBody>
          <a:bodyPr/>
          <a:lstStyle>
            <a:lvl1pPr>
              <a:defRPr sz="1400">
                <a:solidFill>
                  <a:srgbClr val="CC6600"/>
                </a:solidFill>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i="1">
                <a:solidFill>
                  <a:srgbClr val="CC6600"/>
                </a:solidFill>
              </a:defRPr>
            </a:lvl1pPr>
          </a:lstStyle>
          <a:p>
            <a:pPr>
              <a:defRPr/>
            </a:pPr>
            <a:r>
              <a:rPr lang="it-IT" smtClean="0"/>
              <a:t>ARPA FVG - OSMER Osservatorio Meteorologico Regionale - Settore Meteo del CFD di Protezione Civile FVG</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7D7EC81-A9FE-4BE1-AEFC-F0E066AA93A5}"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2151226983"/>
      </p:ext>
    </p:extLst>
  </p:cSld>
  <p:clrMapOvr>
    <a:masterClrMapping/>
  </p:clrMapOvr>
  <p:transition>
    <p:strips dir="rd"/>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xfrm>
            <a:off x="107504" y="6237312"/>
            <a:ext cx="576064" cy="457200"/>
          </a:xfrm>
          <a:prstGeom prst="rect">
            <a:avLst/>
          </a:prstGeom>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i="1">
                <a:solidFill>
                  <a:srgbClr val="CC6600"/>
                </a:solidFill>
              </a:defRPr>
            </a:lvl1pPr>
          </a:lstStyle>
          <a:p>
            <a:pPr>
              <a:defRPr/>
            </a:pPr>
            <a:r>
              <a:rPr lang="it-IT" smtClean="0"/>
              <a:t>ARPA FVG - OSMER Osservatorio Meteorologico Regionale - Settore Meteo del CFD di Protezione Civile FVG</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38FFE42-7BB5-47AA-9C79-80F51CD01020}"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1296061810"/>
      </p:ext>
    </p:extLst>
  </p:cSld>
  <p:clrMapOvr>
    <a:masterClrMapping/>
  </p:clrMapOvr>
  <p:transition>
    <p:strips dir="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xfrm>
            <a:off x="107504" y="6237312"/>
            <a:ext cx="576064" cy="457200"/>
          </a:xfrm>
          <a:prstGeom prst="rect">
            <a:avLst/>
          </a:prstGeom>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i="1">
                <a:solidFill>
                  <a:srgbClr val="CC6600"/>
                </a:solidFill>
              </a:defRPr>
            </a:lvl1pPr>
          </a:lstStyle>
          <a:p>
            <a:pPr>
              <a:defRPr/>
            </a:pPr>
            <a:r>
              <a:rPr lang="it-IT" smtClean="0"/>
              <a:t>ARPA FVG - OSMER Osservatorio Meteorologico Regionale - Settore Meteo del CFD di Protezione Civile FVG</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4D5CB0B-17D7-45B4-8A01-DF2D1FF4411C}"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1361444602"/>
      </p:ext>
    </p:extLst>
  </p:cSld>
  <p:clrMapOvr>
    <a:masterClrMapping/>
  </p:clrMapOvr>
  <p:transition>
    <p:strips dir="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lide with Title">
    <p:spTree>
      <p:nvGrpSpPr>
        <p:cNvPr id="1" name=""/>
        <p:cNvGrpSpPr/>
        <p:nvPr/>
      </p:nvGrpSpPr>
      <p:grpSpPr>
        <a:xfrm>
          <a:off x="0" y="0"/>
          <a:ext cx="0" cy="0"/>
          <a:chOff x="0" y="0"/>
          <a:chExt cx="0" cy="0"/>
        </a:xfrm>
      </p:grpSpPr>
      <p:sp>
        <p:nvSpPr>
          <p:cNvPr id="11" name="Title 10"/>
          <p:cNvSpPr>
            <a:spLocks noGrp="1"/>
          </p:cNvSpPr>
          <p:nvPr>
            <p:ph type="title"/>
          </p:nvPr>
        </p:nvSpPr>
        <p:spPr>
          <a:xfrm>
            <a:off x="250825" y="260238"/>
            <a:ext cx="8642350" cy="792000"/>
          </a:xfrm>
          <a:prstGeom prst="rect">
            <a:avLst/>
          </a:prstGeom>
        </p:spPr>
        <p:txBody>
          <a:bodyPr lIns="0" tIns="36000" rIns="0" bIns="36000"/>
          <a:lstStyle>
            <a:lvl1pPr algn="l">
              <a:defRPr sz="2400" b="1" baseline="0">
                <a:solidFill>
                  <a:schemeClr val="tx1"/>
                </a:solidFill>
              </a:defRPr>
            </a:lvl1pPr>
          </a:lstStyle>
          <a:p>
            <a:r>
              <a:rPr lang="it-IT" smtClean="0"/>
              <a:t>Fare clic per modificare lo stile del titolo</a:t>
            </a:r>
            <a:endParaRPr lang="en-GB"/>
          </a:p>
        </p:txBody>
      </p:sp>
    </p:spTree>
    <p:extLst>
      <p:ext uri="{BB962C8B-B14F-4D97-AF65-F5344CB8AC3E}">
        <p14:creationId xmlns:p14="http://schemas.microsoft.com/office/powerpoint/2010/main" val="17348515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lvl1pPr>
              <a:defRPr sz="5400">
                <a:solidFill>
                  <a:srgbClr val="FF6600"/>
                </a:solidFill>
                <a:effectLst>
                  <a:outerShdw blurRad="38100" dist="38100" dir="2700000" algn="tl">
                    <a:srgbClr val="000000">
                      <a:alpha val="43137"/>
                    </a:srgbClr>
                  </a:outerShdw>
                </a:effectLst>
              </a:defRPr>
            </a:lvl1pPr>
          </a:lstStyle>
          <a:p>
            <a:r>
              <a:rPr lang="it-IT" dirty="0" smtClean="0"/>
              <a:t>Fare clic per modificare lo stile del titolo</a:t>
            </a:r>
            <a:endParaRPr lang="it-IT" dirty="0"/>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rgbClr val="002A7E"/>
                </a:solidFill>
                <a:effectLst>
                  <a:outerShdw blurRad="38100" dist="38100" dir="2700000" algn="tl">
                    <a:srgbClr val="000000">
                      <a:alpha val="43137"/>
                    </a:srgbClr>
                  </a:outerShdw>
                </a:effectLst>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dirty="0" smtClean="0"/>
              <a:t>Fare clic per modificare lo stile del sottotitolo dello schema</a:t>
            </a:r>
            <a:endParaRPr lang="it-IT"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B8CD13-A871-440D-B5C8-709A1D2BC910}" type="slidenum">
              <a:rPr lang="en-US"/>
              <a:pPr>
                <a:defRPr/>
              </a:pPr>
              <a:t>‹N›</a:t>
            </a:fld>
            <a:endParaRPr lang="en-US"/>
          </a:p>
        </p:txBody>
      </p:sp>
    </p:spTree>
    <p:extLst>
      <p:ext uri="{BB962C8B-B14F-4D97-AF65-F5344CB8AC3E}">
        <p14:creationId xmlns:p14="http://schemas.microsoft.com/office/powerpoint/2010/main" val="109333089"/>
      </p:ext>
    </p:extLst>
  </p:cSld>
  <p:clrMapOvr>
    <a:masterClrMapping/>
  </p:clrMapOvr>
  <p:transition>
    <p:strips dir="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Fare clic per modificare lo stile del titolo</a:t>
            </a:r>
            <a:endParaRPr lang="it-IT" dirty="0"/>
          </a:p>
        </p:txBody>
      </p:sp>
      <p:sp>
        <p:nvSpPr>
          <p:cNvPr id="3" name="Segnaposto contenuto 2"/>
          <p:cNvSpPr>
            <a:spLocks noGrp="1"/>
          </p:cNvSpPr>
          <p:nvPr>
            <p:ph idx="1"/>
          </p:nvPr>
        </p:nvSpPr>
        <p:spPr/>
        <p:txBody>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3B8A9E-AC59-4A1F-BF62-E1DA6EEA2D28}" type="slidenum">
              <a:rPr lang="en-US"/>
              <a:pPr>
                <a:defRPr/>
              </a:pPr>
              <a:t>‹N›</a:t>
            </a:fld>
            <a:endParaRPr lang="en-US"/>
          </a:p>
        </p:txBody>
      </p:sp>
    </p:spTree>
    <p:extLst>
      <p:ext uri="{BB962C8B-B14F-4D97-AF65-F5344CB8AC3E}">
        <p14:creationId xmlns:p14="http://schemas.microsoft.com/office/powerpoint/2010/main" val="410636523"/>
      </p:ext>
    </p:extLst>
  </p:cSld>
  <p:clrMapOvr>
    <a:masterClrMapping/>
  </p:clrMapOvr>
  <p:transition>
    <p:strips dir="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Intestazione sezione">
    <p:bg>
      <p:bgPr>
        <a:gradFill rotWithShape="0">
          <a:gsLst>
            <a:gs pos="0">
              <a:srgbClr val="99CCFF"/>
            </a:gs>
            <a:gs pos="100000">
              <a:srgbClr val="FF9933"/>
            </a:gs>
          </a:gsLst>
          <a:lin ang="5400000" scaled="1"/>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lang="it-IT" sz="5400" b="1" dirty="0">
                <a:solidFill>
                  <a:srgbClr val="FF6600"/>
                </a:solidFill>
                <a:effectLst>
                  <a:outerShdw blurRad="38100" dist="38100" dir="2700000" algn="tl">
                    <a:srgbClr val="000000">
                      <a:alpha val="43137"/>
                    </a:srgbClr>
                  </a:outerShdw>
                </a:effectLst>
                <a:latin typeface="Calibri" panose="020F0502020204030204" pitchFamily="34" charset="0"/>
                <a:ea typeface="+mj-ea"/>
                <a:cs typeface="+mj-cs"/>
              </a:defRPr>
            </a:lvl1pPr>
          </a:lstStyle>
          <a:p>
            <a:r>
              <a:rPr lang="it-IT" dirty="0" smtClean="0"/>
              <a:t>Fare clic per modificare lo stile del titolo</a:t>
            </a:r>
            <a:endParaRPr lang="it-IT" dirty="0"/>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Tree>
    <p:extLst>
      <p:ext uri="{BB962C8B-B14F-4D97-AF65-F5344CB8AC3E}">
        <p14:creationId xmlns:p14="http://schemas.microsoft.com/office/powerpoint/2010/main" val="2296266618"/>
      </p:ext>
    </p:extLst>
  </p:cSld>
  <p:clrMapOvr>
    <a:masterClrMapping/>
  </p:clrMapOvr>
  <p:transition>
    <p:strips dir="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8509B6-B629-46E9-92D2-1BFA73113A3D}" type="slidenum">
              <a:rPr lang="en-US"/>
              <a:pPr>
                <a:defRPr/>
              </a:pPr>
              <a:t>‹N›</a:t>
            </a:fld>
            <a:endParaRPr lang="en-US"/>
          </a:p>
        </p:txBody>
      </p:sp>
    </p:spTree>
    <p:extLst>
      <p:ext uri="{BB962C8B-B14F-4D97-AF65-F5344CB8AC3E}">
        <p14:creationId xmlns:p14="http://schemas.microsoft.com/office/powerpoint/2010/main" val="3154396252"/>
      </p:ext>
    </p:extLst>
  </p:cSld>
  <p:clrMapOvr>
    <a:masterClrMapping/>
  </p:clrMapOvr>
  <p:transition>
    <p:strips dir="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06FA347-788F-46A7-A0C3-06D0481E7D57}" type="slidenum">
              <a:rPr lang="en-US"/>
              <a:pPr>
                <a:defRPr/>
              </a:pPr>
              <a:t>‹N›</a:t>
            </a:fld>
            <a:endParaRPr lang="en-US"/>
          </a:p>
        </p:txBody>
      </p:sp>
    </p:spTree>
    <p:extLst>
      <p:ext uri="{BB962C8B-B14F-4D97-AF65-F5344CB8AC3E}">
        <p14:creationId xmlns:p14="http://schemas.microsoft.com/office/powerpoint/2010/main" val="3212167580"/>
      </p:ext>
    </p:extLst>
  </p:cSld>
  <p:clrMapOvr>
    <a:masterClrMapping/>
  </p:clrMapOvr>
  <p:transition>
    <p:strips dir="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Fare clic per modificare lo stile del titolo</a:t>
            </a:r>
            <a:endParaRPr lang="it-IT" dirty="0"/>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600113C-AA58-4841-A74E-A2FCF8A1405F}" type="slidenum">
              <a:rPr lang="en-US"/>
              <a:pPr>
                <a:defRPr/>
              </a:pPr>
              <a:t>‹N›</a:t>
            </a:fld>
            <a:endParaRPr lang="en-US"/>
          </a:p>
        </p:txBody>
      </p:sp>
    </p:spTree>
    <p:extLst>
      <p:ext uri="{BB962C8B-B14F-4D97-AF65-F5344CB8AC3E}">
        <p14:creationId xmlns:p14="http://schemas.microsoft.com/office/powerpoint/2010/main" val="3175993735"/>
      </p:ext>
    </p:extLst>
  </p:cSld>
  <p:clrMapOvr>
    <a:masterClrMapping/>
  </p:clrMapOvr>
  <p:transition>
    <p:strips dir="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436FBAD-D680-47EC-A9BA-DBB206345236}" type="slidenum">
              <a:rPr lang="en-US"/>
              <a:pPr>
                <a:defRPr/>
              </a:pPr>
              <a:t>‹N›</a:t>
            </a:fld>
            <a:endParaRPr lang="en-US"/>
          </a:p>
        </p:txBody>
      </p:sp>
    </p:spTree>
    <p:extLst>
      <p:ext uri="{BB962C8B-B14F-4D97-AF65-F5344CB8AC3E}">
        <p14:creationId xmlns:p14="http://schemas.microsoft.com/office/powerpoint/2010/main" val="348675514"/>
      </p:ext>
    </p:extLst>
  </p:cSld>
  <p:clrMapOvr>
    <a:masterClrMapping/>
  </p:clrMapOvr>
  <p:transition>
    <p:strips dir="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685800" y="609600"/>
            <a:ext cx="7772400" cy="587152"/>
          </a:xfrm>
        </p:spPr>
        <p:txBody>
          <a:bodyPr/>
          <a:lstStyle>
            <a:lvl1pPr>
              <a:defRPr sz="3200">
                <a:solidFill>
                  <a:srgbClr val="C00000"/>
                </a:solidFill>
              </a:defRPr>
            </a:lvl1pPr>
          </a:lstStyle>
          <a:p>
            <a:r>
              <a:rPr lang="it-IT" dirty="0" smtClean="0"/>
              <a:t>Fare clic per modificare lo stile del titolo della dia</a:t>
            </a:r>
            <a:endParaRPr lang="it-IT" dirty="0"/>
          </a:p>
        </p:txBody>
      </p:sp>
      <p:sp>
        <p:nvSpPr>
          <p:cNvPr id="3" name="Segnaposto contenuto 2"/>
          <p:cNvSpPr>
            <a:spLocks noGrp="1"/>
          </p:cNvSpPr>
          <p:nvPr>
            <p:ph idx="1" hasCustomPrompt="1"/>
          </p:nvPr>
        </p:nvSpPr>
        <p:spPr/>
        <p:txBody>
          <a:bodyPr/>
          <a:lstStyle>
            <a:lvl1pPr marL="0" indent="0">
              <a:buNone/>
              <a:defRPr/>
            </a:lvl1pPr>
          </a:lstStyle>
          <a:p>
            <a:pPr lvl="0"/>
            <a:r>
              <a:rPr lang="it-IT" dirty="0" smtClean="0"/>
              <a:t>Testo normale non puntato</a:t>
            </a:r>
          </a:p>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5" name="Rectangle 5"/>
          <p:cNvSpPr>
            <a:spLocks noGrp="1" noChangeArrowheads="1"/>
          </p:cNvSpPr>
          <p:nvPr>
            <p:ph type="ftr" sz="quarter" idx="11"/>
          </p:nvPr>
        </p:nvSpPr>
        <p:spPr>
          <a:ln/>
        </p:spPr>
        <p:txBody>
          <a:bodyPr/>
          <a:lstStyle>
            <a:lvl1pPr>
              <a:defRPr i="1">
                <a:solidFill>
                  <a:srgbClr val="CC6600"/>
                </a:solidFill>
              </a:defRPr>
            </a:lvl1pPr>
          </a:lstStyle>
          <a:p>
            <a:pPr>
              <a:defRPr/>
            </a:pPr>
            <a:r>
              <a:rPr lang="it-IT" smtClean="0"/>
              <a:t>ARPA FVG - OSMER Osservatorio Meteorologico Regionale - Settore Meteo del CFD di Protezione Civile FVG</a:t>
            </a:r>
            <a:endParaRPr lang="en-US" dirty="0"/>
          </a:p>
        </p:txBody>
      </p:sp>
      <p:pic>
        <p:nvPicPr>
          <p:cNvPr id="10" name="Picture 10" descr="meteo_fvg_O"/>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7504" y="165522"/>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egnaposto testo 14"/>
          <p:cNvSpPr>
            <a:spLocks noGrp="1"/>
          </p:cNvSpPr>
          <p:nvPr>
            <p:ph type="body" sz="quarter" idx="15" hasCustomPrompt="1"/>
          </p:nvPr>
        </p:nvSpPr>
        <p:spPr>
          <a:xfrm>
            <a:off x="1619250" y="93514"/>
            <a:ext cx="6840538" cy="311150"/>
          </a:xfrm>
        </p:spPr>
        <p:txBody>
          <a:bodyPr/>
          <a:lstStyle>
            <a:lvl1pPr marL="0" indent="0" algn="r">
              <a:buNone/>
              <a:defRPr sz="1400" b="0" i="1">
                <a:solidFill>
                  <a:srgbClr val="CC6600"/>
                </a:solidFill>
              </a:defRPr>
            </a:lvl1pPr>
            <a:lvl2pPr>
              <a:defRPr sz="1400" b="0" i="1">
                <a:solidFill>
                  <a:srgbClr val="CC6600"/>
                </a:solidFill>
              </a:defRPr>
            </a:lvl2pPr>
            <a:lvl3pPr>
              <a:defRPr sz="1400" b="0" i="1">
                <a:solidFill>
                  <a:srgbClr val="CC6600"/>
                </a:solidFill>
              </a:defRPr>
            </a:lvl3pPr>
            <a:lvl4pPr>
              <a:defRPr sz="1400" b="0" i="1">
                <a:solidFill>
                  <a:srgbClr val="CC6600"/>
                </a:solidFill>
              </a:defRPr>
            </a:lvl4pPr>
            <a:lvl5pPr>
              <a:defRPr sz="1400" b="0" i="1">
                <a:solidFill>
                  <a:srgbClr val="CC6600"/>
                </a:solidFill>
              </a:defRPr>
            </a:lvl5pPr>
          </a:lstStyle>
          <a:p>
            <a:pPr lvl="0"/>
            <a:r>
              <a:rPr lang="it-IT" dirty="0" smtClean="0"/>
              <a:t>Titolo presentazione</a:t>
            </a:r>
          </a:p>
        </p:txBody>
      </p:sp>
      <p:sp>
        <p:nvSpPr>
          <p:cNvPr id="16" name="Line 7"/>
          <p:cNvSpPr>
            <a:spLocks noChangeShapeType="1"/>
          </p:cNvSpPr>
          <p:nvPr userDrawn="1"/>
        </p:nvSpPr>
        <p:spPr bwMode="auto">
          <a:xfrm>
            <a:off x="1619250" y="476250"/>
            <a:ext cx="69850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pic>
        <p:nvPicPr>
          <p:cNvPr id="4" name="Immagine 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00733" y="123453"/>
            <a:ext cx="391158" cy="497235"/>
          </a:xfrm>
          <a:prstGeom prst="rect">
            <a:avLst/>
          </a:prstGeom>
        </p:spPr>
      </p:pic>
    </p:spTree>
    <p:extLst>
      <p:ext uri="{BB962C8B-B14F-4D97-AF65-F5344CB8AC3E}">
        <p14:creationId xmlns:p14="http://schemas.microsoft.com/office/powerpoint/2010/main" val="226388209"/>
      </p:ext>
    </p:extLst>
  </p:cSld>
  <p:clrMapOvr>
    <a:masterClrMapping/>
  </p:clrMapOvr>
  <p:transition>
    <p:strips dir="rd"/>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521C222-4259-4AA1-9485-0C2C7E1F5236}" type="slidenum">
              <a:rPr lang="en-US"/>
              <a:pPr>
                <a:defRPr/>
              </a:pPr>
              <a:t>‹N›</a:t>
            </a:fld>
            <a:endParaRPr lang="en-US"/>
          </a:p>
        </p:txBody>
      </p:sp>
    </p:spTree>
    <p:extLst>
      <p:ext uri="{BB962C8B-B14F-4D97-AF65-F5344CB8AC3E}">
        <p14:creationId xmlns:p14="http://schemas.microsoft.com/office/powerpoint/2010/main" val="1570912902"/>
      </p:ext>
    </p:extLst>
  </p:cSld>
  <p:clrMapOvr>
    <a:masterClrMapping/>
  </p:clrMapOvr>
  <p:transition>
    <p:strips dir="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dirty="0" smtClean="0"/>
              <a:t>Fare clic per modificare lo stile del titolo</a:t>
            </a:r>
            <a:endParaRPr lang="it-IT" dirty="0"/>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dirty="0"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7F8EDF8-703F-4A3C-A4B3-0298F089961D}" type="slidenum">
              <a:rPr lang="en-US"/>
              <a:pPr>
                <a:defRPr/>
              </a:pPr>
              <a:t>‹N›</a:t>
            </a:fld>
            <a:endParaRPr lang="en-US"/>
          </a:p>
        </p:txBody>
      </p:sp>
    </p:spTree>
    <p:extLst>
      <p:ext uri="{BB962C8B-B14F-4D97-AF65-F5344CB8AC3E}">
        <p14:creationId xmlns:p14="http://schemas.microsoft.com/office/powerpoint/2010/main" val="373171444"/>
      </p:ext>
    </p:extLst>
  </p:cSld>
  <p:clrMapOvr>
    <a:masterClrMapping/>
  </p:clrMapOvr>
  <p:transition>
    <p:strips dir="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790B8B-6C92-4D39-AEA0-9FA53974DE61}" type="slidenum">
              <a:rPr lang="en-US"/>
              <a:pPr>
                <a:defRPr/>
              </a:pPr>
              <a:t>‹N›</a:t>
            </a:fld>
            <a:endParaRPr lang="en-US"/>
          </a:p>
        </p:txBody>
      </p:sp>
    </p:spTree>
    <p:extLst>
      <p:ext uri="{BB962C8B-B14F-4D97-AF65-F5344CB8AC3E}">
        <p14:creationId xmlns:p14="http://schemas.microsoft.com/office/powerpoint/2010/main" val="1713386386"/>
      </p:ext>
    </p:extLst>
  </p:cSld>
  <p:clrMapOvr>
    <a:masterClrMapping/>
  </p:clrMapOvr>
  <p:transition>
    <p:strips dir="r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971F08-05C3-4992-AF7A-690CA56D320F}" type="slidenum">
              <a:rPr lang="en-US"/>
              <a:pPr>
                <a:defRPr/>
              </a:pPr>
              <a:t>‹N›</a:t>
            </a:fld>
            <a:endParaRPr lang="en-US"/>
          </a:p>
        </p:txBody>
      </p:sp>
    </p:spTree>
    <p:extLst>
      <p:ext uri="{BB962C8B-B14F-4D97-AF65-F5344CB8AC3E}">
        <p14:creationId xmlns:p14="http://schemas.microsoft.com/office/powerpoint/2010/main" val="981790128"/>
      </p:ext>
    </p:extLst>
  </p:cSld>
  <p:clrMapOvr>
    <a:masterClrMapping/>
  </p:clrMapOvr>
  <p:transition>
    <p:strips dir="r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Slide with Title">
    <p:spTree>
      <p:nvGrpSpPr>
        <p:cNvPr id="1" name=""/>
        <p:cNvGrpSpPr/>
        <p:nvPr/>
      </p:nvGrpSpPr>
      <p:grpSpPr>
        <a:xfrm>
          <a:off x="0" y="0"/>
          <a:ext cx="0" cy="0"/>
          <a:chOff x="0" y="0"/>
          <a:chExt cx="0" cy="0"/>
        </a:xfrm>
      </p:grpSpPr>
      <p:sp>
        <p:nvSpPr>
          <p:cNvPr id="11" name="Title 10"/>
          <p:cNvSpPr>
            <a:spLocks noGrp="1"/>
          </p:cNvSpPr>
          <p:nvPr>
            <p:ph type="title"/>
          </p:nvPr>
        </p:nvSpPr>
        <p:spPr>
          <a:xfrm>
            <a:off x="250825" y="260238"/>
            <a:ext cx="8642350" cy="792000"/>
          </a:xfrm>
          <a:prstGeom prst="rect">
            <a:avLst/>
          </a:prstGeom>
        </p:spPr>
        <p:txBody>
          <a:bodyPr lIns="0" tIns="36000" rIns="0" bIns="36000"/>
          <a:lstStyle>
            <a:lvl1pPr algn="ctr">
              <a:defRPr sz="2800" b="1" baseline="0">
                <a:solidFill>
                  <a:srgbClr val="CC6600"/>
                </a:solidFill>
              </a:defRPr>
            </a:lvl1pPr>
          </a:lstStyle>
          <a:p>
            <a:r>
              <a:rPr lang="it-IT" smtClean="0"/>
              <a:t>Fare clic per modificare lo stile del titolo</a:t>
            </a:r>
            <a:endParaRPr lang="en-GB"/>
          </a:p>
        </p:txBody>
      </p:sp>
    </p:spTree>
    <p:extLst>
      <p:ext uri="{BB962C8B-B14F-4D97-AF65-F5344CB8AC3E}">
        <p14:creationId xmlns:p14="http://schemas.microsoft.com/office/powerpoint/2010/main" val="647852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bg>
      <p:bgPr>
        <a:gradFill rotWithShape="0">
          <a:gsLst>
            <a:gs pos="0">
              <a:srgbClr val="99CCFF"/>
            </a:gs>
            <a:gs pos="100000">
              <a:srgbClr val="FF9933"/>
            </a:gs>
          </a:gsLst>
          <a:lin ang="5400000" scaled="1"/>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effectLst>
                  <a:outerShdw blurRad="38100" dist="38100" dir="2700000" algn="tl">
                    <a:srgbClr val="000000">
                      <a:alpha val="43137"/>
                    </a:srgbClr>
                  </a:outerShdw>
                </a:effectLst>
              </a:defRPr>
            </a:lvl1pPr>
          </a:lstStyle>
          <a:p>
            <a:r>
              <a:rPr lang="it-IT" smtClean="0"/>
              <a:t>Fare clic per modificare lo stile del titolo</a:t>
            </a:r>
            <a:endParaRPr lang="it-IT" dirty="0"/>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400">
                <a:solidFill>
                  <a:srgbClr val="3366CC"/>
                </a:solidFill>
                <a:effectLst>
                  <a:outerShdw blurRad="38100" dist="38100" dir="2700000" algn="tl">
                    <a:srgbClr val="000000">
                      <a:alpha val="43137"/>
                    </a:srgbClr>
                  </a:outerShdw>
                </a:effectLst>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5" name="Rectangle 5"/>
          <p:cNvSpPr>
            <a:spLocks noGrp="1" noChangeArrowheads="1"/>
          </p:cNvSpPr>
          <p:nvPr>
            <p:ph type="ftr" sz="quarter" idx="11"/>
          </p:nvPr>
        </p:nvSpPr>
        <p:spPr>
          <a:ln/>
        </p:spPr>
        <p:txBody>
          <a:bodyPr/>
          <a:lstStyle>
            <a:lvl1pPr>
              <a:defRPr i="1">
                <a:solidFill>
                  <a:srgbClr val="CC6600"/>
                </a:solidFill>
              </a:defRPr>
            </a:lvl1pPr>
          </a:lstStyle>
          <a:p>
            <a:pPr>
              <a:defRPr/>
            </a:pPr>
            <a:r>
              <a:rPr lang="it-IT" smtClean="0"/>
              <a:t>ARPA FVG - OSMER Osservatorio Meteorologico Regionale - Settore Meteo del CFD di Protezione Civile FVG</a:t>
            </a:r>
            <a:endParaRPr lang="en-US" dirty="0"/>
          </a:p>
        </p:txBody>
      </p:sp>
    </p:spTree>
    <p:extLst>
      <p:ext uri="{BB962C8B-B14F-4D97-AF65-F5344CB8AC3E}">
        <p14:creationId xmlns:p14="http://schemas.microsoft.com/office/powerpoint/2010/main" val="2558220964"/>
      </p:ext>
    </p:extLst>
  </p:cSld>
  <p:clrMapOvr>
    <a:masterClrMapping/>
  </p:clrMapOvr>
  <p:transition>
    <p:strips dir="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dirty="0"/>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xfrm>
            <a:off x="107504" y="6237312"/>
            <a:ext cx="576064" cy="457200"/>
          </a:xfrm>
          <a:prstGeom prst="rect">
            <a:avLst/>
          </a:prstGeom>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i="1">
                <a:solidFill>
                  <a:srgbClr val="CC6600"/>
                </a:solidFill>
              </a:defRPr>
            </a:lvl1pPr>
          </a:lstStyle>
          <a:p>
            <a:pPr>
              <a:defRPr/>
            </a:pPr>
            <a:r>
              <a:rPr lang="it-IT" smtClean="0"/>
              <a:t>ARPA FVG - OSMER Osservatorio Meteorologico Regionale - Settore Meteo del CFD di Protezione Civile FVG</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D9A30CA-BCEF-44EB-B18B-097967C657A8}"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1100057684"/>
      </p:ext>
    </p:extLst>
  </p:cSld>
  <p:clrMapOvr>
    <a:masterClrMapping/>
  </p:clrMapOvr>
  <p:transition>
    <p:strips dir="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xfrm>
            <a:off x="107504" y="6237312"/>
            <a:ext cx="576064" cy="457200"/>
          </a:xfrm>
          <a:prstGeom prst="rect">
            <a:avLst/>
          </a:prstGeom>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it-IT" smtClean="0">
                <a:solidFill>
                  <a:srgbClr val="000000"/>
                </a:solidFill>
              </a:rPr>
              <a:t>ARPA FVG - OSMER Osservatorio Meteorologico Regionale - Settore Meteo del CFD di Protezione Civile FVG</a:t>
            </a: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1316EDD-1F8B-49DD-9DBB-57B6BE6D6265}"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245003731"/>
      </p:ext>
    </p:extLst>
  </p:cSld>
  <p:clrMapOvr>
    <a:masterClrMapping/>
  </p:clrMapOvr>
  <p:transition>
    <p:strips dir="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sz="2800"/>
            </a:lvl1pPr>
          </a:lstStyle>
          <a:p>
            <a:r>
              <a:rPr lang="it-IT" smtClean="0"/>
              <a:t>Fare clic per modificare lo stile del titolo</a:t>
            </a:r>
            <a:endParaRPr lang="it-IT" dirty="0"/>
          </a:p>
        </p:txBody>
      </p:sp>
      <p:sp>
        <p:nvSpPr>
          <p:cNvPr id="3" name="Rectangle 4"/>
          <p:cNvSpPr>
            <a:spLocks noGrp="1" noChangeArrowheads="1"/>
          </p:cNvSpPr>
          <p:nvPr>
            <p:ph type="dt" sz="half" idx="10"/>
          </p:nvPr>
        </p:nvSpPr>
        <p:spPr>
          <a:xfrm>
            <a:off x="107504" y="6237312"/>
            <a:ext cx="576064" cy="457200"/>
          </a:xfrm>
          <a:prstGeom prst="rect">
            <a:avLst/>
          </a:prstGeom>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i="1">
                <a:solidFill>
                  <a:srgbClr val="CC6600"/>
                </a:solidFill>
              </a:defRPr>
            </a:lvl1pPr>
          </a:lstStyle>
          <a:p>
            <a:pPr>
              <a:defRPr/>
            </a:pPr>
            <a:r>
              <a:rPr lang="it-IT" smtClean="0"/>
              <a:t>ARPA FVG - OSMER Osservatorio Meteorologico Regionale - Settore Meteo del CFD di Protezione Civile FVG</a:t>
            </a: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57C46D48-32A3-405B-AF3D-7E8C03642FDB}"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229761883"/>
      </p:ext>
    </p:extLst>
  </p:cSld>
  <p:clrMapOvr>
    <a:masterClrMapping/>
  </p:clrMapOvr>
  <p:transition>
    <p:strips dir="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107504" y="6237312"/>
            <a:ext cx="576064" cy="457200"/>
          </a:xfrm>
          <a:prstGeom prst="rect">
            <a:avLst/>
          </a:prstGeom>
          <a:ln/>
        </p:spPr>
        <p:txBody>
          <a:bodyPr/>
          <a:lstStyle>
            <a:lvl1pPr>
              <a:defRPr sz="1400">
                <a:solidFill>
                  <a:srgbClr val="CC6600"/>
                </a:solidFill>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i="1">
                <a:solidFill>
                  <a:srgbClr val="CC6600"/>
                </a:solidFill>
              </a:defRPr>
            </a:lvl1pPr>
          </a:lstStyle>
          <a:p>
            <a:pPr>
              <a:defRPr/>
            </a:pPr>
            <a:r>
              <a:rPr lang="it-IT" smtClean="0"/>
              <a:t>ARPA FVG - OSMER Osservatorio Meteorologico Regionale - Settore Meteo del CFD di Protezione Civile FVG</a:t>
            </a: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EA7633A-C388-4BD4-827E-4AFD8A8A65ED}"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487691091"/>
      </p:ext>
    </p:extLst>
  </p:cSld>
  <p:clrMapOvr>
    <a:masterClrMapping/>
  </p:clrMapOvr>
  <p:transition>
    <p:strips dir="rd"/>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xfrm>
            <a:off x="107504" y="6237312"/>
            <a:ext cx="576064" cy="457200"/>
          </a:xfrm>
          <a:prstGeom prst="rect">
            <a:avLst/>
          </a:prstGeom>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i="1">
                <a:solidFill>
                  <a:srgbClr val="CC6600"/>
                </a:solidFill>
              </a:defRPr>
            </a:lvl1pPr>
          </a:lstStyle>
          <a:p>
            <a:pPr>
              <a:defRPr/>
            </a:pPr>
            <a:r>
              <a:rPr lang="it-IT" smtClean="0"/>
              <a:t>ARPA FVG - OSMER Osservatorio Meteorologico Regionale - Settore Meteo del CFD di Protezione Civile FVG</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0156A6F1-6112-4B7F-9705-E972669EBF61}"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721921257"/>
      </p:ext>
    </p:extLst>
  </p:cSld>
  <p:clrMapOvr>
    <a:masterClrMapping/>
  </p:clrMapOvr>
  <p:transition>
    <p:strips dir="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smtClean="0"/>
              <a:t>Fare clic sull'icona per inserire un'immagine</a:t>
            </a:r>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xfrm>
            <a:off x="107504" y="6237312"/>
            <a:ext cx="576064" cy="457200"/>
          </a:xfrm>
          <a:prstGeom prst="rect">
            <a:avLst/>
          </a:prstGeom>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i="1">
                <a:solidFill>
                  <a:srgbClr val="CC6600"/>
                </a:solidFill>
              </a:defRPr>
            </a:lvl1pPr>
          </a:lstStyle>
          <a:p>
            <a:pPr>
              <a:defRPr/>
            </a:pPr>
            <a:r>
              <a:rPr lang="it-IT" smtClean="0"/>
              <a:t>ARPA FVG - OSMER Osservatorio Meteorologico Regionale - Settore Meteo del CFD di Protezione Civile FVG</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398BCE77-343F-47B0-AAD4-56A390DAD3D2}"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2661941183"/>
      </p:ext>
    </p:extLst>
  </p:cSld>
  <p:clrMapOvr>
    <a:masterClrMapping/>
  </p:clrMapOvr>
  <p:transition>
    <p:strips dir="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D9B"/>
            </a:gs>
            <a:gs pos="100000">
              <a:srgbClr val="FF9933"/>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it-IT" dirty="0" smtClean="0"/>
              <a:t>Fare </a:t>
            </a:r>
            <a:r>
              <a:rPr lang="en-US" altLang="it-IT" dirty="0" err="1" smtClean="0"/>
              <a:t>clic</a:t>
            </a:r>
            <a:r>
              <a:rPr lang="en-US" altLang="it-IT" dirty="0" smtClean="0"/>
              <a:t> per </a:t>
            </a:r>
            <a:r>
              <a:rPr lang="en-US" altLang="it-IT" dirty="0" err="1" smtClean="0"/>
              <a:t>modificare</a:t>
            </a:r>
            <a:r>
              <a:rPr lang="en-US" altLang="it-IT" dirty="0" smtClean="0"/>
              <a:t> lo stile del </a:t>
            </a:r>
            <a:r>
              <a:rPr lang="en-US" altLang="it-IT" dirty="0" err="1" smtClean="0"/>
              <a:t>titolo</a:t>
            </a:r>
            <a:r>
              <a:rPr lang="en-US" altLang="it-IT" dirty="0" smtClean="0"/>
              <a:t> </a:t>
            </a:r>
            <a:r>
              <a:rPr lang="en-US" altLang="it-IT" dirty="0" err="1" smtClean="0"/>
              <a:t>dello</a:t>
            </a:r>
            <a:r>
              <a:rPr lang="en-US" altLang="it-IT" dirty="0" smtClean="0"/>
              <a:t>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it-IT" dirty="0" smtClean="0"/>
              <a:t>Fare </a:t>
            </a:r>
            <a:r>
              <a:rPr lang="en-US" altLang="it-IT" dirty="0" err="1" smtClean="0"/>
              <a:t>clic</a:t>
            </a:r>
            <a:r>
              <a:rPr lang="en-US" altLang="it-IT" dirty="0" smtClean="0"/>
              <a:t> per </a:t>
            </a:r>
            <a:r>
              <a:rPr lang="en-US" altLang="it-IT" dirty="0" err="1" smtClean="0"/>
              <a:t>modificare</a:t>
            </a:r>
            <a:r>
              <a:rPr lang="en-US" altLang="it-IT" dirty="0" smtClean="0"/>
              <a:t> </a:t>
            </a:r>
            <a:r>
              <a:rPr lang="en-US" altLang="it-IT" dirty="0" err="1" smtClean="0"/>
              <a:t>gli</a:t>
            </a:r>
            <a:r>
              <a:rPr lang="en-US" altLang="it-IT" dirty="0" smtClean="0"/>
              <a:t> </a:t>
            </a:r>
            <a:r>
              <a:rPr lang="en-US" altLang="it-IT" dirty="0" err="1" smtClean="0"/>
              <a:t>stili</a:t>
            </a:r>
            <a:r>
              <a:rPr lang="en-US" altLang="it-IT" dirty="0" smtClean="0"/>
              <a:t> del </a:t>
            </a:r>
            <a:r>
              <a:rPr lang="en-US" altLang="it-IT" dirty="0" err="1" smtClean="0"/>
              <a:t>testo</a:t>
            </a:r>
            <a:r>
              <a:rPr lang="en-US" altLang="it-IT" dirty="0" smtClean="0"/>
              <a:t> </a:t>
            </a:r>
            <a:r>
              <a:rPr lang="en-US" altLang="it-IT" dirty="0" err="1" smtClean="0"/>
              <a:t>dello</a:t>
            </a:r>
            <a:r>
              <a:rPr lang="en-US" altLang="it-IT" dirty="0" smtClean="0"/>
              <a:t> schema</a:t>
            </a:r>
          </a:p>
          <a:p>
            <a:pPr lvl="1"/>
            <a:r>
              <a:rPr lang="en-US" altLang="it-IT" dirty="0" smtClean="0"/>
              <a:t>Secondo </a:t>
            </a:r>
            <a:r>
              <a:rPr lang="en-US" altLang="it-IT" dirty="0" err="1" smtClean="0"/>
              <a:t>livello</a:t>
            </a:r>
            <a:endParaRPr lang="en-US" altLang="it-IT" dirty="0" smtClean="0"/>
          </a:p>
          <a:p>
            <a:pPr lvl="2"/>
            <a:r>
              <a:rPr lang="en-US" altLang="it-IT" dirty="0" err="1" smtClean="0"/>
              <a:t>Terzo</a:t>
            </a:r>
            <a:r>
              <a:rPr lang="en-US" altLang="it-IT" dirty="0" smtClean="0"/>
              <a:t> </a:t>
            </a:r>
            <a:r>
              <a:rPr lang="en-US" altLang="it-IT" dirty="0" err="1" smtClean="0"/>
              <a:t>livello</a:t>
            </a:r>
            <a:endParaRPr lang="en-US" altLang="it-IT" dirty="0" smtClean="0"/>
          </a:p>
          <a:p>
            <a:pPr lvl="3"/>
            <a:r>
              <a:rPr lang="en-US" altLang="it-IT" dirty="0" smtClean="0"/>
              <a:t>Quarto </a:t>
            </a:r>
            <a:r>
              <a:rPr lang="en-US" altLang="it-IT" dirty="0" err="1" smtClean="0"/>
              <a:t>livello</a:t>
            </a:r>
            <a:endParaRPr lang="en-US" altLang="it-IT" dirty="0" smtClean="0"/>
          </a:p>
          <a:p>
            <a:pPr lvl="4"/>
            <a:r>
              <a:rPr lang="en-US" altLang="it-IT" dirty="0" err="1" smtClean="0"/>
              <a:t>Quinto</a:t>
            </a:r>
            <a:r>
              <a:rPr lang="en-US" altLang="it-IT" dirty="0" smtClean="0"/>
              <a:t> </a:t>
            </a:r>
            <a:r>
              <a:rPr lang="en-US" altLang="it-IT" dirty="0" err="1" smtClean="0"/>
              <a:t>livello</a:t>
            </a:r>
            <a:endParaRPr lang="en-US" altLang="it-IT" dirty="0" smtClean="0"/>
          </a:p>
        </p:txBody>
      </p:sp>
      <p:sp>
        <p:nvSpPr>
          <p:cNvPr id="1029" name="Rectangle 5"/>
          <p:cNvSpPr>
            <a:spLocks noGrp="1" noChangeArrowheads="1"/>
          </p:cNvSpPr>
          <p:nvPr>
            <p:ph type="ftr" sz="quarter" idx="3"/>
          </p:nvPr>
        </p:nvSpPr>
        <p:spPr bwMode="auto">
          <a:xfrm>
            <a:off x="611560" y="6525344"/>
            <a:ext cx="7920880" cy="324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cs typeface="+mn-cs"/>
              </a:defRPr>
            </a:lvl1pPr>
          </a:lstStyle>
          <a:p>
            <a:pPr fontAlgn="base">
              <a:spcBef>
                <a:spcPct val="0"/>
              </a:spcBef>
              <a:spcAft>
                <a:spcPct val="0"/>
              </a:spcAft>
              <a:defRPr/>
            </a:pPr>
            <a:r>
              <a:rPr lang="it-IT" altLang="it-IT" i="1" dirty="0" smtClean="0">
                <a:solidFill>
                  <a:srgbClr val="CC6600"/>
                </a:solidFill>
              </a:rPr>
              <a:t>ARPA FVG - OSMER Osservatorio Meteorologico Regionale - Settore Meteo del CFD di Protezione Civile FVG</a:t>
            </a:r>
            <a:endParaRPr lang="en-US" dirty="0">
              <a:solidFill>
                <a:srgbClr val="000000"/>
              </a:solidFill>
            </a:endParaRPr>
          </a:p>
        </p:txBody>
      </p:sp>
      <p:sp>
        <p:nvSpPr>
          <p:cNvPr id="1030" name="Rectangle 6"/>
          <p:cNvSpPr>
            <a:spLocks noGrp="1" noChangeArrowheads="1"/>
          </p:cNvSpPr>
          <p:nvPr>
            <p:ph type="sldNum" sz="quarter" idx="4"/>
          </p:nvPr>
        </p:nvSpPr>
        <p:spPr bwMode="auto">
          <a:xfrm>
            <a:off x="8748464" y="6525344"/>
            <a:ext cx="432048"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solidFill>
                  <a:srgbClr val="CC6600"/>
                </a:solidFill>
                <a:cs typeface="+mn-cs"/>
              </a:defRPr>
            </a:lvl1pPr>
          </a:lstStyle>
          <a:p>
            <a:pPr fontAlgn="base">
              <a:spcBef>
                <a:spcPct val="0"/>
              </a:spcBef>
              <a:spcAft>
                <a:spcPct val="0"/>
              </a:spcAft>
              <a:defRPr/>
            </a:pPr>
            <a:fld id="{1F31D65F-904B-410C-8D0A-8EFFAC20E329}" type="slidenum">
              <a:rPr lang="en-US" smtClean="0"/>
              <a:pPr fontAlgn="base">
                <a:spcBef>
                  <a:spcPct val="0"/>
                </a:spcBef>
                <a:spcAft>
                  <a:spcPct val="0"/>
                </a:spcAft>
                <a:defRPr/>
              </a:pPr>
              <a:t>‹N›</a:t>
            </a:fld>
            <a:endParaRPr lang="en-US" dirty="0"/>
          </a:p>
        </p:txBody>
      </p:sp>
    </p:spTree>
    <p:extLst>
      <p:ext uri="{BB962C8B-B14F-4D97-AF65-F5344CB8AC3E}">
        <p14:creationId xmlns:p14="http://schemas.microsoft.com/office/powerpoint/2010/main" val="2724533018"/>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strips dir="rd"/>
  </p:transition>
  <p:hf sldNum="0" hdr="0" dt="0"/>
  <p:txStyles>
    <p:titleStyle>
      <a:lvl1pPr algn="ctr" rtl="0" eaLnBrk="1" fontAlgn="base" hangingPunct="1">
        <a:spcBef>
          <a:spcPct val="0"/>
        </a:spcBef>
        <a:spcAft>
          <a:spcPct val="0"/>
        </a:spcAft>
        <a:defRPr sz="2800" b="1">
          <a:solidFill>
            <a:srgbClr val="CC6600"/>
          </a:solidFill>
          <a:latin typeface="+mj-lt"/>
          <a:ea typeface="+mj-ea"/>
          <a:cs typeface="+mj-cs"/>
        </a:defRPr>
      </a:lvl1pPr>
      <a:lvl2pPr algn="ctr" rtl="0" eaLnBrk="1" fontAlgn="base" hangingPunct="1">
        <a:spcBef>
          <a:spcPct val="0"/>
        </a:spcBef>
        <a:spcAft>
          <a:spcPct val="0"/>
        </a:spcAft>
        <a:defRPr sz="4400">
          <a:solidFill>
            <a:schemeClr val="tx2"/>
          </a:solidFill>
          <a:latin typeface="Verdana" pitchFamily="34" charset="0"/>
        </a:defRPr>
      </a:lvl2pPr>
      <a:lvl3pPr algn="ctr" rtl="0" eaLnBrk="1" fontAlgn="base" hangingPunct="1">
        <a:spcBef>
          <a:spcPct val="0"/>
        </a:spcBef>
        <a:spcAft>
          <a:spcPct val="0"/>
        </a:spcAft>
        <a:defRPr sz="4400">
          <a:solidFill>
            <a:schemeClr val="tx2"/>
          </a:solidFill>
          <a:latin typeface="Verdana" pitchFamily="34" charset="0"/>
        </a:defRPr>
      </a:lvl3pPr>
      <a:lvl4pPr algn="ctr" rtl="0" eaLnBrk="1" fontAlgn="base" hangingPunct="1">
        <a:spcBef>
          <a:spcPct val="0"/>
        </a:spcBef>
        <a:spcAft>
          <a:spcPct val="0"/>
        </a:spcAft>
        <a:defRPr sz="4400">
          <a:solidFill>
            <a:schemeClr val="tx2"/>
          </a:solidFill>
          <a:latin typeface="Verdana" pitchFamily="34" charset="0"/>
        </a:defRPr>
      </a:lvl4pPr>
      <a:lvl5pPr algn="ctr" rtl="0" eaLnBrk="1" fontAlgn="base" hangingPunct="1">
        <a:spcBef>
          <a:spcPct val="0"/>
        </a:spcBef>
        <a:spcAft>
          <a:spcPct val="0"/>
        </a:spcAft>
        <a:defRPr sz="4400">
          <a:solidFill>
            <a:schemeClr val="tx2"/>
          </a:solidFill>
          <a:latin typeface="Verdana" pitchFamily="34" charset="0"/>
        </a:defRPr>
      </a:lvl5pPr>
      <a:lvl6pPr marL="457200" algn="ctr" rtl="0" eaLnBrk="1" fontAlgn="base" hangingPunct="1">
        <a:spcBef>
          <a:spcPct val="0"/>
        </a:spcBef>
        <a:spcAft>
          <a:spcPct val="0"/>
        </a:spcAft>
        <a:defRPr sz="4400">
          <a:solidFill>
            <a:schemeClr val="tx2"/>
          </a:solidFill>
          <a:latin typeface="Verdana" pitchFamily="34" charset="0"/>
        </a:defRPr>
      </a:lvl6pPr>
      <a:lvl7pPr marL="914400" algn="ctr" rtl="0" eaLnBrk="1" fontAlgn="base" hangingPunct="1">
        <a:spcBef>
          <a:spcPct val="0"/>
        </a:spcBef>
        <a:spcAft>
          <a:spcPct val="0"/>
        </a:spcAft>
        <a:defRPr sz="4400">
          <a:solidFill>
            <a:schemeClr val="tx2"/>
          </a:solidFill>
          <a:latin typeface="Verdana" pitchFamily="34" charset="0"/>
        </a:defRPr>
      </a:lvl7pPr>
      <a:lvl8pPr marL="1371600" algn="ctr" rtl="0" eaLnBrk="1" fontAlgn="base" hangingPunct="1">
        <a:spcBef>
          <a:spcPct val="0"/>
        </a:spcBef>
        <a:spcAft>
          <a:spcPct val="0"/>
        </a:spcAft>
        <a:defRPr sz="4400">
          <a:solidFill>
            <a:schemeClr val="tx2"/>
          </a:solidFill>
          <a:latin typeface="Verdana" pitchFamily="34" charset="0"/>
        </a:defRPr>
      </a:lvl8pPr>
      <a:lvl9pPr marL="1828800" algn="ctr" rtl="0" eaLnBrk="1" fontAlgn="base" hangingPunct="1">
        <a:spcBef>
          <a:spcPct val="0"/>
        </a:spcBef>
        <a:spcAft>
          <a:spcPct val="0"/>
        </a:spcAft>
        <a:defRPr sz="4400">
          <a:solidFill>
            <a:schemeClr val="tx2"/>
          </a:solidFill>
          <a:latin typeface="Verdana" pitchFamily="34" charset="0"/>
        </a:defRPr>
      </a:lvl9pPr>
    </p:titleStyle>
    <p:bodyStyle>
      <a:lvl1pPr marL="342900" indent="-342900" algn="l" rtl="0" eaLnBrk="1" fontAlgn="base" hangingPunct="1">
        <a:spcBef>
          <a:spcPct val="20000"/>
        </a:spcBef>
        <a:spcAft>
          <a:spcPct val="0"/>
        </a:spcAft>
        <a:buChar char="•"/>
        <a:defRPr sz="2400" b="1">
          <a:solidFill>
            <a:schemeClr val="bg1">
              <a:lumMod val="50000"/>
            </a:schemeClr>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1">
              <a:lumMod val="50000"/>
            </a:schemeClr>
          </a:solidFill>
          <a:latin typeface="+mn-lt"/>
        </a:defRPr>
      </a:lvl2pPr>
      <a:lvl3pPr marL="1143000" indent="-228600" algn="l" rtl="0" eaLnBrk="1" fontAlgn="base" hangingPunct="1">
        <a:spcBef>
          <a:spcPct val="20000"/>
        </a:spcBef>
        <a:spcAft>
          <a:spcPct val="0"/>
        </a:spcAft>
        <a:buChar char="•"/>
        <a:defRPr sz="2000" b="1">
          <a:solidFill>
            <a:schemeClr val="bg1">
              <a:lumMod val="50000"/>
            </a:schemeClr>
          </a:solidFill>
          <a:latin typeface="+mn-lt"/>
        </a:defRPr>
      </a:lvl3pPr>
      <a:lvl4pPr marL="1600200" indent="-228600" algn="l" rtl="0" eaLnBrk="1" fontAlgn="base" hangingPunct="1">
        <a:spcBef>
          <a:spcPct val="20000"/>
        </a:spcBef>
        <a:spcAft>
          <a:spcPct val="0"/>
        </a:spcAft>
        <a:buChar char="–"/>
        <a:defRPr sz="2000">
          <a:solidFill>
            <a:schemeClr val="bg1">
              <a:lumMod val="50000"/>
            </a:schemeClr>
          </a:solidFill>
          <a:latin typeface="+mn-lt"/>
        </a:defRPr>
      </a:lvl4pPr>
      <a:lvl5pPr marL="2057400" indent="-228600" algn="l" rtl="0" eaLnBrk="1" fontAlgn="base" hangingPunct="1">
        <a:spcBef>
          <a:spcPct val="20000"/>
        </a:spcBef>
        <a:spcAft>
          <a:spcPct val="0"/>
        </a:spcAft>
        <a:buChar char="»"/>
        <a:defRPr sz="1600">
          <a:solidFill>
            <a:schemeClr val="bg1">
              <a:lumMod val="50000"/>
            </a:schemeClr>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D9B"/>
            </a:gs>
            <a:gs pos="100000">
              <a:srgbClr val="FF9933"/>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it-IT" smtClean="0"/>
              <a:t>Fare clic per modificare gli stili del testo dello schema</a:t>
            </a:r>
          </a:p>
          <a:p>
            <a:pPr lvl="1"/>
            <a:r>
              <a:rPr lang="en-US" altLang="it-IT" smtClean="0"/>
              <a:t>Secondo livello</a:t>
            </a:r>
          </a:p>
          <a:p>
            <a:pPr lvl="2"/>
            <a:r>
              <a:rPr lang="en-US" altLang="it-IT" smtClean="0"/>
              <a:t>Terzo livello</a:t>
            </a:r>
          </a:p>
          <a:p>
            <a:pPr lvl="3"/>
            <a:r>
              <a:rPr lang="en-US" altLang="it-IT" smtClean="0"/>
              <a:t>Quarto livello</a:t>
            </a:r>
          </a:p>
          <a:p>
            <a:pPr lvl="4"/>
            <a:r>
              <a:rPr lang="en-US" alt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solidFill>
                  <a:srgbClr val="CC6600"/>
                </a:solidFill>
                <a:latin typeface="Calibri" panose="020F0502020204030204" pitchFamily="34"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solidFill>
                  <a:srgbClr val="CC6600"/>
                </a:solidFill>
                <a:latin typeface="Calibri" panose="020F0502020204030204" pitchFamily="34"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solidFill>
                  <a:srgbClr val="CC6600"/>
                </a:solidFill>
                <a:latin typeface="Calibri" panose="020F0502020204030204" pitchFamily="34" charset="0"/>
                <a:cs typeface="+mn-cs"/>
              </a:defRPr>
            </a:lvl1pPr>
          </a:lstStyle>
          <a:p>
            <a:pPr fontAlgn="base">
              <a:spcBef>
                <a:spcPct val="0"/>
              </a:spcBef>
              <a:spcAft>
                <a:spcPct val="0"/>
              </a:spcAft>
              <a:defRPr/>
            </a:pPr>
            <a:fld id="{1918D8B4-5FEC-4BB6-8816-59D3C210E0F7}" type="slidenum">
              <a:rPr lang="en-US"/>
              <a:pPr fontAlgn="base">
                <a:spcBef>
                  <a:spcPct val="0"/>
                </a:spcBef>
                <a:spcAft>
                  <a:spcPct val="0"/>
                </a:spcAft>
                <a:defRPr/>
              </a:pPr>
              <a:t>‹N›</a:t>
            </a:fld>
            <a:endParaRPr lang="en-US"/>
          </a:p>
        </p:txBody>
      </p:sp>
    </p:spTree>
    <p:extLst>
      <p:ext uri="{BB962C8B-B14F-4D97-AF65-F5344CB8AC3E}">
        <p14:creationId xmlns:p14="http://schemas.microsoft.com/office/powerpoint/2010/main" val="325914008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ransition>
    <p:strips dir="rd"/>
  </p:transition>
  <p:timing>
    <p:tnLst>
      <p:par>
        <p:cTn id="1" dur="indefinite" restart="never" nodeType="tmRoot"/>
      </p:par>
    </p:tnLst>
  </p:timing>
  <p:txStyles>
    <p:titleStyle>
      <a:lvl1pPr algn="ctr" rtl="0" eaLnBrk="0" fontAlgn="base" hangingPunct="0">
        <a:spcBef>
          <a:spcPct val="0"/>
        </a:spcBef>
        <a:spcAft>
          <a:spcPct val="0"/>
        </a:spcAft>
        <a:defRPr sz="2800" b="1">
          <a:solidFill>
            <a:srgbClr val="CC6600"/>
          </a:solidFill>
          <a:latin typeface="Calibri" panose="020F0502020204030204" pitchFamily="34" charset="0"/>
          <a:ea typeface="+mj-ea"/>
          <a:cs typeface="+mj-cs"/>
        </a:defRPr>
      </a:lvl1pPr>
      <a:lvl2pPr algn="ctr" rtl="0" eaLnBrk="0" fontAlgn="base" hangingPunct="0">
        <a:spcBef>
          <a:spcPct val="0"/>
        </a:spcBef>
        <a:spcAft>
          <a:spcPct val="0"/>
        </a:spcAft>
        <a:defRPr sz="2800" b="1">
          <a:solidFill>
            <a:srgbClr val="CC6600"/>
          </a:solidFill>
          <a:latin typeface="Calibri" pitchFamily="34" charset="0"/>
        </a:defRPr>
      </a:lvl2pPr>
      <a:lvl3pPr algn="ctr" rtl="0" eaLnBrk="0" fontAlgn="base" hangingPunct="0">
        <a:spcBef>
          <a:spcPct val="0"/>
        </a:spcBef>
        <a:spcAft>
          <a:spcPct val="0"/>
        </a:spcAft>
        <a:defRPr sz="2800" b="1">
          <a:solidFill>
            <a:srgbClr val="CC6600"/>
          </a:solidFill>
          <a:latin typeface="Calibri" pitchFamily="34" charset="0"/>
        </a:defRPr>
      </a:lvl3pPr>
      <a:lvl4pPr algn="ctr" rtl="0" eaLnBrk="0" fontAlgn="base" hangingPunct="0">
        <a:spcBef>
          <a:spcPct val="0"/>
        </a:spcBef>
        <a:spcAft>
          <a:spcPct val="0"/>
        </a:spcAft>
        <a:defRPr sz="2800" b="1">
          <a:solidFill>
            <a:srgbClr val="CC6600"/>
          </a:solidFill>
          <a:latin typeface="Calibri" pitchFamily="34" charset="0"/>
        </a:defRPr>
      </a:lvl4pPr>
      <a:lvl5pPr algn="ctr" rtl="0" eaLnBrk="0" fontAlgn="base" hangingPunct="0">
        <a:spcBef>
          <a:spcPct val="0"/>
        </a:spcBef>
        <a:spcAft>
          <a:spcPct val="0"/>
        </a:spcAft>
        <a:defRPr sz="2800" b="1">
          <a:solidFill>
            <a:srgbClr val="CC6600"/>
          </a:solidFill>
          <a:latin typeface="Calibri" pitchFamily="34" charset="0"/>
        </a:defRPr>
      </a:lvl5pPr>
      <a:lvl6pPr marL="457200" algn="ctr" rtl="0" eaLnBrk="0" fontAlgn="base" hangingPunct="0">
        <a:spcBef>
          <a:spcPct val="0"/>
        </a:spcBef>
        <a:spcAft>
          <a:spcPct val="0"/>
        </a:spcAft>
        <a:defRPr sz="4400">
          <a:solidFill>
            <a:schemeClr val="tx2"/>
          </a:solidFill>
          <a:latin typeface="Verdana" pitchFamily="34" charset="0"/>
        </a:defRPr>
      </a:lvl6pPr>
      <a:lvl7pPr marL="914400" algn="ctr" rtl="0" eaLnBrk="0" fontAlgn="base" hangingPunct="0">
        <a:spcBef>
          <a:spcPct val="0"/>
        </a:spcBef>
        <a:spcAft>
          <a:spcPct val="0"/>
        </a:spcAft>
        <a:defRPr sz="4400">
          <a:solidFill>
            <a:schemeClr val="tx2"/>
          </a:solidFill>
          <a:latin typeface="Verdana" pitchFamily="34" charset="0"/>
        </a:defRPr>
      </a:lvl7pPr>
      <a:lvl8pPr marL="1371600" algn="ctr" rtl="0" eaLnBrk="0" fontAlgn="base" hangingPunct="0">
        <a:spcBef>
          <a:spcPct val="0"/>
        </a:spcBef>
        <a:spcAft>
          <a:spcPct val="0"/>
        </a:spcAft>
        <a:defRPr sz="4400">
          <a:solidFill>
            <a:schemeClr val="tx2"/>
          </a:solidFill>
          <a:latin typeface="Verdana" pitchFamily="34" charset="0"/>
        </a:defRPr>
      </a:lvl8pPr>
      <a:lvl9pPr marL="1828800" algn="ctr" rtl="0" eaLnBrk="0" fontAlgn="base" hangingPunct="0">
        <a:spcBef>
          <a:spcPct val="0"/>
        </a:spcBef>
        <a:spcAft>
          <a:spcPct val="0"/>
        </a:spcAft>
        <a:defRPr sz="4400">
          <a:solidFill>
            <a:schemeClr val="tx2"/>
          </a:solidFill>
          <a:latin typeface="Verdana" pitchFamily="34" charset="0"/>
        </a:defRPr>
      </a:lvl9pPr>
    </p:titleStyle>
    <p:bodyStyle>
      <a:lvl1pPr marL="342900" indent="-342900" algn="l" rtl="0" eaLnBrk="0" fontAlgn="base" hangingPunct="0">
        <a:spcBef>
          <a:spcPct val="20000"/>
        </a:spcBef>
        <a:spcAft>
          <a:spcPct val="0"/>
        </a:spcAft>
        <a:buChar char="•"/>
        <a:defRPr sz="3200" b="1">
          <a:solidFill>
            <a:srgbClr val="002060"/>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har char="–"/>
        <a:defRPr sz="2800" b="1">
          <a:solidFill>
            <a:srgbClr val="002060"/>
          </a:solidFill>
          <a:latin typeface="Calibri" panose="020F0502020204030204" pitchFamily="34" charset="0"/>
        </a:defRPr>
      </a:lvl2pPr>
      <a:lvl3pPr marL="1143000" indent="-228600" algn="l" rtl="0" eaLnBrk="0" fontAlgn="base" hangingPunct="0">
        <a:spcBef>
          <a:spcPct val="20000"/>
        </a:spcBef>
        <a:spcAft>
          <a:spcPct val="0"/>
        </a:spcAft>
        <a:buChar char="•"/>
        <a:defRPr sz="2400" b="1">
          <a:solidFill>
            <a:srgbClr val="002060"/>
          </a:solidFill>
          <a:latin typeface="Calibri" panose="020F0502020204030204" pitchFamily="34" charset="0"/>
        </a:defRPr>
      </a:lvl3pPr>
      <a:lvl4pPr marL="1600200" indent="-228600" algn="l" rtl="0" eaLnBrk="0" fontAlgn="base" hangingPunct="0">
        <a:spcBef>
          <a:spcPct val="20000"/>
        </a:spcBef>
        <a:spcAft>
          <a:spcPct val="0"/>
        </a:spcAft>
        <a:buChar char="–"/>
        <a:defRPr sz="2000" b="1">
          <a:solidFill>
            <a:srgbClr val="002060"/>
          </a:solidFill>
          <a:latin typeface="Calibri" panose="020F0502020204030204" pitchFamily="34" charset="0"/>
        </a:defRPr>
      </a:lvl4pPr>
      <a:lvl5pPr marL="2057400" indent="-228600" algn="l" rtl="0" eaLnBrk="0" fontAlgn="base" hangingPunct="0">
        <a:spcBef>
          <a:spcPct val="20000"/>
        </a:spcBef>
        <a:spcAft>
          <a:spcPct val="0"/>
        </a:spcAft>
        <a:buChar char="»"/>
        <a:defRPr sz="2000" b="1">
          <a:solidFill>
            <a:srgbClr val="002060"/>
          </a:solidFill>
          <a:latin typeface="Calibri" panose="020F0502020204030204" pitchFamily="34"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24.jpg"/><Relationship Id="rId13" Type="http://schemas.openxmlformats.org/officeDocument/2006/relationships/image" Target="../media/image1.jpeg"/><Relationship Id="rId3" Type="http://schemas.openxmlformats.org/officeDocument/2006/relationships/image" Target="../media/image20.jpeg"/><Relationship Id="rId7" Type="http://schemas.openxmlformats.org/officeDocument/2006/relationships/image" Target="../media/image23.jpeg"/><Relationship Id="rId12" Type="http://schemas.openxmlformats.org/officeDocument/2006/relationships/image" Target="../media/image28.jpeg"/><Relationship Id="rId2" Type="http://schemas.openxmlformats.org/officeDocument/2006/relationships/notesSlide" Target="../notesSlides/notesSlide2.xml"/><Relationship Id="rId16" Type="http://schemas.openxmlformats.org/officeDocument/2006/relationships/image" Target="../media/image31.jpeg"/><Relationship Id="rId1" Type="http://schemas.openxmlformats.org/officeDocument/2006/relationships/slideLayout" Target="../slideLayouts/slideLayout6.xml"/><Relationship Id="rId6" Type="http://schemas.openxmlformats.org/officeDocument/2006/relationships/image" Target="../media/image22.jpeg"/><Relationship Id="rId11" Type="http://schemas.openxmlformats.org/officeDocument/2006/relationships/image" Target="../media/image27.jpeg"/><Relationship Id="rId5" Type="http://schemas.microsoft.com/office/2007/relationships/hdphoto" Target="../media/hdphoto2.wdp"/><Relationship Id="rId15" Type="http://schemas.openxmlformats.org/officeDocument/2006/relationships/image" Target="../media/image30.jpeg"/><Relationship Id="rId10" Type="http://schemas.openxmlformats.org/officeDocument/2006/relationships/image" Target="../media/image26.jpeg"/><Relationship Id="rId4" Type="http://schemas.openxmlformats.org/officeDocument/2006/relationships/image" Target="../media/image21.jpeg"/><Relationship Id="rId9" Type="http://schemas.openxmlformats.org/officeDocument/2006/relationships/image" Target="../media/image25.jpeg"/><Relationship Id="rId1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emf"/></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jpeg"/><Relationship Id="rId7"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2.png"/><Relationship Id="rId4"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1.jpe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1.jpe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1.jpe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58.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2.png"/><Relationship Id="rId4" Type="http://schemas.openxmlformats.org/officeDocument/2006/relationships/image" Target="../media/image1.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2.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jpeg"/></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jpeg"/></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9.jpg"/><Relationship Id="rId5" Type="http://schemas.openxmlformats.org/officeDocument/2006/relationships/image" Target="../media/image78.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80.jpe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29.xml"/><Relationship Id="rId7" Type="http://schemas.openxmlformats.org/officeDocument/2006/relationships/image" Target="../media/image81.pn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jpeg"/><Relationship Id="rId4" Type="http://schemas.openxmlformats.org/officeDocument/2006/relationships/image" Target="../media/image82.png"/><Relationship Id="rId9" Type="http://schemas.openxmlformats.org/officeDocument/2006/relationships/image" Target="../media/image83.png"/></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hyperlink" Target="climate_change/NASA%20Temperature%20Standstill,%20But%20Hottest%20Decade%20Since%20Late%201800's.mp4" TargetMode="External"/><Relationship Id="rId5" Type="http://schemas.openxmlformats.org/officeDocument/2006/relationships/hyperlink" Target="Earth's%20Long-Term%20Warming%20Trend,%201880-2015.mp4" TargetMode="External"/><Relationship Id="rId4" Type="http://schemas.openxmlformats.org/officeDocument/2006/relationships/image" Target="../media/image1.jpeg"/></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87.jpeg"/><Relationship Id="rId4" Type="http://schemas.openxmlformats.org/officeDocument/2006/relationships/hyperlink" Target="http://www.bloomberg.com/graphics/2014-hottest-year-on-record/"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image" Target="../media/image90.jpeg"/></Relationships>
</file>

<file path=ppt/slides/_rels/slide4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5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jpeg"/><Relationship Id="rId7" Type="http://schemas.openxmlformats.org/officeDocument/2006/relationships/image" Target="../media/image99.jpe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98.jpeg"/><Relationship Id="rId5" Type="http://schemas.openxmlformats.org/officeDocument/2006/relationships/image" Target="../media/image97.jpg"/><Relationship Id="rId4" Type="http://schemas.openxmlformats.org/officeDocument/2006/relationships/image" Target="../media/image96.png"/></Relationships>
</file>

<file path=ppt/slides/_rels/slide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101.png"/><Relationship Id="rId4" Type="http://schemas.openxmlformats.org/officeDocument/2006/relationships/image" Target="../media/image100.png"/></Relationships>
</file>

<file path=ppt/slides/_rels/slide5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5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05.jpeg"/><Relationship Id="rId7" Type="http://schemas.openxmlformats.org/officeDocument/2006/relationships/image" Target="../media/image107.jpe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98.jpeg"/><Relationship Id="rId5" Type="http://schemas.openxmlformats.org/officeDocument/2006/relationships/image" Target="../media/image106.jpeg"/><Relationship Id="rId4" Type="http://schemas.openxmlformats.org/officeDocument/2006/relationships/image" Target="../media/image1.jpeg"/></Relationships>
</file>

<file path=ppt/slides/_rels/slide55.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1.jpeg"/><Relationship Id="rId5" Type="http://schemas.openxmlformats.org/officeDocument/2006/relationships/image" Target="../media/image110.png"/><Relationship Id="rId4" Type="http://schemas.openxmlformats.org/officeDocument/2006/relationships/image" Target="../media/image109.png"/></Relationships>
</file>

<file path=ppt/slides/_rels/slide5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jpeg"/></Relationships>
</file>

<file path=ppt/slides/_rels/slide57.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12.png"/><Relationship Id="rId7"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110.png"/><Relationship Id="rId4" Type="http://schemas.openxmlformats.org/officeDocument/2006/relationships/image" Target="../media/image113.png"/></Relationships>
</file>

<file path=ppt/slides/_rels/slide5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119.jpeg"/><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21.jpg"/><Relationship Id="rId7" Type="http://schemas.openxmlformats.org/officeDocument/2006/relationships/diagramQuickStyle" Target="../diagrams/quickStyle2.xml"/><Relationship Id="rId2" Type="http://schemas.openxmlformats.org/officeDocument/2006/relationships/image" Target="../media/image120.jpeg"/><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22.jpeg"/><Relationship Id="rId9" Type="http://schemas.microsoft.com/office/2007/relationships/diagramDrawing" Target="../diagrams/drawing2.xml"/></Relationships>
</file>

<file path=ppt/slides/_rels/slide62.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jpeg"/></Relationships>
</file>

<file path=ppt/slides/_rels/slide6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jpeg"/><Relationship Id="rId7" Type="http://schemas.openxmlformats.org/officeDocument/2006/relationships/image" Target="../media/image129.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6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jpeg"/><Relationship Id="rId7" Type="http://schemas.openxmlformats.org/officeDocument/2006/relationships/image" Target="../media/image129.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6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30.jpeg"/><Relationship Id="rId7" Type="http://schemas.openxmlformats.org/officeDocument/2006/relationships/image" Target="../media/image133.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32.gif"/><Relationship Id="rId5" Type="http://schemas.openxmlformats.org/officeDocument/2006/relationships/image" Target="../media/image131.jpeg"/><Relationship Id="rId4" Type="http://schemas.openxmlformats.org/officeDocument/2006/relationships/image" Target="../media/image1.jpeg"/></Relationships>
</file>

<file path=ppt/slides/_rels/slide6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2.png"/><Relationship Id="rId4" Type="http://schemas.openxmlformats.org/officeDocument/2006/relationships/image" Target="../media/image1.jpeg"/></Relationships>
</file>

<file path=ppt/slides/_rels/slide6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35.jpg"/><Relationship Id="rId1" Type="http://schemas.openxmlformats.org/officeDocument/2006/relationships/slideLayout" Target="../slideLayouts/slideLayout2.xml"/><Relationship Id="rId5" Type="http://schemas.openxmlformats.org/officeDocument/2006/relationships/image" Target="../media/image136.jpeg"/><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image" Target="../media/image137.jpeg"/><Relationship Id="rId7"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138.jpeg"/><Relationship Id="rId4" Type="http://schemas.openxmlformats.org/officeDocument/2006/relationships/image" Target="../media/image1.jpeg"/></Relationships>
</file>

<file path=ppt/slides/_rels/slide69.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47.jpeg"/><Relationship Id="rId3" Type="http://schemas.openxmlformats.org/officeDocument/2006/relationships/image" Target="../media/image139.jpeg"/><Relationship Id="rId7" Type="http://schemas.openxmlformats.org/officeDocument/2006/relationships/image" Target="../media/image142.jpeg"/><Relationship Id="rId12" Type="http://schemas.microsoft.com/office/2007/relationships/hdphoto" Target="../media/hdphoto3.wdp"/><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41.jpg"/><Relationship Id="rId11" Type="http://schemas.openxmlformats.org/officeDocument/2006/relationships/image" Target="../media/image146.jpeg"/><Relationship Id="rId5" Type="http://schemas.openxmlformats.org/officeDocument/2006/relationships/image" Target="../media/image140.png"/><Relationship Id="rId10" Type="http://schemas.openxmlformats.org/officeDocument/2006/relationships/image" Target="../media/image145.jpeg"/><Relationship Id="rId4" Type="http://schemas.openxmlformats.org/officeDocument/2006/relationships/image" Target="../media/image1.jpeg"/><Relationship Id="rId9" Type="http://schemas.openxmlformats.org/officeDocument/2006/relationships/image" Target="../media/image144.jpeg"/><Relationship Id="rId14" Type="http://schemas.openxmlformats.org/officeDocument/2006/relationships/image" Target="../media/image148.jpeg"/></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140.png"/></Relationships>
</file>

<file path=ppt/slides/_rels/slide7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19.xml"/><Relationship Id="rId6" Type="http://schemas.openxmlformats.org/officeDocument/2006/relationships/image" Target="../media/image151.jpeg"/><Relationship Id="rId5" Type="http://schemas.openxmlformats.org/officeDocument/2006/relationships/image" Target="../media/image150.jpeg"/><Relationship Id="rId4" Type="http://schemas.openxmlformats.org/officeDocument/2006/relationships/image" Target="../media/image149.jpeg"/></Relationships>
</file>

<file path=ppt/slides/_rels/slide7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7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157.jpg"/><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1.xml"/><Relationship Id="rId1" Type="http://schemas.openxmlformats.org/officeDocument/2006/relationships/slideLayout" Target="../slideLayouts/slideLayout3.xml"/><Relationship Id="rId5" Type="http://schemas.openxmlformats.org/officeDocument/2006/relationships/image" Target="../media/image158.jpeg"/><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161.png"/><Relationship Id="rId4" Type="http://schemas.openxmlformats.org/officeDocument/2006/relationships/image" Target="../media/image160.png"/></Relationships>
</file>

<file path=ppt/slides/_rels/slide7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164.jpeg"/><Relationship Id="rId5" Type="http://schemas.openxmlformats.org/officeDocument/2006/relationships/image" Target="../media/image163.jpeg"/><Relationship Id="rId4" Type="http://schemas.openxmlformats.org/officeDocument/2006/relationships/image" Target="../media/image162.jpeg"/></Relationships>
</file>

<file path=ppt/slides/_rels/slide7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165.jpeg"/><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56.xml"/><Relationship Id="rId1" Type="http://schemas.openxmlformats.org/officeDocument/2006/relationships/slideLayout" Target="../slideLayouts/slideLayout6.xml"/><Relationship Id="rId6" Type="http://schemas.openxmlformats.org/officeDocument/2006/relationships/image" Target="../media/image167.jpeg"/><Relationship Id="rId5" Type="http://schemas.openxmlformats.org/officeDocument/2006/relationships/image" Target="../media/image2.png"/><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168.png"/><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8" Type="http://schemas.openxmlformats.org/officeDocument/2006/relationships/hyperlink" Target="http://appelloimpreseperilclima.eu/wp-content/uploads/2015/11/Companies-Call-for-Cop-21-English.pdf" TargetMode="External"/><Relationship Id="rId3" Type="http://schemas.openxmlformats.org/officeDocument/2006/relationships/image" Target="../media/image1.jpeg"/><Relationship Id="rId7" Type="http://schemas.openxmlformats.org/officeDocument/2006/relationships/hyperlink" Target="http://appelloimpreseperilclima.eu/wp-content/uploads/2015/11/appello_WEB.pdf" TargetMode="External"/><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hyperlink" Target="http://appelloimpreseperilclima.eu/wp-content/uploads/2015/11/Appello-Imprese-per-Parigi-Adesion-Form.pdf" TargetMode="External"/><Relationship Id="rId5" Type="http://schemas.openxmlformats.org/officeDocument/2006/relationships/hyperlink" Target="http://appelloimpreseperilclima.eu/index.php/appello/" TargetMode="External"/><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hyperlink" Target="http://appelloimpreseperilclima.eu/wp-content/uploads/2015/11/Companies-Call-for-Cop-21-English.pdf" TargetMode="Externa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hyperlink" Target="http://appelloimpreseperilclima.eu/wp-content/uploads/2015/11/appello_WEB.pdf" TargetMode="External"/><Relationship Id="rId5" Type="http://schemas.openxmlformats.org/officeDocument/2006/relationships/hyperlink" Target="http://appelloimpreseperilclima.eu/wp-content/uploads/2015/11/Appello-Imprese-per-Parigi-Adesion-Form.pdf" TargetMode="External"/><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169.png"/><Relationship Id="rId5" Type="http://schemas.openxmlformats.org/officeDocument/2006/relationships/hyperlink" Target="http://influencemap.org/site/data/000/104/InfluenceMap_Media_Guide_Nov_2015.pdf" TargetMode="External"/><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hyperlink" Target="http://influencemap.org/site/data/000/104/InfluenceMap_Media_Guide_Nov_2015.pdf" TargetMode="External"/><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jpeg"/><Relationship Id="rId7" Type="http://schemas.openxmlformats.org/officeDocument/2006/relationships/image" Target="../media/image172.pn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2.png"/><Relationship Id="rId9" Type="http://schemas.openxmlformats.org/officeDocument/2006/relationships/image" Target="../media/image174.jpeg"/></Relationships>
</file>

<file path=ppt/slides/_rels/slide8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2.png"/></Relationships>
</file>

<file path=ppt/slides/_rels/slide88.xml.rels><?xml version="1.0" encoding="UTF-8" standalone="yes"?>
<Relationships xmlns="http://schemas.openxmlformats.org/package/2006/relationships"><Relationship Id="rId2" Type="http://schemas.openxmlformats.org/officeDocument/2006/relationships/image" Target="../media/image177.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79.png"/><Relationship Id="rId4" Type="http://schemas.openxmlformats.org/officeDocument/2006/relationships/image" Target="../media/image178.png"/></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jpeg"/><Relationship Id="rId3" Type="http://schemas.openxmlformats.org/officeDocument/2006/relationships/image" Target="../media/image146.jpeg"/><Relationship Id="rId7" Type="http://schemas.openxmlformats.org/officeDocument/2006/relationships/image" Target="../media/image24.jpg"/><Relationship Id="rId12" Type="http://schemas.openxmlformats.org/officeDocument/2006/relationships/image" Target="../media/image183.jpeg"/><Relationship Id="rId2" Type="http://schemas.openxmlformats.org/officeDocument/2006/relationships/image" Target="../media/image139.jpeg"/><Relationship Id="rId1" Type="http://schemas.openxmlformats.org/officeDocument/2006/relationships/slideLayout" Target="../slideLayouts/slideLayout2.xml"/><Relationship Id="rId6" Type="http://schemas.openxmlformats.org/officeDocument/2006/relationships/image" Target="../media/image23.jpeg"/><Relationship Id="rId11" Type="http://schemas.openxmlformats.org/officeDocument/2006/relationships/image" Target="../media/image182.jpeg"/><Relationship Id="rId5" Type="http://schemas.openxmlformats.org/officeDocument/2006/relationships/image" Target="../media/image136.jpeg"/><Relationship Id="rId10" Type="http://schemas.openxmlformats.org/officeDocument/2006/relationships/image" Target="../media/image181.jpeg"/><Relationship Id="rId4" Type="http://schemas.microsoft.com/office/2007/relationships/hdphoto" Target="../media/hdphoto3.wdp"/><Relationship Id="rId9" Type="http://schemas.openxmlformats.org/officeDocument/2006/relationships/image" Target="../media/image180.jpeg"/><Relationship Id="rId14" Type="http://schemas.openxmlformats.org/officeDocument/2006/relationships/image" Target="../media/image184.jpeg"/></Relationships>
</file>

<file path=ppt/slides/_rels/slide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5.jpe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92.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6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egnaposto contenuto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657" y="0"/>
            <a:ext cx="9159315" cy="2171380"/>
          </a:xfrm>
          <a:prstGeom prst="rect">
            <a:avLst/>
          </a:prstGeom>
        </p:spPr>
      </p:pic>
      <p:sp>
        <p:nvSpPr>
          <p:cNvPr id="4099" name="Rectangle 6"/>
          <p:cNvSpPr>
            <a:spLocks noChangeArrowheads="1"/>
          </p:cNvSpPr>
          <p:nvPr/>
        </p:nvSpPr>
        <p:spPr bwMode="auto">
          <a:xfrm>
            <a:off x="2555875" y="115888"/>
            <a:ext cx="4824413" cy="504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b="1">
                <a:solidFill>
                  <a:srgbClr val="002060"/>
                </a:solidFill>
                <a:latin typeface="Calibri" pitchFamily="34"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b="1">
                <a:solidFill>
                  <a:srgbClr val="002060"/>
                </a:solidFill>
                <a:latin typeface="Calibri" pitchFamily="34"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2060"/>
                </a:solidFill>
                <a:latin typeface="Calibri" pitchFamily="34"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9pPr>
          </a:lstStyle>
          <a:p>
            <a:pPr algn="ctr" eaLnBrk="1" hangingPunct="1">
              <a:spcBef>
                <a:spcPct val="0"/>
              </a:spcBef>
              <a:buFontTx/>
              <a:buNone/>
            </a:pPr>
            <a:r>
              <a:rPr lang="it-IT" altLang="it-IT" sz="1400" i="1" dirty="0">
                <a:solidFill>
                  <a:srgbClr val="CC6600"/>
                </a:solidFill>
              </a:rPr>
              <a:t>ARPA FVG - OSMER Osservatorio Meteorologico Regionale - Settore Meteo del CFD di Protezione Civile FVG</a:t>
            </a:r>
            <a:r>
              <a:rPr lang="it-IT" altLang="it-IT" sz="1400" dirty="0">
                <a:solidFill>
                  <a:srgbClr val="CC6600"/>
                </a:solidFill>
              </a:rPr>
              <a:t> </a:t>
            </a:r>
            <a:endParaRPr lang="en-GB" altLang="it-IT" sz="1400" dirty="0">
              <a:solidFill>
                <a:srgbClr val="CC6600"/>
              </a:solidFill>
            </a:endParaRPr>
          </a:p>
        </p:txBody>
      </p:sp>
      <p:pic>
        <p:nvPicPr>
          <p:cNvPr id="4100" name="Picture 10" descr="meteo_fvg_O"/>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9388" y="165100"/>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658" y="4149079"/>
            <a:ext cx="9166058" cy="2717652"/>
          </a:xfrm>
          <a:prstGeom prst="rect">
            <a:avLst/>
          </a:prstGeom>
        </p:spPr>
      </p:pic>
      <p:sp>
        <p:nvSpPr>
          <p:cNvPr id="4101" name="Rectangle 15"/>
          <p:cNvSpPr>
            <a:spLocks noChangeArrowheads="1"/>
          </p:cNvSpPr>
          <p:nvPr/>
        </p:nvSpPr>
        <p:spPr bwMode="auto">
          <a:xfrm>
            <a:off x="179387" y="764704"/>
            <a:ext cx="8751887" cy="5918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ct val="0"/>
              </a:spcBef>
              <a:buFontTx/>
              <a:buNone/>
            </a:pPr>
            <a:r>
              <a:rPr lang="it-IT" altLang="it-IT" sz="6600" i="1" dirty="0" smtClean="0">
                <a:solidFill>
                  <a:srgbClr val="FFCAAA">
                    <a:lumMod val="50000"/>
                  </a:srgbClr>
                </a:solidFill>
              </a:rPr>
              <a:t>cambia il clima…</a:t>
            </a:r>
            <a:endParaRPr lang="it-IT" altLang="it-IT" sz="6600" i="1" dirty="0">
              <a:solidFill>
                <a:srgbClr val="FFCAAA">
                  <a:lumMod val="50000"/>
                </a:srgbClr>
              </a:solidFill>
            </a:endParaRPr>
          </a:p>
          <a:p>
            <a:pPr algn="ctr">
              <a:spcBef>
                <a:spcPct val="0"/>
              </a:spcBef>
              <a:buFontTx/>
              <a:buNone/>
            </a:pPr>
            <a:endParaRPr lang="it-IT" altLang="it-IT" sz="2000" i="1" dirty="0" smtClean="0">
              <a:solidFill>
                <a:srgbClr val="FFCAAA">
                  <a:lumMod val="50000"/>
                </a:srgbClr>
              </a:solidFill>
            </a:endParaRPr>
          </a:p>
          <a:p>
            <a:pPr algn="ctr">
              <a:spcBef>
                <a:spcPct val="0"/>
              </a:spcBef>
              <a:buFontTx/>
              <a:buNone/>
            </a:pPr>
            <a:endParaRPr lang="it-IT" altLang="it-IT" sz="2000" i="1" dirty="0">
              <a:solidFill>
                <a:srgbClr val="FFCAAA">
                  <a:lumMod val="50000"/>
                </a:srgbClr>
              </a:solidFill>
            </a:endParaRPr>
          </a:p>
          <a:p>
            <a:pPr algn="ctr">
              <a:spcBef>
                <a:spcPct val="0"/>
              </a:spcBef>
              <a:buFontTx/>
              <a:buNone/>
            </a:pPr>
            <a:endParaRPr lang="it-IT" altLang="it-IT" sz="2000" i="1" dirty="0" smtClean="0">
              <a:solidFill>
                <a:srgbClr val="FFCAAA">
                  <a:lumMod val="50000"/>
                </a:srgbClr>
              </a:solidFill>
            </a:endParaRPr>
          </a:p>
          <a:p>
            <a:pPr algn="ctr">
              <a:spcBef>
                <a:spcPct val="0"/>
              </a:spcBef>
              <a:buFontTx/>
              <a:buNone/>
            </a:pPr>
            <a:endParaRPr lang="it-IT" altLang="it-IT" sz="2000" i="1" dirty="0">
              <a:solidFill>
                <a:srgbClr val="FFCAAA">
                  <a:lumMod val="50000"/>
                </a:srgbClr>
              </a:solidFill>
            </a:endParaRPr>
          </a:p>
          <a:p>
            <a:pPr algn="ctr">
              <a:spcBef>
                <a:spcPct val="0"/>
              </a:spcBef>
              <a:buFontTx/>
              <a:buNone/>
            </a:pPr>
            <a:endParaRPr lang="it-IT" altLang="it-IT" sz="2000" i="1" dirty="0" smtClean="0">
              <a:solidFill>
                <a:srgbClr val="FFCAAA">
                  <a:lumMod val="50000"/>
                </a:srgbClr>
              </a:solidFill>
            </a:endParaRPr>
          </a:p>
          <a:p>
            <a:pPr algn="ctr">
              <a:spcBef>
                <a:spcPct val="0"/>
              </a:spcBef>
              <a:buFontTx/>
              <a:buNone/>
            </a:pPr>
            <a:endParaRPr lang="it-IT" altLang="it-IT" sz="2000" i="1" dirty="0">
              <a:solidFill>
                <a:srgbClr val="FFCAAA">
                  <a:lumMod val="50000"/>
                </a:srgbClr>
              </a:solidFill>
            </a:endParaRPr>
          </a:p>
          <a:p>
            <a:pPr algn="ctr">
              <a:spcBef>
                <a:spcPct val="0"/>
              </a:spcBef>
              <a:buFontTx/>
              <a:buNone/>
            </a:pPr>
            <a:endParaRPr lang="it-IT" altLang="it-IT" sz="2000" i="1" dirty="0" smtClean="0">
              <a:solidFill>
                <a:srgbClr val="FFCAAA">
                  <a:lumMod val="50000"/>
                </a:srgbClr>
              </a:solidFill>
            </a:endParaRPr>
          </a:p>
          <a:p>
            <a:pPr algn="ctr">
              <a:spcBef>
                <a:spcPct val="0"/>
              </a:spcBef>
              <a:buFontTx/>
              <a:buNone/>
            </a:pPr>
            <a:endParaRPr lang="it-IT" altLang="it-IT" sz="2000" i="1" dirty="0" smtClean="0">
              <a:solidFill>
                <a:srgbClr val="FFCAAA">
                  <a:lumMod val="50000"/>
                </a:srgbClr>
              </a:solidFill>
            </a:endParaRPr>
          </a:p>
          <a:p>
            <a:pPr algn="ctr">
              <a:spcBef>
                <a:spcPct val="0"/>
              </a:spcBef>
              <a:buFontTx/>
              <a:buNone/>
            </a:pPr>
            <a:endParaRPr lang="it-IT" altLang="it-IT" sz="2000" i="1" dirty="0">
              <a:solidFill>
                <a:srgbClr val="FFCAAA">
                  <a:lumMod val="50000"/>
                </a:srgbClr>
              </a:solidFill>
            </a:endParaRPr>
          </a:p>
          <a:p>
            <a:pPr algn="ctr">
              <a:spcBef>
                <a:spcPct val="0"/>
              </a:spcBef>
              <a:buFontTx/>
              <a:buNone/>
            </a:pPr>
            <a:endParaRPr lang="it-IT" altLang="it-IT" sz="2000" i="1" dirty="0">
              <a:solidFill>
                <a:srgbClr val="FFCAAA">
                  <a:lumMod val="50000"/>
                </a:srgbClr>
              </a:solidFill>
            </a:endParaRPr>
          </a:p>
          <a:p>
            <a:pPr algn="ctr">
              <a:spcBef>
                <a:spcPct val="0"/>
              </a:spcBef>
              <a:buFontTx/>
              <a:buNone/>
            </a:pPr>
            <a:r>
              <a:rPr lang="it-IT" altLang="it-IT" sz="2000" i="1" dirty="0" smtClean="0">
                <a:solidFill>
                  <a:srgbClr val="FFCAAA">
                    <a:lumMod val="50000"/>
                  </a:srgbClr>
                </a:solidFill>
              </a:rPr>
              <a:t> </a:t>
            </a:r>
            <a:r>
              <a:rPr lang="it-IT" altLang="it-IT" sz="2000" i="1" dirty="0">
                <a:solidFill>
                  <a:srgbClr val="FFCAAA">
                    <a:lumMod val="50000"/>
                  </a:srgbClr>
                </a:solidFill>
              </a:rPr>
              <a:t/>
            </a:r>
            <a:br>
              <a:rPr lang="it-IT" altLang="it-IT" sz="2000" i="1" dirty="0">
                <a:solidFill>
                  <a:srgbClr val="FFCAAA">
                    <a:lumMod val="50000"/>
                  </a:srgbClr>
                </a:solidFill>
              </a:rPr>
            </a:br>
            <a:endParaRPr lang="it-IT" altLang="it-IT" sz="2000" i="1" dirty="0" smtClean="0">
              <a:solidFill>
                <a:srgbClr val="FFCAAA">
                  <a:lumMod val="50000"/>
                </a:srgbClr>
              </a:solidFill>
            </a:endParaRPr>
          </a:p>
          <a:p>
            <a:pPr algn="ctr">
              <a:spcBef>
                <a:spcPct val="0"/>
              </a:spcBef>
              <a:buFontTx/>
              <a:buNone/>
            </a:pPr>
            <a:r>
              <a:rPr lang="it-IT" altLang="it-IT" sz="6600" i="1" dirty="0" smtClean="0">
                <a:solidFill>
                  <a:srgbClr val="FFCC00"/>
                </a:solidFill>
              </a:rPr>
              <a:t>… in </a:t>
            </a:r>
            <a:r>
              <a:rPr lang="it-IT" altLang="it-IT" sz="6600" i="1" dirty="0">
                <a:solidFill>
                  <a:srgbClr val="FFCC00"/>
                </a:solidFill>
              </a:rPr>
              <a:t>Friuli Venezia Giulia</a:t>
            </a:r>
          </a:p>
        </p:txBody>
      </p:sp>
      <p:pic>
        <p:nvPicPr>
          <p:cNvPr id="2" name="Immagine 1"/>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658" y="2060848"/>
            <a:ext cx="9166058" cy="3150394"/>
          </a:xfrm>
          <a:prstGeom prst="rect">
            <a:avLst/>
          </a:prstGeom>
        </p:spPr>
      </p:pic>
      <p:pic>
        <p:nvPicPr>
          <p:cNvPr id="10" name="Immagin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700733" y="123453"/>
            <a:ext cx="391158" cy="497235"/>
          </a:xfrm>
          <a:prstGeom prst="rect">
            <a:avLst/>
          </a:prstGeom>
        </p:spPr>
      </p:pic>
    </p:spTree>
    <p:extLst>
      <p:ext uri="{BB962C8B-B14F-4D97-AF65-F5344CB8AC3E}">
        <p14:creationId xmlns:p14="http://schemas.microsoft.com/office/powerpoint/2010/main" val="4258540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0" y="-27384"/>
            <a:ext cx="9144000" cy="6885384"/>
          </a:xfrm>
          <a:prstGeom prst="rect">
            <a:avLst/>
          </a:prstGeom>
        </p:spPr>
      </p:pic>
      <p:sp>
        <p:nvSpPr>
          <p:cNvPr id="4" name="Titolo 1"/>
          <p:cNvSpPr>
            <a:spLocks noGrp="1"/>
          </p:cNvSpPr>
          <p:nvPr>
            <p:ph type="title"/>
          </p:nvPr>
        </p:nvSpPr>
        <p:spPr>
          <a:xfrm>
            <a:off x="72000" y="720000"/>
            <a:ext cx="3584875" cy="832146"/>
          </a:xfrm>
          <a:solidFill>
            <a:schemeClr val="accent1">
              <a:lumMod val="40000"/>
              <a:lumOff val="60000"/>
            </a:schemeClr>
          </a:solidFill>
        </p:spPr>
        <p:txBody>
          <a:bodyPr/>
          <a:lstStyle/>
          <a:p>
            <a:pPr algn="ctr"/>
            <a:r>
              <a:rPr lang="it-IT" sz="4400" dirty="0" smtClean="0">
                <a:solidFill>
                  <a:srgbClr val="C00000"/>
                </a:solidFill>
              </a:rPr>
              <a:t>per amore di:</a:t>
            </a:r>
            <a:endParaRPr lang="it-IT" sz="4400" dirty="0">
              <a:solidFill>
                <a:srgbClr val="C00000"/>
              </a:solidFill>
            </a:endParaRPr>
          </a:p>
        </p:txBody>
      </p:sp>
      <p:sp>
        <p:nvSpPr>
          <p:cNvPr id="5" name="Titolo 1"/>
          <p:cNvSpPr txBox="1">
            <a:spLocks/>
          </p:cNvSpPr>
          <p:nvPr/>
        </p:nvSpPr>
        <p:spPr bwMode="auto">
          <a:xfrm>
            <a:off x="72000" y="72000"/>
            <a:ext cx="5976664" cy="540000"/>
          </a:xfrm>
          <a:prstGeom prst="rect">
            <a:avLst/>
          </a:prstGeom>
          <a:solidFill>
            <a:schemeClr val="accent1">
              <a:lumMod val="40000"/>
              <a:lumOff val="6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36000" numCol="1" anchor="ctr" anchorCtr="0" compatLnSpc="1">
            <a:prstTxWarp prst="textNoShape">
              <a:avLst/>
            </a:prstTxWarp>
          </a:bodyPr>
          <a:lstStyle>
            <a:lvl1pPr algn="l" rtl="0" eaLnBrk="1" fontAlgn="base" hangingPunct="1">
              <a:spcBef>
                <a:spcPct val="0"/>
              </a:spcBef>
              <a:spcAft>
                <a:spcPct val="0"/>
              </a:spcAft>
              <a:defRPr sz="2400" b="1" baseline="0">
                <a:solidFill>
                  <a:schemeClr val="tx1"/>
                </a:solidFill>
                <a:latin typeface="+mj-lt"/>
                <a:ea typeface="+mj-ea"/>
                <a:cs typeface="+mj-cs"/>
              </a:defRPr>
            </a:lvl1pPr>
            <a:lvl2pPr algn="ctr" rtl="0" eaLnBrk="1" fontAlgn="base" hangingPunct="1">
              <a:spcBef>
                <a:spcPct val="0"/>
              </a:spcBef>
              <a:spcAft>
                <a:spcPct val="0"/>
              </a:spcAft>
              <a:defRPr sz="4400">
                <a:solidFill>
                  <a:schemeClr val="tx2"/>
                </a:solidFill>
                <a:latin typeface="Verdana" pitchFamily="34" charset="0"/>
              </a:defRPr>
            </a:lvl2pPr>
            <a:lvl3pPr algn="ctr" rtl="0" eaLnBrk="1" fontAlgn="base" hangingPunct="1">
              <a:spcBef>
                <a:spcPct val="0"/>
              </a:spcBef>
              <a:spcAft>
                <a:spcPct val="0"/>
              </a:spcAft>
              <a:defRPr sz="4400">
                <a:solidFill>
                  <a:schemeClr val="tx2"/>
                </a:solidFill>
                <a:latin typeface="Verdana" pitchFamily="34" charset="0"/>
              </a:defRPr>
            </a:lvl3pPr>
            <a:lvl4pPr algn="ctr" rtl="0" eaLnBrk="1" fontAlgn="base" hangingPunct="1">
              <a:spcBef>
                <a:spcPct val="0"/>
              </a:spcBef>
              <a:spcAft>
                <a:spcPct val="0"/>
              </a:spcAft>
              <a:defRPr sz="4400">
                <a:solidFill>
                  <a:schemeClr val="tx2"/>
                </a:solidFill>
                <a:latin typeface="Verdana" pitchFamily="34" charset="0"/>
              </a:defRPr>
            </a:lvl4pPr>
            <a:lvl5pPr algn="ctr" rtl="0" eaLnBrk="1" fontAlgn="base" hangingPunct="1">
              <a:spcBef>
                <a:spcPct val="0"/>
              </a:spcBef>
              <a:spcAft>
                <a:spcPct val="0"/>
              </a:spcAft>
              <a:defRPr sz="4400">
                <a:solidFill>
                  <a:schemeClr val="tx2"/>
                </a:solidFill>
                <a:latin typeface="Verdana" pitchFamily="34" charset="0"/>
              </a:defRPr>
            </a:lvl5pPr>
            <a:lvl6pPr marL="457200" algn="ctr" rtl="0" eaLnBrk="1" fontAlgn="base" hangingPunct="1">
              <a:spcBef>
                <a:spcPct val="0"/>
              </a:spcBef>
              <a:spcAft>
                <a:spcPct val="0"/>
              </a:spcAft>
              <a:defRPr sz="4400">
                <a:solidFill>
                  <a:schemeClr val="tx2"/>
                </a:solidFill>
                <a:latin typeface="Verdana" pitchFamily="34" charset="0"/>
              </a:defRPr>
            </a:lvl6pPr>
            <a:lvl7pPr marL="914400" algn="ctr" rtl="0" eaLnBrk="1" fontAlgn="base" hangingPunct="1">
              <a:spcBef>
                <a:spcPct val="0"/>
              </a:spcBef>
              <a:spcAft>
                <a:spcPct val="0"/>
              </a:spcAft>
              <a:defRPr sz="4400">
                <a:solidFill>
                  <a:schemeClr val="tx2"/>
                </a:solidFill>
                <a:latin typeface="Verdana" pitchFamily="34" charset="0"/>
              </a:defRPr>
            </a:lvl7pPr>
            <a:lvl8pPr marL="1371600" algn="ctr" rtl="0" eaLnBrk="1" fontAlgn="base" hangingPunct="1">
              <a:spcBef>
                <a:spcPct val="0"/>
              </a:spcBef>
              <a:spcAft>
                <a:spcPct val="0"/>
              </a:spcAft>
              <a:defRPr sz="4400">
                <a:solidFill>
                  <a:schemeClr val="tx2"/>
                </a:solidFill>
                <a:latin typeface="Verdana" pitchFamily="34" charset="0"/>
              </a:defRPr>
            </a:lvl8pPr>
            <a:lvl9pPr marL="1828800" algn="ctr" rtl="0" eaLnBrk="1" fontAlgn="base" hangingPunct="1">
              <a:spcBef>
                <a:spcPct val="0"/>
              </a:spcBef>
              <a:spcAft>
                <a:spcPct val="0"/>
              </a:spcAft>
              <a:defRPr sz="4400">
                <a:solidFill>
                  <a:schemeClr val="tx2"/>
                </a:solidFill>
                <a:latin typeface="Verdana" pitchFamily="34" charset="0"/>
              </a:defRPr>
            </a:lvl9pPr>
          </a:lstStyle>
          <a:p>
            <a:pPr algn="ctr"/>
            <a:r>
              <a:rPr lang="it-IT" sz="3200" kern="0" dirty="0" smtClean="0">
                <a:solidFill>
                  <a:srgbClr val="003399"/>
                </a:solidFill>
              </a:rPr>
              <a:t>parliamo di cambiamenti climatici</a:t>
            </a:r>
            <a:endParaRPr lang="it-IT" sz="3200" kern="0" dirty="0">
              <a:solidFill>
                <a:srgbClr val="003399"/>
              </a:solidFill>
            </a:endParaRPr>
          </a:p>
        </p:txBody>
      </p:sp>
    </p:spTree>
    <p:extLst>
      <p:ext uri="{BB962C8B-B14F-4D97-AF65-F5344CB8AC3E}">
        <p14:creationId xmlns:p14="http://schemas.microsoft.com/office/powerpoint/2010/main" val="80864954"/>
      </p:ext>
    </p:extLst>
  </p:cSld>
  <p:clrMapOvr>
    <a:masterClrMapping/>
  </p:clrMapOvr>
  <mc:AlternateContent xmlns:mc="http://schemas.openxmlformats.org/markup-compatibility/2006" xmlns:p14="http://schemas.microsoft.com/office/powerpoint/2010/main">
    <mc:Choice Requires="p14">
      <p:transition spd="med" p14:dur="700" advClick="0" advTm="1200">
        <p:fade/>
      </p:transition>
    </mc:Choice>
    <mc:Fallback xmlns="">
      <p:transition spd="med" advClick="0" advTm="12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 name="Immagin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608512" y="0"/>
            <a:ext cx="4572000" cy="6858000"/>
          </a:xfrm>
          <a:prstGeom prst="rect">
            <a:avLst/>
          </a:prstGeom>
        </p:spPr>
      </p:pic>
      <p:sp>
        <p:nvSpPr>
          <p:cNvPr id="4" name="Titolo 1"/>
          <p:cNvSpPr>
            <a:spLocks noGrp="1"/>
          </p:cNvSpPr>
          <p:nvPr>
            <p:ph type="title"/>
          </p:nvPr>
        </p:nvSpPr>
        <p:spPr>
          <a:xfrm>
            <a:off x="72000" y="720000"/>
            <a:ext cx="3584875" cy="832146"/>
          </a:xfrm>
          <a:solidFill>
            <a:schemeClr val="accent1">
              <a:lumMod val="40000"/>
              <a:lumOff val="60000"/>
            </a:schemeClr>
          </a:solidFill>
        </p:spPr>
        <p:txBody>
          <a:bodyPr/>
          <a:lstStyle/>
          <a:p>
            <a:pPr algn="ctr"/>
            <a:r>
              <a:rPr lang="it-IT" sz="4400" dirty="0" smtClean="0">
                <a:solidFill>
                  <a:srgbClr val="C00000"/>
                </a:solidFill>
              </a:rPr>
              <a:t>per amore di:</a:t>
            </a:r>
            <a:endParaRPr lang="it-IT" sz="4400" dirty="0">
              <a:solidFill>
                <a:srgbClr val="C00000"/>
              </a:solidFill>
            </a:endParaRPr>
          </a:p>
        </p:txBody>
      </p:sp>
      <p:sp>
        <p:nvSpPr>
          <p:cNvPr id="5" name="Titolo 1"/>
          <p:cNvSpPr txBox="1">
            <a:spLocks/>
          </p:cNvSpPr>
          <p:nvPr/>
        </p:nvSpPr>
        <p:spPr bwMode="auto">
          <a:xfrm>
            <a:off x="72000" y="72000"/>
            <a:ext cx="5976664" cy="540000"/>
          </a:xfrm>
          <a:prstGeom prst="rect">
            <a:avLst/>
          </a:prstGeom>
          <a:solidFill>
            <a:schemeClr val="accent1">
              <a:lumMod val="40000"/>
              <a:lumOff val="6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36000" numCol="1" anchor="ctr" anchorCtr="0" compatLnSpc="1">
            <a:prstTxWarp prst="textNoShape">
              <a:avLst/>
            </a:prstTxWarp>
          </a:bodyPr>
          <a:lstStyle>
            <a:lvl1pPr algn="l" rtl="0" eaLnBrk="1" fontAlgn="base" hangingPunct="1">
              <a:spcBef>
                <a:spcPct val="0"/>
              </a:spcBef>
              <a:spcAft>
                <a:spcPct val="0"/>
              </a:spcAft>
              <a:defRPr sz="2400" b="1" baseline="0">
                <a:solidFill>
                  <a:schemeClr val="tx1"/>
                </a:solidFill>
                <a:latin typeface="+mj-lt"/>
                <a:ea typeface="+mj-ea"/>
                <a:cs typeface="+mj-cs"/>
              </a:defRPr>
            </a:lvl1pPr>
            <a:lvl2pPr algn="ctr" rtl="0" eaLnBrk="1" fontAlgn="base" hangingPunct="1">
              <a:spcBef>
                <a:spcPct val="0"/>
              </a:spcBef>
              <a:spcAft>
                <a:spcPct val="0"/>
              </a:spcAft>
              <a:defRPr sz="4400">
                <a:solidFill>
                  <a:schemeClr val="tx2"/>
                </a:solidFill>
                <a:latin typeface="Verdana" pitchFamily="34" charset="0"/>
              </a:defRPr>
            </a:lvl2pPr>
            <a:lvl3pPr algn="ctr" rtl="0" eaLnBrk="1" fontAlgn="base" hangingPunct="1">
              <a:spcBef>
                <a:spcPct val="0"/>
              </a:spcBef>
              <a:spcAft>
                <a:spcPct val="0"/>
              </a:spcAft>
              <a:defRPr sz="4400">
                <a:solidFill>
                  <a:schemeClr val="tx2"/>
                </a:solidFill>
                <a:latin typeface="Verdana" pitchFamily="34" charset="0"/>
              </a:defRPr>
            </a:lvl3pPr>
            <a:lvl4pPr algn="ctr" rtl="0" eaLnBrk="1" fontAlgn="base" hangingPunct="1">
              <a:spcBef>
                <a:spcPct val="0"/>
              </a:spcBef>
              <a:spcAft>
                <a:spcPct val="0"/>
              </a:spcAft>
              <a:defRPr sz="4400">
                <a:solidFill>
                  <a:schemeClr val="tx2"/>
                </a:solidFill>
                <a:latin typeface="Verdana" pitchFamily="34" charset="0"/>
              </a:defRPr>
            </a:lvl4pPr>
            <a:lvl5pPr algn="ctr" rtl="0" eaLnBrk="1" fontAlgn="base" hangingPunct="1">
              <a:spcBef>
                <a:spcPct val="0"/>
              </a:spcBef>
              <a:spcAft>
                <a:spcPct val="0"/>
              </a:spcAft>
              <a:defRPr sz="4400">
                <a:solidFill>
                  <a:schemeClr val="tx2"/>
                </a:solidFill>
                <a:latin typeface="Verdana" pitchFamily="34" charset="0"/>
              </a:defRPr>
            </a:lvl5pPr>
            <a:lvl6pPr marL="457200" algn="ctr" rtl="0" eaLnBrk="1" fontAlgn="base" hangingPunct="1">
              <a:spcBef>
                <a:spcPct val="0"/>
              </a:spcBef>
              <a:spcAft>
                <a:spcPct val="0"/>
              </a:spcAft>
              <a:defRPr sz="4400">
                <a:solidFill>
                  <a:schemeClr val="tx2"/>
                </a:solidFill>
                <a:latin typeface="Verdana" pitchFamily="34" charset="0"/>
              </a:defRPr>
            </a:lvl6pPr>
            <a:lvl7pPr marL="914400" algn="ctr" rtl="0" eaLnBrk="1" fontAlgn="base" hangingPunct="1">
              <a:spcBef>
                <a:spcPct val="0"/>
              </a:spcBef>
              <a:spcAft>
                <a:spcPct val="0"/>
              </a:spcAft>
              <a:defRPr sz="4400">
                <a:solidFill>
                  <a:schemeClr val="tx2"/>
                </a:solidFill>
                <a:latin typeface="Verdana" pitchFamily="34" charset="0"/>
              </a:defRPr>
            </a:lvl7pPr>
            <a:lvl8pPr marL="1371600" algn="ctr" rtl="0" eaLnBrk="1" fontAlgn="base" hangingPunct="1">
              <a:spcBef>
                <a:spcPct val="0"/>
              </a:spcBef>
              <a:spcAft>
                <a:spcPct val="0"/>
              </a:spcAft>
              <a:defRPr sz="4400">
                <a:solidFill>
                  <a:schemeClr val="tx2"/>
                </a:solidFill>
                <a:latin typeface="Verdana" pitchFamily="34" charset="0"/>
              </a:defRPr>
            </a:lvl8pPr>
            <a:lvl9pPr marL="1828800" algn="ctr" rtl="0" eaLnBrk="1" fontAlgn="base" hangingPunct="1">
              <a:spcBef>
                <a:spcPct val="0"/>
              </a:spcBef>
              <a:spcAft>
                <a:spcPct val="0"/>
              </a:spcAft>
              <a:defRPr sz="4400">
                <a:solidFill>
                  <a:schemeClr val="tx2"/>
                </a:solidFill>
                <a:latin typeface="Verdana" pitchFamily="34" charset="0"/>
              </a:defRPr>
            </a:lvl9pPr>
          </a:lstStyle>
          <a:p>
            <a:pPr algn="ctr"/>
            <a:r>
              <a:rPr lang="it-IT" sz="3200" kern="0" dirty="0" smtClean="0">
                <a:solidFill>
                  <a:srgbClr val="003399"/>
                </a:solidFill>
              </a:rPr>
              <a:t>parliamo di cambiamenti climatici</a:t>
            </a:r>
            <a:endParaRPr lang="it-IT" sz="3200" kern="0" dirty="0">
              <a:solidFill>
                <a:srgbClr val="003399"/>
              </a:solidFill>
            </a:endParaRPr>
          </a:p>
        </p:txBody>
      </p:sp>
    </p:spTree>
    <p:extLst>
      <p:ext uri="{BB962C8B-B14F-4D97-AF65-F5344CB8AC3E}">
        <p14:creationId xmlns:p14="http://schemas.microsoft.com/office/powerpoint/2010/main" val="2544187829"/>
      </p:ext>
    </p:extLst>
  </p:cSld>
  <p:clrMapOvr>
    <a:masterClrMapping/>
  </p:clrMapOvr>
  <mc:AlternateContent xmlns:mc="http://schemas.openxmlformats.org/markup-compatibility/2006" xmlns:p14="http://schemas.microsoft.com/office/powerpoint/2010/main">
    <mc:Choice Requires="p14">
      <p:transition spd="med" p14:dur="700" advClick="0" advTm="1200">
        <p:fade/>
      </p:transition>
    </mc:Choice>
    <mc:Fallback xmlns="">
      <p:transition spd="med" advClick="0" advTm="12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itolo 1"/>
          <p:cNvSpPr>
            <a:spLocks noGrp="1"/>
          </p:cNvSpPr>
          <p:nvPr>
            <p:ph type="title"/>
          </p:nvPr>
        </p:nvSpPr>
        <p:spPr>
          <a:xfrm>
            <a:off x="72000" y="720000"/>
            <a:ext cx="3584875" cy="832146"/>
          </a:xfrm>
          <a:solidFill>
            <a:schemeClr val="accent1">
              <a:lumMod val="40000"/>
              <a:lumOff val="60000"/>
            </a:schemeClr>
          </a:solidFill>
        </p:spPr>
        <p:txBody>
          <a:bodyPr/>
          <a:lstStyle/>
          <a:p>
            <a:pPr algn="ctr"/>
            <a:r>
              <a:rPr lang="it-IT" sz="4400" dirty="0" smtClean="0">
                <a:solidFill>
                  <a:srgbClr val="C00000"/>
                </a:solidFill>
              </a:rPr>
              <a:t>per amore di:</a:t>
            </a:r>
            <a:endParaRPr lang="it-IT" sz="4400" dirty="0">
              <a:solidFill>
                <a:srgbClr val="C00000"/>
              </a:solidFill>
            </a:endParaRPr>
          </a:p>
        </p:txBody>
      </p:sp>
      <p:sp>
        <p:nvSpPr>
          <p:cNvPr id="5" name="Titolo 1"/>
          <p:cNvSpPr txBox="1">
            <a:spLocks/>
          </p:cNvSpPr>
          <p:nvPr/>
        </p:nvSpPr>
        <p:spPr bwMode="auto">
          <a:xfrm>
            <a:off x="72000" y="72000"/>
            <a:ext cx="5976664" cy="540000"/>
          </a:xfrm>
          <a:prstGeom prst="rect">
            <a:avLst/>
          </a:prstGeom>
          <a:solidFill>
            <a:schemeClr val="accent1">
              <a:lumMod val="40000"/>
              <a:lumOff val="6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36000" numCol="1" anchor="ctr" anchorCtr="0" compatLnSpc="1">
            <a:prstTxWarp prst="textNoShape">
              <a:avLst/>
            </a:prstTxWarp>
          </a:bodyPr>
          <a:lstStyle>
            <a:lvl1pPr algn="l" rtl="0" eaLnBrk="1" fontAlgn="base" hangingPunct="1">
              <a:spcBef>
                <a:spcPct val="0"/>
              </a:spcBef>
              <a:spcAft>
                <a:spcPct val="0"/>
              </a:spcAft>
              <a:defRPr sz="2400" b="1" baseline="0">
                <a:solidFill>
                  <a:schemeClr val="tx1"/>
                </a:solidFill>
                <a:latin typeface="+mj-lt"/>
                <a:ea typeface="+mj-ea"/>
                <a:cs typeface="+mj-cs"/>
              </a:defRPr>
            </a:lvl1pPr>
            <a:lvl2pPr algn="ctr" rtl="0" eaLnBrk="1" fontAlgn="base" hangingPunct="1">
              <a:spcBef>
                <a:spcPct val="0"/>
              </a:spcBef>
              <a:spcAft>
                <a:spcPct val="0"/>
              </a:spcAft>
              <a:defRPr sz="4400">
                <a:solidFill>
                  <a:schemeClr val="tx2"/>
                </a:solidFill>
                <a:latin typeface="Verdana" pitchFamily="34" charset="0"/>
              </a:defRPr>
            </a:lvl2pPr>
            <a:lvl3pPr algn="ctr" rtl="0" eaLnBrk="1" fontAlgn="base" hangingPunct="1">
              <a:spcBef>
                <a:spcPct val="0"/>
              </a:spcBef>
              <a:spcAft>
                <a:spcPct val="0"/>
              </a:spcAft>
              <a:defRPr sz="4400">
                <a:solidFill>
                  <a:schemeClr val="tx2"/>
                </a:solidFill>
                <a:latin typeface="Verdana" pitchFamily="34" charset="0"/>
              </a:defRPr>
            </a:lvl3pPr>
            <a:lvl4pPr algn="ctr" rtl="0" eaLnBrk="1" fontAlgn="base" hangingPunct="1">
              <a:spcBef>
                <a:spcPct val="0"/>
              </a:spcBef>
              <a:spcAft>
                <a:spcPct val="0"/>
              </a:spcAft>
              <a:defRPr sz="4400">
                <a:solidFill>
                  <a:schemeClr val="tx2"/>
                </a:solidFill>
                <a:latin typeface="Verdana" pitchFamily="34" charset="0"/>
              </a:defRPr>
            </a:lvl4pPr>
            <a:lvl5pPr algn="ctr" rtl="0" eaLnBrk="1" fontAlgn="base" hangingPunct="1">
              <a:spcBef>
                <a:spcPct val="0"/>
              </a:spcBef>
              <a:spcAft>
                <a:spcPct val="0"/>
              </a:spcAft>
              <a:defRPr sz="4400">
                <a:solidFill>
                  <a:schemeClr val="tx2"/>
                </a:solidFill>
                <a:latin typeface="Verdana" pitchFamily="34" charset="0"/>
              </a:defRPr>
            </a:lvl5pPr>
            <a:lvl6pPr marL="457200" algn="ctr" rtl="0" eaLnBrk="1" fontAlgn="base" hangingPunct="1">
              <a:spcBef>
                <a:spcPct val="0"/>
              </a:spcBef>
              <a:spcAft>
                <a:spcPct val="0"/>
              </a:spcAft>
              <a:defRPr sz="4400">
                <a:solidFill>
                  <a:schemeClr val="tx2"/>
                </a:solidFill>
                <a:latin typeface="Verdana" pitchFamily="34" charset="0"/>
              </a:defRPr>
            </a:lvl6pPr>
            <a:lvl7pPr marL="914400" algn="ctr" rtl="0" eaLnBrk="1" fontAlgn="base" hangingPunct="1">
              <a:spcBef>
                <a:spcPct val="0"/>
              </a:spcBef>
              <a:spcAft>
                <a:spcPct val="0"/>
              </a:spcAft>
              <a:defRPr sz="4400">
                <a:solidFill>
                  <a:schemeClr val="tx2"/>
                </a:solidFill>
                <a:latin typeface="Verdana" pitchFamily="34" charset="0"/>
              </a:defRPr>
            </a:lvl7pPr>
            <a:lvl8pPr marL="1371600" algn="ctr" rtl="0" eaLnBrk="1" fontAlgn="base" hangingPunct="1">
              <a:spcBef>
                <a:spcPct val="0"/>
              </a:spcBef>
              <a:spcAft>
                <a:spcPct val="0"/>
              </a:spcAft>
              <a:defRPr sz="4400">
                <a:solidFill>
                  <a:schemeClr val="tx2"/>
                </a:solidFill>
                <a:latin typeface="Verdana" pitchFamily="34" charset="0"/>
              </a:defRPr>
            </a:lvl8pPr>
            <a:lvl9pPr marL="1828800" algn="ctr" rtl="0" eaLnBrk="1" fontAlgn="base" hangingPunct="1">
              <a:spcBef>
                <a:spcPct val="0"/>
              </a:spcBef>
              <a:spcAft>
                <a:spcPct val="0"/>
              </a:spcAft>
              <a:defRPr sz="4400">
                <a:solidFill>
                  <a:schemeClr val="tx2"/>
                </a:solidFill>
                <a:latin typeface="Verdana" pitchFamily="34" charset="0"/>
              </a:defRPr>
            </a:lvl9pPr>
          </a:lstStyle>
          <a:p>
            <a:pPr algn="ctr"/>
            <a:r>
              <a:rPr lang="it-IT" sz="3200" kern="0" dirty="0" smtClean="0">
                <a:solidFill>
                  <a:srgbClr val="003399"/>
                </a:solidFill>
              </a:rPr>
              <a:t>parliamo di cambiamenti climatici</a:t>
            </a:r>
            <a:endParaRPr lang="it-IT" sz="3200" kern="0" dirty="0">
              <a:solidFill>
                <a:srgbClr val="003399"/>
              </a:solidFill>
            </a:endParaRPr>
          </a:p>
        </p:txBody>
      </p:sp>
    </p:spTree>
    <p:extLst>
      <p:ext uri="{BB962C8B-B14F-4D97-AF65-F5344CB8AC3E}">
        <p14:creationId xmlns:p14="http://schemas.microsoft.com/office/powerpoint/2010/main" val="3830516119"/>
      </p:ext>
    </p:extLst>
  </p:cSld>
  <p:clrMapOvr>
    <a:masterClrMapping/>
  </p:clrMapOvr>
  <mc:AlternateContent xmlns:mc="http://schemas.openxmlformats.org/markup-compatibility/2006" xmlns:p14="http://schemas.microsoft.com/office/powerpoint/2010/main">
    <mc:Choice Requires="p14">
      <p:transition spd="med" p14:dur="700" advClick="0" advTm="1200">
        <p:fade/>
      </p:transition>
    </mc:Choice>
    <mc:Fallback xmlns="">
      <p:transition spd="med" advClick="0" advTm="12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27384"/>
            <a:ext cx="9144001" cy="6885384"/>
          </a:xfrm>
          <a:prstGeom prst="rect">
            <a:avLst/>
          </a:prstGeom>
        </p:spPr>
      </p:pic>
      <p:sp>
        <p:nvSpPr>
          <p:cNvPr id="4" name="Titolo 1"/>
          <p:cNvSpPr>
            <a:spLocks noGrp="1"/>
          </p:cNvSpPr>
          <p:nvPr>
            <p:ph type="title"/>
          </p:nvPr>
        </p:nvSpPr>
        <p:spPr>
          <a:xfrm>
            <a:off x="72000" y="720000"/>
            <a:ext cx="3584875" cy="832146"/>
          </a:xfrm>
          <a:solidFill>
            <a:schemeClr val="accent1">
              <a:lumMod val="40000"/>
              <a:lumOff val="60000"/>
            </a:schemeClr>
          </a:solidFill>
        </p:spPr>
        <p:txBody>
          <a:bodyPr/>
          <a:lstStyle/>
          <a:p>
            <a:pPr algn="ctr"/>
            <a:r>
              <a:rPr lang="it-IT" sz="4400" dirty="0" smtClean="0">
                <a:solidFill>
                  <a:srgbClr val="C00000"/>
                </a:solidFill>
              </a:rPr>
              <a:t>per amore di:</a:t>
            </a:r>
            <a:endParaRPr lang="it-IT" sz="4400" dirty="0">
              <a:solidFill>
                <a:srgbClr val="C00000"/>
              </a:solidFill>
            </a:endParaRPr>
          </a:p>
        </p:txBody>
      </p:sp>
      <p:sp>
        <p:nvSpPr>
          <p:cNvPr id="5" name="Titolo 1"/>
          <p:cNvSpPr txBox="1">
            <a:spLocks/>
          </p:cNvSpPr>
          <p:nvPr/>
        </p:nvSpPr>
        <p:spPr bwMode="auto">
          <a:xfrm>
            <a:off x="72000" y="72000"/>
            <a:ext cx="5976664" cy="540000"/>
          </a:xfrm>
          <a:prstGeom prst="rect">
            <a:avLst/>
          </a:prstGeom>
          <a:solidFill>
            <a:schemeClr val="accent1">
              <a:lumMod val="40000"/>
              <a:lumOff val="6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36000" numCol="1" anchor="ctr" anchorCtr="0" compatLnSpc="1">
            <a:prstTxWarp prst="textNoShape">
              <a:avLst/>
            </a:prstTxWarp>
          </a:bodyPr>
          <a:lstStyle>
            <a:lvl1pPr algn="l" rtl="0" eaLnBrk="1" fontAlgn="base" hangingPunct="1">
              <a:spcBef>
                <a:spcPct val="0"/>
              </a:spcBef>
              <a:spcAft>
                <a:spcPct val="0"/>
              </a:spcAft>
              <a:defRPr sz="2400" b="1" baseline="0">
                <a:solidFill>
                  <a:schemeClr val="tx1"/>
                </a:solidFill>
                <a:latin typeface="+mj-lt"/>
                <a:ea typeface="+mj-ea"/>
                <a:cs typeface="+mj-cs"/>
              </a:defRPr>
            </a:lvl1pPr>
            <a:lvl2pPr algn="ctr" rtl="0" eaLnBrk="1" fontAlgn="base" hangingPunct="1">
              <a:spcBef>
                <a:spcPct val="0"/>
              </a:spcBef>
              <a:spcAft>
                <a:spcPct val="0"/>
              </a:spcAft>
              <a:defRPr sz="4400">
                <a:solidFill>
                  <a:schemeClr val="tx2"/>
                </a:solidFill>
                <a:latin typeface="Verdana" pitchFamily="34" charset="0"/>
              </a:defRPr>
            </a:lvl2pPr>
            <a:lvl3pPr algn="ctr" rtl="0" eaLnBrk="1" fontAlgn="base" hangingPunct="1">
              <a:spcBef>
                <a:spcPct val="0"/>
              </a:spcBef>
              <a:spcAft>
                <a:spcPct val="0"/>
              </a:spcAft>
              <a:defRPr sz="4400">
                <a:solidFill>
                  <a:schemeClr val="tx2"/>
                </a:solidFill>
                <a:latin typeface="Verdana" pitchFamily="34" charset="0"/>
              </a:defRPr>
            </a:lvl3pPr>
            <a:lvl4pPr algn="ctr" rtl="0" eaLnBrk="1" fontAlgn="base" hangingPunct="1">
              <a:spcBef>
                <a:spcPct val="0"/>
              </a:spcBef>
              <a:spcAft>
                <a:spcPct val="0"/>
              </a:spcAft>
              <a:defRPr sz="4400">
                <a:solidFill>
                  <a:schemeClr val="tx2"/>
                </a:solidFill>
                <a:latin typeface="Verdana" pitchFamily="34" charset="0"/>
              </a:defRPr>
            </a:lvl4pPr>
            <a:lvl5pPr algn="ctr" rtl="0" eaLnBrk="1" fontAlgn="base" hangingPunct="1">
              <a:spcBef>
                <a:spcPct val="0"/>
              </a:spcBef>
              <a:spcAft>
                <a:spcPct val="0"/>
              </a:spcAft>
              <a:defRPr sz="4400">
                <a:solidFill>
                  <a:schemeClr val="tx2"/>
                </a:solidFill>
                <a:latin typeface="Verdana" pitchFamily="34" charset="0"/>
              </a:defRPr>
            </a:lvl5pPr>
            <a:lvl6pPr marL="457200" algn="ctr" rtl="0" eaLnBrk="1" fontAlgn="base" hangingPunct="1">
              <a:spcBef>
                <a:spcPct val="0"/>
              </a:spcBef>
              <a:spcAft>
                <a:spcPct val="0"/>
              </a:spcAft>
              <a:defRPr sz="4400">
                <a:solidFill>
                  <a:schemeClr val="tx2"/>
                </a:solidFill>
                <a:latin typeface="Verdana" pitchFamily="34" charset="0"/>
              </a:defRPr>
            </a:lvl6pPr>
            <a:lvl7pPr marL="914400" algn="ctr" rtl="0" eaLnBrk="1" fontAlgn="base" hangingPunct="1">
              <a:spcBef>
                <a:spcPct val="0"/>
              </a:spcBef>
              <a:spcAft>
                <a:spcPct val="0"/>
              </a:spcAft>
              <a:defRPr sz="4400">
                <a:solidFill>
                  <a:schemeClr val="tx2"/>
                </a:solidFill>
                <a:latin typeface="Verdana" pitchFamily="34" charset="0"/>
              </a:defRPr>
            </a:lvl7pPr>
            <a:lvl8pPr marL="1371600" algn="ctr" rtl="0" eaLnBrk="1" fontAlgn="base" hangingPunct="1">
              <a:spcBef>
                <a:spcPct val="0"/>
              </a:spcBef>
              <a:spcAft>
                <a:spcPct val="0"/>
              </a:spcAft>
              <a:defRPr sz="4400">
                <a:solidFill>
                  <a:schemeClr val="tx2"/>
                </a:solidFill>
                <a:latin typeface="Verdana" pitchFamily="34" charset="0"/>
              </a:defRPr>
            </a:lvl8pPr>
            <a:lvl9pPr marL="1828800" algn="ctr" rtl="0" eaLnBrk="1" fontAlgn="base" hangingPunct="1">
              <a:spcBef>
                <a:spcPct val="0"/>
              </a:spcBef>
              <a:spcAft>
                <a:spcPct val="0"/>
              </a:spcAft>
              <a:defRPr sz="4400">
                <a:solidFill>
                  <a:schemeClr val="tx2"/>
                </a:solidFill>
                <a:latin typeface="Verdana" pitchFamily="34" charset="0"/>
              </a:defRPr>
            </a:lvl9pPr>
          </a:lstStyle>
          <a:p>
            <a:pPr algn="ctr"/>
            <a:r>
              <a:rPr lang="it-IT" sz="3200" kern="0" dirty="0" smtClean="0">
                <a:solidFill>
                  <a:srgbClr val="003399"/>
                </a:solidFill>
              </a:rPr>
              <a:t>parliamo di cambiamenti climatici</a:t>
            </a:r>
            <a:endParaRPr lang="it-IT" sz="3200" kern="0" dirty="0">
              <a:solidFill>
                <a:srgbClr val="003399"/>
              </a:solidFill>
            </a:endParaRPr>
          </a:p>
        </p:txBody>
      </p:sp>
    </p:spTree>
    <p:extLst>
      <p:ext uri="{BB962C8B-B14F-4D97-AF65-F5344CB8AC3E}">
        <p14:creationId xmlns:p14="http://schemas.microsoft.com/office/powerpoint/2010/main" val="2563032151"/>
      </p:ext>
    </p:extLst>
  </p:cSld>
  <p:clrMapOvr>
    <a:masterClrMapping/>
  </p:clrMapOvr>
  <mc:AlternateContent xmlns:mc="http://schemas.openxmlformats.org/markup-compatibility/2006" xmlns:p14="http://schemas.microsoft.com/office/powerpoint/2010/main">
    <mc:Choice Requires="p14">
      <p:transition spd="med" p14:dur="700" advClick="0" advTm="1200">
        <p:fade/>
      </p:transition>
    </mc:Choice>
    <mc:Fallback xmlns="">
      <p:transition spd="med" advClick="0" advTm="12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olo 1"/>
          <p:cNvSpPr txBox="1">
            <a:spLocks/>
          </p:cNvSpPr>
          <p:nvPr/>
        </p:nvSpPr>
        <p:spPr bwMode="auto">
          <a:xfrm>
            <a:off x="2748214" y="4302500"/>
            <a:ext cx="5782745" cy="500778"/>
          </a:xfrm>
          <a:prstGeom prst="rect">
            <a:avLst/>
          </a:prstGeom>
          <a:solidFill>
            <a:schemeClr val="accent1">
              <a:lumMod val="40000"/>
              <a:lumOff val="6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rgbClr val="CC6600"/>
                </a:solidFill>
                <a:latin typeface="+mj-lt"/>
                <a:ea typeface="+mj-ea"/>
                <a:cs typeface="+mj-cs"/>
              </a:defRPr>
            </a:lvl1pPr>
            <a:lvl2pPr algn="ctr" rtl="0" eaLnBrk="1" fontAlgn="base" hangingPunct="1">
              <a:spcBef>
                <a:spcPct val="0"/>
              </a:spcBef>
              <a:spcAft>
                <a:spcPct val="0"/>
              </a:spcAft>
              <a:defRPr sz="4400">
                <a:solidFill>
                  <a:schemeClr val="tx2"/>
                </a:solidFill>
                <a:latin typeface="Verdana" pitchFamily="34" charset="0"/>
              </a:defRPr>
            </a:lvl2pPr>
            <a:lvl3pPr algn="ctr" rtl="0" eaLnBrk="1" fontAlgn="base" hangingPunct="1">
              <a:spcBef>
                <a:spcPct val="0"/>
              </a:spcBef>
              <a:spcAft>
                <a:spcPct val="0"/>
              </a:spcAft>
              <a:defRPr sz="4400">
                <a:solidFill>
                  <a:schemeClr val="tx2"/>
                </a:solidFill>
                <a:latin typeface="Verdana" pitchFamily="34" charset="0"/>
              </a:defRPr>
            </a:lvl3pPr>
            <a:lvl4pPr algn="ctr" rtl="0" eaLnBrk="1" fontAlgn="base" hangingPunct="1">
              <a:spcBef>
                <a:spcPct val="0"/>
              </a:spcBef>
              <a:spcAft>
                <a:spcPct val="0"/>
              </a:spcAft>
              <a:defRPr sz="4400">
                <a:solidFill>
                  <a:schemeClr val="tx2"/>
                </a:solidFill>
                <a:latin typeface="Verdana" pitchFamily="34" charset="0"/>
              </a:defRPr>
            </a:lvl4pPr>
            <a:lvl5pPr algn="ctr" rtl="0" eaLnBrk="1" fontAlgn="base" hangingPunct="1">
              <a:spcBef>
                <a:spcPct val="0"/>
              </a:spcBef>
              <a:spcAft>
                <a:spcPct val="0"/>
              </a:spcAft>
              <a:defRPr sz="4400">
                <a:solidFill>
                  <a:schemeClr val="tx2"/>
                </a:solidFill>
                <a:latin typeface="Verdana" pitchFamily="34" charset="0"/>
              </a:defRPr>
            </a:lvl5pPr>
            <a:lvl6pPr marL="457200" algn="ctr" rtl="0" eaLnBrk="1" fontAlgn="base" hangingPunct="1">
              <a:spcBef>
                <a:spcPct val="0"/>
              </a:spcBef>
              <a:spcAft>
                <a:spcPct val="0"/>
              </a:spcAft>
              <a:defRPr sz="4400">
                <a:solidFill>
                  <a:schemeClr val="tx2"/>
                </a:solidFill>
                <a:latin typeface="Verdana" pitchFamily="34" charset="0"/>
              </a:defRPr>
            </a:lvl6pPr>
            <a:lvl7pPr marL="914400" algn="ctr" rtl="0" eaLnBrk="1" fontAlgn="base" hangingPunct="1">
              <a:spcBef>
                <a:spcPct val="0"/>
              </a:spcBef>
              <a:spcAft>
                <a:spcPct val="0"/>
              </a:spcAft>
              <a:defRPr sz="4400">
                <a:solidFill>
                  <a:schemeClr val="tx2"/>
                </a:solidFill>
                <a:latin typeface="Verdana" pitchFamily="34" charset="0"/>
              </a:defRPr>
            </a:lvl7pPr>
            <a:lvl8pPr marL="1371600" algn="ctr" rtl="0" eaLnBrk="1" fontAlgn="base" hangingPunct="1">
              <a:spcBef>
                <a:spcPct val="0"/>
              </a:spcBef>
              <a:spcAft>
                <a:spcPct val="0"/>
              </a:spcAft>
              <a:defRPr sz="4400">
                <a:solidFill>
                  <a:schemeClr val="tx2"/>
                </a:solidFill>
                <a:latin typeface="Verdana" pitchFamily="34" charset="0"/>
              </a:defRPr>
            </a:lvl8pPr>
            <a:lvl9pPr marL="1828800" algn="ctr" rtl="0" eaLnBrk="1" fontAlgn="base" hangingPunct="1">
              <a:spcBef>
                <a:spcPct val="0"/>
              </a:spcBef>
              <a:spcAft>
                <a:spcPct val="0"/>
              </a:spcAft>
              <a:defRPr sz="4400">
                <a:solidFill>
                  <a:schemeClr val="tx2"/>
                </a:solidFill>
                <a:latin typeface="Verdana" pitchFamily="34" charset="0"/>
              </a:defRPr>
            </a:lvl9pPr>
          </a:lstStyle>
          <a:p>
            <a:endParaRPr lang="it-IT" sz="3200" kern="0" dirty="0">
              <a:solidFill>
                <a:srgbClr val="C00000"/>
              </a:solidFill>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2771800" y="-7358"/>
            <a:ext cx="2794539" cy="2093721"/>
          </a:xfrm>
          <a:prstGeom prst="rect">
            <a:avLst/>
          </a:prstGeom>
        </p:spPr>
      </p:pic>
      <p:pic>
        <p:nvPicPr>
          <p:cNvPr id="11" name="Immagine 10"/>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tretch>
            <a:fillRect/>
          </a:stretch>
        </p:blipFill>
        <p:spPr>
          <a:xfrm>
            <a:off x="5533100" y="-7358"/>
            <a:ext cx="3610900" cy="2400684"/>
          </a:xfrm>
          <a:prstGeom prst="rect">
            <a:avLst/>
          </a:prstGeom>
        </p:spPr>
      </p:pic>
      <p:pic>
        <p:nvPicPr>
          <p:cNvPr id="15" name="Immagine 1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947841" y="2204864"/>
            <a:ext cx="3222114" cy="2147237"/>
          </a:xfrm>
          <a:prstGeom prst="rect">
            <a:avLst/>
          </a:prstGeom>
        </p:spPr>
      </p:pic>
      <p:pic>
        <p:nvPicPr>
          <p:cNvPr id="16" name="Immagine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843808" y="1432971"/>
            <a:ext cx="3152196" cy="4202928"/>
          </a:xfrm>
          <a:prstGeom prst="rect">
            <a:avLst/>
          </a:prstGeom>
        </p:spPr>
      </p:pic>
      <p:sp>
        <p:nvSpPr>
          <p:cNvPr id="5" name="Segnaposto piè di pagina 4"/>
          <p:cNvSpPr>
            <a:spLocks noGrp="1"/>
          </p:cNvSpPr>
          <p:nvPr>
            <p:ph type="ftr" sz="quarter" idx="11"/>
          </p:nvPr>
        </p:nvSpPr>
        <p:spPr/>
        <p:txBody>
          <a:bodyPr/>
          <a:lstStyle/>
          <a:p>
            <a:pPr>
              <a:defRPr/>
            </a:pPr>
            <a:r>
              <a:rPr lang="it-IT" smtClean="0"/>
              <a:t>ARPA FVG - OSMER Osservatorio Meteorologico Regionale - Settore Meteo del CFD di Protezione Civile FVG</a:t>
            </a:r>
            <a:endParaRPr lang="en-US" dirty="0"/>
          </a:p>
        </p:txBody>
      </p:sp>
      <p:pic>
        <p:nvPicPr>
          <p:cNvPr id="6" name="Immagine 5"/>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0" y="0"/>
            <a:ext cx="3077244" cy="2307932"/>
          </a:xfrm>
          <a:prstGeom prst="rect">
            <a:avLst/>
          </a:prstGeom>
        </p:spPr>
      </p:pic>
      <p:pic>
        <p:nvPicPr>
          <p:cNvPr id="3" name="Immagine 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flipH="1">
            <a:off x="-5642" y="2096704"/>
            <a:ext cx="2932893" cy="2199670"/>
          </a:xfrm>
          <a:prstGeom prst="rect">
            <a:avLst/>
          </a:prstGeom>
        </p:spPr>
      </p:pic>
      <p:pic>
        <p:nvPicPr>
          <p:cNvPr id="17" name="Immagine 16"/>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860531" y="2974280"/>
            <a:ext cx="1775366" cy="1183115"/>
          </a:xfrm>
          <a:prstGeom prst="rect">
            <a:avLst/>
          </a:prstGeom>
        </p:spPr>
      </p:pic>
      <p:pic>
        <p:nvPicPr>
          <p:cNvPr id="9" name="Immagine 8"/>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246027" y="4245892"/>
            <a:ext cx="3923928" cy="2614930"/>
          </a:xfrm>
          <a:prstGeom prst="rect">
            <a:avLst/>
          </a:prstGeom>
        </p:spPr>
      </p:pic>
      <p:pic>
        <p:nvPicPr>
          <p:cNvPr id="13" name="Immagine 12"/>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005204" y="3034409"/>
            <a:ext cx="1981599" cy="1320550"/>
          </a:xfrm>
          <a:prstGeom prst="rect">
            <a:avLst/>
          </a:prstGeom>
        </p:spPr>
      </p:pic>
      <p:pic>
        <p:nvPicPr>
          <p:cNvPr id="20" name="Picture 10" descr="meteo_fvg_O"/>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79388" y="165100"/>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magine 20"/>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8530958" y="111864"/>
            <a:ext cx="513567" cy="652840"/>
          </a:xfrm>
          <a:prstGeom prst="rect">
            <a:avLst/>
          </a:prstGeom>
        </p:spPr>
      </p:pic>
      <p:pic>
        <p:nvPicPr>
          <p:cNvPr id="14" name="Immagine 13"/>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5642" y="4268989"/>
            <a:ext cx="3154603" cy="2589010"/>
          </a:xfrm>
          <a:prstGeom prst="rect">
            <a:avLst/>
          </a:prstGeom>
        </p:spPr>
      </p:pic>
      <p:sp>
        <p:nvSpPr>
          <p:cNvPr id="2" name="Titolo 1"/>
          <p:cNvSpPr>
            <a:spLocks noGrp="1"/>
          </p:cNvSpPr>
          <p:nvPr>
            <p:ph type="title"/>
          </p:nvPr>
        </p:nvSpPr>
        <p:spPr>
          <a:xfrm>
            <a:off x="2748213" y="4296374"/>
            <a:ext cx="5782745" cy="500778"/>
          </a:xfrm>
          <a:solidFill>
            <a:schemeClr val="accent1">
              <a:lumMod val="40000"/>
              <a:lumOff val="60000"/>
            </a:schemeClr>
          </a:solidFill>
        </p:spPr>
        <p:txBody>
          <a:bodyPr/>
          <a:lstStyle/>
          <a:p>
            <a:r>
              <a:rPr lang="it-IT" sz="3200" dirty="0" smtClean="0">
                <a:solidFill>
                  <a:srgbClr val="C00000"/>
                </a:solidFill>
              </a:rPr>
              <a:t>perché riguardano tutto questo</a:t>
            </a:r>
            <a:endParaRPr lang="it-IT" sz="3200" dirty="0">
              <a:solidFill>
                <a:srgbClr val="C00000"/>
              </a:solidFill>
            </a:endParaRPr>
          </a:p>
        </p:txBody>
      </p:sp>
      <p:sp>
        <p:nvSpPr>
          <p:cNvPr id="25" name="Titolo 1"/>
          <p:cNvSpPr txBox="1">
            <a:spLocks/>
          </p:cNvSpPr>
          <p:nvPr/>
        </p:nvSpPr>
        <p:spPr bwMode="auto">
          <a:xfrm>
            <a:off x="1460804" y="1432971"/>
            <a:ext cx="6231964" cy="450605"/>
          </a:xfrm>
          <a:prstGeom prst="rect">
            <a:avLst/>
          </a:prstGeom>
          <a:solidFill>
            <a:schemeClr val="accent1">
              <a:lumMod val="40000"/>
              <a:lumOff val="6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rgbClr val="CC6600"/>
                </a:solidFill>
                <a:latin typeface="+mj-lt"/>
                <a:ea typeface="+mj-ea"/>
                <a:cs typeface="+mj-cs"/>
              </a:defRPr>
            </a:lvl1pPr>
            <a:lvl2pPr algn="ctr" rtl="0" eaLnBrk="1" fontAlgn="base" hangingPunct="1">
              <a:spcBef>
                <a:spcPct val="0"/>
              </a:spcBef>
              <a:spcAft>
                <a:spcPct val="0"/>
              </a:spcAft>
              <a:defRPr sz="4400">
                <a:solidFill>
                  <a:schemeClr val="tx2"/>
                </a:solidFill>
                <a:latin typeface="Verdana" pitchFamily="34" charset="0"/>
              </a:defRPr>
            </a:lvl2pPr>
            <a:lvl3pPr algn="ctr" rtl="0" eaLnBrk="1" fontAlgn="base" hangingPunct="1">
              <a:spcBef>
                <a:spcPct val="0"/>
              </a:spcBef>
              <a:spcAft>
                <a:spcPct val="0"/>
              </a:spcAft>
              <a:defRPr sz="4400">
                <a:solidFill>
                  <a:schemeClr val="tx2"/>
                </a:solidFill>
                <a:latin typeface="Verdana" pitchFamily="34" charset="0"/>
              </a:defRPr>
            </a:lvl3pPr>
            <a:lvl4pPr algn="ctr" rtl="0" eaLnBrk="1" fontAlgn="base" hangingPunct="1">
              <a:spcBef>
                <a:spcPct val="0"/>
              </a:spcBef>
              <a:spcAft>
                <a:spcPct val="0"/>
              </a:spcAft>
              <a:defRPr sz="4400">
                <a:solidFill>
                  <a:schemeClr val="tx2"/>
                </a:solidFill>
                <a:latin typeface="Verdana" pitchFamily="34" charset="0"/>
              </a:defRPr>
            </a:lvl4pPr>
            <a:lvl5pPr algn="ctr" rtl="0" eaLnBrk="1" fontAlgn="base" hangingPunct="1">
              <a:spcBef>
                <a:spcPct val="0"/>
              </a:spcBef>
              <a:spcAft>
                <a:spcPct val="0"/>
              </a:spcAft>
              <a:defRPr sz="4400">
                <a:solidFill>
                  <a:schemeClr val="tx2"/>
                </a:solidFill>
                <a:latin typeface="Verdana" pitchFamily="34" charset="0"/>
              </a:defRPr>
            </a:lvl5pPr>
            <a:lvl6pPr marL="457200" algn="ctr" rtl="0" eaLnBrk="1" fontAlgn="base" hangingPunct="1">
              <a:spcBef>
                <a:spcPct val="0"/>
              </a:spcBef>
              <a:spcAft>
                <a:spcPct val="0"/>
              </a:spcAft>
              <a:defRPr sz="4400">
                <a:solidFill>
                  <a:schemeClr val="tx2"/>
                </a:solidFill>
                <a:latin typeface="Verdana" pitchFamily="34" charset="0"/>
              </a:defRPr>
            </a:lvl6pPr>
            <a:lvl7pPr marL="914400" algn="ctr" rtl="0" eaLnBrk="1" fontAlgn="base" hangingPunct="1">
              <a:spcBef>
                <a:spcPct val="0"/>
              </a:spcBef>
              <a:spcAft>
                <a:spcPct val="0"/>
              </a:spcAft>
              <a:defRPr sz="4400">
                <a:solidFill>
                  <a:schemeClr val="tx2"/>
                </a:solidFill>
                <a:latin typeface="Verdana" pitchFamily="34" charset="0"/>
              </a:defRPr>
            </a:lvl7pPr>
            <a:lvl8pPr marL="1371600" algn="ctr" rtl="0" eaLnBrk="1" fontAlgn="base" hangingPunct="1">
              <a:spcBef>
                <a:spcPct val="0"/>
              </a:spcBef>
              <a:spcAft>
                <a:spcPct val="0"/>
              </a:spcAft>
              <a:defRPr sz="4400">
                <a:solidFill>
                  <a:schemeClr val="tx2"/>
                </a:solidFill>
                <a:latin typeface="Verdana" pitchFamily="34" charset="0"/>
              </a:defRPr>
            </a:lvl8pPr>
            <a:lvl9pPr marL="1828800" algn="ctr" rtl="0" eaLnBrk="1" fontAlgn="base" hangingPunct="1">
              <a:spcBef>
                <a:spcPct val="0"/>
              </a:spcBef>
              <a:spcAft>
                <a:spcPct val="0"/>
              </a:spcAft>
              <a:defRPr sz="4400">
                <a:solidFill>
                  <a:schemeClr val="tx2"/>
                </a:solidFill>
                <a:latin typeface="Verdana" pitchFamily="34" charset="0"/>
              </a:defRPr>
            </a:lvl9pPr>
          </a:lstStyle>
          <a:p>
            <a:r>
              <a:rPr lang="it-IT" sz="3200" kern="0" dirty="0" smtClean="0">
                <a:solidFill>
                  <a:srgbClr val="C00000"/>
                </a:solidFill>
              </a:rPr>
              <a:t>parliamo di cambiamenti climatici</a:t>
            </a:r>
            <a:endParaRPr lang="it-IT" sz="3200" kern="0" dirty="0">
              <a:solidFill>
                <a:srgbClr val="C00000"/>
              </a:solidFill>
            </a:endParaRPr>
          </a:p>
        </p:txBody>
      </p:sp>
      <p:pic>
        <p:nvPicPr>
          <p:cNvPr id="18" name="Immagine 17"/>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3131840" y="5085184"/>
            <a:ext cx="2363753" cy="1772815"/>
          </a:xfrm>
          <a:prstGeom prst="rect">
            <a:avLst/>
          </a:prstGeom>
        </p:spPr>
      </p:pic>
    </p:spTree>
    <p:extLst>
      <p:ext uri="{BB962C8B-B14F-4D97-AF65-F5344CB8AC3E}">
        <p14:creationId xmlns:p14="http://schemas.microsoft.com/office/powerpoint/2010/main" val="2310621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500"/>
                                        <p:tgtEl>
                                          <p:spTgt spid="25"/>
                                        </p:tgtEl>
                                      </p:cBhvr>
                                    </p:animEffect>
                                  </p:childTnLst>
                                </p:cTn>
                              </p:par>
                            </p:childTnLst>
                          </p:cTn>
                        </p:par>
                        <p:par>
                          <p:cTn id="8" fill="hold">
                            <p:stCondLst>
                              <p:cond delay="1750"/>
                            </p:stCondLst>
                            <p:childTnLst>
                              <p:par>
                                <p:cTn id="9" presetID="10" presetClass="entr" presetSubtype="0" fill="hold" grpId="0" nodeType="afterEffect">
                                  <p:stCondLst>
                                    <p:cond delay="25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091208"/>
          </a:xfrm>
        </p:spPr>
        <p:txBody>
          <a:bodyPr/>
          <a:lstStyle/>
          <a:p>
            <a:r>
              <a:rPr lang="it-IT" i="1" dirty="0" smtClean="0"/>
              <a:t>«il clima </a:t>
            </a:r>
            <a:r>
              <a:rPr lang="it-IT" i="1" dirty="0"/>
              <a:t>è quello che ti aspetti, </a:t>
            </a:r>
            <a:r>
              <a:rPr lang="it-IT" i="1" dirty="0" smtClean="0"/>
              <a:t/>
            </a:r>
            <a:br>
              <a:rPr lang="it-IT" i="1" dirty="0" smtClean="0"/>
            </a:br>
            <a:r>
              <a:rPr lang="it-IT" i="1" dirty="0" smtClean="0"/>
              <a:t>il </a:t>
            </a:r>
            <a:r>
              <a:rPr lang="it-IT" i="1" dirty="0"/>
              <a:t>tempo è quello che ti </a:t>
            </a:r>
            <a:r>
              <a:rPr lang="it-IT" i="1" dirty="0" smtClean="0"/>
              <a:t>capita»</a:t>
            </a:r>
            <a:endParaRPr lang="it-IT" i="1" dirty="0"/>
          </a:p>
        </p:txBody>
      </p:sp>
      <p:sp>
        <p:nvSpPr>
          <p:cNvPr id="3" name="Segnaposto contenuto 2"/>
          <p:cNvSpPr>
            <a:spLocks noGrp="1"/>
          </p:cNvSpPr>
          <p:nvPr>
            <p:ph idx="1"/>
          </p:nvPr>
        </p:nvSpPr>
        <p:spPr>
          <a:xfrm>
            <a:off x="179511" y="1844824"/>
            <a:ext cx="5256585" cy="504056"/>
          </a:xfrm>
        </p:spPr>
        <p:txBody>
          <a:bodyPr/>
          <a:lstStyle/>
          <a:p>
            <a:r>
              <a:rPr lang="it-IT" dirty="0" smtClean="0"/>
              <a:t>per capire meglio, ricordiamoci che…</a:t>
            </a:r>
          </a:p>
          <a:p>
            <a:endParaRPr lang="it-IT" dirty="0"/>
          </a:p>
        </p:txBody>
      </p:sp>
      <p:sp>
        <p:nvSpPr>
          <p:cNvPr id="5" name="Segnaposto testo 4"/>
          <p:cNvSpPr>
            <a:spLocks noGrp="1"/>
          </p:cNvSpPr>
          <p:nvPr>
            <p:ph type="body" sz="quarter" idx="15"/>
          </p:nvPr>
        </p:nvSpPr>
        <p:spPr>
          <a:xfrm>
            <a:off x="1619250" y="165522"/>
            <a:ext cx="6840538" cy="311150"/>
          </a:xfrm>
        </p:spPr>
        <p:txBody>
          <a:bodyPr/>
          <a:lstStyle/>
          <a:p>
            <a:r>
              <a:rPr lang="it-IT" dirty="0"/>
              <a:t>cambia il clima… in Friuli Venezia Giulia</a:t>
            </a:r>
          </a:p>
          <a:p>
            <a:endParaRPr lang="it-IT" dirty="0"/>
          </a:p>
        </p:txBody>
      </p:sp>
      <p:grpSp>
        <p:nvGrpSpPr>
          <p:cNvPr id="8" name="Gruppo 7"/>
          <p:cNvGrpSpPr/>
          <p:nvPr/>
        </p:nvGrpSpPr>
        <p:grpSpPr>
          <a:xfrm>
            <a:off x="5557718" y="2266089"/>
            <a:ext cx="2376264" cy="1739437"/>
            <a:chOff x="1055688" y="1844675"/>
            <a:chExt cx="6959600" cy="4629150"/>
          </a:xfrm>
        </p:grpSpPr>
        <p:pic>
          <p:nvPicPr>
            <p:cNvPr id="6" name="Picture 15" descr="Nuvole-DSC_3195-copia-rid30"/>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55688" y="1844675"/>
              <a:ext cx="6959600"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descr="MeteoFVG-prev2015020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95513" y="2636838"/>
              <a:ext cx="467995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1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93495" y="4481495"/>
            <a:ext cx="2987695" cy="18998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07763" dir="2700000" algn="ctr" rotWithShape="0">
                    <a:srgbClr val="D8D8D8">
                      <a:alpha val="50000"/>
                    </a:srgbClr>
                  </a:outerShdw>
                </a:effectLst>
              </a14:hiddenEffects>
            </a:ext>
          </a:extLst>
        </p:spPr>
      </p:pic>
      <p:pic>
        <p:nvPicPr>
          <p:cNvPr id="9" name="Picture 12" descr="RR_ANNUALE 1961-201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941909" y="4203315"/>
            <a:ext cx="1878563" cy="1842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egnaposto contenuto 2"/>
          <p:cNvSpPr txBox="1">
            <a:spLocks/>
          </p:cNvSpPr>
          <p:nvPr/>
        </p:nvSpPr>
        <p:spPr bwMode="auto">
          <a:xfrm>
            <a:off x="218057" y="4365104"/>
            <a:ext cx="4641975" cy="2008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None/>
              <a:defRPr sz="2400" b="1">
                <a:solidFill>
                  <a:schemeClr val="bg1">
                    <a:lumMod val="50000"/>
                  </a:schemeClr>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1">
                    <a:lumMod val="50000"/>
                  </a:schemeClr>
                </a:solidFill>
                <a:latin typeface="+mn-lt"/>
              </a:defRPr>
            </a:lvl2pPr>
            <a:lvl3pPr marL="1143000" indent="-228600" algn="l" rtl="0" eaLnBrk="1" fontAlgn="base" hangingPunct="1">
              <a:spcBef>
                <a:spcPct val="20000"/>
              </a:spcBef>
              <a:spcAft>
                <a:spcPct val="0"/>
              </a:spcAft>
              <a:buChar char="•"/>
              <a:defRPr sz="2000" b="1">
                <a:solidFill>
                  <a:schemeClr val="bg1">
                    <a:lumMod val="50000"/>
                  </a:schemeClr>
                </a:solidFill>
                <a:latin typeface="+mn-lt"/>
              </a:defRPr>
            </a:lvl3pPr>
            <a:lvl4pPr marL="1600200" indent="-228600" algn="l" rtl="0" eaLnBrk="1" fontAlgn="base" hangingPunct="1">
              <a:spcBef>
                <a:spcPct val="20000"/>
              </a:spcBef>
              <a:spcAft>
                <a:spcPct val="0"/>
              </a:spcAft>
              <a:buChar char="–"/>
              <a:defRPr sz="2000">
                <a:solidFill>
                  <a:schemeClr val="bg1">
                    <a:lumMod val="50000"/>
                  </a:schemeClr>
                </a:solidFill>
                <a:latin typeface="+mn-lt"/>
              </a:defRPr>
            </a:lvl4pPr>
            <a:lvl5pPr marL="2057400" indent="-228600" algn="l" rtl="0" eaLnBrk="1" fontAlgn="base" hangingPunct="1">
              <a:spcBef>
                <a:spcPct val="20000"/>
              </a:spcBef>
              <a:spcAft>
                <a:spcPct val="0"/>
              </a:spcAft>
              <a:buChar char="»"/>
              <a:defRPr sz="1600">
                <a:solidFill>
                  <a:schemeClr val="bg1">
                    <a:lumMod val="50000"/>
                  </a:schemeClr>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it-IT" kern="0" dirty="0" smtClean="0">
                <a:solidFill>
                  <a:srgbClr val="C00000"/>
                </a:solidFill>
              </a:rPr>
              <a:t>clima</a:t>
            </a:r>
            <a:r>
              <a:rPr lang="it-IT" kern="0" dirty="0" smtClean="0">
                <a:solidFill>
                  <a:srgbClr val="0000FF">
                    <a:lumMod val="50000"/>
                  </a:srgbClr>
                </a:solidFill>
              </a:rPr>
              <a:t> = media delle condizioni </a:t>
            </a:r>
            <a:br>
              <a:rPr lang="it-IT" kern="0" dirty="0" smtClean="0">
                <a:solidFill>
                  <a:srgbClr val="0000FF">
                    <a:lumMod val="50000"/>
                  </a:srgbClr>
                </a:solidFill>
              </a:rPr>
            </a:br>
            <a:r>
              <a:rPr lang="it-IT" kern="0" dirty="0" smtClean="0">
                <a:solidFill>
                  <a:srgbClr val="0000FF">
                    <a:lumMod val="50000"/>
                  </a:srgbClr>
                </a:solidFill>
              </a:rPr>
              <a:t>           (temperatura, precipitazioni,</a:t>
            </a:r>
            <a:br>
              <a:rPr lang="it-IT" kern="0" dirty="0" smtClean="0">
                <a:solidFill>
                  <a:srgbClr val="0000FF">
                    <a:lumMod val="50000"/>
                  </a:srgbClr>
                </a:solidFill>
              </a:rPr>
            </a:br>
            <a:r>
              <a:rPr lang="it-IT" kern="0" dirty="0" smtClean="0">
                <a:solidFill>
                  <a:srgbClr val="0000FF">
                    <a:lumMod val="50000"/>
                  </a:srgbClr>
                </a:solidFill>
              </a:rPr>
              <a:t>            vento…) che si registrano </a:t>
            </a:r>
            <a:br>
              <a:rPr lang="it-IT" kern="0" dirty="0" smtClean="0">
                <a:solidFill>
                  <a:srgbClr val="0000FF">
                    <a:lumMod val="50000"/>
                  </a:srgbClr>
                </a:solidFill>
              </a:rPr>
            </a:br>
            <a:r>
              <a:rPr lang="it-IT" kern="0" dirty="0" smtClean="0">
                <a:solidFill>
                  <a:srgbClr val="0000FF">
                    <a:lumMod val="50000"/>
                  </a:srgbClr>
                </a:solidFill>
              </a:rPr>
              <a:t>            in lunghi periodi di tempo</a:t>
            </a:r>
            <a:br>
              <a:rPr lang="it-IT" kern="0" dirty="0" smtClean="0">
                <a:solidFill>
                  <a:srgbClr val="0000FF">
                    <a:lumMod val="50000"/>
                  </a:srgbClr>
                </a:solidFill>
              </a:rPr>
            </a:br>
            <a:r>
              <a:rPr lang="it-IT" kern="0" dirty="0" smtClean="0">
                <a:solidFill>
                  <a:srgbClr val="0000FF">
                    <a:lumMod val="50000"/>
                  </a:srgbClr>
                </a:solidFill>
              </a:rPr>
              <a:t>            (es. 30 anni)</a:t>
            </a:r>
            <a:endParaRPr lang="it-IT" kern="0" dirty="0">
              <a:solidFill>
                <a:srgbClr val="0000FF">
                  <a:lumMod val="50000"/>
                </a:srgbClr>
              </a:solidFill>
            </a:endParaRPr>
          </a:p>
        </p:txBody>
      </p:sp>
      <p:sp>
        <p:nvSpPr>
          <p:cNvPr id="12" name="Segnaposto contenuto 2"/>
          <p:cNvSpPr txBox="1">
            <a:spLocks/>
          </p:cNvSpPr>
          <p:nvPr/>
        </p:nvSpPr>
        <p:spPr bwMode="auto">
          <a:xfrm>
            <a:off x="794121" y="2708920"/>
            <a:ext cx="4713983" cy="130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None/>
              <a:defRPr sz="2400" b="1">
                <a:solidFill>
                  <a:schemeClr val="bg1">
                    <a:lumMod val="50000"/>
                  </a:schemeClr>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1">
                    <a:lumMod val="50000"/>
                  </a:schemeClr>
                </a:solidFill>
                <a:latin typeface="+mn-lt"/>
              </a:defRPr>
            </a:lvl2pPr>
            <a:lvl3pPr marL="1143000" indent="-228600" algn="l" rtl="0" eaLnBrk="1" fontAlgn="base" hangingPunct="1">
              <a:spcBef>
                <a:spcPct val="20000"/>
              </a:spcBef>
              <a:spcAft>
                <a:spcPct val="0"/>
              </a:spcAft>
              <a:buChar char="•"/>
              <a:defRPr sz="2000" b="1">
                <a:solidFill>
                  <a:schemeClr val="bg1">
                    <a:lumMod val="50000"/>
                  </a:schemeClr>
                </a:solidFill>
                <a:latin typeface="+mn-lt"/>
              </a:defRPr>
            </a:lvl3pPr>
            <a:lvl4pPr marL="1600200" indent="-228600" algn="l" rtl="0" eaLnBrk="1" fontAlgn="base" hangingPunct="1">
              <a:spcBef>
                <a:spcPct val="20000"/>
              </a:spcBef>
              <a:spcAft>
                <a:spcPct val="0"/>
              </a:spcAft>
              <a:buChar char="–"/>
              <a:defRPr sz="2000">
                <a:solidFill>
                  <a:schemeClr val="bg1">
                    <a:lumMod val="50000"/>
                  </a:schemeClr>
                </a:solidFill>
                <a:latin typeface="+mn-lt"/>
              </a:defRPr>
            </a:lvl4pPr>
            <a:lvl5pPr marL="2057400" indent="-228600" algn="l" rtl="0" eaLnBrk="1" fontAlgn="base" hangingPunct="1">
              <a:spcBef>
                <a:spcPct val="20000"/>
              </a:spcBef>
              <a:spcAft>
                <a:spcPct val="0"/>
              </a:spcAft>
              <a:buChar char="»"/>
              <a:defRPr sz="1600">
                <a:solidFill>
                  <a:schemeClr val="bg1">
                    <a:lumMod val="50000"/>
                  </a:schemeClr>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it-IT" kern="0" dirty="0" smtClean="0">
                <a:solidFill>
                  <a:srgbClr val="C00000"/>
                </a:solidFill>
              </a:rPr>
              <a:t>meteo</a:t>
            </a:r>
            <a:r>
              <a:rPr lang="it-IT" kern="0" dirty="0" smtClean="0">
                <a:solidFill>
                  <a:srgbClr val="0000FF">
                    <a:lumMod val="50000"/>
                  </a:srgbClr>
                </a:solidFill>
              </a:rPr>
              <a:t> = condizioni del tempo oggi </a:t>
            </a:r>
            <a:br>
              <a:rPr lang="it-IT" kern="0" dirty="0" smtClean="0">
                <a:solidFill>
                  <a:srgbClr val="0000FF">
                    <a:lumMod val="50000"/>
                  </a:srgbClr>
                </a:solidFill>
              </a:rPr>
            </a:br>
            <a:r>
              <a:rPr lang="it-IT" kern="0" dirty="0" smtClean="0">
                <a:solidFill>
                  <a:srgbClr val="0000FF">
                    <a:lumMod val="50000"/>
                  </a:srgbClr>
                </a:solidFill>
              </a:rPr>
              <a:t>             (o comunque in un certo</a:t>
            </a:r>
            <a:br>
              <a:rPr lang="it-IT" kern="0" dirty="0" smtClean="0">
                <a:solidFill>
                  <a:srgbClr val="0000FF">
                    <a:lumMod val="50000"/>
                  </a:srgbClr>
                </a:solidFill>
              </a:rPr>
            </a:br>
            <a:r>
              <a:rPr lang="it-IT" kern="0" dirty="0" smtClean="0">
                <a:solidFill>
                  <a:srgbClr val="0000FF">
                    <a:lumMod val="50000"/>
                  </a:srgbClr>
                </a:solidFill>
              </a:rPr>
              <a:t>              momento)</a:t>
            </a:r>
          </a:p>
        </p:txBody>
      </p:sp>
    </p:spTree>
    <p:extLst>
      <p:ext uri="{BB962C8B-B14F-4D97-AF65-F5344CB8AC3E}">
        <p14:creationId xmlns:p14="http://schemas.microsoft.com/office/powerpoint/2010/main" val="3116306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childTnLst>
                                </p:cTn>
                              </p:par>
                              <p:par>
                                <p:cTn id="24" presetID="1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ci basiamo su DATI, ELABORAZIONI, ANALISI</a:t>
            </a:r>
            <a:endParaRPr lang="it-IT" dirty="0"/>
          </a:p>
        </p:txBody>
      </p:sp>
      <p:sp>
        <p:nvSpPr>
          <p:cNvPr id="5" name="Segnaposto testo 4"/>
          <p:cNvSpPr>
            <a:spLocks noGrp="1"/>
          </p:cNvSpPr>
          <p:nvPr>
            <p:ph type="body" sz="quarter" idx="15"/>
          </p:nvPr>
        </p:nvSpPr>
        <p:spPr>
          <a:xfrm>
            <a:off x="1619250" y="165522"/>
            <a:ext cx="6840538" cy="311150"/>
          </a:xfrm>
        </p:spPr>
        <p:txBody>
          <a:bodyPr/>
          <a:lstStyle/>
          <a:p>
            <a:r>
              <a:rPr lang="it-IT" dirty="0"/>
              <a:t>cambia il clima… in Friuli Venezia Giulia</a:t>
            </a:r>
          </a:p>
        </p:txBody>
      </p:sp>
      <p:pic>
        <p:nvPicPr>
          <p:cNvPr id="7" name="Picture 14" descr="22-anomalia2014versus1991-201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99807" y="3254101"/>
            <a:ext cx="2141876" cy="2119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egnaposto contenuto 2"/>
          <p:cNvSpPr>
            <a:spLocks noGrp="1"/>
          </p:cNvSpPr>
          <p:nvPr>
            <p:ph idx="1"/>
          </p:nvPr>
        </p:nvSpPr>
        <p:spPr>
          <a:xfrm>
            <a:off x="251520" y="1844824"/>
            <a:ext cx="2838451" cy="1296144"/>
          </a:xfrm>
        </p:spPr>
        <p:txBody>
          <a:bodyPr/>
          <a:lstStyle/>
          <a:p>
            <a:pPr algn="ctr"/>
            <a:r>
              <a:rPr lang="it-IT" dirty="0" smtClean="0">
                <a:solidFill>
                  <a:srgbClr val="C00000"/>
                </a:solidFill>
              </a:rPr>
              <a:t>ARPA FVG – OSMER</a:t>
            </a:r>
            <a:br>
              <a:rPr lang="it-IT" dirty="0" smtClean="0">
                <a:solidFill>
                  <a:srgbClr val="C00000"/>
                </a:solidFill>
              </a:rPr>
            </a:br>
            <a:r>
              <a:rPr lang="it-IT" dirty="0" smtClean="0">
                <a:solidFill>
                  <a:srgbClr val="C00000"/>
                </a:solidFill>
              </a:rPr>
              <a:t>Regione FVG – Protezione Civile</a:t>
            </a:r>
          </a:p>
          <a:p>
            <a:pPr algn="ctr"/>
            <a:endParaRPr lang="it-IT" dirty="0"/>
          </a:p>
        </p:txBody>
      </p:sp>
      <p:pic>
        <p:nvPicPr>
          <p:cNvPr id="9" name="Immagin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37784" y="2564904"/>
            <a:ext cx="2053362" cy="2913128"/>
          </a:xfrm>
          <a:prstGeom prst="rect">
            <a:avLst/>
          </a:prstGeom>
        </p:spPr>
      </p:pic>
      <p:sp>
        <p:nvSpPr>
          <p:cNvPr id="10" name="Segnaposto contenuto 2"/>
          <p:cNvSpPr txBox="1">
            <a:spLocks/>
          </p:cNvSpPr>
          <p:nvPr/>
        </p:nvSpPr>
        <p:spPr bwMode="auto">
          <a:xfrm>
            <a:off x="3404802" y="1844824"/>
            <a:ext cx="2319326" cy="48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None/>
              <a:defRPr sz="2400" b="1">
                <a:solidFill>
                  <a:schemeClr val="bg1">
                    <a:lumMod val="50000"/>
                  </a:schemeClr>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1">
                    <a:lumMod val="50000"/>
                  </a:schemeClr>
                </a:solidFill>
                <a:latin typeface="+mn-lt"/>
              </a:defRPr>
            </a:lvl2pPr>
            <a:lvl3pPr marL="1143000" indent="-228600" algn="l" rtl="0" eaLnBrk="1" fontAlgn="base" hangingPunct="1">
              <a:spcBef>
                <a:spcPct val="20000"/>
              </a:spcBef>
              <a:spcAft>
                <a:spcPct val="0"/>
              </a:spcAft>
              <a:buChar char="•"/>
              <a:defRPr sz="2000" b="1">
                <a:solidFill>
                  <a:schemeClr val="bg1">
                    <a:lumMod val="50000"/>
                  </a:schemeClr>
                </a:solidFill>
                <a:latin typeface="+mn-lt"/>
              </a:defRPr>
            </a:lvl3pPr>
            <a:lvl4pPr marL="1600200" indent="-228600" algn="l" rtl="0" eaLnBrk="1" fontAlgn="base" hangingPunct="1">
              <a:spcBef>
                <a:spcPct val="20000"/>
              </a:spcBef>
              <a:spcAft>
                <a:spcPct val="0"/>
              </a:spcAft>
              <a:buChar char="–"/>
              <a:defRPr sz="2000">
                <a:solidFill>
                  <a:schemeClr val="bg1">
                    <a:lumMod val="50000"/>
                  </a:schemeClr>
                </a:solidFill>
                <a:latin typeface="+mn-lt"/>
              </a:defRPr>
            </a:lvl4pPr>
            <a:lvl5pPr marL="2057400" indent="-228600" algn="l" rtl="0" eaLnBrk="1" fontAlgn="base" hangingPunct="1">
              <a:spcBef>
                <a:spcPct val="20000"/>
              </a:spcBef>
              <a:spcAft>
                <a:spcPct val="0"/>
              </a:spcAft>
              <a:buChar char="»"/>
              <a:defRPr sz="1600">
                <a:solidFill>
                  <a:schemeClr val="bg1">
                    <a:lumMod val="50000"/>
                  </a:schemeClr>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gn="ctr"/>
            <a:r>
              <a:rPr lang="it-IT" kern="0" dirty="0" smtClean="0">
                <a:solidFill>
                  <a:srgbClr val="C00000"/>
                </a:solidFill>
              </a:rPr>
              <a:t>ISPRA</a:t>
            </a:r>
          </a:p>
          <a:p>
            <a:pPr algn="ctr"/>
            <a:endParaRPr lang="it-IT" kern="0" dirty="0">
              <a:solidFill>
                <a:srgbClr val="0000FF">
                  <a:lumMod val="50000"/>
                </a:srgbClr>
              </a:solidFill>
            </a:endParaRPr>
          </a:p>
        </p:txBody>
      </p:sp>
      <p:sp>
        <p:nvSpPr>
          <p:cNvPr id="11" name="Segnaposto contenuto 2"/>
          <p:cNvSpPr txBox="1">
            <a:spLocks/>
          </p:cNvSpPr>
          <p:nvPr/>
        </p:nvSpPr>
        <p:spPr bwMode="auto">
          <a:xfrm>
            <a:off x="5909155" y="1844824"/>
            <a:ext cx="3096344"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None/>
              <a:defRPr sz="2400" b="1">
                <a:solidFill>
                  <a:schemeClr val="bg1">
                    <a:lumMod val="50000"/>
                  </a:schemeClr>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1">
                    <a:lumMod val="50000"/>
                  </a:schemeClr>
                </a:solidFill>
                <a:latin typeface="+mn-lt"/>
              </a:defRPr>
            </a:lvl2pPr>
            <a:lvl3pPr marL="1143000" indent="-228600" algn="l" rtl="0" eaLnBrk="1" fontAlgn="base" hangingPunct="1">
              <a:spcBef>
                <a:spcPct val="20000"/>
              </a:spcBef>
              <a:spcAft>
                <a:spcPct val="0"/>
              </a:spcAft>
              <a:buChar char="•"/>
              <a:defRPr sz="2000" b="1">
                <a:solidFill>
                  <a:schemeClr val="bg1">
                    <a:lumMod val="50000"/>
                  </a:schemeClr>
                </a:solidFill>
                <a:latin typeface="+mn-lt"/>
              </a:defRPr>
            </a:lvl3pPr>
            <a:lvl4pPr marL="1600200" indent="-228600" algn="l" rtl="0" eaLnBrk="1" fontAlgn="base" hangingPunct="1">
              <a:spcBef>
                <a:spcPct val="20000"/>
              </a:spcBef>
              <a:spcAft>
                <a:spcPct val="0"/>
              </a:spcAft>
              <a:buChar char="–"/>
              <a:defRPr sz="2000">
                <a:solidFill>
                  <a:schemeClr val="bg1">
                    <a:lumMod val="50000"/>
                  </a:schemeClr>
                </a:solidFill>
                <a:latin typeface="+mn-lt"/>
              </a:defRPr>
            </a:lvl4pPr>
            <a:lvl5pPr marL="2057400" indent="-228600" algn="l" rtl="0" eaLnBrk="1" fontAlgn="base" hangingPunct="1">
              <a:spcBef>
                <a:spcPct val="20000"/>
              </a:spcBef>
              <a:spcAft>
                <a:spcPct val="0"/>
              </a:spcAft>
              <a:buChar char="»"/>
              <a:defRPr sz="1600">
                <a:solidFill>
                  <a:schemeClr val="bg1">
                    <a:lumMod val="50000"/>
                  </a:schemeClr>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gn="ctr"/>
            <a:r>
              <a:rPr lang="it-IT" kern="0" dirty="0" smtClean="0">
                <a:solidFill>
                  <a:srgbClr val="C00000"/>
                </a:solidFill>
              </a:rPr>
              <a:t>IPCC  - 5° Rapporto di valutazione 2014</a:t>
            </a:r>
          </a:p>
        </p:txBody>
      </p:sp>
      <p:pic>
        <p:nvPicPr>
          <p:cNvPr id="12" name="Picture 11" descr="AR5: Synthesis Repor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49215" y="4074279"/>
            <a:ext cx="2016224" cy="2595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egnaposto contenuto 2"/>
          <p:cNvSpPr txBox="1">
            <a:spLocks/>
          </p:cNvSpPr>
          <p:nvPr/>
        </p:nvSpPr>
        <p:spPr bwMode="auto">
          <a:xfrm>
            <a:off x="467544" y="5949280"/>
            <a:ext cx="5328592" cy="43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None/>
              <a:defRPr sz="2400" b="1">
                <a:solidFill>
                  <a:schemeClr val="bg1">
                    <a:lumMod val="50000"/>
                  </a:schemeClr>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1">
                    <a:lumMod val="50000"/>
                  </a:schemeClr>
                </a:solidFill>
                <a:latin typeface="+mn-lt"/>
              </a:defRPr>
            </a:lvl2pPr>
            <a:lvl3pPr marL="1143000" indent="-228600" algn="l" rtl="0" eaLnBrk="1" fontAlgn="base" hangingPunct="1">
              <a:spcBef>
                <a:spcPct val="20000"/>
              </a:spcBef>
              <a:spcAft>
                <a:spcPct val="0"/>
              </a:spcAft>
              <a:buChar char="•"/>
              <a:defRPr sz="2000" b="1">
                <a:solidFill>
                  <a:schemeClr val="bg1">
                    <a:lumMod val="50000"/>
                  </a:schemeClr>
                </a:solidFill>
                <a:latin typeface="+mn-lt"/>
              </a:defRPr>
            </a:lvl3pPr>
            <a:lvl4pPr marL="1600200" indent="-228600" algn="l" rtl="0" eaLnBrk="1" fontAlgn="base" hangingPunct="1">
              <a:spcBef>
                <a:spcPct val="20000"/>
              </a:spcBef>
              <a:spcAft>
                <a:spcPct val="0"/>
              </a:spcAft>
              <a:buChar char="–"/>
              <a:defRPr sz="2000">
                <a:solidFill>
                  <a:schemeClr val="bg1">
                    <a:lumMod val="50000"/>
                  </a:schemeClr>
                </a:solidFill>
                <a:latin typeface="+mn-lt"/>
              </a:defRPr>
            </a:lvl4pPr>
            <a:lvl5pPr marL="2057400" indent="-228600" algn="l" rtl="0" eaLnBrk="1" fontAlgn="base" hangingPunct="1">
              <a:spcBef>
                <a:spcPct val="20000"/>
              </a:spcBef>
              <a:spcAft>
                <a:spcPct val="0"/>
              </a:spcAft>
              <a:buChar char="»"/>
              <a:defRPr sz="1600">
                <a:solidFill>
                  <a:schemeClr val="bg1">
                    <a:lumMod val="50000"/>
                  </a:schemeClr>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gn="ctr"/>
            <a:r>
              <a:rPr lang="it-IT" kern="0" dirty="0" smtClean="0">
                <a:solidFill>
                  <a:srgbClr val="0000FF">
                    <a:lumMod val="50000"/>
                  </a:srgbClr>
                </a:solidFill>
              </a:rPr>
              <a:t>e inoltre CNR, ARCIS, HISTALP, EMS… </a:t>
            </a:r>
            <a:endParaRPr lang="it-IT" kern="0" dirty="0" smtClean="0">
              <a:solidFill>
                <a:srgbClr val="C00000"/>
              </a:solidFill>
            </a:endParaRPr>
          </a:p>
          <a:p>
            <a:pPr algn="ctr"/>
            <a:endParaRPr lang="it-IT" kern="0" dirty="0">
              <a:solidFill>
                <a:srgbClr val="0000FF">
                  <a:lumMod val="50000"/>
                </a:srgbClr>
              </a:solidFill>
            </a:endParaRPr>
          </a:p>
        </p:txBody>
      </p:sp>
      <p:sp>
        <p:nvSpPr>
          <p:cNvPr id="14" name="Segnaposto contenuto 2"/>
          <p:cNvSpPr txBox="1">
            <a:spLocks/>
          </p:cNvSpPr>
          <p:nvPr/>
        </p:nvSpPr>
        <p:spPr bwMode="auto">
          <a:xfrm>
            <a:off x="590745" y="1320591"/>
            <a:ext cx="2160000" cy="393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None/>
              <a:defRPr sz="2400" b="1">
                <a:solidFill>
                  <a:schemeClr val="bg1">
                    <a:lumMod val="50000"/>
                  </a:schemeClr>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1">
                    <a:lumMod val="50000"/>
                  </a:schemeClr>
                </a:solidFill>
                <a:latin typeface="+mn-lt"/>
              </a:defRPr>
            </a:lvl2pPr>
            <a:lvl3pPr marL="1143000" indent="-228600" algn="l" rtl="0" eaLnBrk="1" fontAlgn="base" hangingPunct="1">
              <a:spcBef>
                <a:spcPct val="20000"/>
              </a:spcBef>
              <a:spcAft>
                <a:spcPct val="0"/>
              </a:spcAft>
              <a:buChar char="•"/>
              <a:defRPr sz="2000" b="1">
                <a:solidFill>
                  <a:schemeClr val="bg1">
                    <a:lumMod val="50000"/>
                  </a:schemeClr>
                </a:solidFill>
                <a:latin typeface="+mn-lt"/>
              </a:defRPr>
            </a:lvl3pPr>
            <a:lvl4pPr marL="1600200" indent="-228600" algn="l" rtl="0" eaLnBrk="1" fontAlgn="base" hangingPunct="1">
              <a:spcBef>
                <a:spcPct val="20000"/>
              </a:spcBef>
              <a:spcAft>
                <a:spcPct val="0"/>
              </a:spcAft>
              <a:buChar char="–"/>
              <a:defRPr sz="2000">
                <a:solidFill>
                  <a:schemeClr val="bg1">
                    <a:lumMod val="50000"/>
                  </a:schemeClr>
                </a:solidFill>
                <a:latin typeface="+mn-lt"/>
              </a:defRPr>
            </a:lvl4pPr>
            <a:lvl5pPr marL="2057400" indent="-228600" algn="l" rtl="0" eaLnBrk="1" fontAlgn="base" hangingPunct="1">
              <a:spcBef>
                <a:spcPct val="20000"/>
              </a:spcBef>
              <a:spcAft>
                <a:spcPct val="0"/>
              </a:spcAft>
              <a:buChar char="»"/>
              <a:defRPr sz="1600">
                <a:solidFill>
                  <a:schemeClr val="bg1">
                    <a:lumMod val="50000"/>
                  </a:schemeClr>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gn="ctr"/>
            <a:r>
              <a:rPr lang="it-IT" kern="0" dirty="0" smtClean="0">
                <a:solidFill>
                  <a:srgbClr val="0000FF">
                    <a:lumMod val="50000"/>
                  </a:srgbClr>
                </a:solidFill>
              </a:rPr>
              <a:t>regionali</a:t>
            </a:r>
          </a:p>
        </p:txBody>
      </p:sp>
      <p:sp>
        <p:nvSpPr>
          <p:cNvPr id="15" name="Segnaposto contenuto 2"/>
          <p:cNvSpPr txBox="1">
            <a:spLocks/>
          </p:cNvSpPr>
          <p:nvPr/>
        </p:nvSpPr>
        <p:spPr bwMode="auto">
          <a:xfrm>
            <a:off x="3484465" y="1275110"/>
            <a:ext cx="2160000" cy="48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None/>
              <a:defRPr sz="2400" b="1">
                <a:solidFill>
                  <a:schemeClr val="bg1">
                    <a:lumMod val="50000"/>
                  </a:schemeClr>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1">
                    <a:lumMod val="50000"/>
                  </a:schemeClr>
                </a:solidFill>
                <a:latin typeface="+mn-lt"/>
              </a:defRPr>
            </a:lvl2pPr>
            <a:lvl3pPr marL="1143000" indent="-228600" algn="l" rtl="0" eaLnBrk="1" fontAlgn="base" hangingPunct="1">
              <a:spcBef>
                <a:spcPct val="20000"/>
              </a:spcBef>
              <a:spcAft>
                <a:spcPct val="0"/>
              </a:spcAft>
              <a:buChar char="•"/>
              <a:defRPr sz="2000" b="1">
                <a:solidFill>
                  <a:schemeClr val="bg1">
                    <a:lumMod val="50000"/>
                  </a:schemeClr>
                </a:solidFill>
                <a:latin typeface="+mn-lt"/>
              </a:defRPr>
            </a:lvl3pPr>
            <a:lvl4pPr marL="1600200" indent="-228600" algn="l" rtl="0" eaLnBrk="1" fontAlgn="base" hangingPunct="1">
              <a:spcBef>
                <a:spcPct val="20000"/>
              </a:spcBef>
              <a:spcAft>
                <a:spcPct val="0"/>
              </a:spcAft>
              <a:buChar char="–"/>
              <a:defRPr sz="2000">
                <a:solidFill>
                  <a:schemeClr val="bg1">
                    <a:lumMod val="50000"/>
                  </a:schemeClr>
                </a:solidFill>
                <a:latin typeface="+mn-lt"/>
              </a:defRPr>
            </a:lvl4pPr>
            <a:lvl5pPr marL="2057400" indent="-228600" algn="l" rtl="0" eaLnBrk="1" fontAlgn="base" hangingPunct="1">
              <a:spcBef>
                <a:spcPct val="20000"/>
              </a:spcBef>
              <a:spcAft>
                <a:spcPct val="0"/>
              </a:spcAft>
              <a:buChar char="»"/>
              <a:defRPr sz="1600">
                <a:solidFill>
                  <a:schemeClr val="bg1">
                    <a:lumMod val="50000"/>
                  </a:schemeClr>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gn="ctr"/>
            <a:r>
              <a:rPr lang="it-IT" kern="0" dirty="0" smtClean="0">
                <a:solidFill>
                  <a:srgbClr val="0000FF">
                    <a:lumMod val="50000"/>
                  </a:srgbClr>
                </a:solidFill>
              </a:rPr>
              <a:t>nazionali</a:t>
            </a:r>
          </a:p>
        </p:txBody>
      </p:sp>
      <p:sp>
        <p:nvSpPr>
          <p:cNvPr id="16" name="Segnaposto contenuto 2"/>
          <p:cNvSpPr txBox="1">
            <a:spLocks/>
          </p:cNvSpPr>
          <p:nvPr/>
        </p:nvSpPr>
        <p:spPr bwMode="auto">
          <a:xfrm>
            <a:off x="6377327" y="1268760"/>
            <a:ext cx="2160000" cy="497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None/>
              <a:defRPr sz="2400" b="1">
                <a:solidFill>
                  <a:schemeClr val="bg1">
                    <a:lumMod val="50000"/>
                  </a:schemeClr>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1">
                    <a:lumMod val="50000"/>
                  </a:schemeClr>
                </a:solidFill>
                <a:latin typeface="+mn-lt"/>
              </a:defRPr>
            </a:lvl2pPr>
            <a:lvl3pPr marL="1143000" indent="-228600" algn="l" rtl="0" eaLnBrk="1" fontAlgn="base" hangingPunct="1">
              <a:spcBef>
                <a:spcPct val="20000"/>
              </a:spcBef>
              <a:spcAft>
                <a:spcPct val="0"/>
              </a:spcAft>
              <a:buChar char="•"/>
              <a:defRPr sz="2000" b="1">
                <a:solidFill>
                  <a:schemeClr val="bg1">
                    <a:lumMod val="50000"/>
                  </a:schemeClr>
                </a:solidFill>
                <a:latin typeface="+mn-lt"/>
              </a:defRPr>
            </a:lvl3pPr>
            <a:lvl4pPr marL="1600200" indent="-228600" algn="l" rtl="0" eaLnBrk="1" fontAlgn="base" hangingPunct="1">
              <a:spcBef>
                <a:spcPct val="20000"/>
              </a:spcBef>
              <a:spcAft>
                <a:spcPct val="0"/>
              </a:spcAft>
              <a:buChar char="–"/>
              <a:defRPr sz="2000">
                <a:solidFill>
                  <a:schemeClr val="bg1">
                    <a:lumMod val="50000"/>
                  </a:schemeClr>
                </a:solidFill>
                <a:latin typeface="+mn-lt"/>
              </a:defRPr>
            </a:lvl4pPr>
            <a:lvl5pPr marL="2057400" indent="-228600" algn="l" rtl="0" eaLnBrk="1" fontAlgn="base" hangingPunct="1">
              <a:spcBef>
                <a:spcPct val="20000"/>
              </a:spcBef>
              <a:spcAft>
                <a:spcPct val="0"/>
              </a:spcAft>
              <a:buChar char="»"/>
              <a:defRPr sz="1600">
                <a:solidFill>
                  <a:schemeClr val="bg1">
                    <a:lumMod val="50000"/>
                  </a:schemeClr>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gn="ctr"/>
            <a:r>
              <a:rPr lang="it-IT" kern="0" dirty="0" smtClean="0">
                <a:solidFill>
                  <a:srgbClr val="0000FF">
                    <a:lumMod val="50000"/>
                  </a:srgbClr>
                </a:solidFill>
              </a:rPr>
              <a:t>internazionali</a:t>
            </a:r>
          </a:p>
        </p:txBody>
      </p:sp>
      <p:sp>
        <p:nvSpPr>
          <p:cNvPr id="17" name="CasellaDiTesto 4"/>
          <p:cNvSpPr txBox="1">
            <a:spLocks noChangeArrowheads="1"/>
          </p:cNvSpPr>
          <p:nvPr/>
        </p:nvSpPr>
        <p:spPr bwMode="auto">
          <a:xfrm rot="5400000">
            <a:off x="6648340" y="2547504"/>
            <a:ext cx="1617974" cy="2006210"/>
          </a:xfrm>
          <a:prstGeom prst="rightArrow">
            <a:avLst>
              <a:gd name="adj1" fmla="val 67719"/>
              <a:gd name="adj2" fmla="val 26770"/>
            </a:avLst>
          </a:prstGeom>
          <a:solidFill>
            <a:srgbClr val="FFC000"/>
          </a:solidFill>
          <a:ln w="9525" algn="ctr">
            <a:solidFill>
              <a:schemeClr val="bg1">
                <a:lumMod val="50000"/>
              </a:schemeClr>
            </a:solidFill>
            <a:miter lim="800000"/>
            <a:headEnd/>
            <a:tailEnd/>
          </a:ln>
          <a:effectLst/>
          <a:extLst/>
        </p:spPr>
        <p:txBody>
          <a:bodyPr vert="vert270" anchor="ct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ct val="0"/>
              </a:spcBef>
              <a:buFontTx/>
              <a:buNone/>
            </a:pPr>
            <a:r>
              <a:rPr lang="it-IT" sz="2000" kern="0" dirty="0"/>
              <a:t>800 scienziati </a:t>
            </a:r>
            <a:br>
              <a:rPr lang="it-IT" sz="2000" kern="0" dirty="0"/>
            </a:br>
            <a:r>
              <a:rPr lang="it-IT" sz="2000" kern="0" dirty="0"/>
              <a:t>da tutto il mondo</a:t>
            </a:r>
            <a:endParaRPr lang="it-IT" altLang="it-IT" sz="2000" i="1" dirty="0">
              <a:solidFill>
                <a:srgbClr val="003399"/>
              </a:solidFill>
            </a:endParaRPr>
          </a:p>
        </p:txBody>
      </p:sp>
      <p:sp>
        <p:nvSpPr>
          <p:cNvPr id="18" name="Segnaposto contenuto 2"/>
          <p:cNvSpPr txBox="1">
            <a:spLocks/>
          </p:cNvSpPr>
          <p:nvPr/>
        </p:nvSpPr>
        <p:spPr bwMode="auto">
          <a:xfrm>
            <a:off x="740506" y="6101679"/>
            <a:ext cx="5328592" cy="43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None/>
              <a:defRPr sz="2400" b="1">
                <a:solidFill>
                  <a:schemeClr val="bg1">
                    <a:lumMod val="50000"/>
                  </a:schemeClr>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1">
                    <a:lumMod val="50000"/>
                  </a:schemeClr>
                </a:solidFill>
                <a:latin typeface="+mn-lt"/>
              </a:defRPr>
            </a:lvl2pPr>
            <a:lvl3pPr marL="1143000" indent="-228600" algn="l" rtl="0" eaLnBrk="1" fontAlgn="base" hangingPunct="1">
              <a:spcBef>
                <a:spcPct val="20000"/>
              </a:spcBef>
              <a:spcAft>
                <a:spcPct val="0"/>
              </a:spcAft>
              <a:buChar char="•"/>
              <a:defRPr sz="2000" b="1">
                <a:solidFill>
                  <a:schemeClr val="bg1">
                    <a:lumMod val="50000"/>
                  </a:schemeClr>
                </a:solidFill>
                <a:latin typeface="+mn-lt"/>
              </a:defRPr>
            </a:lvl3pPr>
            <a:lvl4pPr marL="1600200" indent="-228600" algn="l" rtl="0" eaLnBrk="1" fontAlgn="base" hangingPunct="1">
              <a:spcBef>
                <a:spcPct val="20000"/>
              </a:spcBef>
              <a:spcAft>
                <a:spcPct val="0"/>
              </a:spcAft>
              <a:buChar char="–"/>
              <a:defRPr sz="2000">
                <a:solidFill>
                  <a:schemeClr val="bg1">
                    <a:lumMod val="50000"/>
                  </a:schemeClr>
                </a:solidFill>
                <a:latin typeface="+mn-lt"/>
              </a:defRPr>
            </a:lvl4pPr>
            <a:lvl5pPr marL="2057400" indent="-228600" algn="l" rtl="0" eaLnBrk="1" fontAlgn="base" hangingPunct="1">
              <a:spcBef>
                <a:spcPct val="20000"/>
              </a:spcBef>
              <a:spcAft>
                <a:spcPct val="0"/>
              </a:spcAft>
              <a:buChar char="»"/>
              <a:defRPr sz="1600">
                <a:solidFill>
                  <a:schemeClr val="bg1">
                    <a:lumMod val="50000"/>
                  </a:schemeClr>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gn="ctr"/>
            <a:endParaRPr lang="it-IT" kern="0" dirty="0">
              <a:solidFill>
                <a:srgbClr val="0000FF">
                  <a:lumMod val="50000"/>
                </a:srgbClr>
              </a:solidFill>
            </a:endParaRPr>
          </a:p>
        </p:txBody>
      </p:sp>
    </p:spTree>
    <p:extLst>
      <p:ext uri="{BB962C8B-B14F-4D97-AF65-F5344CB8AC3E}">
        <p14:creationId xmlns:p14="http://schemas.microsoft.com/office/powerpoint/2010/main" val="775301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683568" y="764704"/>
            <a:ext cx="7772400" cy="587152"/>
          </a:xfrm>
        </p:spPr>
        <p:txBody>
          <a:bodyPr/>
          <a:lstStyle/>
          <a:p>
            <a:r>
              <a:rPr lang="it-IT" sz="3200" dirty="0">
                <a:solidFill>
                  <a:srgbClr val="C00000"/>
                </a:solidFill>
              </a:rPr>
              <a:t>vediamo </a:t>
            </a:r>
            <a:r>
              <a:rPr lang="it-IT" sz="3200" dirty="0" smtClean="0">
                <a:solidFill>
                  <a:srgbClr val="C00000"/>
                </a:solidFill>
              </a:rPr>
              <a:t>insieme:</a:t>
            </a:r>
            <a:endParaRPr lang="it-IT" sz="3200" dirty="0"/>
          </a:p>
        </p:txBody>
      </p:sp>
      <p:sp>
        <p:nvSpPr>
          <p:cNvPr id="5" name="Segnaposto testo 4"/>
          <p:cNvSpPr>
            <a:spLocks noGrp="1"/>
          </p:cNvSpPr>
          <p:nvPr>
            <p:ph type="body" sz="quarter" idx="15"/>
          </p:nvPr>
        </p:nvSpPr>
        <p:spPr>
          <a:xfrm>
            <a:off x="1619250" y="165522"/>
            <a:ext cx="6840538" cy="311150"/>
          </a:xfrm>
        </p:spPr>
        <p:txBody>
          <a:bodyPr/>
          <a:lstStyle/>
          <a:p>
            <a:r>
              <a:rPr lang="it-IT" dirty="0" smtClean="0"/>
              <a:t>cambia il clima… in Friuli Venezia Giulia</a:t>
            </a:r>
            <a:endParaRPr lang="it-IT" dirty="0"/>
          </a:p>
        </p:txBody>
      </p:sp>
      <p:graphicFrame>
        <p:nvGraphicFramePr>
          <p:cNvPr id="6" name="Diagramma 5"/>
          <p:cNvGraphicFramePr/>
          <p:nvPr>
            <p:extLst>
              <p:ext uri="{D42A27DB-BD31-4B8C-83A1-F6EECF244321}">
                <p14:modId xmlns:p14="http://schemas.microsoft.com/office/powerpoint/2010/main" val="1356978441"/>
              </p:ext>
            </p:extLst>
          </p:nvPr>
        </p:nvGraphicFramePr>
        <p:xfrm>
          <a:off x="323528" y="1700808"/>
          <a:ext cx="8712968" cy="4464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Segnaposto contenuto 2"/>
          <p:cNvSpPr txBox="1">
            <a:spLocks/>
          </p:cNvSpPr>
          <p:nvPr/>
        </p:nvSpPr>
        <p:spPr bwMode="auto">
          <a:xfrm>
            <a:off x="740506" y="6101679"/>
            <a:ext cx="5328592" cy="43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None/>
              <a:defRPr sz="2400" b="1">
                <a:solidFill>
                  <a:schemeClr val="bg1">
                    <a:lumMod val="50000"/>
                  </a:schemeClr>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1">
                    <a:lumMod val="50000"/>
                  </a:schemeClr>
                </a:solidFill>
                <a:latin typeface="+mn-lt"/>
              </a:defRPr>
            </a:lvl2pPr>
            <a:lvl3pPr marL="1143000" indent="-228600" algn="l" rtl="0" eaLnBrk="1" fontAlgn="base" hangingPunct="1">
              <a:spcBef>
                <a:spcPct val="20000"/>
              </a:spcBef>
              <a:spcAft>
                <a:spcPct val="0"/>
              </a:spcAft>
              <a:buChar char="•"/>
              <a:defRPr sz="2000" b="1">
                <a:solidFill>
                  <a:schemeClr val="bg1">
                    <a:lumMod val="50000"/>
                  </a:schemeClr>
                </a:solidFill>
                <a:latin typeface="+mn-lt"/>
              </a:defRPr>
            </a:lvl3pPr>
            <a:lvl4pPr marL="1600200" indent="-228600" algn="l" rtl="0" eaLnBrk="1" fontAlgn="base" hangingPunct="1">
              <a:spcBef>
                <a:spcPct val="20000"/>
              </a:spcBef>
              <a:spcAft>
                <a:spcPct val="0"/>
              </a:spcAft>
              <a:buChar char="–"/>
              <a:defRPr sz="2000">
                <a:solidFill>
                  <a:schemeClr val="bg1">
                    <a:lumMod val="50000"/>
                  </a:schemeClr>
                </a:solidFill>
                <a:latin typeface="+mn-lt"/>
              </a:defRPr>
            </a:lvl4pPr>
            <a:lvl5pPr marL="2057400" indent="-228600" algn="l" rtl="0" eaLnBrk="1" fontAlgn="base" hangingPunct="1">
              <a:spcBef>
                <a:spcPct val="20000"/>
              </a:spcBef>
              <a:spcAft>
                <a:spcPct val="0"/>
              </a:spcAft>
              <a:buChar char="»"/>
              <a:defRPr sz="1600">
                <a:solidFill>
                  <a:schemeClr val="bg1">
                    <a:lumMod val="50000"/>
                  </a:schemeClr>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gn="ctr"/>
            <a:endParaRPr lang="it-IT" kern="0" dirty="0">
              <a:solidFill>
                <a:srgbClr val="0000FF">
                  <a:lumMod val="50000"/>
                </a:srgbClr>
              </a:solidFill>
            </a:endParaRPr>
          </a:p>
        </p:txBody>
      </p:sp>
    </p:spTree>
    <p:extLst>
      <p:ext uri="{BB962C8B-B14F-4D97-AF65-F5344CB8AC3E}">
        <p14:creationId xmlns:p14="http://schemas.microsoft.com/office/powerpoint/2010/main" val="3543955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500"/>
                                  </p:stCondLst>
                                  <p:childTnLst>
                                    <p:set>
                                      <p:cBhvr>
                                        <p:cTn id="6" dur="1" fill="hold">
                                          <p:stCondLst>
                                            <p:cond delay="0"/>
                                          </p:stCondLst>
                                        </p:cTn>
                                        <p:tgtEl>
                                          <p:spTgt spid="6">
                                            <p:graphicEl>
                                              <a:dgm id="{A95A9340-0041-4334-80D7-E388049A8798}"/>
                                            </p:graphicEl>
                                          </p:spTgt>
                                        </p:tgtEl>
                                        <p:attrNameLst>
                                          <p:attrName>style.visibility</p:attrName>
                                        </p:attrNameLst>
                                      </p:cBhvr>
                                      <p:to>
                                        <p:strVal val="visible"/>
                                      </p:to>
                                    </p:set>
                                    <p:animEffect transition="in" filter="fade">
                                      <p:cBhvr>
                                        <p:cTn id="7" dur="500"/>
                                        <p:tgtEl>
                                          <p:spTgt spid="6">
                                            <p:graphicEl>
                                              <a:dgm id="{A95A9340-0041-4334-80D7-E388049A8798}"/>
                                            </p:graphic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6">
                                            <p:graphicEl>
                                              <a:dgm id="{45DA6AA2-B9C0-4B04-BA0A-2DFBE51019FC}"/>
                                            </p:graphicEl>
                                          </p:spTgt>
                                        </p:tgtEl>
                                        <p:attrNameLst>
                                          <p:attrName>style.visibility</p:attrName>
                                        </p:attrNameLst>
                                      </p:cBhvr>
                                      <p:to>
                                        <p:strVal val="visible"/>
                                      </p:to>
                                    </p:set>
                                    <p:animEffect transition="in" filter="fade">
                                      <p:cBhvr>
                                        <p:cTn id="10" dur="500"/>
                                        <p:tgtEl>
                                          <p:spTgt spid="6">
                                            <p:graphicEl>
                                              <a:dgm id="{45DA6AA2-B9C0-4B04-BA0A-2DFBE51019FC}"/>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500"/>
                                  </p:stCondLst>
                                  <p:childTnLst>
                                    <p:set>
                                      <p:cBhvr>
                                        <p:cTn id="14" dur="1" fill="hold">
                                          <p:stCondLst>
                                            <p:cond delay="0"/>
                                          </p:stCondLst>
                                        </p:cTn>
                                        <p:tgtEl>
                                          <p:spTgt spid="6">
                                            <p:graphicEl>
                                              <a:dgm id="{4E64ACA8-ECE6-4DE0-A487-22983425266A}"/>
                                            </p:graphicEl>
                                          </p:spTgt>
                                        </p:tgtEl>
                                        <p:attrNameLst>
                                          <p:attrName>style.visibility</p:attrName>
                                        </p:attrNameLst>
                                      </p:cBhvr>
                                      <p:to>
                                        <p:strVal val="visible"/>
                                      </p:to>
                                    </p:set>
                                    <p:animEffect transition="in" filter="fade">
                                      <p:cBhvr>
                                        <p:cTn id="15" dur="500"/>
                                        <p:tgtEl>
                                          <p:spTgt spid="6">
                                            <p:graphicEl>
                                              <a:dgm id="{4E64ACA8-ECE6-4DE0-A487-22983425266A}"/>
                                            </p:graphicEl>
                                          </p:spTgt>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6">
                                            <p:graphicEl>
                                              <a:dgm id="{0CE15A1A-2DD2-4F81-BA6D-44E94E1E5630}"/>
                                            </p:graphicEl>
                                          </p:spTgt>
                                        </p:tgtEl>
                                        <p:attrNameLst>
                                          <p:attrName>style.visibility</p:attrName>
                                        </p:attrNameLst>
                                      </p:cBhvr>
                                      <p:to>
                                        <p:strVal val="visible"/>
                                      </p:to>
                                    </p:set>
                                    <p:animEffect transition="in" filter="fade">
                                      <p:cBhvr>
                                        <p:cTn id="18" dur="500"/>
                                        <p:tgtEl>
                                          <p:spTgt spid="6">
                                            <p:graphicEl>
                                              <a:dgm id="{0CE15A1A-2DD2-4F81-BA6D-44E94E1E5630}"/>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500"/>
                                  </p:stCondLst>
                                  <p:childTnLst>
                                    <p:set>
                                      <p:cBhvr>
                                        <p:cTn id="22" dur="1" fill="hold">
                                          <p:stCondLst>
                                            <p:cond delay="0"/>
                                          </p:stCondLst>
                                        </p:cTn>
                                        <p:tgtEl>
                                          <p:spTgt spid="6">
                                            <p:graphicEl>
                                              <a:dgm id="{E7E4A05C-1EA6-4486-B4A1-F8B1C0FB7FF1}"/>
                                            </p:graphicEl>
                                          </p:spTgt>
                                        </p:tgtEl>
                                        <p:attrNameLst>
                                          <p:attrName>style.visibility</p:attrName>
                                        </p:attrNameLst>
                                      </p:cBhvr>
                                      <p:to>
                                        <p:strVal val="visible"/>
                                      </p:to>
                                    </p:set>
                                    <p:animEffect transition="in" filter="fade">
                                      <p:cBhvr>
                                        <p:cTn id="23" dur="500"/>
                                        <p:tgtEl>
                                          <p:spTgt spid="6">
                                            <p:graphicEl>
                                              <a:dgm id="{E7E4A05C-1EA6-4486-B4A1-F8B1C0FB7FF1}"/>
                                            </p:graphicEl>
                                          </p:spTgt>
                                        </p:tgtEl>
                                      </p:cBhvr>
                                    </p:animEffect>
                                  </p:childTnLst>
                                </p:cTn>
                              </p:par>
                              <p:par>
                                <p:cTn id="24" presetID="10" presetClass="entr" presetSubtype="0" fill="hold" grpId="0" nodeType="withEffect">
                                  <p:stCondLst>
                                    <p:cond delay="500"/>
                                  </p:stCondLst>
                                  <p:childTnLst>
                                    <p:set>
                                      <p:cBhvr>
                                        <p:cTn id="25" dur="1" fill="hold">
                                          <p:stCondLst>
                                            <p:cond delay="0"/>
                                          </p:stCondLst>
                                        </p:cTn>
                                        <p:tgtEl>
                                          <p:spTgt spid="6">
                                            <p:graphicEl>
                                              <a:dgm id="{85882F19-95CC-4244-A02B-B3ACF507E200}"/>
                                            </p:graphicEl>
                                          </p:spTgt>
                                        </p:tgtEl>
                                        <p:attrNameLst>
                                          <p:attrName>style.visibility</p:attrName>
                                        </p:attrNameLst>
                                      </p:cBhvr>
                                      <p:to>
                                        <p:strVal val="visible"/>
                                      </p:to>
                                    </p:set>
                                    <p:animEffect transition="in" filter="fade">
                                      <p:cBhvr>
                                        <p:cTn id="26" dur="500"/>
                                        <p:tgtEl>
                                          <p:spTgt spid="6">
                                            <p:graphicEl>
                                              <a:dgm id="{85882F19-95CC-4244-A02B-B3ACF507E200}"/>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500"/>
                                  </p:stCondLst>
                                  <p:childTnLst>
                                    <p:set>
                                      <p:cBhvr>
                                        <p:cTn id="30" dur="1" fill="hold">
                                          <p:stCondLst>
                                            <p:cond delay="0"/>
                                          </p:stCondLst>
                                        </p:cTn>
                                        <p:tgtEl>
                                          <p:spTgt spid="6">
                                            <p:graphicEl>
                                              <a:dgm id="{EAD4760E-6B9C-46E7-B10E-C166BB2A638B}"/>
                                            </p:graphicEl>
                                          </p:spTgt>
                                        </p:tgtEl>
                                        <p:attrNameLst>
                                          <p:attrName>style.visibility</p:attrName>
                                        </p:attrNameLst>
                                      </p:cBhvr>
                                      <p:to>
                                        <p:strVal val="visible"/>
                                      </p:to>
                                    </p:set>
                                    <p:animEffect transition="in" filter="fade">
                                      <p:cBhvr>
                                        <p:cTn id="31" dur="500"/>
                                        <p:tgtEl>
                                          <p:spTgt spid="6">
                                            <p:graphicEl>
                                              <a:dgm id="{EAD4760E-6B9C-46E7-B10E-C166BB2A638B}"/>
                                            </p:graphicEl>
                                          </p:spTgt>
                                        </p:tgtEl>
                                      </p:cBhvr>
                                    </p:animEffect>
                                  </p:childTnLst>
                                </p:cTn>
                              </p:par>
                              <p:par>
                                <p:cTn id="32" presetID="10" presetClass="entr" presetSubtype="0" fill="hold" grpId="0" nodeType="withEffect">
                                  <p:stCondLst>
                                    <p:cond delay="500"/>
                                  </p:stCondLst>
                                  <p:childTnLst>
                                    <p:set>
                                      <p:cBhvr>
                                        <p:cTn id="33" dur="1" fill="hold">
                                          <p:stCondLst>
                                            <p:cond delay="0"/>
                                          </p:stCondLst>
                                        </p:cTn>
                                        <p:tgtEl>
                                          <p:spTgt spid="6">
                                            <p:graphicEl>
                                              <a:dgm id="{4108B639-94AF-43A9-88EB-6EA8822FD356}"/>
                                            </p:graphicEl>
                                          </p:spTgt>
                                        </p:tgtEl>
                                        <p:attrNameLst>
                                          <p:attrName>style.visibility</p:attrName>
                                        </p:attrNameLst>
                                      </p:cBhvr>
                                      <p:to>
                                        <p:strVal val="visible"/>
                                      </p:to>
                                    </p:set>
                                    <p:animEffect transition="in" filter="fade">
                                      <p:cBhvr>
                                        <p:cTn id="34" dur="500"/>
                                        <p:tgtEl>
                                          <p:spTgt spid="6">
                                            <p:graphicEl>
                                              <a:dgm id="{4108B639-94AF-43A9-88EB-6EA8822FD356}"/>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500"/>
                                  </p:stCondLst>
                                  <p:childTnLst>
                                    <p:set>
                                      <p:cBhvr>
                                        <p:cTn id="38" dur="1" fill="hold">
                                          <p:stCondLst>
                                            <p:cond delay="0"/>
                                          </p:stCondLst>
                                        </p:cTn>
                                        <p:tgtEl>
                                          <p:spTgt spid="6">
                                            <p:graphicEl>
                                              <a:dgm id="{9A7F8DB7-3546-4527-856E-1C92E0044271}"/>
                                            </p:graphicEl>
                                          </p:spTgt>
                                        </p:tgtEl>
                                        <p:attrNameLst>
                                          <p:attrName>style.visibility</p:attrName>
                                        </p:attrNameLst>
                                      </p:cBhvr>
                                      <p:to>
                                        <p:strVal val="visible"/>
                                      </p:to>
                                    </p:set>
                                    <p:animEffect transition="in" filter="fade">
                                      <p:cBhvr>
                                        <p:cTn id="39" dur="500"/>
                                        <p:tgtEl>
                                          <p:spTgt spid="6">
                                            <p:graphicEl>
                                              <a:dgm id="{9A7F8DB7-3546-4527-856E-1C92E0044271}"/>
                                            </p:graphicEl>
                                          </p:spTgt>
                                        </p:tgtEl>
                                      </p:cBhvr>
                                    </p:animEffect>
                                  </p:childTnLst>
                                </p:cTn>
                              </p:par>
                              <p:par>
                                <p:cTn id="40" presetID="10" presetClass="entr" presetSubtype="0" fill="hold" grpId="0" nodeType="withEffect">
                                  <p:stCondLst>
                                    <p:cond delay="500"/>
                                  </p:stCondLst>
                                  <p:childTnLst>
                                    <p:set>
                                      <p:cBhvr>
                                        <p:cTn id="41" dur="1" fill="hold">
                                          <p:stCondLst>
                                            <p:cond delay="0"/>
                                          </p:stCondLst>
                                        </p:cTn>
                                        <p:tgtEl>
                                          <p:spTgt spid="6">
                                            <p:graphicEl>
                                              <a:dgm id="{BB7872F0-FE64-4D83-957F-967ADF378158}"/>
                                            </p:graphicEl>
                                          </p:spTgt>
                                        </p:tgtEl>
                                        <p:attrNameLst>
                                          <p:attrName>style.visibility</p:attrName>
                                        </p:attrNameLst>
                                      </p:cBhvr>
                                      <p:to>
                                        <p:strVal val="visible"/>
                                      </p:to>
                                    </p:set>
                                    <p:animEffect transition="in" filter="fade">
                                      <p:cBhvr>
                                        <p:cTn id="42" dur="500"/>
                                        <p:tgtEl>
                                          <p:spTgt spid="6">
                                            <p:graphicEl>
                                              <a:dgm id="{BB7872F0-FE64-4D83-957F-967ADF378158}"/>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500"/>
                                  </p:stCondLst>
                                  <p:childTnLst>
                                    <p:set>
                                      <p:cBhvr>
                                        <p:cTn id="46" dur="1" fill="hold">
                                          <p:stCondLst>
                                            <p:cond delay="0"/>
                                          </p:stCondLst>
                                        </p:cTn>
                                        <p:tgtEl>
                                          <p:spTgt spid="6">
                                            <p:graphicEl>
                                              <a:dgm id="{D2E0150F-B3B4-420A-8A5E-6FA70254BF22}"/>
                                            </p:graphicEl>
                                          </p:spTgt>
                                        </p:tgtEl>
                                        <p:attrNameLst>
                                          <p:attrName>style.visibility</p:attrName>
                                        </p:attrNameLst>
                                      </p:cBhvr>
                                      <p:to>
                                        <p:strVal val="visible"/>
                                      </p:to>
                                    </p:set>
                                    <p:animEffect transition="in" filter="fade">
                                      <p:cBhvr>
                                        <p:cTn id="47" dur="500"/>
                                        <p:tgtEl>
                                          <p:spTgt spid="6">
                                            <p:graphicEl>
                                              <a:dgm id="{D2E0150F-B3B4-420A-8A5E-6FA70254BF22}"/>
                                            </p:graphicEl>
                                          </p:spTgt>
                                        </p:tgtEl>
                                      </p:cBhvr>
                                    </p:animEffect>
                                  </p:childTnLst>
                                </p:cTn>
                              </p:par>
                              <p:par>
                                <p:cTn id="48" presetID="10" presetClass="entr" presetSubtype="0" fill="hold" grpId="0" nodeType="withEffect">
                                  <p:stCondLst>
                                    <p:cond delay="500"/>
                                  </p:stCondLst>
                                  <p:childTnLst>
                                    <p:set>
                                      <p:cBhvr>
                                        <p:cTn id="49" dur="1" fill="hold">
                                          <p:stCondLst>
                                            <p:cond delay="0"/>
                                          </p:stCondLst>
                                        </p:cTn>
                                        <p:tgtEl>
                                          <p:spTgt spid="6">
                                            <p:graphicEl>
                                              <a:dgm id="{8BB4BDA4-FDA5-4216-8AB8-0054B9CEC13B}"/>
                                            </p:graphicEl>
                                          </p:spTgt>
                                        </p:tgtEl>
                                        <p:attrNameLst>
                                          <p:attrName>style.visibility</p:attrName>
                                        </p:attrNameLst>
                                      </p:cBhvr>
                                      <p:to>
                                        <p:strVal val="visible"/>
                                      </p:to>
                                    </p:set>
                                    <p:animEffect transition="in" filter="fade">
                                      <p:cBhvr>
                                        <p:cTn id="50" dur="500"/>
                                        <p:tgtEl>
                                          <p:spTgt spid="6">
                                            <p:graphicEl>
                                              <a:dgm id="{8BB4BDA4-FDA5-4216-8AB8-0054B9CEC13B}"/>
                                            </p:graphicEl>
                                          </p:spTgt>
                                        </p:tgtEl>
                                      </p:cBhvr>
                                    </p:animEffect>
                                  </p:childTnLst>
                                </p:cTn>
                              </p:par>
                            </p:childTnLst>
                          </p:cTn>
                        </p:par>
                        <p:par>
                          <p:cTn id="51" fill="hold">
                            <p:stCondLst>
                              <p:cond delay="1000"/>
                            </p:stCondLst>
                            <p:childTnLst>
                              <p:par>
                                <p:cTn id="52" presetID="10" presetClass="entr" presetSubtype="0" fill="hold" grpId="0" nodeType="afterEffect" nodePh="1">
                                  <p:stCondLst>
                                    <p:cond delay="0"/>
                                  </p:stCondLst>
                                  <p:endCondLst>
                                    <p:cond evt="begin" delay="0">
                                      <p:tn val="52"/>
                                    </p:cond>
                                  </p:endCondLst>
                                  <p:childTnLst>
                                    <p:set>
                                      <p:cBhvr>
                                        <p:cTn id="53" dur="1" fill="hold">
                                          <p:stCondLst>
                                            <p:cond delay="0"/>
                                          </p:stCondLst>
                                        </p:cTn>
                                        <p:tgtEl>
                                          <p:spTgt spid="7"/>
                                        </p:tgtEl>
                                        <p:attrNameLst>
                                          <p:attrName>style.visibility</p:attrName>
                                        </p:attrNameLst>
                                      </p:cBhvr>
                                      <p:to>
                                        <p:strVal val="visible"/>
                                      </p:to>
                                    </p:set>
                                    <p:animEffect transition="in" filter="fade">
                                      <p:cBhvr>
                                        <p:cTn id="54" dur="21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10" descr="meteo_fvg_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950" y="165100"/>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Line 7"/>
          <p:cNvSpPr>
            <a:spLocks noChangeShapeType="1"/>
          </p:cNvSpPr>
          <p:nvPr/>
        </p:nvSpPr>
        <p:spPr bwMode="auto">
          <a:xfrm>
            <a:off x="1619250" y="476250"/>
            <a:ext cx="69850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FFFFFF"/>
              </a:solidFill>
            </a:endParaRPr>
          </a:p>
        </p:txBody>
      </p:sp>
      <p:pic>
        <p:nvPicPr>
          <p:cNvPr id="22535" name="Picture 19" descr="WebcamSauris_2014122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81443" y="1836453"/>
            <a:ext cx="3248082" cy="2456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18" descr="WebcamLignano_20140729"/>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73155" y="3990373"/>
            <a:ext cx="3248083" cy="245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Immagine 31"/>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184622" y="1844824"/>
            <a:ext cx="2684116" cy="2735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14" descr="22-anomalia2014versus1991-2013"/>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288945" y="3785931"/>
            <a:ext cx="2696180" cy="266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9" name="Rectangle 3"/>
          <p:cNvSpPr>
            <a:spLocks noChangeArrowheads="1"/>
          </p:cNvSpPr>
          <p:nvPr/>
        </p:nvSpPr>
        <p:spPr bwMode="auto">
          <a:xfrm>
            <a:off x="1763713" y="188913"/>
            <a:ext cx="66246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r" eaLnBrk="1" fontAlgn="base" hangingPunct="1">
              <a:spcAft>
                <a:spcPct val="0"/>
              </a:spcAft>
              <a:buFontTx/>
              <a:buNone/>
            </a:pPr>
            <a:r>
              <a:rPr lang="it-IT" sz="1400" b="0" i="1" kern="0" dirty="0">
                <a:solidFill>
                  <a:srgbClr val="CC6600"/>
                </a:solidFill>
                <a:latin typeface="Calibri"/>
              </a:rPr>
              <a:t>cambia il clima… in Friuli Venezia Giulia</a:t>
            </a:r>
          </a:p>
        </p:txBody>
      </p:sp>
      <p:sp>
        <p:nvSpPr>
          <p:cNvPr id="2" name="Titolo 1"/>
          <p:cNvSpPr>
            <a:spLocks noGrp="1"/>
          </p:cNvSpPr>
          <p:nvPr>
            <p:ph type="title"/>
          </p:nvPr>
        </p:nvSpPr>
        <p:spPr>
          <a:xfrm>
            <a:off x="0" y="545264"/>
            <a:ext cx="9144000" cy="1083535"/>
          </a:xfrm>
        </p:spPr>
        <p:txBody>
          <a:bodyPr/>
          <a:lstStyle/>
          <a:p>
            <a:pPr algn="ctr">
              <a:defRPr/>
            </a:pPr>
            <a:r>
              <a:rPr lang="it-IT" sz="3600" cap="none" dirty="0" smtClean="0">
                <a:solidFill>
                  <a:srgbClr val="C00000"/>
                </a:solidFill>
              </a:rPr>
              <a:t>come sta cambiando il clima </a:t>
            </a:r>
            <a:br>
              <a:rPr lang="it-IT" sz="3600" cap="none" dirty="0" smtClean="0">
                <a:solidFill>
                  <a:srgbClr val="C00000"/>
                </a:solidFill>
              </a:rPr>
            </a:br>
            <a:r>
              <a:rPr lang="it-IT" sz="3600" cap="none" dirty="0" smtClean="0">
                <a:solidFill>
                  <a:srgbClr val="C00000"/>
                </a:solidFill>
              </a:rPr>
              <a:t>in Friuli Venezia Giulia?</a:t>
            </a:r>
            <a:endParaRPr lang="it-IT" sz="3600" cap="none" dirty="0">
              <a:solidFill>
                <a:srgbClr val="C00000"/>
              </a:solidFill>
            </a:endParaRPr>
          </a:p>
        </p:txBody>
      </p:sp>
      <p:pic>
        <p:nvPicPr>
          <p:cNvPr id="13" name="Immagine 1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700733" y="123453"/>
            <a:ext cx="391158" cy="497235"/>
          </a:xfrm>
          <a:prstGeom prst="rect">
            <a:avLst/>
          </a:prstGeom>
        </p:spPr>
      </p:pic>
    </p:spTree>
    <p:extLst>
      <p:ext uri="{BB962C8B-B14F-4D97-AF65-F5344CB8AC3E}">
        <p14:creationId xmlns:p14="http://schemas.microsoft.com/office/powerpoint/2010/main" val="4150222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2537"/>
                                        </p:tgtEl>
                                        <p:attrNameLst>
                                          <p:attrName>style.visibility</p:attrName>
                                        </p:attrNameLst>
                                      </p:cBhvr>
                                      <p:to>
                                        <p:strVal val="visible"/>
                                      </p:to>
                                    </p:set>
                                    <p:animEffect transition="in" filter="fade">
                                      <p:cBhvr>
                                        <p:cTn id="7" dur="1250"/>
                                        <p:tgtEl>
                                          <p:spTgt spid="22537"/>
                                        </p:tgtEl>
                                      </p:cBhvr>
                                    </p:animEffect>
                                  </p:childTnLst>
                                </p:cTn>
                              </p:par>
                              <p:par>
                                <p:cTn id="8" presetID="10" presetClass="entr" presetSubtype="0" fill="hold" nodeType="withEffect">
                                  <p:stCondLst>
                                    <p:cond delay="700"/>
                                  </p:stCondLst>
                                  <p:childTnLst>
                                    <p:set>
                                      <p:cBhvr>
                                        <p:cTn id="9" dur="1" fill="hold">
                                          <p:stCondLst>
                                            <p:cond delay="0"/>
                                          </p:stCondLst>
                                        </p:cTn>
                                        <p:tgtEl>
                                          <p:spTgt spid="22535"/>
                                        </p:tgtEl>
                                        <p:attrNameLst>
                                          <p:attrName>style.visibility</p:attrName>
                                        </p:attrNameLst>
                                      </p:cBhvr>
                                      <p:to>
                                        <p:strVal val="visible"/>
                                      </p:to>
                                    </p:set>
                                    <p:animEffect transition="in" filter="fade">
                                      <p:cBhvr>
                                        <p:cTn id="10" dur="1250"/>
                                        <p:tgtEl>
                                          <p:spTgt spid="22535"/>
                                        </p:tgtEl>
                                      </p:cBhvr>
                                    </p:animEffect>
                                  </p:childTnLst>
                                </p:cTn>
                              </p:par>
                              <p:par>
                                <p:cTn id="11" presetID="10" presetClass="entr" presetSubtype="0" fill="hold" nodeType="withEffect">
                                  <p:stCondLst>
                                    <p:cond delay="900"/>
                                  </p:stCondLst>
                                  <p:childTnLst>
                                    <p:set>
                                      <p:cBhvr>
                                        <p:cTn id="12" dur="1" fill="hold">
                                          <p:stCondLst>
                                            <p:cond delay="0"/>
                                          </p:stCondLst>
                                        </p:cTn>
                                        <p:tgtEl>
                                          <p:spTgt spid="22538"/>
                                        </p:tgtEl>
                                        <p:attrNameLst>
                                          <p:attrName>style.visibility</p:attrName>
                                        </p:attrNameLst>
                                      </p:cBhvr>
                                      <p:to>
                                        <p:strVal val="visible"/>
                                      </p:to>
                                    </p:set>
                                    <p:animEffect transition="in" filter="fade">
                                      <p:cBhvr>
                                        <p:cTn id="13" dur="1250"/>
                                        <p:tgtEl>
                                          <p:spTgt spid="22538"/>
                                        </p:tgtEl>
                                      </p:cBhvr>
                                    </p:animEffect>
                                  </p:childTnLst>
                                </p:cTn>
                              </p:par>
                              <p:par>
                                <p:cTn id="14" presetID="10" presetClass="entr" presetSubtype="0" fill="hold" nodeType="withEffect">
                                  <p:stCondLst>
                                    <p:cond delay="1100"/>
                                  </p:stCondLst>
                                  <p:childTnLst>
                                    <p:set>
                                      <p:cBhvr>
                                        <p:cTn id="15" dur="1" fill="hold">
                                          <p:stCondLst>
                                            <p:cond delay="0"/>
                                          </p:stCondLst>
                                        </p:cTn>
                                        <p:tgtEl>
                                          <p:spTgt spid="22536"/>
                                        </p:tgtEl>
                                        <p:attrNameLst>
                                          <p:attrName>style.visibility</p:attrName>
                                        </p:attrNameLst>
                                      </p:cBhvr>
                                      <p:to>
                                        <p:strVal val="visible"/>
                                      </p:to>
                                    </p:set>
                                    <p:animEffect transition="in" filter="fade">
                                      <p:cBhvr>
                                        <p:cTn id="16" dur="1250"/>
                                        <p:tgtEl>
                                          <p:spTgt spid="22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10" descr="meteo_fvg_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950" y="165100"/>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Line 7"/>
          <p:cNvSpPr>
            <a:spLocks noChangeShapeType="1"/>
          </p:cNvSpPr>
          <p:nvPr/>
        </p:nvSpPr>
        <p:spPr bwMode="auto">
          <a:xfrm>
            <a:off x="1619250" y="476250"/>
            <a:ext cx="69850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FFFFFF"/>
              </a:solidFill>
            </a:endParaRPr>
          </a:p>
        </p:txBody>
      </p:sp>
      <p:sp>
        <p:nvSpPr>
          <p:cNvPr id="23559" name="Rectangle 12"/>
          <p:cNvSpPr>
            <a:spLocks noChangeArrowheads="1"/>
          </p:cNvSpPr>
          <p:nvPr/>
        </p:nvSpPr>
        <p:spPr bwMode="auto">
          <a:xfrm>
            <a:off x="268528" y="6022231"/>
            <a:ext cx="878522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spcBef>
                <a:spcPct val="0"/>
              </a:spcBef>
              <a:buFontTx/>
              <a:buNone/>
            </a:pPr>
            <a:r>
              <a:rPr lang="it-IT" altLang="it-IT" sz="1400" b="0" i="1" dirty="0" smtClean="0">
                <a:solidFill>
                  <a:srgbClr val="003399"/>
                </a:solidFill>
              </a:rPr>
              <a:t>Da </a:t>
            </a:r>
            <a:r>
              <a:rPr lang="it-IT" altLang="it-IT" sz="1400" b="0" i="1" dirty="0">
                <a:solidFill>
                  <a:srgbClr val="003399"/>
                </a:solidFill>
              </a:rPr>
              <a:t>sinistra a destra: il ghiacciaio dell'</a:t>
            </a:r>
            <a:r>
              <a:rPr lang="it-IT" altLang="it-IT" sz="1400" b="0" i="1" dirty="0" err="1">
                <a:solidFill>
                  <a:srgbClr val="003399"/>
                </a:solidFill>
              </a:rPr>
              <a:t>Ursic</a:t>
            </a:r>
            <a:r>
              <a:rPr lang="it-IT" altLang="it-IT" sz="1400" b="0" i="1" dirty="0">
                <a:solidFill>
                  <a:srgbClr val="003399"/>
                </a:solidFill>
              </a:rPr>
              <a:t>, l'Orientale del </a:t>
            </a:r>
            <a:r>
              <a:rPr lang="it-IT" altLang="it-IT" sz="1400" b="0" i="1" dirty="0" err="1">
                <a:solidFill>
                  <a:srgbClr val="003399"/>
                </a:solidFill>
              </a:rPr>
              <a:t>Canin</a:t>
            </a:r>
            <a:r>
              <a:rPr lang="it-IT" altLang="it-IT" sz="1400" b="0" i="1" dirty="0">
                <a:solidFill>
                  <a:srgbClr val="003399"/>
                </a:solidFill>
              </a:rPr>
              <a:t> e l'Occidentale del </a:t>
            </a:r>
            <a:r>
              <a:rPr lang="it-IT" altLang="it-IT" sz="1400" b="0" i="1" dirty="0" err="1">
                <a:solidFill>
                  <a:srgbClr val="003399"/>
                </a:solidFill>
              </a:rPr>
              <a:t>Canin</a:t>
            </a:r>
            <a:endParaRPr lang="it-IT" altLang="it-IT" sz="1400" b="0" i="1" dirty="0">
              <a:solidFill>
                <a:srgbClr val="003399"/>
              </a:solidFill>
            </a:endParaRPr>
          </a:p>
          <a:p>
            <a:pPr>
              <a:spcBef>
                <a:spcPct val="0"/>
              </a:spcBef>
              <a:buFontTx/>
              <a:buNone/>
            </a:pPr>
            <a:r>
              <a:rPr lang="it-IT" altLang="it-IT" sz="1400" b="0" i="1" dirty="0">
                <a:solidFill>
                  <a:srgbClr val="0066CC"/>
                </a:solidFill>
              </a:rPr>
              <a:t>(il M. </a:t>
            </a:r>
            <a:r>
              <a:rPr lang="it-IT" altLang="it-IT" sz="1400" b="0" i="1" dirty="0" err="1">
                <a:solidFill>
                  <a:srgbClr val="0066CC"/>
                </a:solidFill>
              </a:rPr>
              <a:t>Canin</a:t>
            </a:r>
            <a:r>
              <a:rPr lang="it-IT" altLang="it-IT" sz="1400" b="0" i="1" dirty="0">
                <a:solidFill>
                  <a:srgbClr val="0066CC"/>
                </a:solidFill>
              </a:rPr>
              <a:t> (2587 m) è in secondo piano alla destra del centrale M. </a:t>
            </a:r>
            <a:r>
              <a:rPr lang="it-IT" altLang="it-IT" sz="1400" b="0" i="1" dirty="0" err="1">
                <a:solidFill>
                  <a:srgbClr val="0066CC"/>
                </a:solidFill>
              </a:rPr>
              <a:t>Ursic</a:t>
            </a:r>
            <a:r>
              <a:rPr lang="it-IT" altLang="it-IT" sz="1400" b="0" i="1" dirty="0">
                <a:solidFill>
                  <a:srgbClr val="0066CC"/>
                </a:solidFill>
              </a:rPr>
              <a:t> che risulta apparentemente il più elevato)</a:t>
            </a:r>
          </a:p>
        </p:txBody>
      </p:sp>
      <p:sp>
        <p:nvSpPr>
          <p:cNvPr id="23561" name="Rettangolo 1"/>
          <p:cNvSpPr>
            <a:spLocks noChangeArrowheads="1"/>
          </p:cNvSpPr>
          <p:nvPr/>
        </p:nvSpPr>
        <p:spPr bwMode="auto">
          <a:xfrm>
            <a:off x="6397848" y="1628651"/>
            <a:ext cx="2624128" cy="40325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spcBef>
                <a:spcPct val="0"/>
              </a:spcBef>
              <a:buFontTx/>
              <a:buNone/>
            </a:pPr>
            <a:r>
              <a:rPr lang="it-IT" altLang="it-IT" sz="2800" i="1" dirty="0">
                <a:solidFill>
                  <a:srgbClr val="0000FF">
                    <a:lumMod val="50000"/>
                  </a:srgbClr>
                </a:solidFill>
              </a:rPr>
              <a:t>Sono evidenti la </a:t>
            </a:r>
            <a:r>
              <a:rPr lang="it-IT" altLang="it-IT" sz="2800" i="1" dirty="0">
                <a:solidFill>
                  <a:srgbClr val="C00000"/>
                </a:solidFill>
              </a:rPr>
              <a:t>completa scomparsa </a:t>
            </a:r>
            <a:r>
              <a:rPr lang="it-IT" altLang="it-IT" sz="2800" i="1" dirty="0">
                <a:solidFill>
                  <a:srgbClr val="0000FF">
                    <a:lumMod val="50000"/>
                  </a:srgbClr>
                </a:solidFill>
              </a:rPr>
              <a:t>del ghiacciaio dell'</a:t>
            </a:r>
            <a:r>
              <a:rPr lang="it-IT" altLang="it-IT" sz="2800" i="1" dirty="0" err="1">
                <a:solidFill>
                  <a:srgbClr val="0000FF">
                    <a:lumMod val="50000"/>
                  </a:srgbClr>
                </a:solidFill>
              </a:rPr>
              <a:t>Ursic</a:t>
            </a:r>
            <a:r>
              <a:rPr lang="it-IT" altLang="it-IT" sz="2800" i="1" dirty="0">
                <a:solidFill>
                  <a:srgbClr val="0000FF">
                    <a:lumMod val="50000"/>
                  </a:srgbClr>
                </a:solidFill>
              </a:rPr>
              <a:t> e </a:t>
            </a:r>
            <a:r>
              <a:rPr lang="it-IT" altLang="it-IT" sz="2800" i="1" dirty="0" smtClean="0">
                <a:solidFill>
                  <a:srgbClr val="0000FF">
                    <a:lumMod val="50000"/>
                  </a:srgbClr>
                </a:solidFill>
              </a:rPr>
              <a:t>l‘</a:t>
            </a:r>
            <a:r>
              <a:rPr lang="it-IT" altLang="it-IT" sz="2800" i="1" dirty="0" smtClean="0">
                <a:solidFill>
                  <a:srgbClr val="C00000"/>
                </a:solidFill>
              </a:rPr>
              <a:t>estrema </a:t>
            </a:r>
            <a:r>
              <a:rPr lang="it-IT" altLang="it-IT" sz="2800" i="1" dirty="0">
                <a:solidFill>
                  <a:srgbClr val="C00000"/>
                </a:solidFill>
              </a:rPr>
              <a:t>riduzione </a:t>
            </a:r>
            <a:r>
              <a:rPr lang="it-IT" altLang="it-IT" sz="2800" i="1" dirty="0">
                <a:solidFill>
                  <a:srgbClr val="0000FF">
                    <a:lumMod val="50000"/>
                  </a:srgbClr>
                </a:solidFill>
              </a:rPr>
              <a:t>dell'orientale </a:t>
            </a:r>
            <a:r>
              <a:rPr lang="it-IT" altLang="it-IT" sz="2800" i="1" dirty="0" smtClean="0">
                <a:solidFill>
                  <a:srgbClr val="0000FF">
                    <a:lumMod val="50000"/>
                  </a:srgbClr>
                </a:solidFill>
              </a:rPr>
              <a:t/>
            </a:r>
            <a:br>
              <a:rPr lang="it-IT" altLang="it-IT" sz="2800" i="1" dirty="0" smtClean="0">
                <a:solidFill>
                  <a:srgbClr val="0000FF">
                    <a:lumMod val="50000"/>
                  </a:srgbClr>
                </a:solidFill>
              </a:rPr>
            </a:br>
            <a:r>
              <a:rPr lang="it-IT" altLang="it-IT" sz="2800" i="1" dirty="0" smtClean="0">
                <a:solidFill>
                  <a:srgbClr val="0000FF">
                    <a:lumMod val="50000"/>
                  </a:srgbClr>
                </a:solidFill>
              </a:rPr>
              <a:t>e </a:t>
            </a:r>
            <a:r>
              <a:rPr lang="it-IT" altLang="it-IT" sz="2800" i="1" dirty="0">
                <a:solidFill>
                  <a:srgbClr val="0000FF">
                    <a:lumMod val="50000"/>
                  </a:srgbClr>
                </a:solidFill>
              </a:rPr>
              <a:t>occidentale. </a:t>
            </a:r>
          </a:p>
        </p:txBody>
      </p:sp>
      <p:sp>
        <p:nvSpPr>
          <p:cNvPr id="23562" name="Rectangle 3"/>
          <p:cNvSpPr>
            <a:spLocks noChangeArrowheads="1"/>
          </p:cNvSpPr>
          <p:nvPr/>
        </p:nvSpPr>
        <p:spPr bwMode="auto">
          <a:xfrm>
            <a:off x="1763713" y="188913"/>
            <a:ext cx="6624637" cy="23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r" fontAlgn="base">
              <a:spcBef>
                <a:spcPct val="20000"/>
              </a:spcBef>
              <a:spcAft>
                <a:spcPct val="0"/>
              </a:spcAft>
            </a:pPr>
            <a:r>
              <a:rPr lang="it-IT" sz="1400" i="1" dirty="0">
                <a:solidFill>
                  <a:srgbClr val="CC6600"/>
                </a:solidFill>
              </a:rPr>
              <a:t>cambia il clima… in Friuli Venezia Giulia</a:t>
            </a:r>
          </a:p>
        </p:txBody>
      </p:sp>
      <p:pic>
        <p:nvPicPr>
          <p:cNvPr id="23563" name="Picture 16" descr="C:\Users\micheletti\Downloads\canin confronto_1893-2011_big.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26008" y="1772667"/>
            <a:ext cx="5902325"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4" name="CasellaDiTesto 1"/>
          <p:cNvSpPr txBox="1">
            <a:spLocks noChangeArrowheads="1"/>
          </p:cNvSpPr>
          <p:nvPr/>
        </p:nvSpPr>
        <p:spPr bwMode="auto">
          <a:xfrm>
            <a:off x="251520" y="1743050"/>
            <a:ext cx="10631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eaLnBrk="1" hangingPunct="1">
              <a:spcBef>
                <a:spcPct val="0"/>
              </a:spcBef>
              <a:buFontTx/>
              <a:buNone/>
            </a:pPr>
            <a:r>
              <a:rPr lang="it-IT" altLang="it-IT" sz="2400" dirty="0">
                <a:solidFill>
                  <a:srgbClr val="FF0000"/>
                </a:solidFill>
                <a:latin typeface="Verdana" pitchFamily="34" charset="0"/>
              </a:rPr>
              <a:t>1893</a:t>
            </a:r>
          </a:p>
        </p:txBody>
      </p:sp>
      <p:sp>
        <p:nvSpPr>
          <p:cNvPr id="23565" name="CasellaDiTesto 17"/>
          <p:cNvSpPr txBox="1">
            <a:spLocks noChangeArrowheads="1"/>
          </p:cNvSpPr>
          <p:nvPr/>
        </p:nvSpPr>
        <p:spPr bwMode="auto">
          <a:xfrm>
            <a:off x="268528" y="3615258"/>
            <a:ext cx="10631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eaLnBrk="1" hangingPunct="1">
              <a:spcBef>
                <a:spcPct val="0"/>
              </a:spcBef>
              <a:buFontTx/>
              <a:buNone/>
            </a:pPr>
            <a:r>
              <a:rPr lang="it-IT" altLang="it-IT" sz="2400" dirty="0">
                <a:solidFill>
                  <a:srgbClr val="FF0000"/>
                </a:solidFill>
                <a:latin typeface="Verdana" pitchFamily="34" charset="0"/>
              </a:rPr>
              <a:t>2011</a:t>
            </a:r>
          </a:p>
        </p:txBody>
      </p:sp>
      <p:sp>
        <p:nvSpPr>
          <p:cNvPr id="23566" name="Titolo 1"/>
          <p:cNvSpPr>
            <a:spLocks noGrp="1"/>
          </p:cNvSpPr>
          <p:nvPr>
            <p:ph type="title"/>
          </p:nvPr>
        </p:nvSpPr>
        <p:spPr>
          <a:xfrm>
            <a:off x="254000" y="692696"/>
            <a:ext cx="8639175" cy="617538"/>
          </a:xfrm>
        </p:spPr>
        <p:txBody>
          <a:bodyPr/>
          <a:lstStyle/>
          <a:p>
            <a:r>
              <a:rPr lang="it-IT" altLang="it-IT" sz="3200" dirty="0">
                <a:solidFill>
                  <a:srgbClr val="C00000"/>
                </a:solidFill>
              </a:rPr>
              <a:t>i</a:t>
            </a:r>
            <a:r>
              <a:rPr lang="it-IT" altLang="it-IT" sz="3200" dirty="0" smtClean="0">
                <a:solidFill>
                  <a:srgbClr val="C00000"/>
                </a:solidFill>
              </a:rPr>
              <a:t> ghiacciai del Monte </a:t>
            </a:r>
            <a:r>
              <a:rPr lang="it-IT" altLang="it-IT" sz="3200" dirty="0" err="1" smtClean="0">
                <a:solidFill>
                  <a:srgbClr val="C00000"/>
                </a:solidFill>
              </a:rPr>
              <a:t>Canin</a:t>
            </a:r>
            <a:r>
              <a:rPr lang="it-IT" altLang="it-IT" sz="3200" dirty="0" smtClean="0">
                <a:solidFill>
                  <a:srgbClr val="C00000"/>
                </a:solidFill>
              </a:rPr>
              <a:t> stanno scomparendo</a:t>
            </a:r>
          </a:p>
        </p:txBody>
      </p:sp>
      <p:pic>
        <p:nvPicPr>
          <p:cNvPr id="14" name="Immagin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00733" y="123453"/>
            <a:ext cx="391158" cy="497235"/>
          </a:xfrm>
          <a:prstGeom prst="rect">
            <a:avLst/>
          </a:prstGeom>
        </p:spPr>
      </p:pic>
    </p:spTree>
    <p:extLst>
      <p:ext uri="{BB962C8B-B14F-4D97-AF65-F5344CB8AC3E}">
        <p14:creationId xmlns:p14="http://schemas.microsoft.com/office/powerpoint/2010/main" val="3201089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552" y="692696"/>
            <a:ext cx="4678288" cy="1426848"/>
          </a:xfrm>
        </p:spPr>
        <p:txBody>
          <a:bodyPr/>
          <a:lstStyle/>
          <a:p>
            <a:r>
              <a:rPr lang="it-IT" sz="3200" dirty="0" smtClean="0">
                <a:solidFill>
                  <a:srgbClr val="C00000"/>
                </a:solidFill>
              </a:rPr>
              <a:t>parliamo di</a:t>
            </a:r>
            <a:br>
              <a:rPr lang="it-IT" sz="3200" dirty="0" smtClean="0">
                <a:solidFill>
                  <a:srgbClr val="C00000"/>
                </a:solidFill>
              </a:rPr>
            </a:br>
            <a:r>
              <a:rPr lang="it-IT" sz="3200" dirty="0" smtClean="0">
                <a:solidFill>
                  <a:srgbClr val="C00000"/>
                </a:solidFill>
              </a:rPr>
              <a:t>cambiamenti climatici:</a:t>
            </a:r>
            <a:br>
              <a:rPr lang="it-IT" sz="3200" dirty="0" smtClean="0">
                <a:solidFill>
                  <a:srgbClr val="C00000"/>
                </a:solidFill>
              </a:rPr>
            </a:br>
            <a:r>
              <a:rPr lang="it-IT" sz="3200" dirty="0" smtClean="0">
                <a:solidFill>
                  <a:srgbClr val="C00000"/>
                </a:solidFill>
              </a:rPr>
              <a:t>per amore o per forza?</a:t>
            </a:r>
            <a:endParaRPr lang="it-IT" sz="3200" dirty="0">
              <a:solidFill>
                <a:srgbClr val="C00000"/>
              </a:solidFill>
            </a:endParaRPr>
          </a:p>
        </p:txBody>
      </p:sp>
      <p:sp>
        <p:nvSpPr>
          <p:cNvPr id="7" name="Segnaposto contenuto 6"/>
          <p:cNvSpPr>
            <a:spLocks noGrp="1"/>
          </p:cNvSpPr>
          <p:nvPr>
            <p:ph idx="1"/>
          </p:nvPr>
        </p:nvSpPr>
        <p:spPr>
          <a:xfrm>
            <a:off x="179512" y="2348880"/>
            <a:ext cx="5472608" cy="1512168"/>
          </a:xfrm>
        </p:spPr>
        <p:txBody>
          <a:bodyPr/>
          <a:lstStyle/>
          <a:p>
            <a:pPr algn="ctr"/>
            <a:r>
              <a:rPr lang="it-IT" dirty="0" smtClean="0"/>
              <a:t>si parla molto di cambiamenti climatici…</a:t>
            </a:r>
          </a:p>
          <a:p>
            <a:pPr algn="ctr">
              <a:spcBef>
                <a:spcPts val="1200"/>
              </a:spcBef>
            </a:pPr>
            <a:r>
              <a:rPr lang="it-IT" dirty="0" smtClean="0"/>
              <a:t>ci riguardano?</a:t>
            </a:r>
          </a:p>
          <a:p>
            <a:pPr algn="ctr"/>
            <a:r>
              <a:rPr lang="it-IT" dirty="0" smtClean="0"/>
              <a:t>ci interessano?</a:t>
            </a:r>
          </a:p>
          <a:p>
            <a:pPr algn="ctr"/>
            <a:endParaRPr lang="it-IT" dirty="0"/>
          </a:p>
          <a:p>
            <a:pPr algn="ctr"/>
            <a:endParaRPr lang="it-IT" dirty="0"/>
          </a:p>
        </p:txBody>
      </p:sp>
      <p:sp>
        <p:nvSpPr>
          <p:cNvPr id="8" name="Segnaposto testo 7"/>
          <p:cNvSpPr>
            <a:spLocks noGrp="1"/>
          </p:cNvSpPr>
          <p:nvPr>
            <p:ph type="body" sz="quarter" idx="15"/>
          </p:nvPr>
        </p:nvSpPr>
        <p:spPr/>
        <p:txBody>
          <a:bodyPr/>
          <a:lstStyle/>
          <a:p>
            <a:r>
              <a:rPr lang="it-IT" dirty="0" smtClean="0"/>
              <a:t>cambia il clima… in Friuli Venezia Giulia</a:t>
            </a:r>
            <a:endParaRPr lang="it-IT" dirty="0"/>
          </a:p>
        </p:txBody>
      </p:sp>
      <p:pic>
        <p:nvPicPr>
          <p:cNvPr id="9" name="Immagin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760640" y="864096"/>
            <a:ext cx="3131840" cy="2348880"/>
          </a:xfrm>
          <a:prstGeom prst="rect">
            <a:avLst/>
          </a:prstGeom>
        </p:spPr>
      </p:pic>
      <p:pic>
        <p:nvPicPr>
          <p:cNvPr id="10" name="Immagin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0040" y="4001925"/>
            <a:ext cx="4427984" cy="2307395"/>
          </a:xfrm>
          <a:prstGeom prst="rect">
            <a:avLst/>
          </a:prstGeom>
        </p:spPr>
      </p:pic>
      <p:sp>
        <p:nvSpPr>
          <p:cNvPr id="11" name="Segnaposto contenuto 6"/>
          <p:cNvSpPr txBox="1">
            <a:spLocks/>
          </p:cNvSpPr>
          <p:nvPr/>
        </p:nvSpPr>
        <p:spPr bwMode="auto">
          <a:xfrm>
            <a:off x="5220072" y="4437112"/>
            <a:ext cx="3600400"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None/>
              <a:defRPr sz="2400" b="1">
                <a:solidFill>
                  <a:schemeClr val="bg1">
                    <a:lumMod val="50000"/>
                  </a:schemeClr>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1">
                    <a:lumMod val="50000"/>
                  </a:schemeClr>
                </a:solidFill>
                <a:latin typeface="+mn-lt"/>
              </a:defRPr>
            </a:lvl2pPr>
            <a:lvl3pPr marL="1143000" indent="-228600" algn="l" rtl="0" eaLnBrk="1" fontAlgn="base" hangingPunct="1">
              <a:spcBef>
                <a:spcPct val="20000"/>
              </a:spcBef>
              <a:spcAft>
                <a:spcPct val="0"/>
              </a:spcAft>
              <a:buChar char="•"/>
              <a:defRPr sz="2000" b="1">
                <a:solidFill>
                  <a:schemeClr val="bg1">
                    <a:lumMod val="50000"/>
                  </a:schemeClr>
                </a:solidFill>
                <a:latin typeface="+mn-lt"/>
              </a:defRPr>
            </a:lvl3pPr>
            <a:lvl4pPr marL="1600200" indent="-228600" algn="l" rtl="0" eaLnBrk="1" fontAlgn="base" hangingPunct="1">
              <a:spcBef>
                <a:spcPct val="20000"/>
              </a:spcBef>
              <a:spcAft>
                <a:spcPct val="0"/>
              </a:spcAft>
              <a:buChar char="–"/>
              <a:defRPr sz="2000">
                <a:solidFill>
                  <a:schemeClr val="bg1">
                    <a:lumMod val="50000"/>
                  </a:schemeClr>
                </a:solidFill>
                <a:latin typeface="+mn-lt"/>
              </a:defRPr>
            </a:lvl4pPr>
            <a:lvl5pPr marL="2057400" indent="-228600" algn="l" rtl="0" eaLnBrk="1" fontAlgn="base" hangingPunct="1">
              <a:spcBef>
                <a:spcPct val="20000"/>
              </a:spcBef>
              <a:spcAft>
                <a:spcPct val="0"/>
              </a:spcAft>
              <a:buChar char="»"/>
              <a:defRPr sz="1600">
                <a:solidFill>
                  <a:schemeClr val="bg1">
                    <a:lumMod val="50000"/>
                  </a:schemeClr>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it-IT" kern="0" dirty="0" smtClean="0">
                <a:solidFill>
                  <a:srgbClr val="0000FF">
                    <a:lumMod val="50000"/>
                  </a:srgbClr>
                </a:solidFill>
              </a:rPr>
              <a:t>noi preferiamo parlarne</a:t>
            </a:r>
          </a:p>
          <a:p>
            <a:r>
              <a:rPr lang="it-IT" sz="3200" dirty="0" smtClean="0">
                <a:solidFill>
                  <a:srgbClr val="C00000"/>
                </a:solidFill>
              </a:rPr>
              <a:t>per amore di…</a:t>
            </a:r>
            <a:endParaRPr lang="it-IT" sz="3200" dirty="0">
              <a:solidFill>
                <a:srgbClr val="C00000"/>
              </a:solidFill>
            </a:endParaRPr>
          </a:p>
        </p:txBody>
      </p:sp>
    </p:spTree>
    <p:extLst>
      <p:ext uri="{BB962C8B-B14F-4D97-AF65-F5344CB8AC3E}">
        <p14:creationId xmlns:p14="http://schemas.microsoft.com/office/powerpoint/2010/main" val="35022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childTnLst>
                          </p:cTn>
                        </p:par>
                        <p:par>
                          <p:cTn id="8" fill="hold">
                            <p:stCondLst>
                              <p:cond delay="1250"/>
                            </p:stCondLst>
                            <p:childTnLst>
                              <p:par>
                                <p:cTn id="9" presetID="10" presetClass="entr" presetSubtype="0" fill="hold" nodeType="afterEffect">
                                  <p:stCondLst>
                                    <p:cond delay="5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750"/>
                                        <p:tgtEl>
                                          <p:spTgt spid="10"/>
                                        </p:tgtEl>
                                      </p:cBhvr>
                                    </p:animEffect>
                                  </p:childTnLst>
                                </p:cTn>
                              </p:par>
                            </p:childTnLst>
                          </p:cTn>
                        </p:par>
                        <p:par>
                          <p:cTn id="12" fill="hold">
                            <p:stCondLst>
                              <p:cond delay="2500"/>
                            </p:stCondLst>
                            <p:childTnLst>
                              <p:par>
                                <p:cTn id="13" presetID="10" presetClass="entr" presetSubtype="0" fill="hold" grpId="0" nodeType="afterEffect">
                                  <p:stCondLst>
                                    <p:cond delay="50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750"/>
                                        <p:tgtEl>
                                          <p:spTgt spid="7">
                                            <p:txEl>
                                              <p:pRg st="0" end="0"/>
                                            </p:txEl>
                                          </p:spTgt>
                                        </p:tgtEl>
                                      </p:cBhvr>
                                    </p:animEffect>
                                  </p:childTnLst>
                                </p:cTn>
                              </p:par>
                            </p:childTnLst>
                          </p:cTn>
                        </p:par>
                        <p:par>
                          <p:cTn id="16" fill="hold">
                            <p:stCondLst>
                              <p:cond delay="3750"/>
                            </p:stCondLst>
                            <p:childTnLst>
                              <p:par>
                                <p:cTn id="17" presetID="10" presetClass="entr" presetSubtype="0" fill="hold" grpId="0" nodeType="afterEffect">
                                  <p:stCondLst>
                                    <p:cond delay="50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750"/>
                                        <p:tgtEl>
                                          <p:spTgt spid="7">
                                            <p:txEl>
                                              <p:pRg st="1" end="1"/>
                                            </p:txEl>
                                          </p:spTgt>
                                        </p:tgtEl>
                                      </p:cBhvr>
                                    </p:animEffect>
                                  </p:childTnLst>
                                </p:cTn>
                              </p:par>
                            </p:childTnLst>
                          </p:cTn>
                        </p:par>
                        <p:par>
                          <p:cTn id="20" fill="hold">
                            <p:stCondLst>
                              <p:cond delay="5000"/>
                            </p:stCondLst>
                            <p:childTnLst>
                              <p:par>
                                <p:cTn id="21" presetID="10" presetClass="entr" presetSubtype="0" fill="hold" grpId="0" nodeType="afterEffect">
                                  <p:stCondLst>
                                    <p:cond delay="50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fade">
                                      <p:cBhvr>
                                        <p:cTn id="23" dur="750"/>
                                        <p:tgtEl>
                                          <p:spTgt spid="7">
                                            <p:txEl>
                                              <p:pRg st="2" end="2"/>
                                            </p:txEl>
                                          </p:spTgt>
                                        </p:tgtEl>
                                      </p:cBhvr>
                                    </p:animEffect>
                                  </p:childTnLst>
                                </p:cTn>
                              </p:par>
                            </p:childTnLst>
                          </p:cTn>
                        </p:par>
                        <p:par>
                          <p:cTn id="24" fill="hold">
                            <p:stCondLst>
                              <p:cond delay="6250"/>
                            </p:stCondLst>
                            <p:childTnLst>
                              <p:par>
                                <p:cTn id="25" presetID="10" presetClass="entr" presetSubtype="0" fill="hold" grpId="0" nodeType="afterEffect">
                                  <p:stCondLst>
                                    <p:cond delay="50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fade">
                                      <p:cBhvr>
                                        <p:cTn id="27" dur="750"/>
                                        <p:tgtEl>
                                          <p:spTgt spid="11">
                                            <p:txEl>
                                              <p:pRg st="0" end="0"/>
                                            </p:txEl>
                                          </p:spTgt>
                                        </p:tgtEl>
                                      </p:cBhvr>
                                    </p:animEffect>
                                  </p:childTnLst>
                                </p:cTn>
                              </p:par>
                            </p:childTnLst>
                          </p:cTn>
                        </p:par>
                        <p:par>
                          <p:cTn id="28" fill="hold">
                            <p:stCondLst>
                              <p:cond delay="7500"/>
                            </p:stCondLst>
                            <p:childTnLst>
                              <p:par>
                                <p:cTn id="29" presetID="10" presetClass="entr" presetSubtype="0" fill="hold" grpId="0" nodeType="afterEffect">
                                  <p:stCondLst>
                                    <p:cond delay="500"/>
                                  </p:stCondLst>
                                  <p:childTnLst>
                                    <p:set>
                                      <p:cBhvr>
                                        <p:cTn id="30" dur="1" fill="hold">
                                          <p:stCondLst>
                                            <p:cond delay="0"/>
                                          </p:stCondLst>
                                        </p:cTn>
                                        <p:tgtEl>
                                          <p:spTgt spid="11">
                                            <p:txEl>
                                              <p:pRg st="1" end="1"/>
                                            </p:txEl>
                                          </p:spTgt>
                                        </p:tgtEl>
                                        <p:attrNameLst>
                                          <p:attrName>style.visibility</p:attrName>
                                        </p:attrNameLst>
                                      </p:cBhvr>
                                      <p:to>
                                        <p:strVal val="visible"/>
                                      </p:to>
                                    </p:set>
                                    <p:animEffect transition="in" filter="fade">
                                      <p:cBhvr>
                                        <p:cTn id="31" dur="75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11"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0340" y="2636912"/>
            <a:ext cx="2111780" cy="1872208"/>
          </a:xfrm>
          <a:prstGeom prst="rect">
            <a:avLst/>
          </a:prstGeom>
          <a:effectLst>
            <a:outerShdw blurRad="50800" dist="38100" dir="5400000" algn="t" rotWithShape="0">
              <a:prstClr val="black">
                <a:alpha val="40000"/>
              </a:prstClr>
            </a:outerShdw>
          </a:effectLst>
        </p:spPr>
      </p:pic>
      <p:sp>
        <p:nvSpPr>
          <p:cNvPr id="24578" name="Titolo 1"/>
          <p:cNvSpPr>
            <a:spLocks noGrp="1"/>
          </p:cNvSpPr>
          <p:nvPr>
            <p:ph type="title"/>
          </p:nvPr>
        </p:nvSpPr>
        <p:spPr>
          <a:xfrm>
            <a:off x="4427538" y="2133600"/>
            <a:ext cx="3346450" cy="771525"/>
          </a:xfrm>
        </p:spPr>
        <p:txBody>
          <a:bodyPr/>
          <a:lstStyle/>
          <a:p>
            <a:r>
              <a:rPr lang="it-IT" altLang="it-IT" sz="200" dirty="0" smtClean="0"/>
              <a:t>T FVG</a:t>
            </a:r>
          </a:p>
        </p:txBody>
      </p:sp>
      <p:pic>
        <p:nvPicPr>
          <p:cNvPr id="24580" name="Picture 10" descr="meteo_fvg_O"/>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7950" y="165100"/>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Line 7"/>
          <p:cNvSpPr>
            <a:spLocks noChangeShapeType="1"/>
          </p:cNvSpPr>
          <p:nvPr/>
        </p:nvSpPr>
        <p:spPr bwMode="auto">
          <a:xfrm>
            <a:off x="1619250" y="476250"/>
            <a:ext cx="69850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FFFFFF"/>
              </a:solidFill>
            </a:endParaRPr>
          </a:p>
        </p:txBody>
      </p:sp>
      <p:sp>
        <p:nvSpPr>
          <p:cNvPr id="24584" name="Rectangle 6"/>
          <p:cNvSpPr>
            <a:spLocks noChangeArrowheads="1"/>
          </p:cNvSpPr>
          <p:nvPr/>
        </p:nvSpPr>
        <p:spPr bwMode="auto">
          <a:xfrm>
            <a:off x="1526158" y="620688"/>
            <a:ext cx="6264820" cy="12237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1"/>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ct val="0"/>
              </a:spcBef>
              <a:buFontTx/>
              <a:buNone/>
            </a:pPr>
            <a:r>
              <a:rPr lang="it-IT" altLang="it-IT" dirty="0">
                <a:solidFill>
                  <a:srgbClr val="C00000"/>
                </a:solidFill>
              </a:rPr>
              <a:t>Come sta cambiando </a:t>
            </a:r>
            <a:endParaRPr lang="it-IT" altLang="it-IT" dirty="0" smtClean="0">
              <a:solidFill>
                <a:srgbClr val="C00000"/>
              </a:solidFill>
            </a:endParaRPr>
          </a:p>
          <a:p>
            <a:pPr algn="ctr">
              <a:spcBef>
                <a:spcPct val="0"/>
              </a:spcBef>
              <a:buFontTx/>
              <a:buNone/>
            </a:pPr>
            <a:r>
              <a:rPr lang="it-IT" altLang="it-IT" dirty="0" smtClean="0">
                <a:solidFill>
                  <a:srgbClr val="C00000"/>
                </a:solidFill>
              </a:rPr>
              <a:t>la TEMPERATURA </a:t>
            </a:r>
            <a:r>
              <a:rPr lang="it-IT" altLang="it-IT" dirty="0">
                <a:solidFill>
                  <a:srgbClr val="C00000"/>
                </a:solidFill>
              </a:rPr>
              <a:t>in </a:t>
            </a:r>
            <a:r>
              <a:rPr lang="it-IT" altLang="it-IT" dirty="0" smtClean="0">
                <a:solidFill>
                  <a:srgbClr val="C00000"/>
                </a:solidFill>
              </a:rPr>
              <a:t>FVG?</a:t>
            </a:r>
            <a:endParaRPr lang="it-IT" altLang="it-IT" dirty="0">
              <a:solidFill>
                <a:srgbClr val="C00000"/>
              </a:solidFill>
            </a:endParaRPr>
          </a:p>
        </p:txBody>
      </p:sp>
      <p:sp>
        <p:nvSpPr>
          <p:cNvPr id="24585" name="Rectangle 3"/>
          <p:cNvSpPr>
            <a:spLocks noChangeArrowheads="1"/>
          </p:cNvSpPr>
          <p:nvPr/>
        </p:nvSpPr>
        <p:spPr bwMode="auto">
          <a:xfrm>
            <a:off x="1763713" y="188913"/>
            <a:ext cx="66246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lvl="0" algn="r" eaLnBrk="1" fontAlgn="base" hangingPunct="1">
              <a:spcAft>
                <a:spcPct val="0"/>
              </a:spcAft>
              <a:buNone/>
            </a:pPr>
            <a:r>
              <a:rPr lang="it-IT" sz="1400" b="0" i="1" kern="0" dirty="0">
                <a:solidFill>
                  <a:srgbClr val="CC6600"/>
                </a:solidFill>
                <a:latin typeface="Calibri"/>
              </a:rPr>
              <a:t>cambia il clima… in Friuli Venezia Giulia</a:t>
            </a:r>
          </a:p>
        </p:txBody>
      </p:sp>
      <p:pic>
        <p:nvPicPr>
          <p:cNvPr id="12" name="Immagin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00733" y="123453"/>
            <a:ext cx="391158" cy="497235"/>
          </a:xfrm>
          <a:prstGeom prst="rect">
            <a:avLst/>
          </a:prstGeom>
        </p:spPr>
      </p:pic>
      <p:pic>
        <p:nvPicPr>
          <p:cNvPr id="2" name="Immagine 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835696" y="2104454"/>
            <a:ext cx="2160000" cy="4320000"/>
          </a:xfrm>
          <a:prstGeom prst="rect">
            <a:avLst/>
          </a:prstGeom>
        </p:spPr>
      </p:pic>
      <p:pic>
        <p:nvPicPr>
          <p:cNvPr id="3" name="Immagine 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220072" y="2128837"/>
            <a:ext cx="2160000" cy="4320000"/>
          </a:xfrm>
          <a:prstGeom prst="rect">
            <a:avLst/>
          </a:prstGeom>
        </p:spPr>
      </p:pic>
      <p:sp>
        <p:nvSpPr>
          <p:cNvPr id="11" name="Rectangle 6"/>
          <p:cNvSpPr>
            <a:spLocks noChangeArrowheads="1"/>
          </p:cNvSpPr>
          <p:nvPr/>
        </p:nvSpPr>
        <p:spPr bwMode="auto">
          <a:xfrm>
            <a:off x="3851920" y="2636912"/>
            <a:ext cx="1368152" cy="13025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1"/>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spcBef>
                <a:spcPct val="0"/>
              </a:spcBef>
              <a:buFontTx/>
              <a:buNone/>
            </a:pPr>
            <a:r>
              <a:rPr lang="it-IT" altLang="it-IT" sz="9600" dirty="0" smtClean="0">
                <a:solidFill>
                  <a:srgbClr val="C00000"/>
                </a:solidFill>
                <a:effectLst>
                  <a:outerShdw blurRad="38100" dist="38100" dir="2700000" algn="tl">
                    <a:srgbClr val="000000">
                      <a:alpha val="43137"/>
                    </a:srgbClr>
                  </a:outerShdw>
                </a:effectLst>
                <a:latin typeface="Berlin Sans FB Demi" panose="020E0802020502020306" pitchFamily="34" charset="0"/>
              </a:rPr>
              <a:t>?</a:t>
            </a:r>
            <a:endParaRPr lang="it-IT" altLang="it-IT" sz="9600" dirty="0">
              <a:solidFill>
                <a:srgbClr val="C00000"/>
              </a:solidFill>
              <a:effectLst>
                <a:outerShdw blurRad="38100" dist="38100" dir="2700000" algn="tl">
                  <a:srgbClr val="000000">
                    <a:alpha val="43137"/>
                  </a:srgbClr>
                </a:outerShdw>
              </a:effectLst>
              <a:latin typeface="Berlin Sans FB Demi" panose="020E0802020502020306" pitchFamily="34" charset="0"/>
            </a:endParaRPr>
          </a:p>
        </p:txBody>
      </p:sp>
      <p:sp>
        <p:nvSpPr>
          <p:cNvPr id="4" name="AutoShape 2" descr="Risultati immagini per friuli venezia giul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Tree>
    <p:extLst>
      <p:ext uri="{BB962C8B-B14F-4D97-AF65-F5344CB8AC3E}">
        <p14:creationId xmlns:p14="http://schemas.microsoft.com/office/powerpoint/2010/main" val="4084326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olo 1"/>
          <p:cNvSpPr>
            <a:spLocks noGrp="1"/>
          </p:cNvSpPr>
          <p:nvPr>
            <p:ph type="title"/>
          </p:nvPr>
        </p:nvSpPr>
        <p:spPr>
          <a:xfrm>
            <a:off x="2051050" y="1341438"/>
            <a:ext cx="4030663" cy="750887"/>
          </a:xfrm>
        </p:spPr>
        <p:txBody>
          <a:bodyPr/>
          <a:lstStyle/>
          <a:p>
            <a:r>
              <a:rPr lang="it-IT" altLang="it-IT" dirty="0" smtClean="0"/>
              <a:t>UD: T 100 anni</a:t>
            </a:r>
          </a:p>
        </p:txBody>
      </p:sp>
      <p:pic>
        <p:nvPicPr>
          <p:cNvPr id="26628" name="Picture 10" descr="meteo_fvg_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950" y="165100"/>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Line 7"/>
          <p:cNvSpPr>
            <a:spLocks noChangeShapeType="1"/>
          </p:cNvSpPr>
          <p:nvPr/>
        </p:nvSpPr>
        <p:spPr bwMode="auto">
          <a:xfrm>
            <a:off x="1619250" y="476250"/>
            <a:ext cx="69850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FFFFFF"/>
              </a:solidFill>
            </a:endParaRPr>
          </a:p>
        </p:txBody>
      </p:sp>
      <p:sp>
        <p:nvSpPr>
          <p:cNvPr id="26631" name="Line 7"/>
          <p:cNvSpPr>
            <a:spLocks noChangeShapeType="1"/>
          </p:cNvSpPr>
          <p:nvPr/>
        </p:nvSpPr>
        <p:spPr bwMode="auto">
          <a:xfrm>
            <a:off x="179388" y="6597650"/>
            <a:ext cx="8713787"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FFFFFF"/>
              </a:solidFill>
            </a:endParaRPr>
          </a:p>
        </p:txBody>
      </p:sp>
      <p:sp>
        <p:nvSpPr>
          <p:cNvPr id="26633" name="Rectangle 2"/>
          <p:cNvSpPr>
            <a:spLocks noChangeArrowheads="1"/>
          </p:cNvSpPr>
          <p:nvPr/>
        </p:nvSpPr>
        <p:spPr bwMode="auto">
          <a:xfrm>
            <a:off x="142875" y="620688"/>
            <a:ext cx="8856663"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1"/>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ct val="0"/>
              </a:spcBef>
              <a:buFontTx/>
              <a:buNone/>
            </a:pPr>
            <a:r>
              <a:rPr lang="it-IT" altLang="it-IT" dirty="0" smtClean="0">
                <a:solidFill>
                  <a:srgbClr val="C00000"/>
                </a:solidFill>
              </a:rPr>
              <a:t>la TEMPERATURA MEDIA annua è sempre più alta</a:t>
            </a:r>
            <a:endParaRPr lang="it-IT" altLang="it-IT" dirty="0">
              <a:solidFill>
                <a:srgbClr val="C00000"/>
              </a:solidFill>
            </a:endParaRPr>
          </a:p>
        </p:txBody>
      </p:sp>
      <p:sp>
        <p:nvSpPr>
          <p:cNvPr id="26634" name="Rectangle 13"/>
          <p:cNvSpPr>
            <a:spLocks noChangeArrowheads="1"/>
          </p:cNvSpPr>
          <p:nvPr/>
        </p:nvSpPr>
        <p:spPr bwMode="auto">
          <a:xfrm>
            <a:off x="179388" y="4725243"/>
            <a:ext cx="8785225" cy="2016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ts val="600"/>
              </a:spcBef>
              <a:buFontTx/>
              <a:buNone/>
            </a:pPr>
            <a:r>
              <a:rPr lang="it-IT" altLang="it-IT" sz="2000" i="1" dirty="0">
                <a:solidFill>
                  <a:srgbClr val="0000FF">
                    <a:lumMod val="50000"/>
                  </a:srgbClr>
                </a:solidFill>
              </a:rPr>
              <a:t>In Friuli Venezia Giulia il </a:t>
            </a:r>
            <a:r>
              <a:rPr lang="it-IT" altLang="it-IT" sz="2000" i="1" dirty="0">
                <a:solidFill>
                  <a:srgbClr val="C00000"/>
                </a:solidFill>
              </a:rPr>
              <a:t>2014</a:t>
            </a:r>
            <a:r>
              <a:rPr lang="it-IT" altLang="it-IT" sz="2000" i="1" dirty="0">
                <a:solidFill>
                  <a:srgbClr val="0000FF">
                    <a:lumMod val="50000"/>
                  </a:srgbClr>
                </a:solidFill>
              </a:rPr>
              <a:t> è stato </a:t>
            </a:r>
            <a:r>
              <a:rPr lang="it-IT" altLang="it-IT" sz="2000" i="1" dirty="0" smtClean="0">
                <a:solidFill>
                  <a:srgbClr val="003399"/>
                </a:solidFill>
              </a:rPr>
              <a:t/>
            </a:r>
            <a:br>
              <a:rPr lang="it-IT" altLang="it-IT" sz="2000" i="1" dirty="0" smtClean="0">
                <a:solidFill>
                  <a:srgbClr val="003399"/>
                </a:solidFill>
              </a:rPr>
            </a:br>
            <a:r>
              <a:rPr lang="it-IT" altLang="it-IT" sz="2000" i="1" dirty="0" smtClean="0">
                <a:solidFill>
                  <a:srgbClr val="C00000"/>
                </a:solidFill>
              </a:rPr>
              <a:t>il </a:t>
            </a:r>
            <a:r>
              <a:rPr lang="it-IT" altLang="it-IT" sz="2000" i="1" dirty="0">
                <a:solidFill>
                  <a:srgbClr val="C00000"/>
                </a:solidFill>
              </a:rPr>
              <a:t>più caldo degli ultimi 100 </a:t>
            </a:r>
            <a:r>
              <a:rPr lang="it-IT" altLang="it-IT" sz="2000" i="1" dirty="0" smtClean="0">
                <a:solidFill>
                  <a:srgbClr val="C00000"/>
                </a:solidFill>
              </a:rPr>
              <a:t>anni:</a:t>
            </a:r>
          </a:p>
          <a:p>
            <a:pPr algn="ctr">
              <a:spcBef>
                <a:spcPts val="1200"/>
              </a:spcBef>
              <a:buFontTx/>
              <a:buNone/>
            </a:pPr>
            <a:r>
              <a:rPr lang="it-IT" altLang="it-IT" sz="2000" i="1" dirty="0" smtClean="0">
                <a:solidFill>
                  <a:srgbClr val="0000FF">
                    <a:lumMod val="50000"/>
                  </a:srgbClr>
                </a:solidFill>
              </a:rPr>
              <a:t>es. a Udine la T media annua è </a:t>
            </a:r>
            <a:r>
              <a:rPr lang="it-IT" altLang="it-IT" sz="2000" i="1" dirty="0">
                <a:solidFill>
                  <a:srgbClr val="0000FF">
                    <a:lumMod val="50000"/>
                  </a:srgbClr>
                </a:solidFill>
              </a:rPr>
              <a:t>stata di 14.5 °</a:t>
            </a:r>
            <a:r>
              <a:rPr lang="it-IT" altLang="it-IT" sz="2000" i="1" dirty="0" smtClean="0">
                <a:solidFill>
                  <a:srgbClr val="0000FF">
                    <a:lumMod val="50000"/>
                  </a:srgbClr>
                </a:solidFill>
              </a:rPr>
              <a:t>C, </a:t>
            </a:r>
            <a:br>
              <a:rPr lang="it-IT" altLang="it-IT" sz="2000" i="1" dirty="0" smtClean="0">
                <a:solidFill>
                  <a:srgbClr val="0000FF">
                    <a:lumMod val="50000"/>
                  </a:srgbClr>
                </a:solidFill>
              </a:rPr>
            </a:br>
            <a:r>
              <a:rPr lang="it-IT" altLang="it-IT" sz="2000" i="1" dirty="0" smtClean="0">
                <a:solidFill>
                  <a:srgbClr val="0000FF">
                    <a:lumMod val="50000"/>
                  </a:srgbClr>
                </a:solidFill>
              </a:rPr>
              <a:t>ben </a:t>
            </a:r>
            <a:r>
              <a:rPr lang="it-IT" altLang="it-IT" sz="2000" i="1" dirty="0">
                <a:solidFill>
                  <a:srgbClr val="C00000"/>
                </a:solidFill>
              </a:rPr>
              <a:t>1.7 °C in più rispetto alla media </a:t>
            </a:r>
            <a:r>
              <a:rPr lang="it-IT" altLang="it-IT" sz="2000" i="1" dirty="0">
                <a:solidFill>
                  <a:srgbClr val="0000FF">
                    <a:lumMod val="50000"/>
                  </a:srgbClr>
                </a:solidFill>
              </a:rPr>
              <a:t>del periodo 1915-2014</a:t>
            </a:r>
            <a:r>
              <a:rPr lang="it-IT" altLang="it-IT" sz="2000" i="1" dirty="0" smtClean="0">
                <a:solidFill>
                  <a:srgbClr val="0000FF">
                    <a:lumMod val="50000"/>
                  </a:srgbClr>
                </a:solidFill>
              </a:rPr>
              <a:t>.</a:t>
            </a:r>
          </a:p>
          <a:p>
            <a:pPr algn="ctr">
              <a:spcBef>
                <a:spcPts val="1200"/>
              </a:spcBef>
              <a:buFontTx/>
              <a:buNone/>
            </a:pPr>
            <a:r>
              <a:rPr lang="it-IT" altLang="it-IT" sz="2000" i="1" dirty="0" smtClean="0">
                <a:solidFill>
                  <a:srgbClr val="C00000"/>
                </a:solidFill>
              </a:rPr>
              <a:t>I </a:t>
            </a:r>
            <a:r>
              <a:rPr lang="it-IT" altLang="it-IT" sz="2000" i="1" dirty="0">
                <a:solidFill>
                  <a:srgbClr val="C00000"/>
                </a:solidFill>
              </a:rPr>
              <a:t>record </a:t>
            </a:r>
            <a:r>
              <a:rPr lang="it-IT" altLang="it-IT" sz="2000" i="1" dirty="0">
                <a:solidFill>
                  <a:srgbClr val="0000FF">
                    <a:lumMod val="50000"/>
                  </a:srgbClr>
                </a:solidFill>
              </a:rPr>
              <a:t>precedenti sono stati ampiamente </a:t>
            </a:r>
            <a:r>
              <a:rPr lang="it-IT" altLang="it-IT" sz="2000" i="1" dirty="0">
                <a:solidFill>
                  <a:srgbClr val="C00000"/>
                </a:solidFill>
              </a:rPr>
              <a:t>superati.</a:t>
            </a:r>
          </a:p>
        </p:txBody>
      </p:sp>
      <p:sp>
        <p:nvSpPr>
          <p:cNvPr id="26635" name="Rettangolo 1"/>
          <p:cNvSpPr>
            <a:spLocks noChangeArrowheads="1"/>
          </p:cNvSpPr>
          <p:nvPr/>
        </p:nvSpPr>
        <p:spPr bwMode="auto">
          <a:xfrm>
            <a:off x="7516565" y="2132856"/>
            <a:ext cx="1414462" cy="15120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spcBef>
                <a:spcPct val="0"/>
              </a:spcBef>
              <a:buFontTx/>
              <a:buNone/>
            </a:pPr>
            <a:r>
              <a:rPr lang="it-IT" altLang="it-IT" sz="1800" i="1" dirty="0" smtClean="0">
                <a:solidFill>
                  <a:srgbClr val="0000FF">
                    <a:lumMod val="50000"/>
                  </a:srgbClr>
                </a:solidFill>
              </a:rPr>
              <a:t>1915-2015:</a:t>
            </a:r>
            <a:r>
              <a:rPr lang="it-IT" altLang="it-IT" sz="1800" i="1" dirty="0" smtClean="0">
                <a:solidFill>
                  <a:srgbClr val="003399"/>
                </a:solidFill>
              </a:rPr>
              <a:t/>
            </a:r>
            <a:br>
              <a:rPr lang="it-IT" altLang="it-IT" sz="1800" i="1" dirty="0" smtClean="0">
                <a:solidFill>
                  <a:srgbClr val="003399"/>
                </a:solidFill>
              </a:rPr>
            </a:br>
            <a:r>
              <a:rPr lang="it-IT" altLang="it-IT" sz="1800" i="1" dirty="0" smtClean="0">
                <a:solidFill>
                  <a:srgbClr val="C00000"/>
                </a:solidFill>
              </a:rPr>
              <a:t>101 </a:t>
            </a:r>
            <a:r>
              <a:rPr lang="it-IT" altLang="it-IT" sz="1800" i="1" dirty="0">
                <a:solidFill>
                  <a:srgbClr val="C00000"/>
                </a:solidFill>
              </a:rPr>
              <a:t>anni di </a:t>
            </a:r>
            <a:r>
              <a:rPr lang="it-IT" altLang="it-IT" sz="1800" i="1" dirty="0" smtClean="0">
                <a:solidFill>
                  <a:srgbClr val="C00000"/>
                </a:solidFill>
              </a:rPr>
              <a:t/>
            </a:r>
            <a:br>
              <a:rPr lang="it-IT" altLang="it-IT" sz="1800" i="1" dirty="0" smtClean="0">
                <a:solidFill>
                  <a:srgbClr val="C00000"/>
                </a:solidFill>
              </a:rPr>
            </a:br>
            <a:r>
              <a:rPr lang="it-IT" altLang="it-IT" sz="1800" i="1" dirty="0" smtClean="0">
                <a:solidFill>
                  <a:srgbClr val="C00000"/>
                </a:solidFill>
              </a:rPr>
              <a:t>T </a:t>
            </a:r>
            <a:r>
              <a:rPr lang="it-IT" altLang="it-IT" sz="1800" i="1" dirty="0">
                <a:solidFill>
                  <a:srgbClr val="C00000"/>
                </a:solidFill>
              </a:rPr>
              <a:t>medie annuali </a:t>
            </a:r>
            <a:r>
              <a:rPr lang="it-IT" altLang="it-IT" sz="1800" i="1" dirty="0" smtClean="0">
                <a:solidFill>
                  <a:srgbClr val="C00000"/>
                </a:solidFill>
              </a:rPr>
              <a:t/>
            </a:r>
            <a:br>
              <a:rPr lang="it-IT" altLang="it-IT" sz="1800" i="1" dirty="0" smtClean="0">
                <a:solidFill>
                  <a:srgbClr val="C00000"/>
                </a:solidFill>
              </a:rPr>
            </a:br>
            <a:r>
              <a:rPr lang="it-IT" altLang="it-IT" sz="1800" i="1" dirty="0" smtClean="0">
                <a:solidFill>
                  <a:srgbClr val="C00000"/>
                </a:solidFill>
              </a:rPr>
              <a:t>a </a:t>
            </a:r>
            <a:r>
              <a:rPr lang="it-IT" altLang="it-IT" sz="1800" i="1" dirty="0">
                <a:solidFill>
                  <a:srgbClr val="C00000"/>
                </a:solidFill>
              </a:rPr>
              <a:t>Udine </a:t>
            </a:r>
          </a:p>
        </p:txBody>
      </p:sp>
      <p:sp>
        <p:nvSpPr>
          <p:cNvPr id="26636" name="Rectangle 3"/>
          <p:cNvSpPr>
            <a:spLocks noChangeArrowheads="1"/>
          </p:cNvSpPr>
          <p:nvPr/>
        </p:nvSpPr>
        <p:spPr bwMode="auto">
          <a:xfrm>
            <a:off x="1763713" y="188913"/>
            <a:ext cx="66246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r">
              <a:spcBef>
                <a:spcPct val="0"/>
              </a:spcBef>
              <a:buFontTx/>
              <a:buNone/>
            </a:pPr>
            <a:r>
              <a:rPr lang="it-IT" altLang="it-IT" sz="1400" b="0" i="1" dirty="0">
                <a:solidFill>
                  <a:srgbClr val="CC6600"/>
                </a:solidFill>
              </a:rPr>
              <a:t>c</a:t>
            </a:r>
            <a:r>
              <a:rPr lang="it-IT" altLang="it-IT" sz="1400" b="0" i="1" dirty="0" smtClean="0">
                <a:solidFill>
                  <a:srgbClr val="CC6600"/>
                </a:solidFill>
              </a:rPr>
              <a:t>ambia il clima… in </a:t>
            </a:r>
            <a:r>
              <a:rPr lang="it-IT" altLang="it-IT" sz="1400" b="0" i="1" dirty="0">
                <a:solidFill>
                  <a:srgbClr val="CC6600"/>
                </a:solidFill>
              </a:rPr>
              <a:t>Friuli Venezia Giulia</a:t>
            </a:r>
          </a:p>
        </p:txBody>
      </p:sp>
      <p:pic>
        <p:nvPicPr>
          <p:cNvPr id="14" name="Immagin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00733" y="123453"/>
            <a:ext cx="391158" cy="497235"/>
          </a:xfrm>
          <a:prstGeom prst="rect">
            <a:avLst/>
          </a:prstGeom>
        </p:spPr>
      </p:pic>
      <p:pic>
        <p:nvPicPr>
          <p:cNvPr id="717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658"/>
          <a:stretch/>
        </p:blipFill>
        <p:spPr bwMode="auto">
          <a:xfrm>
            <a:off x="1511300" y="1159778"/>
            <a:ext cx="5824836" cy="334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8237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5286" y="1578634"/>
            <a:ext cx="8280000" cy="4514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6" name="Rectangle 6"/>
          <p:cNvSpPr>
            <a:spLocks noChangeArrowheads="1"/>
          </p:cNvSpPr>
          <p:nvPr/>
        </p:nvSpPr>
        <p:spPr bwMode="auto">
          <a:xfrm>
            <a:off x="395288" y="6597650"/>
            <a:ext cx="82804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b="1">
                <a:solidFill>
                  <a:srgbClr val="002060"/>
                </a:solidFill>
                <a:latin typeface="Calibri" pitchFamily="34"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b="1">
                <a:solidFill>
                  <a:srgbClr val="002060"/>
                </a:solidFill>
                <a:latin typeface="Calibri" pitchFamily="34"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2060"/>
                </a:solidFill>
                <a:latin typeface="Calibri" pitchFamily="34"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9pPr>
          </a:lstStyle>
          <a:p>
            <a:pPr algn="ctr" eaLnBrk="1" hangingPunct="1">
              <a:spcBef>
                <a:spcPct val="0"/>
              </a:spcBef>
              <a:buFontTx/>
              <a:buNone/>
            </a:pPr>
            <a:r>
              <a:rPr lang="it-IT" altLang="it-IT" sz="1400" b="0" i="1" dirty="0">
                <a:solidFill>
                  <a:srgbClr val="CC6600"/>
                </a:solidFill>
              </a:rPr>
              <a:t>ARPA FVG - OSMER Osservatorio Meteorologico Regionale - Settore Meteo del CFD di Protezione Civile FVG</a:t>
            </a:r>
            <a:r>
              <a:rPr lang="it-IT" altLang="it-IT" sz="1400" b="0" dirty="0">
                <a:solidFill>
                  <a:srgbClr val="CC6600"/>
                </a:solidFill>
              </a:rPr>
              <a:t> </a:t>
            </a:r>
            <a:endParaRPr lang="en-GB" altLang="it-IT" sz="1400" b="0" dirty="0">
              <a:solidFill>
                <a:srgbClr val="CC6600"/>
              </a:solidFill>
            </a:endParaRPr>
          </a:p>
        </p:txBody>
      </p:sp>
      <p:pic>
        <p:nvPicPr>
          <p:cNvPr id="28677" name="Picture 10" descr="meteo_fvg_O"/>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7950" y="165100"/>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Line 7"/>
          <p:cNvSpPr>
            <a:spLocks noChangeShapeType="1"/>
          </p:cNvSpPr>
          <p:nvPr/>
        </p:nvSpPr>
        <p:spPr bwMode="auto">
          <a:xfrm>
            <a:off x="1619250" y="476250"/>
            <a:ext cx="69850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8680" name="Line 7"/>
          <p:cNvSpPr>
            <a:spLocks noChangeShapeType="1"/>
          </p:cNvSpPr>
          <p:nvPr/>
        </p:nvSpPr>
        <p:spPr bwMode="auto">
          <a:xfrm>
            <a:off x="179388" y="6183313"/>
            <a:ext cx="8713787"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8685" name="Rectangle 3"/>
          <p:cNvSpPr>
            <a:spLocks noChangeArrowheads="1"/>
          </p:cNvSpPr>
          <p:nvPr/>
        </p:nvSpPr>
        <p:spPr bwMode="auto">
          <a:xfrm>
            <a:off x="1763713" y="188913"/>
            <a:ext cx="66246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lvl="0" algn="r" eaLnBrk="1" fontAlgn="base" hangingPunct="1">
              <a:spcAft>
                <a:spcPct val="0"/>
              </a:spcAft>
              <a:buNone/>
            </a:pPr>
            <a:r>
              <a:rPr lang="it-IT" sz="1400" b="0" i="1" kern="0" dirty="0">
                <a:solidFill>
                  <a:srgbClr val="CC6600"/>
                </a:solidFill>
                <a:latin typeface="Calibri"/>
              </a:rPr>
              <a:t>cambia il clima… in Friuli Venezia Giulia</a:t>
            </a:r>
          </a:p>
        </p:txBody>
      </p:sp>
      <p:sp>
        <p:nvSpPr>
          <p:cNvPr id="3" name="Titolo 2"/>
          <p:cNvSpPr>
            <a:spLocks noGrp="1"/>
          </p:cNvSpPr>
          <p:nvPr>
            <p:ph type="title"/>
          </p:nvPr>
        </p:nvSpPr>
        <p:spPr>
          <a:xfrm>
            <a:off x="649288" y="834802"/>
            <a:ext cx="7772400" cy="361950"/>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1"/>
          <a:lstStyle/>
          <a:p>
            <a:pPr eaLnBrk="0" hangingPunct="0"/>
            <a:r>
              <a:rPr lang="it-IT" altLang="it-IT" sz="3200" kern="1200" dirty="0" smtClean="0">
                <a:solidFill>
                  <a:srgbClr val="C00000"/>
                </a:solidFill>
                <a:latin typeface="Calibri" pitchFamily="34" charset="0"/>
                <a:ea typeface="+mn-ea"/>
                <a:cs typeface="+mn-cs"/>
              </a:rPr>
              <a:t>aumenta la temperatura </a:t>
            </a:r>
            <a:r>
              <a:rPr lang="it-IT" altLang="it-IT" sz="3200" kern="1200" dirty="0">
                <a:solidFill>
                  <a:srgbClr val="C00000"/>
                </a:solidFill>
                <a:latin typeface="Calibri" pitchFamily="34" charset="0"/>
                <a:ea typeface="+mn-ea"/>
                <a:cs typeface="+mn-cs"/>
              </a:rPr>
              <a:t>media </a:t>
            </a:r>
            <a:r>
              <a:rPr lang="it-IT" altLang="it-IT" sz="3200" kern="1200" dirty="0" smtClean="0">
                <a:solidFill>
                  <a:srgbClr val="C00000"/>
                </a:solidFill>
                <a:latin typeface="Calibri" pitchFamily="34" charset="0"/>
                <a:ea typeface="+mn-ea"/>
                <a:cs typeface="+mn-cs"/>
              </a:rPr>
              <a:t>AUTUNNALE</a:t>
            </a:r>
            <a:endParaRPr lang="it-IT" sz="3200" kern="1200" dirty="0">
              <a:solidFill>
                <a:srgbClr val="C00000"/>
              </a:solidFill>
              <a:latin typeface="Calibri" pitchFamily="34" charset="0"/>
              <a:ea typeface="+mn-ea"/>
              <a:cs typeface="+mn-cs"/>
            </a:endParaRPr>
          </a:p>
        </p:txBody>
      </p:sp>
      <p:sp>
        <p:nvSpPr>
          <p:cNvPr id="11" name="CasellaDiTesto 5"/>
          <p:cNvSpPr txBox="1">
            <a:spLocks noChangeArrowheads="1"/>
          </p:cNvSpPr>
          <p:nvPr/>
        </p:nvSpPr>
        <p:spPr bwMode="auto">
          <a:xfrm>
            <a:off x="127001" y="2492896"/>
            <a:ext cx="3681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spcBef>
                <a:spcPct val="0"/>
              </a:spcBef>
              <a:buFontTx/>
              <a:buNone/>
            </a:pPr>
            <a:r>
              <a:rPr lang="it-IT" altLang="it-IT" sz="1600" dirty="0" smtClean="0">
                <a:solidFill>
                  <a:srgbClr val="003300"/>
                </a:solidFill>
                <a:cs typeface="Calibri" pitchFamily="34" charset="0"/>
              </a:rPr>
              <a:t>°C</a:t>
            </a:r>
            <a:endParaRPr lang="it-IT" altLang="it-IT" sz="1600" dirty="0">
              <a:solidFill>
                <a:srgbClr val="003300"/>
              </a:solidFill>
              <a:cs typeface="Calibri" pitchFamily="34" charset="0"/>
            </a:endParaRPr>
          </a:p>
        </p:txBody>
      </p:sp>
      <p:pic>
        <p:nvPicPr>
          <p:cNvPr id="12" name="Immagin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00733" y="123453"/>
            <a:ext cx="391158" cy="497235"/>
          </a:xfrm>
          <a:prstGeom prst="rect">
            <a:avLst/>
          </a:prstGeom>
        </p:spPr>
      </p:pic>
    </p:spTree>
    <p:extLst>
      <p:ext uri="{BB962C8B-B14F-4D97-AF65-F5344CB8AC3E}">
        <p14:creationId xmlns:p14="http://schemas.microsoft.com/office/powerpoint/2010/main" val="578487789"/>
      </p:ext>
    </p:extLst>
  </p:cSld>
  <p:clrMapOvr>
    <a:masterClrMapping/>
  </p:clrMapOvr>
  <p:transition>
    <p:strips dir="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6"/>
          <p:cNvSpPr>
            <a:spLocks noChangeArrowheads="1"/>
          </p:cNvSpPr>
          <p:nvPr/>
        </p:nvSpPr>
        <p:spPr bwMode="auto">
          <a:xfrm>
            <a:off x="395288" y="6597650"/>
            <a:ext cx="82804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b="1">
                <a:solidFill>
                  <a:srgbClr val="002060"/>
                </a:solidFill>
                <a:latin typeface="Calibri" pitchFamily="34"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b="1">
                <a:solidFill>
                  <a:srgbClr val="002060"/>
                </a:solidFill>
                <a:latin typeface="Calibri" pitchFamily="34"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2060"/>
                </a:solidFill>
                <a:latin typeface="Calibri" pitchFamily="34"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9pPr>
          </a:lstStyle>
          <a:p>
            <a:pPr algn="ctr" eaLnBrk="1" hangingPunct="1">
              <a:spcBef>
                <a:spcPct val="0"/>
              </a:spcBef>
              <a:buFontTx/>
              <a:buNone/>
            </a:pPr>
            <a:r>
              <a:rPr lang="it-IT" altLang="it-IT" sz="1400" b="0" i="1" dirty="0">
                <a:solidFill>
                  <a:srgbClr val="CC6600"/>
                </a:solidFill>
              </a:rPr>
              <a:t>ARPA FVG - OSMER Osservatorio Meteorologico Regionale - Settore Meteo del CFD di Protezione Civile FVG</a:t>
            </a:r>
            <a:r>
              <a:rPr lang="it-IT" altLang="it-IT" sz="1400" b="0" dirty="0">
                <a:solidFill>
                  <a:srgbClr val="CC6600"/>
                </a:solidFill>
              </a:rPr>
              <a:t> </a:t>
            </a:r>
            <a:endParaRPr lang="en-GB" altLang="it-IT" sz="1400" b="0" dirty="0">
              <a:solidFill>
                <a:srgbClr val="CC6600"/>
              </a:solidFill>
            </a:endParaRPr>
          </a:p>
        </p:txBody>
      </p:sp>
      <p:pic>
        <p:nvPicPr>
          <p:cNvPr id="28677" name="Picture 10" descr="meteo_fvg_O"/>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7950" y="165100"/>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Line 7"/>
          <p:cNvSpPr>
            <a:spLocks noChangeShapeType="1"/>
          </p:cNvSpPr>
          <p:nvPr/>
        </p:nvSpPr>
        <p:spPr bwMode="auto">
          <a:xfrm>
            <a:off x="1619250" y="476250"/>
            <a:ext cx="69850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8680" name="Line 7"/>
          <p:cNvSpPr>
            <a:spLocks noChangeShapeType="1"/>
          </p:cNvSpPr>
          <p:nvPr/>
        </p:nvSpPr>
        <p:spPr bwMode="auto">
          <a:xfrm>
            <a:off x="179388" y="6183313"/>
            <a:ext cx="8713787"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8685" name="Rectangle 3"/>
          <p:cNvSpPr>
            <a:spLocks noChangeArrowheads="1"/>
          </p:cNvSpPr>
          <p:nvPr/>
        </p:nvSpPr>
        <p:spPr bwMode="auto">
          <a:xfrm>
            <a:off x="1763713" y="188913"/>
            <a:ext cx="66246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lvl="0" algn="r" eaLnBrk="1" fontAlgn="base" hangingPunct="1">
              <a:spcAft>
                <a:spcPct val="0"/>
              </a:spcAft>
              <a:buNone/>
            </a:pPr>
            <a:r>
              <a:rPr lang="it-IT" sz="1400" b="0" i="1" kern="0" dirty="0">
                <a:solidFill>
                  <a:srgbClr val="CC6600"/>
                </a:solidFill>
                <a:latin typeface="Calibri"/>
              </a:rPr>
              <a:t>cambia il clima… in Friuli Venezia Giulia</a:t>
            </a:r>
          </a:p>
        </p:txBody>
      </p:sp>
      <p:sp>
        <p:nvSpPr>
          <p:cNvPr id="3" name="Titolo 2"/>
          <p:cNvSpPr>
            <a:spLocks noGrp="1"/>
          </p:cNvSpPr>
          <p:nvPr>
            <p:ph type="title"/>
          </p:nvPr>
        </p:nvSpPr>
        <p:spPr>
          <a:xfrm>
            <a:off x="649288" y="834802"/>
            <a:ext cx="7772400" cy="361950"/>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ctr" anchorCtr="1" compatLnSpc="1">
            <a:prstTxWarp prst="textNoShape">
              <a:avLst/>
            </a:prstTxWarp>
          </a:bodyPr>
          <a:lstStyle/>
          <a:p>
            <a:pPr eaLnBrk="0" hangingPunct="0"/>
            <a:r>
              <a:rPr lang="it-IT" altLang="it-IT" sz="3200" kern="1200" dirty="0">
                <a:solidFill>
                  <a:srgbClr val="C00000"/>
                </a:solidFill>
                <a:latin typeface="Calibri" pitchFamily="34" charset="0"/>
              </a:rPr>
              <a:t>aumenta la </a:t>
            </a:r>
            <a:r>
              <a:rPr lang="it-IT" altLang="it-IT" sz="3200" kern="1200" dirty="0" smtClean="0">
                <a:solidFill>
                  <a:srgbClr val="C00000"/>
                </a:solidFill>
                <a:latin typeface="Calibri" pitchFamily="34" charset="0"/>
                <a:ea typeface="+mn-ea"/>
                <a:cs typeface="+mn-cs"/>
              </a:rPr>
              <a:t>temperatura </a:t>
            </a:r>
            <a:r>
              <a:rPr lang="it-IT" altLang="it-IT" sz="3200" kern="1200" dirty="0">
                <a:solidFill>
                  <a:srgbClr val="C00000"/>
                </a:solidFill>
                <a:latin typeface="Calibri" pitchFamily="34" charset="0"/>
                <a:ea typeface="+mn-ea"/>
                <a:cs typeface="+mn-cs"/>
              </a:rPr>
              <a:t>media </a:t>
            </a:r>
            <a:r>
              <a:rPr lang="it-IT" altLang="it-IT" sz="3200" kern="1200" dirty="0" smtClean="0">
                <a:solidFill>
                  <a:srgbClr val="C00000"/>
                </a:solidFill>
                <a:latin typeface="Calibri" pitchFamily="34" charset="0"/>
                <a:ea typeface="+mn-ea"/>
                <a:cs typeface="+mn-cs"/>
              </a:rPr>
              <a:t>INVERNALE</a:t>
            </a:r>
            <a:endParaRPr lang="it-IT" sz="3200" kern="1200" dirty="0">
              <a:solidFill>
                <a:srgbClr val="C00000"/>
              </a:solidFill>
              <a:latin typeface="Calibri" pitchFamily="34" charset="0"/>
              <a:ea typeface="+mn-ea"/>
              <a:cs typeface="+mn-cs"/>
            </a:endParaRPr>
          </a:p>
        </p:txBody>
      </p:sp>
      <p:pic>
        <p:nvPicPr>
          <p:cNvPr id="28675"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67544" y="1937990"/>
            <a:ext cx="8280000" cy="4083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Immagin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00733" y="123453"/>
            <a:ext cx="391158" cy="497235"/>
          </a:xfrm>
          <a:prstGeom prst="rect">
            <a:avLst/>
          </a:prstGeom>
        </p:spPr>
      </p:pic>
      <p:sp>
        <p:nvSpPr>
          <p:cNvPr id="12" name="CasellaDiTesto 5"/>
          <p:cNvSpPr txBox="1">
            <a:spLocks noChangeArrowheads="1"/>
          </p:cNvSpPr>
          <p:nvPr/>
        </p:nvSpPr>
        <p:spPr bwMode="auto">
          <a:xfrm>
            <a:off x="251520" y="2775903"/>
            <a:ext cx="3681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spcBef>
                <a:spcPct val="0"/>
              </a:spcBef>
              <a:buFontTx/>
              <a:buNone/>
            </a:pPr>
            <a:r>
              <a:rPr lang="it-IT" altLang="it-IT" sz="1600" dirty="0" smtClean="0">
                <a:solidFill>
                  <a:srgbClr val="003300"/>
                </a:solidFill>
                <a:cs typeface="Calibri" pitchFamily="34" charset="0"/>
              </a:rPr>
              <a:t>°C</a:t>
            </a:r>
            <a:endParaRPr lang="it-IT" altLang="it-IT" sz="1600" dirty="0">
              <a:solidFill>
                <a:srgbClr val="003300"/>
              </a:solidFill>
              <a:cs typeface="Calibri" pitchFamily="34" charset="0"/>
            </a:endParaRPr>
          </a:p>
        </p:txBody>
      </p:sp>
    </p:spTree>
    <p:extLst>
      <p:ext uri="{BB962C8B-B14F-4D97-AF65-F5344CB8AC3E}">
        <p14:creationId xmlns:p14="http://schemas.microsoft.com/office/powerpoint/2010/main" val="2555028181"/>
      </p:ext>
    </p:extLst>
  </p:cSld>
  <p:clrMapOvr>
    <a:masterClrMapping/>
  </p:clrMapOvr>
  <p:transition>
    <p:strips dir="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26591" y="1988840"/>
            <a:ext cx="8280000" cy="4083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6" name="Rectangle 6"/>
          <p:cNvSpPr>
            <a:spLocks noChangeArrowheads="1"/>
          </p:cNvSpPr>
          <p:nvPr/>
        </p:nvSpPr>
        <p:spPr bwMode="auto">
          <a:xfrm>
            <a:off x="395288" y="6597650"/>
            <a:ext cx="82804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b="1">
                <a:solidFill>
                  <a:srgbClr val="002060"/>
                </a:solidFill>
                <a:latin typeface="Calibri" pitchFamily="34"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b="1">
                <a:solidFill>
                  <a:srgbClr val="002060"/>
                </a:solidFill>
                <a:latin typeface="Calibri" pitchFamily="34"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2060"/>
                </a:solidFill>
                <a:latin typeface="Calibri" pitchFamily="34"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9pPr>
          </a:lstStyle>
          <a:p>
            <a:pPr algn="ctr" eaLnBrk="1" hangingPunct="1">
              <a:spcBef>
                <a:spcPct val="0"/>
              </a:spcBef>
              <a:buFontTx/>
              <a:buNone/>
            </a:pPr>
            <a:r>
              <a:rPr lang="it-IT" altLang="it-IT" sz="1400" b="0" i="1">
                <a:solidFill>
                  <a:srgbClr val="CC6600"/>
                </a:solidFill>
              </a:rPr>
              <a:t>ARPA FVG - OSMER Osservatorio Meteorologico Regionale - Settore Meteo del CFD di Protezione Civile FVG</a:t>
            </a:r>
            <a:r>
              <a:rPr lang="it-IT" altLang="it-IT" sz="1400" b="0">
                <a:solidFill>
                  <a:srgbClr val="CC6600"/>
                </a:solidFill>
              </a:rPr>
              <a:t> </a:t>
            </a:r>
            <a:endParaRPr lang="en-GB" altLang="it-IT" sz="1400" b="0">
              <a:solidFill>
                <a:srgbClr val="CC6600"/>
              </a:solidFill>
            </a:endParaRPr>
          </a:p>
        </p:txBody>
      </p:sp>
      <p:pic>
        <p:nvPicPr>
          <p:cNvPr id="28677" name="Picture 10" descr="meteo_fvg_O"/>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7950" y="165100"/>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Line 7"/>
          <p:cNvSpPr>
            <a:spLocks noChangeShapeType="1"/>
          </p:cNvSpPr>
          <p:nvPr/>
        </p:nvSpPr>
        <p:spPr bwMode="auto">
          <a:xfrm>
            <a:off x="1619250" y="476250"/>
            <a:ext cx="69850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8680" name="Line 7"/>
          <p:cNvSpPr>
            <a:spLocks noChangeShapeType="1"/>
          </p:cNvSpPr>
          <p:nvPr/>
        </p:nvSpPr>
        <p:spPr bwMode="auto">
          <a:xfrm>
            <a:off x="179388" y="6183313"/>
            <a:ext cx="8713787"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8685" name="Rectangle 3"/>
          <p:cNvSpPr>
            <a:spLocks noChangeArrowheads="1"/>
          </p:cNvSpPr>
          <p:nvPr/>
        </p:nvSpPr>
        <p:spPr bwMode="auto">
          <a:xfrm>
            <a:off x="1763713" y="188913"/>
            <a:ext cx="66246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lvl="0" algn="r" eaLnBrk="1" fontAlgn="base" hangingPunct="1">
              <a:spcAft>
                <a:spcPct val="0"/>
              </a:spcAft>
              <a:buNone/>
            </a:pPr>
            <a:r>
              <a:rPr lang="it-IT" sz="1400" b="0" i="1" kern="0" dirty="0">
                <a:solidFill>
                  <a:srgbClr val="CC6600"/>
                </a:solidFill>
                <a:latin typeface="Calibri"/>
              </a:rPr>
              <a:t>cambia il clima… in Friuli Venezia Giulia</a:t>
            </a:r>
          </a:p>
        </p:txBody>
      </p:sp>
      <p:sp>
        <p:nvSpPr>
          <p:cNvPr id="3" name="Titolo 2"/>
          <p:cNvSpPr>
            <a:spLocks noGrp="1"/>
          </p:cNvSpPr>
          <p:nvPr>
            <p:ph type="title"/>
          </p:nvPr>
        </p:nvSpPr>
        <p:spPr>
          <a:xfrm>
            <a:off x="179388" y="834802"/>
            <a:ext cx="8857108" cy="361950"/>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ctr" anchorCtr="1" compatLnSpc="1">
            <a:prstTxWarp prst="textNoShape">
              <a:avLst/>
            </a:prstTxWarp>
          </a:bodyPr>
          <a:lstStyle/>
          <a:p>
            <a:pPr eaLnBrk="0" hangingPunct="0"/>
            <a:r>
              <a:rPr lang="it-IT" altLang="it-IT" sz="3200" kern="1200" dirty="0">
                <a:solidFill>
                  <a:srgbClr val="C00000"/>
                </a:solidFill>
                <a:latin typeface="Calibri" pitchFamily="34" charset="0"/>
              </a:rPr>
              <a:t>aumenta la </a:t>
            </a:r>
            <a:r>
              <a:rPr lang="it-IT" altLang="it-IT" sz="3200" kern="1200" dirty="0" smtClean="0">
                <a:solidFill>
                  <a:srgbClr val="C00000"/>
                </a:solidFill>
                <a:latin typeface="Calibri" pitchFamily="34" charset="0"/>
                <a:ea typeface="+mn-ea"/>
                <a:cs typeface="+mn-cs"/>
              </a:rPr>
              <a:t>temperatura </a:t>
            </a:r>
            <a:r>
              <a:rPr lang="it-IT" altLang="it-IT" sz="3200" kern="1200" dirty="0">
                <a:solidFill>
                  <a:srgbClr val="C00000"/>
                </a:solidFill>
                <a:latin typeface="Calibri" pitchFamily="34" charset="0"/>
                <a:ea typeface="+mn-ea"/>
                <a:cs typeface="+mn-cs"/>
              </a:rPr>
              <a:t>media </a:t>
            </a:r>
            <a:r>
              <a:rPr lang="it-IT" altLang="it-IT" sz="3200" kern="1200" dirty="0" smtClean="0">
                <a:solidFill>
                  <a:srgbClr val="C00000"/>
                </a:solidFill>
                <a:latin typeface="Calibri" pitchFamily="34" charset="0"/>
                <a:ea typeface="+mn-ea"/>
                <a:cs typeface="+mn-cs"/>
              </a:rPr>
              <a:t>PRIMAVERILE</a:t>
            </a:r>
            <a:endParaRPr lang="it-IT" sz="3200" kern="1200" dirty="0">
              <a:solidFill>
                <a:srgbClr val="C00000"/>
              </a:solidFill>
              <a:latin typeface="Calibri" pitchFamily="34" charset="0"/>
              <a:ea typeface="+mn-ea"/>
              <a:cs typeface="+mn-cs"/>
            </a:endParaRPr>
          </a:p>
        </p:txBody>
      </p:sp>
      <p:pic>
        <p:nvPicPr>
          <p:cNvPr id="12" name="Immagin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00733" y="123453"/>
            <a:ext cx="391158" cy="497235"/>
          </a:xfrm>
          <a:prstGeom prst="rect">
            <a:avLst/>
          </a:prstGeom>
        </p:spPr>
      </p:pic>
      <p:sp>
        <p:nvSpPr>
          <p:cNvPr id="13" name="CasellaDiTesto 5"/>
          <p:cNvSpPr txBox="1">
            <a:spLocks noChangeArrowheads="1"/>
          </p:cNvSpPr>
          <p:nvPr/>
        </p:nvSpPr>
        <p:spPr bwMode="auto">
          <a:xfrm>
            <a:off x="179388" y="2838192"/>
            <a:ext cx="3681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spcBef>
                <a:spcPct val="0"/>
              </a:spcBef>
              <a:buFontTx/>
              <a:buNone/>
            </a:pPr>
            <a:r>
              <a:rPr lang="it-IT" altLang="it-IT" sz="1600" dirty="0" smtClean="0">
                <a:solidFill>
                  <a:srgbClr val="003300"/>
                </a:solidFill>
                <a:cs typeface="Calibri" pitchFamily="34" charset="0"/>
              </a:rPr>
              <a:t>°C</a:t>
            </a:r>
            <a:endParaRPr lang="it-IT" altLang="it-IT" sz="1600" dirty="0">
              <a:solidFill>
                <a:srgbClr val="003300"/>
              </a:solidFill>
              <a:cs typeface="Calibri" pitchFamily="34" charset="0"/>
            </a:endParaRPr>
          </a:p>
        </p:txBody>
      </p:sp>
    </p:spTree>
    <p:extLst>
      <p:ext uri="{BB962C8B-B14F-4D97-AF65-F5344CB8AC3E}">
        <p14:creationId xmlns:p14="http://schemas.microsoft.com/office/powerpoint/2010/main" val="3760152889"/>
      </p:ext>
    </p:extLst>
  </p:cSld>
  <p:clrMapOvr>
    <a:masterClrMapping/>
  </p:clrMapOvr>
  <p:transition>
    <p:strips dir="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40472" y="1844824"/>
            <a:ext cx="8280000" cy="4079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6" name="Rectangle 6"/>
          <p:cNvSpPr>
            <a:spLocks noChangeArrowheads="1"/>
          </p:cNvSpPr>
          <p:nvPr/>
        </p:nvSpPr>
        <p:spPr bwMode="auto">
          <a:xfrm>
            <a:off x="395288" y="6597650"/>
            <a:ext cx="82804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b="1">
                <a:solidFill>
                  <a:srgbClr val="002060"/>
                </a:solidFill>
                <a:latin typeface="Calibri" pitchFamily="34"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b="1">
                <a:solidFill>
                  <a:srgbClr val="002060"/>
                </a:solidFill>
                <a:latin typeface="Calibri" pitchFamily="34"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2060"/>
                </a:solidFill>
                <a:latin typeface="Calibri" pitchFamily="34"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9pPr>
          </a:lstStyle>
          <a:p>
            <a:pPr algn="ctr" eaLnBrk="1" hangingPunct="1">
              <a:spcBef>
                <a:spcPct val="0"/>
              </a:spcBef>
              <a:buFontTx/>
              <a:buNone/>
            </a:pPr>
            <a:r>
              <a:rPr lang="it-IT" altLang="it-IT" sz="1400" b="0" i="1" dirty="0">
                <a:solidFill>
                  <a:srgbClr val="CC6600"/>
                </a:solidFill>
              </a:rPr>
              <a:t>ARPA FVG - OSMER Osservatorio Meteorologico Regionale - Settore Meteo del CFD di Protezione Civile FVG</a:t>
            </a:r>
            <a:r>
              <a:rPr lang="it-IT" altLang="it-IT" sz="1400" b="0" dirty="0">
                <a:solidFill>
                  <a:srgbClr val="CC6600"/>
                </a:solidFill>
              </a:rPr>
              <a:t> </a:t>
            </a:r>
            <a:endParaRPr lang="en-GB" altLang="it-IT" sz="1400" b="0" dirty="0">
              <a:solidFill>
                <a:srgbClr val="CC6600"/>
              </a:solidFill>
            </a:endParaRPr>
          </a:p>
        </p:txBody>
      </p:sp>
      <p:pic>
        <p:nvPicPr>
          <p:cNvPr id="28677" name="Picture 10" descr="meteo_fvg_O"/>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7950" y="165100"/>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Line 7"/>
          <p:cNvSpPr>
            <a:spLocks noChangeShapeType="1"/>
          </p:cNvSpPr>
          <p:nvPr/>
        </p:nvSpPr>
        <p:spPr bwMode="auto">
          <a:xfrm>
            <a:off x="1619250" y="476250"/>
            <a:ext cx="69850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8680" name="Line 7"/>
          <p:cNvSpPr>
            <a:spLocks noChangeShapeType="1"/>
          </p:cNvSpPr>
          <p:nvPr/>
        </p:nvSpPr>
        <p:spPr bwMode="auto">
          <a:xfrm>
            <a:off x="179388" y="6183313"/>
            <a:ext cx="8713787"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8685" name="Rectangle 3"/>
          <p:cNvSpPr>
            <a:spLocks noChangeArrowheads="1"/>
          </p:cNvSpPr>
          <p:nvPr/>
        </p:nvSpPr>
        <p:spPr bwMode="auto">
          <a:xfrm>
            <a:off x="1763713" y="188913"/>
            <a:ext cx="66246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lvl="0" algn="r" eaLnBrk="1" fontAlgn="base" hangingPunct="1">
              <a:spcAft>
                <a:spcPct val="0"/>
              </a:spcAft>
              <a:buNone/>
            </a:pPr>
            <a:r>
              <a:rPr lang="it-IT" sz="1400" b="0" i="1" kern="0" dirty="0">
                <a:solidFill>
                  <a:srgbClr val="CC6600"/>
                </a:solidFill>
                <a:latin typeface="Calibri"/>
              </a:rPr>
              <a:t>cambia il clima… in Friuli Venezia Giulia</a:t>
            </a:r>
          </a:p>
        </p:txBody>
      </p:sp>
      <p:sp>
        <p:nvSpPr>
          <p:cNvPr id="3" name="Titolo 2"/>
          <p:cNvSpPr>
            <a:spLocks noGrp="1"/>
          </p:cNvSpPr>
          <p:nvPr>
            <p:ph type="title"/>
          </p:nvPr>
        </p:nvSpPr>
        <p:spPr>
          <a:xfrm>
            <a:off x="649288" y="834802"/>
            <a:ext cx="7772400" cy="361950"/>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ctr" anchorCtr="1" compatLnSpc="1">
            <a:prstTxWarp prst="textNoShape">
              <a:avLst/>
            </a:prstTxWarp>
          </a:bodyPr>
          <a:lstStyle/>
          <a:p>
            <a:pPr eaLnBrk="0" hangingPunct="0"/>
            <a:r>
              <a:rPr lang="it-IT" altLang="it-IT" sz="3200" kern="1200" dirty="0">
                <a:solidFill>
                  <a:srgbClr val="C00000"/>
                </a:solidFill>
                <a:latin typeface="Calibri" pitchFamily="34" charset="0"/>
              </a:rPr>
              <a:t>aumenta la </a:t>
            </a:r>
            <a:r>
              <a:rPr lang="it-IT" altLang="it-IT" sz="3200" kern="1200" dirty="0" smtClean="0">
                <a:solidFill>
                  <a:srgbClr val="C00000"/>
                </a:solidFill>
                <a:latin typeface="Calibri" pitchFamily="34" charset="0"/>
                <a:ea typeface="+mn-ea"/>
                <a:cs typeface="+mn-cs"/>
              </a:rPr>
              <a:t>temperatura </a:t>
            </a:r>
            <a:r>
              <a:rPr lang="it-IT" altLang="it-IT" sz="3200" kern="1200" dirty="0">
                <a:solidFill>
                  <a:srgbClr val="C00000"/>
                </a:solidFill>
                <a:latin typeface="Calibri" pitchFamily="34" charset="0"/>
                <a:ea typeface="+mn-ea"/>
                <a:cs typeface="+mn-cs"/>
              </a:rPr>
              <a:t>media </a:t>
            </a:r>
            <a:r>
              <a:rPr lang="it-IT" altLang="it-IT" sz="3200" kern="1200" dirty="0" smtClean="0">
                <a:solidFill>
                  <a:srgbClr val="C00000"/>
                </a:solidFill>
                <a:latin typeface="Calibri" pitchFamily="34" charset="0"/>
                <a:ea typeface="+mn-ea"/>
                <a:cs typeface="+mn-cs"/>
              </a:rPr>
              <a:t>ESTIVA</a:t>
            </a:r>
            <a:endParaRPr lang="it-IT" sz="3200" kern="1200" dirty="0">
              <a:solidFill>
                <a:srgbClr val="C00000"/>
              </a:solidFill>
              <a:latin typeface="Calibri" pitchFamily="34" charset="0"/>
              <a:ea typeface="+mn-ea"/>
              <a:cs typeface="+mn-cs"/>
            </a:endParaRPr>
          </a:p>
        </p:txBody>
      </p:sp>
      <p:pic>
        <p:nvPicPr>
          <p:cNvPr id="12" name="Immagin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00733" y="123453"/>
            <a:ext cx="391158" cy="497235"/>
          </a:xfrm>
          <a:prstGeom prst="rect">
            <a:avLst/>
          </a:prstGeom>
        </p:spPr>
      </p:pic>
      <p:sp>
        <p:nvSpPr>
          <p:cNvPr id="13" name="CasellaDiTesto 5"/>
          <p:cNvSpPr txBox="1">
            <a:spLocks noChangeArrowheads="1"/>
          </p:cNvSpPr>
          <p:nvPr/>
        </p:nvSpPr>
        <p:spPr bwMode="auto">
          <a:xfrm>
            <a:off x="243458" y="2662173"/>
            <a:ext cx="3681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spcBef>
                <a:spcPct val="0"/>
              </a:spcBef>
              <a:buFontTx/>
              <a:buNone/>
            </a:pPr>
            <a:r>
              <a:rPr lang="it-IT" altLang="it-IT" sz="1600" dirty="0" smtClean="0">
                <a:solidFill>
                  <a:srgbClr val="003300"/>
                </a:solidFill>
                <a:cs typeface="Calibri" pitchFamily="34" charset="0"/>
              </a:rPr>
              <a:t>°C</a:t>
            </a:r>
            <a:endParaRPr lang="it-IT" altLang="it-IT" sz="1600" dirty="0">
              <a:solidFill>
                <a:srgbClr val="003300"/>
              </a:solidFill>
              <a:cs typeface="Calibri" pitchFamily="34" charset="0"/>
            </a:endParaRPr>
          </a:p>
        </p:txBody>
      </p:sp>
    </p:spTree>
    <p:extLst>
      <p:ext uri="{BB962C8B-B14F-4D97-AF65-F5344CB8AC3E}">
        <p14:creationId xmlns:p14="http://schemas.microsoft.com/office/powerpoint/2010/main" val="1837540413"/>
      </p:ext>
    </p:extLst>
  </p:cSld>
  <p:clrMapOvr>
    <a:masterClrMapping/>
  </p:clrMapOvr>
  <p:transition>
    <p:strips dir="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6"/>
          <p:cNvSpPr>
            <a:spLocks noChangeArrowheads="1"/>
          </p:cNvSpPr>
          <p:nvPr/>
        </p:nvSpPr>
        <p:spPr bwMode="auto">
          <a:xfrm>
            <a:off x="395288" y="6597650"/>
            <a:ext cx="82804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b="1">
                <a:solidFill>
                  <a:srgbClr val="002060"/>
                </a:solidFill>
                <a:latin typeface="Calibri" pitchFamily="34"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b="1">
                <a:solidFill>
                  <a:srgbClr val="002060"/>
                </a:solidFill>
                <a:latin typeface="Calibri" pitchFamily="34"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2060"/>
                </a:solidFill>
                <a:latin typeface="Calibri" pitchFamily="34"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9pPr>
          </a:lstStyle>
          <a:p>
            <a:pPr algn="ctr" eaLnBrk="1" hangingPunct="1">
              <a:spcBef>
                <a:spcPct val="0"/>
              </a:spcBef>
              <a:buFontTx/>
              <a:buNone/>
            </a:pPr>
            <a:r>
              <a:rPr lang="it-IT" altLang="it-IT" sz="1400" b="0" i="1" dirty="0">
                <a:solidFill>
                  <a:srgbClr val="CC6600"/>
                </a:solidFill>
              </a:rPr>
              <a:t>ARPA FVG - OSMER Osservatorio Meteorologico Regionale - Settore Meteo del CFD di Protezione Civile FVG</a:t>
            </a:r>
            <a:r>
              <a:rPr lang="it-IT" altLang="it-IT" sz="1400" b="0" dirty="0">
                <a:solidFill>
                  <a:srgbClr val="CC6600"/>
                </a:solidFill>
              </a:rPr>
              <a:t> </a:t>
            </a:r>
            <a:endParaRPr lang="en-GB" altLang="it-IT" sz="1400" b="0" dirty="0">
              <a:solidFill>
                <a:srgbClr val="CC6600"/>
              </a:solidFill>
            </a:endParaRPr>
          </a:p>
        </p:txBody>
      </p:sp>
      <p:pic>
        <p:nvPicPr>
          <p:cNvPr id="28677" name="Picture 10" descr="meteo_fvg_O"/>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7950" y="165100"/>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Line 7"/>
          <p:cNvSpPr>
            <a:spLocks noChangeShapeType="1"/>
          </p:cNvSpPr>
          <p:nvPr/>
        </p:nvSpPr>
        <p:spPr bwMode="auto">
          <a:xfrm>
            <a:off x="1619250" y="476250"/>
            <a:ext cx="69850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8680" name="Line 7"/>
          <p:cNvSpPr>
            <a:spLocks noChangeShapeType="1"/>
          </p:cNvSpPr>
          <p:nvPr/>
        </p:nvSpPr>
        <p:spPr bwMode="auto">
          <a:xfrm>
            <a:off x="179388" y="6183313"/>
            <a:ext cx="8713787"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8685" name="Rectangle 3"/>
          <p:cNvSpPr>
            <a:spLocks noChangeArrowheads="1"/>
          </p:cNvSpPr>
          <p:nvPr/>
        </p:nvSpPr>
        <p:spPr bwMode="auto">
          <a:xfrm>
            <a:off x="1763713" y="188913"/>
            <a:ext cx="66246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lvl="0" algn="r" eaLnBrk="1" fontAlgn="base" hangingPunct="1">
              <a:spcAft>
                <a:spcPct val="0"/>
              </a:spcAft>
              <a:buNone/>
            </a:pPr>
            <a:r>
              <a:rPr lang="it-IT" sz="1400" b="0" i="1" kern="0" dirty="0">
                <a:solidFill>
                  <a:srgbClr val="CC6600"/>
                </a:solidFill>
                <a:latin typeface="Calibri"/>
              </a:rPr>
              <a:t>cambia il clima… in Friuli Venezia Giulia</a:t>
            </a:r>
          </a:p>
        </p:txBody>
      </p:sp>
      <p:sp>
        <p:nvSpPr>
          <p:cNvPr id="3" name="Titolo 2"/>
          <p:cNvSpPr>
            <a:spLocks noGrp="1"/>
          </p:cNvSpPr>
          <p:nvPr>
            <p:ph type="title"/>
          </p:nvPr>
        </p:nvSpPr>
        <p:spPr>
          <a:xfrm>
            <a:off x="649288" y="620688"/>
            <a:ext cx="7772400" cy="361950"/>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ctr" anchorCtr="1" compatLnSpc="1">
            <a:prstTxWarp prst="textNoShape">
              <a:avLst/>
            </a:prstTxWarp>
          </a:bodyPr>
          <a:lstStyle/>
          <a:p>
            <a:pPr eaLnBrk="0" hangingPunct="0"/>
            <a:r>
              <a:rPr lang="it-IT" altLang="it-IT" sz="3200" kern="1200" dirty="0" smtClean="0">
                <a:solidFill>
                  <a:srgbClr val="C00000"/>
                </a:solidFill>
                <a:latin typeface="Calibri" pitchFamily="34" charset="0"/>
              </a:rPr>
              <a:t>Come è andata l’estate 2016? </a:t>
            </a:r>
            <a:endParaRPr lang="it-IT" sz="3200" kern="1200" dirty="0">
              <a:solidFill>
                <a:srgbClr val="C00000"/>
              </a:solidFill>
              <a:latin typeface="Calibri" pitchFamily="34" charset="0"/>
              <a:ea typeface="+mn-ea"/>
              <a:cs typeface="+mn-cs"/>
            </a:endParaRPr>
          </a:p>
        </p:txBody>
      </p:sp>
      <p:pic>
        <p:nvPicPr>
          <p:cNvPr id="12" name="Immagin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00733" y="123453"/>
            <a:ext cx="391158" cy="497235"/>
          </a:xfrm>
          <a:prstGeom prst="rect">
            <a:avLst/>
          </a:prstGeom>
        </p:spPr>
      </p:pic>
      <p:sp>
        <p:nvSpPr>
          <p:cNvPr id="11" name="Rettangolo 1"/>
          <p:cNvSpPr>
            <a:spLocks noChangeArrowheads="1"/>
          </p:cNvSpPr>
          <p:nvPr/>
        </p:nvSpPr>
        <p:spPr bwMode="auto">
          <a:xfrm>
            <a:off x="1979712" y="1483643"/>
            <a:ext cx="4896966" cy="2880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ct val="0"/>
              </a:spcBef>
              <a:buFontTx/>
              <a:buNone/>
            </a:pPr>
            <a:r>
              <a:rPr lang="it-IT" altLang="it-IT" sz="1800" i="1" dirty="0">
                <a:solidFill>
                  <a:srgbClr val="0000FF">
                    <a:lumMod val="50000"/>
                  </a:srgbClr>
                </a:solidFill>
              </a:rPr>
              <a:t>Confronto con il dato medio </a:t>
            </a:r>
            <a:r>
              <a:rPr lang="it-IT" altLang="it-IT" sz="1800" i="1" dirty="0" smtClean="0">
                <a:solidFill>
                  <a:srgbClr val="0000FF">
                    <a:lumMod val="50000"/>
                  </a:srgbClr>
                </a:solidFill>
              </a:rPr>
              <a:t>climatico 1995-2015</a:t>
            </a:r>
            <a:endParaRPr lang="it-IT" altLang="it-IT" sz="1800" i="1" dirty="0">
              <a:solidFill>
                <a:srgbClr val="C00000"/>
              </a:solidFill>
            </a:endParaRPr>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0310" y="1944000"/>
            <a:ext cx="7023380" cy="44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ttangolo 1"/>
          <p:cNvSpPr>
            <a:spLocks noChangeArrowheads="1"/>
          </p:cNvSpPr>
          <p:nvPr/>
        </p:nvSpPr>
        <p:spPr bwMode="auto">
          <a:xfrm>
            <a:off x="415180" y="1124744"/>
            <a:ext cx="8313641" cy="2880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ct val="0"/>
              </a:spcBef>
              <a:buFontTx/>
              <a:buNone/>
            </a:pPr>
            <a:r>
              <a:rPr lang="it-IT" altLang="it-IT" sz="1800" dirty="0">
                <a:solidFill>
                  <a:srgbClr val="C00000"/>
                </a:solidFill>
              </a:rPr>
              <a:t>Temperatura  media massima </a:t>
            </a:r>
            <a:r>
              <a:rPr lang="it-IT" altLang="it-IT" sz="1800" dirty="0" err="1" smtClean="0">
                <a:solidFill>
                  <a:srgbClr val="C00000"/>
                </a:solidFill>
              </a:rPr>
              <a:t>pentadale</a:t>
            </a:r>
            <a:r>
              <a:rPr lang="it-IT" altLang="it-IT" sz="1800" dirty="0" smtClean="0">
                <a:solidFill>
                  <a:srgbClr val="C00000"/>
                </a:solidFill>
              </a:rPr>
              <a:t> in </a:t>
            </a:r>
            <a:r>
              <a:rPr lang="it-IT" altLang="it-IT" sz="1800" dirty="0">
                <a:solidFill>
                  <a:srgbClr val="C00000"/>
                </a:solidFill>
              </a:rPr>
              <a:t>pianura  (Udine) estate 2016 </a:t>
            </a:r>
            <a:endParaRPr lang="it-IT" altLang="it-IT" sz="1800" i="1" dirty="0">
              <a:solidFill>
                <a:srgbClr val="C00000"/>
              </a:solidFill>
            </a:endParaRPr>
          </a:p>
        </p:txBody>
      </p:sp>
    </p:spTree>
    <p:extLst>
      <p:ext uri="{BB962C8B-B14F-4D97-AF65-F5344CB8AC3E}">
        <p14:creationId xmlns:p14="http://schemas.microsoft.com/office/powerpoint/2010/main" val="1728998067"/>
      </p:ext>
    </p:extLst>
  </p:cSld>
  <p:clrMapOvr>
    <a:masterClrMapping/>
  </p:clrMapOvr>
  <p:transition>
    <p:strips dir="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6"/>
          <p:cNvSpPr>
            <a:spLocks noChangeArrowheads="1"/>
          </p:cNvSpPr>
          <p:nvPr/>
        </p:nvSpPr>
        <p:spPr bwMode="auto">
          <a:xfrm>
            <a:off x="395288" y="6597650"/>
            <a:ext cx="82804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b="1">
                <a:solidFill>
                  <a:srgbClr val="002060"/>
                </a:solidFill>
                <a:latin typeface="Calibri" pitchFamily="34"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b="1">
                <a:solidFill>
                  <a:srgbClr val="002060"/>
                </a:solidFill>
                <a:latin typeface="Calibri" pitchFamily="34"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2060"/>
                </a:solidFill>
                <a:latin typeface="Calibri" pitchFamily="34"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9pPr>
          </a:lstStyle>
          <a:p>
            <a:pPr algn="ctr" eaLnBrk="1" hangingPunct="1">
              <a:spcBef>
                <a:spcPct val="0"/>
              </a:spcBef>
              <a:buFontTx/>
              <a:buNone/>
            </a:pPr>
            <a:r>
              <a:rPr lang="it-IT" altLang="it-IT" sz="1400" b="0" i="1" dirty="0">
                <a:solidFill>
                  <a:srgbClr val="CC6600"/>
                </a:solidFill>
              </a:rPr>
              <a:t>ARPA FVG - OSMER Osservatorio Meteorologico Regionale - Settore Meteo del CFD di Protezione Civile FVG</a:t>
            </a:r>
            <a:r>
              <a:rPr lang="it-IT" altLang="it-IT" sz="1400" b="0" dirty="0">
                <a:solidFill>
                  <a:srgbClr val="CC6600"/>
                </a:solidFill>
              </a:rPr>
              <a:t> </a:t>
            </a:r>
            <a:endParaRPr lang="en-GB" altLang="it-IT" sz="1400" b="0" dirty="0">
              <a:solidFill>
                <a:srgbClr val="CC6600"/>
              </a:solidFill>
            </a:endParaRPr>
          </a:p>
        </p:txBody>
      </p:sp>
      <p:pic>
        <p:nvPicPr>
          <p:cNvPr id="28677" name="Picture 10" descr="meteo_fvg_O"/>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7950" y="165100"/>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Line 7"/>
          <p:cNvSpPr>
            <a:spLocks noChangeShapeType="1"/>
          </p:cNvSpPr>
          <p:nvPr/>
        </p:nvSpPr>
        <p:spPr bwMode="auto">
          <a:xfrm>
            <a:off x="1619250" y="476250"/>
            <a:ext cx="69850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8680" name="Line 7"/>
          <p:cNvSpPr>
            <a:spLocks noChangeShapeType="1"/>
          </p:cNvSpPr>
          <p:nvPr/>
        </p:nvSpPr>
        <p:spPr bwMode="auto">
          <a:xfrm>
            <a:off x="179388" y="6319249"/>
            <a:ext cx="8713787"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8685" name="Rectangle 3"/>
          <p:cNvSpPr>
            <a:spLocks noChangeArrowheads="1"/>
          </p:cNvSpPr>
          <p:nvPr/>
        </p:nvSpPr>
        <p:spPr bwMode="auto">
          <a:xfrm>
            <a:off x="1763713" y="188913"/>
            <a:ext cx="66246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lvl="0" algn="r" eaLnBrk="1" fontAlgn="base" hangingPunct="1">
              <a:spcAft>
                <a:spcPct val="0"/>
              </a:spcAft>
              <a:buNone/>
            </a:pPr>
            <a:r>
              <a:rPr lang="it-IT" sz="1400" b="0" i="1" kern="0" dirty="0">
                <a:solidFill>
                  <a:srgbClr val="CC6600"/>
                </a:solidFill>
                <a:latin typeface="Calibri"/>
              </a:rPr>
              <a:t>cambia il clima… in Friuli Venezia Giulia</a:t>
            </a:r>
          </a:p>
        </p:txBody>
      </p:sp>
      <p:sp>
        <p:nvSpPr>
          <p:cNvPr id="3" name="Titolo 2"/>
          <p:cNvSpPr>
            <a:spLocks noGrp="1"/>
          </p:cNvSpPr>
          <p:nvPr>
            <p:ph type="title"/>
          </p:nvPr>
        </p:nvSpPr>
        <p:spPr>
          <a:xfrm>
            <a:off x="649288" y="620688"/>
            <a:ext cx="7772400" cy="361950"/>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ctr" anchorCtr="1" compatLnSpc="1">
            <a:prstTxWarp prst="textNoShape">
              <a:avLst/>
            </a:prstTxWarp>
          </a:bodyPr>
          <a:lstStyle/>
          <a:p>
            <a:pPr eaLnBrk="0" hangingPunct="0"/>
            <a:r>
              <a:rPr lang="it-IT" altLang="it-IT" sz="3200" kern="1200" dirty="0" smtClean="0">
                <a:solidFill>
                  <a:srgbClr val="C00000"/>
                </a:solidFill>
                <a:latin typeface="Calibri" pitchFamily="34" charset="0"/>
              </a:rPr>
              <a:t>Come è andata l’estate 2016? </a:t>
            </a:r>
            <a:endParaRPr lang="it-IT" sz="3200" kern="1200" dirty="0">
              <a:solidFill>
                <a:srgbClr val="C00000"/>
              </a:solidFill>
              <a:latin typeface="Calibri" pitchFamily="34" charset="0"/>
              <a:ea typeface="+mn-ea"/>
              <a:cs typeface="+mn-cs"/>
            </a:endParaRPr>
          </a:p>
        </p:txBody>
      </p:sp>
      <p:pic>
        <p:nvPicPr>
          <p:cNvPr id="12" name="Immagin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00733" y="123453"/>
            <a:ext cx="391158" cy="497235"/>
          </a:xfrm>
          <a:prstGeom prst="rect">
            <a:avLst/>
          </a:prstGeom>
        </p:spPr>
      </p:pic>
      <p:sp>
        <p:nvSpPr>
          <p:cNvPr id="11" name="Rettangolo 1"/>
          <p:cNvSpPr>
            <a:spLocks noChangeArrowheads="1"/>
          </p:cNvSpPr>
          <p:nvPr/>
        </p:nvSpPr>
        <p:spPr bwMode="auto">
          <a:xfrm>
            <a:off x="809625" y="1483643"/>
            <a:ext cx="7362775" cy="2880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ct val="0"/>
              </a:spcBef>
              <a:buFontTx/>
              <a:buNone/>
            </a:pPr>
            <a:r>
              <a:rPr lang="it-IT" altLang="it-IT" sz="1800" i="1" dirty="0">
                <a:solidFill>
                  <a:srgbClr val="0000FF">
                    <a:lumMod val="50000"/>
                  </a:srgbClr>
                </a:solidFill>
              </a:rPr>
              <a:t>Co</a:t>
            </a:r>
            <a:r>
              <a:rPr lang="it-IT" altLang="it-IT" sz="1800" i="1" dirty="0">
                <a:solidFill>
                  <a:srgbClr val="00007F"/>
                </a:solidFill>
              </a:rPr>
              <a:t>nfr</a:t>
            </a:r>
            <a:r>
              <a:rPr lang="it-IT" altLang="it-IT" sz="1800" i="1" dirty="0">
                <a:solidFill>
                  <a:srgbClr val="0000FF">
                    <a:lumMod val="50000"/>
                  </a:srgbClr>
                </a:solidFill>
              </a:rPr>
              <a:t>onto con </a:t>
            </a:r>
            <a:r>
              <a:rPr lang="it-IT" altLang="it-IT" sz="1800" i="1" dirty="0" smtClean="0">
                <a:solidFill>
                  <a:srgbClr val="0000FF">
                    <a:lumMod val="50000"/>
                  </a:srgbClr>
                </a:solidFill>
              </a:rPr>
              <a:t>le medie climatiche 1960-1990 e 1995-2015</a:t>
            </a:r>
            <a:endParaRPr lang="it-IT" altLang="it-IT" sz="1800" i="1" dirty="0">
              <a:solidFill>
                <a:srgbClr val="C00000"/>
              </a:solidFill>
            </a:endParaRPr>
          </a:p>
        </p:txBody>
      </p:sp>
      <p:sp>
        <p:nvSpPr>
          <p:cNvPr id="16" name="Rettangolo 1"/>
          <p:cNvSpPr>
            <a:spLocks noChangeArrowheads="1"/>
          </p:cNvSpPr>
          <p:nvPr/>
        </p:nvSpPr>
        <p:spPr bwMode="auto">
          <a:xfrm>
            <a:off x="415180" y="1124744"/>
            <a:ext cx="8313641" cy="2880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ct val="0"/>
              </a:spcBef>
              <a:buFontTx/>
              <a:buNone/>
            </a:pPr>
            <a:r>
              <a:rPr lang="it-IT" altLang="it-IT" sz="1800" dirty="0">
                <a:solidFill>
                  <a:srgbClr val="C00000"/>
                </a:solidFill>
              </a:rPr>
              <a:t>Temperatura  media massima </a:t>
            </a:r>
            <a:r>
              <a:rPr lang="it-IT" altLang="it-IT" sz="1800" dirty="0" err="1" smtClean="0">
                <a:solidFill>
                  <a:srgbClr val="C00000"/>
                </a:solidFill>
              </a:rPr>
              <a:t>pentadale</a:t>
            </a:r>
            <a:r>
              <a:rPr lang="it-IT" altLang="it-IT" sz="1800" dirty="0" smtClean="0">
                <a:solidFill>
                  <a:srgbClr val="C00000"/>
                </a:solidFill>
              </a:rPr>
              <a:t> in </a:t>
            </a:r>
            <a:r>
              <a:rPr lang="it-IT" altLang="it-IT" sz="1800" dirty="0">
                <a:solidFill>
                  <a:srgbClr val="C00000"/>
                </a:solidFill>
              </a:rPr>
              <a:t>pianura  (Udine) estate 2016 </a:t>
            </a:r>
            <a:endParaRPr lang="it-IT" altLang="it-IT" sz="1800" i="1" dirty="0">
              <a:solidFill>
                <a:srgbClr val="C00000"/>
              </a:solidFill>
            </a:endParaRPr>
          </a:p>
        </p:txBody>
      </p:sp>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3962" y="1944000"/>
            <a:ext cx="7036076" cy="44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2754100" y="5386622"/>
            <a:ext cx="3978140" cy="338554"/>
          </a:xfrm>
          <a:prstGeom prst="rect">
            <a:avLst/>
          </a:prstGeom>
        </p:spPr>
        <p:txBody>
          <a:bodyPr wrap="none">
            <a:spAutoFit/>
          </a:bodyPr>
          <a:lstStyle/>
          <a:p>
            <a:r>
              <a:rPr lang="it-IT" sz="1600" dirty="0">
                <a:solidFill>
                  <a:srgbClr val="0066CC"/>
                </a:solidFill>
              </a:rPr>
              <a:t>media </a:t>
            </a:r>
            <a:r>
              <a:rPr lang="it-IT" sz="1600" dirty="0" smtClean="0">
                <a:solidFill>
                  <a:srgbClr val="0066CC"/>
                </a:solidFill>
              </a:rPr>
              <a:t>giugno </a:t>
            </a:r>
            <a:r>
              <a:rPr lang="it-IT" sz="1600" dirty="0">
                <a:solidFill>
                  <a:srgbClr val="0066CC"/>
                </a:solidFill>
              </a:rPr>
              <a:t>settembre  1961-1990 =26.5 °C</a:t>
            </a:r>
          </a:p>
        </p:txBody>
      </p:sp>
      <p:sp>
        <p:nvSpPr>
          <p:cNvPr id="15" name="Rettangolo 14"/>
          <p:cNvSpPr/>
          <p:nvPr/>
        </p:nvSpPr>
        <p:spPr>
          <a:xfrm>
            <a:off x="2754100" y="5048068"/>
            <a:ext cx="3931654" cy="338554"/>
          </a:xfrm>
          <a:prstGeom prst="rect">
            <a:avLst/>
          </a:prstGeom>
        </p:spPr>
        <p:txBody>
          <a:bodyPr wrap="none">
            <a:spAutoFit/>
          </a:bodyPr>
          <a:lstStyle/>
          <a:p>
            <a:r>
              <a:rPr lang="it-IT" sz="1600" dirty="0">
                <a:solidFill>
                  <a:srgbClr val="333300"/>
                </a:solidFill>
              </a:rPr>
              <a:t>media </a:t>
            </a:r>
            <a:r>
              <a:rPr lang="it-IT" sz="1600" dirty="0" smtClean="0">
                <a:solidFill>
                  <a:srgbClr val="333300"/>
                </a:solidFill>
              </a:rPr>
              <a:t>giugno </a:t>
            </a:r>
            <a:r>
              <a:rPr lang="it-IT" sz="1600" dirty="0">
                <a:solidFill>
                  <a:srgbClr val="333300"/>
                </a:solidFill>
              </a:rPr>
              <a:t>settembre  1995-2015 =27.5°C</a:t>
            </a:r>
          </a:p>
        </p:txBody>
      </p:sp>
    </p:spTree>
    <p:extLst>
      <p:ext uri="{BB962C8B-B14F-4D97-AF65-F5344CB8AC3E}">
        <p14:creationId xmlns:p14="http://schemas.microsoft.com/office/powerpoint/2010/main" val="2993504588"/>
      </p:ext>
    </p:extLst>
  </p:cSld>
  <p:clrMapOvr>
    <a:masterClrMapping/>
  </p:clrMapOvr>
  <p:transition>
    <p:strips dir="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7" name="Picture 10" descr="meteo_fvg_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950" y="165100"/>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Line 7"/>
          <p:cNvSpPr>
            <a:spLocks noChangeShapeType="1"/>
          </p:cNvSpPr>
          <p:nvPr/>
        </p:nvSpPr>
        <p:spPr bwMode="auto">
          <a:xfrm>
            <a:off x="1619250" y="476250"/>
            <a:ext cx="69850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FFFFFF"/>
              </a:solidFill>
            </a:endParaRPr>
          </a:p>
        </p:txBody>
      </p:sp>
      <p:sp>
        <p:nvSpPr>
          <p:cNvPr id="28680" name="Line 7"/>
          <p:cNvSpPr>
            <a:spLocks noChangeShapeType="1"/>
          </p:cNvSpPr>
          <p:nvPr/>
        </p:nvSpPr>
        <p:spPr bwMode="auto">
          <a:xfrm>
            <a:off x="179388" y="6183313"/>
            <a:ext cx="8713787"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FFFFFF"/>
              </a:solidFill>
            </a:endParaRPr>
          </a:p>
        </p:txBody>
      </p:sp>
      <p:sp>
        <p:nvSpPr>
          <p:cNvPr id="28682" name="CasellaDiTesto 1"/>
          <p:cNvSpPr txBox="1">
            <a:spLocks noChangeArrowheads="1"/>
          </p:cNvSpPr>
          <p:nvPr/>
        </p:nvSpPr>
        <p:spPr bwMode="auto">
          <a:xfrm>
            <a:off x="179388" y="1967354"/>
            <a:ext cx="1443037" cy="33843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1"/>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nSpc>
                <a:spcPct val="150000"/>
              </a:lnSpc>
              <a:spcBef>
                <a:spcPct val="0"/>
              </a:spcBef>
              <a:buFontTx/>
              <a:buNone/>
            </a:pPr>
            <a:r>
              <a:rPr lang="it-IT" altLang="it-IT" sz="2200" dirty="0">
                <a:solidFill>
                  <a:srgbClr val="0000FF">
                    <a:lumMod val="50000"/>
                  </a:srgbClr>
                </a:solidFill>
              </a:rPr>
              <a:t>in </a:t>
            </a:r>
            <a:r>
              <a:rPr lang="it-IT" altLang="it-IT" sz="2200" dirty="0" smtClean="0">
                <a:solidFill>
                  <a:srgbClr val="0000FF">
                    <a:lumMod val="50000"/>
                  </a:srgbClr>
                </a:solidFill>
              </a:rPr>
              <a:t>20 </a:t>
            </a:r>
            <a:r>
              <a:rPr lang="it-IT" altLang="it-IT" sz="2200" dirty="0">
                <a:solidFill>
                  <a:srgbClr val="0000FF">
                    <a:lumMod val="50000"/>
                  </a:srgbClr>
                </a:solidFill>
              </a:rPr>
              <a:t>anni il trend di aumento è di </a:t>
            </a:r>
            <a:endParaRPr lang="it-IT" altLang="it-IT" sz="2200" dirty="0" smtClean="0">
              <a:solidFill>
                <a:srgbClr val="0000FF">
                  <a:lumMod val="50000"/>
                </a:srgbClr>
              </a:solidFill>
            </a:endParaRPr>
          </a:p>
          <a:p>
            <a:pPr>
              <a:lnSpc>
                <a:spcPct val="150000"/>
              </a:lnSpc>
              <a:spcBef>
                <a:spcPct val="0"/>
              </a:spcBef>
              <a:buFontTx/>
              <a:buNone/>
            </a:pPr>
            <a:r>
              <a:rPr lang="it-IT" altLang="it-IT" sz="2200" dirty="0" smtClean="0">
                <a:solidFill>
                  <a:srgbClr val="C00000"/>
                </a:solidFill>
              </a:rPr>
              <a:t>+1°C </a:t>
            </a:r>
            <a:r>
              <a:rPr lang="it-IT" altLang="it-IT" sz="2200" dirty="0">
                <a:solidFill>
                  <a:srgbClr val="C00000"/>
                </a:solidFill>
              </a:rPr>
              <a:t>ogni 10 anni!</a:t>
            </a:r>
          </a:p>
        </p:txBody>
      </p:sp>
      <p:sp>
        <p:nvSpPr>
          <p:cNvPr id="28683" name="CasellaDiTesto 5"/>
          <p:cNvSpPr txBox="1">
            <a:spLocks noChangeArrowheads="1"/>
          </p:cNvSpPr>
          <p:nvPr/>
        </p:nvSpPr>
        <p:spPr bwMode="auto">
          <a:xfrm>
            <a:off x="1850805" y="1772816"/>
            <a:ext cx="56095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spcBef>
                <a:spcPct val="0"/>
              </a:spcBef>
              <a:buFontTx/>
              <a:buNone/>
            </a:pPr>
            <a:r>
              <a:rPr lang="it-IT" altLang="it-IT" sz="1600" dirty="0">
                <a:solidFill>
                  <a:srgbClr val="CC3300"/>
                </a:solidFill>
                <a:latin typeface="Verdana" pitchFamily="34" charset="0"/>
              </a:rPr>
              <a:t>°C</a:t>
            </a:r>
          </a:p>
        </p:txBody>
      </p:sp>
      <p:sp>
        <p:nvSpPr>
          <p:cNvPr id="28685" name="Rectangle 3"/>
          <p:cNvSpPr>
            <a:spLocks noChangeArrowheads="1"/>
          </p:cNvSpPr>
          <p:nvPr/>
        </p:nvSpPr>
        <p:spPr bwMode="auto">
          <a:xfrm>
            <a:off x="1763713" y="188913"/>
            <a:ext cx="66246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r">
              <a:spcBef>
                <a:spcPct val="0"/>
              </a:spcBef>
              <a:buFontTx/>
              <a:buNone/>
            </a:pPr>
            <a:r>
              <a:rPr lang="it-IT" altLang="it-IT" sz="1400" b="0" i="1" dirty="0">
                <a:solidFill>
                  <a:srgbClr val="CC6600"/>
                </a:solidFill>
              </a:rPr>
              <a:t>cambia il clima… in Friuli Venezia Giulia</a:t>
            </a:r>
          </a:p>
        </p:txBody>
      </p:sp>
      <p:pic>
        <p:nvPicPr>
          <p:cNvPr id="14" name="Immagin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00733" y="123453"/>
            <a:ext cx="391158" cy="497235"/>
          </a:xfrm>
          <a:prstGeom prst="rect">
            <a:avLst/>
          </a:prstGeom>
        </p:spPr>
      </p:pic>
      <p:sp>
        <p:nvSpPr>
          <p:cNvPr id="2" name="Titolo 1"/>
          <p:cNvSpPr>
            <a:spLocks noGrp="1"/>
          </p:cNvSpPr>
          <p:nvPr>
            <p:ph type="title"/>
          </p:nvPr>
        </p:nvSpPr>
        <p:spPr>
          <a:xfrm>
            <a:off x="251519" y="609600"/>
            <a:ext cx="8641655" cy="803176"/>
          </a:xfrm>
        </p:spPr>
        <p:txBody>
          <a:bodyPr/>
          <a:lstStyle/>
          <a:p>
            <a:r>
              <a:rPr lang="it-IT" altLang="it-IT" sz="3200" dirty="0">
                <a:solidFill>
                  <a:srgbClr val="C00000"/>
                </a:solidFill>
              </a:rPr>
              <a:t>l’ESTATE tende ad essere nettamente più </a:t>
            </a:r>
            <a:r>
              <a:rPr lang="it-IT" altLang="it-IT" sz="3200" dirty="0" smtClean="0">
                <a:solidFill>
                  <a:srgbClr val="C00000"/>
                </a:solidFill>
              </a:rPr>
              <a:t>calda</a:t>
            </a:r>
            <a:endParaRPr lang="it-IT" sz="3200" dirty="0"/>
          </a:p>
        </p:txBody>
      </p:sp>
      <p:pic>
        <p:nvPicPr>
          <p:cNvPr id="3" name="Immagine 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003025" y="1606278"/>
            <a:ext cx="6601423" cy="4919066"/>
          </a:xfrm>
          <a:prstGeom prst="rect">
            <a:avLst/>
          </a:prstGeom>
        </p:spPr>
      </p:pic>
    </p:spTree>
    <p:extLst>
      <p:ext uri="{BB962C8B-B14F-4D97-AF65-F5344CB8AC3E}">
        <p14:creationId xmlns:p14="http://schemas.microsoft.com/office/powerpoint/2010/main" val="688641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96456" y="1871830"/>
            <a:ext cx="8280000" cy="407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9" name="Picture 10" descr="meteo_fvg_O"/>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7950" y="165100"/>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Line 7"/>
          <p:cNvSpPr>
            <a:spLocks noChangeShapeType="1"/>
          </p:cNvSpPr>
          <p:nvPr/>
        </p:nvSpPr>
        <p:spPr bwMode="auto">
          <a:xfrm>
            <a:off x="1619250" y="476250"/>
            <a:ext cx="69850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9702" name="Line 7"/>
          <p:cNvSpPr>
            <a:spLocks noChangeShapeType="1"/>
          </p:cNvSpPr>
          <p:nvPr/>
        </p:nvSpPr>
        <p:spPr bwMode="auto">
          <a:xfrm>
            <a:off x="179388" y="6138274"/>
            <a:ext cx="8713787"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9704" name="CasellaDiTesto 1"/>
          <p:cNvSpPr txBox="1">
            <a:spLocks noChangeArrowheads="1"/>
          </p:cNvSpPr>
          <p:nvPr/>
        </p:nvSpPr>
        <p:spPr bwMode="auto">
          <a:xfrm>
            <a:off x="279275" y="6207695"/>
            <a:ext cx="84899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ct val="0"/>
              </a:spcBef>
              <a:buFontTx/>
              <a:buNone/>
            </a:pPr>
            <a:r>
              <a:rPr lang="it-IT" altLang="it-IT" sz="2400" dirty="0" smtClean="0"/>
              <a:t>trend del </a:t>
            </a:r>
            <a:r>
              <a:rPr lang="it-IT" altLang="it-IT" sz="2400" dirty="0" smtClean="0">
                <a:solidFill>
                  <a:srgbClr val="990000"/>
                </a:solidFill>
              </a:rPr>
              <a:t>riscaldamento </a:t>
            </a:r>
            <a:r>
              <a:rPr lang="it-IT" altLang="it-IT" sz="2400" dirty="0">
                <a:solidFill>
                  <a:srgbClr val="990000"/>
                </a:solidFill>
              </a:rPr>
              <a:t>estivo</a:t>
            </a:r>
            <a:r>
              <a:rPr lang="it-IT" altLang="it-IT" sz="2400" dirty="0"/>
              <a:t> rispetto ai dati </a:t>
            </a:r>
            <a:r>
              <a:rPr lang="it-IT" altLang="it-IT" sz="2400" dirty="0" smtClean="0"/>
              <a:t>storici</a:t>
            </a:r>
            <a:endParaRPr lang="it-IT" altLang="it-IT" sz="2400" dirty="0"/>
          </a:p>
        </p:txBody>
      </p:sp>
      <p:sp>
        <p:nvSpPr>
          <p:cNvPr id="29711" name="Rectangle 3"/>
          <p:cNvSpPr>
            <a:spLocks noChangeArrowheads="1"/>
          </p:cNvSpPr>
          <p:nvPr/>
        </p:nvSpPr>
        <p:spPr bwMode="auto">
          <a:xfrm>
            <a:off x="1763713" y="188913"/>
            <a:ext cx="66246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lvl="0" algn="r" eaLnBrk="1" fontAlgn="base" hangingPunct="1">
              <a:spcAft>
                <a:spcPct val="0"/>
              </a:spcAft>
              <a:buNone/>
            </a:pPr>
            <a:r>
              <a:rPr lang="it-IT" sz="1400" b="0" i="1" kern="0" dirty="0">
                <a:solidFill>
                  <a:srgbClr val="CC6600"/>
                </a:solidFill>
                <a:latin typeface="Calibri"/>
              </a:rPr>
              <a:t>cambia il clima… in Friuli Venezia Giulia</a:t>
            </a:r>
          </a:p>
        </p:txBody>
      </p:sp>
      <p:sp>
        <p:nvSpPr>
          <p:cNvPr id="3" name="Titolo 2"/>
          <p:cNvSpPr>
            <a:spLocks noGrp="1"/>
          </p:cNvSpPr>
          <p:nvPr>
            <p:ph type="title"/>
          </p:nvPr>
        </p:nvSpPr>
        <p:spPr>
          <a:xfrm>
            <a:off x="279275" y="771501"/>
            <a:ext cx="8396413" cy="713283"/>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algn="ctr"/>
            <a:r>
              <a:rPr lang="it-IT" altLang="it-IT" sz="3200" kern="1200" dirty="0">
                <a:solidFill>
                  <a:srgbClr val="C00000"/>
                </a:solidFill>
                <a:latin typeface="Calibri" pitchFamily="34" charset="0"/>
              </a:rPr>
              <a:t>aumenta la </a:t>
            </a:r>
            <a:r>
              <a:rPr lang="it-IT" sz="3200" dirty="0" smtClean="0">
                <a:solidFill>
                  <a:srgbClr val="C00000"/>
                </a:solidFill>
              </a:rPr>
              <a:t>media </a:t>
            </a:r>
            <a:r>
              <a:rPr lang="it-IT" sz="3200" dirty="0">
                <a:solidFill>
                  <a:srgbClr val="C00000"/>
                </a:solidFill>
              </a:rPr>
              <a:t>delle temperature </a:t>
            </a:r>
            <a:r>
              <a:rPr lang="it-IT" sz="3200" dirty="0" smtClean="0">
                <a:solidFill>
                  <a:srgbClr val="C00000"/>
                </a:solidFill>
              </a:rPr>
              <a:t/>
            </a:r>
            <a:br>
              <a:rPr lang="it-IT" sz="3200" dirty="0" smtClean="0">
                <a:solidFill>
                  <a:srgbClr val="C00000"/>
                </a:solidFill>
              </a:rPr>
            </a:br>
            <a:r>
              <a:rPr lang="it-IT" sz="3200" dirty="0" smtClean="0">
                <a:solidFill>
                  <a:srgbClr val="C00000"/>
                </a:solidFill>
              </a:rPr>
              <a:t>MASSIME ESTIVE</a:t>
            </a:r>
            <a:endParaRPr lang="it-IT" sz="3200" dirty="0">
              <a:solidFill>
                <a:srgbClr val="C00000"/>
              </a:solidFill>
            </a:endParaRPr>
          </a:p>
        </p:txBody>
      </p:sp>
      <p:pic>
        <p:nvPicPr>
          <p:cNvPr id="12" name="Immagin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00733" y="123453"/>
            <a:ext cx="391158" cy="497235"/>
          </a:xfrm>
          <a:prstGeom prst="rect">
            <a:avLst/>
          </a:prstGeom>
        </p:spPr>
      </p:pic>
      <p:sp>
        <p:nvSpPr>
          <p:cNvPr id="13" name="CasellaDiTesto 5"/>
          <p:cNvSpPr txBox="1">
            <a:spLocks noChangeArrowheads="1"/>
          </p:cNvSpPr>
          <p:nvPr/>
        </p:nvSpPr>
        <p:spPr bwMode="auto">
          <a:xfrm>
            <a:off x="127001" y="2730406"/>
            <a:ext cx="3681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spcBef>
                <a:spcPct val="0"/>
              </a:spcBef>
              <a:buFontTx/>
              <a:buNone/>
            </a:pPr>
            <a:r>
              <a:rPr lang="it-IT" altLang="it-IT" sz="1600" dirty="0" smtClean="0">
                <a:solidFill>
                  <a:srgbClr val="003300"/>
                </a:solidFill>
                <a:cs typeface="Calibri" pitchFamily="34" charset="0"/>
              </a:rPr>
              <a:t>°C</a:t>
            </a:r>
            <a:endParaRPr lang="it-IT" altLang="it-IT" sz="1600" dirty="0">
              <a:solidFill>
                <a:srgbClr val="003300"/>
              </a:solidFill>
              <a:cs typeface="Calibri" pitchFamily="34" charset="0"/>
            </a:endParaRPr>
          </a:p>
        </p:txBody>
      </p:sp>
    </p:spTree>
    <p:extLst>
      <p:ext uri="{BB962C8B-B14F-4D97-AF65-F5344CB8AC3E}">
        <p14:creationId xmlns:p14="http://schemas.microsoft.com/office/powerpoint/2010/main" val="2518327303"/>
      </p:ext>
    </p:extLst>
  </p:cSld>
  <p:clrMapOvr>
    <a:masterClrMapping/>
  </p:clrMapOvr>
  <p:transition>
    <p:strips dir="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4844"/>
            <a:ext cx="9144000" cy="6872844"/>
          </a:xfrm>
          <a:prstGeom prst="rect">
            <a:avLst/>
          </a:prstGeom>
        </p:spPr>
      </p:pic>
      <p:sp>
        <p:nvSpPr>
          <p:cNvPr id="4" name="Titolo 1"/>
          <p:cNvSpPr>
            <a:spLocks noGrp="1"/>
          </p:cNvSpPr>
          <p:nvPr>
            <p:ph type="title"/>
          </p:nvPr>
        </p:nvSpPr>
        <p:spPr>
          <a:xfrm>
            <a:off x="72000" y="720000"/>
            <a:ext cx="3584875" cy="832146"/>
          </a:xfrm>
          <a:solidFill>
            <a:schemeClr val="accent1">
              <a:lumMod val="40000"/>
              <a:lumOff val="60000"/>
            </a:schemeClr>
          </a:solidFill>
        </p:spPr>
        <p:txBody>
          <a:bodyPr/>
          <a:lstStyle/>
          <a:p>
            <a:pPr algn="ctr"/>
            <a:r>
              <a:rPr lang="it-IT" sz="4400" dirty="0" smtClean="0">
                <a:solidFill>
                  <a:srgbClr val="C00000"/>
                </a:solidFill>
              </a:rPr>
              <a:t>per amore di:</a:t>
            </a:r>
            <a:endParaRPr lang="it-IT" sz="4400" dirty="0">
              <a:solidFill>
                <a:srgbClr val="C00000"/>
              </a:solidFill>
            </a:endParaRPr>
          </a:p>
        </p:txBody>
      </p:sp>
      <p:sp>
        <p:nvSpPr>
          <p:cNvPr id="5" name="Titolo 1"/>
          <p:cNvSpPr txBox="1">
            <a:spLocks/>
          </p:cNvSpPr>
          <p:nvPr/>
        </p:nvSpPr>
        <p:spPr bwMode="auto">
          <a:xfrm>
            <a:off x="72000" y="72000"/>
            <a:ext cx="5976664" cy="540000"/>
          </a:xfrm>
          <a:prstGeom prst="rect">
            <a:avLst/>
          </a:prstGeom>
          <a:solidFill>
            <a:schemeClr val="accent1">
              <a:lumMod val="40000"/>
              <a:lumOff val="6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36000" numCol="1" anchor="ctr" anchorCtr="0" compatLnSpc="1">
            <a:prstTxWarp prst="textNoShape">
              <a:avLst/>
            </a:prstTxWarp>
          </a:bodyPr>
          <a:lstStyle>
            <a:lvl1pPr algn="l" rtl="0" eaLnBrk="1" fontAlgn="base" hangingPunct="1">
              <a:spcBef>
                <a:spcPct val="0"/>
              </a:spcBef>
              <a:spcAft>
                <a:spcPct val="0"/>
              </a:spcAft>
              <a:defRPr sz="2400" b="1" baseline="0">
                <a:solidFill>
                  <a:schemeClr val="tx1"/>
                </a:solidFill>
                <a:latin typeface="+mj-lt"/>
                <a:ea typeface="+mj-ea"/>
                <a:cs typeface="+mj-cs"/>
              </a:defRPr>
            </a:lvl1pPr>
            <a:lvl2pPr algn="ctr" rtl="0" eaLnBrk="1" fontAlgn="base" hangingPunct="1">
              <a:spcBef>
                <a:spcPct val="0"/>
              </a:spcBef>
              <a:spcAft>
                <a:spcPct val="0"/>
              </a:spcAft>
              <a:defRPr sz="4400">
                <a:solidFill>
                  <a:schemeClr val="tx2"/>
                </a:solidFill>
                <a:latin typeface="Verdana" pitchFamily="34" charset="0"/>
              </a:defRPr>
            </a:lvl2pPr>
            <a:lvl3pPr algn="ctr" rtl="0" eaLnBrk="1" fontAlgn="base" hangingPunct="1">
              <a:spcBef>
                <a:spcPct val="0"/>
              </a:spcBef>
              <a:spcAft>
                <a:spcPct val="0"/>
              </a:spcAft>
              <a:defRPr sz="4400">
                <a:solidFill>
                  <a:schemeClr val="tx2"/>
                </a:solidFill>
                <a:latin typeface="Verdana" pitchFamily="34" charset="0"/>
              </a:defRPr>
            </a:lvl3pPr>
            <a:lvl4pPr algn="ctr" rtl="0" eaLnBrk="1" fontAlgn="base" hangingPunct="1">
              <a:spcBef>
                <a:spcPct val="0"/>
              </a:spcBef>
              <a:spcAft>
                <a:spcPct val="0"/>
              </a:spcAft>
              <a:defRPr sz="4400">
                <a:solidFill>
                  <a:schemeClr val="tx2"/>
                </a:solidFill>
                <a:latin typeface="Verdana" pitchFamily="34" charset="0"/>
              </a:defRPr>
            </a:lvl4pPr>
            <a:lvl5pPr algn="ctr" rtl="0" eaLnBrk="1" fontAlgn="base" hangingPunct="1">
              <a:spcBef>
                <a:spcPct val="0"/>
              </a:spcBef>
              <a:spcAft>
                <a:spcPct val="0"/>
              </a:spcAft>
              <a:defRPr sz="4400">
                <a:solidFill>
                  <a:schemeClr val="tx2"/>
                </a:solidFill>
                <a:latin typeface="Verdana" pitchFamily="34" charset="0"/>
              </a:defRPr>
            </a:lvl5pPr>
            <a:lvl6pPr marL="457200" algn="ctr" rtl="0" eaLnBrk="1" fontAlgn="base" hangingPunct="1">
              <a:spcBef>
                <a:spcPct val="0"/>
              </a:spcBef>
              <a:spcAft>
                <a:spcPct val="0"/>
              </a:spcAft>
              <a:defRPr sz="4400">
                <a:solidFill>
                  <a:schemeClr val="tx2"/>
                </a:solidFill>
                <a:latin typeface="Verdana" pitchFamily="34" charset="0"/>
              </a:defRPr>
            </a:lvl6pPr>
            <a:lvl7pPr marL="914400" algn="ctr" rtl="0" eaLnBrk="1" fontAlgn="base" hangingPunct="1">
              <a:spcBef>
                <a:spcPct val="0"/>
              </a:spcBef>
              <a:spcAft>
                <a:spcPct val="0"/>
              </a:spcAft>
              <a:defRPr sz="4400">
                <a:solidFill>
                  <a:schemeClr val="tx2"/>
                </a:solidFill>
                <a:latin typeface="Verdana" pitchFamily="34" charset="0"/>
              </a:defRPr>
            </a:lvl7pPr>
            <a:lvl8pPr marL="1371600" algn="ctr" rtl="0" eaLnBrk="1" fontAlgn="base" hangingPunct="1">
              <a:spcBef>
                <a:spcPct val="0"/>
              </a:spcBef>
              <a:spcAft>
                <a:spcPct val="0"/>
              </a:spcAft>
              <a:defRPr sz="4400">
                <a:solidFill>
                  <a:schemeClr val="tx2"/>
                </a:solidFill>
                <a:latin typeface="Verdana" pitchFamily="34" charset="0"/>
              </a:defRPr>
            </a:lvl8pPr>
            <a:lvl9pPr marL="1828800" algn="ctr" rtl="0" eaLnBrk="1" fontAlgn="base" hangingPunct="1">
              <a:spcBef>
                <a:spcPct val="0"/>
              </a:spcBef>
              <a:spcAft>
                <a:spcPct val="0"/>
              </a:spcAft>
              <a:defRPr sz="4400">
                <a:solidFill>
                  <a:schemeClr val="tx2"/>
                </a:solidFill>
                <a:latin typeface="Verdana" pitchFamily="34" charset="0"/>
              </a:defRPr>
            </a:lvl9pPr>
          </a:lstStyle>
          <a:p>
            <a:pPr algn="ctr"/>
            <a:r>
              <a:rPr lang="it-IT" sz="3200" kern="0" dirty="0" smtClean="0">
                <a:solidFill>
                  <a:srgbClr val="003399"/>
                </a:solidFill>
              </a:rPr>
              <a:t>parliamo di cambiamenti climatici</a:t>
            </a:r>
            <a:endParaRPr lang="it-IT" sz="3200" kern="0" dirty="0">
              <a:solidFill>
                <a:srgbClr val="003399"/>
              </a:solidFill>
            </a:endParaRPr>
          </a:p>
        </p:txBody>
      </p:sp>
    </p:spTree>
    <p:extLst>
      <p:ext uri="{BB962C8B-B14F-4D97-AF65-F5344CB8AC3E}">
        <p14:creationId xmlns:p14="http://schemas.microsoft.com/office/powerpoint/2010/main" val="1627758438"/>
      </p:ext>
    </p:extLst>
  </p:cSld>
  <p:clrMapOvr>
    <a:masterClrMapping/>
  </p:clrMapOvr>
  <mc:AlternateContent xmlns:mc="http://schemas.openxmlformats.org/markup-compatibility/2006" xmlns:p14="http://schemas.microsoft.com/office/powerpoint/2010/main">
    <mc:Choice Requires="p14">
      <p:transition spd="med" p14:dur="700" advClick="0" advTm="1200">
        <p:fade/>
      </p:transition>
    </mc:Choice>
    <mc:Fallback xmlns="">
      <p:transition spd="med" advClick="0" advTm="120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2440" y="1268760"/>
            <a:ext cx="8217531"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10" descr="meteo_fvg_O"/>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7950" y="165100"/>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Line 7"/>
          <p:cNvSpPr>
            <a:spLocks noChangeShapeType="1"/>
          </p:cNvSpPr>
          <p:nvPr/>
        </p:nvSpPr>
        <p:spPr bwMode="auto">
          <a:xfrm>
            <a:off x="1619250" y="476250"/>
            <a:ext cx="69850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26" name="Line 7"/>
          <p:cNvSpPr>
            <a:spLocks noChangeShapeType="1"/>
          </p:cNvSpPr>
          <p:nvPr/>
        </p:nvSpPr>
        <p:spPr bwMode="auto">
          <a:xfrm>
            <a:off x="179388" y="6597650"/>
            <a:ext cx="8713787"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27" name="Rectangle 12"/>
          <p:cNvSpPr>
            <a:spLocks noChangeArrowheads="1"/>
          </p:cNvSpPr>
          <p:nvPr/>
        </p:nvSpPr>
        <p:spPr bwMode="auto">
          <a:xfrm>
            <a:off x="179388" y="747936"/>
            <a:ext cx="853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pPr>
            <a:r>
              <a:rPr lang="it-IT" altLang="it-IT" sz="3200" b="1" dirty="0">
                <a:solidFill>
                  <a:srgbClr val="C00000"/>
                </a:solidFill>
                <a:latin typeface="Calibri" pitchFamily="34" charset="0"/>
                <a:ea typeface="+mj-ea"/>
                <a:cs typeface="+mj-cs"/>
              </a:rPr>
              <a:t>a</a:t>
            </a:r>
            <a:r>
              <a:rPr lang="it-IT" altLang="it-IT" sz="3200" b="1" dirty="0" smtClean="0">
                <a:solidFill>
                  <a:srgbClr val="C00000"/>
                </a:solidFill>
                <a:latin typeface="Calibri" pitchFamily="34" charset="0"/>
                <a:ea typeface="+mj-ea"/>
                <a:cs typeface="+mj-cs"/>
              </a:rPr>
              <a:t>umentano </a:t>
            </a:r>
            <a:r>
              <a:rPr lang="it-IT" altLang="it-IT" sz="3200" b="1" dirty="0">
                <a:solidFill>
                  <a:srgbClr val="C00000"/>
                </a:solidFill>
                <a:latin typeface="Calibri" pitchFamily="34" charset="0"/>
                <a:ea typeface="+mj-ea"/>
                <a:cs typeface="+mj-cs"/>
              </a:rPr>
              <a:t>i </a:t>
            </a:r>
            <a:r>
              <a:rPr lang="it-IT" altLang="it-IT" sz="3200" b="1" dirty="0" smtClean="0">
                <a:solidFill>
                  <a:srgbClr val="C00000"/>
                </a:solidFill>
                <a:latin typeface="Calibri" pitchFamily="34" charset="0"/>
                <a:ea typeface="+mj-ea"/>
                <a:cs typeface="+mj-cs"/>
              </a:rPr>
              <a:t>GIORNI di GRANDE CALDO</a:t>
            </a:r>
            <a:endParaRPr lang="it-IT" altLang="it-IT" sz="3200" b="1" dirty="0">
              <a:solidFill>
                <a:srgbClr val="C00000"/>
              </a:solidFill>
              <a:latin typeface="Calibri" pitchFamily="34" charset="0"/>
              <a:ea typeface="+mj-ea"/>
              <a:cs typeface="+mj-cs"/>
            </a:endParaRPr>
          </a:p>
        </p:txBody>
      </p:sp>
      <p:sp>
        <p:nvSpPr>
          <p:cNvPr id="30731" name="CasellaDiTesto 6"/>
          <p:cNvSpPr txBox="1">
            <a:spLocks noChangeArrowheads="1"/>
          </p:cNvSpPr>
          <p:nvPr/>
        </p:nvSpPr>
        <p:spPr bwMode="auto">
          <a:xfrm>
            <a:off x="107949" y="6310481"/>
            <a:ext cx="895032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ct val="0"/>
              </a:spcBef>
              <a:buFontTx/>
              <a:buNone/>
            </a:pPr>
            <a:r>
              <a:rPr lang="it-IT" altLang="it-IT" sz="2200" dirty="0" smtClean="0">
                <a:solidFill>
                  <a:schemeClr val="bg1">
                    <a:lumMod val="50000"/>
                  </a:schemeClr>
                </a:solidFill>
              </a:rPr>
              <a:t>il numero di giorni con </a:t>
            </a:r>
            <a:r>
              <a:rPr lang="it-IT" altLang="it-IT" sz="2200" dirty="0" smtClean="0">
                <a:solidFill>
                  <a:srgbClr val="C00000"/>
                </a:solidFill>
              </a:rPr>
              <a:t>TMAX&gt;30°C</a:t>
            </a:r>
            <a:r>
              <a:rPr lang="it-IT" altLang="it-IT" sz="2200" dirty="0" smtClean="0">
                <a:solidFill>
                  <a:srgbClr val="FF0000"/>
                </a:solidFill>
              </a:rPr>
              <a:t> </a:t>
            </a:r>
            <a:r>
              <a:rPr lang="it-IT" altLang="it-IT" sz="2200" dirty="0" smtClean="0">
                <a:solidFill>
                  <a:schemeClr val="bg1">
                    <a:lumMod val="50000"/>
                  </a:schemeClr>
                </a:solidFill>
              </a:rPr>
              <a:t>è più che raddoppiato</a:t>
            </a:r>
            <a:endParaRPr lang="it-IT" altLang="it-IT" sz="2200" dirty="0">
              <a:solidFill>
                <a:schemeClr val="bg1">
                  <a:lumMod val="50000"/>
                </a:schemeClr>
              </a:solidFill>
            </a:endParaRPr>
          </a:p>
        </p:txBody>
      </p:sp>
      <p:sp>
        <p:nvSpPr>
          <p:cNvPr id="30739" name="Rectangle 3"/>
          <p:cNvSpPr>
            <a:spLocks noChangeArrowheads="1"/>
          </p:cNvSpPr>
          <p:nvPr/>
        </p:nvSpPr>
        <p:spPr bwMode="auto">
          <a:xfrm>
            <a:off x="1763713" y="188913"/>
            <a:ext cx="66246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lvl="0" algn="r" eaLnBrk="1" fontAlgn="base" hangingPunct="1">
              <a:spcAft>
                <a:spcPct val="0"/>
              </a:spcAft>
              <a:buNone/>
            </a:pPr>
            <a:r>
              <a:rPr lang="it-IT" sz="1400" b="0" i="1" kern="0" dirty="0">
                <a:solidFill>
                  <a:srgbClr val="CC6600"/>
                </a:solidFill>
                <a:latin typeface="Calibri"/>
              </a:rPr>
              <a:t>cambia il clima… in Friuli Venezia Giulia</a:t>
            </a:r>
          </a:p>
        </p:txBody>
      </p:sp>
      <p:pic>
        <p:nvPicPr>
          <p:cNvPr id="11" name="Immagin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00733" y="123453"/>
            <a:ext cx="391158" cy="497235"/>
          </a:xfrm>
          <a:prstGeom prst="rect">
            <a:avLst/>
          </a:prstGeom>
        </p:spPr>
      </p:pic>
      <p:pic>
        <p:nvPicPr>
          <p:cNvPr id="2" name="Immagine 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403648" y="2253607"/>
            <a:ext cx="4500044" cy="2998857"/>
          </a:xfrm>
          <a:prstGeom prst="rect">
            <a:avLst/>
          </a:prstGeom>
          <a:effectLst>
            <a:softEdge rad="127000"/>
          </a:effectLst>
        </p:spPr>
      </p:pic>
    </p:spTree>
    <p:extLst>
      <p:ext uri="{BB962C8B-B14F-4D97-AF65-F5344CB8AC3E}">
        <p14:creationId xmlns:p14="http://schemas.microsoft.com/office/powerpoint/2010/main" val="3157089454"/>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40" name="Rettangolo 22"/>
          <p:cNvSpPr>
            <a:spLocks noChangeArrowheads="1"/>
          </p:cNvSpPr>
          <p:nvPr/>
        </p:nvSpPr>
        <p:spPr bwMode="auto">
          <a:xfrm>
            <a:off x="0" y="1"/>
            <a:ext cx="9144000" cy="768351"/>
          </a:xfrm>
          <a:prstGeom prst="rect">
            <a:avLst/>
          </a:prstGeom>
          <a:solidFill>
            <a:srgbClr val="FFFF99"/>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b"/>
          <a:lstStyle>
            <a:lvl1pPr eaLnBrk="0" hangingPunct="0">
              <a:defRPr sz="2000" i="1">
                <a:solidFill>
                  <a:schemeClr val="tx1"/>
                </a:solidFill>
                <a:latin typeface="Verdana" pitchFamily="34" charset="0"/>
                <a:cs typeface="Arial" charset="0"/>
              </a:defRPr>
            </a:lvl1pPr>
            <a:lvl2pPr marL="742950" indent="-285750" eaLnBrk="0" hangingPunct="0">
              <a:defRPr sz="2000" i="1">
                <a:solidFill>
                  <a:schemeClr val="tx1"/>
                </a:solidFill>
                <a:latin typeface="Verdana" pitchFamily="34" charset="0"/>
                <a:cs typeface="Arial" charset="0"/>
              </a:defRPr>
            </a:lvl2pPr>
            <a:lvl3pPr marL="1143000" indent="-228600" eaLnBrk="0" hangingPunct="0">
              <a:defRPr sz="2000" i="1">
                <a:solidFill>
                  <a:schemeClr val="tx1"/>
                </a:solidFill>
                <a:latin typeface="Verdana" pitchFamily="34" charset="0"/>
                <a:cs typeface="Arial" charset="0"/>
              </a:defRPr>
            </a:lvl3pPr>
            <a:lvl4pPr marL="1600200" indent="-228600" eaLnBrk="0" hangingPunct="0">
              <a:defRPr sz="2000" i="1">
                <a:solidFill>
                  <a:schemeClr val="tx1"/>
                </a:solidFill>
                <a:latin typeface="Verdana" pitchFamily="34" charset="0"/>
                <a:cs typeface="Arial" charset="0"/>
              </a:defRPr>
            </a:lvl4pPr>
            <a:lvl5pPr marL="2057400" indent="-228600" eaLnBrk="0" hangingPunct="0">
              <a:defRPr sz="2000" i="1">
                <a:solidFill>
                  <a:schemeClr val="tx1"/>
                </a:solidFill>
                <a:latin typeface="Verdana" pitchFamily="34" charset="0"/>
                <a:cs typeface="Arial" charset="0"/>
              </a:defRPr>
            </a:lvl5pPr>
            <a:lvl6pPr marL="2514600" indent="-228600" eaLnBrk="0" fontAlgn="base" hangingPunct="0">
              <a:spcBef>
                <a:spcPct val="0"/>
              </a:spcBef>
              <a:spcAft>
                <a:spcPct val="0"/>
              </a:spcAft>
              <a:defRPr sz="2000" i="1">
                <a:solidFill>
                  <a:schemeClr val="tx1"/>
                </a:solidFill>
                <a:latin typeface="Verdana" pitchFamily="34" charset="0"/>
                <a:cs typeface="Arial" charset="0"/>
              </a:defRPr>
            </a:lvl6pPr>
            <a:lvl7pPr marL="2971800" indent="-228600" eaLnBrk="0" fontAlgn="base" hangingPunct="0">
              <a:spcBef>
                <a:spcPct val="0"/>
              </a:spcBef>
              <a:spcAft>
                <a:spcPct val="0"/>
              </a:spcAft>
              <a:defRPr sz="2000" i="1">
                <a:solidFill>
                  <a:schemeClr val="tx1"/>
                </a:solidFill>
                <a:latin typeface="Verdana" pitchFamily="34" charset="0"/>
                <a:cs typeface="Arial" charset="0"/>
              </a:defRPr>
            </a:lvl7pPr>
            <a:lvl8pPr marL="3429000" indent="-228600" eaLnBrk="0" fontAlgn="base" hangingPunct="0">
              <a:spcBef>
                <a:spcPct val="0"/>
              </a:spcBef>
              <a:spcAft>
                <a:spcPct val="0"/>
              </a:spcAft>
              <a:defRPr sz="2000" i="1">
                <a:solidFill>
                  <a:schemeClr val="tx1"/>
                </a:solidFill>
                <a:latin typeface="Verdana" pitchFamily="34" charset="0"/>
                <a:cs typeface="Arial" charset="0"/>
              </a:defRPr>
            </a:lvl8pPr>
            <a:lvl9pPr marL="3886200" indent="-228600" eaLnBrk="0" fontAlgn="base" hangingPunct="0">
              <a:spcBef>
                <a:spcPct val="0"/>
              </a:spcBef>
              <a:spcAft>
                <a:spcPct val="0"/>
              </a:spcAft>
              <a:defRPr sz="2000" i="1">
                <a:solidFill>
                  <a:schemeClr val="tx1"/>
                </a:solidFill>
                <a:latin typeface="Verdana" pitchFamily="34" charset="0"/>
                <a:cs typeface="Arial" charset="0"/>
              </a:defRPr>
            </a:lvl9pPr>
          </a:lstStyle>
          <a:p>
            <a:pPr algn="ctr" eaLnBrk="1" hangingPunct="1"/>
            <a:r>
              <a:rPr lang="it-IT" altLang="it-IT" sz="2800" b="1" i="0" dirty="0" smtClean="0">
                <a:solidFill>
                  <a:srgbClr val="333399"/>
                </a:solidFill>
                <a:latin typeface="Calibri" pitchFamily="34" charset="0"/>
              </a:rPr>
              <a:t>Giorni estivi con TMAX &gt; di </a:t>
            </a:r>
            <a:r>
              <a:rPr lang="it-IT" altLang="it-IT" sz="2800" b="1" i="0" dirty="0" smtClean="0">
                <a:solidFill>
                  <a:srgbClr val="0099CC"/>
                </a:solidFill>
                <a:latin typeface="Calibri" pitchFamily="34" charset="0"/>
              </a:rPr>
              <a:t>30</a:t>
            </a:r>
            <a:r>
              <a:rPr lang="it-IT" altLang="it-IT" sz="2800" b="1" i="0" dirty="0" smtClean="0">
                <a:solidFill>
                  <a:srgbClr val="333399"/>
                </a:solidFill>
                <a:latin typeface="Calibri" pitchFamily="34" charset="0"/>
              </a:rPr>
              <a:t> e</a:t>
            </a:r>
            <a:r>
              <a:rPr lang="it-IT" altLang="it-IT" sz="2800" b="1" i="0" dirty="0" smtClean="0">
                <a:solidFill>
                  <a:srgbClr val="CC9900"/>
                </a:solidFill>
                <a:latin typeface="Calibri" pitchFamily="34" charset="0"/>
              </a:rPr>
              <a:t> </a:t>
            </a:r>
            <a:r>
              <a:rPr lang="it-IT" altLang="it-IT" sz="2800" b="1" i="0" dirty="0" smtClean="0">
                <a:solidFill>
                  <a:srgbClr val="FF9900"/>
                </a:solidFill>
                <a:latin typeface="Calibri" pitchFamily="34" charset="0"/>
              </a:rPr>
              <a:t>35</a:t>
            </a:r>
            <a:r>
              <a:rPr lang="it-IT" altLang="it-IT" sz="2800" b="1" i="0" dirty="0" smtClean="0">
                <a:solidFill>
                  <a:srgbClr val="CC9900"/>
                </a:solidFill>
                <a:latin typeface="Calibri" pitchFamily="34" charset="0"/>
              </a:rPr>
              <a:t> </a:t>
            </a:r>
            <a:r>
              <a:rPr lang="it-IT" altLang="it-IT" sz="2800" b="1" i="0" dirty="0" smtClean="0">
                <a:solidFill>
                  <a:srgbClr val="333399"/>
                </a:solidFill>
                <a:latin typeface="Calibri" pitchFamily="34" charset="0"/>
              </a:rPr>
              <a:t>°C dal 1994 al 2016</a:t>
            </a:r>
            <a:endParaRPr lang="it-IT" altLang="it-IT" sz="2800" b="1" i="0" dirty="0">
              <a:solidFill>
                <a:srgbClr val="333399"/>
              </a:solidFill>
              <a:latin typeface="Calibri" pitchFamily="34" charset="0"/>
            </a:endParaRPr>
          </a:p>
        </p:txBody>
      </p:sp>
      <p:sp>
        <p:nvSpPr>
          <p:cNvPr id="14341" name="AutoShape 2" descr="Risultati immagini per luna disegno"/>
          <p:cNvSpPr>
            <a:spLocks noChangeAspect="1" noChangeArrowheads="1"/>
          </p:cNvSpPr>
          <p:nvPr/>
        </p:nvSpPr>
        <p:spPr bwMode="auto">
          <a:xfrm>
            <a:off x="180975" y="-203200"/>
            <a:ext cx="3048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a:solidFill>
                  <a:schemeClr val="tx1"/>
                </a:solidFill>
                <a:latin typeface="Verdana" pitchFamily="34" charset="0"/>
                <a:cs typeface="Arial" charset="0"/>
              </a:defRPr>
            </a:lvl1pPr>
            <a:lvl2pPr marL="742950" indent="-285750" eaLnBrk="0" hangingPunct="0">
              <a:defRPr sz="2000" i="1">
                <a:solidFill>
                  <a:schemeClr val="tx1"/>
                </a:solidFill>
                <a:latin typeface="Verdana" pitchFamily="34" charset="0"/>
                <a:cs typeface="Arial" charset="0"/>
              </a:defRPr>
            </a:lvl2pPr>
            <a:lvl3pPr marL="1143000" indent="-228600" eaLnBrk="0" hangingPunct="0">
              <a:defRPr sz="2000" i="1">
                <a:solidFill>
                  <a:schemeClr val="tx1"/>
                </a:solidFill>
                <a:latin typeface="Verdana" pitchFamily="34" charset="0"/>
                <a:cs typeface="Arial" charset="0"/>
              </a:defRPr>
            </a:lvl3pPr>
            <a:lvl4pPr marL="1600200" indent="-228600" eaLnBrk="0" hangingPunct="0">
              <a:defRPr sz="2000" i="1">
                <a:solidFill>
                  <a:schemeClr val="tx1"/>
                </a:solidFill>
                <a:latin typeface="Verdana" pitchFamily="34" charset="0"/>
                <a:cs typeface="Arial" charset="0"/>
              </a:defRPr>
            </a:lvl4pPr>
            <a:lvl5pPr marL="2057400" indent="-228600" eaLnBrk="0" hangingPunct="0">
              <a:defRPr sz="2000" i="1">
                <a:solidFill>
                  <a:schemeClr val="tx1"/>
                </a:solidFill>
                <a:latin typeface="Verdana" pitchFamily="34" charset="0"/>
                <a:cs typeface="Arial" charset="0"/>
              </a:defRPr>
            </a:lvl5pPr>
            <a:lvl6pPr marL="2514600" indent="-228600" eaLnBrk="0" fontAlgn="base" hangingPunct="0">
              <a:spcBef>
                <a:spcPct val="0"/>
              </a:spcBef>
              <a:spcAft>
                <a:spcPct val="0"/>
              </a:spcAft>
              <a:defRPr sz="2000" i="1">
                <a:solidFill>
                  <a:schemeClr val="tx1"/>
                </a:solidFill>
                <a:latin typeface="Verdana" pitchFamily="34" charset="0"/>
                <a:cs typeface="Arial" charset="0"/>
              </a:defRPr>
            </a:lvl6pPr>
            <a:lvl7pPr marL="2971800" indent="-228600" eaLnBrk="0" fontAlgn="base" hangingPunct="0">
              <a:spcBef>
                <a:spcPct val="0"/>
              </a:spcBef>
              <a:spcAft>
                <a:spcPct val="0"/>
              </a:spcAft>
              <a:defRPr sz="2000" i="1">
                <a:solidFill>
                  <a:schemeClr val="tx1"/>
                </a:solidFill>
                <a:latin typeface="Verdana" pitchFamily="34" charset="0"/>
                <a:cs typeface="Arial" charset="0"/>
              </a:defRPr>
            </a:lvl7pPr>
            <a:lvl8pPr marL="3429000" indent="-228600" eaLnBrk="0" fontAlgn="base" hangingPunct="0">
              <a:spcBef>
                <a:spcPct val="0"/>
              </a:spcBef>
              <a:spcAft>
                <a:spcPct val="0"/>
              </a:spcAft>
              <a:defRPr sz="2000" i="1">
                <a:solidFill>
                  <a:schemeClr val="tx1"/>
                </a:solidFill>
                <a:latin typeface="Verdana" pitchFamily="34" charset="0"/>
                <a:cs typeface="Arial" charset="0"/>
              </a:defRPr>
            </a:lvl8pPr>
            <a:lvl9pPr marL="3886200" indent="-228600" eaLnBrk="0" fontAlgn="base" hangingPunct="0">
              <a:spcBef>
                <a:spcPct val="0"/>
              </a:spcBef>
              <a:spcAft>
                <a:spcPct val="0"/>
              </a:spcAft>
              <a:defRPr sz="2000" i="1">
                <a:solidFill>
                  <a:schemeClr val="tx1"/>
                </a:solidFill>
                <a:latin typeface="Verdana" pitchFamily="34" charset="0"/>
                <a:cs typeface="Arial" charset="0"/>
              </a:defRPr>
            </a:lvl9pPr>
          </a:lstStyle>
          <a:p>
            <a:pPr eaLnBrk="1" hangingPunct="1"/>
            <a:endParaRPr lang="it-IT" altLang="it-IT"/>
          </a:p>
        </p:txBody>
      </p:sp>
      <p:sp>
        <p:nvSpPr>
          <p:cNvPr id="14342" name="AutoShape 5" descr=" NON DISPONIBILE "/>
          <p:cNvSpPr>
            <a:spLocks noChangeAspect="1" noChangeArrowheads="1"/>
          </p:cNvSpPr>
          <p:nvPr/>
        </p:nvSpPr>
        <p:spPr bwMode="auto">
          <a:xfrm>
            <a:off x="333375" y="0"/>
            <a:ext cx="3048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i="1">
                <a:solidFill>
                  <a:schemeClr val="tx1"/>
                </a:solidFill>
                <a:latin typeface="Verdana" pitchFamily="34" charset="0"/>
                <a:cs typeface="Arial" charset="0"/>
              </a:defRPr>
            </a:lvl1pPr>
            <a:lvl2pPr marL="742950" indent="-285750" eaLnBrk="0" hangingPunct="0">
              <a:defRPr sz="2000" i="1">
                <a:solidFill>
                  <a:schemeClr val="tx1"/>
                </a:solidFill>
                <a:latin typeface="Verdana" pitchFamily="34" charset="0"/>
                <a:cs typeface="Arial" charset="0"/>
              </a:defRPr>
            </a:lvl2pPr>
            <a:lvl3pPr marL="1143000" indent="-228600" eaLnBrk="0" hangingPunct="0">
              <a:defRPr sz="2000" i="1">
                <a:solidFill>
                  <a:schemeClr val="tx1"/>
                </a:solidFill>
                <a:latin typeface="Verdana" pitchFamily="34" charset="0"/>
                <a:cs typeface="Arial" charset="0"/>
              </a:defRPr>
            </a:lvl3pPr>
            <a:lvl4pPr marL="1600200" indent="-228600" eaLnBrk="0" hangingPunct="0">
              <a:defRPr sz="2000" i="1">
                <a:solidFill>
                  <a:schemeClr val="tx1"/>
                </a:solidFill>
                <a:latin typeface="Verdana" pitchFamily="34" charset="0"/>
                <a:cs typeface="Arial" charset="0"/>
              </a:defRPr>
            </a:lvl4pPr>
            <a:lvl5pPr marL="2057400" indent="-228600" eaLnBrk="0" hangingPunct="0">
              <a:defRPr sz="2000" i="1">
                <a:solidFill>
                  <a:schemeClr val="tx1"/>
                </a:solidFill>
                <a:latin typeface="Verdana" pitchFamily="34" charset="0"/>
                <a:cs typeface="Arial" charset="0"/>
              </a:defRPr>
            </a:lvl5pPr>
            <a:lvl6pPr marL="2514600" indent="-228600" eaLnBrk="0" fontAlgn="base" hangingPunct="0">
              <a:spcBef>
                <a:spcPct val="0"/>
              </a:spcBef>
              <a:spcAft>
                <a:spcPct val="0"/>
              </a:spcAft>
              <a:defRPr sz="2000" i="1">
                <a:solidFill>
                  <a:schemeClr val="tx1"/>
                </a:solidFill>
                <a:latin typeface="Verdana" pitchFamily="34" charset="0"/>
                <a:cs typeface="Arial" charset="0"/>
              </a:defRPr>
            </a:lvl6pPr>
            <a:lvl7pPr marL="2971800" indent="-228600" eaLnBrk="0" fontAlgn="base" hangingPunct="0">
              <a:spcBef>
                <a:spcPct val="0"/>
              </a:spcBef>
              <a:spcAft>
                <a:spcPct val="0"/>
              </a:spcAft>
              <a:defRPr sz="2000" i="1">
                <a:solidFill>
                  <a:schemeClr val="tx1"/>
                </a:solidFill>
                <a:latin typeface="Verdana" pitchFamily="34" charset="0"/>
                <a:cs typeface="Arial" charset="0"/>
              </a:defRPr>
            </a:lvl7pPr>
            <a:lvl8pPr marL="3429000" indent="-228600" eaLnBrk="0" fontAlgn="base" hangingPunct="0">
              <a:spcBef>
                <a:spcPct val="0"/>
              </a:spcBef>
              <a:spcAft>
                <a:spcPct val="0"/>
              </a:spcAft>
              <a:defRPr sz="2000" i="1">
                <a:solidFill>
                  <a:schemeClr val="tx1"/>
                </a:solidFill>
                <a:latin typeface="Verdana" pitchFamily="34" charset="0"/>
                <a:cs typeface="Arial" charset="0"/>
              </a:defRPr>
            </a:lvl8pPr>
            <a:lvl9pPr marL="3886200" indent="-228600" eaLnBrk="0" fontAlgn="base" hangingPunct="0">
              <a:spcBef>
                <a:spcPct val="0"/>
              </a:spcBef>
              <a:spcAft>
                <a:spcPct val="0"/>
              </a:spcAft>
              <a:defRPr sz="2000" i="1">
                <a:solidFill>
                  <a:schemeClr val="tx1"/>
                </a:solidFill>
                <a:latin typeface="Verdana" pitchFamily="34" charset="0"/>
                <a:cs typeface="Arial" charset="0"/>
              </a:defRPr>
            </a:lvl9pPr>
          </a:lstStyle>
          <a:p>
            <a:pPr eaLnBrk="1" hangingPunct="1"/>
            <a:endParaRPr lang="it-IT" altLang="it-IT"/>
          </a:p>
        </p:txBody>
      </p:sp>
      <p:sp>
        <p:nvSpPr>
          <p:cNvPr id="14343" name="Text Box 3"/>
          <p:cNvSpPr txBox="1">
            <a:spLocks noChangeArrowheads="1"/>
          </p:cNvSpPr>
          <p:nvPr/>
        </p:nvSpPr>
        <p:spPr bwMode="auto">
          <a:xfrm>
            <a:off x="413843" y="5128772"/>
            <a:ext cx="10023707"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i="1">
                <a:solidFill>
                  <a:schemeClr val="tx1"/>
                </a:solidFill>
                <a:latin typeface="Verdana" pitchFamily="34" charset="0"/>
                <a:cs typeface="Arial" charset="0"/>
              </a:defRPr>
            </a:lvl1pPr>
            <a:lvl2pPr marL="742950" indent="-285750" eaLnBrk="0" hangingPunct="0">
              <a:defRPr sz="2000" i="1">
                <a:solidFill>
                  <a:schemeClr val="tx1"/>
                </a:solidFill>
                <a:latin typeface="Verdana" pitchFamily="34" charset="0"/>
                <a:cs typeface="Arial" charset="0"/>
              </a:defRPr>
            </a:lvl2pPr>
            <a:lvl3pPr marL="1143000" indent="-228600" eaLnBrk="0" hangingPunct="0">
              <a:defRPr sz="2000" i="1">
                <a:solidFill>
                  <a:schemeClr val="tx1"/>
                </a:solidFill>
                <a:latin typeface="Verdana" pitchFamily="34" charset="0"/>
                <a:cs typeface="Arial" charset="0"/>
              </a:defRPr>
            </a:lvl3pPr>
            <a:lvl4pPr marL="1600200" indent="-228600" eaLnBrk="0" hangingPunct="0">
              <a:defRPr sz="2000" i="1">
                <a:solidFill>
                  <a:schemeClr val="tx1"/>
                </a:solidFill>
                <a:latin typeface="Verdana" pitchFamily="34" charset="0"/>
                <a:cs typeface="Arial" charset="0"/>
              </a:defRPr>
            </a:lvl4pPr>
            <a:lvl5pPr marL="2057400" indent="-228600" eaLnBrk="0" hangingPunct="0">
              <a:defRPr sz="2000" i="1">
                <a:solidFill>
                  <a:schemeClr val="tx1"/>
                </a:solidFill>
                <a:latin typeface="Verdana" pitchFamily="34" charset="0"/>
                <a:cs typeface="Arial" charset="0"/>
              </a:defRPr>
            </a:lvl5pPr>
            <a:lvl6pPr marL="2514600" indent="-228600" eaLnBrk="0" fontAlgn="base" hangingPunct="0">
              <a:spcBef>
                <a:spcPct val="0"/>
              </a:spcBef>
              <a:spcAft>
                <a:spcPct val="0"/>
              </a:spcAft>
              <a:defRPr sz="2000" i="1">
                <a:solidFill>
                  <a:schemeClr val="tx1"/>
                </a:solidFill>
                <a:latin typeface="Verdana" pitchFamily="34" charset="0"/>
                <a:cs typeface="Arial" charset="0"/>
              </a:defRPr>
            </a:lvl6pPr>
            <a:lvl7pPr marL="2971800" indent="-228600" eaLnBrk="0" fontAlgn="base" hangingPunct="0">
              <a:spcBef>
                <a:spcPct val="0"/>
              </a:spcBef>
              <a:spcAft>
                <a:spcPct val="0"/>
              </a:spcAft>
              <a:defRPr sz="2000" i="1">
                <a:solidFill>
                  <a:schemeClr val="tx1"/>
                </a:solidFill>
                <a:latin typeface="Verdana" pitchFamily="34" charset="0"/>
                <a:cs typeface="Arial" charset="0"/>
              </a:defRPr>
            </a:lvl7pPr>
            <a:lvl8pPr marL="3429000" indent="-228600" eaLnBrk="0" fontAlgn="base" hangingPunct="0">
              <a:spcBef>
                <a:spcPct val="0"/>
              </a:spcBef>
              <a:spcAft>
                <a:spcPct val="0"/>
              </a:spcAft>
              <a:defRPr sz="2000" i="1">
                <a:solidFill>
                  <a:schemeClr val="tx1"/>
                </a:solidFill>
                <a:latin typeface="Verdana" pitchFamily="34" charset="0"/>
                <a:cs typeface="Arial" charset="0"/>
              </a:defRPr>
            </a:lvl8pPr>
            <a:lvl9pPr marL="3886200" indent="-228600" eaLnBrk="0" fontAlgn="base" hangingPunct="0">
              <a:spcBef>
                <a:spcPct val="0"/>
              </a:spcBef>
              <a:spcAft>
                <a:spcPct val="0"/>
              </a:spcAft>
              <a:defRPr sz="2000" i="1">
                <a:solidFill>
                  <a:schemeClr val="tx1"/>
                </a:solidFill>
                <a:latin typeface="Verdana" pitchFamily="34" charset="0"/>
                <a:cs typeface="Arial" charset="0"/>
              </a:defRPr>
            </a:lvl9pPr>
          </a:lstStyle>
          <a:p>
            <a:pPr>
              <a:spcBef>
                <a:spcPct val="50000"/>
              </a:spcBef>
            </a:pPr>
            <a:r>
              <a:rPr lang="it-IT" altLang="it-IT" b="1" i="0" dirty="0" smtClean="0">
                <a:solidFill>
                  <a:srgbClr val="333399"/>
                </a:solidFill>
                <a:latin typeface="Calibri" pitchFamily="34" charset="0"/>
              </a:rPr>
              <a:t>A settembre 2016 altri 12 gg &gt;30 °C – nell’anno 56.  Nel 2003 ben 87</a:t>
            </a:r>
          </a:p>
          <a:p>
            <a:pPr>
              <a:spcBef>
                <a:spcPct val="50000"/>
              </a:spcBef>
            </a:pPr>
            <a:r>
              <a:rPr lang="it-IT" altLang="it-IT" b="1" i="0" dirty="0" smtClean="0">
                <a:solidFill>
                  <a:srgbClr val="333399"/>
                </a:solidFill>
                <a:latin typeface="Calibri" pitchFamily="34" charset="0"/>
              </a:rPr>
              <a:t>Solo 1 giorno </a:t>
            </a:r>
            <a:r>
              <a:rPr lang="it-IT" altLang="it-IT" b="1" i="0" dirty="0">
                <a:solidFill>
                  <a:srgbClr val="333399"/>
                </a:solidFill>
                <a:latin typeface="Calibri" pitchFamily="34" charset="0"/>
              </a:rPr>
              <a:t>oltre i 35 °C (</a:t>
            </a:r>
            <a:r>
              <a:rPr lang="it-IT" altLang="it-IT" b="1" i="0" dirty="0" smtClean="0">
                <a:solidFill>
                  <a:srgbClr val="333399"/>
                </a:solidFill>
                <a:latin typeface="Calibri" pitchFamily="34" charset="0"/>
              </a:rPr>
              <a:t>a giugno);   nel 2015 ben 14 (specie a luglio) </a:t>
            </a:r>
            <a:endParaRPr lang="it-IT" altLang="it-IT" b="1" i="0" dirty="0">
              <a:solidFill>
                <a:srgbClr val="C00000"/>
              </a:solidFill>
              <a:latin typeface="Calibri" pitchFamily="34" charset="0"/>
            </a:endParaRP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2558" t="36080" r="1885" b="7297"/>
          <a:stretch/>
        </p:blipFill>
        <p:spPr bwMode="auto">
          <a:xfrm>
            <a:off x="485776" y="858316"/>
            <a:ext cx="7758455" cy="4194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Box 3"/>
          <p:cNvSpPr txBox="1">
            <a:spLocks noChangeArrowheads="1"/>
          </p:cNvSpPr>
          <p:nvPr/>
        </p:nvSpPr>
        <p:spPr bwMode="auto">
          <a:xfrm>
            <a:off x="6814648" y="887575"/>
            <a:ext cx="157588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i="1">
                <a:solidFill>
                  <a:schemeClr val="tx1"/>
                </a:solidFill>
                <a:latin typeface="Verdana" pitchFamily="34" charset="0"/>
                <a:cs typeface="Arial" charset="0"/>
              </a:defRPr>
            </a:lvl1pPr>
            <a:lvl2pPr marL="742950" indent="-285750" eaLnBrk="0" hangingPunct="0">
              <a:defRPr sz="2000" i="1">
                <a:solidFill>
                  <a:schemeClr val="tx1"/>
                </a:solidFill>
                <a:latin typeface="Verdana" pitchFamily="34" charset="0"/>
                <a:cs typeface="Arial" charset="0"/>
              </a:defRPr>
            </a:lvl2pPr>
            <a:lvl3pPr marL="1143000" indent="-228600" eaLnBrk="0" hangingPunct="0">
              <a:defRPr sz="2000" i="1">
                <a:solidFill>
                  <a:schemeClr val="tx1"/>
                </a:solidFill>
                <a:latin typeface="Verdana" pitchFamily="34" charset="0"/>
                <a:cs typeface="Arial" charset="0"/>
              </a:defRPr>
            </a:lvl3pPr>
            <a:lvl4pPr marL="1600200" indent="-228600" eaLnBrk="0" hangingPunct="0">
              <a:defRPr sz="2000" i="1">
                <a:solidFill>
                  <a:schemeClr val="tx1"/>
                </a:solidFill>
                <a:latin typeface="Verdana" pitchFamily="34" charset="0"/>
                <a:cs typeface="Arial" charset="0"/>
              </a:defRPr>
            </a:lvl4pPr>
            <a:lvl5pPr marL="2057400" indent="-228600" eaLnBrk="0" hangingPunct="0">
              <a:defRPr sz="2000" i="1">
                <a:solidFill>
                  <a:schemeClr val="tx1"/>
                </a:solidFill>
                <a:latin typeface="Verdana" pitchFamily="34" charset="0"/>
                <a:cs typeface="Arial" charset="0"/>
              </a:defRPr>
            </a:lvl5pPr>
            <a:lvl6pPr marL="2514600" indent="-228600" eaLnBrk="0" fontAlgn="base" hangingPunct="0">
              <a:spcBef>
                <a:spcPct val="0"/>
              </a:spcBef>
              <a:spcAft>
                <a:spcPct val="0"/>
              </a:spcAft>
              <a:defRPr sz="2000" i="1">
                <a:solidFill>
                  <a:schemeClr val="tx1"/>
                </a:solidFill>
                <a:latin typeface="Verdana" pitchFamily="34" charset="0"/>
                <a:cs typeface="Arial" charset="0"/>
              </a:defRPr>
            </a:lvl6pPr>
            <a:lvl7pPr marL="2971800" indent="-228600" eaLnBrk="0" fontAlgn="base" hangingPunct="0">
              <a:spcBef>
                <a:spcPct val="0"/>
              </a:spcBef>
              <a:spcAft>
                <a:spcPct val="0"/>
              </a:spcAft>
              <a:defRPr sz="2000" i="1">
                <a:solidFill>
                  <a:schemeClr val="tx1"/>
                </a:solidFill>
                <a:latin typeface="Verdana" pitchFamily="34" charset="0"/>
                <a:cs typeface="Arial" charset="0"/>
              </a:defRPr>
            </a:lvl7pPr>
            <a:lvl8pPr marL="3429000" indent="-228600" eaLnBrk="0" fontAlgn="base" hangingPunct="0">
              <a:spcBef>
                <a:spcPct val="0"/>
              </a:spcBef>
              <a:spcAft>
                <a:spcPct val="0"/>
              </a:spcAft>
              <a:defRPr sz="2000" i="1">
                <a:solidFill>
                  <a:schemeClr val="tx1"/>
                </a:solidFill>
                <a:latin typeface="Verdana" pitchFamily="34" charset="0"/>
                <a:cs typeface="Arial" charset="0"/>
              </a:defRPr>
            </a:lvl8pPr>
            <a:lvl9pPr marL="3886200" indent="-228600" eaLnBrk="0" fontAlgn="base" hangingPunct="0">
              <a:spcBef>
                <a:spcPct val="0"/>
              </a:spcBef>
              <a:spcAft>
                <a:spcPct val="0"/>
              </a:spcAft>
              <a:defRPr sz="2000" i="1">
                <a:solidFill>
                  <a:schemeClr val="tx1"/>
                </a:solidFill>
                <a:latin typeface="Verdana" pitchFamily="34" charset="0"/>
                <a:cs typeface="Arial" charset="0"/>
              </a:defRPr>
            </a:lvl9pPr>
          </a:lstStyle>
          <a:p>
            <a:pPr>
              <a:spcBef>
                <a:spcPct val="50000"/>
              </a:spcBef>
            </a:pPr>
            <a:r>
              <a:rPr lang="it-IT" altLang="it-IT" i="0" dirty="0" smtClean="0">
                <a:solidFill>
                  <a:srgbClr val="333399"/>
                </a:solidFill>
                <a:latin typeface="Calibri" pitchFamily="34" charset="0"/>
              </a:rPr>
              <a:t>dati di Udine</a:t>
            </a:r>
            <a:endParaRPr lang="it-IT" altLang="it-IT" i="0" dirty="0">
              <a:solidFill>
                <a:srgbClr val="C00000"/>
              </a:solidFill>
              <a:latin typeface="Calibri" pitchFamily="34" charset="0"/>
            </a:endParaRPr>
          </a:p>
        </p:txBody>
      </p:sp>
      <p:sp>
        <p:nvSpPr>
          <p:cNvPr id="2" name="Rettangolo 1"/>
          <p:cNvSpPr/>
          <p:nvPr/>
        </p:nvSpPr>
        <p:spPr bwMode="auto">
          <a:xfrm>
            <a:off x="7739484" y="1892199"/>
            <a:ext cx="519382" cy="585213"/>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dirty="0" smtClean="0">
                <a:ln>
                  <a:noFill/>
                </a:ln>
                <a:solidFill>
                  <a:schemeClr val="tx1"/>
                </a:solidFill>
                <a:effectLst/>
                <a:latin typeface="Arial" charset="0"/>
              </a:rPr>
              <a:t>44</a:t>
            </a:r>
          </a:p>
        </p:txBody>
      </p:sp>
    </p:spTree>
    <p:custDataLst>
      <p:tags r:id="rId1"/>
    </p:custDataLst>
    <p:extLst>
      <p:ext uri="{BB962C8B-B14F-4D97-AF65-F5344CB8AC3E}">
        <p14:creationId xmlns:p14="http://schemas.microsoft.com/office/powerpoint/2010/main" val="3943217099"/>
      </p:ext>
    </p:extLst>
  </p:cSld>
  <p:clrMapOvr>
    <a:masterClrMapping/>
  </p:clrMapOvr>
  <p:transition spd="slow" advClick="0" advTm="18074">
    <p:dissolv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Immagin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0079" y="1269826"/>
            <a:ext cx="6827838" cy="4677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ttangolo 22"/>
          <p:cNvSpPr>
            <a:spLocks noChangeArrowheads="1"/>
          </p:cNvSpPr>
          <p:nvPr/>
        </p:nvSpPr>
        <p:spPr bwMode="auto">
          <a:xfrm rot="21077068">
            <a:off x="869238" y="4939202"/>
            <a:ext cx="7416626" cy="1030173"/>
          </a:xfrm>
          <a:prstGeom prst="rect">
            <a:avLst/>
          </a:prstGeom>
          <a:solidFill>
            <a:srgbClr val="FFFF99"/>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b"/>
          <a:lstStyle>
            <a:lvl1pPr eaLnBrk="0" hangingPunct="0">
              <a:defRPr sz="2000" i="1">
                <a:solidFill>
                  <a:schemeClr val="tx1"/>
                </a:solidFill>
                <a:latin typeface="Verdana" pitchFamily="34" charset="0"/>
                <a:cs typeface="Arial" charset="0"/>
              </a:defRPr>
            </a:lvl1pPr>
            <a:lvl2pPr marL="742950" indent="-285750" eaLnBrk="0" hangingPunct="0">
              <a:defRPr sz="2000" i="1">
                <a:solidFill>
                  <a:schemeClr val="tx1"/>
                </a:solidFill>
                <a:latin typeface="Verdana" pitchFamily="34" charset="0"/>
                <a:cs typeface="Arial" charset="0"/>
              </a:defRPr>
            </a:lvl2pPr>
            <a:lvl3pPr marL="1143000" indent="-228600" eaLnBrk="0" hangingPunct="0">
              <a:defRPr sz="2000" i="1">
                <a:solidFill>
                  <a:schemeClr val="tx1"/>
                </a:solidFill>
                <a:latin typeface="Verdana" pitchFamily="34" charset="0"/>
                <a:cs typeface="Arial" charset="0"/>
              </a:defRPr>
            </a:lvl3pPr>
            <a:lvl4pPr marL="1600200" indent="-228600" eaLnBrk="0" hangingPunct="0">
              <a:defRPr sz="2000" i="1">
                <a:solidFill>
                  <a:schemeClr val="tx1"/>
                </a:solidFill>
                <a:latin typeface="Verdana" pitchFamily="34" charset="0"/>
                <a:cs typeface="Arial" charset="0"/>
              </a:defRPr>
            </a:lvl4pPr>
            <a:lvl5pPr marL="2057400" indent="-228600" eaLnBrk="0" hangingPunct="0">
              <a:defRPr sz="2000" i="1">
                <a:solidFill>
                  <a:schemeClr val="tx1"/>
                </a:solidFill>
                <a:latin typeface="Verdana" pitchFamily="34" charset="0"/>
                <a:cs typeface="Arial" charset="0"/>
              </a:defRPr>
            </a:lvl5pPr>
            <a:lvl6pPr marL="2514600" indent="-228600" eaLnBrk="0" fontAlgn="base" hangingPunct="0">
              <a:spcBef>
                <a:spcPct val="0"/>
              </a:spcBef>
              <a:spcAft>
                <a:spcPct val="0"/>
              </a:spcAft>
              <a:defRPr sz="2000" i="1">
                <a:solidFill>
                  <a:schemeClr val="tx1"/>
                </a:solidFill>
                <a:latin typeface="Verdana" pitchFamily="34" charset="0"/>
                <a:cs typeface="Arial" charset="0"/>
              </a:defRPr>
            </a:lvl6pPr>
            <a:lvl7pPr marL="2971800" indent="-228600" eaLnBrk="0" fontAlgn="base" hangingPunct="0">
              <a:spcBef>
                <a:spcPct val="0"/>
              </a:spcBef>
              <a:spcAft>
                <a:spcPct val="0"/>
              </a:spcAft>
              <a:defRPr sz="2000" i="1">
                <a:solidFill>
                  <a:schemeClr val="tx1"/>
                </a:solidFill>
                <a:latin typeface="Verdana" pitchFamily="34" charset="0"/>
                <a:cs typeface="Arial" charset="0"/>
              </a:defRPr>
            </a:lvl7pPr>
            <a:lvl8pPr marL="3429000" indent="-228600" eaLnBrk="0" fontAlgn="base" hangingPunct="0">
              <a:spcBef>
                <a:spcPct val="0"/>
              </a:spcBef>
              <a:spcAft>
                <a:spcPct val="0"/>
              </a:spcAft>
              <a:defRPr sz="2000" i="1">
                <a:solidFill>
                  <a:schemeClr val="tx1"/>
                </a:solidFill>
                <a:latin typeface="Verdana" pitchFamily="34" charset="0"/>
                <a:cs typeface="Arial" charset="0"/>
              </a:defRPr>
            </a:lvl8pPr>
            <a:lvl9pPr marL="3886200" indent="-228600" eaLnBrk="0" fontAlgn="base" hangingPunct="0">
              <a:spcBef>
                <a:spcPct val="0"/>
              </a:spcBef>
              <a:spcAft>
                <a:spcPct val="0"/>
              </a:spcAft>
              <a:defRPr sz="2000" i="1">
                <a:solidFill>
                  <a:schemeClr val="tx1"/>
                </a:solidFill>
                <a:latin typeface="Verdana" pitchFamily="34" charset="0"/>
                <a:cs typeface="Arial" charset="0"/>
              </a:defRPr>
            </a:lvl9pPr>
          </a:lstStyle>
          <a:p>
            <a:pPr algn="ctr" eaLnBrk="1" hangingPunct="1"/>
            <a:r>
              <a:rPr lang="it-IT" altLang="it-IT" sz="3200" b="1" i="0" dirty="0">
                <a:solidFill>
                  <a:schemeClr val="bg1">
                    <a:lumMod val="50000"/>
                  </a:schemeClr>
                </a:solidFill>
                <a:latin typeface="+mj-lt"/>
              </a:rPr>
              <a:t>estate </a:t>
            </a:r>
            <a:r>
              <a:rPr lang="it-IT" altLang="it-IT" sz="3200" b="1" i="0" dirty="0" smtClean="0">
                <a:solidFill>
                  <a:schemeClr val="bg1">
                    <a:lumMod val="50000"/>
                  </a:schemeClr>
                </a:solidFill>
                <a:latin typeface="+mj-lt"/>
              </a:rPr>
              <a:t>2015: </a:t>
            </a:r>
            <a:r>
              <a:rPr lang="it-IT" altLang="it-IT" sz="3600" b="1" i="0" dirty="0" smtClean="0">
                <a:solidFill>
                  <a:srgbClr val="FF0000"/>
                </a:solidFill>
                <a:latin typeface="+mj-lt"/>
              </a:rPr>
              <a:t>ben </a:t>
            </a:r>
            <a:r>
              <a:rPr lang="it-IT" altLang="it-IT" sz="3600" b="1" i="0" dirty="0">
                <a:solidFill>
                  <a:srgbClr val="FF0000"/>
                </a:solidFill>
                <a:latin typeface="+mj-lt"/>
              </a:rPr>
              <a:t>5 ondate di calore</a:t>
            </a:r>
            <a:r>
              <a:rPr lang="it-IT" altLang="it-IT" sz="2800" b="1" i="0" dirty="0">
                <a:solidFill>
                  <a:srgbClr val="FF0000"/>
                </a:solidFill>
                <a:latin typeface="+mj-lt"/>
              </a:rPr>
              <a:t>,</a:t>
            </a:r>
            <a:br>
              <a:rPr lang="it-IT" altLang="it-IT" sz="2800" b="1" i="0" dirty="0">
                <a:solidFill>
                  <a:srgbClr val="FF0000"/>
                </a:solidFill>
                <a:latin typeface="+mj-lt"/>
              </a:rPr>
            </a:br>
            <a:r>
              <a:rPr lang="it-IT" altLang="it-IT" sz="2800" b="1" i="0" dirty="0">
                <a:solidFill>
                  <a:schemeClr val="bg1">
                    <a:lumMod val="50000"/>
                  </a:schemeClr>
                </a:solidFill>
                <a:latin typeface="+mj-lt"/>
              </a:rPr>
              <a:t>di cui 3 tra luglio e metà </a:t>
            </a:r>
            <a:r>
              <a:rPr lang="it-IT" altLang="it-IT" sz="2800" b="1" i="0" dirty="0" smtClean="0">
                <a:solidFill>
                  <a:schemeClr val="bg1">
                    <a:lumMod val="50000"/>
                  </a:schemeClr>
                </a:solidFill>
                <a:latin typeface="+mj-lt"/>
              </a:rPr>
              <a:t>agosto</a:t>
            </a:r>
            <a:endParaRPr lang="it-IT" altLang="it-IT" sz="2800" b="1" i="0" dirty="0">
              <a:solidFill>
                <a:schemeClr val="bg1">
                  <a:lumMod val="50000"/>
                </a:schemeClr>
              </a:solidFill>
              <a:latin typeface="+mj-lt"/>
            </a:endParaRPr>
          </a:p>
        </p:txBody>
      </p:sp>
      <p:sp>
        <p:nvSpPr>
          <p:cNvPr id="16388" name="CasellaDiTesto 21"/>
          <p:cNvSpPr txBox="1">
            <a:spLocks noChangeArrowheads="1"/>
          </p:cNvSpPr>
          <p:nvPr/>
        </p:nvSpPr>
        <p:spPr bwMode="auto">
          <a:xfrm>
            <a:off x="6873305" y="3022425"/>
            <a:ext cx="1787525" cy="452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a:solidFill>
                  <a:schemeClr val="tx1"/>
                </a:solidFill>
                <a:latin typeface="Verdana" pitchFamily="34" charset="0"/>
                <a:cs typeface="Arial" charset="0"/>
              </a:defRPr>
            </a:lvl1pPr>
            <a:lvl2pPr marL="742950" indent="-285750" eaLnBrk="0" hangingPunct="0">
              <a:defRPr sz="2000" i="1">
                <a:solidFill>
                  <a:schemeClr val="tx1"/>
                </a:solidFill>
                <a:latin typeface="Verdana" pitchFamily="34" charset="0"/>
                <a:cs typeface="Arial" charset="0"/>
              </a:defRPr>
            </a:lvl2pPr>
            <a:lvl3pPr marL="1143000" indent="-228600" eaLnBrk="0" hangingPunct="0">
              <a:defRPr sz="2000" i="1">
                <a:solidFill>
                  <a:schemeClr val="tx1"/>
                </a:solidFill>
                <a:latin typeface="Verdana" pitchFamily="34" charset="0"/>
                <a:cs typeface="Arial" charset="0"/>
              </a:defRPr>
            </a:lvl3pPr>
            <a:lvl4pPr marL="1600200" indent="-228600" eaLnBrk="0" hangingPunct="0">
              <a:defRPr sz="2000" i="1">
                <a:solidFill>
                  <a:schemeClr val="tx1"/>
                </a:solidFill>
                <a:latin typeface="Verdana" pitchFamily="34" charset="0"/>
                <a:cs typeface="Arial" charset="0"/>
              </a:defRPr>
            </a:lvl4pPr>
            <a:lvl5pPr marL="2057400" indent="-228600" eaLnBrk="0" hangingPunct="0">
              <a:defRPr sz="2000" i="1">
                <a:solidFill>
                  <a:schemeClr val="tx1"/>
                </a:solidFill>
                <a:latin typeface="Verdana" pitchFamily="34" charset="0"/>
                <a:cs typeface="Arial" charset="0"/>
              </a:defRPr>
            </a:lvl5pPr>
            <a:lvl6pPr marL="2514600" indent="-228600" eaLnBrk="0" fontAlgn="base" hangingPunct="0">
              <a:spcBef>
                <a:spcPct val="0"/>
              </a:spcBef>
              <a:spcAft>
                <a:spcPct val="0"/>
              </a:spcAft>
              <a:defRPr sz="2000" i="1">
                <a:solidFill>
                  <a:schemeClr val="tx1"/>
                </a:solidFill>
                <a:latin typeface="Verdana" pitchFamily="34" charset="0"/>
                <a:cs typeface="Arial" charset="0"/>
              </a:defRPr>
            </a:lvl6pPr>
            <a:lvl7pPr marL="2971800" indent="-228600" eaLnBrk="0" fontAlgn="base" hangingPunct="0">
              <a:spcBef>
                <a:spcPct val="0"/>
              </a:spcBef>
              <a:spcAft>
                <a:spcPct val="0"/>
              </a:spcAft>
              <a:defRPr sz="2000" i="1">
                <a:solidFill>
                  <a:schemeClr val="tx1"/>
                </a:solidFill>
                <a:latin typeface="Verdana" pitchFamily="34" charset="0"/>
                <a:cs typeface="Arial" charset="0"/>
              </a:defRPr>
            </a:lvl7pPr>
            <a:lvl8pPr marL="3429000" indent="-228600" eaLnBrk="0" fontAlgn="base" hangingPunct="0">
              <a:spcBef>
                <a:spcPct val="0"/>
              </a:spcBef>
              <a:spcAft>
                <a:spcPct val="0"/>
              </a:spcAft>
              <a:defRPr sz="2000" i="1">
                <a:solidFill>
                  <a:schemeClr val="tx1"/>
                </a:solidFill>
                <a:latin typeface="Verdana" pitchFamily="34" charset="0"/>
                <a:cs typeface="Arial" charset="0"/>
              </a:defRPr>
            </a:lvl8pPr>
            <a:lvl9pPr marL="3886200" indent="-228600" eaLnBrk="0" fontAlgn="base" hangingPunct="0">
              <a:spcBef>
                <a:spcPct val="0"/>
              </a:spcBef>
              <a:spcAft>
                <a:spcPct val="0"/>
              </a:spcAft>
              <a:defRPr sz="2000" i="1">
                <a:solidFill>
                  <a:schemeClr val="tx1"/>
                </a:solidFill>
                <a:latin typeface="Verdana" pitchFamily="34" charset="0"/>
                <a:cs typeface="Arial" charset="0"/>
              </a:defRPr>
            </a:lvl9pPr>
          </a:lstStyle>
          <a:p>
            <a:pPr eaLnBrk="1" hangingPunct="1">
              <a:lnSpc>
                <a:spcPct val="130000"/>
              </a:lnSpc>
              <a:spcBef>
                <a:spcPct val="50000"/>
              </a:spcBef>
            </a:pPr>
            <a:r>
              <a:rPr lang="it-IT" altLang="it-IT" sz="1800" b="1" i="0" dirty="0">
                <a:solidFill>
                  <a:srgbClr val="FF0000"/>
                </a:solidFill>
              </a:rPr>
              <a:t>media 2015</a:t>
            </a:r>
          </a:p>
        </p:txBody>
      </p:sp>
      <p:sp>
        <p:nvSpPr>
          <p:cNvPr id="16389" name="CasellaDiTesto 22"/>
          <p:cNvSpPr txBox="1">
            <a:spLocks noChangeArrowheads="1"/>
          </p:cNvSpPr>
          <p:nvPr/>
        </p:nvSpPr>
        <p:spPr bwMode="auto">
          <a:xfrm>
            <a:off x="6873304" y="3365325"/>
            <a:ext cx="2235200" cy="452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a:solidFill>
                  <a:schemeClr val="tx1"/>
                </a:solidFill>
                <a:latin typeface="Verdana" pitchFamily="34" charset="0"/>
                <a:cs typeface="Arial" charset="0"/>
              </a:defRPr>
            </a:lvl1pPr>
            <a:lvl2pPr marL="742950" indent="-285750" eaLnBrk="0" hangingPunct="0">
              <a:defRPr sz="2000" i="1">
                <a:solidFill>
                  <a:schemeClr val="tx1"/>
                </a:solidFill>
                <a:latin typeface="Verdana" pitchFamily="34" charset="0"/>
                <a:cs typeface="Arial" charset="0"/>
              </a:defRPr>
            </a:lvl2pPr>
            <a:lvl3pPr marL="1143000" indent="-228600" eaLnBrk="0" hangingPunct="0">
              <a:defRPr sz="2000" i="1">
                <a:solidFill>
                  <a:schemeClr val="tx1"/>
                </a:solidFill>
                <a:latin typeface="Verdana" pitchFamily="34" charset="0"/>
                <a:cs typeface="Arial" charset="0"/>
              </a:defRPr>
            </a:lvl3pPr>
            <a:lvl4pPr marL="1600200" indent="-228600" eaLnBrk="0" hangingPunct="0">
              <a:defRPr sz="2000" i="1">
                <a:solidFill>
                  <a:schemeClr val="tx1"/>
                </a:solidFill>
                <a:latin typeface="Verdana" pitchFamily="34" charset="0"/>
                <a:cs typeface="Arial" charset="0"/>
              </a:defRPr>
            </a:lvl4pPr>
            <a:lvl5pPr marL="2057400" indent="-228600" eaLnBrk="0" hangingPunct="0">
              <a:defRPr sz="2000" i="1">
                <a:solidFill>
                  <a:schemeClr val="tx1"/>
                </a:solidFill>
                <a:latin typeface="Verdana" pitchFamily="34" charset="0"/>
                <a:cs typeface="Arial" charset="0"/>
              </a:defRPr>
            </a:lvl5pPr>
            <a:lvl6pPr marL="2514600" indent="-228600" eaLnBrk="0" fontAlgn="base" hangingPunct="0">
              <a:spcBef>
                <a:spcPct val="0"/>
              </a:spcBef>
              <a:spcAft>
                <a:spcPct val="0"/>
              </a:spcAft>
              <a:defRPr sz="2000" i="1">
                <a:solidFill>
                  <a:schemeClr val="tx1"/>
                </a:solidFill>
                <a:latin typeface="Verdana" pitchFamily="34" charset="0"/>
                <a:cs typeface="Arial" charset="0"/>
              </a:defRPr>
            </a:lvl6pPr>
            <a:lvl7pPr marL="2971800" indent="-228600" eaLnBrk="0" fontAlgn="base" hangingPunct="0">
              <a:spcBef>
                <a:spcPct val="0"/>
              </a:spcBef>
              <a:spcAft>
                <a:spcPct val="0"/>
              </a:spcAft>
              <a:defRPr sz="2000" i="1">
                <a:solidFill>
                  <a:schemeClr val="tx1"/>
                </a:solidFill>
                <a:latin typeface="Verdana" pitchFamily="34" charset="0"/>
                <a:cs typeface="Arial" charset="0"/>
              </a:defRPr>
            </a:lvl7pPr>
            <a:lvl8pPr marL="3429000" indent="-228600" eaLnBrk="0" fontAlgn="base" hangingPunct="0">
              <a:spcBef>
                <a:spcPct val="0"/>
              </a:spcBef>
              <a:spcAft>
                <a:spcPct val="0"/>
              </a:spcAft>
              <a:defRPr sz="2000" i="1">
                <a:solidFill>
                  <a:schemeClr val="tx1"/>
                </a:solidFill>
                <a:latin typeface="Verdana" pitchFamily="34" charset="0"/>
                <a:cs typeface="Arial" charset="0"/>
              </a:defRPr>
            </a:lvl8pPr>
            <a:lvl9pPr marL="3886200" indent="-228600" eaLnBrk="0" fontAlgn="base" hangingPunct="0">
              <a:spcBef>
                <a:spcPct val="0"/>
              </a:spcBef>
              <a:spcAft>
                <a:spcPct val="0"/>
              </a:spcAft>
              <a:defRPr sz="2000" i="1">
                <a:solidFill>
                  <a:schemeClr val="tx1"/>
                </a:solidFill>
                <a:latin typeface="Verdana" pitchFamily="34" charset="0"/>
                <a:cs typeface="Arial" charset="0"/>
              </a:defRPr>
            </a:lvl9pPr>
          </a:lstStyle>
          <a:p>
            <a:pPr algn="ctr" eaLnBrk="1" hangingPunct="1">
              <a:lnSpc>
                <a:spcPct val="130000"/>
              </a:lnSpc>
              <a:spcBef>
                <a:spcPct val="50000"/>
              </a:spcBef>
            </a:pPr>
            <a:r>
              <a:rPr lang="it-IT" altLang="it-IT" sz="1800" b="1" i="0" dirty="0">
                <a:solidFill>
                  <a:srgbClr val="009900"/>
                </a:solidFill>
              </a:rPr>
              <a:t>media climatica</a:t>
            </a:r>
          </a:p>
        </p:txBody>
      </p:sp>
      <p:sp>
        <p:nvSpPr>
          <p:cNvPr id="16391" name="CasellaDiTesto 26"/>
          <p:cNvSpPr txBox="1">
            <a:spLocks noChangeArrowheads="1"/>
          </p:cNvSpPr>
          <p:nvPr/>
        </p:nvSpPr>
        <p:spPr bwMode="auto">
          <a:xfrm>
            <a:off x="3571305" y="1803225"/>
            <a:ext cx="1090613" cy="372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a:solidFill>
                  <a:schemeClr val="tx1"/>
                </a:solidFill>
                <a:latin typeface="Verdana" pitchFamily="34" charset="0"/>
                <a:cs typeface="Arial" charset="0"/>
              </a:defRPr>
            </a:lvl1pPr>
            <a:lvl2pPr marL="742950" indent="-285750" eaLnBrk="0" hangingPunct="0">
              <a:defRPr sz="2000" i="1">
                <a:solidFill>
                  <a:schemeClr val="tx1"/>
                </a:solidFill>
                <a:latin typeface="Verdana" pitchFamily="34" charset="0"/>
                <a:cs typeface="Arial" charset="0"/>
              </a:defRPr>
            </a:lvl2pPr>
            <a:lvl3pPr marL="1143000" indent="-228600" eaLnBrk="0" hangingPunct="0">
              <a:defRPr sz="2000" i="1">
                <a:solidFill>
                  <a:schemeClr val="tx1"/>
                </a:solidFill>
                <a:latin typeface="Verdana" pitchFamily="34" charset="0"/>
                <a:cs typeface="Arial" charset="0"/>
              </a:defRPr>
            </a:lvl3pPr>
            <a:lvl4pPr marL="1600200" indent="-228600" eaLnBrk="0" hangingPunct="0">
              <a:defRPr sz="2000" i="1">
                <a:solidFill>
                  <a:schemeClr val="tx1"/>
                </a:solidFill>
                <a:latin typeface="Verdana" pitchFamily="34" charset="0"/>
                <a:cs typeface="Arial" charset="0"/>
              </a:defRPr>
            </a:lvl4pPr>
            <a:lvl5pPr marL="2057400" indent="-228600" eaLnBrk="0" hangingPunct="0">
              <a:defRPr sz="2000" i="1">
                <a:solidFill>
                  <a:schemeClr val="tx1"/>
                </a:solidFill>
                <a:latin typeface="Verdana" pitchFamily="34" charset="0"/>
                <a:cs typeface="Arial" charset="0"/>
              </a:defRPr>
            </a:lvl5pPr>
            <a:lvl6pPr marL="2514600" indent="-228600" eaLnBrk="0" fontAlgn="base" hangingPunct="0">
              <a:spcBef>
                <a:spcPct val="0"/>
              </a:spcBef>
              <a:spcAft>
                <a:spcPct val="0"/>
              </a:spcAft>
              <a:defRPr sz="2000" i="1">
                <a:solidFill>
                  <a:schemeClr val="tx1"/>
                </a:solidFill>
                <a:latin typeface="Verdana" pitchFamily="34" charset="0"/>
                <a:cs typeface="Arial" charset="0"/>
              </a:defRPr>
            </a:lvl6pPr>
            <a:lvl7pPr marL="2971800" indent="-228600" eaLnBrk="0" fontAlgn="base" hangingPunct="0">
              <a:spcBef>
                <a:spcPct val="0"/>
              </a:spcBef>
              <a:spcAft>
                <a:spcPct val="0"/>
              </a:spcAft>
              <a:defRPr sz="2000" i="1">
                <a:solidFill>
                  <a:schemeClr val="tx1"/>
                </a:solidFill>
                <a:latin typeface="Verdana" pitchFamily="34" charset="0"/>
                <a:cs typeface="Arial" charset="0"/>
              </a:defRPr>
            </a:lvl7pPr>
            <a:lvl8pPr marL="3429000" indent="-228600" eaLnBrk="0" fontAlgn="base" hangingPunct="0">
              <a:spcBef>
                <a:spcPct val="0"/>
              </a:spcBef>
              <a:spcAft>
                <a:spcPct val="0"/>
              </a:spcAft>
              <a:defRPr sz="2000" i="1">
                <a:solidFill>
                  <a:schemeClr val="tx1"/>
                </a:solidFill>
                <a:latin typeface="Verdana" pitchFamily="34" charset="0"/>
                <a:cs typeface="Arial" charset="0"/>
              </a:defRPr>
            </a:lvl8pPr>
            <a:lvl9pPr marL="3886200" indent="-228600" eaLnBrk="0" fontAlgn="base" hangingPunct="0">
              <a:spcBef>
                <a:spcPct val="0"/>
              </a:spcBef>
              <a:spcAft>
                <a:spcPct val="0"/>
              </a:spcAft>
              <a:defRPr sz="2000" i="1">
                <a:solidFill>
                  <a:schemeClr val="tx1"/>
                </a:solidFill>
                <a:latin typeface="Verdana" pitchFamily="34" charset="0"/>
                <a:cs typeface="Arial" charset="0"/>
              </a:defRPr>
            </a:lvl9pPr>
          </a:lstStyle>
          <a:p>
            <a:pPr eaLnBrk="1" hangingPunct="1">
              <a:lnSpc>
                <a:spcPct val="130000"/>
              </a:lnSpc>
              <a:spcBef>
                <a:spcPct val="50000"/>
              </a:spcBef>
            </a:pPr>
            <a:r>
              <a:rPr lang="it-IT" altLang="it-IT" sz="1400" b="1" i="0">
                <a:solidFill>
                  <a:srgbClr val="FF0000"/>
                </a:solidFill>
              </a:rPr>
              <a:t>22 luglio</a:t>
            </a:r>
          </a:p>
        </p:txBody>
      </p:sp>
      <p:sp>
        <p:nvSpPr>
          <p:cNvPr id="16392" name="Ovale 11"/>
          <p:cNvSpPr>
            <a:spLocks noChangeArrowheads="1"/>
          </p:cNvSpPr>
          <p:nvPr/>
        </p:nvSpPr>
        <p:spPr bwMode="auto">
          <a:xfrm>
            <a:off x="3963417" y="2177875"/>
            <a:ext cx="87312" cy="116416"/>
          </a:xfrm>
          <a:prstGeom prst="ellipse">
            <a:avLst/>
          </a:prstGeom>
          <a:solidFill>
            <a:srgbClr val="FF0000"/>
          </a:solidFill>
          <a:ln w="9525" algn="ctr">
            <a:solidFill>
              <a:schemeClr val="tx1"/>
            </a:solidFill>
            <a:round/>
            <a:headEnd/>
            <a:tailEnd/>
          </a:ln>
        </p:spPr>
        <p:txBody>
          <a:bodyPr wrap="none" anchor="ctr"/>
          <a:lstStyle>
            <a:lvl1pPr eaLnBrk="0" hangingPunct="0">
              <a:defRPr sz="2000" i="1">
                <a:solidFill>
                  <a:schemeClr val="tx1"/>
                </a:solidFill>
                <a:latin typeface="Verdana" pitchFamily="34" charset="0"/>
                <a:cs typeface="Arial" charset="0"/>
              </a:defRPr>
            </a:lvl1pPr>
            <a:lvl2pPr marL="742950" indent="-285750" eaLnBrk="0" hangingPunct="0">
              <a:defRPr sz="2000" i="1">
                <a:solidFill>
                  <a:schemeClr val="tx1"/>
                </a:solidFill>
                <a:latin typeface="Verdana" pitchFamily="34" charset="0"/>
                <a:cs typeface="Arial" charset="0"/>
              </a:defRPr>
            </a:lvl2pPr>
            <a:lvl3pPr marL="1143000" indent="-228600" eaLnBrk="0" hangingPunct="0">
              <a:defRPr sz="2000" i="1">
                <a:solidFill>
                  <a:schemeClr val="tx1"/>
                </a:solidFill>
                <a:latin typeface="Verdana" pitchFamily="34" charset="0"/>
                <a:cs typeface="Arial" charset="0"/>
              </a:defRPr>
            </a:lvl3pPr>
            <a:lvl4pPr marL="1600200" indent="-228600" eaLnBrk="0" hangingPunct="0">
              <a:defRPr sz="2000" i="1">
                <a:solidFill>
                  <a:schemeClr val="tx1"/>
                </a:solidFill>
                <a:latin typeface="Verdana" pitchFamily="34" charset="0"/>
                <a:cs typeface="Arial" charset="0"/>
              </a:defRPr>
            </a:lvl4pPr>
            <a:lvl5pPr marL="2057400" indent="-228600" eaLnBrk="0" hangingPunct="0">
              <a:defRPr sz="2000" i="1">
                <a:solidFill>
                  <a:schemeClr val="tx1"/>
                </a:solidFill>
                <a:latin typeface="Verdana" pitchFamily="34" charset="0"/>
                <a:cs typeface="Arial" charset="0"/>
              </a:defRPr>
            </a:lvl5pPr>
            <a:lvl6pPr marL="2514600" indent="-228600" eaLnBrk="0" fontAlgn="base" hangingPunct="0">
              <a:spcBef>
                <a:spcPct val="0"/>
              </a:spcBef>
              <a:spcAft>
                <a:spcPct val="0"/>
              </a:spcAft>
              <a:defRPr sz="2000" i="1">
                <a:solidFill>
                  <a:schemeClr val="tx1"/>
                </a:solidFill>
                <a:latin typeface="Verdana" pitchFamily="34" charset="0"/>
                <a:cs typeface="Arial" charset="0"/>
              </a:defRPr>
            </a:lvl6pPr>
            <a:lvl7pPr marL="2971800" indent="-228600" eaLnBrk="0" fontAlgn="base" hangingPunct="0">
              <a:spcBef>
                <a:spcPct val="0"/>
              </a:spcBef>
              <a:spcAft>
                <a:spcPct val="0"/>
              </a:spcAft>
              <a:defRPr sz="2000" i="1">
                <a:solidFill>
                  <a:schemeClr val="tx1"/>
                </a:solidFill>
                <a:latin typeface="Verdana" pitchFamily="34" charset="0"/>
                <a:cs typeface="Arial" charset="0"/>
              </a:defRPr>
            </a:lvl7pPr>
            <a:lvl8pPr marL="3429000" indent="-228600" eaLnBrk="0" fontAlgn="base" hangingPunct="0">
              <a:spcBef>
                <a:spcPct val="0"/>
              </a:spcBef>
              <a:spcAft>
                <a:spcPct val="0"/>
              </a:spcAft>
              <a:defRPr sz="2000" i="1">
                <a:solidFill>
                  <a:schemeClr val="tx1"/>
                </a:solidFill>
                <a:latin typeface="Verdana" pitchFamily="34" charset="0"/>
                <a:cs typeface="Arial" charset="0"/>
              </a:defRPr>
            </a:lvl8pPr>
            <a:lvl9pPr marL="3886200" indent="-228600" eaLnBrk="0" fontAlgn="base" hangingPunct="0">
              <a:spcBef>
                <a:spcPct val="0"/>
              </a:spcBef>
              <a:spcAft>
                <a:spcPct val="0"/>
              </a:spcAft>
              <a:defRPr sz="2000" i="1">
                <a:solidFill>
                  <a:schemeClr val="tx1"/>
                </a:solidFill>
                <a:latin typeface="Verdana" pitchFamily="34" charset="0"/>
                <a:cs typeface="Arial" charset="0"/>
              </a:defRPr>
            </a:lvl9pPr>
          </a:lstStyle>
          <a:p>
            <a:pPr algn="ctr" eaLnBrk="1" hangingPunct="1"/>
            <a:endParaRPr lang="it-IT" altLang="it-IT" sz="1800" i="0">
              <a:latin typeface="Arial" charset="0"/>
            </a:endParaRPr>
          </a:p>
        </p:txBody>
      </p:sp>
      <p:cxnSp>
        <p:nvCxnSpPr>
          <p:cNvPr id="16394" name="Connettore 1 2"/>
          <p:cNvCxnSpPr>
            <a:cxnSpLocks noChangeShapeType="1"/>
          </p:cNvCxnSpPr>
          <p:nvPr/>
        </p:nvCxnSpPr>
        <p:spPr bwMode="auto">
          <a:xfrm flipV="1">
            <a:off x="486792" y="3407658"/>
            <a:ext cx="6407150" cy="0"/>
          </a:xfrm>
          <a:prstGeom prst="line">
            <a:avLst/>
          </a:prstGeom>
          <a:noFill/>
          <a:ln w="63500" cap="rnd" algn="ctr">
            <a:solidFill>
              <a:srgbClr val="FF0000"/>
            </a:solidFill>
            <a:prstDash val="sys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395" name="Connettore 1 11"/>
          <p:cNvCxnSpPr>
            <a:cxnSpLocks noChangeShapeType="1"/>
          </p:cNvCxnSpPr>
          <p:nvPr/>
        </p:nvCxnSpPr>
        <p:spPr bwMode="auto">
          <a:xfrm>
            <a:off x="489967" y="3566409"/>
            <a:ext cx="6407150" cy="0"/>
          </a:xfrm>
          <a:prstGeom prst="line">
            <a:avLst/>
          </a:prstGeom>
          <a:noFill/>
          <a:ln w="63500" cap="rnd" algn="ctr">
            <a:solidFill>
              <a:srgbClr val="009900"/>
            </a:solidFill>
            <a:prstDash val="sys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396" name="CasellaDiTesto 21"/>
          <p:cNvSpPr txBox="1">
            <a:spLocks noChangeArrowheads="1"/>
          </p:cNvSpPr>
          <p:nvPr/>
        </p:nvSpPr>
        <p:spPr bwMode="auto">
          <a:xfrm>
            <a:off x="7076256" y="1326719"/>
            <a:ext cx="1697037" cy="73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a:solidFill>
                  <a:schemeClr val="tx1"/>
                </a:solidFill>
                <a:latin typeface="Verdana" pitchFamily="34" charset="0"/>
                <a:cs typeface="Arial" charset="0"/>
              </a:defRPr>
            </a:lvl1pPr>
            <a:lvl2pPr marL="742950" indent="-285750" eaLnBrk="0" hangingPunct="0">
              <a:defRPr sz="2000" i="1">
                <a:solidFill>
                  <a:schemeClr val="tx1"/>
                </a:solidFill>
                <a:latin typeface="Verdana" pitchFamily="34" charset="0"/>
                <a:cs typeface="Arial" charset="0"/>
              </a:defRPr>
            </a:lvl2pPr>
            <a:lvl3pPr marL="1143000" indent="-228600" eaLnBrk="0" hangingPunct="0">
              <a:defRPr sz="2000" i="1">
                <a:solidFill>
                  <a:schemeClr val="tx1"/>
                </a:solidFill>
                <a:latin typeface="Verdana" pitchFamily="34" charset="0"/>
                <a:cs typeface="Arial" charset="0"/>
              </a:defRPr>
            </a:lvl3pPr>
            <a:lvl4pPr marL="1600200" indent="-228600" eaLnBrk="0" hangingPunct="0">
              <a:defRPr sz="2000" i="1">
                <a:solidFill>
                  <a:schemeClr val="tx1"/>
                </a:solidFill>
                <a:latin typeface="Verdana" pitchFamily="34" charset="0"/>
                <a:cs typeface="Arial" charset="0"/>
              </a:defRPr>
            </a:lvl4pPr>
            <a:lvl5pPr marL="2057400" indent="-228600" eaLnBrk="0" hangingPunct="0">
              <a:defRPr sz="2000" i="1">
                <a:solidFill>
                  <a:schemeClr val="tx1"/>
                </a:solidFill>
                <a:latin typeface="Verdana" pitchFamily="34" charset="0"/>
                <a:cs typeface="Arial" charset="0"/>
              </a:defRPr>
            </a:lvl5pPr>
            <a:lvl6pPr marL="2514600" indent="-228600" eaLnBrk="0" fontAlgn="base" hangingPunct="0">
              <a:spcBef>
                <a:spcPct val="0"/>
              </a:spcBef>
              <a:spcAft>
                <a:spcPct val="0"/>
              </a:spcAft>
              <a:defRPr sz="2000" i="1">
                <a:solidFill>
                  <a:schemeClr val="tx1"/>
                </a:solidFill>
                <a:latin typeface="Verdana" pitchFamily="34" charset="0"/>
                <a:cs typeface="Arial" charset="0"/>
              </a:defRPr>
            </a:lvl6pPr>
            <a:lvl7pPr marL="2971800" indent="-228600" eaLnBrk="0" fontAlgn="base" hangingPunct="0">
              <a:spcBef>
                <a:spcPct val="0"/>
              </a:spcBef>
              <a:spcAft>
                <a:spcPct val="0"/>
              </a:spcAft>
              <a:defRPr sz="2000" i="1">
                <a:solidFill>
                  <a:schemeClr val="tx1"/>
                </a:solidFill>
                <a:latin typeface="Verdana" pitchFamily="34" charset="0"/>
                <a:cs typeface="Arial" charset="0"/>
              </a:defRPr>
            </a:lvl7pPr>
            <a:lvl8pPr marL="3429000" indent="-228600" eaLnBrk="0" fontAlgn="base" hangingPunct="0">
              <a:spcBef>
                <a:spcPct val="0"/>
              </a:spcBef>
              <a:spcAft>
                <a:spcPct val="0"/>
              </a:spcAft>
              <a:defRPr sz="2000" i="1">
                <a:solidFill>
                  <a:schemeClr val="tx1"/>
                </a:solidFill>
                <a:latin typeface="Verdana" pitchFamily="34" charset="0"/>
                <a:cs typeface="Arial" charset="0"/>
              </a:defRPr>
            </a:lvl8pPr>
            <a:lvl9pPr marL="3886200" indent="-228600" eaLnBrk="0" fontAlgn="base" hangingPunct="0">
              <a:spcBef>
                <a:spcPct val="0"/>
              </a:spcBef>
              <a:spcAft>
                <a:spcPct val="0"/>
              </a:spcAft>
              <a:defRPr sz="2000" i="1">
                <a:solidFill>
                  <a:schemeClr val="tx1"/>
                </a:solidFill>
                <a:latin typeface="Verdana" pitchFamily="34" charset="0"/>
                <a:cs typeface="Arial" charset="0"/>
              </a:defRPr>
            </a:lvl9pPr>
          </a:lstStyle>
          <a:p>
            <a:pPr eaLnBrk="1" hangingPunct="1">
              <a:lnSpc>
                <a:spcPct val="130000"/>
              </a:lnSpc>
              <a:spcBef>
                <a:spcPct val="50000"/>
              </a:spcBef>
            </a:pPr>
            <a:r>
              <a:rPr lang="it-IT" altLang="it-IT" sz="1600" b="1" i="0" dirty="0">
                <a:solidFill>
                  <a:srgbClr val="C00000"/>
                </a:solidFill>
              </a:rPr>
              <a:t>temperature estive</a:t>
            </a:r>
          </a:p>
        </p:txBody>
      </p:sp>
      <p:sp>
        <p:nvSpPr>
          <p:cNvPr id="16397" name="Fumetto 2 5"/>
          <p:cNvSpPr>
            <a:spLocks noChangeArrowheads="1"/>
          </p:cNvSpPr>
          <p:nvPr/>
        </p:nvSpPr>
        <p:spPr bwMode="auto">
          <a:xfrm>
            <a:off x="7276531" y="2150499"/>
            <a:ext cx="1227137" cy="656167"/>
          </a:xfrm>
          <a:prstGeom prst="wedgeRoundRectCallout">
            <a:avLst>
              <a:gd name="adj1" fmla="val -38606"/>
              <a:gd name="adj2" fmla="val 87347"/>
              <a:gd name="adj3" fmla="val 16667"/>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i="1">
                <a:solidFill>
                  <a:schemeClr val="tx1"/>
                </a:solidFill>
                <a:latin typeface="Verdana" pitchFamily="34" charset="0"/>
                <a:cs typeface="Arial" charset="0"/>
              </a:defRPr>
            </a:lvl1pPr>
            <a:lvl2pPr marL="742950" indent="-285750" eaLnBrk="0" hangingPunct="0">
              <a:defRPr sz="2000" i="1">
                <a:solidFill>
                  <a:schemeClr val="tx1"/>
                </a:solidFill>
                <a:latin typeface="Verdana" pitchFamily="34" charset="0"/>
                <a:cs typeface="Arial" charset="0"/>
              </a:defRPr>
            </a:lvl2pPr>
            <a:lvl3pPr marL="1143000" indent="-228600" eaLnBrk="0" hangingPunct="0">
              <a:defRPr sz="2000" i="1">
                <a:solidFill>
                  <a:schemeClr val="tx1"/>
                </a:solidFill>
                <a:latin typeface="Verdana" pitchFamily="34" charset="0"/>
                <a:cs typeface="Arial" charset="0"/>
              </a:defRPr>
            </a:lvl3pPr>
            <a:lvl4pPr marL="1600200" indent="-228600" eaLnBrk="0" hangingPunct="0">
              <a:defRPr sz="2000" i="1">
                <a:solidFill>
                  <a:schemeClr val="tx1"/>
                </a:solidFill>
                <a:latin typeface="Verdana" pitchFamily="34" charset="0"/>
                <a:cs typeface="Arial" charset="0"/>
              </a:defRPr>
            </a:lvl4pPr>
            <a:lvl5pPr marL="2057400" indent="-228600" eaLnBrk="0" hangingPunct="0">
              <a:defRPr sz="2000" i="1">
                <a:solidFill>
                  <a:schemeClr val="tx1"/>
                </a:solidFill>
                <a:latin typeface="Verdana" pitchFamily="34" charset="0"/>
                <a:cs typeface="Arial" charset="0"/>
              </a:defRPr>
            </a:lvl5pPr>
            <a:lvl6pPr marL="2514600" indent="-228600" eaLnBrk="0" fontAlgn="base" hangingPunct="0">
              <a:spcBef>
                <a:spcPct val="0"/>
              </a:spcBef>
              <a:spcAft>
                <a:spcPct val="0"/>
              </a:spcAft>
              <a:defRPr sz="2000" i="1">
                <a:solidFill>
                  <a:schemeClr val="tx1"/>
                </a:solidFill>
                <a:latin typeface="Verdana" pitchFamily="34" charset="0"/>
                <a:cs typeface="Arial" charset="0"/>
              </a:defRPr>
            </a:lvl6pPr>
            <a:lvl7pPr marL="2971800" indent="-228600" eaLnBrk="0" fontAlgn="base" hangingPunct="0">
              <a:spcBef>
                <a:spcPct val="0"/>
              </a:spcBef>
              <a:spcAft>
                <a:spcPct val="0"/>
              </a:spcAft>
              <a:defRPr sz="2000" i="1">
                <a:solidFill>
                  <a:schemeClr val="tx1"/>
                </a:solidFill>
                <a:latin typeface="Verdana" pitchFamily="34" charset="0"/>
                <a:cs typeface="Arial" charset="0"/>
              </a:defRPr>
            </a:lvl7pPr>
            <a:lvl8pPr marL="3429000" indent="-228600" eaLnBrk="0" fontAlgn="base" hangingPunct="0">
              <a:spcBef>
                <a:spcPct val="0"/>
              </a:spcBef>
              <a:spcAft>
                <a:spcPct val="0"/>
              </a:spcAft>
              <a:defRPr sz="2000" i="1">
                <a:solidFill>
                  <a:schemeClr val="tx1"/>
                </a:solidFill>
                <a:latin typeface="Verdana" pitchFamily="34" charset="0"/>
                <a:cs typeface="Arial" charset="0"/>
              </a:defRPr>
            </a:lvl8pPr>
            <a:lvl9pPr marL="3886200" indent="-228600" eaLnBrk="0" fontAlgn="base" hangingPunct="0">
              <a:spcBef>
                <a:spcPct val="0"/>
              </a:spcBef>
              <a:spcAft>
                <a:spcPct val="0"/>
              </a:spcAft>
              <a:defRPr sz="2000" i="1">
                <a:solidFill>
                  <a:schemeClr val="tx1"/>
                </a:solidFill>
                <a:latin typeface="Verdana" pitchFamily="34" charset="0"/>
                <a:cs typeface="Arial" charset="0"/>
              </a:defRPr>
            </a:lvl9pPr>
          </a:lstStyle>
          <a:p>
            <a:pPr algn="ctr" eaLnBrk="1" hangingPunct="1"/>
            <a:r>
              <a:rPr lang="it-IT" altLang="it-IT" sz="1800" b="1" i="0" dirty="0">
                <a:solidFill>
                  <a:srgbClr val="FF0000"/>
                </a:solidFill>
              </a:rPr>
              <a:t>+ 1,5 °C</a:t>
            </a:r>
          </a:p>
        </p:txBody>
      </p:sp>
      <p:sp>
        <p:nvSpPr>
          <p:cNvPr id="14" name="Rectangle 12"/>
          <p:cNvSpPr>
            <a:spLocks noChangeArrowheads="1"/>
          </p:cNvSpPr>
          <p:nvPr/>
        </p:nvSpPr>
        <p:spPr bwMode="auto">
          <a:xfrm>
            <a:off x="179388" y="675928"/>
            <a:ext cx="8716924"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pPr>
            <a:r>
              <a:rPr lang="it-IT" altLang="it-IT" sz="3200" b="1" dirty="0">
                <a:solidFill>
                  <a:srgbClr val="C00000"/>
                </a:solidFill>
                <a:latin typeface="Calibri" pitchFamily="34" charset="0"/>
                <a:ea typeface="+mj-ea"/>
                <a:cs typeface="+mj-cs"/>
              </a:rPr>
              <a:t>a</a:t>
            </a:r>
            <a:r>
              <a:rPr lang="it-IT" altLang="it-IT" sz="3200" b="1" dirty="0" smtClean="0">
                <a:solidFill>
                  <a:srgbClr val="C00000"/>
                </a:solidFill>
                <a:latin typeface="Calibri" pitchFamily="34" charset="0"/>
                <a:ea typeface="+mj-ea"/>
                <a:cs typeface="+mj-cs"/>
              </a:rPr>
              <a:t>umentano le ONDATE DI CALORE</a:t>
            </a:r>
            <a:endParaRPr lang="it-IT" altLang="it-IT" sz="3200" b="1" dirty="0">
              <a:solidFill>
                <a:srgbClr val="C00000"/>
              </a:solidFill>
              <a:latin typeface="Calibri" pitchFamily="34" charset="0"/>
              <a:ea typeface="+mj-ea"/>
              <a:cs typeface="+mj-cs"/>
            </a:endParaRPr>
          </a:p>
        </p:txBody>
      </p:sp>
      <p:pic>
        <p:nvPicPr>
          <p:cNvPr id="15" name="Picture 10" descr="meteo_fvg_O"/>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7504" y="165522"/>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egnaposto testo 14"/>
          <p:cNvSpPr txBox="1">
            <a:spLocks/>
          </p:cNvSpPr>
          <p:nvPr/>
        </p:nvSpPr>
        <p:spPr>
          <a:xfrm>
            <a:off x="1619250" y="188640"/>
            <a:ext cx="6840538" cy="311150"/>
          </a:xfrm>
          <a:prstGeom prst="rect">
            <a:avLst/>
          </a:prstGeom>
        </p:spPr>
        <p:txBody>
          <a:bodyPr/>
          <a:lstStyle>
            <a:lvl1pPr marL="0" indent="0" algn="r" rtl="0" eaLnBrk="1" fontAlgn="base" hangingPunct="1">
              <a:spcBef>
                <a:spcPct val="20000"/>
              </a:spcBef>
              <a:spcAft>
                <a:spcPct val="0"/>
              </a:spcAft>
              <a:buNone/>
              <a:defRPr sz="1400" b="0" i="1">
                <a:solidFill>
                  <a:srgbClr val="CC6600"/>
                </a:solidFill>
                <a:latin typeface="+mn-lt"/>
                <a:ea typeface="+mn-ea"/>
                <a:cs typeface="+mn-cs"/>
              </a:defRPr>
            </a:lvl1pPr>
            <a:lvl2pPr marL="742950" indent="-285750" algn="l" rtl="0" eaLnBrk="1" fontAlgn="base" hangingPunct="1">
              <a:spcBef>
                <a:spcPct val="20000"/>
              </a:spcBef>
              <a:spcAft>
                <a:spcPct val="0"/>
              </a:spcAft>
              <a:buChar char="–"/>
              <a:defRPr sz="1400" b="0" i="1">
                <a:solidFill>
                  <a:srgbClr val="CC6600"/>
                </a:solidFill>
                <a:latin typeface="+mn-lt"/>
              </a:defRPr>
            </a:lvl2pPr>
            <a:lvl3pPr marL="1143000" indent="-228600" algn="l" rtl="0" eaLnBrk="1" fontAlgn="base" hangingPunct="1">
              <a:spcBef>
                <a:spcPct val="20000"/>
              </a:spcBef>
              <a:spcAft>
                <a:spcPct val="0"/>
              </a:spcAft>
              <a:buChar char="•"/>
              <a:defRPr sz="1400" b="0" i="1">
                <a:solidFill>
                  <a:srgbClr val="CC6600"/>
                </a:solidFill>
                <a:latin typeface="+mn-lt"/>
              </a:defRPr>
            </a:lvl3pPr>
            <a:lvl4pPr marL="1600200" indent="-228600" algn="l" rtl="0" eaLnBrk="1" fontAlgn="base" hangingPunct="1">
              <a:spcBef>
                <a:spcPct val="20000"/>
              </a:spcBef>
              <a:spcAft>
                <a:spcPct val="0"/>
              </a:spcAft>
              <a:buChar char="–"/>
              <a:defRPr sz="1400" b="0" i="1">
                <a:solidFill>
                  <a:srgbClr val="CC6600"/>
                </a:solidFill>
                <a:latin typeface="+mn-lt"/>
              </a:defRPr>
            </a:lvl4pPr>
            <a:lvl5pPr marL="2057400" indent="-228600" algn="l" rtl="0" eaLnBrk="1" fontAlgn="base" hangingPunct="1">
              <a:spcBef>
                <a:spcPct val="20000"/>
              </a:spcBef>
              <a:spcAft>
                <a:spcPct val="0"/>
              </a:spcAft>
              <a:buChar char="»"/>
              <a:defRPr sz="1400" b="0" i="1">
                <a:solidFill>
                  <a:srgbClr val="CC6600"/>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lvl="0"/>
            <a:r>
              <a:rPr lang="it-IT" kern="0" dirty="0"/>
              <a:t>cambia il clima… in Friuli Venezia Giulia</a:t>
            </a:r>
          </a:p>
        </p:txBody>
      </p:sp>
      <p:sp>
        <p:nvSpPr>
          <p:cNvPr id="17" name="Line 7"/>
          <p:cNvSpPr>
            <a:spLocks noChangeShapeType="1"/>
          </p:cNvSpPr>
          <p:nvPr/>
        </p:nvSpPr>
        <p:spPr bwMode="auto">
          <a:xfrm>
            <a:off x="1619250" y="476250"/>
            <a:ext cx="69850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pic>
        <p:nvPicPr>
          <p:cNvPr id="18" name="Immagine 1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700733" y="123453"/>
            <a:ext cx="391158" cy="497235"/>
          </a:xfrm>
          <a:prstGeom prst="rect">
            <a:avLst/>
          </a:prstGeom>
        </p:spPr>
      </p:pic>
    </p:spTree>
    <p:custDataLst>
      <p:tags r:id="rId1"/>
    </p:custDataLst>
    <p:extLst>
      <p:ext uri="{BB962C8B-B14F-4D97-AF65-F5344CB8AC3E}">
        <p14:creationId xmlns:p14="http://schemas.microsoft.com/office/powerpoint/2010/main" val="934589460"/>
      </p:ext>
    </p:extLst>
  </p:cSld>
  <p:clrMapOvr>
    <a:masterClrMapping/>
  </p:clrMapOvr>
  <p:transition spd="med" advTm="30000">
    <p:dissolv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10" descr="meteo_fvg_O"/>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7950" y="165100"/>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Line 7"/>
          <p:cNvSpPr>
            <a:spLocks noChangeShapeType="1"/>
          </p:cNvSpPr>
          <p:nvPr/>
        </p:nvSpPr>
        <p:spPr bwMode="auto">
          <a:xfrm>
            <a:off x="1619250" y="476250"/>
            <a:ext cx="69850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26" name="Line 7"/>
          <p:cNvSpPr>
            <a:spLocks noChangeShapeType="1"/>
          </p:cNvSpPr>
          <p:nvPr/>
        </p:nvSpPr>
        <p:spPr bwMode="auto">
          <a:xfrm>
            <a:off x="179388" y="6597650"/>
            <a:ext cx="8713787"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27" name="Rectangle 12"/>
          <p:cNvSpPr>
            <a:spLocks noChangeArrowheads="1"/>
          </p:cNvSpPr>
          <p:nvPr/>
        </p:nvSpPr>
        <p:spPr bwMode="auto">
          <a:xfrm>
            <a:off x="179387" y="819944"/>
            <a:ext cx="87137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pPr>
            <a:r>
              <a:rPr lang="it-IT" altLang="it-IT" sz="3200" b="1" dirty="0">
                <a:solidFill>
                  <a:srgbClr val="C00000"/>
                </a:solidFill>
                <a:latin typeface="Calibri" pitchFamily="34" charset="0"/>
                <a:ea typeface="+mj-ea"/>
                <a:cs typeface="+mj-cs"/>
              </a:rPr>
              <a:t>diminuiscono i giorni con gelata</a:t>
            </a:r>
          </a:p>
        </p:txBody>
      </p:sp>
      <p:sp>
        <p:nvSpPr>
          <p:cNvPr id="30739" name="Rectangle 3"/>
          <p:cNvSpPr>
            <a:spLocks noChangeArrowheads="1"/>
          </p:cNvSpPr>
          <p:nvPr/>
        </p:nvSpPr>
        <p:spPr bwMode="auto">
          <a:xfrm>
            <a:off x="1763713" y="188913"/>
            <a:ext cx="66246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lvl="0" algn="r" eaLnBrk="1" fontAlgn="base" hangingPunct="1">
              <a:spcAft>
                <a:spcPct val="0"/>
              </a:spcAft>
              <a:buNone/>
            </a:pPr>
            <a:r>
              <a:rPr lang="it-IT" sz="1400" b="0" i="1" kern="0" dirty="0">
                <a:solidFill>
                  <a:srgbClr val="CC6600"/>
                </a:solidFill>
                <a:latin typeface="Calibri"/>
              </a:rPr>
              <a:t>cambia il clima… in Friuli Venezia Giulia</a:t>
            </a:r>
          </a:p>
        </p:txBody>
      </p:sp>
      <p:pic>
        <p:nvPicPr>
          <p:cNvPr id="37890"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33788" y="1447017"/>
            <a:ext cx="8280000" cy="5006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Immagin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00733" y="123453"/>
            <a:ext cx="391158" cy="497235"/>
          </a:xfrm>
          <a:prstGeom prst="rect">
            <a:avLst/>
          </a:prstGeom>
        </p:spPr>
      </p:pic>
    </p:spTree>
    <p:extLst>
      <p:ext uri="{BB962C8B-B14F-4D97-AF65-F5344CB8AC3E}">
        <p14:creationId xmlns:p14="http://schemas.microsoft.com/office/powerpoint/2010/main" val="709403863"/>
      </p:ext>
    </p:extLst>
  </p:cSld>
  <p:clrMapOvr>
    <a:masterClrMapping/>
  </p:clrMapOvr>
  <p:transition>
    <p:strips dir="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83385" y="2492896"/>
            <a:ext cx="3241055" cy="431912"/>
          </a:xfrm>
        </p:spPr>
        <p:txBody>
          <a:bodyPr/>
          <a:lstStyle/>
          <a:p>
            <a:r>
              <a:rPr lang="it-IT" altLang="it-IT" dirty="0" smtClean="0"/>
              <a:t>precipitazioni FVG</a:t>
            </a:r>
            <a:endParaRPr lang="it-IT" dirty="0"/>
          </a:p>
        </p:txBody>
      </p:sp>
      <p:pic>
        <p:nvPicPr>
          <p:cNvPr id="31747" name="Picture 10" descr="meteo_fvg_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950" y="165100"/>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Line 7"/>
          <p:cNvSpPr>
            <a:spLocks noChangeShapeType="1"/>
          </p:cNvSpPr>
          <p:nvPr/>
        </p:nvSpPr>
        <p:spPr bwMode="auto">
          <a:xfrm>
            <a:off x="1619250" y="476250"/>
            <a:ext cx="69850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FFFFFF"/>
              </a:solidFill>
            </a:endParaRPr>
          </a:p>
        </p:txBody>
      </p:sp>
      <p:sp>
        <p:nvSpPr>
          <p:cNvPr id="31753" name="Rectangle 3"/>
          <p:cNvSpPr>
            <a:spLocks noChangeArrowheads="1"/>
          </p:cNvSpPr>
          <p:nvPr/>
        </p:nvSpPr>
        <p:spPr bwMode="auto">
          <a:xfrm>
            <a:off x="1763713" y="188913"/>
            <a:ext cx="66246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r">
              <a:spcBef>
                <a:spcPct val="0"/>
              </a:spcBef>
              <a:buFontTx/>
              <a:buNone/>
            </a:pPr>
            <a:r>
              <a:rPr lang="it-IT" altLang="it-IT" sz="1400" b="0" i="1" dirty="0" smtClean="0">
                <a:solidFill>
                  <a:srgbClr val="CC6600"/>
                </a:solidFill>
              </a:rPr>
              <a:t>cambia il clima… in </a:t>
            </a:r>
            <a:r>
              <a:rPr lang="it-IT" altLang="it-IT" sz="1400" b="0" i="1" dirty="0">
                <a:solidFill>
                  <a:srgbClr val="CC6600"/>
                </a:solidFill>
              </a:rPr>
              <a:t>Friuli Venezia Giulia</a:t>
            </a:r>
          </a:p>
        </p:txBody>
      </p:sp>
      <p:pic>
        <p:nvPicPr>
          <p:cNvPr id="31754" name="Picture 10" descr="\\NFS\flapp\FEDERICA - clima\foto-per Federica-clima\Date2009-07-07-183848-rid30.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78681" y="1262063"/>
            <a:ext cx="7315200" cy="5205065"/>
          </a:xfrm>
          <a:prstGeom prst="rect">
            <a:avLst/>
          </a:prstGeom>
          <a:noFill/>
          <a:extLst>
            <a:ext uri="{909E8E84-426E-40DD-AFC4-6F175D3DCCD1}">
              <a14:hiddenFill xmlns:a14="http://schemas.microsoft.com/office/drawing/2010/main">
                <a:solidFill>
                  <a:srgbClr val="FFFFFF"/>
                </a:solidFill>
              </a14:hiddenFill>
            </a:ext>
          </a:extLst>
        </p:spPr>
      </p:pic>
      <p:sp>
        <p:nvSpPr>
          <p:cNvPr id="31751" name="Rectangle 6"/>
          <p:cNvSpPr>
            <a:spLocks noChangeArrowheads="1"/>
          </p:cNvSpPr>
          <p:nvPr/>
        </p:nvSpPr>
        <p:spPr bwMode="auto">
          <a:xfrm>
            <a:off x="107950" y="541338"/>
            <a:ext cx="8856538"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1"/>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ct val="0"/>
              </a:spcBef>
              <a:buFontTx/>
              <a:buNone/>
            </a:pPr>
            <a:r>
              <a:rPr lang="it-IT" altLang="it-IT" dirty="0">
                <a:solidFill>
                  <a:srgbClr val="C00000"/>
                </a:solidFill>
              </a:rPr>
              <a:t>Come stanno </a:t>
            </a:r>
            <a:r>
              <a:rPr lang="it-IT" altLang="it-IT" dirty="0" smtClean="0">
                <a:solidFill>
                  <a:srgbClr val="C00000"/>
                </a:solidFill>
              </a:rPr>
              <a:t>cambiando le </a:t>
            </a:r>
            <a:r>
              <a:rPr lang="it-IT" altLang="it-IT" dirty="0">
                <a:solidFill>
                  <a:srgbClr val="C00000"/>
                </a:solidFill>
              </a:rPr>
              <a:t>precipitazioni in </a:t>
            </a:r>
            <a:r>
              <a:rPr lang="it-IT" altLang="it-IT" dirty="0" smtClean="0">
                <a:solidFill>
                  <a:srgbClr val="C00000"/>
                </a:solidFill>
              </a:rPr>
              <a:t>FVG?</a:t>
            </a:r>
            <a:endParaRPr lang="it-IT" altLang="it-IT" dirty="0">
              <a:solidFill>
                <a:srgbClr val="C00000"/>
              </a:solidFill>
            </a:endParaRPr>
          </a:p>
        </p:txBody>
      </p:sp>
      <p:pic>
        <p:nvPicPr>
          <p:cNvPr id="31755" name="Picture 11" descr="\\NFS\flapp\FEDERICA - clima\foto-per Federica-clima\piogge_IMG_9616-20100220-rid30.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59632" y="2969744"/>
            <a:ext cx="2448272" cy="18377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siccità-TerrenoSpaccato-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359314" y="2951041"/>
            <a:ext cx="2453046" cy="183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ccia bidirezionale orizzontale 2"/>
          <p:cNvSpPr/>
          <p:nvPr/>
        </p:nvSpPr>
        <p:spPr bwMode="auto">
          <a:xfrm>
            <a:off x="3995936" y="3998167"/>
            <a:ext cx="1152129" cy="438945"/>
          </a:xfrm>
          <a:prstGeom prst="leftRightArrow">
            <a:avLst>
              <a:gd name="adj1" fmla="val 38755"/>
              <a:gd name="adj2" fmla="val 57957"/>
            </a:avLst>
          </a:prstGeom>
          <a:solidFill>
            <a:srgbClr val="FFC000"/>
          </a:solidFill>
          <a:ln>
            <a:noFill/>
          </a:ln>
          <a:effectLst/>
          <a:ex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it-IT" sz="2000" smtClean="0">
              <a:solidFill>
                <a:srgbClr val="003399"/>
              </a:solidFill>
              <a:latin typeface="Verdana" pitchFamily="34" charset="0"/>
            </a:endParaRPr>
          </a:p>
        </p:txBody>
      </p:sp>
      <p:sp>
        <p:nvSpPr>
          <p:cNvPr id="15" name="Rectangle 6"/>
          <p:cNvSpPr>
            <a:spLocks noChangeArrowheads="1"/>
          </p:cNvSpPr>
          <p:nvPr/>
        </p:nvSpPr>
        <p:spPr bwMode="auto">
          <a:xfrm>
            <a:off x="3923928" y="2780283"/>
            <a:ext cx="1180753" cy="10087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1"/>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ct val="0"/>
              </a:spcBef>
              <a:buFontTx/>
              <a:buNone/>
            </a:pPr>
            <a:r>
              <a:rPr lang="it-IT" altLang="it-IT" sz="7200" dirty="0" smtClean="0">
                <a:solidFill>
                  <a:srgbClr val="FFC000"/>
                </a:solidFill>
                <a:latin typeface="Century Gothic" panose="020B0502020202020204" pitchFamily="34" charset="0"/>
              </a:rPr>
              <a:t>?</a:t>
            </a:r>
            <a:endParaRPr lang="it-IT" altLang="it-IT" sz="7200" dirty="0">
              <a:solidFill>
                <a:srgbClr val="FFC000"/>
              </a:solidFill>
              <a:latin typeface="Century Gothic" panose="020B0502020202020204" pitchFamily="34" charset="0"/>
            </a:endParaRPr>
          </a:p>
        </p:txBody>
      </p:sp>
      <p:pic>
        <p:nvPicPr>
          <p:cNvPr id="16" name="Immagine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700733" y="123453"/>
            <a:ext cx="391158" cy="497235"/>
          </a:xfrm>
          <a:prstGeom prst="rect">
            <a:avLst/>
          </a:prstGeom>
        </p:spPr>
      </p:pic>
    </p:spTree>
    <p:extLst>
      <p:ext uri="{BB962C8B-B14F-4D97-AF65-F5344CB8AC3E}">
        <p14:creationId xmlns:p14="http://schemas.microsoft.com/office/powerpoint/2010/main" val="4254978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3517728" y="4313090"/>
            <a:ext cx="3310136" cy="700088"/>
          </a:xfrm>
        </p:spPr>
        <p:txBody>
          <a:bodyPr/>
          <a:lstStyle/>
          <a:p>
            <a:r>
              <a:rPr lang="it-IT" dirty="0" smtClean="0"/>
              <a:t>UD: piogge 100 anni</a:t>
            </a:r>
            <a:endParaRPr lang="it-IT" dirty="0"/>
          </a:p>
        </p:txBody>
      </p:sp>
      <p:pic>
        <p:nvPicPr>
          <p:cNvPr id="31747" name="Picture 10" descr="meteo_fvg_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950" y="165100"/>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Line 7"/>
          <p:cNvSpPr>
            <a:spLocks noChangeShapeType="1"/>
          </p:cNvSpPr>
          <p:nvPr/>
        </p:nvSpPr>
        <p:spPr bwMode="auto">
          <a:xfrm>
            <a:off x="1619250" y="476250"/>
            <a:ext cx="69850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FFFFFF"/>
              </a:solidFill>
            </a:endParaRPr>
          </a:p>
        </p:txBody>
      </p:sp>
      <p:sp>
        <p:nvSpPr>
          <p:cNvPr id="31753" name="Rectangle 3"/>
          <p:cNvSpPr>
            <a:spLocks noChangeArrowheads="1"/>
          </p:cNvSpPr>
          <p:nvPr/>
        </p:nvSpPr>
        <p:spPr bwMode="auto">
          <a:xfrm>
            <a:off x="1763713" y="188913"/>
            <a:ext cx="66246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r">
              <a:spcBef>
                <a:spcPct val="0"/>
              </a:spcBef>
              <a:buFontTx/>
              <a:buNone/>
            </a:pPr>
            <a:r>
              <a:rPr lang="it-IT" altLang="it-IT" sz="1400" b="0" i="1" dirty="0">
                <a:solidFill>
                  <a:srgbClr val="CC6600"/>
                </a:solidFill>
              </a:rPr>
              <a:t>cambia il clima… in Friuli Venezia Giulia</a:t>
            </a:r>
          </a:p>
        </p:txBody>
      </p:sp>
      <p:sp>
        <p:nvSpPr>
          <p:cNvPr id="12" name="CasellaDiTesto 6"/>
          <p:cNvSpPr txBox="1">
            <a:spLocks noChangeArrowheads="1"/>
          </p:cNvSpPr>
          <p:nvPr/>
        </p:nvSpPr>
        <p:spPr bwMode="auto">
          <a:xfrm>
            <a:off x="98839" y="548680"/>
            <a:ext cx="89503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ct val="0"/>
              </a:spcBef>
              <a:buFontTx/>
              <a:buNone/>
            </a:pPr>
            <a:r>
              <a:rPr lang="it-IT" altLang="it-IT" dirty="0" smtClean="0">
                <a:solidFill>
                  <a:srgbClr val="C00000"/>
                </a:solidFill>
              </a:rPr>
              <a:t>non si evidenzia un trend netto </a:t>
            </a:r>
            <a:br>
              <a:rPr lang="it-IT" altLang="it-IT" dirty="0" smtClean="0">
                <a:solidFill>
                  <a:srgbClr val="C00000"/>
                </a:solidFill>
              </a:rPr>
            </a:br>
            <a:r>
              <a:rPr lang="it-IT" altLang="it-IT" dirty="0" smtClean="0">
                <a:solidFill>
                  <a:srgbClr val="C00000"/>
                </a:solidFill>
              </a:rPr>
              <a:t>nella QUANTITÀ TOTALE delle precipitazioni…</a:t>
            </a:r>
            <a:endParaRPr lang="it-IT" altLang="it-IT" dirty="0">
              <a:solidFill>
                <a:srgbClr val="C00000"/>
              </a:solidFill>
            </a:endParaRPr>
          </a:p>
        </p:txBody>
      </p:sp>
      <p:pic>
        <p:nvPicPr>
          <p:cNvPr id="13" name="Immagin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00733" y="123453"/>
            <a:ext cx="391158" cy="497235"/>
          </a:xfrm>
          <a:prstGeom prst="rect">
            <a:avLst/>
          </a:prstGeom>
        </p:spPr>
      </p:pic>
      <p:sp>
        <p:nvSpPr>
          <p:cNvPr id="17" name="Rettangolo 22"/>
          <p:cNvSpPr>
            <a:spLocks noChangeArrowheads="1"/>
          </p:cNvSpPr>
          <p:nvPr/>
        </p:nvSpPr>
        <p:spPr bwMode="auto">
          <a:xfrm>
            <a:off x="107950" y="6171684"/>
            <a:ext cx="8941214" cy="438429"/>
          </a:xfrm>
          <a:prstGeom prst="rect">
            <a:avLst/>
          </a:prstGeom>
          <a:solidFill>
            <a:srgbClr val="FFFF99"/>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b"/>
          <a:lstStyle>
            <a:lvl1pPr eaLnBrk="0" hangingPunct="0">
              <a:defRPr sz="2000" i="1">
                <a:solidFill>
                  <a:schemeClr val="tx1"/>
                </a:solidFill>
                <a:latin typeface="Verdana" pitchFamily="34" charset="0"/>
                <a:cs typeface="Arial" charset="0"/>
              </a:defRPr>
            </a:lvl1pPr>
            <a:lvl2pPr marL="742950" indent="-285750" eaLnBrk="0" hangingPunct="0">
              <a:defRPr sz="2000" i="1">
                <a:solidFill>
                  <a:schemeClr val="tx1"/>
                </a:solidFill>
                <a:latin typeface="Verdana" pitchFamily="34" charset="0"/>
                <a:cs typeface="Arial" charset="0"/>
              </a:defRPr>
            </a:lvl2pPr>
            <a:lvl3pPr marL="1143000" indent="-228600" eaLnBrk="0" hangingPunct="0">
              <a:defRPr sz="2000" i="1">
                <a:solidFill>
                  <a:schemeClr val="tx1"/>
                </a:solidFill>
                <a:latin typeface="Verdana" pitchFamily="34" charset="0"/>
                <a:cs typeface="Arial" charset="0"/>
              </a:defRPr>
            </a:lvl3pPr>
            <a:lvl4pPr marL="1600200" indent="-228600" eaLnBrk="0" hangingPunct="0">
              <a:defRPr sz="2000" i="1">
                <a:solidFill>
                  <a:schemeClr val="tx1"/>
                </a:solidFill>
                <a:latin typeface="Verdana" pitchFamily="34" charset="0"/>
                <a:cs typeface="Arial" charset="0"/>
              </a:defRPr>
            </a:lvl4pPr>
            <a:lvl5pPr marL="2057400" indent="-228600" eaLnBrk="0" hangingPunct="0">
              <a:defRPr sz="2000" i="1">
                <a:solidFill>
                  <a:schemeClr val="tx1"/>
                </a:solidFill>
                <a:latin typeface="Verdana" pitchFamily="34" charset="0"/>
                <a:cs typeface="Arial" charset="0"/>
              </a:defRPr>
            </a:lvl5pPr>
            <a:lvl6pPr marL="2514600" indent="-228600" eaLnBrk="0" fontAlgn="base" hangingPunct="0">
              <a:spcBef>
                <a:spcPct val="0"/>
              </a:spcBef>
              <a:spcAft>
                <a:spcPct val="0"/>
              </a:spcAft>
              <a:defRPr sz="2000" i="1">
                <a:solidFill>
                  <a:schemeClr val="tx1"/>
                </a:solidFill>
                <a:latin typeface="Verdana" pitchFamily="34" charset="0"/>
                <a:cs typeface="Arial" charset="0"/>
              </a:defRPr>
            </a:lvl6pPr>
            <a:lvl7pPr marL="2971800" indent="-228600" eaLnBrk="0" fontAlgn="base" hangingPunct="0">
              <a:spcBef>
                <a:spcPct val="0"/>
              </a:spcBef>
              <a:spcAft>
                <a:spcPct val="0"/>
              </a:spcAft>
              <a:defRPr sz="2000" i="1">
                <a:solidFill>
                  <a:schemeClr val="tx1"/>
                </a:solidFill>
                <a:latin typeface="Verdana" pitchFamily="34" charset="0"/>
                <a:cs typeface="Arial" charset="0"/>
              </a:defRPr>
            </a:lvl7pPr>
            <a:lvl8pPr marL="3429000" indent="-228600" eaLnBrk="0" fontAlgn="base" hangingPunct="0">
              <a:spcBef>
                <a:spcPct val="0"/>
              </a:spcBef>
              <a:spcAft>
                <a:spcPct val="0"/>
              </a:spcAft>
              <a:defRPr sz="2000" i="1">
                <a:solidFill>
                  <a:schemeClr val="tx1"/>
                </a:solidFill>
                <a:latin typeface="Verdana" pitchFamily="34" charset="0"/>
                <a:cs typeface="Arial" charset="0"/>
              </a:defRPr>
            </a:lvl8pPr>
            <a:lvl9pPr marL="3886200" indent="-228600" eaLnBrk="0" fontAlgn="base" hangingPunct="0">
              <a:spcBef>
                <a:spcPct val="0"/>
              </a:spcBef>
              <a:spcAft>
                <a:spcPct val="0"/>
              </a:spcAft>
              <a:defRPr sz="2000" i="1">
                <a:solidFill>
                  <a:schemeClr val="tx1"/>
                </a:solidFill>
                <a:latin typeface="Verdana" pitchFamily="34" charset="0"/>
                <a:cs typeface="Arial" charset="0"/>
              </a:defRPr>
            </a:lvl9pPr>
          </a:lstStyle>
          <a:p>
            <a:pPr algn="ctr" eaLnBrk="1" hangingPunct="1"/>
            <a:r>
              <a:rPr lang="it-IT" altLang="it-IT" sz="2600" b="1" i="0" dirty="0" smtClean="0">
                <a:solidFill>
                  <a:schemeClr val="bg1">
                    <a:lumMod val="50000"/>
                  </a:schemeClr>
                </a:solidFill>
                <a:latin typeface="+mj-lt"/>
              </a:rPr>
              <a:t>la quantità di pioggia caduta varia molto da un anno all’altro</a:t>
            </a:r>
            <a:endParaRPr lang="it-IT" altLang="it-IT" sz="2600" b="1" i="0" dirty="0">
              <a:solidFill>
                <a:schemeClr val="bg1">
                  <a:lumMod val="50000"/>
                </a:schemeClr>
              </a:solidFill>
              <a:latin typeface="+mj-lt"/>
            </a:endParaRPr>
          </a:p>
        </p:txBody>
      </p:sp>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1679508"/>
            <a:ext cx="7226648" cy="4269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Immagine 1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444208" y="2060848"/>
            <a:ext cx="912000" cy="684000"/>
          </a:xfrm>
          <a:prstGeom prst="rect">
            <a:avLst/>
          </a:prstGeom>
        </p:spPr>
      </p:pic>
      <p:pic>
        <p:nvPicPr>
          <p:cNvPr id="16" name="Immagine 15"/>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914630" y="4581128"/>
            <a:ext cx="144126" cy="684000"/>
          </a:xfrm>
          <a:prstGeom prst="rect">
            <a:avLst/>
          </a:prstGeom>
        </p:spPr>
      </p:pic>
      <p:sp>
        <p:nvSpPr>
          <p:cNvPr id="19" name="CasellaDiTesto 1"/>
          <p:cNvSpPr txBox="1"/>
          <p:nvPr/>
        </p:nvSpPr>
        <p:spPr>
          <a:xfrm>
            <a:off x="7524328" y="2420888"/>
            <a:ext cx="1524836" cy="324811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it-IT" sz="1800" b="1" dirty="0">
                <a:solidFill>
                  <a:srgbClr val="0037A4"/>
                </a:solidFill>
              </a:rPr>
              <a:t>2014</a:t>
            </a:r>
            <a:r>
              <a:rPr lang="it-IT" sz="1800" b="1" baseline="0" dirty="0">
                <a:solidFill>
                  <a:srgbClr val="0037A4"/>
                </a:solidFill>
              </a:rPr>
              <a:t> </a:t>
            </a:r>
            <a:endParaRPr lang="it-IT" sz="1800" b="1" baseline="0" dirty="0" smtClean="0">
              <a:solidFill>
                <a:srgbClr val="0037A4"/>
              </a:solidFill>
            </a:endParaRPr>
          </a:p>
          <a:p>
            <a:pPr algn="ctr"/>
            <a:r>
              <a:rPr lang="it-IT" sz="1800" b="1" baseline="0" dirty="0" smtClean="0">
                <a:solidFill>
                  <a:srgbClr val="0037A4"/>
                </a:solidFill>
              </a:rPr>
              <a:t>anno </a:t>
            </a:r>
          </a:p>
          <a:p>
            <a:pPr algn="ctr"/>
            <a:r>
              <a:rPr lang="it-IT" sz="1800" b="1" baseline="0" dirty="0" smtClean="0">
                <a:solidFill>
                  <a:srgbClr val="0037A4"/>
                </a:solidFill>
              </a:rPr>
              <a:t>più </a:t>
            </a:r>
            <a:r>
              <a:rPr lang="it-IT" sz="1800" b="1" baseline="0" dirty="0">
                <a:solidFill>
                  <a:srgbClr val="0037A4"/>
                </a:solidFill>
              </a:rPr>
              <a:t>piovoso (dal 1960)</a:t>
            </a:r>
          </a:p>
          <a:p>
            <a:pPr algn="ctr"/>
            <a:endParaRPr lang="it-IT" sz="1800" b="1" dirty="0"/>
          </a:p>
          <a:p>
            <a:pPr algn="ctr"/>
            <a:endParaRPr lang="it-IT" sz="1800" b="1" baseline="0" dirty="0" smtClean="0"/>
          </a:p>
          <a:p>
            <a:pPr algn="ctr"/>
            <a:endParaRPr lang="it-IT" sz="1800" b="1" baseline="0" dirty="0" smtClean="0"/>
          </a:p>
          <a:p>
            <a:pPr algn="ctr"/>
            <a:r>
              <a:rPr lang="it-IT" sz="1800" b="1" baseline="0" dirty="0" smtClean="0">
                <a:solidFill>
                  <a:srgbClr val="CC0000"/>
                </a:solidFill>
              </a:rPr>
              <a:t>2015 </a:t>
            </a:r>
          </a:p>
          <a:p>
            <a:pPr algn="ctr"/>
            <a:r>
              <a:rPr lang="it-IT" sz="1800" b="1" baseline="0" dirty="0" smtClean="0">
                <a:solidFill>
                  <a:srgbClr val="CC0000"/>
                </a:solidFill>
              </a:rPr>
              <a:t>anno </a:t>
            </a:r>
          </a:p>
          <a:p>
            <a:pPr algn="ctr"/>
            <a:r>
              <a:rPr lang="it-IT" sz="1800" b="1" baseline="0" dirty="0" smtClean="0">
                <a:solidFill>
                  <a:srgbClr val="CC0000"/>
                </a:solidFill>
              </a:rPr>
              <a:t>meno </a:t>
            </a:r>
            <a:r>
              <a:rPr lang="it-IT" sz="1800" b="1" baseline="0" dirty="0">
                <a:solidFill>
                  <a:srgbClr val="CC0000"/>
                </a:solidFill>
              </a:rPr>
              <a:t>piovoso (dal 1945)</a:t>
            </a:r>
            <a:endParaRPr lang="it-IT" sz="1800" b="1" dirty="0">
              <a:solidFill>
                <a:srgbClr val="CC0000"/>
              </a:solidFill>
            </a:endParaRPr>
          </a:p>
        </p:txBody>
      </p:sp>
    </p:spTree>
    <p:extLst>
      <p:ext uri="{BB962C8B-B14F-4D97-AF65-F5344CB8AC3E}">
        <p14:creationId xmlns:p14="http://schemas.microsoft.com/office/powerpoint/2010/main" val="2978564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10" descr="meteo_fvg_O"/>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7950" y="165100"/>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Line 7"/>
          <p:cNvSpPr>
            <a:spLocks noChangeShapeType="1"/>
          </p:cNvSpPr>
          <p:nvPr/>
        </p:nvSpPr>
        <p:spPr bwMode="auto">
          <a:xfrm>
            <a:off x="1619250" y="476250"/>
            <a:ext cx="69850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1753" name="Rectangle 3"/>
          <p:cNvSpPr>
            <a:spLocks noChangeArrowheads="1"/>
          </p:cNvSpPr>
          <p:nvPr/>
        </p:nvSpPr>
        <p:spPr bwMode="auto">
          <a:xfrm>
            <a:off x="1763713" y="188913"/>
            <a:ext cx="66246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lvl="0" algn="r" eaLnBrk="1" fontAlgn="base" hangingPunct="1">
              <a:spcAft>
                <a:spcPct val="0"/>
              </a:spcAft>
              <a:buNone/>
            </a:pPr>
            <a:r>
              <a:rPr lang="it-IT" sz="1400" b="0" i="1" kern="0" dirty="0">
                <a:solidFill>
                  <a:srgbClr val="CC6600"/>
                </a:solidFill>
                <a:latin typeface="Calibri"/>
              </a:rPr>
              <a:t>cambia il clima… in Friuli Venezia Giulia</a:t>
            </a:r>
          </a:p>
        </p:txBody>
      </p:sp>
      <p:sp>
        <p:nvSpPr>
          <p:cNvPr id="11" name="Rectangle 2"/>
          <p:cNvSpPr>
            <a:spLocks noChangeArrowheads="1"/>
          </p:cNvSpPr>
          <p:nvPr/>
        </p:nvSpPr>
        <p:spPr bwMode="auto">
          <a:xfrm>
            <a:off x="13009" y="6237312"/>
            <a:ext cx="885666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hangingPunct="0">
              <a:spcBef>
                <a:spcPct val="0"/>
              </a:spcBef>
            </a:pPr>
            <a:r>
              <a:rPr lang="it-IT" altLang="it-IT" sz="2200" b="1" dirty="0">
                <a:solidFill>
                  <a:srgbClr val="003399"/>
                </a:solidFill>
                <a:latin typeface="Calibri" pitchFamily="34" charset="0"/>
              </a:rPr>
              <a:t>montagna FVG: piogge annuali 1915-2014</a:t>
            </a:r>
          </a:p>
        </p:txBody>
      </p:sp>
      <p:sp>
        <p:nvSpPr>
          <p:cNvPr id="12" name="CasellaDiTesto 6"/>
          <p:cNvSpPr txBox="1">
            <a:spLocks noChangeArrowheads="1"/>
          </p:cNvSpPr>
          <p:nvPr/>
        </p:nvSpPr>
        <p:spPr bwMode="auto">
          <a:xfrm>
            <a:off x="75133" y="747509"/>
            <a:ext cx="895032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ct val="0"/>
              </a:spcBef>
              <a:buFontTx/>
              <a:buNone/>
            </a:pPr>
            <a:r>
              <a:rPr lang="it-IT" altLang="it-IT" sz="2200" dirty="0" smtClean="0">
                <a:solidFill>
                  <a:srgbClr val="C00000"/>
                </a:solidFill>
              </a:rPr>
              <a:t>Non si evidenzia un trend netto nella quantità totale delle precipitazioni…</a:t>
            </a:r>
            <a:endParaRPr lang="it-IT" altLang="it-IT" sz="2200" dirty="0">
              <a:solidFill>
                <a:srgbClr val="C00000"/>
              </a:solidFill>
            </a:endParaRPr>
          </a:p>
        </p:txBody>
      </p:sp>
      <p:sp>
        <p:nvSpPr>
          <p:cNvPr id="5" name="CasellaDiTesto 4"/>
          <p:cNvSpPr txBox="1"/>
          <p:nvPr/>
        </p:nvSpPr>
        <p:spPr>
          <a:xfrm>
            <a:off x="130100" y="1351801"/>
            <a:ext cx="431528" cy="276999"/>
          </a:xfrm>
          <a:prstGeom prst="rect">
            <a:avLst/>
          </a:prstGeom>
          <a:noFill/>
        </p:spPr>
        <p:txBody>
          <a:bodyPr wrap="none" rtlCol="0">
            <a:spAutoFit/>
          </a:bodyPr>
          <a:lstStyle/>
          <a:p>
            <a:r>
              <a:rPr lang="it-IT" sz="1200" dirty="0" smtClean="0">
                <a:solidFill>
                  <a:schemeClr val="tx1"/>
                </a:solidFill>
                <a:latin typeface="Calibri" pitchFamily="34" charset="0"/>
                <a:cs typeface="Calibri" pitchFamily="34" charset="0"/>
              </a:rPr>
              <a:t>mm</a:t>
            </a:r>
            <a:endParaRPr lang="it-IT" sz="1200" dirty="0">
              <a:solidFill>
                <a:schemeClr val="tx1"/>
              </a:solidFill>
              <a:latin typeface="Calibri" pitchFamily="34" charset="0"/>
              <a:cs typeface="Calibri" pitchFamily="34" charset="0"/>
            </a:endParaRPr>
          </a:p>
        </p:txBody>
      </p:sp>
      <p:pic>
        <p:nvPicPr>
          <p:cNvPr id="7"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8445" y="1178396"/>
            <a:ext cx="9025030" cy="491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Immagin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00733" y="123453"/>
            <a:ext cx="391158" cy="497235"/>
          </a:xfrm>
          <a:prstGeom prst="rect">
            <a:avLst/>
          </a:prstGeom>
        </p:spPr>
      </p:pic>
    </p:spTree>
    <p:extLst>
      <p:ext uri="{BB962C8B-B14F-4D97-AF65-F5344CB8AC3E}">
        <p14:creationId xmlns:p14="http://schemas.microsoft.com/office/powerpoint/2010/main" val="2685277118"/>
      </p:ext>
    </p:extLst>
  </p:cSld>
  <p:clrMapOvr>
    <a:masterClrMapping/>
  </p:clrMapOvr>
  <p:transition>
    <p:strips dir="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8882" y="1309866"/>
            <a:ext cx="9051940" cy="4927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7" name="Picture 10" descr="meteo_fvg_O"/>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7950" y="165100"/>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Line 7"/>
          <p:cNvSpPr>
            <a:spLocks noChangeShapeType="1"/>
          </p:cNvSpPr>
          <p:nvPr/>
        </p:nvSpPr>
        <p:spPr bwMode="auto">
          <a:xfrm>
            <a:off x="1619250" y="476250"/>
            <a:ext cx="69850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1750" name="Line 7"/>
          <p:cNvSpPr>
            <a:spLocks noChangeShapeType="1"/>
          </p:cNvSpPr>
          <p:nvPr/>
        </p:nvSpPr>
        <p:spPr bwMode="auto">
          <a:xfrm>
            <a:off x="179388" y="6597650"/>
            <a:ext cx="8713787"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1753" name="Rectangle 3"/>
          <p:cNvSpPr>
            <a:spLocks noChangeArrowheads="1"/>
          </p:cNvSpPr>
          <p:nvPr/>
        </p:nvSpPr>
        <p:spPr bwMode="auto">
          <a:xfrm>
            <a:off x="1763713" y="188913"/>
            <a:ext cx="66246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lvl="0" algn="r" eaLnBrk="1" fontAlgn="base" hangingPunct="1">
              <a:spcAft>
                <a:spcPct val="0"/>
              </a:spcAft>
              <a:buNone/>
            </a:pPr>
            <a:r>
              <a:rPr lang="it-IT" sz="1400" b="0" i="1" kern="0" dirty="0">
                <a:solidFill>
                  <a:srgbClr val="CC6600"/>
                </a:solidFill>
                <a:latin typeface="Calibri"/>
              </a:rPr>
              <a:t>cambia il clima… in Friuli Venezia Giulia</a:t>
            </a:r>
          </a:p>
        </p:txBody>
      </p:sp>
      <p:sp>
        <p:nvSpPr>
          <p:cNvPr id="11" name="Rectangle 2"/>
          <p:cNvSpPr>
            <a:spLocks noChangeArrowheads="1"/>
          </p:cNvSpPr>
          <p:nvPr/>
        </p:nvSpPr>
        <p:spPr bwMode="auto">
          <a:xfrm>
            <a:off x="98882" y="6237312"/>
            <a:ext cx="892657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hangingPunct="0">
              <a:spcBef>
                <a:spcPct val="0"/>
              </a:spcBef>
            </a:pPr>
            <a:r>
              <a:rPr lang="it-IT" altLang="it-IT" sz="2200" b="1" dirty="0">
                <a:solidFill>
                  <a:srgbClr val="003399"/>
                </a:solidFill>
                <a:latin typeface="Calibri" pitchFamily="34" charset="0"/>
              </a:rPr>
              <a:t>pianura e costa FVG: piogge annuali 1915-2014</a:t>
            </a:r>
          </a:p>
        </p:txBody>
      </p:sp>
      <p:sp>
        <p:nvSpPr>
          <p:cNvPr id="5" name="CasellaDiTesto 4"/>
          <p:cNvSpPr txBox="1"/>
          <p:nvPr/>
        </p:nvSpPr>
        <p:spPr>
          <a:xfrm>
            <a:off x="107504" y="1495817"/>
            <a:ext cx="431528" cy="276999"/>
          </a:xfrm>
          <a:prstGeom prst="rect">
            <a:avLst/>
          </a:prstGeom>
          <a:noFill/>
        </p:spPr>
        <p:txBody>
          <a:bodyPr wrap="none" rtlCol="0">
            <a:spAutoFit/>
          </a:bodyPr>
          <a:lstStyle/>
          <a:p>
            <a:r>
              <a:rPr lang="it-IT" sz="1200" dirty="0" smtClean="0">
                <a:solidFill>
                  <a:schemeClr val="tx1"/>
                </a:solidFill>
                <a:latin typeface="Calibri" pitchFamily="34" charset="0"/>
                <a:cs typeface="Calibri" pitchFamily="34" charset="0"/>
              </a:rPr>
              <a:t>mm</a:t>
            </a:r>
            <a:endParaRPr lang="it-IT" sz="1200" dirty="0">
              <a:solidFill>
                <a:schemeClr val="tx1"/>
              </a:solidFill>
              <a:latin typeface="Calibri" pitchFamily="34" charset="0"/>
              <a:cs typeface="Calibri" pitchFamily="34" charset="0"/>
            </a:endParaRPr>
          </a:p>
        </p:txBody>
      </p:sp>
      <p:pic>
        <p:nvPicPr>
          <p:cNvPr id="13" name="Immagin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00733" y="123453"/>
            <a:ext cx="391158" cy="497235"/>
          </a:xfrm>
          <a:prstGeom prst="rect">
            <a:avLst/>
          </a:prstGeom>
        </p:spPr>
      </p:pic>
      <p:sp>
        <p:nvSpPr>
          <p:cNvPr id="14" name="CasellaDiTesto 6"/>
          <p:cNvSpPr txBox="1">
            <a:spLocks noChangeArrowheads="1"/>
          </p:cNvSpPr>
          <p:nvPr/>
        </p:nvSpPr>
        <p:spPr bwMode="auto">
          <a:xfrm>
            <a:off x="75133" y="747509"/>
            <a:ext cx="895032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ct val="0"/>
              </a:spcBef>
              <a:buFontTx/>
              <a:buNone/>
            </a:pPr>
            <a:r>
              <a:rPr lang="it-IT" altLang="it-IT" sz="2200" dirty="0" smtClean="0">
                <a:solidFill>
                  <a:srgbClr val="C00000"/>
                </a:solidFill>
              </a:rPr>
              <a:t>Non si evidenzia un trend netto nella quantità totale delle precipitazioni…</a:t>
            </a:r>
            <a:endParaRPr lang="it-IT" altLang="it-IT" sz="2200" dirty="0">
              <a:solidFill>
                <a:srgbClr val="C00000"/>
              </a:solidFill>
            </a:endParaRPr>
          </a:p>
        </p:txBody>
      </p:sp>
    </p:spTree>
    <p:extLst>
      <p:ext uri="{BB962C8B-B14F-4D97-AF65-F5344CB8AC3E}">
        <p14:creationId xmlns:p14="http://schemas.microsoft.com/office/powerpoint/2010/main" val="233227616"/>
      </p:ext>
    </p:extLst>
  </p:cSld>
  <p:clrMapOvr>
    <a:masterClrMapping/>
  </p:clrMapOvr>
  <p:transition>
    <p:strips dir="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2214" y="2649067"/>
            <a:ext cx="8388746" cy="4236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olo 1"/>
          <p:cNvSpPr>
            <a:spLocks noGrp="1"/>
          </p:cNvSpPr>
          <p:nvPr>
            <p:ph type="title" idx="4294967295"/>
          </p:nvPr>
        </p:nvSpPr>
        <p:spPr>
          <a:xfrm>
            <a:off x="137886" y="230776"/>
            <a:ext cx="1439241" cy="179797"/>
          </a:xfrm>
        </p:spPr>
        <p:txBody>
          <a:bodyPr/>
          <a:lstStyle/>
          <a:p>
            <a:r>
              <a:rPr lang="it-IT" sz="900" dirty="0" smtClean="0"/>
              <a:t>Piogge</a:t>
            </a:r>
            <a:r>
              <a:rPr lang="it-IT" sz="900" baseline="0" dirty="0" smtClean="0"/>
              <a:t> mensili UD (zoom)</a:t>
            </a:r>
            <a:endParaRPr lang="it-IT" sz="900" dirty="0"/>
          </a:p>
        </p:txBody>
      </p:sp>
      <p:pic>
        <p:nvPicPr>
          <p:cNvPr id="33796" name="Picture 10" descr="meteo_fvg_O"/>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7950" y="165100"/>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Line 7"/>
          <p:cNvSpPr>
            <a:spLocks noChangeShapeType="1"/>
          </p:cNvSpPr>
          <p:nvPr/>
        </p:nvSpPr>
        <p:spPr bwMode="auto">
          <a:xfrm>
            <a:off x="1619250" y="476250"/>
            <a:ext cx="69850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FFFFFF"/>
              </a:solidFill>
            </a:endParaRPr>
          </a:p>
        </p:txBody>
      </p:sp>
      <p:sp>
        <p:nvSpPr>
          <p:cNvPr id="33799" name="Line 7"/>
          <p:cNvSpPr>
            <a:spLocks noChangeShapeType="1"/>
          </p:cNvSpPr>
          <p:nvPr/>
        </p:nvSpPr>
        <p:spPr bwMode="auto">
          <a:xfrm>
            <a:off x="179388" y="6597650"/>
            <a:ext cx="8713787"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FFFFFF"/>
              </a:solidFill>
            </a:endParaRPr>
          </a:p>
        </p:txBody>
      </p:sp>
      <p:sp>
        <p:nvSpPr>
          <p:cNvPr id="1166352" name="Oval 16"/>
          <p:cNvSpPr>
            <a:spLocks noChangeArrowheads="1"/>
          </p:cNvSpPr>
          <p:nvPr/>
        </p:nvSpPr>
        <p:spPr bwMode="auto">
          <a:xfrm>
            <a:off x="3592140" y="3069431"/>
            <a:ext cx="793750" cy="1871662"/>
          </a:xfrm>
          <a:prstGeom prst="ellipse">
            <a:avLst/>
          </a:prstGeom>
          <a:solidFill>
            <a:srgbClr val="FF6600">
              <a:alpha val="3098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ct val="0"/>
              </a:spcBef>
              <a:buFontTx/>
              <a:buNone/>
            </a:pPr>
            <a:endParaRPr lang="it-IT" altLang="it-IT" sz="2000" b="0">
              <a:solidFill>
                <a:srgbClr val="003399"/>
              </a:solidFill>
              <a:latin typeface="Verdana" pitchFamily="34" charset="0"/>
            </a:endParaRPr>
          </a:p>
        </p:txBody>
      </p:sp>
      <p:sp>
        <p:nvSpPr>
          <p:cNvPr id="1166354" name="Oval 18"/>
          <p:cNvSpPr>
            <a:spLocks noChangeArrowheads="1"/>
          </p:cNvSpPr>
          <p:nvPr/>
        </p:nvSpPr>
        <p:spPr bwMode="auto">
          <a:xfrm>
            <a:off x="4536281" y="2895562"/>
            <a:ext cx="3852069" cy="1871663"/>
          </a:xfrm>
          <a:prstGeom prst="ellipse">
            <a:avLst/>
          </a:prstGeom>
          <a:solidFill>
            <a:srgbClr val="FF6600">
              <a:alpha val="3098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ct val="0"/>
              </a:spcBef>
              <a:buFontTx/>
              <a:buNone/>
            </a:pPr>
            <a:endParaRPr lang="it-IT" altLang="it-IT" sz="2000" b="0">
              <a:solidFill>
                <a:srgbClr val="003399"/>
              </a:solidFill>
              <a:latin typeface="Verdana" pitchFamily="34" charset="0"/>
            </a:endParaRPr>
          </a:p>
        </p:txBody>
      </p:sp>
      <p:sp>
        <p:nvSpPr>
          <p:cNvPr id="33803" name="Rectangle 3"/>
          <p:cNvSpPr>
            <a:spLocks noChangeArrowheads="1"/>
          </p:cNvSpPr>
          <p:nvPr/>
        </p:nvSpPr>
        <p:spPr bwMode="auto">
          <a:xfrm>
            <a:off x="1763713" y="188913"/>
            <a:ext cx="66246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r">
              <a:spcBef>
                <a:spcPct val="0"/>
              </a:spcBef>
              <a:buFontTx/>
              <a:buNone/>
            </a:pPr>
            <a:r>
              <a:rPr lang="it-IT" altLang="it-IT" sz="1400" b="0" i="1" dirty="0">
                <a:solidFill>
                  <a:srgbClr val="CC6600"/>
                </a:solidFill>
              </a:rPr>
              <a:t>cambia il clima… in Friuli Venezia Giulia</a:t>
            </a:r>
          </a:p>
        </p:txBody>
      </p:sp>
      <p:sp>
        <p:nvSpPr>
          <p:cNvPr id="13" name="CasellaDiTesto 6"/>
          <p:cNvSpPr txBox="1">
            <a:spLocks noChangeArrowheads="1"/>
          </p:cNvSpPr>
          <p:nvPr/>
        </p:nvSpPr>
        <p:spPr bwMode="auto">
          <a:xfrm>
            <a:off x="3779912" y="1772816"/>
            <a:ext cx="5229028" cy="954107"/>
          </a:xfrm>
          <a:prstGeom prst="rect">
            <a:avLst/>
          </a:prstGeom>
          <a:solidFill>
            <a:schemeClr val="tx2">
              <a:lumMod val="20000"/>
              <a:lumOff val="80000"/>
            </a:schemeClr>
          </a:solidFill>
          <a:ln>
            <a:noFill/>
          </a:ln>
          <a:extLst/>
        </p:spPr>
        <p:txBody>
          <a:bodyPr wrap="square">
            <a:spAutoFit/>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ct val="0"/>
              </a:spcBef>
              <a:buFontTx/>
              <a:buNone/>
            </a:pPr>
            <a:r>
              <a:rPr lang="it-IT" altLang="it-IT" sz="2800" dirty="0" smtClean="0">
                <a:solidFill>
                  <a:srgbClr val="0000FF">
                    <a:lumMod val="50000"/>
                  </a:srgbClr>
                </a:solidFill>
              </a:rPr>
              <a:t>piove</a:t>
            </a:r>
            <a:r>
              <a:rPr lang="it-IT" altLang="it-IT" sz="2800" dirty="0" smtClean="0">
                <a:solidFill>
                  <a:srgbClr val="003399"/>
                </a:solidFill>
              </a:rPr>
              <a:t> </a:t>
            </a:r>
            <a:r>
              <a:rPr lang="it-IT" altLang="it-IT" sz="2800" dirty="0" smtClean="0">
                <a:solidFill>
                  <a:srgbClr val="C00000"/>
                </a:solidFill>
              </a:rPr>
              <a:t>meno a giugno</a:t>
            </a:r>
            <a:r>
              <a:rPr lang="it-IT" altLang="it-IT" sz="2800" dirty="0" smtClean="0">
                <a:solidFill>
                  <a:srgbClr val="0000FF">
                    <a:lumMod val="50000"/>
                  </a:srgbClr>
                </a:solidFill>
              </a:rPr>
              <a:t>, </a:t>
            </a:r>
          </a:p>
          <a:p>
            <a:pPr algn="ctr">
              <a:spcBef>
                <a:spcPct val="0"/>
              </a:spcBef>
              <a:buFontTx/>
              <a:buNone/>
            </a:pPr>
            <a:r>
              <a:rPr lang="it-IT" altLang="it-IT" sz="2800" dirty="0" smtClean="0">
                <a:solidFill>
                  <a:srgbClr val="0000FF">
                    <a:lumMod val="50000"/>
                  </a:srgbClr>
                </a:solidFill>
              </a:rPr>
              <a:t>piove di </a:t>
            </a:r>
            <a:r>
              <a:rPr lang="it-IT" altLang="it-IT" sz="2800" dirty="0" smtClean="0">
                <a:solidFill>
                  <a:srgbClr val="C00000"/>
                </a:solidFill>
              </a:rPr>
              <a:t>più nel secondo semestre</a:t>
            </a:r>
            <a:endParaRPr lang="it-IT" altLang="it-IT" sz="2800" dirty="0">
              <a:solidFill>
                <a:srgbClr val="C00000"/>
              </a:solidFill>
            </a:endParaRPr>
          </a:p>
        </p:txBody>
      </p:sp>
      <p:pic>
        <p:nvPicPr>
          <p:cNvPr id="14" name="Immagin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00733" y="123453"/>
            <a:ext cx="391158" cy="497235"/>
          </a:xfrm>
          <a:prstGeom prst="rect">
            <a:avLst/>
          </a:prstGeom>
        </p:spPr>
      </p:pic>
      <p:sp>
        <p:nvSpPr>
          <p:cNvPr id="15" name="Rectangle 12"/>
          <p:cNvSpPr>
            <a:spLocks noChangeArrowheads="1"/>
          </p:cNvSpPr>
          <p:nvPr/>
        </p:nvSpPr>
        <p:spPr bwMode="auto">
          <a:xfrm>
            <a:off x="0" y="620688"/>
            <a:ext cx="8893175" cy="7560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1"/>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ct val="0"/>
              </a:spcBef>
              <a:buFontTx/>
              <a:buNone/>
            </a:pPr>
            <a:r>
              <a:rPr lang="it-IT" altLang="it-IT" dirty="0" smtClean="0">
                <a:solidFill>
                  <a:srgbClr val="C00000"/>
                </a:solidFill>
              </a:rPr>
              <a:t>… ma cambia la DISTRIBUZIONE delle piogge </a:t>
            </a:r>
            <a:br>
              <a:rPr lang="it-IT" altLang="it-IT" dirty="0" smtClean="0">
                <a:solidFill>
                  <a:srgbClr val="C00000"/>
                </a:solidFill>
              </a:rPr>
            </a:br>
            <a:r>
              <a:rPr lang="it-IT" altLang="it-IT" dirty="0" smtClean="0">
                <a:solidFill>
                  <a:srgbClr val="C00000"/>
                </a:solidFill>
              </a:rPr>
              <a:t>nel corso dell’anno</a:t>
            </a:r>
            <a:endParaRPr lang="it-IT" altLang="it-IT" dirty="0">
              <a:solidFill>
                <a:srgbClr val="C00000"/>
              </a:solidFill>
            </a:endParaRPr>
          </a:p>
        </p:txBody>
      </p:sp>
      <p:sp>
        <p:nvSpPr>
          <p:cNvPr id="17" name="Text Box 7"/>
          <p:cNvSpPr txBox="1">
            <a:spLocks noChangeArrowheads="1"/>
          </p:cNvSpPr>
          <p:nvPr/>
        </p:nvSpPr>
        <p:spPr bwMode="auto">
          <a:xfrm>
            <a:off x="47402" y="1825737"/>
            <a:ext cx="395347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0975" indent="-180975"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spcBef>
                <a:spcPct val="0"/>
              </a:spcBef>
              <a:buFontTx/>
              <a:buNone/>
            </a:pPr>
            <a:r>
              <a:rPr lang="it-IT" altLang="it-IT" sz="1800" dirty="0" smtClean="0">
                <a:solidFill>
                  <a:srgbClr val="003399"/>
                </a:solidFill>
              </a:rPr>
              <a:t>confronto </a:t>
            </a:r>
            <a:r>
              <a:rPr lang="it-IT" altLang="it-IT" sz="1800" dirty="0">
                <a:solidFill>
                  <a:srgbClr val="003399"/>
                </a:solidFill>
              </a:rPr>
              <a:t>tra:</a:t>
            </a:r>
          </a:p>
          <a:p>
            <a:pPr>
              <a:spcBef>
                <a:spcPct val="0"/>
              </a:spcBef>
              <a:buFontTx/>
              <a:buNone/>
            </a:pPr>
            <a:r>
              <a:rPr lang="it-IT" altLang="it-IT" sz="1800" dirty="0" smtClean="0">
                <a:solidFill>
                  <a:srgbClr val="003399"/>
                </a:solidFill>
              </a:rPr>
              <a:t>media </a:t>
            </a:r>
            <a:r>
              <a:rPr lang="it-IT" altLang="it-IT" sz="1800" dirty="0">
                <a:solidFill>
                  <a:srgbClr val="003399"/>
                </a:solidFill>
              </a:rPr>
              <a:t>mensile </a:t>
            </a:r>
            <a:r>
              <a:rPr lang="it-IT" altLang="it-IT" sz="1800" dirty="0" smtClean="0">
                <a:solidFill>
                  <a:srgbClr val="003399"/>
                </a:solidFill>
              </a:rPr>
              <a:t>1951-2000 </a:t>
            </a:r>
            <a:r>
              <a:rPr lang="it-IT" altLang="it-IT" sz="1800" dirty="0">
                <a:solidFill>
                  <a:srgbClr val="0070C0"/>
                </a:solidFill>
              </a:rPr>
              <a:t>(blu)</a:t>
            </a:r>
            <a:r>
              <a:rPr lang="it-IT" altLang="it-IT" sz="1800" dirty="0">
                <a:solidFill>
                  <a:srgbClr val="003399"/>
                </a:solidFill>
              </a:rPr>
              <a:t> e </a:t>
            </a:r>
          </a:p>
          <a:p>
            <a:pPr>
              <a:spcBef>
                <a:spcPct val="0"/>
              </a:spcBef>
              <a:buFontTx/>
              <a:buNone/>
            </a:pPr>
            <a:r>
              <a:rPr lang="it-IT" altLang="it-IT" sz="1800" dirty="0" smtClean="0">
                <a:solidFill>
                  <a:srgbClr val="003399"/>
                </a:solidFill>
              </a:rPr>
              <a:t>media </a:t>
            </a:r>
            <a:r>
              <a:rPr lang="it-IT" altLang="it-IT" sz="1800" dirty="0">
                <a:solidFill>
                  <a:srgbClr val="003399"/>
                </a:solidFill>
              </a:rPr>
              <a:t>mensile </a:t>
            </a:r>
            <a:r>
              <a:rPr lang="it-IT" altLang="it-IT" sz="1800" dirty="0" smtClean="0">
                <a:solidFill>
                  <a:srgbClr val="003399"/>
                </a:solidFill>
              </a:rPr>
              <a:t>2001-2014 </a:t>
            </a:r>
            <a:r>
              <a:rPr lang="it-IT" altLang="it-IT" sz="1800" dirty="0" smtClean="0">
                <a:solidFill>
                  <a:srgbClr val="C00000"/>
                </a:solidFill>
              </a:rPr>
              <a:t>(rosso)</a:t>
            </a:r>
            <a:endParaRPr lang="it-IT" altLang="it-IT" sz="1800" dirty="0" smtClean="0">
              <a:solidFill>
                <a:srgbClr val="003399"/>
              </a:solidFill>
            </a:endParaRPr>
          </a:p>
        </p:txBody>
      </p:sp>
    </p:spTree>
    <p:extLst>
      <p:ext uri="{BB962C8B-B14F-4D97-AF65-F5344CB8AC3E}">
        <p14:creationId xmlns:p14="http://schemas.microsoft.com/office/powerpoint/2010/main" val="2462882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1700"/>
                                  </p:stCondLst>
                                  <p:childTnLst>
                                    <p:set>
                                      <p:cBhvr>
                                        <p:cTn id="6" dur="1" fill="hold">
                                          <p:stCondLst>
                                            <p:cond delay="0"/>
                                          </p:stCondLst>
                                        </p:cTn>
                                        <p:tgtEl>
                                          <p:spTgt spid="1166352"/>
                                        </p:tgtEl>
                                        <p:attrNameLst>
                                          <p:attrName>style.visibility</p:attrName>
                                        </p:attrNameLst>
                                      </p:cBhvr>
                                      <p:to>
                                        <p:strVal val="visible"/>
                                      </p:to>
                                    </p:set>
                                    <p:animEffect transition="in" filter="fade">
                                      <p:cBhvr>
                                        <p:cTn id="7" dur="800"/>
                                        <p:tgtEl>
                                          <p:spTgt spid="1166352"/>
                                        </p:tgtEl>
                                      </p:cBhvr>
                                    </p:animEffect>
                                  </p:childTnLst>
                                </p:cTn>
                              </p:par>
                              <p:par>
                                <p:cTn id="8" presetID="10" presetClass="entr" presetSubtype="0" fill="hold" grpId="0" nodeType="withEffect">
                                  <p:stCondLst>
                                    <p:cond delay="2800"/>
                                  </p:stCondLst>
                                  <p:childTnLst>
                                    <p:set>
                                      <p:cBhvr>
                                        <p:cTn id="9" dur="1" fill="hold">
                                          <p:stCondLst>
                                            <p:cond delay="0"/>
                                          </p:stCondLst>
                                        </p:cTn>
                                        <p:tgtEl>
                                          <p:spTgt spid="1166354"/>
                                        </p:tgtEl>
                                        <p:attrNameLst>
                                          <p:attrName>style.visibility</p:attrName>
                                        </p:attrNameLst>
                                      </p:cBhvr>
                                      <p:to>
                                        <p:strVal val="visible"/>
                                      </p:to>
                                    </p:set>
                                    <p:animEffect transition="in" filter="fade">
                                      <p:cBhvr>
                                        <p:cTn id="10" dur="900"/>
                                        <p:tgtEl>
                                          <p:spTgt spid="1166354"/>
                                        </p:tgtEl>
                                      </p:cBhvr>
                                    </p:animEffect>
                                  </p:childTnLst>
                                </p:cTn>
                              </p:par>
                            </p:childTnLst>
                          </p:cTn>
                        </p:par>
                        <p:par>
                          <p:cTn id="11" fill="hold">
                            <p:stCondLst>
                              <p:cond delay="3700"/>
                            </p:stCondLst>
                            <p:childTnLst>
                              <p:par>
                                <p:cTn id="12" presetID="2" presetClass="entr" presetSubtype="4"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750" fill="hold"/>
                                        <p:tgtEl>
                                          <p:spTgt spid="13"/>
                                        </p:tgtEl>
                                        <p:attrNameLst>
                                          <p:attrName>ppt_x</p:attrName>
                                        </p:attrNameLst>
                                      </p:cBhvr>
                                      <p:tavLst>
                                        <p:tav tm="0">
                                          <p:val>
                                            <p:strVal val="#ppt_x"/>
                                          </p:val>
                                        </p:tav>
                                        <p:tav tm="100000">
                                          <p:val>
                                            <p:strVal val="#ppt_x"/>
                                          </p:val>
                                        </p:tav>
                                      </p:tavLst>
                                    </p:anim>
                                    <p:anim calcmode="lin" valueType="num">
                                      <p:cBhvr additive="base">
                                        <p:cTn id="15" dur="75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6352" grpId="0" animBg="1"/>
      <p:bldP spid="1166354" grpId="0" animBg="1"/>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137886" y="230776"/>
            <a:ext cx="1439241" cy="179797"/>
          </a:xfrm>
        </p:spPr>
        <p:txBody>
          <a:bodyPr/>
          <a:lstStyle/>
          <a:p>
            <a:r>
              <a:rPr lang="it-IT" sz="900" dirty="0" smtClean="0"/>
              <a:t>Piogge</a:t>
            </a:r>
            <a:r>
              <a:rPr lang="it-IT" sz="900" baseline="0" dirty="0" smtClean="0"/>
              <a:t> mensili UD (zoom)</a:t>
            </a:r>
            <a:endParaRPr lang="it-IT" sz="900" dirty="0"/>
          </a:p>
        </p:txBody>
      </p:sp>
      <p:pic>
        <p:nvPicPr>
          <p:cNvPr id="33796" name="Picture 10" descr="meteo_fvg_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950" y="165100"/>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Line 7"/>
          <p:cNvSpPr>
            <a:spLocks noChangeShapeType="1"/>
          </p:cNvSpPr>
          <p:nvPr/>
        </p:nvSpPr>
        <p:spPr bwMode="auto">
          <a:xfrm>
            <a:off x="1619250" y="476250"/>
            <a:ext cx="69850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FFFFFF"/>
              </a:solidFill>
            </a:endParaRPr>
          </a:p>
        </p:txBody>
      </p:sp>
      <p:sp>
        <p:nvSpPr>
          <p:cNvPr id="33799" name="Line 7"/>
          <p:cNvSpPr>
            <a:spLocks noChangeShapeType="1"/>
          </p:cNvSpPr>
          <p:nvPr/>
        </p:nvSpPr>
        <p:spPr bwMode="auto">
          <a:xfrm>
            <a:off x="179388" y="6597650"/>
            <a:ext cx="8713787"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FFFFFF"/>
              </a:solidFill>
            </a:endParaRPr>
          </a:p>
        </p:txBody>
      </p:sp>
      <p:sp>
        <p:nvSpPr>
          <p:cNvPr id="33803" name="Rectangle 3"/>
          <p:cNvSpPr>
            <a:spLocks noChangeArrowheads="1"/>
          </p:cNvSpPr>
          <p:nvPr/>
        </p:nvSpPr>
        <p:spPr bwMode="auto">
          <a:xfrm>
            <a:off x="1763713" y="188913"/>
            <a:ext cx="66246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r">
              <a:spcBef>
                <a:spcPct val="0"/>
              </a:spcBef>
              <a:buFontTx/>
              <a:buNone/>
            </a:pPr>
            <a:r>
              <a:rPr lang="it-IT" altLang="it-IT" sz="1400" b="0" i="1" dirty="0">
                <a:solidFill>
                  <a:srgbClr val="CC6600"/>
                </a:solidFill>
              </a:rPr>
              <a:t>cambia il clima… in Friuli Venezia Giulia</a:t>
            </a:r>
          </a:p>
        </p:txBody>
      </p:sp>
      <p:pic>
        <p:nvPicPr>
          <p:cNvPr id="14" name="Immagin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00733" y="123453"/>
            <a:ext cx="391158" cy="497235"/>
          </a:xfrm>
          <a:prstGeom prst="rect">
            <a:avLst/>
          </a:prstGeom>
        </p:spPr>
      </p:pic>
      <p:sp>
        <p:nvSpPr>
          <p:cNvPr id="15" name="Rectangle 12"/>
          <p:cNvSpPr>
            <a:spLocks noChangeArrowheads="1"/>
          </p:cNvSpPr>
          <p:nvPr/>
        </p:nvSpPr>
        <p:spPr bwMode="auto">
          <a:xfrm>
            <a:off x="0" y="620688"/>
            <a:ext cx="8893175" cy="5040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1"/>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ct val="0"/>
              </a:spcBef>
              <a:buFontTx/>
              <a:buNone/>
            </a:pPr>
            <a:r>
              <a:rPr lang="it-IT" altLang="it-IT" dirty="0" smtClean="0">
                <a:solidFill>
                  <a:srgbClr val="C00000"/>
                </a:solidFill>
              </a:rPr>
              <a:t>… </a:t>
            </a:r>
            <a:r>
              <a:rPr lang="it-IT" altLang="it-IT" dirty="0">
                <a:solidFill>
                  <a:srgbClr val="C00000"/>
                </a:solidFill>
              </a:rPr>
              <a:t>e </a:t>
            </a:r>
            <a:r>
              <a:rPr lang="it-IT" altLang="it-IT" dirty="0" smtClean="0">
                <a:solidFill>
                  <a:srgbClr val="C00000"/>
                </a:solidFill>
              </a:rPr>
              <a:t>l’INTENSITÀ delle precipitazioni</a:t>
            </a:r>
            <a:endParaRPr lang="it-IT" altLang="it-IT" dirty="0">
              <a:solidFill>
                <a:srgbClr val="C00000"/>
              </a:solidFill>
            </a:endParaRPr>
          </a:p>
        </p:txBody>
      </p:sp>
      <p:pic>
        <p:nvPicPr>
          <p:cNvPr id="7172"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98562" y="1196752"/>
            <a:ext cx="8774124" cy="5150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4219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970" y="0"/>
            <a:ext cx="9159969" cy="6858000"/>
          </a:xfrm>
          <a:prstGeom prst="rect">
            <a:avLst/>
          </a:prstGeom>
        </p:spPr>
      </p:pic>
      <p:sp>
        <p:nvSpPr>
          <p:cNvPr id="4" name="Titolo 1"/>
          <p:cNvSpPr>
            <a:spLocks noGrp="1"/>
          </p:cNvSpPr>
          <p:nvPr>
            <p:ph type="title"/>
          </p:nvPr>
        </p:nvSpPr>
        <p:spPr>
          <a:xfrm>
            <a:off x="72000" y="720000"/>
            <a:ext cx="3584875" cy="832146"/>
          </a:xfrm>
          <a:solidFill>
            <a:schemeClr val="accent1">
              <a:lumMod val="40000"/>
              <a:lumOff val="60000"/>
            </a:schemeClr>
          </a:solidFill>
        </p:spPr>
        <p:txBody>
          <a:bodyPr/>
          <a:lstStyle/>
          <a:p>
            <a:pPr algn="ctr"/>
            <a:r>
              <a:rPr lang="it-IT" sz="4400" dirty="0" smtClean="0">
                <a:solidFill>
                  <a:srgbClr val="C00000"/>
                </a:solidFill>
              </a:rPr>
              <a:t>per amore di:</a:t>
            </a:r>
            <a:endParaRPr lang="it-IT" sz="4400" dirty="0">
              <a:solidFill>
                <a:srgbClr val="C00000"/>
              </a:solidFill>
            </a:endParaRPr>
          </a:p>
        </p:txBody>
      </p:sp>
      <p:sp>
        <p:nvSpPr>
          <p:cNvPr id="7" name="Titolo 1"/>
          <p:cNvSpPr txBox="1">
            <a:spLocks/>
          </p:cNvSpPr>
          <p:nvPr/>
        </p:nvSpPr>
        <p:spPr bwMode="auto">
          <a:xfrm>
            <a:off x="72000" y="72000"/>
            <a:ext cx="5976664" cy="540000"/>
          </a:xfrm>
          <a:prstGeom prst="rect">
            <a:avLst/>
          </a:prstGeom>
          <a:solidFill>
            <a:schemeClr val="accent1">
              <a:lumMod val="40000"/>
              <a:lumOff val="6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36000" numCol="1" anchor="ctr" anchorCtr="0" compatLnSpc="1">
            <a:prstTxWarp prst="textNoShape">
              <a:avLst/>
            </a:prstTxWarp>
          </a:bodyPr>
          <a:lstStyle>
            <a:lvl1pPr algn="l" rtl="0" eaLnBrk="1" fontAlgn="base" hangingPunct="1">
              <a:spcBef>
                <a:spcPct val="0"/>
              </a:spcBef>
              <a:spcAft>
                <a:spcPct val="0"/>
              </a:spcAft>
              <a:defRPr sz="2400" b="1" baseline="0">
                <a:solidFill>
                  <a:schemeClr val="tx1"/>
                </a:solidFill>
                <a:latin typeface="+mj-lt"/>
                <a:ea typeface="+mj-ea"/>
                <a:cs typeface="+mj-cs"/>
              </a:defRPr>
            </a:lvl1pPr>
            <a:lvl2pPr algn="ctr" rtl="0" eaLnBrk="1" fontAlgn="base" hangingPunct="1">
              <a:spcBef>
                <a:spcPct val="0"/>
              </a:spcBef>
              <a:spcAft>
                <a:spcPct val="0"/>
              </a:spcAft>
              <a:defRPr sz="4400">
                <a:solidFill>
                  <a:schemeClr val="tx2"/>
                </a:solidFill>
                <a:latin typeface="Verdana" pitchFamily="34" charset="0"/>
              </a:defRPr>
            </a:lvl2pPr>
            <a:lvl3pPr algn="ctr" rtl="0" eaLnBrk="1" fontAlgn="base" hangingPunct="1">
              <a:spcBef>
                <a:spcPct val="0"/>
              </a:spcBef>
              <a:spcAft>
                <a:spcPct val="0"/>
              </a:spcAft>
              <a:defRPr sz="4400">
                <a:solidFill>
                  <a:schemeClr val="tx2"/>
                </a:solidFill>
                <a:latin typeface="Verdana" pitchFamily="34" charset="0"/>
              </a:defRPr>
            </a:lvl3pPr>
            <a:lvl4pPr algn="ctr" rtl="0" eaLnBrk="1" fontAlgn="base" hangingPunct="1">
              <a:spcBef>
                <a:spcPct val="0"/>
              </a:spcBef>
              <a:spcAft>
                <a:spcPct val="0"/>
              </a:spcAft>
              <a:defRPr sz="4400">
                <a:solidFill>
                  <a:schemeClr val="tx2"/>
                </a:solidFill>
                <a:latin typeface="Verdana" pitchFamily="34" charset="0"/>
              </a:defRPr>
            </a:lvl4pPr>
            <a:lvl5pPr algn="ctr" rtl="0" eaLnBrk="1" fontAlgn="base" hangingPunct="1">
              <a:spcBef>
                <a:spcPct val="0"/>
              </a:spcBef>
              <a:spcAft>
                <a:spcPct val="0"/>
              </a:spcAft>
              <a:defRPr sz="4400">
                <a:solidFill>
                  <a:schemeClr val="tx2"/>
                </a:solidFill>
                <a:latin typeface="Verdana" pitchFamily="34" charset="0"/>
              </a:defRPr>
            </a:lvl5pPr>
            <a:lvl6pPr marL="457200" algn="ctr" rtl="0" eaLnBrk="1" fontAlgn="base" hangingPunct="1">
              <a:spcBef>
                <a:spcPct val="0"/>
              </a:spcBef>
              <a:spcAft>
                <a:spcPct val="0"/>
              </a:spcAft>
              <a:defRPr sz="4400">
                <a:solidFill>
                  <a:schemeClr val="tx2"/>
                </a:solidFill>
                <a:latin typeface="Verdana" pitchFamily="34" charset="0"/>
              </a:defRPr>
            </a:lvl6pPr>
            <a:lvl7pPr marL="914400" algn="ctr" rtl="0" eaLnBrk="1" fontAlgn="base" hangingPunct="1">
              <a:spcBef>
                <a:spcPct val="0"/>
              </a:spcBef>
              <a:spcAft>
                <a:spcPct val="0"/>
              </a:spcAft>
              <a:defRPr sz="4400">
                <a:solidFill>
                  <a:schemeClr val="tx2"/>
                </a:solidFill>
                <a:latin typeface="Verdana" pitchFamily="34" charset="0"/>
              </a:defRPr>
            </a:lvl7pPr>
            <a:lvl8pPr marL="1371600" algn="ctr" rtl="0" eaLnBrk="1" fontAlgn="base" hangingPunct="1">
              <a:spcBef>
                <a:spcPct val="0"/>
              </a:spcBef>
              <a:spcAft>
                <a:spcPct val="0"/>
              </a:spcAft>
              <a:defRPr sz="4400">
                <a:solidFill>
                  <a:schemeClr val="tx2"/>
                </a:solidFill>
                <a:latin typeface="Verdana" pitchFamily="34" charset="0"/>
              </a:defRPr>
            </a:lvl8pPr>
            <a:lvl9pPr marL="1828800" algn="ctr" rtl="0" eaLnBrk="1" fontAlgn="base" hangingPunct="1">
              <a:spcBef>
                <a:spcPct val="0"/>
              </a:spcBef>
              <a:spcAft>
                <a:spcPct val="0"/>
              </a:spcAft>
              <a:defRPr sz="4400">
                <a:solidFill>
                  <a:schemeClr val="tx2"/>
                </a:solidFill>
                <a:latin typeface="Verdana" pitchFamily="34" charset="0"/>
              </a:defRPr>
            </a:lvl9pPr>
          </a:lstStyle>
          <a:p>
            <a:pPr algn="ctr"/>
            <a:r>
              <a:rPr lang="it-IT" sz="3200" kern="0" dirty="0" smtClean="0">
                <a:solidFill>
                  <a:srgbClr val="003399"/>
                </a:solidFill>
              </a:rPr>
              <a:t>parliamo di cambiamenti climatici</a:t>
            </a:r>
            <a:endParaRPr lang="it-IT" sz="3200" kern="0" dirty="0">
              <a:solidFill>
                <a:srgbClr val="003399"/>
              </a:solidFill>
            </a:endParaRPr>
          </a:p>
        </p:txBody>
      </p:sp>
    </p:spTree>
    <p:extLst>
      <p:ext uri="{BB962C8B-B14F-4D97-AF65-F5344CB8AC3E}">
        <p14:creationId xmlns:p14="http://schemas.microsoft.com/office/powerpoint/2010/main" val="4214922837"/>
      </p:ext>
    </p:extLst>
  </p:cSld>
  <p:clrMapOvr>
    <a:masterClrMapping/>
  </p:clrMapOvr>
  <mc:AlternateContent xmlns:mc="http://schemas.openxmlformats.org/markup-compatibility/2006" xmlns:p14="http://schemas.microsoft.com/office/powerpoint/2010/main">
    <mc:Choice Requires="p14">
      <p:transition spd="med" p14:dur="700" advClick="0" advTm="1200">
        <p:fade/>
      </p:transition>
    </mc:Choice>
    <mc:Fallback xmlns="">
      <p:transition spd="med" advClick="0" advTm="120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137886" y="230776"/>
            <a:ext cx="1439241" cy="179797"/>
          </a:xfrm>
        </p:spPr>
        <p:txBody>
          <a:bodyPr/>
          <a:lstStyle/>
          <a:p>
            <a:r>
              <a:rPr lang="it-IT" sz="900" dirty="0" smtClean="0"/>
              <a:t>Piogge</a:t>
            </a:r>
            <a:r>
              <a:rPr lang="it-IT" sz="900" baseline="0" dirty="0" smtClean="0"/>
              <a:t> mensili UD (zoom)</a:t>
            </a:r>
            <a:endParaRPr lang="it-IT" sz="900" dirty="0"/>
          </a:p>
        </p:txBody>
      </p:sp>
      <p:pic>
        <p:nvPicPr>
          <p:cNvPr id="33796" name="Picture 10" descr="meteo_fvg_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950" y="165100"/>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Line 7"/>
          <p:cNvSpPr>
            <a:spLocks noChangeShapeType="1"/>
          </p:cNvSpPr>
          <p:nvPr/>
        </p:nvSpPr>
        <p:spPr bwMode="auto">
          <a:xfrm>
            <a:off x="1619250" y="476250"/>
            <a:ext cx="69850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FFFFFF"/>
              </a:solidFill>
            </a:endParaRPr>
          </a:p>
        </p:txBody>
      </p:sp>
      <p:sp>
        <p:nvSpPr>
          <p:cNvPr id="33799" name="Line 7"/>
          <p:cNvSpPr>
            <a:spLocks noChangeShapeType="1"/>
          </p:cNvSpPr>
          <p:nvPr/>
        </p:nvSpPr>
        <p:spPr bwMode="auto">
          <a:xfrm>
            <a:off x="179388" y="6597650"/>
            <a:ext cx="8713787"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FFFFFF"/>
              </a:solidFill>
            </a:endParaRPr>
          </a:p>
        </p:txBody>
      </p:sp>
      <p:sp>
        <p:nvSpPr>
          <p:cNvPr id="33803" name="Rectangle 3"/>
          <p:cNvSpPr>
            <a:spLocks noChangeArrowheads="1"/>
          </p:cNvSpPr>
          <p:nvPr/>
        </p:nvSpPr>
        <p:spPr bwMode="auto">
          <a:xfrm>
            <a:off x="1763713" y="188913"/>
            <a:ext cx="66246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r">
              <a:spcBef>
                <a:spcPct val="0"/>
              </a:spcBef>
              <a:buFontTx/>
              <a:buNone/>
            </a:pPr>
            <a:r>
              <a:rPr lang="it-IT" altLang="it-IT" sz="1400" b="0" i="1" dirty="0">
                <a:solidFill>
                  <a:srgbClr val="CC6600"/>
                </a:solidFill>
              </a:rPr>
              <a:t>cambia il clima… in Friuli Venezia Giulia</a:t>
            </a:r>
          </a:p>
        </p:txBody>
      </p:sp>
      <p:pic>
        <p:nvPicPr>
          <p:cNvPr id="14" name="Immagin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00733" y="123453"/>
            <a:ext cx="391158" cy="497235"/>
          </a:xfrm>
          <a:prstGeom prst="rect">
            <a:avLst/>
          </a:prstGeom>
        </p:spPr>
      </p:pic>
      <p:sp>
        <p:nvSpPr>
          <p:cNvPr id="15" name="Rectangle 12"/>
          <p:cNvSpPr>
            <a:spLocks noChangeArrowheads="1"/>
          </p:cNvSpPr>
          <p:nvPr/>
        </p:nvSpPr>
        <p:spPr bwMode="auto">
          <a:xfrm>
            <a:off x="0" y="620688"/>
            <a:ext cx="8893175" cy="5040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1"/>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ct val="0"/>
              </a:spcBef>
              <a:buFontTx/>
              <a:buNone/>
            </a:pPr>
            <a:r>
              <a:rPr lang="it-IT" altLang="it-IT" dirty="0" smtClean="0">
                <a:solidFill>
                  <a:srgbClr val="C00000"/>
                </a:solidFill>
              </a:rPr>
              <a:t>… </a:t>
            </a:r>
            <a:r>
              <a:rPr lang="it-IT" altLang="it-IT" dirty="0">
                <a:solidFill>
                  <a:srgbClr val="C00000"/>
                </a:solidFill>
              </a:rPr>
              <a:t>e </a:t>
            </a:r>
            <a:r>
              <a:rPr lang="it-IT" altLang="it-IT" dirty="0" smtClean="0">
                <a:solidFill>
                  <a:srgbClr val="C00000"/>
                </a:solidFill>
              </a:rPr>
              <a:t>l’INTENSITÀ delle precipitazioni</a:t>
            </a:r>
            <a:endParaRPr lang="it-IT" altLang="it-IT" dirty="0">
              <a:solidFill>
                <a:srgbClr val="C00000"/>
              </a:solidFill>
            </a:endParaRPr>
          </a:p>
        </p:txBody>
      </p:sp>
      <p:pic>
        <p:nvPicPr>
          <p:cNvPr id="8195"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8087" y="1196752"/>
            <a:ext cx="8774124" cy="5150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961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137886" y="230776"/>
            <a:ext cx="1439241" cy="179797"/>
          </a:xfrm>
        </p:spPr>
        <p:txBody>
          <a:bodyPr/>
          <a:lstStyle/>
          <a:p>
            <a:r>
              <a:rPr lang="it-IT" sz="900" dirty="0" smtClean="0"/>
              <a:t>Piogge</a:t>
            </a:r>
            <a:r>
              <a:rPr lang="it-IT" sz="900" baseline="0" dirty="0" smtClean="0"/>
              <a:t> mensili UD (zoom)</a:t>
            </a:r>
            <a:endParaRPr lang="it-IT" sz="900" dirty="0"/>
          </a:p>
        </p:txBody>
      </p:sp>
      <p:pic>
        <p:nvPicPr>
          <p:cNvPr id="33796" name="Picture 10" descr="meteo_fvg_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950" y="165100"/>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Line 7"/>
          <p:cNvSpPr>
            <a:spLocks noChangeShapeType="1"/>
          </p:cNvSpPr>
          <p:nvPr/>
        </p:nvSpPr>
        <p:spPr bwMode="auto">
          <a:xfrm>
            <a:off x="1619250" y="476250"/>
            <a:ext cx="69850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FFFFFF"/>
              </a:solidFill>
            </a:endParaRPr>
          </a:p>
        </p:txBody>
      </p:sp>
      <p:sp>
        <p:nvSpPr>
          <p:cNvPr id="33799" name="Line 7"/>
          <p:cNvSpPr>
            <a:spLocks noChangeShapeType="1"/>
          </p:cNvSpPr>
          <p:nvPr/>
        </p:nvSpPr>
        <p:spPr bwMode="auto">
          <a:xfrm>
            <a:off x="179388" y="6597650"/>
            <a:ext cx="8713787"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FFFFFF"/>
              </a:solidFill>
            </a:endParaRPr>
          </a:p>
        </p:txBody>
      </p:sp>
      <p:sp>
        <p:nvSpPr>
          <p:cNvPr id="33803" name="Rectangle 3"/>
          <p:cNvSpPr>
            <a:spLocks noChangeArrowheads="1"/>
          </p:cNvSpPr>
          <p:nvPr/>
        </p:nvSpPr>
        <p:spPr bwMode="auto">
          <a:xfrm>
            <a:off x="1763713" y="188913"/>
            <a:ext cx="66246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r">
              <a:spcBef>
                <a:spcPct val="0"/>
              </a:spcBef>
              <a:buFontTx/>
              <a:buNone/>
            </a:pPr>
            <a:r>
              <a:rPr lang="it-IT" altLang="it-IT" sz="1400" b="0" i="1" dirty="0">
                <a:solidFill>
                  <a:srgbClr val="CC6600"/>
                </a:solidFill>
              </a:rPr>
              <a:t>cambia il clima… in Friuli Venezia Giulia</a:t>
            </a:r>
          </a:p>
        </p:txBody>
      </p:sp>
      <p:pic>
        <p:nvPicPr>
          <p:cNvPr id="14" name="Immagin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00733" y="123453"/>
            <a:ext cx="391158" cy="497235"/>
          </a:xfrm>
          <a:prstGeom prst="rect">
            <a:avLst/>
          </a:prstGeom>
        </p:spPr>
      </p:pic>
      <p:sp>
        <p:nvSpPr>
          <p:cNvPr id="15" name="Rectangle 12"/>
          <p:cNvSpPr>
            <a:spLocks noChangeArrowheads="1"/>
          </p:cNvSpPr>
          <p:nvPr/>
        </p:nvSpPr>
        <p:spPr bwMode="auto">
          <a:xfrm>
            <a:off x="0" y="620688"/>
            <a:ext cx="8893175" cy="5040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1"/>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ct val="0"/>
              </a:spcBef>
              <a:buFontTx/>
              <a:buNone/>
            </a:pPr>
            <a:r>
              <a:rPr lang="it-IT" altLang="it-IT" dirty="0" smtClean="0">
                <a:solidFill>
                  <a:srgbClr val="C00000"/>
                </a:solidFill>
              </a:rPr>
              <a:t>… e l’INTENSITÀ delle precipitazioni</a:t>
            </a:r>
            <a:endParaRPr lang="it-IT" altLang="it-IT" dirty="0">
              <a:solidFill>
                <a:srgbClr val="C00000"/>
              </a:solidFill>
            </a:endParaRPr>
          </a:p>
        </p:txBody>
      </p:sp>
      <p:pic>
        <p:nvPicPr>
          <p:cNvPr id="9218"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95412" y="1196752"/>
            <a:ext cx="8774124" cy="5150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9070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137886" y="230776"/>
            <a:ext cx="1439241" cy="179797"/>
          </a:xfrm>
        </p:spPr>
        <p:txBody>
          <a:bodyPr/>
          <a:lstStyle/>
          <a:p>
            <a:r>
              <a:rPr lang="it-IT" sz="900" dirty="0" smtClean="0"/>
              <a:t>Piogge</a:t>
            </a:r>
            <a:r>
              <a:rPr lang="it-IT" sz="900" baseline="0" dirty="0" smtClean="0"/>
              <a:t> mensili UD (zoom)</a:t>
            </a:r>
            <a:endParaRPr lang="it-IT" sz="900" dirty="0"/>
          </a:p>
        </p:txBody>
      </p:sp>
      <p:pic>
        <p:nvPicPr>
          <p:cNvPr id="33796" name="Picture 10" descr="meteo_fvg_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950" y="165100"/>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Line 7"/>
          <p:cNvSpPr>
            <a:spLocks noChangeShapeType="1"/>
          </p:cNvSpPr>
          <p:nvPr/>
        </p:nvSpPr>
        <p:spPr bwMode="auto">
          <a:xfrm>
            <a:off x="1619250" y="476250"/>
            <a:ext cx="69850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FFFFFF"/>
              </a:solidFill>
            </a:endParaRPr>
          </a:p>
        </p:txBody>
      </p:sp>
      <p:sp>
        <p:nvSpPr>
          <p:cNvPr id="33799" name="Line 7"/>
          <p:cNvSpPr>
            <a:spLocks noChangeShapeType="1"/>
          </p:cNvSpPr>
          <p:nvPr/>
        </p:nvSpPr>
        <p:spPr bwMode="auto">
          <a:xfrm>
            <a:off x="179388" y="6597650"/>
            <a:ext cx="8713787"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FFFFFF"/>
              </a:solidFill>
            </a:endParaRPr>
          </a:p>
        </p:txBody>
      </p:sp>
      <p:sp>
        <p:nvSpPr>
          <p:cNvPr id="33803" name="Rectangle 3"/>
          <p:cNvSpPr>
            <a:spLocks noChangeArrowheads="1"/>
          </p:cNvSpPr>
          <p:nvPr/>
        </p:nvSpPr>
        <p:spPr bwMode="auto">
          <a:xfrm>
            <a:off x="1763713" y="188913"/>
            <a:ext cx="66246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r">
              <a:spcBef>
                <a:spcPct val="0"/>
              </a:spcBef>
              <a:buFontTx/>
              <a:buNone/>
            </a:pPr>
            <a:r>
              <a:rPr lang="it-IT" altLang="it-IT" sz="1400" b="0" i="1" dirty="0">
                <a:solidFill>
                  <a:srgbClr val="CC6600"/>
                </a:solidFill>
              </a:rPr>
              <a:t>cambia il clima… in Friuli Venezia Giulia</a:t>
            </a:r>
          </a:p>
        </p:txBody>
      </p:sp>
      <p:pic>
        <p:nvPicPr>
          <p:cNvPr id="14" name="Immagin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00733" y="123453"/>
            <a:ext cx="391158" cy="497235"/>
          </a:xfrm>
          <a:prstGeom prst="rect">
            <a:avLst/>
          </a:prstGeom>
        </p:spPr>
      </p:pic>
      <p:sp>
        <p:nvSpPr>
          <p:cNvPr id="15" name="Rectangle 12"/>
          <p:cNvSpPr>
            <a:spLocks noChangeArrowheads="1"/>
          </p:cNvSpPr>
          <p:nvPr/>
        </p:nvSpPr>
        <p:spPr bwMode="auto">
          <a:xfrm>
            <a:off x="4389673" y="690067"/>
            <a:ext cx="4462239" cy="1296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1"/>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ct val="0"/>
              </a:spcBef>
              <a:buFontTx/>
              <a:buNone/>
            </a:pPr>
            <a:r>
              <a:rPr lang="it-IT" altLang="it-IT" dirty="0" smtClean="0">
                <a:solidFill>
                  <a:srgbClr val="C00000"/>
                </a:solidFill>
              </a:rPr>
              <a:t>… e cambia l’INTENSITÀ delle precipitazioni</a:t>
            </a:r>
            <a:endParaRPr lang="it-IT" altLang="it-IT" dirty="0">
              <a:solidFill>
                <a:srgbClr val="C00000"/>
              </a:solidFill>
            </a:endParaRPr>
          </a:p>
        </p:txBody>
      </p:sp>
      <p:pic>
        <p:nvPicPr>
          <p:cNvPr id="9218"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24268" y="1988840"/>
            <a:ext cx="4784236"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magin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388" y="872716"/>
            <a:ext cx="4077453" cy="5436604"/>
          </a:xfrm>
          <a:prstGeom prst="rect">
            <a:avLst/>
          </a:prstGeom>
        </p:spPr>
      </p:pic>
      <p:sp>
        <p:nvSpPr>
          <p:cNvPr id="10" name="Rettangolo 22"/>
          <p:cNvSpPr>
            <a:spLocks noChangeArrowheads="1"/>
          </p:cNvSpPr>
          <p:nvPr/>
        </p:nvSpPr>
        <p:spPr bwMode="auto">
          <a:xfrm rot="21211628">
            <a:off x="2157156" y="5365592"/>
            <a:ext cx="6305938" cy="949633"/>
          </a:xfrm>
          <a:prstGeom prst="rect">
            <a:avLst/>
          </a:prstGeom>
          <a:solidFill>
            <a:srgbClr val="FFFF99"/>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b"/>
          <a:lstStyle>
            <a:lvl1pPr eaLnBrk="0" hangingPunct="0">
              <a:defRPr sz="2000" i="1">
                <a:solidFill>
                  <a:schemeClr val="tx1"/>
                </a:solidFill>
                <a:latin typeface="Verdana" pitchFamily="34" charset="0"/>
                <a:cs typeface="Arial" charset="0"/>
              </a:defRPr>
            </a:lvl1pPr>
            <a:lvl2pPr marL="742950" indent="-285750" eaLnBrk="0" hangingPunct="0">
              <a:defRPr sz="2000" i="1">
                <a:solidFill>
                  <a:schemeClr val="tx1"/>
                </a:solidFill>
                <a:latin typeface="Verdana" pitchFamily="34" charset="0"/>
                <a:cs typeface="Arial" charset="0"/>
              </a:defRPr>
            </a:lvl2pPr>
            <a:lvl3pPr marL="1143000" indent="-228600" eaLnBrk="0" hangingPunct="0">
              <a:defRPr sz="2000" i="1">
                <a:solidFill>
                  <a:schemeClr val="tx1"/>
                </a:solidFill>
                <a:latin typeface="Verdana" pitchFamily="34" charset="0"/>
                <a:cs typeface="Arial" charset="0"/>
              </a:defRPr>
            </a:lvl3pPr>
            <a:lvl4pPr marL="1600200" indent="-228600" eaLnBrk="0" hangingPunct="0">
              <a:defRPr sz="2000" i="1">
                <a:solidFill>
                  <a:schemeClr val="tx1"/>
                </a:solidFill>
                <a:latin typeface="Verdana" pitchFamily="34" charset="0"/>
                <a:cs typeface="Arial" charset="0"/>
              </a:defRPr>
            </a:lvl4pPr>
            <a:lvl5pPr marL="2057400" indent="-228600" eaLnBrk="0" hangingPunct="0">
              <a:defRPr sz="2000" i="1">
                <a:solidFill>
                  <a:schemeClr val="tx1"/>
                </a:solidFill>
                <a:latin typeface="Verdana" pitchFamily="34" charset="0"/>
                <a:cs typeface="Arial" charset="0"/>
              </a:defRPr>
            </a:lvl5pPr>
            <a:lvl6pPr marL="2514600" indent="-228600" eaLnBrk="0" fontAlgn="base" hangingPunct="0">
              <a:spcBef>
                <a:spcPct val="0"/>
              </a:spcBef>
              <a:spcAft>
                <a:spcPct val="0"/>
              </a:spcAft>
              <a:defRPr sz="2000" i="1">
                <a:solidFill>
                  <a:schemeClr val="tx1"/>
                </a:solidFill>
                <a:latin typeface="Verdana" pitchFamily="34" charset="0"/>
                <a:cs typeface="Arial" charset="0"/>
              </a:defRPr>
            </a:lvl6pPr>
            <a:lvl7pPr marL="2971800" indent="-228600" eaLnBrk="0" fontAlgn="base" hangingPunct="0">
              <a:spcBef>
                <a:spcPct val="0"/>
              </a:spcBef>
              <a:spcAft>
                <a:spcPct val="0"/>
              </a:spcAft>
              <a:defRPr sz="2000" i="1">
                <a:solidFill>
                  <a:schemeClr val="tx1"/>
                </a:solidFill>
                <a:latin typeface="Verdana" pitchFamily="34" charset="0"/>
                <a:cs typeface="Arial" charset="0"/>
              </a:defRPr>
            </a:lvl7pPr>
            <a:lvl8pPr marL="3429000" indent="-228600" eaLnBrk="0" fontAlgn="base" hangingPunct="0">
              <a:spcBef>
                <a:spcPct val="0"/>
              </a:spcBef>
              <a:spcAft>
                <a:spcPct val="0"/>
              </a:spcAft>
              <a:defRPr sz="2000" i="1">
                <a:solidFill>
                  <a:schemeClr val="tx1"/>
                </a:solidFill>
                <a:latin typeface="Verdana" pitchFamily="34" charset="0"/>
                <a:cs typeface="Arial" charset="0"/>
              </a:defRPr>
            </a:lvl8pPr>
            <a:lvl9pPr marL="3886200" indent="-228600" eaLnBrk="0" fontAlgn="base" hangingPunct="0">
              <a:spcBef>
                <a:spcPct val="0"/>
              </a:spcBef>
              <a:spcAft>
                <a:spcPct val="0"/>
              </a:spcAft>
              <a:defRPr sz="2000" i="1">
                <a:solidFill>
                  <a:schemeClr val="tx1"/>
                </a:solidFill>
                <a:latin typeface="Verdana" pitchFamily="34" charset="0"/>
                <a:cs typeface="Arial" charset="0"/>
              </a:defRPr>
            </a:lvl9pPr>
          </a:lstStyle>
          <a:p>
            <a:pPr algn="ctr" eaLnBrk="1" hangingPunct="1"/>
            <a:r>
              <a:rPr lang="it-IT" altLang="it-IT" sz="2800" b="1" i="0" dirty="0" smtClean="0">
                <a:solidFill>
                  <a:schemeClr val="bg1">
                    <a:lumMod val="50000"/>
                  </a:schemeClr>
                </a:solidFill>
                <a:latin typeface="+mj-lt"/>
              </a:rPr>
              <a:t>aumentano i giorni in cui cadono</a:t>
            </a:r>
          </a:p>
          <a:p>
            <a:pPr algn="ctr" eaLnBrk="1" hangingPunct="1"/>
            <a:r>
              <a:rPr lang="it-IT" altLang="it-IT" sz="2800" b="1" i="0" dirty="0" smtClean="0">
                <a:solidFill>
                  <a:schemeClr val="bg1">
                    <a:lumMod val="50000"/>
                  </a:schemeClr>
                </a:solidFill>
                <a:latin typeface="+mj-lt"/>
              </a:rPr>
              <a:t> </a:t>
            </a:r>
            <a:r>
              <a:rPr lang="it-IT" altLang="it-IT" sz="2800" b="1" i="0" dirty="0" smtClean="0">
                <a:solidFill>
                  <a:srgbClr val="C00000"/>
                </a:solidFill>
                <a:latin typeface="+mj-lt"/>
              </a:rPr>
              <a:t>piogge molto abbondanti</a:t>
            </a:r>
            <a:endParaRPr lang="it-IT" altLang="it-IT" sz="2800" b="1" i="0" dirty="0">
              <a:solidFill>
                <a:srgbClr val="C00000"/>
              </a:solidFill>
              <a:latin typeface="+mj-lt"/>
            </a:endParaRPr>
          </a:p>
        </p:txBody>
      </p:sp>
    </p:spTree>
    <p:extLst>
      <p:ext uri="{BB962C8B-B14F-4D97-AF65-F5344CB8AC3E}">
        <p14:creationId xmlns:p14="http://schemas.microsoft.com/office/powerpoint/2010/main" val="162866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olo 2"/>
          <p:cNvSpPr>
            <a:spLocks noGrp="1"/>
          </p:cNvSpPr>
          <p:nvPr>
            <p:ph type="title"/>
          </p:nvPr>
        </p:nvSpPr>
        <p:spPr>
          <a:xfrm>
            <a:off x="3582988" y="4443413"/>
            <a:ext cx="2429172" cy="790575"/>
          </a:xfrm>
        </p:spPr>
        <p:txBody>
          <a:bodyPr/>
          <a:lstStyle/>
          <a:p>
            <a:r>
              <a:rPr lang="it-IT" altLang="it-IT" sz="2000" i="1" dirty="0" smtClean="0">
                <a:solidFill>
                  <a:schemeClr val="accent5">
                    <a:lumMod val="90000"/>
                  </a:schemeClr>
                </a:solidFill>
                <a:effectLst/>
              </a:rPr>
              <a:t>collegamento locale-globale</a:t>
            </a:r>
            <a:endParaRPr altLang="it-IT" sz="2000" dirty="0" smtClean="0">
              <a:solidFill>
                <a:schemeClr val="accent5">
                  <a:lumMod val="90000"/>
                </a:schemeClr>
              </a:solidFill>
              <a:effectLst/>
            </a:endParaRPr>
          </a:p>
        </p:txBody>
      </p:sp>
      <p:pic>
        <p:nvPicPr>
          <p:cNvPr id="17413" name="Picture 10" descr="meteo_fvg_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950" y="165100"/>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Line 7"/>
          <p:cNvSpPr>
            <a:spLocks noChangeShapeType="1"/>
          </p:cNvSpPr>
          <p:nvPr/>
        </p:nvSpPr>
        <p:spPr bwMode="auto">
          <a:xfrm>
            <a:off x="1619250" y="476250"/>
            <a:ext cx="69850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FFFFFF"/>
              </a:solidFill>
            </a:endParaRPr>
          </a:p>
        </p:txBody>
      </p:sp>
      <p:sp>
        <p:nvSpPr>
          <p:cNvPr id="17416" name="Line 7"/>
          <p:cNvSpPr>
            <a:spLocks noChangeShapeType="1"/>
          </p:cNvSpPr>
          <p:nvPr/>
        </p:nvSpPr>
        <p:spPr bwMode="auto">
          <a:xfrm>
            <a:off x="179388" y="6597650"/>
            <a:ext cx="82804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FFFFFF"/>
              </a:solidFill>
            </a:endParaRPr>
          </a:p>
        </p:txBody>
      </p:sp>
      <p:sp>
        <p:nvSpPr>
          <p:cNvPr id="2" name="Rectangle 13"/>
          <p:cNvSpPr>
            <a:spLocks noChangeArrowheads="1"/>
          </p:cNvSpPr>
          <p:nvPr/>
        </p:nvSpPr>
        <p:spPr bwMode="auto">
          <a:xfrm>
            <a:off x="809625" y="908720"/>
            <a:ext cx="7650163" cy="24482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81000" indent="-381000"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marL="0" indent="0" algn="ctr">
              <a:spcBef>
                <a:spcPts val="1200"/>
              </a:spcBef>
              <a:buFontTx/>
              <a:buNone/>
            </a:pPr>
            <a:r>
              <a:rPr lang="it-IT" sz="3600" dirty="0" smtClean="0">
                <a:solidFill>
                  <a:srgbClr val="C00000"/>
                </a:solidFill>
                <a:effectLst>
                  <a:outerShdw blurRad="38100" dist="38100" dir="2700000" algn="tl">
                    <a:srgbClr val="000000">
                      <a:alpha val="43137"/>
                    </a:srgbClr>
                  </a:outerShdw>
                </a:effectLst>
              </a:rPr>
              <a:t>il cambiamento del clima </a:t>
            </a:r>
            <a:br>
              <a:rPr lang="it-IT" sz="3600" dirty="0" smtClean="0">
                <a:solidFill>
                  <a:srgbClr val="C00000"/>
                </a:solidFill>
                <a:effectLst>
                  <a:outerShdw blurRad="38100" dist="38100" dir="2700000" algn="tl">
                    <a:srgbClr val="000000">
                      <a:alpha val="43137"/>
                    </a:srgbClr>
                  </a:outerShdw>
                </a:effectLst>
              </a:rPr>
            </a:br>
            <a:r>
              <a:rPr lang="it-IT" sz="3600" dirty="0" smtClean="0">
                <a:solidFill>
                  <a:srgbClr val="C00000"/>
                </a:solidFill>
                <a:effectLst>
                  <a:outerShdw blurRad="38100" dist="38100" dir="2700000" algn="tl">
                    <a:srgbClr val="000000">
                      <a:alpha val="43137"/>
                    </a:srgbClr>
                  </a:outerShdw>
                </a:effectLst>
              </a:rPr>
              <a:t>in Friuli </a:t>
            </a:r>
            <a:r>
              <a:rPr lang="it-IT" sz="3600" dirty="0">
                <a:solidFill>
                  <a:srgbClr val="C00000"/>
                </a:solidFill>
                <a:effectLst>
                  <a:outerShdw blurRad="38100" dist="38100" dir="2700000" algn="tl">
                    <a:srgbClr val="000000">
                      <a:alpha val="43137"/>
                    </a:srgbClr>
                  </a:outerShdw>
                </a:effectLst>
              </a:rPr>
              <a:t>V</a:t>
            </a:r>
            <a:r>
              <a:rPr lang="it-IT" sz="3600" dirty="0" smtClean="0">
                <a:solidFill>
                  <a:srgbClr val="C00000"/>
                </a:solidFill>
                <a:effectLst>
                  <a:outerShdw blurRad="38100" dist="38100" dir="2700000" algn="tl">
                    <a:srgbClr val="000000">
                      <a:alpha val="43137"/>
                    </a:srgbClr>
                  </a:outerShdw>
                </a:effectLst>
              </a:rPr>
              <a:t>enezia Giulia </a:t>
            </a:r>
            <a:br>
              <a:rPr lang="it-IT" sz="3600" dirty="0" smtClean="0">
                <a:solidFill>
                  <a:srgbClr val="C00000"/>
                </a:solidFill>
                <a:effectLst>
                  <a:outerShdw blurRad="38100" dist="38100" dir="2700000" algn="tl">
                    <a:srgbClr val="000000">
                      <a:alpha val="43137"/>
                    </a:srgbClr>
                  </a:outerShdw>
                </a:effectLst>
              </a:rPr>
            </a:br>
            <a:r>
              <a:rPr lang="it-IT" sz="3600" dirty="0" smtClean="0">
                <a:solidFill>
                  <a:srgbClr val="C00000"/>
                </a:solidFill>
                <a:effectLst>
                  <a:outerShdw blurRad="38100" dist="38100" dir="2700000" algn="tl">
                    <a:srgbClr val="000000">
                      <a:alpha val="43137"/>
                    </a:srgbClr>
                  </a:outerShdw>
                </a:effectLst>
              </a:rPr>
              <a:t>è collegato al «global </a:t>
            </a:r>
            <a:r>
              <a:rPr lang="it-IT" sz="3600" dirty="0" err="1">
                <a:solidFill>
                  <a:srgbClr val="C00000"/>
                </a:solidFill>
                <a:effectLst>
                  <a:outerShdw blurRad="38100" dist="38100" dir="2700000" algn="tl">
                    <a:srgbClr val="000000">
                      <a:alpha val="43137"/>
                    </a:srgbClr>
                  </a:outerShdw>
                </a:effectLst>
              </a:rPr>
              <a:t>warming</a:t>
            </a:r>
            <a:r>
              <a:rPr lang="it-IT" sz="3600" dirty="0">
                <a:solidFill>
                  <a:srgbClr val="C00000"/>
                </a:solidFill>
                <a:effectLst>
                  <a:outerShdw blurRad="38100" dist="38100" dir="2700000" algn="tl">
                    <a:srgbClr val="000000">
                      <a:alpha val="43137"/>
                    </a:srgbClr>
                  </a:outerShdw>
                </a:effectLst>
              </a:rPr>
              <a:t>» </a:t>
            </a:r>
            <a:r>
              <a:rPr lang="it-IT" sz="3600" dirty="0" smtClean="0">
                <a:solidFill>
                  <a:srgbClr val="C00000"/>
                </a:solidFill>
                <a:effectLst>
                  <a:outerShdw blurRad="38100" dist="38100" dir="2700000" algn="tl">
                    <a:srgbClr val="000000">
                      <a:alpha val="43137"/>
                    </a:srgbClr>
                  </a:outerShdw>
                </a:effectLst>
              </a:rPr>
              <a:t/>
            </a:r>
            <a:br>
              <a:rPr lang="it-IT" sz="3600" dirty="0" smtClean="0">
                <a:solidFill>
                  <a:srgbClr val="C00000"/>
                </a:solidFill>
                <a:effectLst>
                  <a:outerShdw blurRad="38100" dist="38100" dir="2700000" algn="tl">
                    <a:srgbClr val="000000">
                      <a:alpha val="43137"/>
                    </a:srgbClr>
                  </a:outerShdw>
                </a:effectLst>
              </a:rPr>
            </a:br>
            <a:r>
              <a:rPr lang="it-IT" sz="3600" dirty="0" smtClean="0">
                <a:solidFill>
                  <a:srgbClr val="C00000"/>
                </a:solidFill>
                <a:effectLst>
                  <a:outerShdw blurRad="38100" dist="38100" dir="2700000" algn="tl">
                    <a:srgbClr val="000000">
                      <a:alpha val="43137"/>
                    </a:srgbClr>
                  </a:outerShdw>
                </a:effectLst>
              </a:rPr>
              <a:t>e al </a:t>
            </a:r>
            <a:r>
              <a:rPr lang="it-IT" sz="3600" dirty="0">
                <a:solidFill>
                  <a:srgbClr val="C00000"/>
                </a:solidFill>
                <a:effectLst>
                  <a:outerShdw blurRad="38100" dist="38100" dir="2700000" algn="tl">
                    <a:srgbClr val="000000">
                      <a:alpha val="43137"/>
                    </a:srgbClr>
                  </a:outerShdw>
                </a:effectLst>
              </a:rPr>
              <a:t>«</a:t>
            </a:r>
            <a:r>
              <a:rPr lang="it-IT" sz="3600" dirty="0" err="1">
                <a:solidFill>
                  <a:srgbClr val="C00000"/>
                </a:solidFill>
                <a:effectLst>
                  <a:outerShdw blurRad="38100" dist="38100" dir="2700000" algn="tl">
                    <a:srgbClr val="000000">
                      <a:alpha val="43137"/>
                    </a:srgbClr>
                  </a:outerShdw>
                </a:effectLst>
              </a:rPr>
              <a:t>climate</a:t>
            </a:r>
            <a:r>
              <a:rPr lang="it-IT" sz="3600" dirty="0">
                <a:solidFill>
                  <a:srgbClr val="C00000"/>
                </a:solidFill>
                <a:effectLst>
                  <a:outerShdw blurRad="38100" dist="38100" dir="2700000" algn="tl">
                    <a:srgbClr val="000000">
                      <a:alpha val="43137"/>
                    </a:srgbClr>
                  </a:outerShdw>
                </a:effectLst>
              </a:rPr>
              <a:t> </a:t>
            </a:r>
            <a:r>
              <a:rPr lang="it-IT" sz="3600" dirty="0" err="1">
                <a:solidFill>
                  <a:srgbClr val="C00000"/>
                </a:solidFill>
                <a:effectLst>
                  <a:outerShdw blurRad="38100" dist="38100" dir="2700000" algn="tl">
                    <a:srgbClr val="000000">
                      <a:alpha val="43137"/>
                    </a:srgbClr>
                  </a:outerShdw>
                </a:effectLst>
              </a:rPr>
              <a:t>change</a:t>
            </a:r>
            <a:r>
              <a:rPr lang="it-IT" sz="3600" dirty="0">
                <a:solidFill>
                  <a:srgbClr val="C00000"/>
                </a:solidFill>
                <a:effectLst>
                  <a:outerShdw blurRad="38100" dist="38100" dir="2700000" algn="tl">
                    <a:srgbClr val="000000">
                      <a:alpha val="43137"/>
                    </a:srgbClr>
                  </a:outerShdw>
                </a:effectLst>
              </a:rPr>
              <a:t>» globale?</a:t>
            </a:r>
          </a:p>
        </p:txBody>
      </p:sp>
      <p:sp>
        <p:nvSpPr>
          <p:cNvPr id="17418" name="Rectangle 3"/>
          <p:cNvSpPr>
            <a:spLocks noChangeArrowheads="1"/>
          </p:cNvSpPr>
          <p:nvPr/>
        </p:nvSpPr>
        <p:spPr bwMode="auto">
          <a:xfrm>
            <a:off x="1763713" y="188913"/>
            <a:ext cx="66246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r">
              <a:spcBef>
                <a:spcPct val="0"/>
              </a:spcBef>
              <a:buFontTx/>
              <a:buNone/>
            </a:pPr>
            <a:r>
              <a:rPr lang="it-IT" altLang="it-IT" sz="1400" b="0" i="1" dirty="0">
                <a:solidFill>
                  <a:srgbClr val="CC6600"/>
                </a:solidFill>
              </a:rPr>
              <a:t>cambia il clima… in Friuli Venezia Giulia</a:t>
            </a:r>
          </a:p>
        </p:txBody>
      </p:sp>
      <p:pic>
        <p:nvPicPr>
          <p:cNvPr id="11" name="Immagin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00733" y="123453"/>
            <a:ext cx="391158" cy="497235"/>
          </a:xfrm>
          <a:prstGeom prst="rect">
            <a:avLst/>
          </a:prstGeom>
        </p:spPr>
      </p:pic>
      <p:pic>
        <p:nvPicPr>
          <p:cNvPr id="12" name="Picture 16" descr="ANd9GcQ4zNOd9VOEMpd0UVETJGnaEwYkQwLr2bEY2ZL3NzXQPK38V8Y97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305175" y="3925016"/>
            <a:ext cx="253365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4280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olo 1"/>
          <p:cNvSpPr>
            <a:spLocks noGrp="1"/>
          </p:cNvSpPr>
          <p:nvPr>
            <p:ph type="title"/>
          </p:nvPr>
        </p:nvSpPr>
        <p:spPr>
          <a:xfrm>
            <a:off x="1716534" y="2709118"/>
            <a:ext cx="2914650" cy="663575"/>
          </a:xfrm>
        </p:spPr>
        <p:txBody>
          <a:bodyPr/>
          <a:lstStyle/>
          <a:p>
            <a:r>
              <a:rPr lang="it-IT" altLang="it-IT" sz="2400" dirty="0" smtClean="0"/>
              <a:t>Pianura: T 50 anni</a:t>
            </a:r>
          </a:p>
        </p:txBody>
      </p:sp>
      <p:pic>
        <p:nvPicPr>
          <p:cNvPr id="27660"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38472" y="1659115"/>
            <a:ext cx="8497887" cy="495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61" name="Freccia bidirezionale verticale 11"/>
          <p:cNvSpPr>
            <a:spLocks noChangeArrowheads="1"/>
          </p:cNvSpPr>
          <p:nvPr/>
        </p:nvSpPr>
        <p:spPr bwMode="auto">
          <a:xfrm>
            <a:off x="3297585" y="2583040"/>
            <a:ext cx="1593850" cy="1800225"/>
          </a:xfrm>
          <a:prstGeom prst="upDownArrow">
            <a:avLst>
              <a:gd name="adj1" fmla="val 50000"/>
              <a:gd name="adj2" fmla="val 5000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spcBef>
                <a:spcPct val="0"/>
              </a:spcBef>
              <a:buFontTx/>
              <a:buNone/>
            </a:pPr>
            <a:endParaRPr lang="it-IT" altLang="it-IT" sz="2000" b="0">
              <a:solidFill>
                <a:srgbClr val="003399"/>
              </a:solidFill>
              <a:latin typeface="Verdana" pitchFamily="34" charset="0"/>
            </a:endParaRPr>
          </a:p>
        </p:txBody>
      </p:sp>
      <p:pic>
        <p:nvPicPr>
          <p:cNvPr id="27653" name="Picture 10" descr="meteo_fvg_O"/>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7950" y="165100"/>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Line 7"/>
          <p:cNvSpPr>
            <a:spLocks noChangeShapeType="1"/>
          </p:cNvSpPr>
          <p:nvPr/>
        </p:nvSpPr>
        <p:spPr bwMode="auto">
          <a:xfrm>
            <a:off x="1619250" y="476672"/>
            <a:ext cx="69850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FFFFFF"/>
              </a:solidFill>
            </a:endParaRPr>
          </a:p>
        </p:txBody>
      </p:sp>
      <p:sp>
        <p:nvSpPr>
          <p:cNvPr id="27656" name="Rectangle 12"/>
          <p:cNvSpPr>
            <a:spLocks noChangeArrowheads="1"/>
          </p:cNvSpPr>
          <p:nvPr/>
        </p:nvSpPr>
        <p:spPr bwMode="auto">
          <a:xfrm>
            <a:off x="4974101" y="620688"/>
            <a:ext cx="4117789" cy="17275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1"/>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ct val="0"/>
              </a:spcBef>
              <a:buFontTx/>
              <a:buNone/>
            </a:pPr>
            <a:r>
              <a:rPr lang="it-IT" altLang="it-IT" dirty="0">
                <a:solidFill>
                  <a:srgbClr val="C00000"/>
                </a:solidFill>
              </a:rPr>
              <a:t>l</a:t>
            </a:r>
            <a:r>
              <a:rPr lang="it-IT" altLang="it-IT" dirty="0" smtClean="0">
                <a:solidFill>
                  <a:srgbClr val="C00000"/>
                </a:solidFill>
              </a:rPr>
              <a:t>e temperature medie </a:t>
            </a:r>
          </a:p>
          <a:p>
            <a:pPr algn="ctr">
              <a:spcBef>
                <a:spcPct val="0"/>
              </a:spcBef>
              <a:buFontTx/>
              <a:buNone/>
            </a:pPr>
            <a:r>
              <a:rPr lang="it-IT" altLang="it-IT" dirty="0" smtClean="0">
                <a:solidFill>
                  <a:srgbClr val="C00000"/>
                </a:solidFill>
              </a:rPr>
              <a:t>aumentano in FVG </a:t>
            </a:r>
          </a:p>
          <a:p>
            <a:pPr algn="ctr">
              <a:spcBef>
                <a:spcPct val="0"/>
              </a:spcBef>
              <a:buFontTx/>
              <a:buNone/>
            </a:pPr>
            <a:r>
              <a:rPr lang="it-IT" altLang="it-IT" dirty="0" smtClean="0">
                <a:solidFill>
                  <a:srgbClr val="C00000"/>
                </a:solidFill>
              </a:rPr>
              <a:t>come in tutto il mondo</a:t>
            </a:r>
          </a:p>
          <a:p>
            <a:pPr algn="ctr">
              <a:spcBef>
                <a:spcPct val="0"/>
              </a:spcBef>
              <a:buFontTx/>
              <a:buNone/>
            </a:pPr>
            <a:r>
              <a:rPr lang="it-IT" altLang="it-IT" dirty="0" smtClean="0">
                <a:solidFill>
                  <a:srgbClr val="C00000"/>
                </a:solidFill>
              </a:rPr>
              <a:t>(e anche di più)</a:t>
            </a:r>
            <a:endParaRPr lang="it-IT" altLang="it-IT" dirty="0">
              <a:solidFill>
                <a:srgbClr val="C00000"/>
              </a:solidFill>
            </a:endParaRPr>
          </a:p>
        </p:txBody>
      </p:sp>
      <p:sp>
        <p:nvSpPr>
          <p:cNvPr id="27657" name="Rettangolo 1"/>
          <p:cNvSpPr>
            <a:spLocks noChangeArrowheads="1"/>
          </p:cNvSpPr>
          <p:nvPr/>
        </p:nvSpPr>
        <p:spPr bwMode="auto">
          <a:xfrm>
            <a:off x="1107266" y="548680"/>
            <a:ext cx="3042468" cy="4189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spcBef>
                <a:spcPct val="0"/>
              </a:spcBef>
              <a:buFontTx/>
              <a:buNone/>
            </a:pPr>
            <a:r>
              <a:rPr lang="it-IT" altLang="it-IT" sz="2000" i="1" dirty="0" smtClean="0">
                <a:solidFill>
                  <a:srgbClr val="003399"/>
                </a:solidFill>
              </a:rPr>
              <a:t>T </a:t>
            </a:r>
            <a:r>
              <a:rPr lang="it-IT" altLang="it-IT" sz="2000" i="1" dirty="0">
                <a:solidFill>
                  <a:srgbClr val="003399"/>
                </a:solidFill>
              </a:rPr>
              <a:t>medie </a:t>
            </a:r>
            <a:r>
              <a:rPr lang="it-IT" altLang="it-IT" sz="2000" i="1" dirty="0" smtClean="0">
                <a:solidFill>
                  <a:srgbClr val="003399"/>
                </a:solidFill>
              </a:rPr>
              <a:t>annuali nel mondo</a:t>
            </a:r>
            <a:endParaRPr lang="it-IT" altLang="it-IT" sz="2000" i="1" dirty="0">
              <a:solidFill>
                <a:srgbClr val="003399"/>
              </a:solidFill>
            </a:endParaRPr>
          </a:p>
        </p:txBody>
      </p:sp>
      <p:sp>
        <p:nvSpPr>
          <p:cNvPr id="27658" name="Rectangle 3"/>
          <p:cNvSpPr>
            <a:spLocks noChangeArrowheads="1"/>
          </p:cNvSpPr>
          <p:nvPr/>
        </p:nvSpPr>
        <p:spPr bwMode="auto">
          <a:xfrm>
            <a:off x="1763713" y="174477"/>
            <a:ext cx="66246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r">
              <a:spcBef>
                <a:spcPct val="0"/>
              </a:spcBef>
              <a:buFontTx/>
              <a:buNone/>
            </a:pPr>
            <a:r>
              <a:rPr lang="it-IT" altLang="it-IT" sz="1400" b="0" i="1" dirty="0">
                <a:solidFill>
                  <a:srgbClr val="CC6600"/>
                </a:solidFill>
              </a:rPr>
              <a:t>cambia il clima… in Friuli Venezia Giulia</a:t>
            </a:r>
          </a:p>
        </p:txBody>
      </p:sp>
      <p:grpSp>
        <p:nvGrpSpPr>
          <p:cNvPr id="4" name="Gruppo 3"/>
          <p:cNvGrpSpPr/>
          <p:nvPr/>
        </p:nvGrpSpPr>
        <p:grpSpPr>
          <a:xfrm>
            <a:off x="1390998" y="1359078"/>
            <a:ext cx="3600450" cy="2093912"/>
            <a:chOff x="1390998" y="1359078"/>
            <a:chExt cx="3600450" cy="2093912"/>
          </a:xfrm>
        </p:grpSpPr>
        <p:graphicFrame>
          <p:nvGraphicFramePr>
            <p:cNvPr id="27663" name="Object 14"/>
            <p:cNvGraphicFramePr>
              <a:graphicFrameLocks noChangeAspect="1"/>
            </p:cNvGraphicFramePr>
            <p:nvPr>
              <p:extLst>
                <p:ext uri="{D42A27DB-BD31-4B8C-83A1-F6EECF244321}">
                  <p14:modId xmlns:p14="http://schemas.microsoft.com/office/powerpoint/2010/main" val="532865705"/>
                </p:ext>
              </p:extLst>
            </p:nvPr>
          </p:nvGraphicFramePr>
          <p:xfrm>
            <a:off x="1390998" y="1359078"/>
            <a:ext cx="3600450" cy="2093912"/>
          </p:xfrm>
          <a:graphic>
            <a:graphicData uri="http://schemas.openxmlformats.org/presentationml/2006/ole">
              <mc:AlternateContent xmlns:mc="http://schemas.openxmlformats.org/markup-compatibility/2006">
                <mc:Choice xmlns:v="urn:schemas-microsoft-com:vml" Requires="v">
                  <p:oleObj spid="_x0000_s6271" name="Image" r:id="rId6" imgW="5523810" imgH="3212698" progId="Photoshop.Image.8">
                    <p:embed/>
                  </p:oleObj>
                </mc:Choice>
                <mc:Fallback>
                  <p:oleObj name="Image" r:id="rId6" imgW="5523810" imgH="3212698" progId="Photoshop.Image.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0998" y="1359078"/>
                          <a:ext cx="3600450" cy="209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 name="Title 2"/>
            <p:cNvSpPr>
              <a:spLocks/>
            </p:cNvSpPr>
            <p:nvPr/>
          </p:nvSpPr>
          <p:spPr bwMode="auto">
            <a:xfrm>
              <a:off x="3275856" y="1813413"/>
              <a:ext cx="1211560" cy="307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36000" rIns="0" bIns="36000" anchor="ct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spcBef>
                  <a:spcPct val="0"/>
                </a:spcBef>
                <a:buFontTx/>
                <a:buNone/>
              </a:pPr>
              <a:r>
                <a:rPr lang="de-CH" altLang="it-IT" sz="1200" b="0" dirty="0" smtClean="0">
                  <a:solidFill>
                    <a:srgbClr val="0099CC"/>
                  </a:solidFill>
                </a:rPr>
                <a:t>IPCC: AR5-WG1 </a:t>
              </a:r>
            </a:p>
            <a:p>
              <a:pPr>
                <a:spcBef>
                  <a:spcPct val="0"/>
                </a:spcBef>
                <a:buFontTx/>
                <a:buNone/>
              </a:pPr>
              <a:r>
                <a:rPr lang="de-CH" altLang="it-IT" sz="1200" b="0" dirty="0" err="1" smtClean="0">
                  <a:solidFill>
                    <a:srgbClr val="0099CC"/>
                  </a:solidFill>
                </a:rPr>
                <a:t>Figure</a:t>
              </a:r>
              <a:r>
                <a:rPr lang="de-CH" altLang="it-IT" sz="1200" b="0" dirty="0" smtClean="0">
                  <a:solidFill>
                    <a:srgbClr val="0099CC"/>
                  </a:solidFill>
                </a:rPr>
                <a:t> SPM.01</a:t>
              </a:r>
              <a:endParaRPr lang="en-GB" altLang="it-IT" sz="1200" dirty="0">
                <a:solidFill>
                  <a:srgbClr val="0099CC"/>
                </a:solidFill>
              </a:endParaRPr>
            </a:p>
          </p:txBody>
        </p:sp>
      </p:grpSp>
      <p:sp>
        <p:nvSpPr>
          <p:cNvPr id="17" name="Rettangolo 1"/>
          <p:cNvSpPr>
            <a:spLocks noChangeArrowheads="1"/>
          </p:cNvSpPr>
          <p:nvPr/>
        </p:nvSpPr>
        <p:spPr bwMode="auto">
          <a:xfrm>
            <a:off x="4144748" y="5288806"/>
            <a:ext cx="4315486"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r">
              <a:spcBef>
                <a:spcPct val="0"/>
              </a:spcBef>
              <a:buFontTx/>
              <a:buNone/>
            </a:pPr>
            <a:r>
              <a:rPr lang="it-IT" altLang="it-IT" sz="2000" i="1" dirty="0">
                <a:solidFill>
                  <a:srgbClr val="003399"/>
                </a:solidFill>
              </a:rPr>
              <a:t>Temperature medie annuali </a:t>
            </a:r>
          </a:p>
          <a:p>
            <a:pPr algn="r">
              <a:spcBef>
                <a:spcPct val="0"/>
              </a:spcBef>
              <a:buFontTx/>
              <a:buNone/>
            </a:pPr>
            <a:r>
              <a:rPr lang="it-IT" altLang="it-IT" sz="2000" i="1" dirty="0">
                <a:solidFill>
                  <a:srgbClr val="003399"/>
                </a:solidFill>
              </a:rPr>
              <a:t>in FVG </a:t>
            </a:r>
            <a:r>
              <a:rPr lang="it-IT" altLang="it-IT" sz="2000" i="1" dirty="0" smtClean="0">
                <a:solidFill>
                  <a:srgbClr val="003399"/>
                </a:solidFill>
              </a:rPr>
              <a:t>– pianura dal 1961 ad oggi</a:t>
            </a:r>
            <a:endParaRPr lang="it-IT" altLang="it-IT" sz="2000" i="1" dirty="0">
              <a:solidFill>
                <a:srgbClr val="003399"/>
              </a:solidFill>
            </a:endParaRPr>
          </a:p>
        </p:txBody>
      </p:sp>
      <p:sp>
        <p:nvSpPr>
          <p:cNvPr id="2" name="Freccia a destra 1"/>
          <p:cNvSpPr/>
          <p:nvPr/>
        </p:nvSpPr>
        <p:spPr bwMode="auto">
          <a:xfrm rot="16200000">
            <a:off x="2581040" y="969392"/>
            <a:ext cx="479059" cy="384139"/>
          </a:xfrm>
          <a:prstGeom prst="rightArrow">
            <a:avLst>
              <a:gd name="adj1" fmla="val 31202"/>
              <a:gd name="adj2" fmla="val 50000"/>
            </a:avLst>
          </a:prstGeom>
          <a:solidFill>
            <a:schemeClr val="bg1">
              <a:lumMod val="50000"/>
            </a:schemeClr>
          </a:solidFill>
          <a:ln>
            <a:noFill/>
          </a:ln>
          <a:effectLst/>
          <a:ex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it-IT" sz="2000" smtClean="0">
              <a:solidFill>
                <a:srgbClr val="003399"/>
              </a:solidFill>
              <a:latin typeface="Verdana" pitchFamily="34" charset="0"/>
            </a:endParaRPr>
          </a:p>
        </p:txBody>
      </p:sp>
      <p:sp>
        <p:nvSpPr>
          <p:cNvPr id="19" name="Freccia a destra 18"/>
          <p:cNvSpPr/>
          <p:nvPr/>
        </p:nvSpPr>
        <p:spPr bwMode="auto">
          <a:xfrm rot="5400000">
            <a:off x="6794810" y="4536718"/>
            <a:ext cx="762629" cy="455723"/>
          </a:xfrm>
          <a:prstGeom prst="rightArrow">
            <a:avLst>
              <a:gd name="adj1" fmla="val 31202"/>
              <a:gd name="adj2" fmla="val 50000"/>
            </a:avLst>
          </a:prstGeom>
          <a:solidFill>
            <a:schemeClr val="bg1">
              <a:lumMod val="50000"/>
            </a:schemeClr>
          </a:solidFill>
          <a:ln>
            <a:noFill/>
          </a:ln>
          <a:effectLst/>
          <a:ex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it-IT" sz="2000" smtClean="0">
              <a:solidFill>
                <a:srgbClr val="003399"/>
              </a:solidFill>
              <a:latin typeface="Verdana" pitchFamily="34" charset="0"/>
            </a:endParaRPr>
          </a:p>
        </p:txBody>
      </p:sp>
      <p:pic>
        <p:nvPicPr>
          <p:cNvPr id="20" name="Immagine 1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700733" y="123453"/>
            <a:ext cx="391158" cy="497235"/>
          </a:xfrm>
          <a:prstGeom prst="rect">
            <a:avLst/>
          </a:prstGeom>
        </p:spPr>
      </p:pic>
      <p:sp>
        <p:nvSpPr>
          <p:cNvPr id="27664" name="AutoShape 15"/>
          <p:cNvSpPr>
            <a:spLocks noChangeArrowheads="1"/>
          </p:cNvSpPr>
          <p:nvPr/>
        </p:nvSpPr>
        <p:spPr bwMode="auto">
          <a:xfrm rot="20425405">
            <a:off x="4510435" y="2650170"/>
            <a:ext cx="215900" cy="1438275"/>
          </a:xfrm>
          <a:prstGeom prst="upDownArrow">
            <a:avLst>
              <a:gd name="adj1" fmla="val 38147"/>
              <a:gd name="adj2" fmla="val 73490"/>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eaLnBrk="1" hangingPunct="1">
              <a:spcBef>
                <a:spcPct val="0"/>
              </a:spcBef>
              <a:buFontTx/>
              <a:buNone/>
            </a:pPr>
            <a:endParaRPr lang="it-IT" altLang="it-IT" sz="2000" b="0">
              <a:solidFill>
                <a:srgbClr val="003399"/>
              </a:solidFill>
              <a:latin typeface="Verdana" pitchFamily="34" charset="0"/>
            </a:endParaRPr>
          </a:p>
        </p:txBody>
      </p:sp>
      <p:pic>
        <p:nvPicPr>
          <p:cNvPr id="27662" name="Immagine 2"/>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1302098" y="3713340"/>
            <a:ext cx="7145337"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986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7657"/>
                                        </p:tgtEl>
                                        <p:attrNameLst>
                                          <p:attrName>style.visibility</p:attrName>
                                        </p:attrNameLst>
                                      </p:cBhvr>
                                      <p:to>
                                        <p:strVal val="visible"/>
                                      </p:to>
                                    </p:set>
                                    <p:animEffect transition="in" filter="wipe(down)">
                                      <p:cBhvr>
                                        <p:cTn id="13" dur="500"/>
                                        <p:tgtEl>
                                          <p:spTgt spid="2765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7662"/>
                                        </p:tgtEl>
                                        <p:attrNameLst>
                                          <p:attrName>style.visibility</p:attrName>
                                        </p:attrNameLst>
                                      </p:cBhvr>
                                      <p:to>
                                        <p:strVal val="visible"/>
                                      </p:to>
                                    </p:set>
                                    <p:anim calcmode="lin" valueType="num">
                                      <p:cBhvr>
                                        <p:cTn id="18" dur="1000" fill="hold"/>
                                        <p:tgtEl>
                                          <p:spTgt spid="27662"/>
                                        </p:tgtEl>
                                        <p:attrNameLst>
                                          <p:attrName>ppt_w</p:attrName>
                                        </p:attrNameLst>
                                      </p:cBhvr>
                                      <p:tavLst>
                                        <p:tav tm="0">
                                          <p:val>
                                            <p:fltVal val="0"/>
                                          </p:val>
                                        </p:tav>
                                        <p:tav tm="100000">
                                          <p:val>
                                            <p:strVal val="#ppt_w"/>
                                          </p:val>
                                        </p:tav>
                                      </p:tavLst>
                                    </p:anim>
                                    <p:anim calcmode="lin" valueType="num">
                                      <p:cBhvr>
                                        <p:cTn id="19" dur="1000" fill="hold"/>
                                        <p:tgtEl>
                                          <p:spTgt spid="27662"/>
                                        </p:tgtEl>
                                        <p:attrNameLst>
                                          <p:attrName>ppt_h</p:attrName>
                                        </p:attrNameLst>
                                      </p:cBhvr>
                                      <p:tavLst>
                                        <p:tav tm="0">
                                          <p:val>
                                            <p:fltVal val="0"/>
                                          </p:val>
                                        </p:tav>
                                        <p:tav tm="100000">
                                          <p:val>
                                            <p:strVal val="#ppt_h"/>
                                          </p:val>
                                        </p:tav>
                                      </p:tavLst>
                                    </p:anim>
                                    <p:animEffect transition="in" filter="fade">
                                      <p:cBhvr>
                                        <p:cTn id="20" dur="1000"/>
                                        <p:tgtEl>
                                          <p:spTgt spid="27662"/>
                                        </p:tgtEl>
                                      </p:cBhvr>
                                    </p:animEffect>
                                  </p:childTnLst>
                                </p:cTn>
                              </p:par>
                              <p:par>
                                <p:cTn id="21" presetID="16" presetClass="entr" presetSubtype="42" fill="hold" grpId="0" nodeType="withEffect">
                                  <p:stCondLst>
                                    <p:cond delay="0"/>
                                  </p:stCondLst>
                                  <p:childTnLst>
                                    <p:set>
                                      <p:cBhvr>
                                        <p:cTn id="22" dur="1" fill="hold">
                                          <p:stCondLst>
                                            <p:cond delay="0"/>
                                          </p:stCondLst>
                                        </p:cTn>
                                        <p:tgtEl>
                                          <p:spTgt spid="27664"/>
                                        </p:tgtEl>
                                        <p:attrNameLst>
                                          <p:attrName>style.visibility</p:attrName>
                                        </p:attrNameLst>
                                      </p:cBhvr>
                                      <p:to>
                                        <p:strVal val="visible"/>
                                      </p:to>
                                    </p:set>
                                    <p:animEffect transition="in" filter="barn(outHorizontal)">
                                      <p:cBhvr>
                                        <p:cTn id="23" dur="500"/>
                                        <p:tgtEl>
                                          <p:spTgt spid="2766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1000"/>
                                        <p:tgtEl>
                                          <p:spTgt spid="19"/>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1000"/>
                                        <p:tgtEl>
                                          <p:spTgt spid="17"/>
                                        </p:tgtEl>
                                      </p:cBhvr>
                                    </p:animEffect>
                                  </p:childTnLst>
                                </p:cTn>
                              </p:par>
                              <p:par>
                                <p:cTn id="32" presetID="22" presetClass="entr" presetSubtype="8" fill="hold" nodeType="withEffect">
                                  <p:stCondLst>
                                    <p:cond delay="0"/>
                                  </p:stCondLst>
                                  <p:childTnLst>
                                    <p:set>
                                      <p:cBhvr>
                                        <p:cTn id="33" dur="1" fill="hold">
                                          <p:stCondLst>
                                            <p:cond delay="0"/>
                                          </p:stCondLst>
                                        </p:cTn>
                                        <p:tgtEl>
                                          <p:spTgt spid="27660"/>
                                        </p:tgtEl>
                                        <p:attrNameLst>
                                          <p:attrName>style.visibility</p:attrName>
                                        </p:attrNameLst>
                                      </p:cBhvr>
                                      <p:to>
                                        <p:strVal val="visible"/>
                                      </p:to>
                                    </p:set>
                                    <p:animEffect transition="in" filter="wipe(left)">
                                      <p:cBhvr>
                                        <p:cTn id="34" dur="1000"/>
                                        <p:tgtEl>
                                          <p:spTgt spid="27660"/>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7650"/>
                                        </p:tgtEl>
                                        <p:attrNameLst>
                                          <p:attrName>style.visibility</p:attrName>
                                        </p:attrNameLst>
                                      </p:cBhvr>
                                      <p:to>
                                        <p:strVal val="visible"/>
                                      </p:to>
                                    </p:set>
                                    <p:animEffect transition="in" filter="wipe(left)">
                                      <p:cBhvr>
                                        <p:cTn id="37" dur="1000"/>
                                        <p:tgtEl>
                                          <p:spTgt spid="27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p:bldP spid="27657" grpId="0"/>
      <p:bldP spid="17" grpId="0"/>
      <p:bldP spid="2" grpId="0" animBg="1"/>
      <p:bldP spid="19" grpId="0" animBg="1"/>
      <p:bldP spid="2766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10" descr="meteo_fvg_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950" y="165100"/>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Line 7"/>
          <p:cNvSpPr>
            <a:spLocks noChangeShapeType="1"/>
          </p:cNvSpPr>
          <p:nvPr/>
        </p:nvSpPr>
        <p:spPr bwMode="auto">
          <a:xfrm>
            <a:off x="1619250" y="476250"/>
            <a:ext cx="69850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FFFFFF"/>
              </a:solidFill>
            </a:endParaRPr>
          </a:p>
        </p:txBody>
      </p:sp>
      <p:sp>
        <p:nvSpPr>
          <p:cNvPr id="12294" name="Rectangle 3"/>
          <p:cNvSpPr>
            <a:spLocks noChangeArrowheads="1"/>
          </p:cNvSpPr>
          <p:nvPr/>
        </p:nvSpPr>
        <p:spPr bwMode="auto">
          <a:xfrm>
            <a:off x="1763713" y="174477"/>
            <a:ext cx="66246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r">
              <a:spcBef>
                <a:spcPct val="0"/>
              </a:spcBef>
              <a:buFontTx/>
              <a:buNone/>
            </a:pPr>
            <a:r>
              <a:rPr lang="it-IT" altLang="it-IT" sz="1400" b="0" i="1" dirty="0" smtClean="0">
                <a:solidFill>
                  <a:srgbClr val="CC6600"/>
                </a:solidFill>
              </a:rPr>
              <a:t>cambia il clima… in </a:t>
            </a:r>
            <a:r>
              <a:rPr lang="it-IT" altLang="it-IT" sz="1400" b="0" i="1" dirty="0">
                <a:solidFill>
                  <a:srgbClr val="CC6600"/>
                </a:solidFill>
              </a:rPr>
              <a:t>Friuli Venezia Giulia</a:t>
            </a:r>
          </a:p>
        </p:txBody>
      </p:sp>
      <p:sp>
        <p:nvSpPr>
          <p:cNvPr id="12295" name="Titolo 1"/>
          <p:cNvSpPr>
            <a:spLocks noGrp="1"/>
          </p:cNvSpPr>
          <p:nvPr>
            <p:ph type="title"/>
          </p:nvPr>
        </p:nvSpPr>
        <p:spPr>
          <a:xfrm>
            <a:off x="1871663" y="2708275"/>
            <a:ext cx="5473700" cy="490538"/>
          </a:xfrm>
        </p:spPr>
        <p:txBody>
          <a:bodyPr/>
          <a:lstStyle/>
          <a:p>
            <a:r>
              <a:rPr lang="it-IT" altLang="it-IT" sz="1400" dirty="0" smtClean="0">
                <a:solidFill>
                  <a:schemeClr val="accent5">
                    <a:lumMod val="90000"/>
                  </a:schemeClr>
                </a:solidFill>
              </a:rPr>
              <a:t>Mappa variazioni T pianeta</a:t>
            </a:r>
          </a:p>
        </p:txBody>
      </p:sp>
      <p:sp>
        <p:nvSpPr>
          <p:cNvPr id="15" name="Titolo 1"/>
          <p:cNvSpPr txBox="1">
            <a:spLocks/>
          </p:cNvSpPr>
          <p:nvPr/>
        </p:nvSpPr>
        <p:spPr bwMode="auto">
          <a:xfrm>
            <a:off x="141566" y="549275"/>
            <a:ext cx="8950325" cy="811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2800" b="1">
                <a:solidFill>
                  <a:srgbClr val="CC6600"/>
                </a:solidFill>
                <a:latin typeface="Calibri" panose="020F0502020204030204" pitchFamily="34" charset="0"/>
                <a:ea typeface="+mj-ea"/>
                <a:cs typeface="+mj-cs"/>
              </a:defRPr>
            </a:lvl1pPr>
            <a:lvl2pPr algn="ctr" rtl="0" eaLnBrk="0" fontAlgn="base" hangingPunct="0">
              <a:spcBef>
                <a:spcPct val="0"/>
              </a:spcBef>
              <a:spcAft>
                <a:spcPct val="0"/>
              </a:spcAft>
              <a:defRPr sz="2800" b="1">
                <a:solidFill>
                  <a:srgbClr val="CC6600"/>
                </a:solidFill>
                <a:latin typeface="Calibri" pitchFamily="34" charset="0"/>
              </a:defRPr>
            </a:lvl2pPr>
            <a:lvl3pPr algn="ctr" rtl="0" eaLnBrk="0" fontAlgn="base" hangingPunct="0">
              <a:spcBef>
                <a:spcPct val="0"/>
              </a:spcBef>
              <a:spcAft>
                <a:spcPct val="0"/>
              </a:spcAft>
              <a:defRPr sz="2800" b="1">
                <a:solidFill>
                  <a:srgbClr val="CC6600"/>
                </a:solidFill>
                <a:latin typeface="Calibri" pitchFamily="34" charset="0"/>
              </a:defRPr>
            </a:lvl3pPr>
            <a:lvl4pPr algn="ctr" rtl="0" eaLnBrk="0" fontAlgn="base" hangingPunct="0">
              <a:spcBef>
                <a:spcPct val="0"/>
              </a:spcBef>
              <a:spcAft>
                <a:spcPct val="0"/>
              </a:spcAft>
              <a:defRPr sz="2800" b="1">
                <a:solidFill>
                  <a:srgbClr val="CC6600"/>
                </a:solidFill>
                <a:latin typeface="Calibri" pitchFamily="34" charset="0"/>
              </a:defRPr>
            </a:lvl4pPr>
            <a:lvl5pPr algn="ctr" rtl="0" eaLnBrk="0" fontAlgn="base" hangingPunct="0">
              <a:spcBef>
                <a:spcPct val="0"/>
              </a:spcBef>
              <a:spcAft>
                <a:spcPct val="0"/>
              </a:spcAft>
              <a:defRPr sz="2800" b="1">
                <a:solidFill>
                  <a:srgbClr val="CC6600"/>
                </a:solidFill>
                <a:latin typeface="Calibri" pitchFamily="34" charset="0"/>
              </a:defRPr>
            </a:lvl5pPr>
            <a:lvl6pPr marL="457200" algn="ctr" rtl="0" eaLnBrk="0" fontAlgn="base" hangingPunct="0">
              <a:spcBef>
                <a:spcPct val="0"/>
              </a:spcBef>
              <a:spcAft>
                <a:spcPct val="0"/>
              </a:spcAft>
              <a:defRPr sz="4400">
                <a:solidFill>
                  <a:schemeClr val="tx2"/>
                </a:solidFill>
                <a:latin typeface="Verdana" pitchFamily="34" charset="0"/>
              </a:defRPr>
            </a:lvl6pPr>
            <a:lvl7pPr marL="914400" algn="ctr" rtl="0" eaLnBrk="0" fontAlgn="base" hangingPunct="0">
              <a:spcBef>
                <a:spcPct val="0"/>
              </a:spcBef>
              <a:spcAft>
                <a:spcPct val="0"/>
              </a:spcAft>
              <a:defRPr sz="4400">
                <a:solidFill>
                  <a:schemeClr val="tx2"/>
                </a:solidFill>
                <a:latin typeface="Verdana" pitchFamily="34" charset="0"/>
              </a:defRPr>
            </a:lvl7pPr>
            <a:lvl8pPr marL="1371600" algn="ctr" rtl="0" eaLnBrk="0" fontAlgn="base" hangingPunct="0">
              <a:spcBef>
                <a:spcPct val="0"/>
              </a:spcBef>
              <a:spcAft>
                <a:spcPct val="0"/>
              </a:spcAft>
              <a:defRPr sz="4400">
                <a:solidFill>
                  <a:schemeClr val="tx2"/>
                </a:solidFill>
                <a:latin typeface="Verdana" pitchFamily="34" charset="0"/>
              </a:defRPr>
            </a:lvl8pPr>
            <a:lvl9pPr marL="1828800" algn="ctr" rtl="0" eaLnBrk="0" fontAlgn="base" hangingPunct="0">
              <a:spcBef>
                <a:spcPct val="0"/>
              </a:spcBef>
              <a:spcAft>
                <a:spcPct val="0"/>
              </a:spcAft>
              <a:defRPr sz="4400">
                <a:solidFill>
                  <a:schemeClr val="tx2"/>
                </a:solidFill>
                <a:latin typeface="Verdana" pitchFamily="34" charset="0"/>
              </a:defRPr>
            </a:lvl9pPr>
          </a:lstStyle>
          <a:p>
            <a:pPr>
              <a:defRPr/>
            </a:pPr>
            <a:r>
              <a:rPr lang="it-IT" altLang="it-IT" sz="3200" kern="0" dirty="0" smtClean="0">
                <a:solidFill>
                  <a:srgbClr val="C00000"/>
                </a:solidFill>
              </a:rPr>
              <a:t>come cambia la temperatura </a:t>
            </a:r>
          </a:p>
          <a:p>
            <a:pPr>
              <a:defRPr/>
            </a:pPr>
            <a:r>
              <a:rPr lang="it-IT" altLang="it-IT" sz="3200" kern="0" dirty="0" smtClean="0">
                <a:solidFill>
                  <a:srgbClr val="C00000"/>
                </a:solidFill>
              </a:rPr>
              <a:t>nelle diverse parti del mondo? </a:t>
            </a:r>
            <a:endParaRPr lang="it-IT" sz="3200" kern="0" dirty="0">
              <a:solidFill>
                <a:srgbClr val="C00000"/>
              </a:solidFill>
            </a:endParaRPr>
          </a:p>
        </p:txBody>
      </p:sp>
      <p:pic>
        <p:nvPicPr>
          <p:cNvPr id="16" name="Immagine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00733" y="123453"/>
            <a:ext cx="391158" cy="497235"/>
          </a:xfrm>
          <a:prstGeom prst="rect">
            <a:avLst/>
          </a:prstGeom>
        </p:spPr>
      </p:pic>
      <p:grpSp>
        <p:nvGrpSpPr>
          <p:cNvPr id="24" name="Gruppo 2"/>
          <p:cNvGrpSpPr>
            <a:grpSpLocks/>
          </p:cNvGrpSpPr>
          <p:nvPr/>
        </p:nvGrpSpPr>
        <p:grpSpPr bwMode="auto">
          <a:xfrm>
            <a:off x="494277" y="1628055"/>
            <a:ext cx="8173320" cy="5041305"/>
            <a:chOff x="179388" y="1288591"/>
            <a:chExt cx="8713787" cy="5309059"/>
          </a:xfrm>
        </p:grpSpPr>
        <p:sp>
          <p:nvSpPr>
            <p:cNvPr id="25" name="Line 7"/>
            <p:cNvSpPr>
              <a:spLocks noChangeShapeType="1"/>
            </p:cNvSpPr>
            <p:nvPr/>
          </p:nvSpPr>
          <p:spPr bwMode="auto">
            <a:xfrm>
              <a:off x="179388" y="6597650"/>
              <a:ext cx="8713787"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defRPr/>
              </a:pPr>
              <a:endParaRPr lang="it-IT" sz="2000" kern="0" smtClean="0">
                <a:solidFill>
                  <a:srgbClr val="003399"/>
                </a:solidFill>
                <a:latin typeface="Verdana" pitchFamily="34" charset="0"/>
                <a:cs typeface="Arial" charset="0"/>
              </a:endParaRPr>
            </a:p>
          </p:txBody>
        </p:sp>
        <p:pic>
          <p:nvPicPr>
            <p:cNvPr id="26"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9856" y="1288591"/>
              <a:ext cx="7760221" cy="4948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TextBox 6"/>
            <p:cNvSpPr txBox="1"/>
            <p:nvPr/>
          </p:nvSpPr>
          <p:spPr>
            <a:xfrm>
              <a:off x="7229475" y="6007226"/>
              <a:ext cx="1147763" cy="157129"/>
            </a:xfrm>
            <a:prstGeom prst="rect">
              <a:avLst/>
            </a:prstGeom>
            <a:solidFill>
              <a:srgbClr val="FFFFFF"/>
            </a:solidFill>
          </p:spPr>
          <p:txBody>
            <a:bodyPr wrap="none" lIns="18000" tIns="18000" rIns="18000" bIns="18000">
              <a:spAutoFit/>
            </a:bodyPr>
            <a:lstStyle/>
            <a:p>
              <a:pPr eaLnBrk="0" fontAlgn="base" hangingPunct="0">
                <a:spcBef>
                  <a:spcPct val="0"/>
                </a:spcBef>
                <a:spcAft>
                  <a:spcPct val="0"/>
                </a:spcAft>
                <a:defRPr/>
              </a:pPr>
              <a:r>
                <a:rPr lang="de-CH" sz="800" kern="0" dirty="0">
                  <a:solidFill>
                    <a:srgbClr val="FFFFFF">
                      <a:lumMod val="50000"/>
                    </a:srgbClr>
                  </a:solidFill>
                  <a:latin typeface="Arial" panose="020B0604020202020204" pitchFamily="34" charset="0"/>
                  <a:cs typeface="Arial" pitchFamily="34" charset="0"/>
                </a:rPr>
                <a:t>All </a:t>
              </a:r>
              <a:r>
                <a:rPr lang="de-CH" sz="800" kern="0" dirty="0" err="1">
                  <a:solidFill>
                    <a:srgbClr val="FFFFFF">
                      <a:lumMod val="50000"/>
                    </a:srgbClr>
                  </a:solidFill>
                  <a:latin typeface="Arial" panose="020B0604020202020204" pitchFamily="34" charset="0"/>
                  <a:cs typeface="Arial" pitchFamily="34" charset="0"/>
                </a:rPr>
                <a:t>Figures</a:t>
              </a:r>
              <a:r>
                <a:rPr lang="de-CH" sz="800" kern="0" dirty="0">
                  <a:solidFill>
                    <a:srgbClr val="FFFFFF">
                      <a:lumMod val="50000"/>
                    </a:srgbClr>
                  </a:solidFill>
                  <a:latin typeface="Arial" panose="020B0604020202020204" pitchFamily="34" charset="0"/>
                  <a:cs typeface="Arial" pitchFamily="34" charset="0"/>
                </a:rPr>
                <a:t> © IPCC 2013</a:t>
              </a:r>
              <a:endParaRPr lang="en-GB" sz="800" kern="0" dirty="0">
                <a:solidFill>
                  <a:srgbClr val="FFFFFF">
                    <a:lumMod val="50000"/>
                  </a:srgbClr>
                </a:solidFill>
                <a:latin typeface="Arial" panose="020B0604020202020204" pitchFamily="34" charset="0"/>
                <a:cs typeface="Arial" pitchFamily="34" charset="0"/>
              </a:endParaRPr>
            </a:p>
          </p:txBody>
        </p:sp>
        <p:pic>
          <p:nvPicPr>
            <p:cNvPr id="28"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127527" y="6191804"/>
              <a:ext cx="1352550"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itle 2"/>
            <p:cNvSpPr>
              <a:spLocks/>
            </p:cNvSpPr>
            <p:nvPr/>
          </p:nvSpPr>
          <p:spPr bwMode="auto">
            <a:xfrm>
              <a:off x="719855" y="6164535"/>
              <a:ext cx="6407671" cy="30666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36000" rIns="0" bIns="36000" anchor="ct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fontAlgn="base">
                <a:spcBef>
                  <a:spcPct val="0"/>
                </a:spcBef>
                <a:spcAft>
                  <a:spcPct val="0"/>
                </a:spcAft>
                <a:buFontTx/>
                <a:buNone/>
                <a:defRPr/>
              </a:pPr>
              <a:r>
                <a:rPr lang="de-CH" altLang="it-IT" sz="1400" b="0" kern="0" dirty="0">
                  <a:solidFill>
                    <a:srgbClr val="003399"/>
                  </a:solidFill>
                  <a:cs typeface="Arial" charset="0"/>
                </a:rPr>
                <a:t>  </a:t>
              </a:r>
              <a:r>
                <a:rPr lang="de-CH" altLang="it-IT" sz="1400" b="0" kern="0" dirty="0" err="1">
                  <a:solidFill>
                    <a:srgbClr val="003399"/>
                  </a:solidFill>
                  <a:cs typeface="Arial" charset="0"/>
                </a:rPr>
                <a:t>Figure</a:t>
              </a:r>
              <a:r>
                <a:rPr lang="de-CH" altLang="it-IT" sz="1400" b="0" kern="0" dirty="0">
                  <a:solidFill>
                    <a:srgbClr val="003399"/>
                  </a:solidFill>
                  <a:cs typeface="Arial" charset="0"/>
                </a:rPr>
                <a:t> SPM.1b </a:t>
              </a:r>
              <a:r>
                <a:rPr lang="de-CH" altLang="it-IT" sz="1400" kern="0" dirty="0" err="1">
                  <a:solidFill>
                    <a:srgbClr val="003399"/>
                  </a:solidFill>
                  <a:cs typeface="Arial" charset="0"/>
                </a:rPr>
                <a:t>Observed</a:t>
              </a:r>
              <a:r>
                <a:rPr lang="de-CH" altLang="it-IT" sz="1400" kern="0" dirty="0">
                  <a:solidFill>
                    <a:srgbClr val="003399"/>
                  </a:solidFill>
                  <a:cs typeface="Arial" charset="0"/>
                </a:rPr>
                <a:t> </a:t>
              </a:r>
              <a:r>
                <a:rPr lang="de-CH" altLang="it-IT" sz="1400" kern="0" dirty="0" err="1">
                  <a:solidFill>
                    <a:srgbClr val="003399"/>
                  </a:solidFill>
                  <a:cs typeface="Arial" charset="0"/>
                </a:rPr>
                <a:t>change</a:t>
              </a:r>
              <a:r>
                <a:rPr lang="de-CH" altLang="it-IT" sz="1400" kern="0" dirty="0">
                  <a:solidFill>
                    <a:srgbClr val="003399"/>
                  </a:solidFill>
                  <a:cs typeface="Arial" charset="0"/>
                </a:rPr>
                <a:t> in </a:t>
              </a:r>
              <a:r>
                <a:rPr lang="de-CH" altLang="it-IT" sz="1400" kern="0" dirty="0" err="1">
                  <a:solidFill>
                    <a:srgbClr val="003399"/>
                  </a:solidFill>
                  <a:cs typeface="Arial" charset="0"/>
                </a:rPr>
                <a:t>surface</a:t>
              </a:r>
              <a:r>
                <a:rPr lang="de-CH" altLang="it-IT" sz="1400" kern="0" dirty="0">
                  <a:solidFill>
                    <a:srgbClr val="003399"/>
                  </a:solidFill>
                  <a:cs typeface="Arial" charset="0"/>
                </a:rPr>
                <a:t> </a:t>
              </a:r>
              <a:r>
                <a:rPr lang="de-CH" altLang="it-IT" sz="1400" kern="0" dirty="0" err="1">
                  <a:solidFill>
                    <a:srgbClr val="003399"/>
                  </a:solidFill>
                  <a:cs typeface="Arial" charset="0"/>
                </a:rPr>
                <a:t>temperature</a:t>
              </a:r>
              <a:r>
                <a:rPr lang="de-CH" altLang="it-IT" sz="1400" kern="0" dirty="0">
                  <a:solidFill>
                    <a:srgbClr val="003399"/>
                  </a:solidFill>
                  <a:cs typeface="Arial" charset="0"/>
                </a:rPr>
                <a:t> 1901-2012</a:t>
              </a:r>
              <a:endParaRPr lang="en-GB" altLang="it-IT" sz="1400" kern="0" dirty="0">
                <a:solidFill>
                  <a:srgbClr val="003399"/>
                </a:solidFill>
                <a:cs typeface="Arial" charset="0"/>
              </a:endParaRPr>
            </a:p>
          </p:txBody>
        </p:sp>
        <p:sp>
          <p:nvSpPr>
            <p:cNvPr id="30" name="Rectangle 12"/>
            <p:cNvSpPr>
              <a:spLocks noChangeArrowheads="1"/>
            </p:cNvSpPr>
            <p:nvPr/>
          </p:nvSpPr>
          <p:spPr bwMode="auto">
            <a:xfrm>
              <a:off x="971601" y="5085184"/>
              <a:ext cx="7272807" cy="3956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fontAlgn="base">
                <a:spcBef>
                  <a:spcPct val="0"/>
                </a:spcBef>
                <a:spcAft>
                  <a:spcPct val="0"/>
                </a:spcAft>
                <a:buFontTx/>
                <a:buNone/>
                <a:defRPr/>
              </a:pPr>
              <a:r>
                <a:rPr lang="it-IT" altLang="it-IT" sz="1800" i="1" kern="0">
                  <a:solidFill>
                    <a:srgbClr val="003399"/>
                  </a:solidFill>
                  <a:cs typeface="Arial" charset="0"/>
                </a:rPr>
                <a:t>Variazione della temperatura superficiale della Terra 1901-2012</a:t>
              </a:r>
            </a:p>
          </p:txBody>
        </p:sp>
      </p:grpSp>
    </p:spTree>
    <p:extLst>
      <p:ext uri="{BB962C8B-B14F-4D97-AF65-F5344CB8AC3E}">
        <p14:creationId xmlns:p14="http://schemas.microsoft.com/office/powerpoint/2010/main" val="2222260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olo 1"/>
          <p:cNvSpPr>
            <a:spLocks noGrp="1"/>
          </p:cNvSpPr>
          <p:nvPr>
            <p:ph type="title"/>
          </p:nvPr>
        </p:nvSpPr>
        <p:spPr>
          <a:xfrm>
            <a:off x="1763713" y="2852738"/>
            <a:ext cx="5903912" cy="782637"/>
          </a:xfrm>
        </p:spPr>
        <p:txBody>
          <a:bodyPr/>
          <a:lstStyle/>
          <a:p>
            <a:r>
              <a:rPr lang="it-IT" altLang="it-IT" dirty="0" smtClean="0"/>
              <a:t>T globale – animazione NASA</a:t>
            </a:r>
          </a:p>
        </p:txBody>
      </p:sp>
      <p:pic>
        <p:nvPicPr>
          <p:cNvPr id="13315" name="Immagine 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19673" y="2058182"/>
            <a:ext cx="6048671" cy="410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10" descr="meteo_fvg_O"/>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7950" y="165100"/>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Line 7"/>
          <p:cNvSpPr>
            <a:spLocks noChangeShapeType="1"/>
          </p:cNvSpPr>
          <p:nvPr/>
        </p:nvSpPr>
        <p:spPr bwMode="auto">
          <a:xfrm>
            <a:off x="1619250" y="476250"/>
            <a:ext cx="69850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FFFFFF"/>
              </a:solidFill>
            </a:endParaRPr>
          </a:p>
        </p:txBody>
      </p:sp>
      <p:sp>
        <p:nvSpPr>
          <p:cNvPr id="13320" name="Line 7"/>
          <p:cNvSpPr>
            <a:spLocks noChangeShapeType="1"/>
          </p:cNvSpPr>
          <p:nvPr/>
        </p:nvSpPr>
        <p:spPr bwMode="auto">
          <a:xfrm>
            <a:off x="179388" y="6597650"/>
            <a:ext cx="8713787"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FFFFFF"/>
              </a:solidFill>
            </a:endParaRPr>
          </a:p>
        </p:txBody>
      </p:sp>
      <p:sp>
        <p:nvSpPr>
          <p:cNvPr id="13321" name="Rectangle 12"/>
          <p:cNvSpPr>
            <a:spLocks noChangeArrowheads="1"/>
          </p:cNvSpPr>
          <p:nvPr/>
        </p:nvSpPr>
        <p:spPr bwMode="auto">
          <a:xfrm>
            <a:off x="179388" y="658812"/>
            <a:ext cx="8716924" cy="747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1"/>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ct val="0"/>
              </a:spcBef>
              <a:buFontTx/>
              <a:buNone/>
            </a:pPr>
            <a:r>
              <a:rPr lang="it-IT" altLang="it-IT" dirty="0" smtClean="0">
                <a:solidFill>
                  <a:srgbClr val="C00000"/>
                </a:solidFill>
              </a:rPr>
              <a:t>1884-2012: come è cambiata la </a:t>
            </a:r>
            <a:br>
              <a:rPr lang="it-IT" altLang="it-IT" dirty="0" smtClean="0">
                <a:solidFill>
                  <a:srgbClr val="C00000"/>
                </a:solidFill>
              </a:rPr>
            </a:br>
            <a:r>
              <a:rPr lang="it-IT" altLang="it-IT" dirty="0" smtClean="0">
                <a:solidFill>
                  <a:srgbClr val="C00000"/>
                </a:solidFill>
              </a:rPr>
              <a:t>temperatura superficiale </a:t>
            </a:r>
            <a:r>
              <a:rPr lang="it-IT" altLang="it-IT" dirty="0">
                <a:solidFill>
                  <a:srgbClr val="C00000"/>
                </a:solidFill>
              </a:rPr>
              <a:t>della </a:t>
            </a:r>
            <a:r>
              <a:rPr lang="it-IT" altLang="it-IT" dirty="0" smtClean="0">
                <a:solidFill>
                  <a:srgbClr val="C00000"/>
                </a:solidFill>
              </a:rPr>
              <a:t>Terra</a:t>
            </a:r>
            <a:endParaRPr lang="it-IT" altLang="it-IT" dirty="0">
              <a:solidFill>
                <a:srgbClr val="C00000"/>
              </a:solidFill>
            </a:endParaRPr>
          </a:p>
        </p:txBody>
      </p:sp>
      <p:sp>
        <p:nvSpPr>
          <p:cNvPr id="13322" name="CasellaDiTesto 2"/>
          <p:cNvSpPr txBox="1">
            <a:spLocks noChangeArrowheads="1"/>
          </p:cNvSpPr>
          <p:nvPr/>
        </p:nvSpPr>
        <p:spPr bwMode="auto">
          <a:xfrm>
            <a:off x="504031" y="1694508"/>
            <a:ext cx="8100219"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eaLnBrk="1" hangingPunct="1">
              <a:spcBef>
                <a:spcPct val="0"/>
              </a:spcBef>
              <a:buFontTx/>
              <a:buNone/>
            </a:pPr>
            <a:r>
              <a:rPr lang="it-IT" altLang="it-IT" sz="2000" b="0" dirty="0">
                <a:solidFill>
                  <a:srgbClr val="003399"/>
                </a:solidFill>
                <a:latin typeface="Verdana" pitchFamily="34" charset="0"/>
              </a:rPr>
              <a:t>fonte: NASA</a:t>
            </a:r>
          </a:p>
          <a:p>
            <a:pPr algn="ctr" eaLnBrk="1" hangingPunct="1">
              <a:spcBef>
                <a:spcPct val="0"/>
              </a:spcBef>
              <a:buFontTx/>
              <a:buNone/>
            </a:pPr>
            <a:r>
              <a:rPr lang="it-IT" altLang="it-IT" sz="2000" b="0" dirty="0">
                <a:solidFill>
                  <a:srgbClr val="003399"/>
                </a:solidFill>
                <a:latin typeface="Verdana" pitchFamily="34" charset="0"/>
              </a:rPr>
              <a:t> </a:t>
            </a:r>
          </a:p>
          <a:p>
            <a:pPr algn="ctr" eaLnBrk="1" hangingPunct="1">
              <a:spcBef>
                <a:spcPct val="0"/>
              </a:spcBef>
              <a:buFontTx/>
              <a:buNone/>
            </a:pPr>
            <a:r>
              <a:rPr lang="it-IT" altLang="it-IT" sz="2000" b="0" dirty="0" smtClean="0">
                <a:solidFill>
                  <a:srgbClr val="003399"/>
                </a:solidFill>
                <a:latin typeface="Verdana" pitchFamily="34" charset="0"/>
                <a:hlinkClick r:id="rId5" action="ppaction://hlinkfile"/>
              </a:rPr>
              <a:t>Animazione</a:t>
            </a:r>
            <a:endParaRPr lang="it-IT" altLang="it-IT" sz="2000" b="0" dirty="0">
              <a:solidFill>
                <a:srgbClr val="003399"/>
              </a:solidFill>
              <a:latin typeface="Verdana" pitchFamily="34" charset="0"/>
              <a:hlinkClick r:id="rId6" action="ppaction://hlinkfile"/>
            </a:endParaRPr>
          </a:p>
        </p:txBody>
      </p:sp>
      <p:sp>
        <p:nvSpPr>
          <p:cNvPr id="13323" name="CasellaDiTesto 2"/>
          <p:cNvSpPr txBox="1">
            <a:spLocks noChangeArrowheads="1"/>
          </p:cNvSpPr>
          <p:nvPr/>
        </p:nvSpPr>
        <p:spPr bwMode="auto">
          <a:xfrm>
            <a:off x="527050" y="6197600"/>
            <a:ext cx="8062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eaLnBrk="1" hangingPunct="1">
              <a:spcBef>
                <a:spcPct val="0"/>
              </a:spcBef>
              <a:buFontTx/>
              <a:buNone/>
            </a:pPr>
            <a:r>
              <a:rPr lang="it-IT" altLang="it-IT" sz="2000" b="0" dirty="0">
                <a:solidFill>
                  <a:srgbClr val="003399"/>
                </a:solidFill>
                <a:latin typeface="Verdana" pitchFamily="34" charset="0"/>
              </a:rPr>
              <a:t>https://youtu.be/gGOzHVUQCw0</a:t>
            </a:r>
          </a:p>
        </p:txBody>
      </p:sp>
      <p:sp>
        <p:nvSpPr>
          <p:cNvPr id="13324" name="Rectangle 3"/>
          <p:cNvSpPr>
            <a:spLocks noChangeArrowheads="1"/>
          </p:cNvSpPr>
          <p:nvPr/>
        </p:nvSpPr>
        <p:spPr bwMode="auto">
          <a:xfrm>
            <a:off x="1763713" y="174477"/>
            <a:ext cx="66246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r">
              <a:spcBef>
                <a:spcPct val="0"/>
              </a:spcBef>
              <a:buFontTx/>
              <a:buNone/>
            </a:pPr>
            <a:r>
              <a:rPr lang="it-IT" altLang="it-IT" sz="1400" b="0" i="1" dirty="0">
                <a:solidFill>
                  <a:srgbClr val="CC6600"/>
                </a:solidFill>
              </a:rPr>
              <a:t>cambia il clima… in Friuli Venezia Giulia</a:t>
            </a:r>
          </a:p>
        </p:txBody>
      </p:sp>
      <p:pic>
        <p:nvPicPr>
          <p:cNvPr id="13" name="Immagine 1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700733" y="123453"/>
            <a:ext cx="391158" cy="497235"/>
          </a:xfrm>
          <a:prstGeom prst="rect">
            <a:avLst/>
          </a:prstGeom>
        </p:spPr>
      </p:pic>
    </p:spTree>
    <p:extLst>
      <p:ext uri="{BB962C8B-B14F-4D97-AF65-F5344CB8AC3E}">
        <p14:creationId xmlns:p14="http://schemas.microsoft.com/office/powerpoint/2010/main" val="2532857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Titolo 1"/>
          <p:cNvSpPr>
            <a:spLocks noGrp="1"/>
          </p:cNvSpPr>
          <p:nvPr>
            <p:ph type="title"/>
          </p:nvPr>
        </p:nvSpPr>
        <p:spPr>
          <a:xfrm>
            <a:off x="1803400" y="2924175"/>
            <a:ext cx="5832475" cy="627063"/>
          </a:xfrm>
        </p:spPr>
        <p:txBody>
          <a:bodyPr/>
          <a:lstStyle/>
          <a:p>
            <a:r>
              <a:rPr lang="it-IT" altLang="it-IT" dirty="0" smtClean="0"/>
              <a:t>Grafico T globale animato</a:t>
            </a:r>
          </a:p>
        </p:txBody>
      </p:sp>
      <p:sp>
        <p:nvSpPr>
          <p:cNvPr id="14339" name="Rectangle 6"/>
          <p:cNvSpPr>
            <a:spLocks noChangeArrowheads="1"/>
          </p:cNvSpPr>
          <p:nvPr/>
        </p:nvSpPr>
        <p:spPr bwMode="auto">
          <a:xfrm>
            <a:off x="395288" y="6597650"/>
            <a:ext cx="82804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b="1">
                <a:solidFill>
                  <a:srgbClr val="002060"/>
                </a:solidFill>
                <a:latin typeface="Calibri" pitchFamily="34"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b="1">
                <a:solidFill>
                  <a:srgbClr val="002060"/>
                </a:solidFill>
                <a:latin typeface="Calibri" pitchFamily="34"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2060"/>
                </a:solidFill>
                <a:latin typeface="Calibri" pitchFamily="34"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9pPr>
          </a:lstStyle>
          <a:p>
            <a:pPr algn="ctr" eaLnBrk="1" hangingPunct="1">
              <a:spcBef>
                <a:spcPct val="0"/>
              </a:spcBef>
              <a:buFontTx/>
              <a:buNone/>
            </a:pPr>
            <a:r>
              <a:rPr lang="it-IT" altLang="it-IT" sz="1400" b="0" i="1">
                <a:solidFill>
                  <a:srgbClr val="CC6600"/>
                </a:solidFill>
              </a:rPr>
              <a:t>ARPA FVG - OSMER Osservatorio Meteorologico Regionale - Settore Meteo del CFD di Protezione Civile FVG</a:t>
            </a:r>
            <a:r>
              <a:rPr lang="it-IT" altLang="it-IT" sz="1400" b="0">
                <a:solidFill>
                  <a:srgbClr val="CC6600"/>
                </a:solidFill>
              </a:rPr>
              <a:t> </a:t>
            </a:r>
            <a:endParaRPr lang="en-GB" altLang="it-IT" sz="1400" b="0">
              <a:solidFill>
                <a:srgbClr val="CC6600"/>
              </a:solidFill>
            </a:endParaRPr>
          </a:p>
        </p:txBody>
      </p:sp>
      <p:pic>
        <p:nvPicPr>
          <p:cNvPr id="14340" name="Picture 10" descr="meteo_fvg_O"/>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7950" y="165100"/>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Line 7"/>
          <p:cNvSpPr>
            <a:spLocks noChangeShapeType="1"/>
          </p:cNvSpPr>
          <p:nvPr/>
        </p:nvSpPr>
        <p:spPr bwMode="auto">
          <a:xfrm>
            <a:off x="1619250" y="476250"/>
            <a:ext cx="69850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4343" name="Line 7"/>
          <p:cNvSpPr>
            <a:spLocks noChangeShapeType="1"/>
          </p:cNvSpPr>
          <p:nvPr/>
        </p:nvSpPr>
        <p:spPr bwMode="auto">
          <a:xfrm>
            <a:off x="179388" y="6597650"/>
            <a:ext cx="8713787"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4344" name="Rectangle 12"/>
          <p:cNvSpPr>
            <a:spLocks noChangeArrowheads="1"/>
          </p:cNvSpPr>
          <p:nvPr/>
        </p:nvSpPr>
        <p:spPr bwMode="auto">
          <a:xfrm>
            <a:off x="179388" y="658813"/>
            <a:ext cx="85344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1"/>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ct val="0"/>
              </a:spcBef>
              <a:buFontTx/>
              <a:buNone/>
            </a:pPr>
            <a:r>
              <a:rPr lang="it-IT" altLang="it-IT" sz="2800">
                <a:solidFill>
                  <a:srgbClr val="CC6600"/>
                </a:solidFill>
              </a:rPr>
              <a:t>2014: l’anno più caldo </a:t>
            </a:r>
          </a:p>
        </p:txBody>
      </p:sp>
      <p:sp>
        <p:nvSpPr>
          <p:cNvPr id="11272" name="Rectangle 12"/>
          <p:cNvSpPr>
            <a:spLocks noChangeArrowheads="1"/>
          </p:cNvSpPr>
          <p:nvPr/>
        </p:nvSpPr>
        <p:spPr bwMode="auto">
          <a:xfrm>
            <a:off x="1042988" y="5949950"/>
            <a:ext cx="7124700" cy="503386"/>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defRPr/>
            </a:pPr>
            <a:r>
              <a:rPr lang="it-IT" altLang="it-IT" sz="1800" b="1" dirty="0">
                <a:solidFill>
                  <a:srgbClr val="CC3300"/>
                </a:solidFill>
                <a:latin typeface="Calibri" pitchFamily="34" charset="0"/>
              </a:rPr>
              <a:t>http://www.bloomberg.com/graphics/2014-hottest-year-on-record/</a:t>
            </a:r>
          </a:p>
          <a:p>
            <a:pPr algn="ctr" eaLnBrk="0" hangingPunct="0">
              <a:defRPr/>
            </a:pPr>
            <a:r>
              <a:rPr lang="en-US" sz="1200" dirty="0">
                <a:solidFill>
                  <a:srgbClr val="993300"/>
                </a:solidFill>
                <a:latin typeface="Arial" panose="020B0604020202020204" pitchFamily="34" charset="0"/>
                <a:cs typeface="Arial" pitchFamily="34" charset="0"/>
              </a:rPr>
              <a:t>SOURCE: GHCN-M &amp; ICOADS Data Sets Provided by NOAA</a:t>
            </a:r>
            <a:endParaRPr lang="it-IT" altLang="it-IT" sz="1200" dirty="0">
              <a:solidFill>
                <a:srgbClr val="993300"/>
              </a:solidFill>
              <a:latin typeface="Arial" panose="020B0604020202020204" pitchFamily="34" charset="0"/>
              <a:cs typeface="Arial" pitchFamily="34" charset="0"/>
            </a:endParaRPr>
          </a:p>
        </p:txBody>
      </p:sp>
      <p:pic>
        <p:nvPicPr>
          <p:cNvPr id="14346" name="Picture 15" descr="daAnimazioneAumentoTda1880">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42988" y="1125538"/>
            <a:ext cx="7124700" cy="466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3"/>
          <p:cNvSpPr>
            <a:spLocks noChangeArrowheads="1"/>
          </p:cNvSpPr>
          <p:nvPr/>
        </p:nvSpPr>
        <p:spPr bwMode="auto">
          <a:xfrm>
            <a:off x="1763713" y="174477"/>
            <a:ext cx="66246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r">
              <a:spcBef>
                <a:spcPct val="0"/>
              </a:spcBef>
              <a:buFontTx/>
              <a:buNone/>
            </a:pPr>
            <a:r>
              <a:rPr lang="it-IT" altLang="it-IT" sz="1400" b="0" i="1" dirty="0">
                <a:solidFill>
                  <a:srgbClr val="CC6600"/>
                </a:solidFill>
              </a:rPr>
              <a:t>cambia il clima… in Friuli Venezia Giulia</a:t>
            </a:r>
          </a:p>
        </p:txBody>
      </p:sp>
      <p:pic>
        <p:nvPicPr>
          <p:cNvPr id="13" name="Immagin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700733" y="123453"/>
            <a:ext cx="391158" cy="497235"/>
          </a:xfrm>
          <a:prstGeom prst="rect">
            <a:avLst/>
          </a:prstGeom>
        </p:spPr>
      </p:pic>
    </p:spTree>
    <p:extLst>
      <p:ext uri="{BB962C8B-B14F-4D97-AF65-F5344CB8AC3E}">
        <p14:creationId xmlns:p14="http://schemas.microsoft.com/office/powerpoint/2010/main" val="1476563820"/>
      </p:ext>
    </p:extLst>
  </p:cSld>
  <p:clrMapOvr>
    <a:masterClrMapping/>
  </p:clrMapOvr>
  <p:transition>
    <p:strips dir="rd"/>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4045" y="1556792"/>
            <a:ext cx="1979684" cy="2088231"/>
          </a:xfrm>
        </p:spPr>
        <p:txBody>
          <a:bodyPr/>
          <a:lstStyle/>
          <a:p>
            <a:pPr algn="r"/>
            <a:r>
              <a:rPr lang="it-IT" sz="2400" dirty="0" smtClean="0"/>
              <a:t>diminuisce </a:t>
            </a:r>
            <a:br>
              <a:rPr lang="it-IT" sz="2400" dirty="0" smtClean="0"/>
            </a:br>
            <a:r>
              <a:rPr lang="it-IT" sz="2400" dirty="0" smtClean="0"/>
              <a:t>la copertura nevosa primaverile nell’emisfero nord</a:t>
            </a:r>
            <a:endParaRPr lang="it-IT" sz="2400" dirty="0"/>
          </a:p>
        </p:txBody>
      </p:sp>
      <p:sp>
        <p:nvSpPr>
          <p:cNvPr id="5" name="Segnaposto testo 4"/>
          <p:cNvSpPr>
            <a:spLocks noGrp="1"/>
          </p:cNvSpPr>
          <p:nvPr>
            <p:ph type="body" sz="quarter" idx="15"/>
          </p:nvPr>
        </p:nvSpPr>
        <p:spPr>
          <a:xfrm>
            <a:off x="1619250" y="165522"/>
            <a:ext cx="6840538" cy="311150"/>
          </a:xfrm>
        </p:spPr>
        <p:txBody>
          <a:bodyPr/>
          <a:lstStyle/>
          <a:p>
            <a:r>
              <a:rPr lang="it-IT" dirty="0" smtClean="0"/>
              <a:t>cambia il clima… in Friuli Venezia Giulia</a:t>
            </a:r>
            <a:endParaRPr lang="it-IT" dirty="0"/>
          </a:p>
        </p:txBody>
      </p:sp>
      <p:pic>
        <p:nvPicPr>
          <p:cNvPr id="3" name="Immagine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265287" y="1629565"/>
            <a:ext cx="2340519" cy="1800000"/>
          </a:xfrm>
          <a:prstGeom prst="rect">
            <a:avLst/>
          </a:prstGeom>
        </p:spPr>
      </p:pic>
      <p:pic>
        <p:nvPicPr>
          <p:cNvPr id="6" name="Immagine 5"/>
          <p:cNvPicPr>
            <a:picLocks noChangeAspect="1"/>
          </p:cNvPicPr>
          <p:nvPr/>
        </p:nvPicPr>
        <p:blipFill rotWithShape="1">
          <a:blip r:embed="rId3" cstate="print">
            <a:extLst>
              <a:ext uri="{28A0092B-C50C-407E-A947-70E740481C1C}">
                <a14:useLocalDpi xmlns:a14="http://schemas.microsoft.com/office/drawing/2010/main"/>
              </a:ext>
            </a:extLst>
          </a:blip>
          <a:srcRect l="-1"/>
          <a:stretch/>
        </p:blipFill>
        <p:spPr>
          <a:xfrm>
            <a:off x="4803740" y="4210683"/>
            <a:ext cx="2348429" cy="1800000"/>
          </a:xfrm>
          <a:prstGeom prst="rect">
            <a:avLst/>
          </a:prstGeom>
        </p:spPr>
      </p:pic>
      <p:pic>
        <p:nvPicPr>
          <p:cNvPr id="7" name="Immagin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71828" y="3634619"/>
            <a:ext cx="1833978" cy="2376000"/>
          </a:xfrm>
          <a:prstGeom prst="rect">
            <a:avLst/>
          </a:prstGeom>
        </p:spPr>
      </p:pic>
      <p:sp>
        <p:nvSpPr>
          <p:cNvPr id="8" name="Titolo 1"/>
          <p:cNvSpPr txBox="1">
            <a:spLocks/>
          </p:cNvSpPr>
          <p:nvPr/>
        </p:nvSpPr>
        <p:spPr bwMode="auto">
          <a:xfrm>
            <a:off x="7236296" y="4005064"/>
            <a:ext cx="1656184" cy="2129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b="1">
                <a:solidFill>
                  <a:srgbClr val="C00000"/>
                </a:solidFill>
                <a:latin typeface="+mj-lt"/>
                <a:ea typeface="+mj-ea"/>
                <a:cs typeface="+mj-cs"/>
              </a:defRPr>
            </a:lvl1pPr>
            <a:lvl2pPr algn="ctr" rtl="0" eaLnBrk="1" fontAlgn="base" hangingPunct="1">
              <a:spcBef>
                <a:spcPct val="0"/>
              </a:spcBef>
              <a:spcAft>
                <a:spcPct val="0"/>
              </a:spcAft>
              <a:defRPr sz="4400">
                <a:solidFill>
                  <a:schemeClr val="tx2"/>
                </a:solidFill>
                <a:latin typeface="Verdana" pitchFamily="34" charset="0"/>
              </a:defRPr>
            </a:lvl2pPr>
            <a:lvl3pPr algn="ctr" rtl="0" eaLnBrk="1" fontAlgn="base" hangingPunct="1">
              <a:spcBef>
                <a:spcPct val="0"/>
              </a:spcBef>
              <a:spcAft>
                <a:spcPct val="0"/>
              </a:spcAft>
              <a:defRPr sz="4400">
                <a:solidFill>
                  <a:schemeClr val="tx2"/>
                </a:solidFill>
                <a:latin typeface="Verdana" pitchFamily="34" charset="0"/>
              </a:defRPr>
            </a:lvl3pPr>
            <a:lvl4pPr algn="ctr" rtl="0" eaLnBrk="1" fontAlgn="base" hangingPunct="1">
              <a:spcBef>
                <a:spcPct val="0"/>
              </a:spcBef>
              <a:spcAft>
                <a:spcPct val="0"/>
              </a:spcAft>
              <a:defRPr sz="4400">
                <a:solidFill>
                  <a:schemeClr val="tx2"/>
                </a:solidFill>
                <a:latin typeface="Verdana" pitchFamily="34" charset="0"/>
              </a:defRPr>
            </a:lvl4pPr>
            <a:lvl5pPr algn="ctr" rtl="0" eaLnBrk="1" fontAlgn="base" hangingPunct="1">
              <a:spcBef>
                <a:spcPct val="0"/>
              </a:spcBef>
              <a:spcAft>
                <a:spcPct val="0"/>
              </a:spcAft>
              <a:defRPr sz="4400">
                <a:solidFill>
                  <a:schemeClr val="tx2"/>
                </a:solidFill>
                <a:latin typeface="Verdana" pitchFamily="34" charset="0"/>
              </a:defRPr>
            </a:lvl5pPr>
            <a:lvl6pPr marL="457200" algn="ctr" rtl="0" eaLnBrk="1" fontAlgn="base" hangingPunct="1">
              <a:spcBef>
                <a:spcPct val="0"/>
              </a:spcBef>
              <a:spcAft>
                <a:spcPct val="0"/>
              </a:spcAft>
              <a:defRPr sz="4400">
                <a:solidFill>
                  <a:schemeClr val="tx2"/>
                </a:solidFill>
                <a:latin typeface="Verdana" pitchFamily="34" charset="0"/>
              </a:defRPr>
            </a:lvl6pPr>
            <a:lvl7pPr marL="914400" algn="ctr" rtl="0" eaLnBrk="1" fontAlgn="base" hangingPunct="1">
              <a:spcBef>
                <a:spcPct val="0"/>
              </a:spcBef>
              <a:spcAft>
                <a:spcPct val="0"/>
              </a:spcAft>
              <a:defRPr sz="4400">
                <a:solidFill>
                  <a:schemeClr val="tx2"/>
                </a:solidFill>
                <a:latin typeface="Verdana" pitchFamily="34" charset="0"/>
              </a:defRPr>
            </a:lvl7pPr>
            <a:lvl8pPr marL="1371600" algn="ctr" rtl="0" eaLnBrk="1" fontAlgn="base" hangingPunct="1">
              <a:spcBef>
                <a:spcPct val="0"/>
              </a:spcBef>
              <a:spcAft>
                <a:spcPct val="0"/>
              </a:spcAft>
              <a:defRPr sz="4400">
                <a:solidFill>
                  <a:schemeClr val="tx2"/>
                </a:solidFill>
                <a:latin typeface="Verdana" pitchFamily="34" charset="0"/>
              </a:defRPr>
            </a:lvl8pPr>
            <a:lvl9pPr marL="1828800" algn="ctr" rtl="0" eaLnBrk="1" fontAlgn="base" hangingPunct="1">
              <a:spcBef>
                <a:spcPct val="0"/>
              </a:spcBef>
              <a:spcAft>
                <a:spcPct val="0"/>
              </a:spcAft>
              <a:defRPr sz="4400">
                <a:solidFill>
                  <a:schemeClr val="tx2"/>
                </a:solidFill>
                <a:latin typeface="Verdana" pitchFamily="34" charset="0"/>
              </a:defRPr>
            </a:lvl9pPr>
          </a:lstStyle>
          <a:p>
            <a:pPr algn="l"/>
            <a:r>
              <a:rPr lang="it-IT" sz="2400" kern="0" dirty="0" smtClean="0"/>
              <a:t>la banchisa artica </a:t>
            </a:r>
            <a:br>
              <a:rPr lang="it-IT" sz="2400" kern="0" dirty="0" smtClean="0"/>
            </a:br>
            <a:r>
              <a:rPr lang="it-IT" sz="2400" kern="0" dirty="0" smtClean="0"/>
              <a:t>si riduce</a:t>
            </a:r>
            <a:br>
              <a:rPr lang="it-IT" sz="2400" kern="0" dirty="0" smtClean="0"/>
            </a:br>
            <a:r>
              <a:rPr lang="it-IT" sz="2400" kern="0" dirty="0" smtClean="0"/>
              <a:t>in tutte le stagioni</a:t>
            </a:r>
            <a:endParaRPr lang="it-IT" sz="2400" kern="0" dirty="0"/>
          </a:p>
        </p:txBody>
      </p:sp>
      <p:sp>
        <p:nvSpPr>
          <p:cNvPr id="9" name="Titolo 1"/>
          <p:cNvSpPr txBox="1">
            <a:spLocks/>
          </p:cNvSpPr>
          <p:nvPr/>
        </p:nvSpPr>
        <p:spPr bwMode="auto">
          <a:xfrm>
            <a:off x="683568" y="5215507"/>
            <a:ext cx="1989268" cy="949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b="1">
                <a:solidFill>
                  <a:srgbClr val="C00000"/>
                </a:solidFill>
                <a:latin typeface="+mj-lt"/>
                <a:ea typeface="+mj-ea"/>
                <a:cs typeface="+mj-cs"/>
              </a:defRPr>
            </a:lvl1pPr>
            <a:lvl2pPr algn="ctr" rtl="0" eaLnBrk="1" fontAlgn="base" hangingPunct="1">
              <a:spcBef>
                <a:spcPct val="0"/>
              </a:spcBef>
              <a:spcAft>
                <a:spcPct val="0"/>
              </a:spcAft>
              <a:defRPr sz="4400">
                <a:solidFill>
                  <a:schemeClr val="tx2"/>
                </a:solidFill>
                <a:latin typeface="Verdana" pitchFamily="34" charset="0"/>
              </a:defRPr>
            </a:lvl2pPr>
            <a:lvl3pPr algn="ctr" rtl="0" eaLnBrk="1" fontAlgn="base" hangingPunct="1">
              <a:spcBef>
                <a:spcPct val="0"/>
              </a:spcBef>
              <a:spcAft>
                <a:spcPct val="0"/>
              </a:spcAft>
              <a:defRPr sz="4400">
                <a:solidFill>
                  <a:schemeClr val="tx2"/>
                </a:solidFill>
                <a:latin typeface="Verdana" pitchFamily="34" charset="0"/>
              </a:defRPr>
            </a:lvl3pPr>
            <a:lvl4pPr algn="ctr" rtl="0" eaLnBrk="1" fontAlgn="base" hangingPunct="1">
              <a:spcBef>
                <a:spcPct val="0"/>
              </a:spcBef>
              <a:spcAft>
                <a:spcPct val="0"/>
              </a:spcAft>
              <a:defRPr sz="4400">
                <a:solidFill>
                  <a:schemeClr val="tx2"/>
                </a:solidFill>
                <a:latin typeface="Verdana" pitchFamily="34" charset="0"/>
              </a:defRPr>
            </a:lvl4pPr>
            <a:lvl5pPr algn="ctr" rtl="0" eaLnBrk="1" fontAlgn="base" hangingPunct="1">
              <a:spcBef>
                <a:spcPct val="0"/>
              </a:spcBef>
              <a:spcAft>
                <a:spcPct val="0"/>
              </a:spcAft>
              <a:defRPr sz="4400">
                <a:solidFill>
                  <a:schemeClr val="tx2"/>
                </a:solidFill>
                <a:latin typeface="Verdana" pitchFamily="34" charset="0"/>
              </a:defRPr>
            </a:lvl5pPr>
            <a:lvl6pPr marL="457200" algn="ctr" rtl="0" eaLnBrk="1" fontAlgn="base" hangingPunct="1">
              <a:spcBef>
                <a:spcPct val="0"/>
              </a:spcBef>
              <a:spcAft>
                <a:spcPct val="0"/>
              </a:spcAft>
              <a:defRPr sz="4400">
                <a:solidFill>
                  <a:schemeClr val="tx2"/>
                </a:solidFill>
                <a:latin typeface="Verdana" pitchFamily="34" charset="0"/>
              </a:defRPr>
            </a:lvl6pPr>
            <a:lvl7pPr marL="914400" algn="ctr" rtl="0" eaLnBrk="1" fontAlgn="base" hangingPunct="1">
              <a:spcBef>
                <a:spcPct val="0"/>
              </a:spcBef>
              <a:spcAft>
                <a:spcPct val="0"/>
              </a:spcAft>
              <a:defRPr sz="4400">
                <a:solidFill>
                  <a:schemeClr val="tx2"/>
                </a:solidFill>
                <a:latin typeface="Verdana" pitchFamily="34" charset="0"/>
              </a:defRPr>
            </a:lvl7pPr>
            <a:lvl8pPr marL="1371600" algn="ctr" rtl="0" eaLnBrk="1" fontAlgn="base" hangingPunct="1">
              <a:spcBef>
                <a:spcPct val="0"/>
              </a:spcBef>
              <a:spcAft>
                <a:spcPct val="0"/>
              </a:spcAft>
              <a:defRPr sz="4400">
                <a:solidFill>
                  <a:schemeClr val="tx2"/>
                </a:solidFill>
                <a:latin typeface="Verdana" pitchFamily="34" charset="0"/>
              </a:defRPr>
            </a:lvl8pPr>
            <a:lvl9pPr marL="1828800" algn="ctr" rtl="0" eaLnBrk="1" fontAlgn="base" hangingPunct="1">
              <a:spcBef>
                <a:spcPct val="0"/>
              </a:spcBef>
              <a:spcAft>
                <a:spcPct val="0"/>
              </a:spcAft>
              <a:defRPr sz="4400">
                <a:solidFill>
                  <a:schemeClr val="tx2"/>
                </a:solidFill>
                <a:latin typeface="Verdana" pitchFamily="34" charset="0"/>
              </a:defRPr>
            </a:lvl9pPr>
          </a:lstStyle>
          <a:p>
            <a:pPr algn="r"/>
            <a:r>
              <a:rPr lang="it-IT" sz="2400" kern="0" dirty="0" smtClean="0"/>
              <a:t>gli oceani </a:t>
            </a:r>
            <a:br>
              <a:rPr lang="it-IT" sz="2400" kern="0" dirty="0" smtClean="0"/>
            </a:br>
            <a:r>
              <a:rPr lang="it-IT" sz="2400" kern="0" dirty="0" smtClean="0"/>
              <a:t>si riscaldano</a:t>
            </a:r>
            <a:endParaRPr lang="it-IT" sz="2400" kern="0" dirty="0"/>
          </a:p>
        </p:txBody>
      </p:sp>
      <p:sp>
        <p:nvSpPr>
          <p:cNvPr id="10" name="Titolo 1"/>
          <p:cNvSpPr txBox="1">
            <a:spLocks/>
          </p:cNvSpPr>
          <p:nvPr/>
        </p:nvSpPr>
        <p:spPr bwMode="auto">
          <a:xfrm>
            <a:off x="6660232" y="1412776"/>
            <a:ext cx="1386351" cy="1394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b="1">
                <a:solidFill>
                  <a:srgbClr val="C00000"/>
                </a:solidFill>
                <a:latin typeface="+mj-lt"/>
                <a:ea typeface="+mj-ea"/>
                <a:cs typeface="+mj-cs"/>
              </a:defRPr>
            </a:lvl1pPr>
            <a:lvl2pPr algn="ctr" rtl="0" eaLnBrk="1" fontAlgn="base" hangingPunct="1">
              <a:spcBef>
                <a:spcPct val="0"/>
              </a:spcBef>
              <a:spcAft>
                <a:spcPct val="0"/>
              </a:spcAft>
              <a:defRPr sz="4400">
                <a:solidFill>
                  <a:schemeClr val="tx2"/>
                </a:solidFill>
                <a:latin typeface="Verdana" pitchFamily="34" charset="0"/>
              </a:defRPr>
            </a:lvl2pPr>
            <a:lvl3pPr algn="ctr" rtl="0" eaLnBrk="1" fontAlgn="base" hangingPunct="1">
              <a:spcBef>
                <a:spcPct val="0"/>
              </a:spcBef>
              <a:spcAft>
                <a:spcPct val="0"/>
              </a:spcAft>
              <a:defRPr sz="4400">
                <a:solidFill>
                  <a:schemeClr val="tx2"/>
                </a:solidFill>
                <a:latin typeface="Verdana" pitchFamily="34" charset="0"/>
              </a:defRPr>
            </a:lvl3pPr>
            <a:lvl4pPr algn="ctr" rtl="0" eaLnBrk="1" fontAlgn="base" hangingPunct="1">
              <a:spcBef>
                <a:spcPct val="0"/>
              </a:spcBef>
              <a:spcAft>
                <a:spcPct val="0"/>
              </a:spcAft>
              <a:defRPr sz="4400">
                <a:solidFill>
                  <a:schemeClr val="tx2"/>
                </a:solidFill>
                <a:latin typeface="Verdana" pitchFamily="34" charset="0"/>
              </a:defRPr>
            </a:lvl4pPr>
            <a:lvl5pPr algn="ctr" rtl="0" eaLnBrk="1" fontAlgn="base" hangingPunct="1">
              <a:spcBef>
                <a:spcPct val="0"/>
              </a:spcBef>
              <a:spcAft>
                <a:spcPct val="0"/>
              </a:spcAft>
              <a:defRPr sz="4400">
                <a:solidFill>
                  <a:schemeClr val="tx2"/>
                </a:solidFill>
                <a:latin typeface="Verdana" pitchFamily="34" charset="0"/>
              </a:defRPr>
            </a:lvl5pPr>
            <a:lvl6pPr marL="457200" algn="ctr" rtl="0" eaLnBrk="1" fontAlgn="base" hangingPunct="1">
              <a:spcBef>
                <a:spcPct val="0"/>
              </a:spcBef>
              <a:spcAft>
                <a:spcPct val="0"/>
              </a:spcAft>
              <a:defRPr sz="4400">
                <a:solidFill>
                  <a:schemeClr val="tx2"/>
                </a:solidFill>
                <a:latin typeface="Verdana" pitchFamily="34" charset="0"/>
              </a:defRPr>
            </a:lvl6pPr>
            <a:lvl7pPr marL="914400" algn="ctr" rtl="0" eaLnBrk="1" fontAlgn="base" hangingPunct="1">
              <a:spcBef>
                <a:spcPct val="0"/>
              </a:spcBef>
              <a:spcAft>
                <a:spcPct val="0"/>
              </a:spcAft>
              <a:defRPr sz="4400">
                <a:solidFill>
                  <a:schemeClr val="tx2"/>
                </a:solidFill>
                <a:latin typeface="Verdana" pitchFamily="34" charset="0"/>
              </a:defRPr>
            </a:lvl7pPr>
            <a:lvl8pPr marL="1371600" algn="ctr" rtl="0" eaLnBrk="1" fontAlgn="base" hangingPunct="1">
              <a:spcBef>
                <a:spcPct val="0"/>
              </a:spcBef>
              <a:spcAft>
                <a:spcPct val="0"/>
              </a:spcAft>
              <a:defRPr sz="4400">
                <a:solidFill>
                  <a:schemeClr val="tx2"/>
                </a:solidFill>
                <a:latin typeface="Verdana" pitchFamily="34" charset="0"/>
              </a:defRPr>
            </a:lvl8pPr>
            <a:lvl9pPr marL="1828800" algn="ctr" rtl="0" eaLnBrk="1" fontAlgn="base" hangingPunct="1">
              <a:spcBef>
                <a:spcPct val="0"/>
              </a:spcBef>
              <a:spcAft>
                <a:spcPct val="0"/>
              </a:spcAft>
              <a:defRPr sz="4400">
                <a:solidFill>
                  <a:schemeClr val="tx2"/>
                </a:solidFill>
                <a:latin typeface="Verdana" pitchFamily="34" charset="0"/>
              </a:defRPr>
            </a:lvl9pPr>
          </a:lstStyle>
          <a:p>
            <a:pPr algn="l"/>
            <a:r>
              <a:rPr lang="it-IT" sz="2400" kern="0" dirty="0" smtClean="0"/>
              <a:t>si innalza il livello dei mari</a:t>
            </a:r>
            <a:endParaRPr lang="it-IT" sz="2400" kern="0" dirty="0"/>
          </a:p>
        </p:txBody>
      </p:sp>
      <p:pic>
        <p:nvPicPr>
          <p:cNvPr id="11" name="Immagin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4788052" y="1628800"/>
            <a:ext cx="1800000" cy="2340000"/>
          </a:xfrm>
          <a:prstGeom prst="rect">
            <a:avLst/>
          </a:prstGeom>
        </p:spPr>
      </p:pic>
      <p:sp>
        <p:nvSpPr>
          <p:cNvPr id="12" name="Rectangle 12"/>
          <p:cNvSpPr>
            <a:spLocks noChangeArrowheads="1"/>
          </p:cNvSpPr>
          <p:nvPr/>
        </p:nvSpPr>
        <p:spPr bwMode="auto">
          <a:xfrm>
            <a:off x="179512" y="637803"/>
            <a:ext cx="8784976" cy="4149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1"/>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ct val="0"/>
              </a:spcBef>
              <a:buFontTx/>
              <a:buNone/>
            </a:pPr>
            <a:r>
              <a:rPr lang="it-IT" altLang="it-IT" dirty="0" smtClean="0">
                <a:solidFill>
                  <a:srgbClr val="C00000"/>
                </a:solidFill>
              </a:rPr>
              <a:t>e inoltre… </a:t>
            </a:r>
            <a:endParaRPr lang="it-IT" altLang="it-IT" dirty="0">
              <a:solidFill>
                <a:srgbClr val="C00000"/>
              </a:solidFill>
            </a:endParaRPr>
          </a:p>
        </p:txBody>
      </p:sp>
    </p:spTree>
    <p:extLst>
      <p:ext uri="{BB962C8B-B14F-4D97-AF65-F5344CB8AC3E}">
        <p14:creationId xmlns:p14="http://schemas.microsoft.com/office/powerpoint/2010/main" val="1118690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olo 2"/>
          <p:cNvSpPr>
            <a:spLocks noGrp="1"/>
          </p:cNvSpPr>
          <p:nvPr>
            <p:ph type="title"/>
          </p:nvPr>
        </p:nvSpPr>
        <p:spPr>
          <a:xfrm>
            <a:off x="3393418" y="4443413"/>
            <a:ext cx="2357165" cy="790575"/>
          </a:xfrm>
        </p:spPr>
        <p:txBody>
          <a:bodyPr/>
          <a:lstStyle/>
          <a:p>
            <a:r>
              <a:rPr lang="it-IT" altLang="it-IT" sz="1400" i="1" dirty="0" smtClean="0">
                <a:solidFill>
                  <a:schemeClr val="accent5">
                    <a:lumMod val="90000"/>
                  </a:schemeClr>
                </a:solidFill>
                <a:effectLst/>
              </a:rPr>
              <a:t>perché cambia il clima?</a:t>
            </a:r>
            <a:endParaRPr altLang="it-IT" sz="1400" dirty="0" smtClean="0">
              <a:solidFill>
                <a:schemeClr val="accent5">
                  <a:lumMod val="90000"/>
                </a:schemeClr>
              </a:solidFill>
              <a:effectLst/>
            </a:endParaRPr>
          </a:p>
        </p:txBody>
      </p:sp>
      <p:pic>
        <p:nvPicPr>
          <p:cNvPr id="3" name="Immagin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57500" y="3014305"/>
            <a:ext cx="3429000" cy="3429000"/>
          </a:xfrm>
          <a:prstGeom prst="rect">
            <a:avLst/>
          </a:prstGeom>
        </p:spPr>
      </p:pic>
      <p:pic>
        <p:nvPicPr>
          <p:cNvPr id="17413" name="Picture 10" descr="meteo_fvg_O"/>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7950" y="165100"/>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Line 7"/>
          <p:cNvSpPr>
            <a:spLocks noChangeShapeType="1"/>
          </p:cNvSpPr>
          <p:nvPr/>
        </p:nvSpPr>
        <p:spPr bwMode="auto">
          <a:xfrm>
            <a:off x="1619250" y="476250"/>
            <a:ext cx="69850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FFFFFF"/>
              </a:solidFill>
            </a:endParaRPr>
          </a:p>
        </p:txBody>
      </p:sp>
      <p:sp>
        <p:nvSpPr>
          <p:cNvPr id="17416" name="Line 7"/>
          <p:cNvSpPr>
            <a:spLocks noChangeShapeType="1"/>
          </p:cNvSpPr>
          <p:nvPr/>
        </p:nvSpPr>
        <p:spPr bwMode="auto">
          <a:xfrm>
            <a:off x="179388" y="6597650"/>
            <a:ext cx="82804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FFFFFF"/>
              </a:solidFill>
            </a:endParaRPr>
          </a:p>
        </p:txBody>
      </p:sp>
      <p:sp>
        <p:nvSpPr>
          <p:cNvPr id="2" name="Rectangle 13"/>
          <p:cNvSpPr>
            <a:spLocks noChangeArrowheads="1"/>
          </p:cNvSpPr>
          <p:nvPr/>
        </p:nvSpPr>
        <p:spPr bwMode="auto">
          <a:xfrm>
            <a:off x="760770" y="764704"/>
            <a:ext cx="7632651" cy="18736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81000" indent="-381000"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ct val="0"/>
              </a:spcBef>
              <a:buFontTx/>
              <a:buNone/>
            </a:pPr>
            <a:r>
              <a:rPr lang="it-IT" altLang="it-IT" sz="3600" dirty="0">
                <a:solidFill>
                  <a:srgbClr val="C00000"/>
                </a:solidFill>
                <a:effectLst>
                  <a:outerShdw blurRad="38100" dist="38100" dir="2700000" algn="tl">
                    <a:srgbClr val="000000">
                      <a:alpha val="43137"/>
                    </a:srgbClr>
                  </a:outerShdw>
                </a:effectLst>
                <a:latin typeface="Calibri"/>
              </a:rPr>
              <a:t>perché cambia il clima?</a:t>
            </a:r>
          </a:p>
          <a:p>
            <a:pPr algn="ctr">
              <a:spcBef>
                <a:spcPts val="1200"/>
              </a:spcBef>
              <a:buFontTx/>
              <a:buNone/>
            </a:pPr>
            <a:r>
              <a:rPr lang="it-IT" altLang="it-IT" sz="3600" dirty="0">
                <a:solidFill>
                  <a:srgbClr val="C00000"/>
                </a:solidFill>
                <a:effectLst>
                  <a:outerShdw blurRad="38100" dist="38100" dir="2700000" algn="tl">
                    <a:srgbClr val="000000">
                      <a:alpha val="43137"/>
                    </a:srgbClr>
                  </a:outerShdw>
                </a:effectLst>
                <a:latin typeface="Calibri"/>
              </a:rPr>
              <a:t>da cosa dipende </a:t>
            </a:r>
            <a:r>
              <a:rPr lang="it-IT" altLang="it-IT" sz="3600" dirty="0" smtClean="0">
                <a:solidFill>
                  <a:srgbClr val="C00000"/>
                </a:solidFill>
                <a:effectLst>
                  <a:outerShdw blurRad="38100" dist="38100" dir="2700000" algn="tl">
                    <a:srgbClr val="000000">
                      <a:alpha val="43137"/>
                    </a:srgbClr>
                  </a:outerShdw>
                </a:effectLst>
                <a:latin typeface="Calibri"/>
              </a:rPr>
              <a:t/>
            </a:r>
            <a:br>
              <a:rPr lang="it-IT" altLang="it-IT" sz="3600" dirty="0" smtClean="0">
                <a:solidFill>
                  <a:srgbClr val="C00000"/>
                </a:solidFill>
                <a:effectLst>
                  <a:outerShdw blurRad="38100" dist="38100" dir="2700000" algn="tl">
                    <a:srgbClr val="000000">
                      <a:alpha val="43137"/>
                    </a:srgbClr>
                  </a:outerShdw>
                </a:effectLst>
                <a:latin typeface="Calibri"/>
              </a:rPr>
            </a:br>
            <a:r>
              <a:rPr lang="it-IT" altLang="it-IT" sz="3600" dirty="0" smtClean="0">
                <a:solidFill>
                  <a:srgbClr val="C00000"/>
                </a:solidFill>
                <a:effectLst>
                  <a:outerShdw blurRad="38100" dist="38100" dir="2700000" algn="tl">
                    <a:srgbClr val="000000">
                      <a:alpha val="43137"/>
                    </a:srgbClr>
                  </a:outerShdw>
                </a:effectLst>
                <a:latin typeface="Calibri"/>
              </a:rPr>
              <a:t>il riscaldamento  globale</a:t>
            </a:r>
            <a:r>
              <a:rPr lang="it-IT" altLang="it-IT" sz="3600" dirty="0">
                <a:solidFill>
                  <a:srgbClr val="C00000"/>
                </a:solidFill>
                <a:effectLst>
                  <a:outerShdw blurRad="38100" dist="38100" dir="2700000" algn="tl">
                    <a:srgbClr val="000000">
                      <a:alpha val="43137"/>
                    </a:srgbClr>
                  </a:outerShdw>
                </a:effectLst>
                <a:latin typeface="Calibri"/>
              </a:rPr>
              <a:t>?</a:t>
            </a:r>
          </a:p>
        </p:txBody>
      </p:sp>
      <p:sp>
        <p:nvSpPr>
          <p:cNvPr id="17418" name="Rectangle 3"/>
          <p:cNvSpPr>
            <a:spLocks noChangeArrowheads="1"/>
          </p:cNvSpPr>
          <p:nvPr/>
        </p:nvSpPr>
        <p:spPr bwMode="auto">
          <a:xfrm>
            <a:off x="1763713" y="174477"/>
            <a:ext cx="66246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r" eaLnBrk="1" fontAlgn="base" hangingPunct="1">
              <a:spcAft>
                <a:spcPct val="0"/>
              </a:spcAft>
              <a:buFontTx/>
              <a:buNone/>
            </a:pPr>
            <a:r>
              <a:rPr lang="it-IT" sz="1400" b="0" i="1" kern="0" dirty="0">
                <a:solidFill>
                  <a:srgbClr val="CC6600"/>
                </a:solidFill>
                <a:latin typeface="Calibri"/>
              </a:rPr>
              <a:t>cambia il clima… in Friuli Venezia Giulia</a:t>
            </a:r>
          </a:p>
        </p:txBody>
      </p:sp>
      <p:pic>
        <p:nvPicPr>
          <p:cNvPr id="11" name="Immagin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00733" y="123453"/>
            <a:ext cx="391158" cy="497235"/>
          </a:xfrm>
          <a:prstGeom prst="rect">
            <a:avLst/>
          </a:prstGeom>
        </p:spPr>
      </p:pic>
    </p:spTree>
    <p:extLst>
      <p:ext uri="{BB962C8B-B14F-4D97-AF65-F5344CB8AC3E}">
        <p14:creationId xmlns:p14="http://schemas.microsoft.com/office/powerpoint/2010/main" val="3481052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334" y="0"/>
            <a:ext cx="9174334" cy="6858000"/>
          </a:xfrm>
          <a:prstGeom prst="rect">
            <a:avLst/>
          </a:prstGeom>
        </p:spPr>
      </p:pic>
      <p:sp>
        <p:nvSpPr>
          <p:cNvPr id="4" name="Titolo 1"/>
          <p:cNvSpPr>
            <a:spLocks noGrp="1"/>
          </p:cNvSpPr>
          <p:nvPr>
            <p:ph type="title"/>
          </p:nvPr>
        </p:nvSpPr>
        <p:spPr>
          <a:xfrm>
            <a:off x="72000" y="720000"/>
            <a:ext cx="3584875" cy="832146"/>
          </a:xfrm>
          <a:solidFill>
            <a:schemeClr val="accent1">
              <a:lumMod val="40000"/>
              <a:lumOff val="60000"/>
            </a:schemeClr>
          </a:solidFill>
        </p:spPr>
        <p:txBody>
          <a:bodyPr/>
          <a:lstStyle/>
          <a:p>
            <a:pPr algn="ctr"/>
            <a:r>
              <a:rPr lang="it-IT" sz="4400" dirty="0" smtClean="0">
                <a:solidFill>
                  <a:srgbClr val="C00000"/>
                </a:solidFill>
              </a:rPr>
              <a:t>per amore di:</a:t>
            </a:r>
            <a:endParaRPr lang="it-IT" sz="4400" dirty="0">
              <a:solidFill>
                <a:srgbClr val="C00000"/>
              </a:solidFill>
            </a:endParaRPr>
          </a:p>
        </p:txBody>
      </p:sp>
      <p:sp>
        <p:nvSpPr>
          <p:cNvPr id="5" name="Titolo 1"/>
          <p:cNvSpPr txBox="1">
            <a:spLocks/>
          </p:cNvSpPr>
          <p:nvPr/>
        </p:nvSpPr>
        <p:spPr bwMode="auto">
          <a:xfrm>
            <a:off x="72000" y="72000"/>
            <a:ext cx="5976664" cy="540000"/>
          </a:xfrm>
          <a:prstGeom prst="rect">
            <a:avLst/>
          </a:prstGeom>
          <a:solidFill>
            <a:schemeClr val="accent1">
              <a:lumMod val="40000"/>
              <a:lumOff val="6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36000" numCol="1" anchor="ctr" anchorCtr="0" compatLnSpc="1">
            <a:prstTxWarp prst="textNoShape">
              <a:avLst/>
            </a:prstTxWarp>
          </a:bodyPr>
          <a:lstStyle>
            <a:lvl1pPr algn="l" rtl="0" eaLnBrk="1" fontAlgn="base" hangingPunct="1">
              <a:spcBef>
                <a:spcPct val="0"/>
              </a:spcBef>
              <a:spcAft>
                <a:spcPct val="0"/>
              </a:spcAft>
              <a:defRPr sz="2400" b="1" baseline="0">
                <a:solidFill>
                  <a:schemeClr val="tx1"/>
                </a:solidFill>
                <a:latin typeface="+mj-lt"/>
                <a:ea typeface="+mj-ea"/>
                <a:cs typeface="+mj-cs"/>
              </a:defRPr>
            </a:lvl1pPr>
            <a:lvl2pPr algn="ctr" rtl="0" eaLnBrk="1" fontAlgn="base" hangingPunct="1">
              <a:spcBef>
                <a:spcPct val="0"/>
              </a:spcBef>
              <a:spcAft>
                <a:spcPct val="0"/>
              </a:spcAft>
              <a:defRPr sz="4400">
                <a:solidFill>
                  <a:schemeClr val="tx2"/>
                </a:solidFill>
                <a:latin typeface="Verdana" pitchFamily="34" charset="0"/>
              </a:defRPr>
            </a:lvl2pPr>
            <a:lvl3pPr algn="ctr" rtl="0" eaLnBrk="1" fontAlgn="base" hangingPunct="1">
              <a:spcBef>
                <a:spcPct val="0"/>
              </a:spcBef>
              <a:spcAft>
                <a:spcPct val="0"/>
              </a:spcAft>
              <a:defRPr sz="4400">
                <a:solidFill>
                  <a:schemeClr val="tx2"/>
                </a:solidFill>
                <a:latin typeface="Verdana" pitchFamily="34" charset="0"/>
              </a:defRPr>
            </a:lvl3pPr>
            <a:lvl4pPr algn="ctr" rtl="0" eaLnBrk="1" fontAlgn="base" hangingPunct="1">
              <a:spcBef>
                <a:spcPct val="0"/>
              </a:spcBef>
              <a:spcAft>
                <a:spcPct val="0"/>
              </a:spcAft>
              <a:defRPr sz="4400">
                <a:solidFill>
                  <a:schemeClr val="tx2"/>
                </a:solidFill>
                <a:latin typeface="Verdana" pitchFamily="34" charset="0"/>
              </a:defRPr>
            </a:lvl4pPr>
            <a:lvl5pPr algn="ctr" rtl="0" eaLnBrk="1" fontAlgn="base" hangingPunct="1">
              <a:spcBef>
                <a:spcPct val="0"/>
              </a:spcBef>
              <a:spcAft>
                <a:spcPct val="0"/>
              </a:spcAft>
              <a:defRPr sz="4400">
                <a:solidFill>
                  <a:schemeClr val="tx2"/>
                </a:solidFill>
                <a:latin typeface="Verdana" pitchFamily="34" charset="0"/>
              </a:defRPr>
            </a:lvl5pPr>
            <a:lvl6pPr marL="457200" algn="ctr" rtl="0" eaLnBrk="1" fontAlgn="base" hangingPunct="1">
              <a:spcBef>
                <a:spcPct val="0"/>
              </a:spcBef>
              <a:spcAft>
                <a:spcPct val="0"/>
              </a:spcAft>
              <a:defRPr sz="4400">
                <a:solidFill>
                  <a:schemeClr val="tx2"/>
                </a:solidFill>
                <a:latin typeface="Verdana" pitchFamily="34" charset="0"/>
              </a:defRPr>
            </a:lvl6pPr>
            <a:lvl7pPr marL="914400" algn="ctr" rtl="0" eaLnBrk="1" fontAlgn="base" hangingPunct="1">
              <a:spcBef>
                <a:spcPct val="0"/>
              </a:spcBef>
              <a:spcAft>
                <a:spcPct val="0"/>
              </a:spcAft>
              <a:defRPr sz="4400">
                <a:solidFill>
                  <a:schemeClr val="tx2"/>
                </a:solidFill>
                <a:latin typeface="Verdana" pitchFamily="34" charset="0"/>
              </a:defRPr>
            </a:lvl7pPr>
            <a:lvl8pPr marL="1371600" algn="ctr" rtl="0" eaLnBrk="1" fontAlgn="base" hangingPunct="1">
              <a:spcBef>
                <a:spcPct val="0"/>
              </a:spcBef>
              <a:spcAft>
                <a:spcPct val="0"/>
              </a:spcAft>
              <a:defRPr sz="4400">
                <a:solidFill>
                  <a:schemeClr val="tx2"/>
                </a:solidFill>
                <a:latin typeface="Verdana" pitchFamily="34" charset="0"/>
              </a:defRPr>
            </a:lvl8pPr>
            <a:lvl9pPr marL="1828800" algn="ctr" rtl="0" eaLnBrk="1" fontAlgn="base" hangingPunct="1">
              <a:spcBef>
                <a:spcPct val="0"/>
              </a:spcBef>
              <a:spcAft>
                <a:spcPct val="0"/>
              </a:spcAft>
              <a:defRPr sz="4400">
                <a:solidFill>
                  <a:schemeClr val="tx2"/>
                </a:solidFill>
                <a:latin typeface="Verdana" pitchFamily="34" charset="0"/>
              </a:defRPr>
            </a:lvl9pPr>
          </a:lstStyle>
          <a:p>
            <a:pPr algn="ctr"/>
            <a:r>
              <a:rPr lang="it-IT" sz="3200" kern="0" dirty="0" smtClean="0">
                <a:solidFill>
                  <a:srgbClr val="003399"/>
                </a:solidFill>
              </a:rPr>
              <a:t>parliamo di cambiamenti climatici</a:t>
            </a:r>
            <a:endParaRPr lang="it-IT" sz="3200" kern="0" dirty="0">
              <a:solidFill>
                <a:srgbClr val="003399"/>
              </a:solidFill>
            </a:endParaRPr>
          </a:p>
        </p:txBody>
      </p:sp>
    </p:spTree>
    <p:extLst>
      <p:ext uri="{BB962C8B-B14F-4D97-AF65-F5344CB8AC3E}">
        <p14:creationId xmlns:p14="http://schemas.microsoft.com/office/powerpoint/2010/main" val="1665309596"/>
      </p:ext>
    </p:extLst>
  </p:cSld>
  <p:clrMapOvr>
    <a:masterClrMapping/>
  </p:clrMapOvr>
  <mc:AlternateContent xmlns:mc="http://schemas.openxmlformats.org/markup-compatibility/2006" xmlns:p14="http://schemas.microsoft.com/office/powerpoint/2010/main">
    <mc:Choice Requires="p14">
      <p:transition spd="med" p14:dur="700" advClick="0" advTm="1200">
        <p:fade/>
      </p:transition>
    </mc:Choice>
    <mc:Fallback xmlns="">
      <p:transition spd="med" advClick="0" advTm="1200">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49078" y="757260"/>
            <a:ext cx="4176464" cy="731168"/>
          </a:xfrm>
        </p:spPr>
        <p:txBody>
          <a:bodyPr/>
          <a:lstStyle/>
          <a:p>
            <a:r>
              <a:rPr lang="it-IT" dirty="0" smtClean="0">
                <a:solidFill>
                  <a:schemeClr val="bg1">
                    <a:lumMod val="50000"/>
                  </a:schemeClr>
                </a:solidFill>
              </a:rPr>
              <a:t>il clima è cambiato molte volte in passato,</a:t>
            </a:r>
            <a:endParaRPr lang="it-IT" dirty="0">
              <a:solidFill>
                <a:schemeClr val="bg1">
                  <a:lumMod val="50000"/>
                </a:schemeClr>
              </a:solidFill>
            </a:endParaRPr>
          </a:p>
        </p:txBody>
      </p:sp>
      <p:sp>
        <p:nvSpPr>
          <p:cNvPr id="5" name="Segnaposto testo 4"/>
          <p:cNvSpPr>
            <a:spLocks noGrp="1"/>
          </p:cNvSpPr>
          <p:nvPr>
            <p:ph type="body" sz="quarter" idx="15"/>
          </p:nvPr>
        </p:nvSpPr>
        <p:spPr>
          <a:xfrm>
            <a:off x="1619672" y="188640"/>
            <a:ext cx="6840538" cy="216024"/>
          </a:xfrm>
        </p:spPr>
        <p:txBody>
          <a:bodyPr/>
          <a:lstStyle/>
          <a:p>
            <a:r>
              <a:rPr lang="it-IT" dirty="0"/>
              <a:t>cambia il clima… in Friuli Venezia Giulia</a:t>
            </a:r>
          </a:p>
        </p:txBody>
      </p:sp>
      <p:sp>
        <p:nvSpPr>
          <p:cNvPr id="6" name="Titolo 1"/>
          <p:cNvSpPr txBox="1">
            <a:spLocks/>
          </p:cNvSpPr>
          <p:nvPr/>
        </p:nvSpPr>
        <p:spPr bwMode="auto">
          <a:xfrm>
            <a:off x="6156176" y="6043543"/>
            <a:ext cx="2512342" cy="483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b="1">
                <a:solidFill>
                  <a:srgbClr val="C00000"/>
                </a:solidFill>
                <a:latin typeface="+mj-lt"/>
                <a:ea typeface="+mj-ea"/>
                <a:cs typeface="+mj-cs"/>
              </a:defRPr>
            </a:lvl1pPr>
            <a:lvl2pPr algn="ctr" rtl="0" eaLnBrk="1" fontAlgn="base" hangingPunct="1">
              <a:spcBef>
                <a:spcPct val="0"/>
              </a:spcBef>
              <a:spcAft>
                <a:spcPct val="0"/>
              </a:spcAft>
              <a:defRPr sz="4400">
                <a:solidFill>
                  <a:schemeClr val="tx2"/>
                </a:solidFill>
                <a:latin typeface="Verdana" pitchFamily="34" charset="0"/>
              </a:defRPr>
            </a:lvl2pPr>
            <a:lvl3pPr algn="ctr" rtl="0" eaLnBrk="1" fontAlgn="base" hangingPunct="1">
              <a:spcBef>
                <a:spcPct val="0"/>
              </a:spcBef>
              <a:spcAft>
                <a:spcPct val="0"/>
              </a:spcAft>
              <a:defRPr sz="4400">
                <a:solidFill>
                  <a:schemeClr val="tx2"/>
                </a:solidFill>
                <a:latin typeface="Verdana" pitchFamily="34" charset="0"/>
              </a:defRPr>
            </a:lvl3pPr>
            <a:lvl4pPr algn="ctr" rtl="0" eaLnBrk="1" fontAlgn="base" hangingPunct="1">
              <a:spcBef>
                <a:spcPct val="0"/>
              </a:spcBef>
              <a:spcAft>
                <a:spcPct val="0"/>
              </a:spcAft>
              <a:defRPr sz="4400">
                <a:solidFill>
                  <a:schemeClr val="tx2"/>
                </a:solidFill>
                <a:latin typeface="Verdana" pitchFamily="34" charset="0"/>
              </a:defRPr>
            </a:lvl4pPr>
            <a:lvl5pPr algn="ctr" rtl="0" eaLnBrk="1" fontAlgn="base" hangingPunct="1">
              <a:spcBef>
                <a:spcPct val="0"/>
              </a:spcBef>
              <a:spcAft>
                <a:spcPct val="0"/>
              </a:spcAft>
              <a:defRPr sz="4400">
                <a:solidFill>
                  <a:schemeClr val="tx2"/>
                </a:solidFill>
                <a:latin typeface="Verdana" pitchFamily="34" charset="0"/>
              </a:defRPr>
            </a:lvl5pPr>
            <a:lvl6pPr marL="457200" algn="ctr" rtl="0" eaLnBrk="1" fontAlgn="base" hangingPunct="1">
              <a:spcBef>
                <a:spcPct val="0"/>
              </a:spcBef>
              <a:spcAft>
                <a:spcPct val="0"/>
              </a:spcAft>
              <a:defRPr sz="4400">
                <a:solidFill>
                  <a:schemeClr val="tx2"/>
                </a:solidFill>
                <a:latin typeface="Verdana" pitchFamily="34" charset="0"/>
              </a:defRPr>
            </a:lvl6pPr>
            <a:lvl7pPr marL="914400" algn="ctr" rtl="0" eaLnBrk="1" fontAlgn="base" hangingPunct="1">
              <a:spcBef>
                <a:spcPct val="0"/>
              </a:spcBef>
              <a:spcAft>
                <a:spcPct val="0"/>
              </a:spcAft>
              <a:defRPr sz="4400">
                <a:solidFill>
                  <a:schemeClr val="tx2"/>
                </a:solidFill>
                <a:latin typeface="Verdana" pitchFamily="34" charset="0"/>
              </a:defRPr>
            </a:lvl7pPr>
            <a:lvl8pPr marL="1371600" algn="ctr" rtl="0" eaLnBrk="1" fontAlgn="base" hangingPunct="1">
              <a:spcBef>
                <a:spcPct val="0"/>
              </a:spcBef>
              <a:spcAft>
                <a:spcPct val="0"/>
              </a:spcAft>
              <a:defRPr sz="4400">
                <a:solidFill>
                  <a:schemeClr val="tx2"/>
                </a:solidFill>
                <a:latin typeface="Verdana" pitchFamily="34" charset="0"/>
              </a:defRPr>
            </a:lvl8pPr>
            <a:lvl9pPr marL="1828800" algn="ctr" rtl="0" eaLnBrk="1" fontAlgn="base" hangingPunct="1">
              <a:spcBef>
                <a:spcPct val="0"/>
              </a:spcBef>
              <a:spcAft>
                <a:spcPct val="0"/>
              </a:spcAft>
              <a:defRPr sz="4400">
                <a:solidFill>
                  <a:schemeClr val="tx2"/>
                </a:solidFill>
                <a:latin typeface="Verdana" pitchFamily="34" charset="0"/>
              </a:defRPr>
            </a:lvl9pPr>
          </a:lstStyle>
          <a:p>
            <a:pPr algn="l"/>
            <a:r>
              <a:rPr lang="it-IT" altLang="it-IT" sz="2000" dirty="0" smtClean="0">
                <a:solidFill>
                  <a:srgbClr val="003399"/>
                </a:solidFill>
              </a:rPr>
              <a:t>1880–2012: </a:t>
            </a:r>
            <a:r>
              <a:rPr lang="it-IT" altLang="it-IT" sz="2000" dirty="0">
                <a:solidFill>
                  <a:srgbClr val="CC3300"/>
                </a:solidFill>
              </a:rPr>
              <a:t>+ 0.85°C </a:t>
            </a:r>
            <a:endParaRPr lang="it-IT" sz="2000" kern="0" dirty="0"/>
          </a:p>
        </p:txBody>
      </p:sp>
      <p:pic>
        <p:nvPicPr>
          <p:cNvPr id="7" name="Picture 1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6089" y="1721988"/>
            <a:ext cx="4781574" cy="3294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uppo 2"/>
          <p:cNvGrpSpPr>
            <a:grpSpLocks/>
          </p:cNvGrpSpPr>
          <p:nvPr/>
        </p:nvGrpSpPr>
        <p:grpSpPr bwMode="auto">
          <a:xfrm>
            <a:off x="5580112" y="1916832"/>
            <a:ext cx="3276873" cy="4104456"/>
            <a:chOff x="177924" y="1124744"/>
            <a:chExt cx="4610100" cy="5152799"/>
          </a:xfrm>
        </p:grpSpPr>
        <p:pic>
          <p:nvPicPr>
            <p:cNvPr id="9"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7924" y="1124744"/>
              <a:ext cx="4610100" cy="48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77924" y="5983097"/>
              <a:ext cx="1352550" cy="294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ttangolo 11"/>
            <p:cNvSpPr>
              <a:spLocks noChangeArrowheads="1"/>
            </p:cNvSpPr>
            <p:nvPr/>
          </p:nvSpPr>
          <p:spPr bwMode="auto">
            <a:xfrm>
              <a:off x="1530474" y="5899987"/>
              <a:ext cx="3257548" cy="37755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72000" tIns="0" rIns="72000" bIns="0" anchor="ctr">
              <a:spAutoFit/>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r">
                <a:spcBef>
                  <a:spcPct val="0"/>
                </a:spcBef>
                <a:buFontTx/>
                <a:buNone/>
              </a:pPr>
              <a:r>
                <a:rPr lang="de-CH" altLang="it-IT" sz="1200" b="0" dirty="0">
                  <a:solidFill>
                    <a:srgbClr val="0099CC"/>
                  </a:solidFill>
                </a:rPr>
                <a:t>AR5-WG1 </a:t>
              </a:r>
              <a:r>
                <a:rPr lang="de-CH" altLang="it-IT" sz="1200" b="0" dirty="0" err="1">
                  <a:solidFill>
                    <a:srgbClr val="0099CC"/>
                  </a:solidFill>
                </a:rPr>
                <a:t>Figure</a:t>
              </a:r>
              <a:r>
                <a:rPr lang="de-CH" altLang="it-IT" sz="1200" b="0" dirty="0">
                  <a:solidFill>
                    <a:srgbClr val="0099CC"/>
                  </a:solidFill>
                </a:rPr>
                <a:t> SPM.01</a:t>
              </a:r>
              <a:endParaRPr lang="en-GB" altLang="it-IT" sz="1200" dirty="0">
                <a:solidFill>
                  <a:srgbClr val="0099CC"/>
                </a:solidFill>
              </a:endParaRPr>
            </a:p>
            <a:p>
              <a:pPr algn="r">
                <a:spcBef>
                  <a:spcPct val="0"/>
                </a:spcBef>
                <a:buFontTx/>
                <a:buNone/>
              </a:pPr>
              <a:r>
                <a:rPr lang="it-IT" altLang="it-IT" sz="1200" b="0" i="1" dirty="0" smtClean="0">
                  <a:solidFill>
                    <a:srgbClr val="0099CC"/>
                  </a:solidFill>
                </a:rPr>
                <a:t>(</a:t>
              </a:r>
              <a:r>
                <a:rPr lang="it-IT" altLang="it-IT" sz="1200" b="0" i="1" dirty="0">
                  <a:solidFill>
                    <a:srgbClr val="0099CC"/>
                  </a:solidFill>
                </a:rPr>
                <a:t>modificato da Castellari  2013)</a:t>
              </a:r>
            </a:p>
          </p:txBody>
        </p:sp>
      </p:grpSp>
      <p:sp>
        <p:nvSpPr>
          <p:cNvPr id="12" name="Titolo 1"/>
          <p:cNvSpPr txBox="1">
            <a:spLocks/>
          </p:cNvSpPr>
          <p:nvPr/>
        </p:nvSpPr>
        <p:spPr bwMode="auto">
          <a:xfrm>
            <a:off x="5291767" y="757260"/>
            <a:ext cx="3640216" cy="10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b="1">
                <a:solidFill>
                  <a:srgbClr val="C00000"/>
                </a:solidFill>
                <a:latin typeface="+mj-lt"/>
                <a:ea typeface="+mj-ea"/>
                <a:cs typeface="+mj-cs"/>
              </a:defRPr>
            </a:lvl1pPr>
            <a:lvl2pPr algn="ctr" rtl="0" eaLnBrk="1" fontAlgn="base" hangingPunct="1">
              <a:spcBef>
                <a:spcPct val="0"/>
              </a:spcBef>
              <a:spcAft>
                <a:spcPct val="0"/>
              </a:spcAft>
              <a:defRPr sz="4400">
                <a:solidFill>
                  <a:schemeClr val="tx2"/>
                </a:solidFill>
                <a:latin typeface="Verdana" pitchFamily="34" charset="0"/>
              </a:defRPr>
            </a:lvl2pPr>
            <a:lvl3pPr algn="ctr" rtl="0" eaLnBrk="1" fontAlgn="base" hangingPunct="1">
              <a:spcBef>
                <a:spcPct val="0"/>
              </a:spcBef>
              <a:spcAft>
                <a:spcPct val="0"/>
              </a:spcAft>
              <a:defRPr sz="4400">
                <a:solidFill>
                  <a:schemeClr val="tx2"/>
                </a:solidFill>
                <a:latin typeface="Verdana" pitchFamily="34" charset="0"/>
              </a:defRPr>
            </a:lvl3pPr>
            <a:lvl4pPr algn="ctr" rtl="0" eaLnBrk="1" fontAlgn="base" hangingPunct="1">
              <a:spcBef>
                <a:spcPct val="0"/>
              </a:spcBef>
              <a:spcAft>
                <a:spcPct val="0"/>
              </a:spcAft>
              <a:defRPr sz="4400">
                <a:solidFill>
                  <a:schemeClr val="tx2"/>
                </a:solidFill>
                <a:latin typeface="Verdana" pitchFamily="34" charset="0"/>
              </a:defRPr>
            </a:lvl4pPr>
            <a:lvl5pPr algn="ctr" rtl="0" eaLnBrk="1" fontAlgn="base" hangingPunct="1">
              <a:spcBef>
                <a:spcPct val="0"/>
              </a:spcBef>
              <a:spcAft>
                <a:spcPct val="0"/>
              </a:spcAft>
              <a:defRPr sz="4400">
                <a:solidFill>
                  <a:schemeClr val="tx2"/>
                </a:solidFill>
                <a:latin typeface="Verdana" pitchFamily="34" charset="0"/>
              </a:defRPr>
            </a:lvl5pPr>
            <a:lvl6pPr marL="457200" algn="ctr" rtl="0" eaLnBrk="1" fontAlgn="base" hangingPunct="1">
              <a:spcBef>
                <a:spcPct val="0"/>
              </a:spcBef>
              <a:spcAft>
                <a:spcPct val="0"/>
              </a:spcAft>
              <a:defRPr sz="4400">
                <a:solidFill>
                  <a:schemeClr val="tx2"/>
                </a:solidFill>
                <a:latin typeface="Verdana" pitchFamily="34" charset="0"/>
              </a:defRPr>
            </a:lvl6pPr>
            <a:lvl7pPr marL="914400" algn="ctr" rtl="0" eaLnBrk="1" fontAlgn="base" hangingPunct="1">
              <a:spcBef>
                <a:spcPct val="0"/>
              </a:spcBef>
              <a:spcAft>
                <a:spcPct val="0"/>
              </a:spcAft>
              <a:defRPr sz="4400">
                <a:solidFill>
                  <a:schemeClr val="tx2"/>
                </a:solidFill>
                <a:latin typeface="Verdana" pitchFamily="34" charset="0"/>
              </a:defRPr>
            </a:lvl7pPr>
            <a:lvl8pPr marL="1371600" algn="ctr" rtl="0" eaLnBrk="1" fontAlgn="base" hangingPunct="1">
              <a:spcBef>
                <a:spcPct val="0"/>
              </a:spcBef>
              <a:spcAft>
                <a:spcPct val="0"/>
              </a:spcAft>
              <a:defRPr sz="4400">
                <a:solidFill>
                  <a:schemeClr val="tx2"/>
                </a:solidFill>
                <a:latin typeface="Verdana" pitchFamily="34" charset="0"/>
              </a:defRPr>
            </a:lvl8pPr>
            <a:lvl9pPr marL="1828800" algn="ctr" rtl="0" eaLnBrk="1" fontAlgn="base" hangingPunct="1">
              <a:spcBef>
                <a:spcPct val="0"/>
              </a:spcBef>
              <a:spcAft>
                <a:spcPct val="0"/>
              </a:spcAft>
              <a:defRPr sz="4400">
                <a:solidFill>
                  <a:schemeClr val="tx2"/>
                </a:solidFill>
                <a:latin typeface="Verdana" pitchFamily="34" charset="0"/>
              </a:defRPr>
            </a:lvl9pPr>
          </a:lstStyle>
          <a:p>
            <a:r>
              <a:rPr lang="it-IT" kern="0" dirty="0" smtClean="0"/>
              <a:t>ma mai così tanto</a:t>
            </a:r>
            <a:br>
              <a:rPr lang="it-IT" kern="0" dirty="0" smtClean="0"/>
            </a:br>
            <a:r>
              <a:rPr lang="it-IT" kern="0" dirty="0" smtClean="0"/>
              <a:t> in così poco tempo</a:t>
            </a:r>
            <a:endParaRPr lang="it-IT" kern="0" dirty="0"/>
          </a:p>
        </p:txBody>
      </p:sp>
      <p:sp>
        <p:nvSpPr>
          <p:cNvPr id="13" name="CasellaDiTesto 4"/>
          <p:cNvSpPr txBox="1">
            <a:spLocks noChangeArrowheads="1"/>
          </p:cNvSpPr>
          <p:nvPr/>
        </p:nvSpPr>
        <p:spPr bwMode="auto">
          <a:xfrm rot="21384512">
            <a:off x="758109" y="5370357"/>
            <a:ext cx="4752528" cy="1367516"/>
          </a:xfrm>
          <a:prstGeom prst="rightArrow">
            <a:avLst>
              <a:gd name="adj1" fmla="val 53959"/>
              <a:gd name="adj2" fmla="val 42249"/>
            </a:avLst>
          </a:prstGeom>
          <a:solidFill>
            <a:srgbClr val="FFC000"/>
          </a:solidFill>
          <a:ln w="9525" algn="ctr">
            <a:solidFill>
              <a:schemeClr val="bg1">
                <a:lumMod val="50000"/>
              </a:schemeClr>
            </a:solidFill>
            <a:miter lim="800000"/>
            <a:headEnd/>
            <a:tailEnd/>
          </a:ln>
          <a:effectLst/>
          <a:extLst/>
        </p:spPr>
        <p:txBody>
          <a:bodyPr anchor="ct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ct val="0"/>
              </a:spcBef>
              <a:buFontTx/>
              <a:buNone/>
            </a:pPr>
            <a:r>
              <a:rPr lang="it-IT" altLang="it-IT" sz="2000" i="1" dirty="0">
                <a:solidFill>
                  <a:srgbClr val="003399"/>
                </a:solidFill>
              </a:rPr>
              <a:t>è evidente il riscaldamento globale, </a:t>
            </a:r>
            <a:r>
              <a:rPr lang="it-IT" altLang="it-IT" sz="2000" i="1" dirty="0" smtClean="0">
                <a:solidFill>
                  <a:srgbClr val="003399"/>
                </a:solidFill>
              </a:rPr>
              <a:t/>
            </a:r>
            <a:br>
              <a:rPr lang="it-IT" altLang="it-IT" sz="2000" i="1" dirty="0" smtClean="0">
                <a:solidFill>
                  <a:srgbClr val="003399"/>
                </a:solidFill>
              </a:rPr>
            </a:br>
            <a:r>
              <a:rPr lang="it-IT" altLang="it-IT" sz="2000" i="1" dirty="0" smtClean="0">
                <a:solidFill>
                  <a:srgbClr val="003399"/>
                </a:solidFill>
              </a:rPr>
              <a:t>molto </a:t>
            </a:r>
            <a:r>
              <a:rPr lang="it-IT" altLang="it-IT" sz="2000" i="1" dirty="0">
                <a:solidFill>
                  <a:srgbClr val="003399"/>
                </a:solidFill>
              </a:rPr>
              <a:t>veloce negli ultimi 30 anni</a:t>
            </a:r>
          </a:p>
        </p:txBody>
      </p:sp>
      <p:sp>
        <p:nvSpPr>
          <p:cNvPr id="14" name="Rectangle 12"/>
          <p:cNvSpPr>
            <a:spLocks noChangeArrowheads="1"/>
          </p:cNvSpPr>
          <p:nvPr/>
        </p:nvSpPr>
        <p:spPr bwMode="auto">
          <a:xfrm>
            <a:off x="296089" y="5016258"/>
            <a:ext cx="4680222" cy="5036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ct val="0"/>
              </a:spcBef>
              <a:buFontTx/>
              <a:buNone/>
            </a:pPr>
            <a:r>
              <a:rPr lang="it-IT" altLang="it-IT" sz="1200" i="1" dirty="0">
                <a:solidFill>
                  <a:srgbClr val="CC6600"/>
                </a:solidFill>
              </a:rPr>
              <a:t>Diagramma termo-pluviometrico per l’Olocene </a:t>
            </a:r>
            <a:r>
              <a:rPr lang="it-IT" altLang="it-IT" sz="1200" i="1" dirty="0" smtClean="0">
                <a:solidFill>
                  <a:srgbClr val="CC6600"/>
                </a:solidFill>
              </a:rPr>
              <a:t>europeo </a:t>
            </a:r>
          </a:p>
          <a:p>
            <a:pPr algn="ctr">
              <a:spcBef>
                <a:spcPct val="0"/>
              </a:spcBef>
              <a:buFontTx/>
              <a:buNone/>
            </a:pPr>
            <a:r>
              <a:rPr lang="it-IT" altLang="it-IT" sz="1200" b="0" i="1" dirty="0" smtClean="0">
                <a:solidFill>
                  <a:srgbClr val="CC6600"/>
                </a:solidFill>
              </a:rPr>
              <a:t>(fonte: Luigi Mariani</a:t>
            </a:r>
            <a:r>
              <a:rPr lang="it-IT" altLang="it-IT" sz="1200" b="0" i="1" dirty="0">
                <a:solidFill>
                  <a:srgbClr val="CC6600"/>
                </a:solidFill>
              </a:rPr>
              <a:t>, Università degli Studi di Milano </a:t>
            </a:r>
            <a:r>
              <a:rPr lang="it-IT" altLang="it-IT" sz="1200" b="0" i="1" dirty="0" smtClean="0">
                <a:solidFill>
                  <a:srgbClr val="CC6600"/>
                </a:solidFill>
              </a:rPr>
              <a:t>– </a:t>
            </a:r>
            <a:r>
              <a:rPr lang="it-IT" altLang="it-IT" sz="1200" b="0" i="1" dirty="0" err="1" smtClean="0">
                <a:solidFill>
                  <a:srgbClr val="CC6600"/>
                </a:solidFill>
              </a:rPr>
              <a:t>Disaa</a:t>
            </a:r>
            <a:r>
              <a:rPr lang="it-IT" altLang="it-IT" sz="1200" b="0" i="1" dirty="0" smtClean="0">
                <a:solidFill>
                  <a:srgbClr val="CC6600"/>
                </a:solidFill>
              </a:rPr>
              <a:t>)</a:t>
            </a:r>
            <a:endParaRPr lang="it-IT" altLang="it-IT" sz="1200" b="0" i="1" dirty="0">
              <a:solidFill>
                <a:srgbClr val="CC6600"/>
              </a:solidFill>
            </a:endParaRPr>
          </a:p>
        </p:txBody>
      </p:sp>
      <p:sp>
        <p:nvSpPr>
          <p:cNvPr id="15" name="Ovale 14"/>
          <p:cNvSpPr/>
          <p:nvPr/>
        </p:nvSpPr>
        <p:spPr bwMode="auto">
          <a:xfrm rot="2597224">
            <a:off x="8041942" y="3785345"/>
            <a:ext cx="803935" cy="1008112"/>
          </a:xfrm>
          <a:prstGeom prst="ellipse">
            <a:avLst/>
          </a:prstGeom>
          <a:noFill/>
          <a:ln w="38100" cap="flat" cmpd="sng" algn="ctr">
            <a:solidFill>
              <a:srgbClr val="FF0000"/>
            </a:solidFill>
            <a:prstDash val="solid"/>
            <a:round/>
            <a:headEnd type="none" w="med" len="med"/>
            <a:tailEnd type="none" w="med" len="med"/>
          </a:ln>
          <a:effectLst>
            <a:glow rad="139700">
              <a:schemeClr val="accent2">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it-IT" sz="2000" smtClean="0">
              <a:solidFill>
                <a:srgbClr val="003399"/>
              </a:solidFill>
              <a:latin typeface="Verdana" pitchFamily="34" charset="0"/>
            </a:endParaRPr>
          </a:p>
        </p:txBody>
      </p:sp>
    </p:spTree>
    <p:extLst>
      <p:ext uri="{BB962C8B-B14F-4D97-AF65-F5344CB8AC3E}">
        <p14:creationId xmlns:p14="http://schemas.microsoft.com/office/powerpoint/2010/main" val="3852358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heel(1)">
                                      <p:cBhvr>
                                        <p:cTn id="29" dur="2000"/>
                                        <p:tgtEl>
                                          <p:spTgt spid="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2" grpId="0"/>
      <p:bldP spid="13" grpId="0" animBg="1"/>
      <p:bldP spid="14" grpId="0"/>
      <p:bldP spid="1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10" descr="meteo_fvg_O"/>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7950" y="165100"/>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Line 7"/>
          <p:cNvSpPr>
            <a:spLocks noChangeShapeType="1"/>
          </p:cNvSpPr>
          <p:nvPr/>
        </p:nvSpPr>
        <p:spPr bwMode="auto">
          <a:xfrm>
            <a:off x="1619250" y="476250"/>
            <a:ext cx="69850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FFFFFF"/>
              </a:solidFill>
            </a:endParaRPr>
          </a:p>
        </p:txBody>
      </p:sp>
      <p:sp>
        <p:nvSpPr>
          <p:cNvPr id="8200" name="Rectangle 2057"/>
          <p:cNvSpPr>
            <a:spLocks noChangeArrowheads="1"/>
          </p:cNvSpPr>
          <p:nvPr/>
        </p:nvSpPr>
        <p:spPr bwMode="auto">
          <a:xfrm>
            <a:off x="3124158" y="1915132"/>
            <a:ext cx="3037524" cy="1584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marL="216000" indent="-216000">
              <a:spcBef>
                <a:spcPct val="0"/>
              </a:spcBef>
            </a:pPr>
            <a:r>
              <a:rPr lang="it-IT" altLang="it-IT" sz="2000" i="1" dirty="0">
                <a:solidFill>
                  <a:srgbClr val="0000FF">
                    <a:lumMod val="50000"/>
                  </a:srgbClr>
                </a:solidFill>
              </a:rPr>
              <a:t>variazioni astronomiche</a:t>
            </a:r>
          </a:p>
          <a:p>
            <a:pPr marL="216000" indent="-216000">
              <a:spcBef>
                <a:spcPct val="0"/>
              </a:spcBef>
            </a:pPr>
            <a:r>
              <a:rPr lang="it-IT" altLang="it-IT" sz="2000" i="1" dirty="0">
                <a:solidFill>
                  <a:srgbClr val="0000FF">
                    <a:lumMod val="50000"/>
                  </a:srgbClr>
                </a:solidFill>
              </a:rPr>
              <a:t>variabilità solare</a:t>
            </a:r>
          </a:p>
          <a:p>
            <a:pPr marL="216000" indent="-216000">
              <a:spcBef>
                <a:spcPct val="0"/>
              </a:spcBef>
            </a:pPr>
            <a:r>
              <a:rPr lang="it-IT" altLang="it-IT" sz="2000" i="1" dirty="0">
                <a:solidFill>
                  <a:srgbClr val="0000FF">
                    <a:lumMod val="50000"/>
                  </a:srgbClr>
                </a:solidFill>
              </a:rPr>
              <a:t>deriva dei continenti</a:t>
            </a:r>
          </a:p>
          <a:p>
            <a:pPr marL="216000" indent="-216000">
              <a:spcBef>
                <a:spcPct val="0"/>
              </a:spcBef>
            </a:pPr>
            <a:r>
              <a:rPr lang="it-IT" altLang="it-IT" sz="2000" i="1" dirty="0">
                <a:solidFill>
                  <a:srgbClr val="0000FF">
                    <a:lumMod val="50000"/>
                  </a:srgbClr>
                </a:solidFill>
              </a:rPr>
              <a:t>vulcanismo</a:t>
            </a:r>
          </a:p>
        </p:txBody>
      </p:sp>
      <p:sp>
        <p:nvSpPr>
          <p:cNvPr id="8202" name="Rectangle 2057"/>
          <p:cNvSpPr>
            <a:spLocks noChangeArrowheads="1"/>
          </p:cNvSpPr>
          <p:nvPr/>
        </p:nvSpPr>
        <p:spPr bwMode="auto">
          <a:xfrm>
            <a:off x="395536" y="1567036"/>
            <a:ext cx="2520404" cy="18728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ct val="0"/>
              </a:spcBef>
              <a:buFontTx/>
              <a:buNone/>
            </a:pPr>
            <a:r>
              <a:rPr lang="it-IT" altLang="it-IT" sz="2800" dirty="0">
                <a:solidFill>
                  <a:srgbClr val="C00000"/>
                </a:solidFill>
              </a:rPr>
              <a:t>cause naturali </a:t>
            </a:r>
            <a:endParaRPr lang="it-IT" altLang="it-IT" sz="2800" dirty="0" smtClean="0">
              <a:solidFill>
                <a:srgbClr val="C00000"/>
              </a:solidFill>
            </a:endParaRPr>
          </a:p>
          <a:p>
            <a:pPr algn="ctr">
              <a:spcBef>
                <a:spcPct val="0"/>
              </a:spcBef>
              <a:buFontTx/>
              <a:buNone/>
            </a:pPr>
            <a:r>
              <a:rPr lang="it-IT" altLang="it-IT" sz="2800" dirty="0" smtClean="0">
                <a:solidFill>
                  <a:srgbClr val="0000FF">
                    <a:lumMod val="50000"/>
                  </a:srgbClr>
                </a:solidFill>
              </a:rPr>
              <a:t>dei cambiamenti </a:t>
            </a:r>
            <a:r>
              <a:rPr lang="it-IT" altLang="it-IT" sz="2800" dirty="0">
                <a:solidFill>
                  <a:srgbClr val="0000FF">
                    <a:lumMod val="50000"/>
                  </a:srgbClr>
                </a:solidFill>
              </a:rPr>
              <a:t>climatici:</a:t>
            </a:r>
          </a:p>
        </p:txBody>
      </p:sp>
      <p:sp>
        <p:nvSpPr>
          <p:cNvPr id="8204" name="Rectangle 3"/>
          <p:cNvSpPr>
            <a:spLocks noChangeArrowheads="1"/>
          </p:cNvSpPr>
          <p:nvPr/>
        </p:nvSpPr>
        <p:spPr bwMode="auto">
          <a:xfrm>
            <a:off x="1835795" y="174477"/>
            <a:ext cx="66246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r">
              <a:spcBef>
                <a:spcPct val="0"/>
              </a:spcBef>
              <a:buFontTx/>
              <a:buNone/>
            </a:pPr>
            <a:r>
              <a:rPr lang="it-IT" altLang="it-IT" sz="1400" b="0" i="1" dirty="0">
                <a:solidFill>
                  <a:srgbClr val="CC6600"/>
                </a:solidFill>
              </a:rPr>
              <a:t>cambia il clima… in Friuli Venezia Giulia</a:t>
            </a:r>
          </a:p>
        </p:txBody>
      </p:sp>
      <p:sp>
        <p:nvSpPr>
          <p:cNvPr id="2" name="Titolo 1"/>
          <p:cNvSpPr>
            <a:spLocks noGrp="1"/>
          </p:cNvSpPr>
          <p:nvPr>
            <p:ph type="title"/>
          </p:nvPr>
        </p:nvSpPr>
        <p:spPr>
          <a:xfrm>
            <a:off x="685800" y="609600"/>
            <a:ext cx="7054552" cy="659160"/>
          </a:xfrm>
        </p:spPr>
        <p:txBody>
          <a:bodyPr/>
          <a:lstStyle/>
          <a:p>
            <a:r>
              <a:rPr lang="it-IT" sz="3200" kern="1200" dirty="0" smtClean="0">
                <a:solidFill>
                  <a:srgbClr val="C00000"/>
                </a:solidFill>
                <a:latin typeface="Calibri" pitchFamily="34" charset="0"/>
                <a:ea typeface="+mn-ea"/>
                <a:cs typeface="+mn-cs"/>
              </a:rPr>
              <a:t>il </a:t>
            </a:r>
            <a:r>
              <a:rPr lang="it-IT" sz="3200" kern="1200" dirty="0">
                <a:solidFill>
                  <a:srgbClr val="C00000"/>
                </a:solidFill>
                <a:latin typeface="Calibri" pitchFamily="34" charset="0"/>
                <a:ea typeface="+mn-ea"/>
                <a:cs typeface="+mn-cs"/>
              </a:rPr>
              <a:t>clima cambia per diverse cause</a:t>
            </a:r>
          </a:p>
        </p:txBody>
      </p:sp>
      <p:sp>
        <p:nvSpPr>
          <p:cNvPr id="11" name="Rectangle 2057"/>
          <p:cNvSpPr>
            <a:spLocks noChangeArrowheads="1"/>
          </p:cNvSpPr>
          <p:nvPr/>
        </p:nvSpPr>
        <p:spPr bwMode="auto">
          <a:xfrm>
            <a:off x="288032" y="4303936"/>
            <a:ext cx="2771800" cy="20053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ct val="0"/>
              </a:spcBef>
              <a:buFontTx/>
              <a:buNone/>
            </a:pPr>
            <a:r>
              <a:rPr lang="it-IT" altLang="it-IT" sz="2800" dirty="0" smtClean="0">
                <a:solidFill>
                  <a:srgbClr val="C00000"/>
                </a:solidFill>
              </a:rPr>
              <a:t>cause </a:t>
            </a:r>
            <a:r>
              <a:rPr lang="it-IT" altLang="it-IT" sz="2800" dirty="0">
                <a:solidFill>
                  <a:srgbClr val="C00000"/>
                </a:solidFill>
              </a:rPr>
              <a:t>antropiche </a:t>
            </a:r>
            <a:endParaRPr lang="it-IT" altLang="it-IT" sz="2800" dirty="0" smtClean="0">
              <a:solidFill>
                <a:srgbClr val="C00000"/>
              </a:solidFill>
            </a:endParaRPr>
          </a:p>
          <a:p>
            <a:pPr algn="ctr">
              <a:spcBef>
                <a:spcPct val="0"/>
              </a:spcBef>
              <a:buFontTx/>
              <a:buNone/>
            </a:pPr>
            <a:r>
              <a:rPr lang="it-IT" altLang="it-IT" sz="2800" dirty="0" smtClean="0">
                <a:solidFill>
                  <a:srgbClr val="0000FF">
                    <a:lumMod val="50000"/>
                  </a:srgbClr>
                </a:solidFill>
              </a:rPr>
              <a:t>dei </a:t>
            </a:r>
          </a:p>
          <a:p>
            <a:pPr algn="ctr">
              <a:spcBef>
                <a:spcPct val="0"/>
              </a:spcBef>
              <a:buFontTx/>
              <a:buNone/>
            </a:pPr>
            <a:r>
              <a:rPr lang="it-IT" altLang="it-IT" sz="2800" dirty="0" smtClean="0">
                <a:solidFill>
                  <a:srgbClr val="0000FF">
                    <a:lumMod val="50000"/>
                  </a:srgbClr>
                </a:solidFill>
              </a:rPr>
              <a:t>cambiamenti </a:t>
            </a:r>
            <a:r>
              <a:rPr lang="it-IT" altLang="it-IT" sz="2800" dirty="0">
                <a:solidFill>
                  <a:srgbClr val="0000FF">
                    <a:lumMod val="50000"/>
                  </a:srgbClr>
                </a:solidFill>
              </a:rPr>
              <a:t>climatici:</a:t>
            </a:r>
          </a:p>
        </p:txBody>
      </p:sp>
      <p:sp>
        <p:nvSpPr>
          <p:cNvPr id="12" name="Rectangle 2057"/>
          <p:cNvSpPr>
            <a:spLocks noChangeArrowheads="1"/>
          </p:cNvSpPr>
          <p:nvPr/>
        </p:nvSpPr>
        <p:spPr bwMode="auto">
          <a:xfrm>
            <a:off x="3059832" y="4499385"/>
            <a:ext cx="3075682" cy="18939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0">
            <a:spAutoFit/>
          </a:bodyPr>
          <a:lstStyle>
            <a:lvl1pPr marL="457200" indent="-457200"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b="1">
                <a:solidFill>
                  <a:srgbClr val="002060"/>
                </a:solidFill>
                <a:latin typeface="Calibri" pitchFamily="34" charset="0"/>
              </a:defRPr>
            </a:lvl1pPr>
            <a:lvl2pPr marL="742950" indent="-285750"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b="1">
                <a:solidFill>
                  <a:srgbClr val="002060"/>
                </a:solidFill>
                <a:latin typeface="Calibri" pitchFamily="34" charset="0"/>
              </a:defRPr>
            </a:lvl2pPr>
            <a:lvl3pPr marL="1143000" indent="-228600"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2060"/>
                </a:solidFill>
                <a:latin typeface="Calibri" pitchFamily="34" charset="0"/>
              </a:defRPr>
            </a:lvl3pPr>
            <a:lvl4pPr marL="1600200" indent="-228600"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4pPr>
            <a:lvl5pPr marL="2057400" indent="-228600"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9pPr>
          </a:lstStyle>
          <a:p>
            <a:pPr marL="216000" indent="-216000">
              <a:spcBef>
                <a:spcPct val="0"/>
              </a:spcBef>
              <a:buClr>
                <a:srgbClr val="0000FF">
                  <a:lumMod val="50000"/>
                </a:srgbClr>
              </a:buClr>
            </a:pPr>
            <a:r>
              <a:rPr lang="it-IT" altLang="it-IT" sz="2000" i="1" dirty="0">
                <a:solidFill>
                  <a:srgbClr val="0000FF">
                    <a:lumMod val="50000"/>
                  </a:srgbClr>
                </a:solidFill>
                <a:cs typeface="Tahoma" pitchFamily="34" charset="0"/>
              </a:rPr>
              <a:t>emissione di </a:t>
            </a:r>
            <a:r>
              <a:rPr lang="it-IT" altLang="it-IT" sz="2000" i="1" dirty="0" smtClean="0">
                <a:solidFill>
                  <a:srgbClr val="0000FF">
                    <a:lumMod val="50000"/>
                  </a:srgbClr>
                </a:solidFill>
                <a:cs typeface="Tahoma" pitchFamily="34" charset="0"/>
              </a:rPr>
              <a:t/>
            </a:r>
            <a:br>
              <a:rPr lang="it-IT" altLang="it-IT" sz="2000" i="1" dirty="0" smtClean="0">
                <a:solidFill>
                  <a:srgbClr val="0000FF">
                    <a:lumMod val="50000"/>
                  </a:srgbClr>
                </a:solidFill>
                <a:cs typeface="Tahoma" pitchFamily="34" charset="0"/>
              </a:rPr>
            </a:br>
            <a:r>
              <a:rPr lang="it-IT" altLang="it-IT" sz="2000" i="1" dirty="0" smtClean="0">
                <a:solidFill>
                  <a:srgbClr val="C00000"/>
                </a:solidFill>
                <a:cs typeface="Tahoma" pitchFamily="34" charset="0"/>
              </a:rPr>
              <a:t>gas </a:t>
            </a:r>
            <a:r>
              <a:rPr lang="it-IT" altLang="it-IT" sz="2000" i="1" dirty="0">
                <a:solidFill>
                  <a:srgbClr val="C00000"/>
                </a:solidFill>
                <a:cs typeface="Tahoma" pitchFamily="34" charset="0"/>
              </a:rPr>
              <a:t>ad effetto serra</a:t>
            </a:r>
          </a:p>
          <a:p>
            <a:pPr marL="216000" indent="-216000">
              <a:spcBef>
                <a:spcPct val="0"/>
              </a:spcBef>
              <a:buClr>
                <a:srgbClr val="0000FF">
                  <a:lumMod val="50000"/>
                </a:srgbClr>
              </a:buClr>
            </a:pPr>
            <a:r>
              <a:rPr lang="it-IT" altLang="it-IT" sz="2000" i="1" dirty="0">
                <a:solidFill>
                  <a:srgbClr val="0000FF">
                    <a:lumMod val="50000"/>
                  </a:srgbClr>
                </a:solidFill>
                <a:cs typeface="Tahoma" pitchFamily="34" charset="0"/>
              </a:rPr>
              <a:t>emissione di </a:t>
            </a:r>
            <a:r>
              <a:rPr lang="it-IT" altLang="it-IT" sz="2000" i="1" dirty="0" smtClean="0">
                <a:solidFill>
                  <a:srgbClr val="0000FF">
                    <a:lumMod val="50000"/>
                  </a:srgbClr>
                </a:solidFill>
                <a:cs typeface="Tahoma" pitchFamily="34" charset="0"/>
              </a:rPr>
              <a:t/>
            </a:r>
            <a:br>
              <a:rPr lang="it-IT" altLang="it-IT" sz="2000" i="1" dirty="0" smtClean="0">
                <a:solidFill>
                  <a:srgbClr val="0000FF">
                    <a:lumMod val="50000"/>
                  </a:srgbClr>
                </a:solidFill>
                <a:cs typeface="Tahoma" pitchFamily="34" charset="0"/>
              </a:rPr>
            </a:br>
            <a:r>
              <a:rPr lang="it-IT" altLang="it-IT" sz="2000" i="1" dirty="0" smtClean="0">
                <a:solidFill>
                  <a:srgbClr val="C00000"/>
                </a:solidFill>
                <a:cs typeface="Tahoma" pitchFamily="34" charset="0"/>
              </a:rPr>
              <a:t>aerosol </a:t>
            </a:r>
            <a:r>
              <a:rPr lang="it-IT" altLang="it-IT" sz="2000" i="1" dirty="0">
                <a:solidFill>
                  <a:srgbClr val="C00000"/>
                </a:solidFill>
                <a:cs typeface="Tahoma" pitchFamily="34" charset="0"/>
              </a:rPr>
              <a:t>(industrie)</a:t>
            </a:r>
          </a:p>
          <a:p>
            <a:pPr marL="216000" indent="-216000">
              <a:spcBef>
                <a:spcPct val="0"/>
              </a:spcBef>
              <a:buClr>
                <a:srgbClr val="0000FF">
                  <a:lumMod val="50000"/>
                </a:srgbClr>
              </a:buClr>
            </a:pPr>
            <a:r>
              <a:rPr lang="it-IT" altLang="it-IT" sz="2000" i="1" dirty="0">
                <a:solidFill>
                  <a:srgbClr val="C00000"/>
                </a:solidFill>
                <a:cs typeface="Tahoma" pitchFamily="34" charset="0"/>
              </a:rPr>
              <a:t>deforestazione </a:t>
            </a:r>
            <a:r>
              <a:rPr lang="it-IT" altLang="it-IT" sz="2000" i="1" dirty="0" smtClean="0">
                <a:solidFill>
                  <a:srgbClr val="C00000"/>
                </a:solidFill>
                <a:cs typeface="Tahoma" pitchFamily="34" charset="0"/>
              </a:rPr>
              <a:t/>
            </a:r>
            <a:br>
              <a:rPr lang="it-IT" altLang="it-IT" sz="2000" i="1" dirty="0" smtClean="0">
                <a:solidFill>
                  <a:srgbClr val="C00000"/>
                </a:solidFill>
                <a:cs typeface="Tahoma" pitchFamily="34" charset="0"/>
              </a:rPr>
            </a:br>
            <a:r>
              <a:rPr lang="it-IT" altLang="it-IT" sz="2000" i="1" dirty="0" smtClean="0">
                <a:solidFill>
                  <a:srgbClr val="0000FF">
                    <a:lumMod val="50000"/>
                  </a:srgbClr>
                </a:solidFill>
                <a:cs typeface="Tahoma" pitchFamily="34" charset="0"/>
              </a:rPr>
              <a:t>&amp;</a:t>
            </a:r>
            <a:r>
              <a:rPr lang="it-IT" altLang="it-IT" sz="2000" i="1" dirty="0" smtClean="0">
                <a:solidFill>
                  <a:srgbClr val="C00000"/>
                </a:solidFill>
                <a:cs typeface="Tahoma" pitchFamily="34" charset="0"/>
              </a:rPr>
              <a:t> </a:t>
            </a:r>
            <a:r>
              <a:rPr lang="it-IT" altLang="it-IT" sz="2000" i="1" dirty="0">
                <a:solidFill>
                  <a:srgbClr val="C00000"/>
                </a:solidFill>
                <a:cs typeface="Tahoma" pitchFamily="34" charset="0"/>
              </a:rPr>
              <a:t>cambio d’uso del suolo</a:t>
            </a:r>
          </a:p>
        </p:txBody>
      </p:sp>
      <p:pic>
        <p:nvPicPr>
          <p:cNvPr id="13"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a:xfrm>
            <a:off x="6245646" y="1915132"/>
            <a:ext cx="2590056" cy="1862661"/>
          </a:xfrm>
          <a:prstGeom prst="rect">
            <a:avLst/>
          </a:prstGeom>
        </p:spPr>
      </p:pic>
      <p:pic>
        <p:nvPicPr>
          <p:cNvPr id="4" name="Immagin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61682" y="4509120"/>
            <a:ext cx="2926080" cy="1947672"/>
          </a:xfrm>
          <a:prstGeom prst="rect">
            <a:avLst/>
          </a:prstGeom>
        </p:spPr>
      </p:pic>
      <p:pic>
        <p:nvPicPr>
          <p:cNvPr id="15" name="Picture 13" descr="DSC_4007"/>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868144" y="4143165"/>
            <a:ext cx="2016150" cy="1339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559724" y="1169892"/>
            <a:ext cx="1441488" cy="1375044"/>
          </a:xfrm>
          <a:prstGeom prst="rect">
            <a:avLst/>
          </a:prstGeom>
        </p:spPr>
      </p:pic>
      <p:pic>
        <p:nvPicPr>
          <p:cNvPr id="16" name="Immagine 1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700733" y="123453"/>
            <a:ext cx="391158" cy="497235"/>
          </a:xfrm>
          <a:prstGeom prst="rect">
            <a:avLst/>
          </a:prstGeom>
        </p:spPr>
      </p:pic>
    </p:spTree>
    <p:extLst>
      <p:ext uri="{BB962C8B-B14F-4D97-AF65-F5344CB8AC3E}">
        <p14:creationId xmlns:p14="http://schemas.microsoft.com/office/powerpoint/2010/main" val="3763101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200"/>
                                        </p:tgtEl>
                                        <p:attrNameLst>
                                          <p:attrName>style.visibility</p:attrName>
                                        </p:attrNameLst>
                                      </p:cBhvr>
                                      <p:to>
                                        <p:strVal val="visible"/>
                                      </p:to>
                                    </p:set>
                                    <p:animEffect transition="in" filter="fade">
                                      <p:cBhvr>
                                        <p:cTn id="7" dur="500"/>
                                        <p:tgtEl>
                                          <p:spTgt spid="820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202"/>
                                        </p:tgtEl>
                                        <p:attrNameLst>
                                          <p:attrName>style.visibility</p:attrName>
                                        </p:attrNameLst>
                                      </p:cBhvr>
                                      <p:to>
                                        <p:strVal val="visible"/>
                                      </p:to>
                                    </p:set>
                                    <p:animEffect transition="in" filter="fade">
                                      <p:cBhvr>
                                        <p:cTn id="10" dur="500"/>
                                        <p:tgtEl>
                                          <p:spTgt spid="820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0" grpId="0"/>
      <p:bldP spid="8202" grpId="0"/>
      <p:bldP spid="11" grpId="0"/>
      <p:bldP spid="1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olo 2"/>
          <p:cNvSpPr>
            <a:spLocks noGrp="1"/>
          </p:cNvSpPr>
          <p:nvPr>
            <p:ph type="title"/>
          </p:nvPr>
        </p:nvSpPr>
        <p:spPr>
          <a:xfrm>
            <a:off x="2751162" y="2276475"/>
            <a:ext cx="3713162" cy="1143000"/>
          </a:xfrm>
        </p:spPr>
        <p:txBody>
          <a:bodyPr/>
          <a:lstStyle/>
          <a:p>
            <a:r>
              <a:rPr lang="it-IT" altLang="it-IT" sz="1400" dirty="0" smtClean="0">
                <a:solidFill>
                  <a:srgbClr val="FFB547"/>
                </a:solidFill>
              </a:rPr>
              <a:t>Modelli 2 forzanti</a:t>
            </a:r>
          </a:p>
        </p:txBody>
      </p:sp>
      <p:pic>
        <p:nvPicPr>
          <p:cNvPr id="19460" name="Picture 10" descr="meteo_fvg_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950" y="165100"/>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Line 7"/>
          <p:cNvSpPr>
            <a:spLocks noChangeShapeType="1"/>
          </p:cNvSpPr>
          <p:nvPr/>
        </p:nvSpPr>
        <p:spPr bwMode="auto">
          <a:xfrm>
            <a:off x="1619250" y="476250"/>
            <a:ext cx="69850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FFFFFF"/>
              </a:solidFill>
            </a:endParaRPr>
          </a:p>
        </p:txBody>
      </p:sp>
      <p:sp>
        <p:nvSpPr>
          <p:cNvPr id="19463" name="Line 7"/>
          <p:cNvSpPr>
            <a:spLocks noChangeShapeType="1"/>
          </p:cNvSpPr>
          <p:nvPr/>
        </p:nvSpPr>
        <p:spPr bwMode="auto">
          <a:xfrm>
            <a:off x="179388" y="6597650"/>
            <a:ext cx="8713787"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FFFFFF"/>
              </a:solidFill>
            </a:endParaRPr>
          </a:p>
        </p:txBody>
      </p:sp>
      <p:sp>
        <p:nvSpPr>
          <p:cNvPr id="19464" name="Rectangle 12"/>
          <p:cNvSpPr>
            <a:spLocks noChangeArrowheads="1"/>
          </p:cNvSpPr>
          <p:nvPr/>
        </p:nvSpPr>
        <p:spPr bwMode="auto">
          <a:xfrm>
            <a:off x="448469" y="541338"/>
            <a:ext cx="8318500"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ct val="0"/>
              </a:spcBef>
              <a:buFontTx/>
              <a:buNone/>
            </a:pPr>
            <a:r>
              <a:rPr lang="it-IT" altLang="it-IT" sz="2800" dirty="0">
                <a:solidFill>
                  <a:srgbClr val="C00000"/>
                </a:solidFill>
              </a:rPr>
              <a:t>Le sole cause naturali bastano </a:t>
            </a:r>
          </a:p>
          <a:p>
            <a:pPr algn="ctr">
              <a:spcBef>
                <a:spcPct val="0"/>
              </a:spcBef>
              <a:buFontTx/>
              <a:buNone/>
            </a:pPr>
            <a:r>
              <a:rPr lang="it-IT" altLang="it-IT" sz="2800" dirty="0">
                <a:solidFill>
                  <a:srgbClr val="C00000"/>
                </a:solidFill>
              </a:rPr>
              <a:t>a spiegare i cambiamenti climatici recenti?</a:t>
            </a:r>
          </a:p>
        </p:txBody>
      </p:sp>
      <p:sp>
        <p:nvSpPr>
          <p:cNvPr id="19465" name="Rectangle 13"/>
          <p:cNvSpPr>
            <a:spLocks noChangeArrowheads="1"/>
          </p:cNvSpPr>
          <p:nvPr/>
        </p:nvSpPr>
        <p:spPr bwMode="auto">
          <a:xfrm>
            <a:off x="971550" y="4221088"/>
            <a:ext cx="7272338" cy="2232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ct val="0"/>
              </a:spcBef>
              <a:buFontTx/>
              <a:buNone/>
            </a:pPr>
            <a:r>
              <a:rPr lang="it-IT" altLang="it-IT" sz="4800" dirty="0" smtClean="0">
                <a:solidFill>
                  <a:srgbClr val="C00000"/>
                </a:solidFill>
              </a:rPr>
              <a:t>NO</a:t>
            </a:r>
          </a:p>
          <a:p>
            <a:pPr algn="ctr">
              <a:spcBef>
                <a:spcPts val="600"/>
              </a:spcBef>
              <a:buFontTx/>
              <a:buNone/>
            </a:pPr>
            <a:r>
              <a:rPr lang="it-IT" altLang="it-IT" sz="2400" i="1" dirty="0" smtClean="0">
                <a:solidFill>
                  <a:srgbClr val="0000FF">
                    <a:lumMod val="50000"/>
                  </a:srgbClr>
                </a:solidFill>
              </a:rPr>
              <a:t>la </a:t>
            </a:r>
            <a:r>
              <a:rPr lang="it-IT" altLang="it-IT" sz="2400" i="1" dirty="0">
                <a:solidFill>
                  <a:srgbClr val="0000FF">
                    <a:lumMod val="50000"/>
                  </a:srgbClr>
                </a:solidFill>
              </a:rPr>
              <a:t>maggioranza dei climatologi ritiene che </a:t>
            </a:r>
            <a:r>
              <a:rPr lang="it-IT" altLang="it-IT" sz="2400" i="1" dirty="0" smtClean="0">
                <a:solidFill>
                  <a:srgbClr val="0000FF">
                    <a:lumMod val="50000"/>
                  </a:srgbClr>
                </a:solidFill>
              </a:rPr>
              <a:t/>
            </a:r>
            <a:br>
              <a:rPr lang="it-IT" altLang="it-IT" sz="2400" i="1" dirty="0" smtClean="0">
                <a:solidFill>
                  <a:srgbClr val="0000FF">
                    <a:lumMod val="50000"/>
                  </a:srgbClr>
                </a:solidFill>
              </a:rPr>
            </a:br>
            <a:r>
              <a:rPr lang="it-IT" altLang="it-IT" sz="2400" i="1" dirty="0" smtClean="0">
                <a:solidFill>
                  <a:srgbClr val="0000FF">
                    <a:lumMod val="50000"/>
                  </a:srgbClr>
                </a:solidFill>
              </a:rPr>
              <a:t>le </a:t>
            </a:r>
            <a:r>
              <a:rPr lang="it-IT" altLang="it-IT" sz="2400" i="1" dirty="0">
                <a:solidFill>
                  <a:srgbClr val="0000FF">
                    <a:lumMod val="50000"/>
                  </a:srgbClr>
                </a:solidFill>
              </a:rPr>
              <a:t>forti anomalie registrate negli ultimi 40-60 anni </a:t>
            </a:r>
          </a:p>
          <a:p>
            <a:pPr algn="ctr">
              <a:spcBef>
                <a:spcPct val="0"/>
              </a:spcBef>
              <a:buFontTx/>
              <a:buNone/>
            </a:pPr>
            <a:r>
              <a:rPr lang="it-IT" altLang="it-IT" sz="2400" i="1" dirty="0">
                <a:solidFill>
                  <a:srgbClr val="C00000"/>
                </a:solidFill>
              </a:rPr>
              <a:t>non</a:t>
            </a:r>
            <a:r>
              <a:rPr lang="it-IT" altLang="it-IT" sz="2400" i="1" dirty="0">
                <a:solidFill>
                  <a:srgbClr val="003399"/>
                </a:solidFill>
              </a:rPr>
              <a:t> </a:t>
            </a:r>
            <a:r>
              <a:rPr lang="it-IT" altLang="it-IT" sz="2400" i="1" dirty="0">
                <a:solidFill>
                  <a:srgbClr val="0000FF">
                    <a:lumMod val="50000"/>
                  </a:srgbClr>
                </a:solidFill>
              </a:rPr>
              <a:t>siano giustificabili in base alle </a:t>
            </a:r>
            <a:r>
              <a:rPr lang="it-IT" altLang="it-IT" sz="2400" i="1" dirty="0" smtClean="0">
                <a:solidFill>
                  <a:srgbClr val="0000FF">
                    <a:lumMod val="50000"/>
                  </a:srgbClr>
                </a:solidFill>
              </a:rPr>
              <a:t/>
            </a:r>
            <a:br>
              <a:rPr lang="it-IT" altLang="it-IT" sz="2400" i="1" dirty="0" smtClean="0">
                <a:solidFill>
                  <a:srgbClr val="0000FF">
                    <a:lumMod val="50000"/>
                  </a:srgbClr>
                </a:solidFill>
              </a:rPr>
            </a:br>
            <a:r>
              <a:rPr lang="it-IT" altLang="it-IT" sz="2400" i="1" dirty="0" smtClean="0">
                <a:solidFill>
                  <a:srgbClr val="C00000"/>
                </a:solidFill>
              </a:rPr>
              <a:t>sole cause naturali</a:t>
            </a:r>
            <a:endParaRPr lang="it-IT" altLang="it-IT" sz="2400" i="1" dirty="0">
              <a:solidFill>
                <a:srgbClr val="C00000"/>
              </a:solidFill>
            </a:endParaRPr>
          </a:p>
        </p:txBody>
      </p:sp>
      <p:sp>
        <p:nvSpPr>
          <p:cNvPr id="19467" name="Rectangle 3"/>
          <p:cNvSpPr>
            <a:spLocks noChangeArrowheads="1"/>
          </p:cNvSpPr>
          <p:nvPr/>
        </p:nvSpPr>
        <p:spPr bwMode="auto">
          <a:xfrm>
            <a:off x="1835795" y="174477"/>
            <a:ext cx="66246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r">
              <a:spcBef>
                <a:spcPct val="0"/>
              </a:spcBef>
              <a:buFontTx/>
              <a:buNone/>
            </a:pPr>
            <a:r>
              <a:rPr lang="it-IT" altLang="it-IT" sz="1400" b="0" i="1" dirty="0">
                <a:solidFill>
                  <a:srgbClr val="CC6600"/>
                </a:solidFill>
              </a:rPr>
              <a:t>cambia il clima… in Friuli Venezia Giulia</a:t>
            </a:r>
          </a:p>
        </p:txBody>
      </p:sp>
      <p:grpSp>
        <p:nvGrpSpPr>
          <p:cNvPr id="2" name="Gruppo 1"/>
          <p:cNvGrpSpPr/>
          <p:nvPr/>
        </p:nvGrpSpPr>
        <p:grpSpPr>
          <a:xfrm>
            <a:off x="1703412" y="1556792"/>
            <a:ext cx="5676900" cy="2505562"/>
            <a:chOff x="1703412" y="1628800"/>
            <a:chExt cx="5676900" cy="2505562"/>
          </a:xfrm>
        </p:grpSpPr>
        <p:pic>
          <p:nvPicPr>
            <p:cNvPr id="19466" name="Picture 1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03412" y="1628800"/>
              <a:ext cx="5676900" cy="223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70145" y="3861048"/>
              <a:ext cx="1310167" cy="273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itle 2"/>
            <p:cNvSpPr>
              <a:spLocks/>
            </p:cNvSpPr>
            <p:nvPr/>
          </p:nvSpPr>
          <p:spPr bwMode="auto">
            <a:xfrm>
              <a:off x="4067969" y="3858883"/>
              <a:ext cx="2016224" cy="275479"/>
            </a:xfrm>
            <a:prstGeom prst="rect">
              <a:avLst/>
            </a:prstGeom>
            <a:solidFill>
              <a:schemeClr val="tx1"/>
            </a:solidFill>
            <a:ln>
              <a:noFill/>
            </a:ln>
            <a:effectLst/>
            <a:extLst/>
          </p:spPr>
          <p:txBody>
            <a:bodyPr lIns="0" tIns="36000" rIns="0" bIns="36000" anchor="ct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ct val="0"/>
                </a:spcBef>
                <a:buFontTx/>
                <a:buNone/>
              </a:pPr>
              <a:r>
                <a:rPr lang="de-CH" altLang="it-IT" sz="1400" b="0" dirty="0" smtClean="0">
                  <a:solidFill>
                    <a:srgbClr val="003399"/>
                  </a:solidFill>
                </a:rPr>
                <a:t>AR5-WG1 </a:t>
              </a:r>
              <a:r>
                <a:rPr lang="de-CH" altLang="it-IT" sz="1400" b="0" dirty="0" err="1" smtClean="0">
                  <a:solidFill>
                    <a:srgbClr val="003399"/>
                  </a:solidFill>
                </a:rPr>
                <a:t>Figure</a:t>
              </a:r>
              <a:r>
                <a:rPr lang="de-CH" altLang="it-IT" sz="1400" b="0" dirty="0" smtClean="0">
                  <a:solidFill>
                    <a:srgbClr val="003399"/>
                  </a:solidFill>
                </a:rPr>
                <a:t> SPM.06</a:t>
              </a:r>
              <a:endParaRPr lang="en-GB" altLang="it-IT" sz="1400" dirty="0">
                <a:solidFill>
                  <a:srgbClr val="003399"/>
                </a:solidFill>
              </a:endParaRPr>
            </a:p>
          </p:txBody>
        </p:sp>
      </p:grpSp>
      <p:pic>
        <p:nvPicPr>
          <p:cNvPr id="15" name="Immagine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700733" y="123453"/>
            <a:ext cx="391158" cy="497235"/>
          </a:xfrm>
          <a:prstGeom prst="rect">
            <a:avLst/>
          </a:prstGeom>
        </p:spPr>
      </p:pic>
    </p:spTree>
    <p:extLst>
      <p:ext uri="{BB962C8B-B14F-4D97-AF65-F5344CB8AC3E}">
        <p14:creationId xmlns:p14="http://schemas.microsoft.com/office/powerpoint/2010/main" val="3449959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463"/>
                                        </p:tgtEl>
                                        <p:attrNameLst>
                                          <p:attrName>style.visibility</p:attrName>
                                        </p:attrNameLst>
                                      </p:cBhvr>
                                      <p:to>
                                        <p:strVal val="visible"/>
                                      </p:to>
                                    </p:set>
                                    <p:animEffect transition="in" filter="wipe(up)">
                                      <p:cBhvr>
                                        <p:cTn id="7" dur="500"/>
                                        <p:tgtEl>
                                          <p:spTgt spid="1946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9465"/>
                                        </p:tgtEl>
                                        <p:attrNameLst>
                                          <p:attrName>style.visibility</p:attrName>
                                        </p:attrNameLst>
                                      </p:cBhvr>
                                      <p:to>
                                        <p:strVal val="visible"/>
                                      </p:to>
                                    </p:set>
                                    <p:animEffect transition="in" filter="wipe(up)">
                                      <p:cBhvr>
                                        <p:cTn id="10" dur="500"/>
                                        <p:tgtEl>
                                          <p:spTgt spid="194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3" grpId="0" animBg="1"/>
      <p:bldP spid="1946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504" y="609600"/>
            <a:ext cx="8928992" cy="587152"/>
          </a:xfrm>
        </p:spPr>
        <p:txBody>
          <a:bodyPr/>
          <a:lstStyle/>
          <a:p>
            <a:r>
              <a:rPr lang="it-IT" altLang="it-IT" dirty="0"/>
              <a:t>aumentano i “gas serra” - aumenta la temperatura</a:t>
            </a:r>
          </a:p>
        </p:txBody>
      </p:sp>
      <p:sp>
        <p:nvSpPr>
          <p:cNvPr id="5" name="Segnaposto testo 4"/>
          <p:cNvSpPr>
            <a:spLocks noGrp="1"/>
          </p:cNvSpPr>
          <p:nvPr>
            <p:ph type="body" sz="quarter" idx="15"/>
          </p:nvPr>
        </p:nvSpPr>
        <p:spPr>
          <a:xfrm>
            <a:off x="1619250" y="165522"/>
            <a:ext cx="6840538" cy="311150"/>
          </a:xfrm>
        </p:spPr>
        <p:txBody>
          <a:bodyPr/>
          <a:lstStyle/>
          <a:p>
            <a:r>
              <a:rPr lang="it-IT" altLang="it-IT" dirty="0"/>
              <a:t>cambia il clima</a:t>
            </a:r>
            <a:r>
              <a:rPr lang="it-IT" altLang="it-IT" dirty="0" smtClean="0"/>
              <a:t>… in Friuli Venezia Giulia</a:t>
            </a:r>
            <a:endParaRPr lang="it-IT" dirty="0"/>
          </a:p>
        </p:txBody>
      </p:sp>
      <p:sp>
        <p:nvSpPr>
          <p:cNvPr id="10" name="AutoShape 5"/>
          <p:cNvSpPr>
            <a:spLocks noChangeArrowheads="1"/>
          </p:cNvSpPr>
          <p:nvPr/>
        </p:nvSpPr>
        <p:spPr bwMode="auto">
          <a:xfrm>
            <a:off x="899592" y="3068960"/>
            <a:ext cx="719138" cy="1439863"/>
          </a:xfrm>
          <a:prstGeom prst="curvedRightArrow">
            <a:avLst>
              <a:gd name="adj1" fmla="val 29662"/>
              <a:gd name="adj2" fmla="val 64386"/>
              <a:gd name="adj3" fmla="val 33333"/>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spcBef>
                <a:spcPct val="0"/>
              </a:spcBef>
              <a:buFontTx/>
              <a:buNone/>
            </a:pPr>
            <a:endParaRPr lang="it-IT" altLang="it-IT" sz="2000" b="0">
              <a:solidFill>
                <a:srgbClr val="003399"/>
              </a:solidFill>
              <a:latin typeface="Verdana" pitchFamily="34" charset="0"/>
            </a:endParaRPr>
          </a:p>
        </p:txBody>
      </p:sp>
      <p:sp>
        <p:nvSpPr>
          <p:cNvPr id="12" name="AutoShape 19"/>
          <p:cNvSpPr>
            <a:spLocks noChangeArrowheads="1"/>
          </p:cNvSpPr>
          <p:nvPr/>
        </p:nvSpPr>
        <p:spPr bwMode="auto">
          <a:xfrm>
            <a:off x="4499992" y="4868837"/>
            <a:ext cx="287337" cy="360363"/>
          </a:xfrm>
          <a:prstGeom prst="downArrow">
            <a:avLst>
              <a:gd name="adj1" fmla="val 50000"/>
              <a:gd name="adj2" fmla="val 31354"/>
            </a:avLst>
          </a:prstGeom>
          <a:solidFill>
            <a:srgbClr val="E5580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eaLnBrk="1" hangingPunct="1">
              <a:spcBef>
                <a:spcPct val="0"/>
              </a:spcBef>
              <a:buFontTx/>
              <a:buNone/>
            </a:pPr>
            <a:endParaRPr lang="it-IT" altLang="it-IT" sz="2000" b="0">
              <a:solidFill>
                <a:srgbClr val="003399"/>
              </a:solidFill>
              <a:latin typeface="Verdana" pitchFamily="34" charset="0"/>
            </a:endParaRPr>
          </a:p>
        </p:txBody>
      </p:sp>
      <p:sp>
        <p:nvSpPr>
          <p:cNvPr id="11" name="AutoShape 6"/>
          <p:cNvSpPr>
            <a:spLocks noChangeArrowheads="1"/>
          </p:cNvSpPr>
          <p:nvPr/>
        </p:nvSpPr>
        <p:spPr bwMode="auto">
          <a:xfrm rot="10800000">
            <a:off x="7544944" y="2962016"/>
            <a:ext cx="731837" cy="1439862"/>
          </a:xfrm>
          <a:prstGeom prst="curvedRightArrow">
            <a:avLst>
              <a:gd name="adj1" fmla="val 29658"/>
              <a:gd name="adj2" fmla="val 64416"/>
              <a:gd name="adj3" fmla="val 33333"/>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spcBef>
                <a:spcPct val="0"/>
              </a:spcBef>
              <a:buFontTx/>
              <a:buNone/>
            </a:pPr>
            <a:endParaRPr lang="it-IT" altLang="it-IT" sz="2000" b="0">
              <a:solidFill>
                <a:srgbClr val="003399"/>
              </a:solidFill>
              <a:latin typeface="Verdana" pitchFamily="34" charset="0"/>
            </a:endParaRPr>
          </a:p>
        </p:txBody>
      </p:sp>
      <p:grpSp>
        <p:nvGrpSpPr>
          <p:cNvPr id="7" name="Gruppo 6"/>
          <p:cNvGrpSpPr/>
          <p:nvPr/>
        </p:nvGrpSpPr>
        <p:grpSpPr>
          <a:xfrm>
            <a:off x="1115120" y="3681947"/>
            <a:ext cx="6121176" cy="1097251"/>
            <a:chOff x="1115120" y="3681947"/>
            <a:chExt cx="6121176" cy="1097251"/>
          </a:xfrm>
        </p:grpSpPr>
        <p:sp>
          <p:nvSpPr>
            <p:cNvPr id="8" name="Text Box 4"/>
            <p:cNvSpPr txBox="1">
              <a:spLocks noChangeArrowheads="1"/>
            </p:cNvSpPr>
            <p:nvPr/>
          </p:nvSpPr>
          <p:spPr bwMode="auto">
            <a:xfrm>
              <a:off x="1115120" y="3933056"/>
              <a:ext cx="6121176" cy="673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ts val="1200"/>
                </a:spcBef>
                <a:buFontTx/>
                <a:buNone/>
              </a:pPr>
              <a:r>
                <a:rPr lang="it-IT" altLang="it-IT" sz="2400" dirty="0" smtClean="0">
                  <a:solidFill>
                    <a:srgbClr val="003399"/>
                  </a:solidFill>
                </a:rPr>
                <a:t>la </a:t>
              </a:r>
              <a:r>
                <a:rPr lang="it-IT" altLang="it-IT" sz="2400" dirty="0">
                  <a:solidFill>
                    <a:srgbClr val="C00000"/>
                  </a:solidFill>
                </a:rPr>
                <a:t>temperatura della Terra </a:t>
              </a:r>
              <a:r>
                <a:rPr lang="it-IT" altLang="it-IT" sz="2400" dirty="0" smtClean="0">
                  <a:solidFill>
                    <a:srgbClr val="003399"/>
                  </a:solidFill>
                </a:rPr>
                <a:t>cresce</a:t>
              </a:r>
              <a:r>
                <a:rPr lang="it-IT" altLang="it-IT" sz="2400" dirty="0">
                  <a:solidFill>
                    <a:srgbClr val="003399"/>
                  </a:solidFill>
                </a:rPr>
                <a:t/>
              </a:r>
              <a:br>
                <a:rPr lang="it-IT" altLang="it-IT" sz="2400" dirty="0">
                  <a:solidFill>
                    <a:srgbClr val="003399"/>
                  </a:solidFill>
                </a:rPr>
              </a:br>
              <a:r>
                <a:rPr lang="it-IT" altLang="it-IT" sz="2400" dirty="0">
                  <a:solidFill>
                    <a:srgbClr val="003399"/>
                  </a:solidFill>
                </a:rPr>
                <a:t>ad un ritmo anormalmente </a:t>
              </a:r>
              <a:r>
                <a:rPr lang="it-IT" altLang="it-IT" sz="2400" dirty="0" smtClean="0">
                  <a:solidFill>
                    <a:srgbClr val="003399"/>
                  </a:solidFill>
                </a:rPr>
                <a:t>elevato</a:t>
              </a:r>
              <a:endParaRPr lang="it-IT" altLang="it-IT" sz="2400" dirty="0">
                <a:solidFill>
                  <a:srgbClr val="003399"/>
                </a:solidFill>
              </a:endParaRPr>
            </a:p>
          </p:txBody>
        </p:sp>
        <p:pic>
          <p:nvPicPr>
            <p:cNvPr id="14" name="Immagine 1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87670" y="3681947"/>
              <a:ext cx="548626" cy="1097251"/>
            </a:xfrm>
            <a:prstGeom prst="rect">
              <a:avLst/>
            </a:prstGeom>
          </p:spPr>
        </p:pic>
      </p:grpSp>
      <p:grpSp>
        <p:nvGrpSpPr>
          <p:cNvPr id="6" name="Gruppo 5"/>
          <p:cNvGrpSpPr/>
          <p:nvPr/>
        </p:nvGrpSpPr>
        <p:grpSpPr>
          <a:xfrm>
            <a:off x="222210" y="5373216"/>
            <a:ext cx="8384625" cy="1296144"/>
            <a:chOff x="222210" y="5373216"/>
            <a:chExt cx="8384625" cy="1296144"/>
          </a:xfrm>
        </p:grpSpPr>
        <p:sp>
          <p:nvSpPr>
            <p:cNvPr id="9" name="Rectangle 8"/>
            <p:cNvSpPr txBox="1">
              <a:spLocks noChangeArrowheads="1"/>
            </p:cNvSpPr>
            <p:nvPr/>
          </p:nvSpPr>
          <p:spPr bwMode="auto">
            <a:xfrm>
              <a:off x="1551588" y="5517033"/>
              <a:ext cx="7055247" cy="576263"/>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ct val="0"/>
                </a:spcBef>
                <a:buFontTx/>
                <a:buNone/>
              </a:pPr>
              <a:r>
                <a:rPr lang="it-IT" altLang="it-IT" sz="2800" dirty="0">
                  <a:solidFill>
                    <a:srgbClr val="CC3300"/>
                  </a:solidFill>
                </a:rPr>
                <a:t>ecco la principale </a:t>
              </a:r>
              <a:r>
                <a:rPr lang="it-IT" altLang="it-IT" sz="3600" dirty="0" smtClean="0">
                  <a:solidFill>
                    <a:srgbClr val="CC3300"/>
                  </a:solidFill>
                </a:rPr>
                <a:t>causa </a:t>
              </a:r>
              <a:r>
                <a:rPr lang="it-IT" altLang="it-IT" sz="3600" dirty="0">
                  <a:solidFill>
                    <a:srgbClr val="CC3300"/>
                  </a:solidFill>
                </a:rPr>
                <a:t>non naturale</a:t>
              </a:r>
              <a:endParaRPr lang="it-IT" altLang="it-IT" sz="2800" dirty="0">
                <a:solidFill>
                  <a:srgbClr val="CC3300"/>
                </a:solidFill>
              </a:endParaRPr>
            </a:p>
          </p:txBody>
        </p:sp>
        <p:pic>
          <p:nvPicPr>
            <p:cNvPr id="15" name="Immagine 1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2210" y="5373216"/>
              <a:ext cx="1329378" cy="1296144"/>
            </a:xfrm>
            <a:prstGeom prst="rect">
              <a:avLst/>
            </a:prstGeom>
          </p:spPr>
        </p:pic>
      </p:grpSp>
      <p:grpSp>
        <p:nvGrpSpPr>
          <p:cNvPr id="3" name="Gruppo 2"/>
          <p:cNvGrpSpPr/>
          <p:nvPr/>
        </p:nvGrpSpPr>
        <p:grpSpPr>
          <a:xfrm>
            <a:off x="1979712" y="2649518"/>
            <a:ext cx="5328593" cy="1211530"/>
            <a:chOff x="1979712" y="2649518"/>
            <a:chExt cx="5328593" cy="1211530"/>
          </a:xfrm>
        </p:grpSpPr>
        <p:pic>
          <p:nvPicPr>
            <p:cNvPr id="13" name="Immagine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79712" y="2649519"/>
              <a:ext cx="1211529" cy="1211529"/>
            </a:xfrm>
            <a:prstGeom prst="rect">
              <a:avLst/>
            </a:prstGeom>
          </p:spPr>
        </p:pic>
        <p:sp>
          <p:nvSpPr>
            <p:cNvPr id="16" name="Text Box 4"/>
            <p:cNvSpPr txBox="1">
              <a:spLocks noChangeArrowheads="1"/>
            </p:cNvSpPr>
            <p:nvPr/>
          </p:nvSpPr>
          <p:spPr bwMode="auto">
            <a:xfrm>
              <a:off x="2843809" y="2649518"/>
              <a:ext cx="4464496" cy="923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ts val="1200"/>
                </a:spcBef>
                <a:buFontTx/>
                <a:buNone/>
              </a:pPr>
              <a:r>
                <a:rPr lang="it-IT" altLang="it-IT" sz="2400" dirty="0" smtClean="0">
                  <a:solidFill>
                    <a:srgbClr val="003399"/>
                  </a:solidFill>
                </a:rPr>
                <a:t>nell’atmosfera </a:t>
              </a:r>
              <a:r>
                <a:rPr lang="it-IT" altLang="it-IT" sz="2400" dirty="0">
                  <a:solidFill>
                    <a:srgbClr val="003399"/>
                  </a:solidFill>
                </a:rPr>
                <a:t>è aumentata </a:t>
              </a:r>
              <a:br>
                <a:rPr lang="it-IT" altLang="it-IT" sz="2400" dirty="0">
                  <a:solidFill>
                    <a:srgbClr val="003399"/>
                  </a:solidFill>
                </a:rPr>
              </a:br>
              <a:r>
                <a:rPr lang="it-IT" altLang="it-IT" sz="2400" dirty="0">
                  <a:solidFill>
                    <a:srgbClr val="003399"/>
                  </a:solidFill>
                </a:rPr>
                <a:t>la concentrazione dei</a:t>
              </a:r>
              <a:br>
                <a:rPr lang="it-IT" altLang="it-IT" sz="2400" dirty="0">
                  <a:solidFill>
                    <a:srgbClr val="003399"/>
                  </a:solidFill>
                </a:rPr>
              </a:br>
              <a:r>
                <a:rPr lang="it-IT" altLang="it-IT" sz="2400" dirty="0">
                  <a:solidFill>
                    <a:srgbClr val="C00000"/>
                  </a:solidFill>
                </a:rPr>
                <a:t>“gas serra” </a:t>
              </a:r>
            </a:p>
          </p:txBody>
        </p:sp>
      </p:grpSp>
      <p:sp>
        <p:nvSpPr>
          <p:cNvPr id="17" name="Text Box 4"/>
          <p:cNvSpPr txBox="1">
            <a:spLocks noChangeArrowheads="1"/>
          </p:cNvSpPr>
          <p:nvPr/>
        </p:nvSpPr>
        <p:spPr bwMode="auto">
          <a:xfrm>
            <a:off x="1187624" y="1628800"/>
            <a:ext cx="7128792" cy="792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ts val="1200"/>
              </a:spcBef>
              <a:buFontTx/>
              <a:buNone/>
            </a:pPr>
            <a:r>
              <a:rPr lang="it-IT" altLang="it-IT" sz="2400" dirty="0">
                <a:solidFill>
                  <a:srgbClr val="003399"/>
                </a:solidFill>
              </a:rPr>
              <a:t>a causa delle </a:t>
            </a:r>
            <a:r>
              <a:rPr lang="it-IT" altLang="it-IT" sz="2400" dirty="0">
                <a:solidFill>
                  <a:srgbClr val="C00000"/>
                </a:solidFill>
              </a:rPr>
              <a:t>emissioni </a:t>
            </a:r>
            <a:r>
              <a:rPr lang="it-IT" altLang="it-IT" sz="2400" dirty="0" smtClean="0">
                <a:solidFill>
                  <a:srgbClr val="C00000"/>
                </a:solidFill>
              </a:rPr>
              <a:t>prodotte </a:t>
            </a:r>
            <a:r>
              <a:rPr lang="it-IT" altLang="it-IT" sz="2400" dirty="0">
                <a:solidFill>
                  <a:srgbClr val="C00000"/>
                </a:solidFill>
              </a:rPr>
              <a:t>dalle attività umane </a:t>
            </a:r>
            <a:r>
              <a:rPr lang="it-IT" altLang="it-IT" sz="2400" dirty="0" smtClean="0">
                <a:solidFill>
                  <a:srgbClr val="C00000"/>
                </a:solidFill>
              </a:rPr>
              <a:t/>
            </a:r>
            <a:br>
              <a:rPr lang="it-IT" altLang="it-IT" sz="2400" dirty="0" smtClean="0">
                <a:solidFill>
                  <a:srgbClr val="C00000"/>
                </a:solidFill>
              </a:rPr>
            </a:br>
            <a:r>
              <a:rPr lang="it-IT" altLang="it-IT" sz="2400" i="1" dirty="0" smtClean="0">
                <a:solidFill>
                  <a:srgbClr val="003399"/>
                </a:solidFill>
              </a:rPr>
              <a:t>(</a:t>
            </a:r>
            <a:r>
              <a:rPr lang="it-IT" altLang="it-IT" sz="2400" i="1" dirty="0">
                <a:solidFill>
                  <a:srgbClr val="003399"/>
                </a:solidFill>
              </a:rPr>
              <a:t>emissioni di origine antropogenica</a:t>
            </a:r>
            <a:r>
              <a:rPr lang="it-IT" altLang="it-IT" sz="2400" i="1" dirty="0" smtClean="0">
                <a:solidFill>
                  <a:srgbClr val="003399"/>
                </a:solidFill>
              </a:rPr>
              <a:t>)</a:t>
            </a:r>
            <a:endParaRPr lang="it-IT" altLang="it-IT" sz="2400" i="1" dirty="0">
              <a:solidFill>
                <a:srgbClr val="003399"/>
              </a:solidFill>
            </a:endParaRPr>
          </a:p>
        </p:txBody>
      </p:sp>
    </p:spTree>
    <p:extLst>
      <p:ext uri="{BB962C8B-B14F-4D97-AF65-F5344CB8AC3E}">
        <p14:creationId xmlns:p14="http://schemas.microsoft.com/office/powerpoint/2010/main" val="2841539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p:stCondLst>
                              <p:cond delay="2500"/>
                            </p:stCondLst>
                            <p:childTnLst>
                              <p:par>
                                <p:cTn id="13" presetID="10" presetClass="entr" presetSubtype="0" fill="hold" grpId="0" nodeType="afterEffect">
                                  <p:stCondLst>
                                    <p:cond delay="75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childTnLst>
                          </p:cTn>
                        </p:par>
                        <p:par>
                          <p:cTn id="16" fill="hold">
                            <p:stCondLst>
                              <p:cond delay="4250"/>
                            </p:stCondLst>
                            <p:childTnLst>
                              <p:par>
                                <p:cTn id="17" presetID="10" presetClass="entr" presetSubtype="0" fill="hold" nodeType="afterEffect">
                                  <p:stCondLst>
                                    <p:cond delay="75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par>
                          <p:cTn id="20" fill="hold">
                            <p:stCondLst>
                              <p:cond delay="6000"/>
                            </p:stCondLst>
                            <p:childTnLst>
                              <p:par>
                                <p:cTn id="21" presetID="10" presetClass="entr" presetSubtype="0" fill="hold" grpId="0" nodeType="afterEffect">
                                  <p:stCondLst>
                                    <p:cond delay="75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childTnLst>
                                </p:cTn>
                              </p:par>
                            </p:childTnLst>
                          </p:cTn>
                        </p:par>
                        <p:par>
                          <p:cTn id="24" fill="hold">
                            <p:stCondLst>
                              <p:cond delay="7750"/>
                            </p:stCondLst>
                            <p:childTnLst>
                              <p:par>
                                <p:cTn id="25" presetID="47" presetClass="entr" presetSubtype="0" fill="hold" grpId="0" nodeType="afterEffect">
                                  <p:stCondLst>
                                    <p:cond delay="75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2" presetClass="entr" presetSubtype="8" fill="hold" nodeType="withEffect">
                                  <p:stCondLst>
                                    <p:cond delay="75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1000" fill="hold"/>
                                        <p:tgtEl>
                                          <p:spTgt spid="6"/>
                                        </p:tgtEl>
                                        <p:attrNameLst>
                                          <p:attrName>ppt_x</p:attrName>
                                        </p:attrNameLst>
                                      </p:cBhvr>
                                      <p:tavLst>
                                        <p:tav tm="0">
                                          <p:val>
                                            <p:strVal val="0-#ppt_w/2"/>
                                          </p:val>
                                        </p:tav>
                                        <p:tav tm="100000">
                                          <p:val>
                                            <p:strVal val="#ppt_x"/>
                                          </p:val>
                                        </p:tav>
                                      </p:tavLst>
                                    </p:anim>
                                    <p:anim calcmode="lin" valueType="num">
                                      <p:cBhvr additive="base">
                                        <p:cTn id="33"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1" grpId="0" animBg="1"/>
      <p:bldP spid="1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olo 1"/>
          <p:cNvSpPr>
            <a:spLocks noGrp="1"/>
          </p:cNvSpPr>
          <p:nvPr>
            <p:ph type="title"/>
          </p:nvPr>
        </p:nvSpPr>
        <p:spPr>
          <a:xfrm>
            <a:off x="2970213" y="2857500"/>
            <a:ext cx="3346450" cy="1143000"/>
          </a:xfrm>
        </p:spPr>
        <p:txBody>
          <a:bodyPr/>
          <a:lstStyle/>
          <a:p>
            <a:r>
              <a:rPr lang="it-IT" altLang="it-IT" dirty="0" smtClean="0"/>
              <a:t>Statement IPCC causa antropogenica</a:t>
            </a:r>
          </a:p>
        </p:txBody>
      </p:sp>
      <p:pic>
        <p:nvPicPr>
          <p:cNvPr id="18435" name="Picture 19" descr="K%C3%BCh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60925" y="620713"/>
            <a:ext cx="3959225" cy="263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10" descr="meteo_fvg_O"/>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7950" y="165100"/>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Line 7"/>
          <p:cNvSpPr>
            <a:spLocks noChangeShapeType="1"/>
          </p:cNvSpPr>
          <p:nvPr/>
        </p:nvSpPr>
        <p:spPr bwMode="auto">
          <a:xfrm>
            <a:off x="1619250" y="476250"/>
            <a:ext cx="69850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solidFill>
                <a:srgbClr val="FFFFFF"/>
              </a:solidFill>
            </a:endParaRPr>
          </a:p>
        </p:txBody>
      </p:sp>
      <p:pic>
        <p:nvPicPr>
          <p:cNvPr id="18441" name="Picture 12" descr="att_666209"/>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881563" y="3752850"/>
            <a:ext cx="3938587"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13" descr="DSC_4007"/>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95288" y="620713"/>
            <a:ext cx="3960812"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3" name="AutoShape 15" descr="9k="/>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eaLnBrk="1" hangingPunct="1">
              <a:spcBef>
                <a:spcPct val="0"/>
              </a:spcBef>
              <a:buFontTx/>
              <a:buNone/>
            </a:pPr>
            <a:endParaRPr lang="it-IT" altLang="it-IT" sz="2000" b="0">
              <a:solidFill>
                <a:srgbClr val="003399"/>
              </a:solidFill>
              <a:latin typeface="Verdana" pitchFamily="34" charset="0"/>
            </a:endParaRPr>
          </a:p>
        </p:txBody>
      </p:sp>
      <p:sp>
        <p:nvSpPr>
          <p:cNvPr id="18444" name="AutoShape 17" descr="9k="/>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eaLnBrk="1" hangingPunct="1">
              <a:spcBef>
                <a:spcPct val="0"/>
              </a:spcBef>
              <a:buFontTx/>
              <a:buNone/>
            </a:pPr>
            <a:endParaRPr lang="it-IT" altLang="it-IT" sz="2000" b="0">
              <a:solidFill>
                <a:srgbClr val="003399"/>
              </a:solidFill>
              <a:latin typeface="Verdana" pitchFamily="34" charset="0"/>
            </a:endParaRPr>
          </a:p>
        </p:txBody>
      </p:sp>
      <p:pic>
        <p:nvPicPr>
          <p:cNvPr id="18445" name="Picture 21" descr="Oil%2B%2526%2BGas"/>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95288" y="3740150"/>
            <a:ext cx="3960812"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7" name="Rectangle 3"/>
          <p:cNvSpPr>
            <a:spLocks noChangeArrowheads="1"/>
          </p:cNvSpPr>
          <p:nvPr/>
        </p:nvSpPr>
        <p:spPr bwMode="auto">
          <a:xfrm>
            <a:off x="1763713" y="188913"/>
            <a:ext cx="66246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r">
              <a:spcBef>
                <a:spcPct val="0"/>
              </a:spcBef>
              <a:buFontTx/>
              <a:buNone/>
            </a:pPr>
            <a:r>
              <a:rPr lang="it-IT" altLang="it-IT" sz="1400" b="0" i="1" dirty="0">
                <a:solidFill>
                  <a:srgbClr val="CC6600"/>
                </a:solidFill>
              </a:rPr>
              <a:t>cambia il clima… in Friuli Venezia Giulia</a:t>
            </a:r>
          </a:p>
        </p:txBody>
      </p:sp>
      <p:pic>
        <p:nvPicPr>
          <p:cNvPr id="16" name="Immagine 1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700733" y="123453"/>
            <a:ext cx="391158" cy="497235"/>
          </a:xfrm>
          <a:prstGeom prst="rect">
            <a:avLst/>
          </a:prstGeom>
        </p:spPr>
      </p:pic>
      <p:sp>
        <p:nvSpPr>
          <p:cNvPr id="18446" name="Rettangolo 1"/>
          <p:cNvSpPr>
            <a:spLocks noChangeArrowheads="1"/>
          </p:cNvSpPr>
          <p:nvPr/>
        </p:nvSpPr>
        <p:spPr bwMode="auto">
          <a:xfrm>
            <a:off x="2339975" y="2133600"/>
            <a:ext cx="4608513" cy="2554545"/>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ct val="0"/>
              </a:spcBef>
              <a:buFontTx/>
              <a:buNone/>
            </a:pPr>
            <a:r>
              <a:rPr lang="it-IT" altLang="it-IT" sz="2400" b="0" dirty="0">
                <a:solidFill>
                  <a:srgbClr val="0000FF">
                    <a:lumMod val="50000"/>
                  </a:srgbClr>
                </a:solidFill>
              </a:rPr>
              <a:t>E’ </a:t>
            </a:r>
            <a:r>
              <a:rPr lang="it-IT" altLang="it-IT" sz="2400" dirty="0">
                <a:solidFill>
                  <a:srgbClr val="0000FF">
                    <a:lumMod val="50000"/>
                  </a:srgbClr>
                </a:solidFill>
              </a:rPr>
              <a:t>“</a:t>
            </a:r>
            <a:r>
              <a:rPr lang="it-IT" altLang="it-IT" sz="2400" i="1" dirty="0">
                <a:solidFill>
                  <a:srgbClr val="0000FF">
                    <a:lumMod val="50000"/>
                  </a:srgbClr>
                </a:solidFill>
              </a:rPr>
              <a:t>estremamente probabile</a:t>
            </a:r>
            <a:r>
              <a:rPr lang="it-IT" altLang="it-IT" sz="2400" dirty="0">
                <a:solidFill>
                  <a:srgbClr val="0000FF">
                    <a:lumMod val="50000"/>
                  </a:srgbClr>
                </a:solidFill>
              </a:rPr>
              <a:t>”</a:t>
            </a:r>
            <a:br>
              <a:rPr lang="it-IT" altLang="it-IT" sz="2400" dirty="0">
                <a:solidFill>
                  <a:srgbClr val="0000FF">
                    <a:lumMod val="50000"/>
                  </a:srgbClr>
                </a:solidFill>
              </a:rPr>
            </a:br>
            <a:r>
              <a:rPr lang="it-IT" altLang="it-IT" sz="2400" b="0" dirty="0">
                <a:solidFill>
                  <a:srgbClr val="0000FF">
                    <a:lumMod val="50000"/>
                  </a:srgbClr>
                </a:solidFill>
              </a:rPr>
              <a:t>(probabilità al 95-100%) che</a:t>
            </a:r>
            <a:br>
              <a:rPr lang="it-IT" altLang="it-IT" sz="2400" b="0" dirty="0">
                <a:solidFill>
                  <a:srgbClr val="0000FF">
                    <a:lumMod val="50000"/>
                  </a:srgbClr>
                </a:solidFill>
              </a:rPr>
            </a:br>
            <a:r>
              <a:rPr lang="it-IT" altLang="it-IT" sz="2400" dirty="0">
                <a:solidFill>
                  <a:srgbClr val="0000FF">
                    <a:lumMod val="50000"/>
                  </a:srgbClr>
                </a:solidFill>
              </a:rPr>
              <a:t>l’attività </a:t>
            </a:r>
            <a:r>
              <a:rPr lang="it-IT" altLang="it-IT" sz="2400" dirty="0" smtClean="0">
                <a:solidFill>
                  <a:srgbClr val="0000FF">
                    <a:lumMod val="50000"/>
                  </a:srgbClr>
                </a:solidFill>
              </a:rPr>
              <a:t>dell’uomo</a:t>
            </a:r>
            <a:endParaRPr lang="it-IT" altLang="it-IT" sz="2400" dirty="0">
              <a:solidFill>
                <a:srgbClr val="0000FF">
                  <a:lumMod val="50000"/>
                </a:srgbClr>
              </a:solidFill>
            </a:endParaRPr>
          </a:p>
          <a:p>
            <a:pPr algn="ctr">
              <a:spcBef>
                <a:spcPct val="0"/>
              </a:spcBef>
              <a:buFontTx/>
              <a:buNone/>
            </a:pPr>
            <a:r>
              <a:rPr lang="it-IT" altLang="it-IT" sz="2400" dirty="0">
                <a:solidFill>
                  <a:srgbClr val="C00000"/>
                </a:solidFill>
              </a:rPr>
              <a:t>sia la causa dominante</a:t>
            </a:r>
            <a:br>
              <a:rPr lang="it-IT" altLang="it-IT" sz="2400" dirty="0">
                <a:solidFill>
                  <a:srgbClr val="C00000"/>
                </a:solidFill>
              </a:rPr>
            </a:br>
            <a:r>
              <a:rPr lang="it-IT" altLang="it-IT" sz="2400" dirty="0">
                <a:solidFill>
                  <a:srgbClr val="C00000"/>
                </a:solidFill>
              </a:rPr>
              <a:t>del riscaldamento osservato</a:t>
            </a:r>
            <a:r>
              <a:rPr lang="it-IT" altLang="it-IT" sz="2400" b="0" dirty="0">
                <a:solidFill>
                  <a:srgbClr val="C00000"/>
                </a:solidFill>
              </a:rPr>
              <a:t/>
            </a:r>
            <a:br>
              <a:rPr lang="it-IT" altLang="it-IT" sz="2400" b="0" dirty="0">
                <a:solidFill>
                  <a:srgbClr val="C00000"/>
                </a:solidFill>
              </a:rPr>
            </a:br>
            <a:r>
              <a:rPr lang="it-IT" altLang="it-IT" sz="2400" b="0" dirty="0">
                <a:solidFill>
                  <a:srgbClr val="0000FF">
                    <a:lumMod val="50000"/>
                  </a:srgbClr>
                </a:solidFill>
              </a:rPr>
              <a:t>fin dalla  metà del XX secolo</a:t>
            </a:r>
          </a:p>
          <a:p>
            <a:pPr algn="ctr">
              <a:spcBef>
                <a:spcPct val="0"/>
              </a:spcBef>
              <a:buFontTx/>
              <a:buNone/>
            </a:pPr>
            <a:r>
              <a:rPr lang="it-IT" altLang="it-IT" sz="1600" b="0" i="1" dirty="0" smtClean="0">
                <a:solidFill>
                  <a:srgbClr val="C00000"/>
                </a:solidFill>
              </a:rPr>
              <a:t>(IPCC 2013)</a:t>
            </a:r>
            <a:endParaRPr lang="it-IT" altLang="it-IT" sz="1600" b="0" i="1" dirty="0">
              <a:solidFill>
                <a:srgbClr val="C00000"/>
              </a:solidFill>
            </a:endParaRPr>
          </a:p>
        </p:txBody>
      </p:sp>
    </p:spTree>
    <p:extLst>
      <p:ext uri="{BB962C8B-B14F-4D97-AF65-F5344CB8AC3E}">
        <p14:creationId xmlns:p14="http://schemas.microsoft.com/office/powerpoint/2010/main" val="3960033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p:cNvGrpSpPr/>
          <p:nvPr/>
        </p:nvGrpSpPr>
        <p:grpSpPr>
          <a:xfrm>
            <a:off x="387349" y="1845617"/>
            <a:ext cx="4688707" cy="3527599"/>
            <a:chOff x="243830" y="1401041"/>
            <a:chExt cx="4695702" cy="3540127"/>
          </a:xfrm>
        </p:grpSpPr>
        <p:grpSp>
          <p:nvGrpSpPr>
            <p:cNvPr id="21513" name="Gruppo 2"/>
            <p:cNvGrpSpPr>
              <a:grpSpLocks/>
            </p:cNvGrpSpPr>
            <p:nvPr/>
          </p:nvGrpSpPr>
          <p:grpSpPr bwMode="auto">
            <a:xfrm>
              <a:off x="467544" y="1401042"/>
              <a:ext cx="4471988" cy="3540125"/>
              <a:chOff x="251520" y="1041003"/>
              <a:chExt cx="4471988" cy="3540125"/>
            </a:xfrm>
          </p:grpSpPr>
          <p:grpSp>
            <p:nvGrpSpPr>
              <p:cNvPr id="21517" name="Gruppo 1"/>
              <p:cNvGrpSpPr>
                <a:grpSpLocks/>
              </p:cNvGrpSpPr>
              <p:nvPr/>
            </p:nvGrpSpPr>
            <p:grpSpPr bwMode="auto">
              <a:xfrm>
                <a:off x="251520" y="1041003"/>
                <a:ext cx="4471988" cy="3540125"/>
                <a:chOff x="316036" y="968995"/>
                <a:chExt cx="4471988" cy="3540125"/>
              </a:xfrm>
            </p:grpSpPr>
            <p:pic>
              <p:nvPicPr>
                <p:cNvPr id="21519" name="Picture 1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6036" y="968995"/>
                  <a:ext cx="4471988"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6013" y="1125538"/>
                  <a:ext cx="2303462" cy="176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1518"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354959" y="4301728"/>
                <a:ext cx="1352550"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8" name="Title 2"/>
            <p:cNvSpPr>
              <a:spLocks/>
            </p:cNvSpPr>
            <p:nvPr/>
          </p:nvSpPr>
          <p:spPr bwMode="auto">
            <a:xfrm rot="16200000">
              <a:off x="-1388494" y="3033365"/>
              <a:ext cx="3540127" cy="275479"/>
            </a:xfrm>
            <a:prstGeom prst="rect">
              <a:avLst/>
            </a:prstGeom>
            <a:solidFill>
              <a:schemeClr val="tx1"/>
            </a:solidFill>
            <a:ln>
              <a:noFill/>
            </a:ln>
            <a:effectLst/>
            <a:extLst/>
          </p:spPr>
          <p:txBody>
            <a:bodyPr lIns="0" tIns="36000" rIns="0" bIns="36000" anchor="ct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ct val="0"/>
                </a:spcBef>
                <a:buFontTx/>
                <a:buNone/>
              </a:pPr>
              <a:r>
                <a:rPr lang="de-CH" altLang="it-IT" sz="1050" b="0" dirty="0" smtClean="0">
                  <a:solidFill>
                    <a:srgbClr val="003399"/>
                  </a:solidFill>
                </a:rPr>
                <a:t>AR5-WG1 </a:t>
              </a:r>
              <a:r>
                <a:rPr lang="de-CH" altLang="it-IT" sz="1050" b="0" dirty="0" err="1" smtClean="0">
                  <a:solidFill>
                    <a:srgbClr val="003399"/>
                  </a:solidFill>
                </a:rPr>
                <a:t>Figure</a:t>
              </a:r>
              <a:r>
                <a:rPr lang="de-CH" altLang="it-IT" sz="1050" b="0" dirty="0" smtClean="0">
                  <a:solidFill>
                    <a:srgbClr val="003399"/>
                  </a:solidFill>
                </a:rPr>
                <a:t> SPM.04</a:t>
              </a:r>
              <a:endParaRPr lang="en-GB" altLang="it-IT" sz="1050" dirty="0">
                <a:solidFill>
                  <a:srgbClr val="003399"/>
                </a:solidFill>
              </a:endParaRPr>
            </a:p>
          </p:txBody>
        </p:sp>
      </p:grpSp>
      <p:sp>
        <p:nvSpPr>
          <p:cNvPr id="21516" name="Titolo 3"/>
          <p:cNvSpPr>
            <a:spLocks noGrp="1"/>
          </p:cNvSpPr>
          <p:nvPr>
            <p:ph type="title"/>
          </p:nvPr>
        </p:nvSpPr>
        <p:spPr>
          <a:xfrm>
            <a:off x="412475" y="174104"/>
            <a:ext cx="1010178" cy="277788"/>
          </a:xfrm>
        </p:spPr>
        <p:txBody>
          <a:bodyPr/>
          <a:lstStyle/>
          <a:p>
            <a:r>
              <a:rPr lang="it-IT" altLang="it-IT" sz="800" b="0" dirty="0" smtClean="0">
                <a:solidFill>
                  <a:schemeClr val="accent5">
                    <a:lumMod val="75000"/>
                  </a:schemeClr>
                </a:solidFill>
              </a:rPr>
              <a:t>Variazioni CO2</a:t>
            </a:r>
            <a:r>
              <a:rPr lang="it-IT" altLang="it-IT" sz="800" b="0" dirty="0">
                <a:solidFill>
                  <a:schemeClr val="accent5">
                    <a:lumMod val="75000"/>
                  </a:schemeClr>
                </a:solidFill>
              </a:rPr>
              <a:t> </a:t>
            </a:r>
            <a:r>
              <a:rPr lang="it-IT" altLang="it-IT" sz="800" b="0" dirty="0" smtClean="0">
                <a:solidFill>
                  <a:schemeClr val="accent5">
                    <a:lumMod val="75000"/>
                  </a:schemeClr>
                </a:solidFill>
              </a:rPr>
              <a:t>10.000/60 anni</a:t>
            </a:r>
          </a:p>
        </p:txBody>
      </p:sp>
      <p:pic>
        <p:nvPicPr>
          <p:cNvPr id="21507" name="Picture 10" descr="meteo_fvg_O"/>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7950" y="165100"/>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Line 7"/>
          <p:cNvSpPr>
            <a:spLocks noChangeShapeType="1"/>
          </p:cNvSpPr>
          <p:nvPr/>
        </p:nvSpPr>
        <p:spPr bwMode="auto">
          <a:xfrm>
            <a:off x="1619250" y="476250"/>
            <a:ext cx="69850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1510" name="Line 7"/>
          <p:cNvSpPr>
            <a:spLocks noChangeShapeType="1"/>
          </p:cNvSpPr>
          <p:nvPr/>
        </p:nvSpPr>
        <p:spPr bwMode="auto">
          <a:xfrm>
            <a:off x="179388" y="6597650"/>
            <a:ext cx="8713787"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1511" name="Text Box 14"/>
          <p:cNvSpPr txBox="1">
            <a:spLocks noChangeArrowheads="1"/>
          </p:cNvSpPr>
          <p:nvPr/>
        </p:nvSpPr>
        <p:spPr bwMode="auto">
          <a:xfrm>
            <a:off x="250825" y="5691336"/>
            <a:ext cx="8641655" cy="762000"/>
          </a:xfrm>
          <a:prstGeom prst="rect">
            <a:avLst/>
          </a:prstGeom>
          <a:solidFill>
            <a:srgbClr val="FFCC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b="1">
                <a:solidFill>
                  <a:srgbClr val="002060"/>
                </a:solidFill>
                <a:latin typeface="Calibri" pitchFamily="34"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b="1">
                <a:solidFill>
                  <a:srgbClr val="002060"/>
                </a:solidFill>
                <a:latin typeface="Calibri" pitchFamily="34"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2060"/>
                </a:solidFill>
                <a:latin typeface="Calibri" pitchFamily="34"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9pPr>
          </a:lstStyle>
          <a:p>
            <a:pPr algn="ctr" eaLnBrk="1">
              <a:lnSpc>
                <a:spcPct val="101000"/>
              </a:lnSpc>
              <a:spcBef>
                <a:spcPct val="0"/>
              </a:spcBef>
              <a:buClr>
                <a:srgbClr val="000000"/>
              </a:buClr>
              <a:buSzPct val="45000"/>
              <a:buFont typeface="Wingdings" pitchFamily="2" charset="2"/>
              <a:buNone/>
            </a:pPr>
            <a:r>
              <a:rPr lang="it-IT" altLang="it-IT" sz="2000" dirty="0">
                <a:solidFill>
                  <a:srgbClr val="CC3300"/>
                </a:solidFill>
              </a:rPr>
              <a:t>La CO2 non è il più efficace tra i gas serra, ma quello con maggior impatto</a:t>
            </a:r>
          </a:p>
          <a:p>
            <a:pPr algn="ctr" eaLnBrk="1">
              <a:lnSpc>
                <a:spcPct val="101000"/>
              </a:lnSpc>
              <a:spcBef>
                <a:spcPct val="0"/>
              </a:spcBef>
              <a:buClr>
                <a:srgbClr val="000000"/>
              </a:buClr>
              <a:buSzPct val="45000"/>
              <a:buFont typeface="Wingdings" pitchFamily="2" charset="2"/>
              <a:buNone/>
            </a:pPr>
            <a:r>
              <a:rPr lang="it-IT" altLang="it-IT" sz="2000" dirty="0">
                <a:solidFill>
                  <a:srgbClr val="CC3300"/>
                </a:solidFill>
              </a:rPr>
              <a:t>per la sua percentuale relativamente alta.</a:t>
            </a:r>
            <a:endParaRPr lang="en-GB" altLang="it-IT" sz="2000" dirty="0">
              <a:solidFill>
                <a:srgbClr val="CC3300"/>
              </a:solidFill>
            </a:endParaRPr>
          </a:p>
        </p:txBody>
      </p:sp>
      <p:sp>
        <p:nvSpPr>
          <p:cNvPr id="21512" name="Text Box 15"/>
          <p:cNvSpPr txBox="1">
            <a:spLocks noChangeArrowheads="1"/>
          </p:cNvSpPr>
          <p:nvPr/>
        </p:nvSpPr>
        <p:spPr bwMode="auto">
          <a:xfrm>
            <a:off x="5392216" y="2348831"/>
            <a:ext cx="3572272" cy="24483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b="1">
                <a:solidFill>
                  <a:srgbClr val="002060"/>
                </a:solidFill>
                <a:latin typeface="Calibri" pitchFamily="34" charset="0"/>
              </a:defRPr>
            </a:lvl1pPr>
            <a:lvl2pPr marL="742950" indent="-28575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b="1">
                <a:solidFill>
                  <a:srgbClr val="002060"/>
                </a:solidFill>
                <a:latin typeface="Calibri" pitchFamily="34" charset="0"/>
              </a:defRPr>
            </a:lvl2pPr>
            <a:lvl3pPr marL="11430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2060"/>
                </a:solidFill>
                <a:latin typeface="Calibri" pitchFamily="34" charset="0"/>
              </a:defRPr>
            </a:lvl3pPr>
            <a:lvl4pPr marL="16002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b="1">
                <a:solidFill>
                  <a:srgbClr val="002060"/>
                </a:solidFill>
                <a:latin typeface="Calibri" pitchFamily="34" charset="0"/>
              </a:defRPr>
            </a:lvl9pPr>
          </a:lstStyle>
          <a:p>
            <a:pPr algn="ctr" eaLnBrk="1">
              <a:spcBef>
                <a:spcPct val="0"/>
              </a:spcBef>
              <a:buClr>
                <a:srgbClr val="000000"/>
              </a:buClr>
              <a:buSzPct val="45000"/>
              <a:buFont typeface="Wingdings" pitchFamily="2" charset="2"/>
              <a:buNone/>
            </a:pPr>
            <a:r>
              <a:rPr lang="it-IT" altLang="it-IT" sz="2400" dirty="0" smtClean="0">
                <a:solidFill>
                  <a:srgbClr val="003399"/>
                </a:solidFill>
              </a:rPr>
              <a:t>concentrazione </a:t>
            </a:r>
            <a:r>
              <a:rPr lang="it-IT" altLang="it-IT" sz="2400" dirty="0">
                <a:solidFill>
                  <a:srgbClr val="003399"/>
                </a:solidFill>
              </a:rPr>
              <a:t>di </a:t>
            </a:r>
            <a:r>
              <a:rPr lang="it-IT" altLang="it-IT" sz="2400" dirty="0" smtClean="0">
                <a:solidFill>
                  <a:srgbClr val="003399"/>
                </a:solidFill>
              </a:rPr>
              <a:t>CO2:</a:t>
            </a:r>
          </a:p>
          <a:p>
            <a:pPr algn="ctr" eaLnBrk="1">
              <a:spcBef>
                <a:spcPct val="0"/>
              </a:spcBef>
              <a:buClr>
                <a:srgbClr val="000000"/>
              </a:buClr>
              <a:buSzPct val="45000"/>
              <a:buFont typeface="Wingdings" pitchFamily="2" charset="2"/>
              <a:buNone/>
            </a:pPr>
            <a:endParaRPr lang="it-IT" altLang="it-IT" sz="2400" dirty="0" smtClean="0">
              <a:solidFill>
                <a:srgbClr val="003399"/>
              </a:solidFill>
            </a:endParaRPr>
          </a:p>
          <a:p>
            <a:pPr algn="ctr" eaLnBrk="1">
              <a:spcBef>
                <a:spcPts val="600"/>
              </a:spcBef>
              <a:buClr>
                <a:srgbClr val="000000"/>
              </a:buClr>
              <a:buSzPct val="45000"/>
              <a:buFont typeface="Wingdings" pitchFamily="2" charset="2"/>
              <a:buNone/>
            </a:pPr>
            <a:r>
              <a:rPr lang="it-IT" altLang="it-IT" sz="2400" dirty="0" err="1" smtClean="0">
                <a:solidFill>
                  <a:srgbClr val="003399"/>
                </a:solidFill>
              </a:rPr>
              <a:t>pre</a:t>
            </a:r>
            <a:r>
              <a:rPr lang="it-IT" altLang="it-IT" sz="2400" dirty="0" smtClean="0">
                <a:solidFill>
                  <a:srgbClr val="003399"/>
                </a:solidFill>
              </a:rPr>
              <a:t>-industriale </a:t>
            </a:r>
            <a:r>
              <a:rPr lang="it-IT" altLang="it-IT" sz="2400" dirty="0" smtClean="0">
                <a:solidFill>
                  <a:srgbClr val="003399"/>
                </a:solidFill>
                <a:latin typeface="Calibri"/>
              </a:rPr>
              <a:t>≈ </a:t>
            </a:r>
            <a:r>
              <a:rPr lang="it-IT" altLang="it-IT" sz="2400" dirty="0" smtClean="0">
                <a:solidFill>
                  <a:srgbClr val="003399"/>
                </a:solidFill>
              </a:rPr>
              <a:t>280 </a:t>
            </a:r>
            <a:r>
              <a:rPr lang="it-IT" altLang="it-IT" sz="2400" dirty="0" err="1" smtClean="0">
                <a:solidFill>
                  <a:srgbClr val="003399"/>
                </a:solidFill>
              </a:rPr>
              <a:t>ppm</a:t>
            </a:r>
            <a:endParaRPr lang="it-IT" altLang="it-IT" sz="2400" dirty="0" smtClean="0">
              <a:solidFill>
                <a:srgbClr val="003399"/>
              </a:solidFill>
            </a:endParaRPr>
          </a:p>
          <a:p>
            <a:pPr algn="ctr" eaLnBrk="1">
              <a:spcBef>
                <a:spcPts val="600"/>
              </a:spcBef>
              <a:buClr>
                <a:srgbClr val="000000"/>
              </a:buClr>
              <a:buSzPct val="45000"/>
              <a:buFont typeface="Wingdings" pitchFamily="2" charset="2"/>
              <a:buNone/>
            </a:pPr>
            <a:r>
              <a:rPr lang="it-IT" altLang="it-IT" dirty="0" smtClean="0">
                <a:solidFill>
                  <a:srgbClr val="C00000"/>
                </a:solidFill>
              </a:rPr>
              <a:t>oggi </a:t>
            </a:r>
            <a:r>
              <a:rPr lang="it-IT" altLang="it-IT" dirty="0" smtClean="0">
                <a:solidFill>
                  <a:srgbClr val="003399"/>
                </a:solidFill>
                <a:latin typeface="Calibri"/>
              </a:rPr>
              <a:t>≈</a:t>
            </a:r>
            <a:r>
              <a:rPr lang="it-IT" altLang="it-IT" dirty="0" smtClean="0">
                <a:solidFill>
                  <a:schemeClr val="accent2"/>
                </a:solidFill>
              </a:rPr>
              <a:t> </a:t>
            </a:r>
            <a:r>
              <a:rPr lang="it-IT" altLang="it-IT" dirty="0">
                <a:solidFill>
                  <a:srgbClr val="C00000"/>
                </a:solidFill>
              </a:rPr>
              <a:t>400 </a:t>
            </a:r>
            <a:r>
              <a:rPr lang="it-IT" altLang="it-IT" dirty="0" err="1" smtClean="0">
                <a:solidFill>
                  <a:srgbClr val="C00000"/>
                </a:solidFill>
              </a:rPr>
              <a:t>ppm</a:t>
            </a:r>
            <a:r>
              <a:rPr lang="it-IT" altLang="it-IT" sz="2400" dirty="0">
                <a:solidFill>
                  <a:schemeClr val="accent2"/>
                </a:solidFill>
              </a:rPr>
              <a:t/>
            </a:r>
            <a:br>
              <a:rPr lang="it-IT" altLang="it-IT" sz="2400" dirty="0">
                <a:solidFill>
                  <a:schemeClr val="accent2"/>
                </a:solidFill>
              </a:rPr>
            </a:br>
            <a:endParaRPr lang="it-IT" altLang="it-IT" sz="2400" dirty="0">
              <a:solidFill>
                <a:schemeClr val="accent2"/>
              </a:solidFill>
            </a:endParaRPr>
          </a:p>
          <a:p>
            <a:pPr algn="ctr" eaLnBrk="1">
              <a:spcBef>
                <a:spcPct val="0"/>
              </a:spcBef>
              <a:buClr>
                <a:srgbClr val="000000"/>
              </a:buClr>
              <a:buSzPct val="45000"/>
              <a:buFont typeface="Wingdings" pitchFamily="2" charset="2"/>
              <a:buNone/>
            </a:pPr>
            <a:r>
              <a:rPr lang="it-IT" altLang="it-IT" sz="2400" dirty="0" smtClean="0">
                <a:solidFill>
                  <a:srgbClr val="003399"/>
                </a:solidFill>
              </a:rPr>
              <a:t>	cioè circa </a:t>
            </a:r>
            <a:r>
              <a:rPr lang="it-IT" altLang="it-IT" dirty="0" smtClean="0">
                <a:solidFill>
                  <a:srgbClr val="C00000"/>
                </a:solidFill>
              </a:rPr>
              <a:t>+ 40</a:t>
            </a:r>
            <a:r>
              <a:rPr lang="it-IT" altLang="it-IT" dirty="0">
                <a:solidFill>
                  <a:srgbClr val="C00000"/>
                </a:solidFill>
              </a:rPr>
              <a:t>% </a:t>
            </a:r>
          </a:p>
          <a:p>
            <a:pPr algn="ctr" eaLnBrk="1">
              <a:spcBef>
                <a:spcPct val="0"/>
              </a:spcBef>
              <a:buClr>
                <a:srgbClr val="000000"/>
              </a:buClr>
              <a:buSzPct val="45000"/>
              <a:buFont typeface="Wingdings" pitchFamily="2" charset="2"/>
              <a:buNone/>
            </a:pPr>
            <a:endParaRPr lang="it-IT" altLang="it-IT" sz="2400" dirty="0">
              <a:solidFill>
                <a:srgbClr val="003399"/>
              </a:solidFill>
            </a:endParaRPr>
          </a:p>
          <a:p>
            <a:pPr algn="ctr" eaLnBrk="1">
              <a:spcBef>
                <a:spcPct val="0"/>
              </a:spcBef>
              <a:buClr>
                <a:srgbClr val="000000"/>
              </a:buClr>
              <a:buSzPct val="45000"/>
              <a:buFont typeface="Wingdings" pitchFamily="2" charset="2"/>
              <a:buNone/>
            </a:pPr>
            <a:endParaRPr lang="en-GB" altLang="it-IT" sz="2400" baseline="30000" dirty="0">
              <a:solidFill>
                <a:srgbClr val="CC3300"/>
              </a:solidFill>
            </a:endParaRPr>
          </a:p>
        </p:txBody>
      </p:sp>
      <p:sp>
        <p:nvSpPr>
          <p:cNvPr id="21515" name="Rectangle 3"/>
          <p:cNvSpPr>
            <a:spLocks noChangeArrowheads="1"/>
          </p:cNvSpPr>
          <p:nvPr/>
        </p:nvSpPr>
        <p:spPr bwMode="auto">
          <a:xfrm>
            <a:off x="1763713" y="188913"/>
            <a:ext cx="66246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r">
              <a:spcBef>
                <a:spcPct val="0"/>
              </a:spcBef>
              <a:buFontTx/>
              <a:buNone/>
            </a:pPr>
            <a:r>
              <a:rPr lang="it-IT" altLang="it-IT" sz="1400" b="0" i="1" dirty="0">
                <a:solidFill>
                  <a:srgbClr val="CC6600"/>
                </a:solidFill>
              </a:rPr>
              <a:t>cambia il clima… in Friuli Venezia Giulia</a:t>
            </a:r>
          </a:p>
        </p:txBody>
      </p:sp>
      <p:sp>
        <p:nvSpPr>
          <p:cNvPr id="17" name="Titolo 3"/>
          <p:cNvSpPr txBox="1">
            <a:spLocks/>
          </p:cNvSpPr>
          <p:nvPr/>
        </p:nvSpPr>
        <p:spPr bwMode="auto">
          <a:xfrm>
            <a:off x="598721" y="764505"/>
            <a:ext cx="8019122" cy="79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b="1">
                <a:solidFill>
                  <a:srgbClr val="CC6600"/>
                </a:solidFill>
                <a:latin typeface="Calibri" panose="020F0502020204030204" pitchFamily="34" charset="0"/>
                <a:ea typeface="+mj-ea"/>
                <a:cs typeface="+mj-cs"/>
              </a:defRPr>
            </a:lvl1pPr>
            <a:lvl2pPr algn="ctr" rtl="0" eaLnBrk="0" fontAlgn="base" hangingPunct="0">
              <a:spcBef>
                <a:spcPct val="0"/>
              </a:spcBef>
              <a:spcAft>
                <a:spcPct val="0"/>
              </a:spcAft>
              <a:defRPr sz="2800" b="1">
                <a:solidFill>
                  <a:srgbClr val="CC6600"/>
                </a:solidFill>
                <a:latin typeface="Calibri" pitchFamily="34" charset="0"/>
              </a:defRPr>
            </a:lvl2pPr>
            <a:lvl3pPr algn="ctr" rtl="0" eaLnBrk="0" fontAlgn="base" hangingPunct="0">
              <a:spcBef>
                <a:spcPct val="0"/>
              </a:spcBef>
              <a:spcAft>
                <a:spcPct val="0"/>
              </a:spcAft>
              <a:defRPr sz="2800" b="1">
                <a:solidFill>
                  <a:srgbClr val="CC6600"/>
                </a:solidFill>
                <a:latin typeface="Calibri" pitchFamily="34" charset="0"/>
              </a:defRPr>
            </a:lvl3pPr>
            <a:lvl4pPr algn="ctr" rtl="0" eaLnBrk="0" fontAlgn="base" hangingPunct="0">
              <a:spcBef>
                <a:spcPct val="0"/>
              </a:spcBef>
              <a:spcAft>
                <a:spcPct val="0"/>
              </a:spcAft>
              <a:defRPr sz="2800" b="1">
                <a:solidFill>
                  <a:srgbClr val="CC6600"/>
                </a:solidFill>
                <a:latin typeface="Calibri" pitchFamily="34" charset="0"/>
              </a:defRPr>
            </a:lvl4pPr>
            <a:lvl5pPr algn="ctr" rtl="0" eaLnBrk="0" fontAlgn="base" hangingPunct="0">
              <a:spcBef>
                <a:spcPct val="0"/>
              </a:spcBef>
              <a:spcAft>
                <a:spcPct val="0"/>
              </a:spcAft>
              <a:defRPr sz="2800" b="1">
                <a:solidFill>
                  <a:srgbClr val="CC6600"/>
                </a:solidFill>
                <a:latin typeface="Calibri" pitchFamily="34" charset="0"/>
              </a:defRPr>
            </a:lvl5pPr>
            <a:lvl6pPr marL="457200" algn="ctr" rtl="0" eaLnBrk="0" fontAlgn="base" hangingPunct="0">
              <a:spcBef>
                <a:spcPct val="0"/>
              </a:spcBef>
              <a:spcAft>
                <a:spcPct val="0"/>
              </a:spcAft>
              <a:defRPr sz="4400">
                <a:solidFill>
                  <a:schemeClr val="tx2"/>
                </a:solidFill>
                <a:latin typeface="Verdana" pitchFamily="34" charset="0"/>
              </a:defRPr>
            </a:lvl6pPr>
            <a:lvl7pPr marL="914400" algn="ctr" rtl="0" eaLnBrk="0" fontAlgn="base" hangingPunct="0">
              <a:spcBef>
                <a:spcPct val="0"/>
              </a:spcBef>
              <a:spcAft>
                <a:spcPct val="0"/>
              </a:spcAft>
              <a:defRPr sz="4400">
                <a:solidFill>
                  <a:schemeClr val="tx2"/>
                </a:solidFill>
                <a:latin typeface="Verdana" pitchFamily="34" charset="0"/>
              </a:defRPr>
            </a:lvl7pPr>
            <a:lvl8pPr marL="1371600" algn="ctr" rtl="0" eaLnBrk="0" fontAlgn="base" hangingPunct="0">
              <a:spcBef>
                <a:spcPct val="0"/>
              </a:spcBef>
              <a:spcAft>
                <a:spcPct val="0"/>
              </a:spcAft>
              <a:defRPr sz="4400">
                <a:solidFill>
                  <a:schemeClr val="tx2"/>
                </a:solidFill>
                <a:latin typeface="Verdana" pitchFamily="34" charset="0"/>
              </a:defRPr>
            </a:lvl8pPr>
            <a:lvl9pPr marL="1828800" algn="ctr" rtl="0" eaLnBrk="0" fontAlgn="base" hangingPunct="0">
              <a:spcBef>
                <a:spcPct val="0"/>
              </a:spcBef>
              <a:spcAft>
                <a:spcPct val="0"/>
              </a:spcAft>
              <a:defRPr sz="4400">
                <a:solidFill>
                  <a:schemeClr val="tx2"/>
                </a:solidFill>
                <a:latin typeface="Verdana" pitchFamily="34" charset="0"/>
              </a:defRPr>
            </a:lvl9pPr>
          </a:lstStyle>
          <a:p>
            <a:r>
              <a:rPr lang="it-IT" altLang="it-IT" sz="3200" kern="0" dirty="0" smtClean="0">
                <a:solidFill>
                  <a:srgbClr val="C00000"/>
                </a:solidFill>
              </a:rPr>
              <a:t>la concentrazione di CO</a:t>
            </a:r>
            <a:r>
              <a:rPr lang="it-IT" altLang="it-IT" sz="3200" kern="0" baseline="-25000" dirty="0" smtClean="0">
                <a:solidFill>
                  <a:srgbClr val="C00000"/>
                </a:solidFill>
              </a:rPr>
              <a:t>2</a:t>
            </a:r>
            <a:r>
              <a:rPr lang="it-IT" altLang="it-IT" sz="3200" kern="0" dirty="0" smtClean="0">
                <a:solidFill>
                  <a:srgbClr val="C00000"/>
                </a:solidFill>
              </a:rPr>
              <a:t> è aumentata moltissimo negli ultimi 50 anni</a:t>
            </a:r>
          </a:p>
        </p:txBody>
      </p:sp>
      <p:pic>
        <p:nvPicPr>
          <p:cNvPr id="19" name="Immagine 1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700733" y="123453"/>
            <a:ext cx="391158" cy="497235"/>
          </a:xfrm>
          <a:prstGeom prst="rect">
            <a:avLst/>
          </a:prstGeom>
        </p:spPr>
      </p:pic>
    </p:spTree>
    <p:extLst>
      <p:ext uri="{BB962C8B-B14F-4D97-AF65-F5344CB8AC3E}">
        <p14:creationId xmlns:p14="http://schemas.microsoft.com/office/powerpoint/2010/main" val="694233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olo 2"/>
          <p:cNvSpPr>
            <a:spLocks noGrp="1"/>
          </p:cNvSpPr>
          <p:nvPr>
            <p:ph type="title"/>
          </p:nvPr>
        </p:nvSpPr>
        <p:spPr>
          <a:xfrm>
            <a:off x="3582988" y="4443413"/>
            <a:ext cx="1978025" cy="790575"/>
          </a:xfrm>
        </p:spPr>
        <p:txBody>
          <a:bodyPr/>
          <a:lstStyle/>
          <a:p>
            <a:r>
              <a:rPr lang="it-IT" altLang="it-IT" sz="2000" cap="none" dirty="0" smtClean="0">
                <a:effectLst/>
              </a:rPr>
              <a:t>dove stiamo andando?</a:t>
            </a:r>
          </a:p>
        </p:txBody>
      </p:sp>
      <p:pic>
        <p:nvPicPr>
          <p:cNvPr id="4" name="Immagin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12" y="0"/>
            <a:ext cx="9180512" cy="6858000"/>
          </a:xfrm>
          <a:prstGeom prst="rect">
            <a:avLst/>
          </a:prstGeom>
        </p:spPr>
      </p:pic>
      <p:pic>
        <p:nvPicPr>
          <p:cNvPr id="17413" name="Picture 10" descr="meteo_fvg_O"/>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7950" y="165100"/>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Line 7"/>
          <p:cNvSpPr>
            <a:spLocks noChangeShapeType="1"/>
          </p:cNvSpPr>
          <p:nvPr/>
        </p:nvSpPr>
        <p:spPr bwMode="auto">
          <a:xfrm>
            <a:off x="1619250" y="476250"/>
            <a:ext cx="69850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 name="Rectangle 13"/>
          <p:cNvSpPr>
            <a:spLocks noChangeArrowheads="1"/>
          </p:cNvSpPr>
          <p:nvPr/>
        </p:nvSpPr>
        <p:spPr bwMode="auto">
          <a:xfrm rot="20291946">
            <a:off x="612244" y="3096727"/>
            <a:ext cx="6119262" cy="794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81000" indent="-381000"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spcBef>
                <a:spcPct val="0"/>
              </a:spcBef>
              <a:buNone/>
            </a:pPr>
            <a:r>
              <a:rPr lang="it-IT" altLang="it-IT" sz="4800" dirty="0">
                <a:solidFill>
                  <a:srgbClr val="FFFF00"/>
                </a:solidFill>
                <a:effectLst>
                  <a:outerShdw blurRad="38100" dist="38100" dir="2700000" algn="tl">
                    <a:srgbClr val="000000">
                      <a:alpha val="43137"/>
                    </a:srgbClr>
                  </a:outerShdw>
                </a:effectLst>
                <a:latin typeface="+mj-lt"/>
                <a:ea typeface="+mj-ea"/>
                <a:cs typeface="+mj-cs"/>
              </a:rPr>
              <a:t>dove stiamo andando?</a:t>
            </a:r>
          </a:p>
        </p:txBody>
      </p:sp>
      <p:sp>
        <p:nvSpPr>
          <p:cNvPr id="17418" name="Rectangle 3"/>
          <p:cNvSpPr>
            <a:spLocks noChangeArrowheads="1"/>
          </p:cNvSpPr>
          <p:nvPr/>
        </p:nvSpPr>
        <p:spPr bwMode="auto">
          <a:xfrm>
            <a:off x="1763713" y="188913"/>
            <a:ext cx="66246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r">
              <a:spcBef>
                <a:spcPct val="0"/>
              </a:spcBef>
              <a:buFontTx/>
              <a:buNone/>
            </a:pPr>
            <a:r>
              <a:rPr lang="it-IT" altLang="it-IT" sz="1400" b="0" i="1" dirty="0">
                <a:solidFill>
                  <a:srgbClr val="CC6600"/>
                </a:solidFill>
              </a:rPr>
              <a:t>cambia il clima… in Friuli Venezia Giulia</a:t>
            </a:r>
          </a:p>
        </p:txBody>
      </p:sp>
      <p:pic>
        <p:nvPicPr>
          <p:cNvPr id="11" name="Immagin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00733" y="123453"/>
            <a:ext cx="391158" cy="497235"/>
          </a:xfrm>
          <a:prstGeom prst="rect">
            <a:avLst/>
          </a:prstGeom>
        </p:spPr>
      </p:pic>
    </p:spTree>
    <p:extLst>
      <p:ext uri="{BB962C8B-B14F-4D97-AF65-F5344CB8AC3E}">
        <p14:creationId xmlns:p14="http://schemas.microsoft.com/office/powerpoint/2010/main" val="1522169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1" nodeType="afterEffect">
                                  <p:stCondLst>
                                    <p:cond delay="750"/>
                                  </p:stCondLst>
                                  <p:childTnLst>
                                    <p:set>
                                      <p:cBhvr>
                                        <p:cTn id="6" dur="1" fill="hold">
                                          <p:stCondLst>
                                            <p:cond delay="0"/>
                                          </p:stCondLst>
                                        </p:cTn>
                                        <p:tgtEl>
                                          <p:spTgt spid="2"/>
                                        </p:tgtEl>
                                        <p:attrNameLst>
                                          <p:attrName>style.visibility</p:attrName>
                                        </p:attrNameLst>
                                      </p:cBhvr>
                                      <p:to>
                                        <p:strVal val="visible"/>
                                      </p:to>
                                    </p:set>
                                    <p:animEffect transition="in" filter="strips(upRight)">
                                      <p:cBhvr>
                                        <p:cTn id="7" dur="1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197557" y="209710"/>
            <a:ext cx="1224136" cy="266540"/>
          </a:xfrm>
        </p:spPr>
        <p:txBody>
          <a:bodyPr/>
          <a:lstStyle/>
          <a:p>
            <a:r>
              <a:rPr lang="it-IT" sz="800" dirty="0" smtClean="0"/>
              <a:t>T </a:t>
            </a:r>
            <a:r>
              <a:rPr lang="it-IT" sz="800" dirty="0" err="1" smtClean="0"/>
              <a:t>med</a:t>
            </a:r>
            <a:r>
              <a:rPr lang="it-IT" sz="800" dirty="0" smtClean="0"/>
              <a:t> superficiale globale</a:t>
            </a:r>
            <a:endParaRPr lang="it-IT" sz="800" dirty="0"/>
          </a:p>
        </p:txBody>
      </p:sp>
      <p:sp>
        <p:nvSpPr>
          <p:cNvPr id="35843" name="Rettangolo 6"/>
          <p:cNvSpPr>
            <a:spLocks noChangeArrowheads="1"/>
          </p:cNvSpPr>
          <p:nvPr/>
        </p:nvSpPr>
        <p:spPr bwMode="auto">
          <a:xfrm>
            <a:off x="107950" y="5518150"/>
            <a:ext cx="89281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ct val="0"/>
              </a:spcBef>
              <a:buFontTx/>
              <a:buNone/>
            </a:pPr>
            <a:r>
              <a:rPr lang="it-IT" altLang="it-IT" sz="2400" dirty="0" smtClean="0">
                <a:solidFill>
                  <a:schemeClr val="bg1">
                    <a:lumMod val="50000"/>
                  </a:schemeClr>
                </a:solidFill>
              </a:rPr>
              <a:t>Senza </a:t>
            </a:r>
            <a:r>
              <a:rPr lang="it-IT" altLang="it-IT" sz="2400" dirty="0">
                <a:solidFill>
                  <a:schemeClr val="bg1">
                    <a:lumMod val="50000"/>
                  </a:schemeClr>
                </a:solidFill>
              </a:rPr>
              <a:t>misure significative di mitigazione, </a:t>
            </a:r>
            <a:endParaRPr lang="it-IT" altLang="it-IT" sz="2400" dirty="0" smtClean="0">
              <a:solidFill>
                <a:schemeClr val="bg1">
                  <a:lumMod val="50000"/>
                </a:schemeClr>
              </a:solidFill>
            </a:endParaRPr>
          </a:p>
          <a:p>
            <a:pPr algn="ctr">
              <a:spcBef>
                <a:spcPct val="0"/>
              </a:spcBef>
              <a:buFontTx/>
              <a:buNone/>
            </a:pPr>
            <a:r>
              <a:rPr lang="it-IT" altLang="it-IT" sz="2400" dirty="0" smtClean="0">
                <a:solidFill>
                  <a:schemeClr val="bg1">
                    <a:lumMod val="50000"/>
                  </a:schemeClr>
                </a:solidFill>
              </a:rPr>
              <a:t>la </a:t>
            </a:r>
            <a:r>
              <a:rPr lang="it-IT" altLang="it-IT" sz="2400" dirty="0">
                <a:solidFill>
                  <a:schemeClr val="bg1">
                    <a:lumMod val="50000"/>
                  </a:schemeClr>
                </a:solidFill>
              </a:rPr>
              <a:t>TMGS potrebbe crescere di </a:t>
            </a:r>
            <a:r>
              <a:rPr lang="it-IT" altLang="it-IT" sz="2400" dirty="0">
                <a:solidFill>
                  <a:srgbClr val="C00000"/>
                </a:solidFill>
              </a:rPr>
              <a:t>2°C - </a:t>
            </a:r>
            <a:r>
              <a:rPr lang="it-IT" altLang="it-IT" sz="2400" dirty="0" smtClean="0">
                <a:solidFill>
                  <a:srgbClr val="C00000"/>
                </a:solidFill>
              </a:rPr>
              <a:t>4°C</a:t>
            </a:r>
            <a:br>
              <a:rPr lang="it-IT" altLang="it-IT" sz="2400" dirty="0" smtClean="0">
                <a:solidFill>
                  <a:srgbClr val="C00000"/>
                </a:solidFill>
              </a:rPr>
            </a:br>
            <a:r>
              <a:rPr lang="it-IT" altLang="it-IT" sz="2400" dirty="0" smtClean="0">
                <a:solidFill>
                  <a:schemeClr val="bg1">
                    <a:lumMod val="50000"/>
                  </a:schemeClr>
                </a:solidFill>
              </a:rPr>
              <a:t>entro </a:t>
            </a:r>
            <a:r>
              <a:rPr lang="it-IT" altLang="it-IT" sz="2400" dirty="0">
                <a:solidFill>
                  <a:schemeClr val="bg1">
                    <a:lumMod val="50000"/>
                  </a:schemeClr>
                </a:solidFill>
              </a:rPr>
              <a:t>la fine del nostro secolo </a:t>
            </a:r>
          </a:p>
        </p:txBody>
      </p:sp>
      <p:sp>
        <p:nvSpPr>
          <p:cNvPr id="35844" name="Rectangle 12"/>
          <p:cNvSpPr>
            <a:spLocks noChangeArrowheads="1"/>
          </p:cNvSpPr>
          <p:nvPr/>
        </p:nvSpPr>
        <p:spPr bwMode="auto">
          <a:xfrm>
            <a:off x="179388" y="761949"/>
            <a:ext cx="8716923" cy="7948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1"/>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ct val="0"/>
              </a:spcBef>
              <a:buFontTx/>
              <a:buNone/>
            </a:pPr>
            <a:r>
              <a:rPr lang="it-IT" altLang="it-IT" dirty="0" smtClean="0">
                <a:solidFill>
                  <a:srgbClr val="C00000"/>
                </a:solidFill>
              </a:rPr>
              <a:t>La Temperatura superficiale della </a:t>
            </a:r>
            <a:br>
              <a:rPr lang="it-IT" altLang="it-IT" dirty="0" smtClean="0">
                <a:solidFill>
                  <a:srgbClr val="C00000"/>
                </a:solidFill>
              </a:rPr>
            </a:br>
            <a:r>
              <a:rPr lang="it-IT" altLang="it-IT" dirty="0" smtClean="0">
                <a:solidFill>
                  <a:srgbClr val="C00000"/>
                </a:solidFill>
              </a:rPr>
              <a:t>Terra aumenterà: di quanto? </a:t>
            </a:r>
            <a:endParaRPr lang="it-IT" altLang="it-IT" dirty="0">
              <a:solidFill>
                <a:srgbClr val="C00000"/>
              </a:solidFill>
            </a:endParaRPr>
          </a:p>
        </p:txBody>
      </p:sp>
      <p:grpSp>
        <p:nvGrpSpPr>
          <p:cNvPr id="7" name="Gruppo 6"/>
          <p:cNvGrpSpPr/>
          <p:nvPr/>
        </p:nvGrpSpPr>
        <p:grpSpPr>
          <a:xfrm>
            <a:off x="1403648" y="1844824"/>
            <a:ext cx="6357243" cy="3528392"/>
            <a:chOff x="1043608" y="1471148"/>
            <a:chExt cx="7077348" cy="3902068"/>
          </a:xfrm>
        </p:grpSpPr>
        <p:grpSp>
          <p:nvGrpSpPr>
            <p:cNvPr id="5" name="Gruppo 4"/>
            <p:cNvGrpSpPr/>
            <p:nvPr/>
          </p:nvGrpSpPr>
          <p:grpSpPr>
            <a:xfrm>
              <a:off x="1043608" y="1471148"/>
              <a:ext cx="7077348" cy="3902068"/>
              <a:chOff x="1115616" y="1471148"/>
              <a:chExt cx="7293372" cy="3902068"/>
            </a:xfrm>
          </p:grpSpPr>
          <p:sp>
            <p:nvSpPr>
              <p:cNvPr id="4" name="Rettangolo 3"/>
              <p:cNvSpPr/>
              <p:nvPr/>
            </p:nvSpPr>
            <p:spPr bwMode="auto">
              <a:xfrm>
                <a:off x="1115616" y="4819789"/>
                <a:ext cx="1098079" cy="553427"/>
              </a:xfrm>
              <a:prstGeom prst="rect">
                <a:avLst/>
              </a:prstGeom>
              <a:solidFill>
                <a:schemeClr val="tx1"/>
              </a:solidFill>
              <a:ln>
                <a:noFill/>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000" b="0" i="0" u="none" strike="noStrike" cap="none" normalizeH="0" baseline="0" smtClean="0">
                  <a:ln>
                    <a:noFill/>
                  </a:ln>
                  <a:solidFill>
                    <a:srgbClr val="003399"/>
                  </a:solidFill>
                  <a:effectLst/>
                  <a:latin typeface="Verdana" pitchFamily="34" charset="0"/>
                </a:endParaRPr>
              </a:p>
            </p:txBody>
          </p:sp>
          <p:grpSp>
            <p:nvGrpSpPr>
              <p:cNvPr id="3" name="Gruppo 2"/>
              <p:cNvGrpSpPr/>
              <p:nvPr/>
            </p:nvGrpSpPr>
            <p:grpSpPr>
              <a:xfrm>
                <a:off x="1115616" y="1471148"/>
                <a:ext cx="7293372" cy="3898973"/>
                <a:chOff x="899592" y="1340768"/>
                <a:chExt cx="7509396" cy="4029250"/>
              </a:xfrm>
            </p:grpSpPr>
            <p:grpSp>
              <p:nvGrpSpPr>
                <p:cNvPr id="35842" name="Gruppo 1"/>
                <p:cNvGrpSpPr>
                  <a:grpSpLocks/>
                </p:cNvGrpSpPr>
                <p:nvPr/>
              </p:nvGrpSpPr>
              <p:grpSpPr bwMode="auto">
                <a:xfrm>
                  <a:off x="899592" y="1340768"/>
                  <a:ext cx="7509396" cy="4029250"/>
                  <a:chOff x="1043608" y="1124744"/>
                  <a:chExt cx="6048375" cy="3114675"/>
                </a:xfrm>
              </p:grpSpPr>
              <p:pic>
                <p:nvPicPr>
                  <p:cNvPr id="35852" name="Picture 1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3608" y="1124744"/>
                    <a:ext cx="6048375" cy="2790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53" name="Picture 1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79129" y="3648869"/>
                    <a:ext cx="4457700" cy="59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5" name="Title 2"/>
                <p:cNvSpPr>
                  <a:spLocks/>
                </p:cNvSpPr>
                <p:nvPr/>
              </p:nvSpPr>
              <p:spPr bwMode="auto">
                <a:xfrm>
                  <a:off x="7380312" y="4606062"/>
                  <a:ext cx="1028676" cy="763956"/>
                </a:xfrm>
                <a:prstGeom prst="rect">
                  <a:avLst/>
                </a:prstGeom>
                <a:solidFill>
                  <a:schemeClr val="tx1"/>
                </a:solidFill>
                <a:ln>
                  <a:noFill/>
                </a:ln>
                <a:effectLst/>
                <a:extLst/>
              </p:spPr>
              <p:txBody>
                <a:bodyPr lIns="0" tIns="36000" rIns="0" bIns="36000" anchor="ct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ct val="0"/>
                    </a:spcBef>
                    <a:buFontTx/>
                    <a:buNone/>
                  </a:pPr>
                  <a:r>
                    <a:rPr lang="de-CH" altLang="it-IT" sz="1400" b="0" dirty="0" smtClean="0">
                      <a:solidFill>
                        <a:srgbClr val="003399"/>
                      </a:solidFill>
                    </a:rPr>
                    <a:t>AR5-WG1 </a:t>
                  </a:r>
                  <a:r>
                    <a:rPr lang="de-CH" altLang="it-IT" sz="1400" b="0" dirty="0" err="1" smtClean="0">
                      <a:solidFill>
                        <a:srgbClr val="003399"/>
                      </a:solidFill>
                    </a:rPr>
                    <a:t>Figure</a:t>
                  </a:r>
                  <a:r>
                    <a:rPr lang="de-CH" altLang="it-IT" sz="1400" b="0" dirty="0" smtClean="0">
                      <a:solidFill>
                        <a:srgbClr val="003399"/>
                      </a:solidFill>
                    </a:rPr>
                    <a:t> SPM.07</a:t>
                  </a:r>
                  <a:endParaRPr lang="en-GB" altLang="it-IT" sz="1400" dirty="0">
                    <a:solidFill>
                      <a:srgbClr val="003399"/>
                    </a:solidFill>
                  </a:endParaRPr>
                </a:p>
              </p:txBody>
            </p:sp>
          </p:grpSp>
        </p:grpSp>
        <p:pic>
          <p:nvPicPr>
            <p:cNvPr id="35845"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768406" y="1484784"/>
              <a:ext cx="1352550"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5846" name="Picture 10" descr="meteo_fvg_O"/>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7950" y="165100"/>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8" name="Line 7"/>
          <p:cNvSpPr>
            <a:spLocks noChangeShapeType="1"/>
          </p:cNvSpPr>
          <p:nvPr/>
        </p:nvSpPr>
        <p:spPr bwMode="auto">
          <a:xfrm>
            <a:off x="1619250" y="476250"/>
            <a:ext cx="69850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5850" name="Line 7"/>
          <p:cNvSpPr>
            <a:spLocks noChangeShapeType="1"/>
          </p:cNvSpPr>
          <p:nvPr/>
        </p:nvSpPr>
        <p:spPr bwMode="auto">
          <a:xfrm>
            <a:off x="179388" y="6597650"/>
            <a:ext cx="8713787"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5851" name="Rectangle 3"/>
          <p:cNvSpPr>
            <a:spLocks noChangeArrowheads="1"/>
          </p:cNvSpPr>
          <p:nvPr/>
        </p:nvSpPr>
        <p:spPr bwMode="auto">
          <a:xfrm>
            <a:off x="1763713" y="188913"/>
            <a:ext cx="66246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r">
              <a:spcBef>
                <a:spcPct val="0"/>
              </a:spcBef>
              <a:buFontTx/>
              <a:buNone/>
            </a:pPr>
            <a:r>
              <a:rPr lang="it-IT" altLang="it-IT" sz="1400" b="0" i="1" dirty="0">
                <a:solidFill>
                  <a:srgbClr val="CC6600"/>
                </a:solidFill>
              </a:rPr>
              <a:t>cambia il clima… in Friuli Venezia Giulia</a:t>
            </a:r>
          </a:p>
        </p:txBody>
      </p:sp>
      <p:pic>
        <p:nvPicPr>
          <p:cNvPr id="16" name="Immagine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700733" y="123453"/>
            <a:ext cx="391158" cy="497235"/>
          </a:xfrm>
          <a:prstGeom prst="rect">
            <a:avLst/>
          </a:prstGeom>
        </p:spPr>
      </p:pic>
      <p:sp>
        <p:nvSpPr>
          <p:cNvPr id="17" name="Rettangolo 6"/>
          <p:cNvSpPr>
            <a:spLocks noChangeArrowheads="1"/>
          </p:cNvSpPr>
          <p:nvPr/>
        </p:nvSpPr>
        <p:spPr bwMode="auto">
          <a:xfrm>
            <a:off x="2197393" y="1866310"/>
            <a:ext cx="46788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ct val="0"/>
              </a:spcBef>
              <a:buFontTx/>
              <a:buNone/>
            </a:pPr>
            <a:r>
              <a:rPr lang="it-IT" altLang="it-IT" sz="1600" b="0" dirty="0" smtClean="0">
                <a:solidFill>
                  <a:srgbClr val="003399"/>
                </a:solidFill>
              </a:rPr>
              <a:t>Temperatura </a:t>
            </a:r>
            <a:r>
              <a:rPr lang="it-IT" altLang="it-IT" sz="1600" b="0" dirty="0">
                <a:solidFill>
                  <a:srgbClr val="003399"/>
                </a:solidFill>
              </a:rPr>
              <a:t>Media Superficiale Globale (</a:t>
            </a:r>
            <a:r>
              <a:rPr lang="it-IT" altLang="it-IT" sz="1600" b="0" dirty="0" smtClean="0">
                <a:solidFill>
                  <a:srgbClr val="003399"/>
                </a:solidFill>
              </a:rPr>
              <a:t>TMSG)</a:t>
            </a:r>
            <a:endParaRPr lang="it-IT" altLang="it-IT" sz="1600" b="0" dirty="0">
              <a:solidFill>
                <a:srgbClr val="FF3300"/>
              </a:solidFill>
            </a:endParaRPr>
          </a:p>
        </p:txBody>
      </p:sp>
      <p:pic>
        <p:nvPicPr>
          <p:cNvPr id="6" name="Immagine 5"/>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H="1">
            <a:off x="395536" y="2708920"/>
            <a:ext cx="860693" cy="1721385"/>
          </a:xfrm>
          <a:prstGeom prst="rect">
            <a:avLst/>
          </a:prstGeom>
        </p:spPr>
      </p:pic>
    </p:spTree>
    <p:extLst>
      <p:ext uri="{BB962C8B-B14F-4D97-AF65-F5344CB8AC3E}">
        <p14:creationId xmlns:p14="http://schemas.microsoft.com/office/powerpoint/2010/main" val="3401901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q</a:t>
            </a:r>
            <a:r>
              <a:rPr lang="it-IT" dirty="0" smtClean="0"/>
              <a:t>uanto aumenterà la temperatura in Italia?</a:t>
            </a:r>
            <a:endParaRPr lang="it-IT" dirty="0"/>
          </a:p>
        </p:txBody>
      </p:sp>
      <p:sp>
        <p:nvSpPr>
          <p:cNvPr id="5" name="Segnaposto testo 4"/>
          <p:cNvSpPr>
            <a:spLocks noGrp="1"/>
          </p:cNvSpPr>
          <p:nvPr>
            <p:ph type="body" sz="quarter" idx="15"/>
          </p:nvPr>
        </p:nvSpPr>
        <p:spPr>
          <a:xfrm>
            <a:off x="1619250" y="165522"/>
            <a:ext cx="6840538" cy="311150"/>
          </a:xfrm>
        </p:spPr>
        <p:txBody>
          <a:bodyPr/>
          <a:lstStyle/>
          <a:p>
            <a:r>
              <a:rPr lang="it-IT" dirty="0"/>
              <a:t>cambia il clima… in Friuli Venezia Giulia</a:t>
            </a:r>
          </a:p>
          <a:p>
            <a:endParaRPr lang="it-IT"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19871" y="1295375"/>
            <a:ext cx="5400675" cy="3933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asellaDiTesto 5"/>
          <p:cNvSpPr txBox="1"/>
          <p:nvPr/>
        </p:nvSpPr>
        <p:spPr>
          <a:xfrm>
            <a:off x="395536" y="4352771"/>
            <a:ext cx="2808312" cy="830997"/>
          </a:xfrm>
          <a:prstGeom prst="rect">
            <a:avLst/>
          </a:prstGeom>
          <a:noFill/>
        </p:spPr>
        <p:txBody>
          <a:bodyPr wrap="square" rtlCol="0">
            <a:spAutoFit/>
          </a:bodyPr>
          <a:lstStyle/>
          <a:p>
            <a:pPr algn="r"/>
            <a:r>
              <a:rPr lang="it-IT" sz="1200" dirty="0">
                <a:solidFill>
                  <a:schemeClr val="bg1">
                    <a:lumMod val="50000"/>
                  </a:schemeClr>
                </a:solidFill>
              </a:rPr>
              <a:t>Figura 3.1 – Temperatura massima. Variazioni rispetto alla media 1971-2000 dei valori previsti dai quattro </a:t>
            </a:r>
            <a:r>
              <a:rPr lang="it-IT" sz="1200" dirty="0" smtClean="0">
                <a:solidFill>
                  <a:schemeClr val="bg1">
                    <a:lumMod val="50000"/>
                  </a:schemeClr>
                </a:solidFill>
              </a:rPr>
              <a:t>modelli) </a:t>
            </a:r>
            <a:r>
              <a:rPr lang="it-IT" sz="1200" dirty="0">
                <a:solidFill>
                  <a:schemeClr val="bg1">
                    <a:lumMod val="50000"/>
                  </a:schemeClr>
                </a:solidFill>
              </a:rPr>
              <a:t>nei due scenari RCP4.5 (blu) e RCP8.5 (rosso). </a:t>
            </a:r>
          </a:p>
        </p:txBody>
      </p:sp>
      <p:pic>
        <p:nvPicPr>
          <p:cNvPr id="8" name="Immagin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9552" y="1412776"/>
            <a:ext cx="1985926" cy="2817456"/>
          </a:xfrm>
          <a:prstGeom prst="rect">
            <a:avLst/>
          </a:prstGeom>
        </p:spPr>
      </p:pic>
      <p:sp>
        <p:nvSpPr>
          <p:cNvPr id="9" name="AutoShape 19"/>
          <p:cNvSpPr>
            <a:spLocks noChangeArrowheads="1"/>
          </p:cNvSpPr>
          <p:nvPr/>
        </p:nvSpPr>
        <p:spPr bwMode="auto">
          <a:xfrm rot="16200000">
            <a:off x="2839009" y="2209663"/>
            <a:ext cx="334143" cy="612577"/>
          </a:xfrm>
          <a:prstGeom prst="downArrow">
            <a:avLst>
              <a:gd name="adj1" fmla="val 50000"/>
              <a:gd name="adj2" fmla="val 31354"/>
            </a:avLst>
          </a:prstGeom>
          <a:solidFill>
            <a:srgbClr val="E5580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eaLnBrk="1" hangingPunct="1">
              <a:spcBef>
                <a:spcPct val="0"/>
              </a:spcBef>
              <a:buFontTx/>
              <a:buNone/>
            </a:pPr>
            <a:endParaRPr lang="it-IT" altLang="it-IT" sz="2000" b="0">
              <a:solidFill>
                <a:srgbClr val="003399"/>
              </a:solidFill>
              <a:latin typeface="Verdana" pitchFamily="34" charset="0"/>
            </a:endParaRPr>
          </a:p>
        </p:txBody>
      </p:sp>
      <p:sp>
        <p:nvSpPr>
          <p:cNvPr id="10" name="Rectangle 12"/>
          <p:cNvSpPr>
            <a:spLocks noChangeArrowheads="1"/>
          </p:cNvSpPr>
          <p:nvPr/>
        </p:nvSpPr>
        <p:spPr bwMode="auto">
          <a:xfrm>
            <a:off x="3203848" y="5229200"/>
            <a:ext cx="5760640" cy="2518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ct val="0"/>
              </a:spcBef>
              <a:buFontTx/>
              <a:buNone/>
            </a:pPr>
            <a:r>
              <a:rPr lang="it-IT" altLang="it-IT" sz="1200" b="0" i="1" dirty="0" smtClean="0">
                <a:solidFill>
                  <a:srgbClr val="CC6600"/>
                </a:solidFill>
              </a:rPr>
              <a:t>Fonte:</a:t>
            </a:r>
            <a:r>
              <a:rPr lang="it-IT" altLang="it-IT" sz="1200" i="1" dirty="0" smtClean="0">
                <a:solidFill>
                  <a:srgbClr val="CC6600"/>
                </a:solidFill>
              </a:rPr>
              <a:t> Il clima futuro in Italia: analisi delle proiezioni dei modelli regionali – </a:t>
            </a:r>
            <a:r>
              <a:rPr lang="it-IT" altLang="it-IT" sz="1200" dirty="0" smtClean="0">
                <a:solidFill>
                  <a:srgbClr val="CC6600"/>
                </a:solidFill>
              </a:rPr>
              <a:t>ISPRA, 2015</a:t>
            </a:r>
          </a:p>
        </p:txBody>
      </p:sp>
      <p:sp>
        <p:nvSpPr>
          <p:cNvPr id="11" name="Titolo 1"/>
          <p:cNvSpPr txBox="1">
            <a:spLocks/>
          </p:cNvSpPr>
          <p:nvPr/>
        </p:nvSpPr>
        <p:spPr bwMode="auto">
          <a:xfrm>
            <a:off x="1" y="5542680"/>
            <a:ext cx="9144000" cy="119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b="1">
                <a:solidFill>
                  <a:srgbClr val="C00000"/>
                </a:solidFill>
                <a:latin typeface="+mj-lt"/>
                <a:ea typeface="+mj-ea"/>
                <a:cs typeface="+mj-cs"/>
              </a:defRPr>
            </a:lvl1pPr>
            <a:lvl2pPr algn="ctr" rtl="0" eaLnBrk="1" fontAlgn="base" hangingPunct="1">
              <a:spcBef>
                <a:spcPct val="0"/>
              </a:spcBef>
              <a:spcAft>
                <a:spcPct val="0"/>
              </a:spcAft>
              <a:defRPr sz="4400">
                <a:solidFill>
                  <a:schemeClr val="tx2"/>
                </a:solidFill>
                <a:latin typeface="Verdana" pitchFamily="34" charset="0"/>
              </a:defRPr>
            </a:lvl2pPr>
            <a:lvl3pPr algn="ctr" rtl="0" eaLnBrk="1" fontAlgn="base" hangingPunct="1">
              <a:spcBef>
                <a:spcPct val="0"/>
              </a:spcBef>
              <a:spcAft>
                <a:spcPct val="0"/>
              </a:spcAft>
              <a:defRPr sz="4400">
                <a:solidFill>
                  <a:schemeClr val="tx2"/>
                </a:solidFill>
                <a:latin typeface="Verdana" pitchFamily="34" charset="0"/>
              </a:defRPr>
            </a:lvl3pPr>
            <a:lvl4pPr algn="ctr" rtl="0" eaLnBrk="1" fontAlgn="base" hangingPunct="1">
              <a:spcBef>
                <a:spcPct val="0"/>
              </a:spcBef>
              <a:spcAft>
                <a:spcPct val="0"/>
              </a:spcAft>
              <a:defRPr sz="4400">
                <a:solidFill>
                  <a:schemeClr val="tx2"/>
                </a:solidFill>
                <a:latin typeface="Verdana" pitchFamily="34" charset="0"/>
              </a:defRPr>
            </a:lvl4pPr>
            <a:lvl5pPr algn="ctr" rtl="0" eaLnBrk="1" fontAlgn="base" hangingPunct="1">
              <a:spcBef>
                <a:spcPct val="0"/>
              </a:spcBef>
              <a:spcAft>
                <a:spcPct val="0"/>
              </a:spcAft>
              <a:defRPr sz="4400">
                <a:solidFill>
                  <a:schemeClr val="tx2"/>
                </a:solidFill>
                <a:latin typeface="Verdana" pitchFamily="34" charset="0"/>
              </a:defRPr>
            </a:lvl5pPr>
            <a:lvl6pPr marL="457200" algn="ctr" rtl="0" eaLnBrk="1" fontAlgn="base" hangingPunct="1">
              <a:spcBef>
                <a:spcPct val="0"/>
              </a:spcBef>
              <a:spcAft>
                <a:spcPct val="0"/>
              </a:spcAft>
              <a:defRPr sz="4400">
                <a:solidFill>
                  <a:schemeClr val="tx2"/>
                </a:solidFill>
                <a:latin typeface="Verdana" pitchFamily="34" charset="0"/>
              </a:defRPr>
            </a:lvl6pPr>
            <a:lvl7pPr marL="914400" algn="ctr" rtl="0" eaLnBrk="1" fontAlgn="base" hangingPunct="1">
              <a:spcBef>
                <a:spcPct val="0"/>
              </a:spcBef>
              <a:spcAft>
                <a:spcPct val="0"/>
              </a:spcAft>
              <a:defRPr sz="4400">
                <a:solidFill>
                  <a:schemeClr val="tx2"/>
                </a:solidFill>
                <a:latin typeface="Verdana" pitchFamily="34" charset="0"/>
              </a:defRPr>
            </a:lvl7pPr>
            <a:lvl8pPr marL="1371600" algn="ctr" rtl="0" eaLnBrk="1" fontAlgn="base" hangingPunct="1">
              <a:spcBef>
                <a:spcPct val="0"/>
              </a:spcBef>
              <a:spcAft>
                <a:spcPct val="0"/>
              </a:spcAft>
              <a:defRPr sz="4400">
                <a:solidFill>
                  <a:schemeClr val="tx2"/>
                </a:solidFill>
                <a:latin typeface="Verdana" pitchFamily="34" charset="0"/>
              </a:defRPr>
            </a:lvl8pPr>
            <a:lvl9pPr marL="1828800" algn="ctr" rtl="0" eaLnBrk="1" fontAlgn="base" hangingPunct="1">
              <a:spcBef>
                <a:spcPct val="0"/>
              </a:spcBef>
              <a:spcAft>
                <a:spcPct val="0"/>
              </a:spcAft>
              <a:defRPr sz="4400">
                <a:solidFill>
                  <a:schemeClr val="tx2"/>
                </a:solidFill>
                <a:latin typeface="Verdana" pitchFamily="34" charset="0"/>
              </a:defRPr>
            </a:lvl9pPr>
          </a:lstStyle>
          <a:p>
            <a:r>
              <a:rPr lang="it-IT" sz="2400" kern="0" dirty="0">
                <a:solidFill>
                  <a:schemeClr val="bg1">
                    <a:lumMod val="50000"/>
                  </a:schemeClr>
                </a:solidFill>
              </a:rPr>
              <a:t>Si prevede in un </a:t>
            </a:r>
            <a:r>
              <a:rPr lang="it-IT" sz="2400" kern="0" dirty="0" smtClean="0">
                <a:solidFill>
                  <a:schemeClr val="bg1">
                    <a:lumMod val="50000"/>
                  </a:schemeClr>
                </a:solidFill>
              </a:rPr>
              <a:t>secolo: </a:t>
            </a:r>
          </a:p>
          <a:p>
            <a:r>
              <a:rPr lang="it-IT" sz="2400" kern="0" dirty="0" smtClean="0"/>
              <a:t>+ 1.9 - </a:t>
            </a:r>
            <a:r>
              <a:rPr lang="it-IT" sz="2400" kern="0" dirty="0"/>
              <a:t>3.3°C </a:t>
            </a:r>
            <a:r>
              <a:rPr lang="it-IT" sz="2400" kern="0" dirty="0">
                <a:solidFill>
                  <a:schemeClr val="bg1">
                    <a:lumMod val="50000"/>
                  </a:schemeClr>
                </a:solidFill>
              </a:rPr>
              <a:t>nello scenario </a:t>
            </a:r>
            <a:r>
              <a:rPr lang="it-IT" sz="2400" kern="0" dirty="0" smtClean="0">
                <a:solidFill>
                  <a:schemeClr val="bg1">
                    <a:lumMod val="50000"/>
                  </a:schemeClr>
                </a:solidFill>
              </a:rPr>
              <a:t>«ottimista» RCP4.5 </a:t>
            </a:r>
          </a:p>
          <a:p>
            <a:r>
              <a:rPr lang="it-IT" sz="2400" kern="0" dirty="0" smtClean="0"/>
              <a:t>+ 3.4 - </a:t>
            </a:r>
            <a:r>
              <a:rPr lang="it-IT" sz="2400" kern="0" dirty="0"/>
              <a:t>5.7°C </a:t>
            </a:r>
            <a:r>
              <a:rPr lang="it-IT" sz="2400" kern="0" dirty="0">
                <a:solidFill>
                  <a:schemeClr val="bg1">
                    <a:lumMod val="50000"/>
                  </a:schemeClr>
                </a:solidFill>
              </a:rPr>
              <a:t>nello scenario </a:t>
            </a:r>
            <a:r>
              <a:rPr lang="it-IT" sz="2400" kern="0" dirty="0" smtClean="0">
                <a:solidFill>
                  <a:schemeClr val="bg1">
                    <a:lumMod val="50000"/>
                  </a:schemeClr>
                </a:solidFill>
              </a:rPr>
              <a:t>«pessimista» RCP8.5</a:t>
            </a:r>
            <a:endParaRPr lang="it-IT" sz="2400" kern="0" dirty="0">
              <a:solidFill>
                <a:schemeClr val="bg1">
                  <a:lumMod val="50000"/>
                </a:schemeClr>
              </a:solidFill>
            </a:endParaRPr>
          </a:p>
        </p:txBody>
      </p:sp>
    </p:spTree>
    <p:extLst>
      <p:ext uri="{BB962C8B-B14F-4D97-AF65-F5344CB8AC3E}">
        <p14:creationId xmlns:p14="http://schemas.microsoft.com/office/powerpoint/2010/main" val="336940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5800" y="548680"/>
            <a:ext cx="7772400" cy="587152"/>
          </a:xfrm>
        </p:spPr>
        <p:txBody>
          <a:bodyPr/>
          <a:lstStyle/>
          <a:p>
            <a:r>
              <a:rPr lang="it-IT" dirty="0" smtClean="0"/>
              <a:t>Come aumenterà la temperatura in Italia?</a:t>
            </a:r>
            <a:endParaRPr lang="it-IT" dirty="0"/>
          </a:p>
        </p:txBody>
      </p:sp>
      <p:sp>
        <p:nvSpPr>
          <p:cNvPr id="5" name="Segnaposto testo 4"/>
          <p:cNvSpPr>
            <a:spLocks noGrp="1"/>
          </p:cNvSpPr>
          <p:nvPr>
            <p:ph type="body" sz="quarter" idx="15"/>
          </p:nvPr>
        </p:nvSpPr>
        <p:spPr>
          <a:xfrm>
            <a:off x="1619250" y="165522"/>
            <a:ext cx="6840538" cy="311150"/>
          </a:xfrm>
        </p:spPr>
        <p:txBody>
          <a:bodyPr/>
          <a:lstStyle/>
          <a:p>
            <a:r>
              <a:rPr lang="it-IT" dirty="0"/>
              <a:t>cambia il clima… in Friuli Venezia </a:t>
            </a:r>
            <a:r>
              <a:rPr lang="it-IT" dirty="0" smtClean="0"/>
              <a:t>Giulia</a:t>
            </a:r>
            <a:endParaRPr lang="it-IT" dirty="0"/>
          </a:p>
        </p:txBody>
      </p:sp>
      <p:pic>
        <p:nvPicPr>
          <p:cNvPr id="7171" name="Picture 3"/>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b="4865"/>
          <a:stretch/>
        </p:blipFill>
        <p:spPr bwMode="auto">
          <a:xfrm>
            <a:off x="2244296" y="1268760"/>
            <a:ext cx="5419725" cy="4322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b="3095"/>
          <a:stretch/>
        </p:blipFill>
        <p:spPr bwMode="auto">
          <a:xfrm>
            <a:off x="929102" y="1556792"/>
            <a:ext cx="5438775" cy="4605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ttangolo 1"/>
          <p:cNvSpPr>
            <a:spLocks noChangeArrowheads="1"/>
          </p:cNvSpPr>
          <p:nvPr/>
        </p:nvSpPr>
        <p:spPr bwMode="auto">
          <a:xfrm>
            <a:off x="1732426" y="2386310"/>
            <a:ext cx="2952327" cy="2308324"/>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ct val="0"/>
              </a:spcBef>
              <a:buFontTx/>
              <a:buNone/>
            </a:pPr>
            <a:r>
              <a:rPr lang="it-IT" altLang="it-IT" sz="2400" dirty="0" smtClean="0">
                <a:solidFill>
                  <a:schemeClr val="bg1">
                    <a:lumMod val="50000"/>
                  </a:schemeClr>
                </a:solidFill>
              </a:rPr>
              <a:t>Esistono </a:t>
            </a:r>
          </a:p>
          <a:p>
            <a:pPr algn="ctr">
              <a:spcBef>
                <a:spcPct val="0"/>
              </a:spcBef>
              <a:buFontTx/>
              <a:buNone/>
            </a:pPr>
            <a:r>
              <a:rPr lang="it-IT" altLang="it-IT" sz="2400" dirty="0" smtClean="0">
                <a:solidFill>
                  <a:schemeClr val="bg1">
                    <a:lumMod val="50000"/>
                  </a:schemeClr>
                </a:solidFill>
              </a:rPr>
              <a:t>diversi </a:t>
            </a:r>
            <a:r>
              <a:rPr lang="it-IT" altLang="it-IT" sz="2400" dirty="0" smtClean="0">
                <a:solidFill>
                  <a:srgbClr val="C00000"/>
                </a:solidFill>
              </a:rPr>
              <a:t>modelli</a:t>
            </a:r>
            <a:r>
              <a:rPr lang="it-IT" altLang="it-IT" sz="2400" dirty="0" smtClean="0">
                <a:solidFill>
                  <a:schemeClr val="bg1">
                    <a:lumMod val="50000"/>
                  </a:schemeClr>
                </a:solidFill>
              </a:rPr>
              <a:t> e diversi </a:t>
            </a:r>
            <a:r>
              <a:rPr lang="it-IT" altLang="it-IT" sz="2400" dirty="0" smtClean="0">
                <a:solidFill>
                  <a:srgbClr val="C00000"/>
                </a:solidFill>
              </a:rPr>
              <a:t>scenari</a:t>
            </a:r>
            <a:r>
              <a:rPr lang="it-IT" altLang="it-IT" sz="2400" dirty="0" smtClean="0">
                <a:solidFill>
                  <a:schemeClr val="bg1">
                    <a:lumMod val="50000"/>
                  </a:schemeClr>
                </a:solidFill>
              </a:rPr>
              <a:t>, </a:t>
            </a:r>
          </a:p>
          <a:p>
            <a:pPr algn="ctr">
              <a:spcBef>
                <a:spcPct val="0"/>
              </a:spcBef>
              <a:buFontTx/>
              <a:buNone/>
            </a:pPr>
            <a:r>
              <a:rPr lang="it-IT" altLang="it-IT" sz="2400" dirty="0" smtClean="0">
                <a:solidFill>
                  <a:schemeClr val="bg1">
                    <a:lumMod val="50000"/>
                  </a:schemeClr>
                </a:solidFill>
              </a:rPr>
              <a:t>ma tutti prevedono </a:t>
            </a:r>
            <a:r>
              <a:rPr lang="it-IT" altLang="it-IT" sz="2400" dirty="0" smtClean="0">
                <a:solidFill>
                  <a:srgbClr val="C00000"/>
                </a:solidFill>
              </a:rPr>
              <a:t>temperature in aumento</a:t>
            </a:r>
            <a:endParaRPr lang="it-IT" altLang="it-IT" sz="2400" i="1" dirty="0">
              <a:solidFill>
                <a:srgbClr val="C00000"/>
              </a:solidFill>
            </a:endParaRPr>
          </a:p>
        </p:txBody>
      </p:sp>
      <p:sp>
        <p:nvSpPr>
          <p:cNvPr id="10" name="CasellaDiTesto 4"/>
          <p:cNvSpPr txBox="1">
            <a:spLocks noChangeArrowheads="1"/>
          </p:cNvSpPr>
          <p:nvPr/>
        </p:nvSpPr>
        <p:spPr bwMode="auto">
          <a:xfrm>
            <a:off x="2319723" y="1240574"/>
            <a:ext cx="2391970" cy="460119"/>
          </a:xfrm>
          <a:prstGeom prst="rightArrow">
            <a:avLst>
              <a:gd name="adj1" fmla="val 53959"/>
              <a:gd name="adj2" fmla="val 42249"/>
            </a:avLst>
          </a:prstGeom>
          <a:solidFill>
            <a:srgbClr val="FFC000"/>
          </a:solidFill>
          <a:ln w="9525" algn="ctr">
            <a:solidFill>
              <a:schemeClr val="bg1">
                <a:lumMod val="50000"/>
              </a:schemeClr>
            </a:solidFill>
            <a:miter lim="800000"/>
            <a:headEnd/>
            <a:tailEnd/>
          </a:ln>
          <a:effectLst/>
          <a:extLst/>
        </p:spPr>
        <p:txBody>
          <a:bodyPr anchor="ct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ct val="0"/>
              </a:spcBef>
              <a:buFontTx/>
              <a:buNone/>
            </a:pPr>
            <a:r>
              <a:rPr lang="it-IT" altLang="it-IT" sz="1600" i="1" dirty="0">
                <a:solidFill>
                  <a:srgbClr val="003399"/>
                </a:solidFill>
              </a:rPr>
              <a:t>s</a:t>
            </a:r>
            <a:r>
              <a:rPr lang="it-IT" altLang="it-IT" sz="1600" i="1" dirty="0" smtClean="0">
                <a:solidFill>
                  <a:srgbClr val="003399"/>
                </a:solidFill>
              </a:rPr>
              <a:t>cenario più pessimista</a:t>
            </a:r>
            <a:endParaRPr lang="it-IT" altLang="it-IT" sz="1600" i="1" dirty="0">
              <a:solidFill>
                <a:srgbClr val="003399"/>
              </a:solidFill>
            </a:endParaRPr>
          </a:p>
        </p:txBody>
      </p:sp>
      <p:sp>
        <p:nvSpPr>
          <p:cNvPr id="11" name="CasellaDiTesto 4"/>
          <p:cNvSpPr txBox="1">
            <a:spLocks noChangeArrowheads="1"/>
          </p:cNvSpPr>
          <p:nvPr/>
        </p:nvSpPr>
        <p:spPr bwMode="auto">
          <a:xfrm>
            <a:off x="755576" y="1556792"/>
            <a:ext cx="2391970" cy="460119"/>
          </a:xfrm>
          <a:prstGeom prst="rightArrow">
            <a:avLst>
              <a:gd name="adj1" fmla="val 53959"/>
              <a:gd name="adj2" fmla="val 42249"/>
            </a:avLst>
          </a:prstGeom>
          <a:solidFill>
            <a:srgbClr val="FFC000"/>
          </a:solidFill>
          <a:ln w="9525" algn="ctr">
            <a:solidFill>
              <a:schemeClr val="bg1">
                <a:lumMod val="50000"/>
              </a:schemeClr>
            </a:solidFill>
            <a:miter lim="800000"/>
            <a:headEnd/>
            <a:tailEnd/>
          </a:ln>
          <a:effectLst/>
          <a:extLst/>
        </p:spPr>
        <p:txBody>
          <a:bodyPr anchor="ct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ct val="0"/>
              </a:spcBef>
              <a:buFontTx/>
              <a:buNone/>
            </a:pPr>
            <a:r>
              <a:rPr lang="it-IT" altLang="it-IT" sz="1600" i="1" dirty="0">
                <a:solidFill>
                  <a:srgbClr val="003399"/>
                </a:solidFill>
              </a:rPr>
              <a:t>s</a:t>
            </a:r>
            <a:r>
              <a:rPr lang="it-IT" altLang="it-IT" sz="1600" i="1" dirty="0" smtClean="0">
                <a:solidFill>
                  <a:srgbClr val="003399"/>
                </a:solidFill>
              </a:rPr>
              <a:t>cenario più ottimista</a:t>
            </a:r>
            <a:endParaRPr lang="it-IT" altLang="it-IT" sz="1600" i="1" dirty="0">
              <a:solidFill>
                <a:srgbClr val="003399"/>
              </a:solidFill>
            </a:endParaRPr>
          </a:p>
        </p:txBody>
      </p:sp>
      <p:sp>
        <p:nvSpPr>
          <p:cNvPr id="12" name="Rectangle 12"/>
          <p:cNvSpPr>
            <a:spLocks noChangeArrowheads="1"/>
          </p:cNvSpPr>
          <p:nvPr/>
        </p:nvSpPr>
        <p:spPr bwMode="auto">
          <a:xfrm>
            <a:off x="2411760" y="6105227"/>
            <a:ext cx="1909241" cy="420117"/>
          </a:xfrm>
          <a:prstGeom prst="rect">
            <a:avLst/>
          </a:prstGeom>
          <a:solidFill>
            <a:srgbClr val="FFB547"/>
          </a:solidFill>
          <a:ln>
            <a:noFill/>
          </a:ln>
          <a:extLst/>
        </p:spPr>
        <p:txBody>
          <a:bodyPr anchor="ctr" anchorCtr="1"/>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ct val="0"/>
              </a:spcBef>
              <a:buFontTx/>
              <a:buNone/>
            </a:pPr>
            <a:r>
              <a:rPr lang="it-IT" altLang="it-IT" sz="2000" i="1" dirty="0" smtClean="0">
                <a:solidFill>
                  <a:srgbClr val="CC6600"/>
                </a:solidFill>
              </a:rPr>
              <a:t>diversi modelli</a:t>
            </a:r>
            <a:endParaRPr lang="it-IT" altLang="it-IT" sz="4400" b="0" i="1" dirty="0">
              <a:solidFill>
                <a:srgbClr val="CC6600"/>
              </a:solidFill>
            </a:endParaRPr>
          </a:p>
        </p:txBody>
      </p:sp>
      <p:cxnSp>
        <p:nvCxnSpPr>
          <p:cNvPr id="7" name="Connettore 2 6"/>
          <p:cNvCxnSpPr/>
          <p:nvPr/>
        </p:nvCxnSpPr>
        <p:spPr bwMode="auto">
          <a:xfrm flipH="1" flipV="1">
            <a:off x="1835698" y="5444531"/>
            <a:ext cx="576062" cy="569725"/>
          </a:xfrm>
          <a:prstGeom prst="straightConnector1">
            <a:avLst/>
          </a:prstGeom>
          <a:noFill/>
          <a:ln w="38100" cap="flat" cmpd="sng" algn="ctr">
            <a:solidFill>
              <a:schemeClr val="accent5">
                <a:lumMod val="50000"/>
              </a:schemeClr>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Connettore 2 19"/>
          <p:cNvCxnSpPr/>
          <p:nvPr/>
        </p:nvCxnSpPr>
        <p:spPr bwMode="auto">
          <a:xfrm flipH="1" flipV="1">
            <a:off x="2863472" y="5391150"/>
            <a:ext cx="142037" cy="623106"/>
          </a:xfrm>
          <a:prstGeom prst="straightConnector1">
            <a:avLst/>
          </a:prstGeom>
          <a:noFill/>
          <a:ln w="38100" cap="flat" cmpd="sng" algn="ctr">
            <a:solidFill>
              <a:schemeClr val="accent5">
                <a:lumMod val="50000"/>
              </a:schemeClr>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Connettore 2 23"/>
          <p:cNvCxnSpPr/>
          <p:nvPr/>
        </p:nvCxnSpPr>
        <p:spPr bwMode="auto">
          <a:xfrm flipH="1" flipV="1">
            <a:off x="3635896" y="5391150"/>
            <a:ext cx="12593" cy="623106"/>
          </a:xfrm>
          <a:prstGeom prst="straightConnector1">
            <a:avLst/>
          </a:prstGeom>
          <a:noFill/>
          <a:ln w="38100" cap="flat" cmpd="sng" algn="ctr">
            <a:solidFill>
              <a:schemeClr val="accent5">
                <a:lumMod val="50000"/>
              </a:schemeClr>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Connettore 2 25"/>
          <p:cNvCxnSpPr/>
          <p:nvPr/>
        </p:nvCxnSpPr>
        <p:spPr bwMode="auto">
          <a:xfrm flipV="1">
            <a:off x="4211960" y="5444532"/>
            <a:ext cx="258368" cy="582721"/>
          </a:xfrm>
          <a:prstGeom prst="straightConnector1">
            <a:avLst/>
          </a:prstGeom>
          <a:noFill/>
          <a:ln w="38100" cap="flat" cmpd="sng" algn="ctr">
            <a:solidFill>
              <a:schemeClr val="accent5">
                <a:lumMod val="50000"/>
              </a:schemeClr>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Rectangle 12"/>
          <p:cNvSpPr>
            <a:spLocks noChangeArrowheads="1"/>
          </p:cNvSpPr>
          <p:nvPr/>
        </p:nvSpPr>
        <p:spPr bwMode="auto">
          <a:xfrm>
            <a:off x="6118011" y="5879938"/>
            <a:ext cx="1622341" cy="573398"/>
          </a:xfrm>
          <a:prstGeom prst="rect">
            <a:avLst/>
          </a:prstGeom>
          <a:solidFill>
            <a:srgbClr val="FFB547"/>
          </a:solidFill>
          <a:ln>
            <a:noFill/>
          </a:ln>
          <a:extLst/>
        </p:spPr>
        <p:txBody>
          <a:bodyPr anchor="ctr" anchorCtr="1"/>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ct val="0"/>
              </a:spcBef>
              <a:buFontTx/>
              <a:buNone/>
            </a:pPr>
            <a:r>
              <a:rPr lang="it-IT" altLang="it-IT" sz="2000" i="1" dirty="0">
                <a:solidFill>
                  <a:srgbClr val="CC6600"/>
                </a:solidFill>
              </a:rPr>
              <a:t>i</a:t>
            </a:r>
            <a:r>
              <a:rPr lang="it-IT" altLang="it-IT" sz="2000" i="1" dirty="0" smtClean="0">
                <a:solidFill>
                  <a:srgbClr val="CC6600"/>
                </a:solidFill>
              </a:rPr>
              <a:t>nsieme dei modelli</a:t>
            </a:r>
            <a:endParaRPr lang="it-IT" altLang="it-IT" sz="4400" b="0" i="1" dirty="0">
              <a:solidFill>
                <a:srgbClr val="CC6600"/>
              </a:solidFill>
            </a:endParaRPr>
          </a:p>
        </p:txBody>
      </p:sp>
      <p:cxnSp>
        <p:nvCxnSpPr>
          <p:cNvPr id="29" name="Connettore 2 28"/>
          <p:cNvCxnSpPr/>
          <p:nvPr/>
        </p:nvCxnSpPr>
        <p:spPr bwMode="auto">
          <a:xfrm flipH="1" flipV="1">
            <a:off x="5796136" y="5391150"/>
            <a:ext cx="571741" cy="427378"/>
          </a:xfrm>
          <a:prstGeom prst="straightConnector1">
            <a:avLst/>
          </a:prstGeom>
          <a:noFill/>
          <a:ln w="38100" cap="flat" cmpd="sng" algn="ctr">
            <a:solidFill>
              <a:schemeClr val="accent5">
                <a:lumMod val="50000"/>
              </a:schemeClr>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Connettore 2 30"/>
          <p:cNvCxnSpPr/>
          <p:nvPr/>
        </p:nvCxnSpPr>
        <p:spPr bwMode="auto">
          <a:xfrm flipV="1">
            <a:off x="6967274" y="5111316"/>
            <a:ext cx="0" cy="624576"/>
          </a:xfrm>
          <a:prstGeom prst="straightConnector1">
            <a:avLst/>
          </a:prstGeom>
          <a:noFill/>
          <a:ln w="38100" cap="flat" cmpd="sng" algn="ctr">
            <a:solidFill>
              <a:schemeClr val="accent5">
                <a:lumMod val="50000"/>
              </a:schemeClr>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Rectangle 12"/>
          <p:cNvSpPr>
            <a:spLocks noChangeArrowheads="1"/>
          </p:cNvSpPr>
          <p:nvPr/>
        </p:nvSpPr>
        <p:spPr bwMode="auto">
          <a:xfrm>
            <a:off x="7920371" y="1628800"/>
            <a:ext cx="720080" cy="864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ct val="0"/>
              </a:spcBef>
              <a:buFontTx/>
              <a:buNone/>
            </a:pPr>
            <a:r>
              <a:rPr lang="it-IT" altLang="it-IT" sz="2000" i="1" dirty="0" smtClean="0">
                <a:solidFill>
                  <a:srgbClr val="003399"/>
                </a:solidFill>
              </a:rPr>
              <a:t>tra 5-35 anni</a:t>
            </a:r>
            <a:endParaRPr lang="it-IT" altLang="it-IT" sz="4400" b="0" i="1" dirty="0">
              <a:solidFill>
                <a:srgbClr val="003399"/>
              </a:solidFill>
            </a:endParaRPr>
          </a:p>
        </p:txBody>
      </p:sp>
      <p:sp>
        <p:nvSpPr>
          <p:cNvPr id="53" name="Rectangle 12"/>
          <p:cNvSpPr>
            <a:spLocks noChangeArrowheads="1"/>
          </p:cNvSpPr>
          <p:nvPr/>
        </p:nvSpPr>
        <p:spPr bwMode="auto">
          <a:xfrm rot="16200000">
            <a:off x="-2646902" y="3414557"/>
            <a:ext cx="5760640" cy="2518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ct val="0"/>
              </a:spcBef>
              <a:buFontTx/>
              <a:buNone/>
            </a:pPr>
            <a:r>
              <a:rPr lang="it-IT" altLang="it-IT" sz="1200" b="0" i="1" dirty="0" smtClean="0">
                <a:solidFill>
                  <a:srgbClr val="CC6600"/>
                </a:solidFill>
              </a:rPr>
              <a:t>Fonte:</a:t>
            </a:r>
            <a:r>
              <a:rPr lang="it-IT" altLang="it-IT" sz="1200" i="1" dirty="0" smtClean="0">
                <a:solidFill>
                  <a:srgbClr val="CC6600"/>
                </a:solidFill>
              </a:rPr>
              <a:t> Il clima futuro in Italia: analisi delle proiezioni dei modelli regionali – </a:t>
            </a:r>
            <a:r>
              <a:rPr lang="it-IT" altLang="it-IT" sz="1200" dirty="0" smtClean="0">
                <a:solidFill>
                  <a:srgbClr val="CC6600"/>
                </a:solidFill>
              </a:rPr>
              <a:t>ISPRA, 2015</a:t>
            </a:r>
          </a:p>
        </p:txBody>
      </p:sp>
      <p:sp>
        <p:nvSpPr>
          <p:cNvPr id="22" name="Rectangle 12"/>
          <p:cNvSpPr>
            <a:spLocks noChangeArrowheads="1"/>
          </p:cNvSpPr>
          <p:nvPr/>
        </p:nvSpPr>
        <p:spPr bwMode="auto">
          <a:xfrm>
            <a:off x="7920370" y="2780928"/>
            <a:ext cx="828093" cy="864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ct val="0"/>
              </a:spcBef>
              <a:buFontTx/>
              <a:buNone/>
            </a:pPr>
            <a:r>
              <a:rPr lang="it-IT" altLang="it-IT" sz="2000" i="1" dirty="0" smtClean="0">
                <a:solidFill>
                  <a:srgbClr val="003399"/>
                </a:solidFill>
              </a:rPr>
              <a:t>tra 25-55 anni</a:t>
            </a:r>
            <a:endParaRPr lang="it-IT" altLang="it-IT" sz="4400" b="0" i="1" dirty="0">
              <a:solidFill>
                <a:srgbClr val="003399"/>
              </a:solidFill>
            </a:endParaRPr>
          </a:p>
        </p:txBody>
      </p:sp>
      <p:sp>
        <p:nvSpPr>
          <p:cNvPr id="23" name="Rectangle 12"/>
          <p:cNvSpPr>
            <a:spLocks noChangeArrowheads="1"/>
          </p:cNvSpPr>
          <p:nvPr/>
        </p:nvSpPr>
        <p:spPr bwMode="auto">
          <a:xfrm>
            <a:off x="7920371" y="3933056"/>
            <a:ext cx="828092" cy="864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ct val="0"/>
              </a:spcBef>
              <a:buFontTx/>
              <a:buNone/>
            </a:pPr>
            <a:r>
              <a:rPr lang="it-IT" altLang="it-IT" sz="2000" i="1" dirty="0" smtClean="0">
                <a:solidFill>
                  <a:srgbClr val="003399"/>
                </a:solidFill>
              </a:rPr>
              <a:t>tra 45-75 anni</a:t>
            </a:r>
            <a:endParaRPr lang="it-IT" altLang="it-IT" sz="4400" b="0" i="1" dirty="0">
              <a:solidFill>
                <a:srgbClr val="003399"/>
              </a:solidFill>
            </a:endParaRPr>
          </a:p>
        </p:txBody>
      </p:sp>
    </p:spTree>
    <p:extLst>
      <p:ext uri="{BB962C8B-B14F-4D97-AF65-F5344CB8AC3E}">
        <p14:creationId xmlns:p14="http://schemas.microsoft.com/office/powerpoint/2010/main" val="778462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171"/>
                                        </p:tgtEl>
                                        <p:attrNameLst>
                                          <p:attrName>style.visibility</p:attrName>
                                        </p:attrNameLst>
                                      </p:cBhvr>
                                      <p:to>
                                        <p:strVal val="visible"/>
                                      </p:to>
                                    </p:set>
                                    <p:animEffect transition="in" filter="fade">
                                      <p:cBhvr>
                                        <p:cTn id="10" dur="500"/>
                                        <p:tgtEl>
                                          <p:spTgt spid="717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nodeType="withEffect">
                                  <p:stCondLst>
                                    <p:cond delay="0"/>
                                  </p:stCondLst>
                                  <p:childTnLst>
                                    <p:set>
                                      <p:cBhvr>
                                        <p:cTn id="28" dur="1" fill="hold">
                                          <p:stCondLst>
                                            <p:cond delay="0"/>
                                          </p:stCondLst>
                                        </p:cTn>
                                        <p:tgtEl>
                                          <p:spTgt spid="7170"/>
                                        </p:tgtEl>
                                        <p:attrNameLst>
                                          <p:attrName>style.visibility</p:attrName>
                                        </p:attrNameLst>
                                      </p:cBhvr>
                                      <p:to>
                                        <p:strVal val="visible"/>
                                      </p:to>
                                    </p:set>
                                    <p:animEffect transition="in" filter="fade">
                                      <p:cBhvr>
                                        <p:cTn id="29" dur="500"/>
                                        <p:tgtEl>
                                          <p:spTgt spid="717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10"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10" presetClass="entr" presetSubtype="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par>
                                <p:cTn id="44" presetID="10" presetClass="entr" presetSubtype="0"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par>
                                <p:cTn id="52" presetID="10" presetClass="entr" presetSubtype="0"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500"/>
                                        <p:tgtEl>
                                          <p:spTgt spid="29"/>
                                        </p:tgtEl>
                                      </p:cBhvr>
                                    </p:animEffect>
                                  </p:childTnLst>
                                </p:cTn>
                              </p:par>
                              <p:par>
                                <p:cTn id="55" presetID="10" presetClass="entr" presetSubtype="0"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37"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barn(outVertical)">
                                      <p:cBhvr>
                                        <p:cTn id="62" dur="500"/>
                                        <p:tgtEl>
                                          <p:spTgt spid="8"/>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3"/>
                                        </p:tgtEl>
                                        <p:attrNameLst>
                                          <p:attrName>style.visibility</p:attrName>
                                        </p:attrNameLst>
                                      </p:cBhvr>
                                      <p:to>
                                        <p:strVal val="visible"/>
                                      </p:to>
                                    </p:set>
                                    <p:animEffect transition="in" filter="fade">
                                      <p:cBhvr>
                                        <p:cTn id="65"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28" grpId="0" animBg="1"/>
      <p:bldP spid="33" grpId="0"/>
      <p:bldP spid="53" grpId="0"/>
      <p:bldP spid="2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6512" y="-27384"/>
            <a:ext cx="9180512" cy="6885384"/>
          </a:xfrm>
          <a:prstGeom prst="rect">
            <a:avLst/>
          </a:prstGeom>
        </p:spPr>
      </p:pic>
      <p:sp>
        <p:nvSpPr>
          <p:cNvPr id="4" name="Titolo 1"/>
          <p:cNvSpPr>
            <a:spLocks noGrp="1"/>
          </p:cNvSpPr>
          <p:nvPr>
            <p:ph type="title"/>
          </p:nvPr>
        </p:nvSpPr>
        <p:spPr>
          <a:xfrm>
            <a:off x="72000" y="720000"/>
            <a:ext cx="3584875" cy="832146"/>
          </a:xfrm>
          <a:solidFill>
            <a:schemeClr val="accent1">
              <a:lumMod val="40000"/>
              <a:lumOff val="60000"/>
            </a:schemeClr>
          </a:solidFill>
        </p:spPr>
        <p:txBody>
          <a:bodyPr/>
          <a:lstStyle/>
          <a:p>
            <a:pPr algn="ctr"/>
            <a:r>
              <a:rPr lang="it-IT" sz="4400" dirty="0" smtClean="0">
                <a:solidFill>
                  <a:srgbClr val="C00000"/>
                </a:solidFill>
              </a:rPr>
              <a:t>per amore di:</a:t>
            </a:r>
            <a:endParaRPr lang="it-IT" sz="4400" dirty="0">
              <a:solidFill>
                <a:srgbClr val="C00000"/>
              </a:solidFill>
            </a:endParaRPr>
          </a:p>
        </p:txBody>
      </p:sp>
      <p:sp>
        <p:nvSpPr>
          <p:cNvPr id="5" name="Titolo 1"/>
          <p:cNvSpPr txBox="1">
            <a:spLocks/>
          </p:cNvSpPr>
          <p:nvPr/>
        </p:nvSpPr>
        <p:spPr bwMode="auto">
          <a:xfrm>
            <a:off x="72000" y="72000"/>
            <a:ext cx="5976664" cy="540000"/>
          </a:xfrm>
          <a:prstGeom prst="rect">
            <a:avLst/>
          </a:prstGeom>
          <a:solidFill>
            <a:schemeClr val="accent1">
              <a:lumMod val="40000"/>
              <a:lumOff val="6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36000" numCol="1" anchor="ctr" anchorCtr="0" compatLnSpc="1">
            <a:prstTxWarp prst="textNoShape">
              <a:avLst/>
            </a:prstTxWarp>
          </a:bodyPr>
          <a:lstStyle>
            <a:lvl1pPr algn="l" rtl="0" eaLnBrk="1" fontAlgn="base" hangingPunct="1">
              <a:spcBef>
                <a:spcPct val="0"/>
              </a:spcBef>
              <a:spcAft>
                <a:spcPct val="0"/>
              </a:spcAft>
              <a:defRPr sz="2400" b="1" baseline="0">
                <a:solidFill>
                  <a:schemeClr val="tx1"/>
                </a:solidFill>
                <a:latin typeface="+mj-lt"/>
                <a:ea typeface="+mj-ea"/>
                <a:cs typeface="+mj-cs"/>
              </a:defRPr>
            </a:lvl1pPr>
            <a:lvl2pPr algn="ctr" rtl="0" eaLnBrk="1" fontAlgn="base" hangingPunct="1">
              <a:spcBef>
                <a:spcPct val="0"/>
              </a:spcBef>
              <a:spcAft>
                <a:spcPct val="0"/>
              </a:spcAft>
              <a:defRPr sz="4400">
                <a:solidFill>
                  <a:schemeClr val="tx2"/>
                </a:solidFill>
                <a:latin typeface="Verdana" pitchFamily="34" charset="0"/>
              </a:defRPr>
            </a:lvl2pPr>
            <a:lvl3pPr algn="ctr" rtl="0" eaLnBrk="1" fontAlgn="base" hangingPunct="1">
              <a:spcBef>
                <a:spcPct val="0"/>
              </a:spcBef>
              <a:spcAft>
                <a:spcPct val="0"/>
              </a:spcAft>
              <a:defRPr sz="4400">
                <a:solidFill>
                  <a:schemeClr val="tx2"/>
                </a:solidFill>
                <a:latin typeface="Verdana" pitchFamily="34" charset="0"/>
              </a:defRPr>
            </a:lvl3pPr>
            <a:lvl4pPr algn="ctr" rtl="0" eaLnBrk="1" fontAlgn="base" hangingPunct="1">
              <a:spcBef>
                <a:spcPct val="0"/>
              </a:spcBef>
              <a:spcAft>
                <a:spcPct val="0"/>
              </a:spcAft>
              <a:defRPr sz="4400">
                <a:solidFill>
                  <a:schemeClr val="tx2"/>
                </a:solidFill>
                <a:latin typeface="Verdana" pitchFamily="34" charset="0"/>
              </a:defRPr>
            </a:lvl4pPr>
            <a:lvl5pPr algn="ctr" rtl="0" eaLnBrk="1" fontAlgn="base" hangingPunct="1">
              <a:spcBef>
                <a:spcPct val="0"/>
              </a:spcBef>
              <a:spcAft>
                <a:spcPct val="0"/>
              </a:spcAft>
              <a:defRPr sz="4400">
                <a:solidFill>
                  <a:schemeClr val="tx2"/>
                </a:solidFill>
                <a:latin typeface="Verdana" pitchFamily="34" charset="0"/>
              </a:defRPr>
            </a:lvl5pPr>
            <a:lvl6pPr marL="457200" algn="ctr" rtl="0" eaLnBrk="1" fontAlgn="base" hangingPunct="1">
              <a:spcBef>
                <a:spcPct val="0"/>
              </a:spcBef>
              <a:spcAft>
                <a:spcPct val="0"/>
              </a:spcAft>
              <a:defRPr sz="4400">
                <a:solidFill>
                  <a:schemeClr val="tx2"/>
                </a:solidFill>
                <a:latin typeface="Verdana" pitchFamily="34" charset="0"/>
              </a:defRPr>
            </a:lvl6pPr>
            <a:lvl7pPr marL="914400" algn="ctr" rtl="0" eaLnBrk="1" fontAlgn="base" hangingPunct="1">
              <a:spcBef>
                <a:spcPct val="0"/>
              </a:spcBef>
              <a:spcAft>
                <a:spcPct val="0"/>
              </a:spcAft>
              <a:defRPr sz="4400">
                <a:solidFill>
                  <a:schemeClr val="tx2"/>
                </a:solidFill>
                <a:latin typeface="Verdana" pitchFamily="34" charset="0"/>
              </a:defRPr>
            </a:lvl7pPr>
            <a:lvl8pPr marL="1371600" algn="ctr" rtl="0" eaLnBrk="1" fontAlgn="base" hangingPunct="1">
              <a:spcBef>
                <a:spcPct val="0"/>
              </a:spcBef>
              <a:spcAft>
                <a:spcPct val="0"/>
              </a:spcAft>
              <a:defRPr sz="4400">
                <a:solidFill>
                  <a:schemeClr val="tx2"/>
                </a:solidFill>
                <a:latin typeface="Verdana" pitchFamily="34" charset="0"/>
              </a:defRPr>
            </a:lvl8pPr>
            <a:lvl9pPr marL="1828800" algn="ctr" rtl="0" eaLnBrk="1" fontAlgn="base" hangingPunct="1">
              <a:spcBef>
                <a:spcPct val="0"/>
              </a:spcBef>
              <a:spcAft>
                <a:spcPct val="0"/>
              </a:spcAft>
              <a:defRPr sz="4400">
                <a:solidFill>
                  <a:schemeClr val="tx2"/>
                </a:solidFill>
                <a:latin typeface="Verdana" pitchFamily="34" charset="0"/>
              </a:defRPr>
            </a:lvl9pPr>
          </a:lstStyle>
          <a:p>
            <a:pPr algn="ctr"/>
            <a:r>
              <a:rPr lang="it-IT" sz="3200" kern="0" dirty="0" smtClean="0">
                <a:solidFill>
                  <a:srgbClr val="003399"/>
                </a:solidFill>
              </a:rPr>
              <a:t>parliamo di cambiamenti climatici</a:t>
            </a:r>
            <a:endParaRPr lang="it-IT" sz="3200" kern="0" dirty="0">
              <a:solidFill>
                <a:srgbClr val="003399"/>
              </a:solidFill>
            </a:endParaRPr>
          </a:p>
        </p:txBody>
      </p:sp>
    </p:spTree>
    <p:extLst>
      <p:ext uri="{BB962C8B-B14F-4D97-AF65-F5344CB8AC3E}">
        <p14:creationId xmlns:p14="http://schemas.microsoft.com/office/powerpoint/2010/main" val="549535515"/>
      </p:ext>
    </p:extLst>
  </p:cSld>
  <p:clrMapOvr>
    <a:masterClrMapping/>
  </p:clrMapOvr>
  <mc:AlternateContent xmlns:mc="http://schemas.openxmlformats.org/markup-compatibility/2006" xmlns:p14="http://schemas.microsoft.com/office/powerpoint/2010/main">
    <mc:Choice Requires="p14">
      <p:transition spd="med" p14:dur="700" advClick="0" advTm="1200">
        <p:fade/>
      </p:transition>
    </mc:Choice>
    <mc:Fallback xmlns="">
      <p:transition spd="med" advClick="0" advTm="1200">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olo 2"/>
          <p:cNvSpPr>
            <a:spLocks noGrp="1"/>
          </p:cNvSpPr>
          <p:nvPr>
            <p:ph type="title"/>
          </p:nvPr>
        </p:nvSpPr>
        <p:spPr>
          <a:xfrm>
            <a:off x="3582988" y="4443413"/>
            <a:ext cx="2429172" cy="790575"/>
          </a:xfrm>
        </p:spPr>
        <p:txBody>
          <a:bodyPr/>
          <a:lstStyle/>
          <a:p>
            <a:r>
              <a:rPr lang="it-IT" altLang="it-IT" sz="2000" i="1" dirty="0" smtClean="0">
                <a:solidFill>
                  <a:schemeClr val="accent5">
                    <a:lumMod val="90000"/>
                  </a:schemeClr>
                </a:solidFill>
                <a:effectLst/>
              </a:rPr>
              <a:t>Impatti, conseguenze</a:t>
            </a:r>
            <a:endParaRPr altLang="it-IT" sz="2000" dirty="0" smtClean="0">
              <a:solidFill>
                <a:schemeClr val="accent5">
                  <a:lumMod val="90000"/>
                </a:schemeClr>
              </a:solidFill>
              <a:effectLst/>
            </a:endParaRPr>
          </a:p>
        </p:txBody>
      </p:sp>
      <p:pic>
        <p:nvPicPr>
          <p:cNvPr id="17413" name="Picture 10" descr="meteo_fvg_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950" y="165100"/>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Line 7"/>
          <p:cNvSpPr>
            <a:spLocks noChangeShapeType="1"/>
          </p:cNvSpPr>
          <p:nvPr/>
        </p:nvSpPr>
        <p:spPr bwMode="auto">
          <a:xfrm>
            <a:off x="1619250" y="476250"/>
            <a:ext cx="69850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7416" name="Line 7"/>
          <p:cNvSpPr>
            <a:spLocks noChangeShapeType="1"/>
          </p:cNvSpPr>
          <p:nvPr/>
        </p:nvSpPr>
        <p:spPr bwMode="auto">
          <a:xfrm>
            <a:off x="179388" y="6597650"/>
            <a:ext cx="82804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 name="Rectangle 13"/>
          <p:cNvSpPr>
            <a:spLocks noChangeArrowheads="1"/>
          </p:cNvSpPr>
          <p:nvPr/>
        </p:nvSpPr>
        <p:spPr bwMode="auto">
          <a:xfrm>
            <a:off x="809625" y="908720"/>
            <a:ext cx="7650163" cy="1224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81000" indent="-381000"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marL="0" lvl="0" indent="0" algn="ctr">
              <a:spcBef>
                <a:spcPts val="1200"/>
              </a:spcBef>
              <a:buNone/>
            </a:pPr>
            <a:r>
              <a:rPr lang="it-IT" sz="3600" dirty="0" smtClean="0">
                <a:solidFill>
                  <a:srgbClr val="C00000"/>
                </a:solidFill>
                <a:effectLst>
                  <a:outerShdw blurRad="38100" dist="38100" dir="2700000" algn="tl">
                    <a:srgbClr val="000000">
                      <a:alpha val="43137"/>
                    </a:srgbClr>
                  </a:outerShdw>
                </a:effectLst>
              </a:rPr>
              <a:t>Quali sono gli impatti dei cambiamenti climatici?</a:t>
            </a:r>
          </a:p>
          <a:p>
            <a:pPr marL="0" lvl="0" indent="0" algn="ctr">
              <a:spcBef>
                <a:spcPts val="1200"/>
              </a:spcBef>
              <a:buNone/>
            </a:pPr>
            <a:endParaRPr lang="it-IT" sz="3600" dirty="0">
              <a:solidFill>
                <a:srgbClr val="C00000"/>
              </a:solidFill>
              <a:effectLst>
                <a:outerShdw blurRad="38100" dist="38100" dir="2700000" algn="tl">
                  <a:srgbClr val="000000">
                    <a:alpha val="43137"/>
                  </a:srgbClr>
                </a:outerShdw>
              </a:effectLst>
            </a:endParaRPr>
          </a:p>
        </p:txBody>
      </p:sp>
      <p:sp>
        <p:nvSpPr>
          <p:cNvPr id="17418" name="Rectangle 3"/>
          <p:cNvSpPr>
            <a:spLocks noChangeArrowheads="1"/>
          </p:cNvSpPr>
          <p:nvPr/>
        </p:nvSpPr>
        <p:spPr bwMode="auto">
          <a:xfrm>
            <a:off x="1763713" y="188913"/>
            <a:ext cx="66246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lvl="0" algn="r" eaLnBrk="1" fontAlgn="base" hangingPunct="1">
              <a:spcAft>
                <a:spcPct val="0"/>
              </a:spcAft>
              <a:buNone/>
            </a:pPr>
            <a:r>
              <a:rPr lang="it-IT" sz="1400" b="0" i="1" kern="0" dirty="0">
                <a:solidFill>
                  <a:srgbClr val="CC6600"/>
                </a:solidFill>
                <a:latin typeface="Calibri"/>
              </a:rPr>
              <a:t>cambia il clima… in Friuli Venezia Giulia</a:t>
            </a:r>
          </a:p>
        </p:txBody>
      </p:sp>
      <p:pic>
        <p:nvPicPr>
          <p:cNvPr id="11" name="Immagin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00733" y="123453"/>
            <a:ext cx="391158" cy="497235"/>
          </a:xfrm>
          <a:prstGeom prst="rect">
            <a:avLst/>
          </a:prstGeom>
        </p:spPr>
      </p:pic>
      <p:pic>
        <p:nvPicPr>
          <p:cNvPr id="3" name="Immagine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123919" y="3046487"/>
            <a:ext cx="4896162" cy="3262833"/>
          </a:xfrm>
          <a:prstGeom prst="rect">
            <a:avLst/>
          </a:prstGeom>
        </p:spPr>
      </p:pic>
      <p:sp>
        <p:nvSpPr>
          <p:cNvPr id="10" name="Rectangle 13"/>
          <p:cNvSpPr>
            <a:spLocks noChangeArrowheads="1"/>
          </p:cNvSpPr>
          <p:nvPr/>
        </p:nvSpPr>
        <p:spPr bwMode="auto">
          <a:xfrm>
            <a:off x="783307" y="2204864"/>
            <a:ext cx="7650163" cy="7200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81000" indent="-381000"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marL="0" lvl="0" indent="0" algn="ctr">
              <a:spcBef>
                <a:spcPts val="1200"/>
              </a:spcBef>
              <a:buNone/>
            </a:pPr>
            <a:r>
              <a:rPr lang="it-IT" sz="3600" dirty="0" smtClean="0">
                <a:solidFill>
                  <a:srgbClr val="C00000"/>
                </a:solidFill>
                <a:effectLst>
                  <a:outerShdw blurRad="38100" dist="38100" dir="2700000" algn="tl">
                    <a:srgbClr val="000000">
                      <a:alpha val="43137"/>
                    </a:srgbClr>
                  </a:outerShdw>
                </a:effectLst>
              </a:rPr>
              <a:t>Quali sono le conseguenze per noi?</a:t>
            </a:r>
            <a:endParaRPr lang="it-IT" sz="3600"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58943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testo 4"/>
          <p:cNvSpPr>
            <a:spLocks noGrp="1"/>
          </p:cNvSpPr>
          <p:nvPr>
            <p:ph type="body" sz="quarter" idx="15"/>
          </p:nvPr>
        </p:nvSpPr>
        <p:spPr>
          <a:xfrm>
            <a:off x="1619250" y="165522"/>
            <a:ext cx="6840538" cy="311150"/>
          </a:xfrm>
        </p:spPr>
        <p:txBody>
          <a:bodyPr/>
          <a:lstStyle/>
          <a:p>
            <a:r>
              <a:rPr lang="it-IT" dirty="0"/>
              <a:t>cambia il clima… in Friuli Venezia Giulia</a:t>
            </a:r>
          </a:p>
          <a:p>
            <a:endParaRPr lang="it-IT" dirty="0"/>
          </a:p>
        </p:txBody>
      </p:sp>
      <p:pic>
        <p:nvPicPr>
          <p:cNvPr id="10" name="Immagine 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1520" y="2709239"/>
            <a:ext cx="2349000" cy="3132000"/>
          </a:xfrm>
          <a:prstGeom prst="rect">
            <a:avLst/>
          </a:prstGeom>
        </p:spPr>
      </p:pic>
      <p:pic>
        <p:nvPicPr>
          <p:cNvPr id="11" name="Immagin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83965" y="2709240"/>
            <a:ext cx="4520971" cy="3132000"/>
          </a:xfrm>
          <a:prstGeom prst="rect">
            <a:avLst/>
          </a:prstGeom>
        </p:spPr>
      </p:pic>
      <p:pic>
        <p:nvPicPr>
          <p:cNvPr id="3" name="Immagin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59259" y="2702765"/>
            <a:ext cx="2084749" cy="3132000"/>
          </a:xfrm>
          <a:prstGeom prst="rect">
            <a:avLst/>
          </a:prstGeom>
        </p:spPr>
      </p:pic>
      <p:sp>
        <p:nvSpPr>
          <p:cNvPr id="15" name="Titolo 14"/>
          <p:cNvSpPr>
            <a:spLocks noGrp="1"/>
          </p:cNvSpPr>
          <p:nvPr>
            <p:ph type="title"/>
          </p:nvPr>
        </p:nvSpPr>
        <p:spPr>
          <a:xfrm>
            <a:off x="685800" y="609599"/>
            <a:ext cx="7772400" cy="1634173"/>
          </a:xfrm>
        </p:spPr>
        <p:txBody>
          <a:bodyPr/>
          <a:lstStyle/>
          <a:p>
            <a:pPr lvl="0" fontAlgn="auto">
              <a:spcBef>
                <a:spcPts val="0"/>
              </a:spcBef>
              <a:spcAft>
                <a:spcPts val="0"/>
              </a:spcAft>
              <a:defRPr/>
            </a:pPr>
            <a:r>
              <a:rPr lang="it-IT" altLang="it-IT" dirty="0">
                <a:solidFill>
                  <a:srgbClr val="003399"/>
                </a:solidFill>
                <a:cs typeface="Arial" charset="0"/>
              </a:rPr>
              <a:t>i recenti cambiamenti climatici </a:t>
            </a:r>
            <a:br>
              <a:rPr lang="it-IT" altLang="it-IT" dirty="0">
                <a:solidFill>
                  <a:srgbClr val="003399"/>
                </a:solidFill>
                <a:cs typeface="Arial" charset="0"/>
              </a:rPr>
            </a:br>
            <a:r>
              <a:rPr lang="it-IT" altLang="it-IT" dirty="0">
                <a:solidFill>
                  <a:srgbClr val="003399"/>
                </a:solidFill>
                <a:cs typeface="Arial" charset="0"/>
              </a:rPr>
              <a:t>hanno avuto e avranno </a:t>
            </a:r>
            <a:br>
              <a:rPr lang="it-IT" altLang="it-IT" dirty="0">
                <a:solidFill>
                  <a:srgbClr val="003399"/>
                </a:solidFill>
                <a:cs typeface="Arial" charset="0"/>
              </a:rPr>
            </a:br>
            <a:r>
              <a:rPr lang="it-IT" altLang="it-IT" dirty="0">
                <a:cs typeface="Arial" charset="0"/>
              </a:rPr>
              <a:t>impatti diffusi </a:t>
            </a:r>
            <a:r>
              <a:rPr lang="it-IT" altLang="it-IT" dirty="0">
                <a:solidFill>
                  <a:srgbClr val="003399"/>
                </a:solidFill>
                <a:cs typeface="Arial" charset="0"/>
              </a:rPr>
              <a:t>sui sistemi </a:t>
            </a:r>
            <a:r>
              <a:rPr lang="it-IT" altLang="it-IT" dirty="0">
                <a:cs typeface="Arial" charset="0"/>
              </a:rPr>
              <a:t>umani e naturali</a:t>
            </a:r>
            <a:r>
              <a:rPr lang="it-IT" altLang="it-IT" dirty="0">
                <a:solidFill>
                  <a:srgbClr val="003399"/>
                </a:solidFill>
                <a:cs typeface="Arial" charset="0"/>
              </a:rPr>
              <a:t> </a:t>
            </a:r>
            <a:endParaRPr lang="it-IT" sz="2400" dirty="0">
              <a:solidFill>
                <a:sysClr val="windowText" lastClr="000000"/>
              </a:solidFill>
            </a:endParaRPr>
          </a:p>
        </p:txBody>
      </p:sp>
      <p:graphicFrame>
        <p:nvGraphicFramePr>
          <p:cNvPr id="16" name="Diagramma 15"/>
          <p:cNvGraphicFramePr/>
          <p:nvPr>
            <p:extLst>
              <p:ext uri="{D42A27DB-BD31-4B8C-83A1-F6EECF244321}">
                <p14:modId xmlns:p14="http://schemas.microsoft.com/office/powerpoint/2010/main" val="2784808649"/>
              </p:ext>
            </p:extLst>
          </p:nvPr>
        </p:nvGraphicFramePr>
        <p:xfrm>
          <a:off x="107504" y="2348880"/>
          <a:ext cx="8928992" cy="38884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187915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3" fill="hold" grpId="0" nodeType="clickEffect">
                                  <p:stCondLst>
                                    <p:cond delay="0"/>
                                  </p:stCondLst>
                                  <p:childTnLst>
                                    <p:set>
                                      <p:cBhvr>
                                        <p:cTn id="17" dur="1" fill="hold">
                                          <p:stCondLst>
                                            <p:cond delay="0"/>
                                          </p:stCondLst>
                                        </p:cTn>
                                        <p:tgtEl>
                                          <p:spTgt spid="16">
                                            <p:graphicEl>
                                              <a:dgm id="{8F9F08CB-1946-4D1D-8EDA-381EAE01A0B6}"/>
                                            </p:graphicEl>
                                          </p:spTgt>
                                        </p:tgtEl>
                                        <p:attrNameLst>
                                          <p:attrName>style.visibility</p:attrName>
                                        </p:attrNameLst>
                                      </p:cBhvr>
                                      <p:to>
                                        <p:strVal val="visible"/>
                                      </p:to>
                                    </p:set>
                                    <p:animEffect transition="in" filter="strips(upRight)">
                                      <p:cBhvr>
                                        <p:cTn id="18" dur="500"/>
                                        <p:tgtEl>
                                          <p:spTgt spid="16">
                                            <p:graphicEl>
                                              <a:dgm id="{8F9F08CB-1946-4D1D-8EDA-381EAE01A0B6}"/>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3" fill="hold" grpId="0" nodeType="clickEffect">
                                  <p:stCondLst>
                                    <p:cond delay="0"/>
                                  </p:stCondLst>
                                  <p:childTnLst>
                                    <p:set>
                                      <p:cBhvr>
                                        <p:cTn id="22" dur="1" fill="hold">
                                          <p:stCondLst>
                                            <p:cond delay="0"/>
                                          </p:stCondLst>
                                        </p:cTn>
                                        <p:tgtEl>
                                          <p:spTgt spid="16">
                                            <p:graphicEl>
                                              <a:dgm id="{35E57291-CFE5-4E93-90AB-799E7379C0BD}"/>
                                            </p:graphicEl>
                                          </p:spTgt>
                                        </p:tgtEl>
                                        <p:attrNameLst>
                                          <p:attrName>style.visibility</p:attrName>
                                        </p:attrNameLst>
                                      </p:cBhvr>
                                      <p:to>
                                        <p:strVal val="visible"/>
                                      </p:to>
                                    </p:set>
                                    <p:animEffect transition="in" filter="strips(upRight)">
                                      <p:cBhvr>
                                        <p:cTn id="23" dur="500"/>
                                        <p:tgtEl>
                                          <p:spTgt spid="16">
                                            <p:graphicEl>
                                              <a:dgm id="{35E57291-CFE5-4E93-90AB-799E7379C0BD}"/>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3" fill="hold" grpId="0" nodeType="clickEffect">
                                  <p:stCondLst>
                                    <p:cond delay="0"/>
                                  </p:stCondLst>
                                  <p:childTnLst>
                                    <p:set>
                                      <p:cBhvr>
                                        <p:cTn id="27" dur="1" fill="hold">
                                          <p:stCondLst>
                                            <p:cond delay="0"/>
                                          </p:stCondLst>
                                        </p:cTn>
                                        <p:tgtEl>
                                          <p:spTgt spid="16">
                                            <p:graphicEl>
                                              <a:dgm id="{62177912-4039-4F50-B5B7-6603896F191A}"/>
                                            </p:graphicEl>
                                          </p:spTgt>
                                        </p:tgtEl>
                                        <p:attrNameLst>
                                          <p:attrName>style.visibility</p:attrName>
                                        </p:attrNameLst>
                                      </p:cBhvr>
                                      <p:to>
                                        <p:strVal val="visible"/>
                                      </p:to>
                                    </p:set>
                                    <p:animEffect transition="in" filter="strips(upRight)">
                                      <p:cBhvr>
                                        <p:cTn id="28" dur="500"/>
                                        <p:tgtEl>
                                          <p:spTgt spid="16">
                                            <p:graphicEl>
                                              <a:dgm id="{62177912-4039-4F50-B5B7-6603896F191A}"/>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3" fill="hold" grpId="0" nodeType="clickEffect">
                                  <p:stCondLst>
                                    <p:cond delay="0"/>
                                  </p:stCondLst>
                                  <p:childTnLst>
                                    <p:set>
                                      <p:cBhvr>
                                        <p:cTn id="32" dur="1" fill="hold">
                                          <p:stCondLst>
                                            <p:cond delay="0"/>
                                          </p:stCondLst>
                                        </p:cTn>
                                        <p:tgtEl>
                                          <p:spTgt spid="16">
                                            <p:graphicEl>
                                              <a:dgm id="{49554EC1-07C5-4B63-9311-7DDC7A0B6B92}"/>
                                            </p:graphicEl>
                                          </p:spTgt>
                                        </p:tgtEl>
                                        <p:attrNameLst>
                                          <p:attrName>style.visibility</p:attrName>
                                        </p:attrNameLst>
                                      </p:cBhvr>
                                      <p:to>
                                        <p:strVal val="visible"/>
                                      </p:to>
                                    </p:set>
                                    <p:animEffect transition="in" filter="strips(upRight)">
                                      <p:cBhvr>
                                        <p:cTn id="33" dur="500"/>
                                        <p:tgtEl>
                                          <p:spTgt spid="16">
                                            <p:graphicEl>
                                              <a:dgm id="{49554EC1-07C5-4B63-9311-7DDC7A0B6B9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Sub>
          <a:bldDgm bld="one"/>
        </p:bldSub>
      </p:bldGraphic>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90"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b="2633"/>
          <a:stretch/>
        </p:blipFill>
        <p:spPr bwMode="auto">
          <a:xfrm>
            <a:off x="1040464" y="1514401"/>
            <a:ext cx="6987920" cy="5082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olo 1"/>
          <p:cNvSpPr>
            <a:spLocks noGrp="1"/>
          </p:cNvSpPr>
          <p:nvPr>
            <p:ph type="title" idx="4294967295"/>
          </p:nvPr>
        </p:nvSpPr>
        <p:spPr>
          <a:xfrm>
            <a:off x="107950" y="152400"/>
            <a:ext cx="1395858" cy="285075"/>
          </a:xfrm>
        </p:spPr>
        <p:txBody>
          <a:bodyPr/>
          <a:lstStyle/>
          <a:p>
            <a:r>
              <a:rPr lang="it-IT" sz="1100" b="0" dirty="0" smtClean="0"/>
              <a:t>Impatti CC: globali e regionali, diversificati</a:t>
            </a:r>
            <a:endParaRPr lang="it-IT" sz="1100" b="0" dirty="0"/>
          </a:p>
        </p:txBody>
      </p:sp>
      <p:pic>
        <p:nvPicPr>
          <p:cNvPr id="46083" name="Picture 10" descr="meteo_fvg_O"/>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7950" y="165100"/>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Line 7"/>
          <p:cNvSpPr>
            <a:spLocks noChangeShapeType="1"/>
          </p:cNvSpPr>
          <p:nvPr/>
        </p:nvSpPr>
        <p:spPr bwMode="auto">
          <a:xfrm>
            <a:off x="898773" y="6597650"/>
            <a:ext cx="8618961"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46086" name="Rectangle 12"/>
          <p:cNvSpPr>
            <a:spLocks noChangeArrowheads="1"/>
          </p:cNvSpPr>
          <p:nvPr/>
        </p:nvSpPr>
        <p:spPr bwMode="auto">
          <a:xfrm>
            <a:off x="179388" y="662335"/>
            <a:ext cx="8878887" cy="606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1"/>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ts val="600"/>
              </a:spcBef>
              <a:buFontTx/>
              <a:buNone/>
            </a:pPr>
            <a:r>
              <a:rPr lang="it-IT" altLang="it-IT" dirty="0">
                <a:solidFill>
                  <a:srgbClr val="C00000"/>
                </a:solidFill>
              </a:rPr>
              <a:t>i</a:t>
            </a:r>
            <a:r>
              <a:rPr lang="it-IT" altLang="it-IT" dirty="0" smtClean="0">
                <a:solidFill>
                  <a:srgbClr val="C00000"/>
                </a:solidFill>
              </a:rPr>
              <a:t> cambiamenti climatici hanno impatti </a:t>
            </a:r>
            <a:br>
              <a:rPr lang="it-IT" altLang="it-IT" dirty="0" smtClean="0">
                <a:solidFill>
                  <a:srgbClr val="C00000"/>
                </a:solidFill>
              </a:rPr>
            </a:br>
            <a:r>
              <a:rPr lang="it-IT" altLang="it-IT" dirty="0" smtClean="0">
                <a:solidFill>
                  <a:srgbClr val="C00000"/>
                </a:solidFill>
              </a:rPr>
              <a:t>globali e regionali, diversi nelle varie zone</a:t>
            </a:r>
            <a:endParaRPr lang="it-IT" altLang="it-IT" dirty="0">
              <a:solidFill>
                <a:srgbClr val="C00000"/>
              </a:solidFill>
            </a:endParaRPr>
          </a:p>
        </p:txBody>
      </p:sp>
      <p:sp>
        <p:nvSpPr>
          <p:cNvPr id="46087" name="Rectangle 3"/>
          <p:cNvSpPr>
            <a:spLocks noChangeArrowheads="1"/>
          </p:cNvSpPr>
          <p:nvPr/>
        </p:nvSpPr>
        <p:spPr bwMode="auto">
          <a:xfrm>
            <a:off x="1763713" y="188913"/>
            <a:ext cx="66246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lvl="0" algn="r" eaLnBrk="1" fontAlgn="base" hangingPunct="1">
              <a:spcAft>
                <a:spcPct val="0"/>
              </a:spcAft>
              <a:buNone/>
            </a:pPr>
            <a:r>
              <a:rPr lang="it-IT" sz="1400" b="0" i="1" kern="0" dirty="0">
                <a:solidFill>
                  <a:srgbClr val="CC6600"/>
                </a:solidFill>
                <a:latin typeface="Calibri"/>
              </a:rPr>
              <a:t>cambia il clima… in Friuli Venezia Giulia</a:t>
            </a:r>
          </a:p>
        </p:txBody>
      </p:sp>
      <p:sp>
        <p:nvSpPr>
          <p:cNvPr id="46088" name="Line 7"/>
          <p:cNvSpPr>
            <a:spLocks noChangeShapeType="1"/>
          </p:cNvSpPr>
          <p:nvPr/>
        </p:nvSpPr>
        <p:spPr bwMode="auto">
          <a:xfrm>
            <a:off x="1619250" y="476250"/>
            <a:ext cx="69850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46089" name="AutoShape 11" descr="Risultati immagini per zanzara tigre"/>
          <p:cNvSpPr>
            <a:spLocks noChangeAspect="1" noChangeArrowheads="1"/>
          </p:cNvSpPr>
          <p:nvPr/>
        </p:nvSpPr>
        <p:spPr bwMode="auto">
          <a:xfrm>
            <a:off x="333375"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eaLnBrk="1" hangingPunct="1">
              <a:spcBef>
                <a:spcPct val="0"/>
              </a:spcBef>
              <a:buFontTx/>
              <a:buNone/>
            </a:pPr>
            <a:endParaRPr lang="it-IT" altLang="it-IT" sz="2000" b="0">
              <a:solidFill>
                <a:srgbClr val="003399"/>
              </a:solidFill>
              <a:latin typeface="Verdana" pitchFamily="34" charset="0"/>
            </a:endParaRPr>
          </a:p>
        </p:txBody>
      </p:sp>
      <p:sp>
        <p:nvSpPr>
          <p:cNvPr id="46091" name="Rettangolo 2"/>
          <p:cNvSpPr>
            <a:spLocks noChangeArrowheads="1"/>
          </p:cNvSpPr>
          <p:nvPr/>
        </p:nvSpPr>
        <p:spPr bwMode="auto">
          <a:xfrm>
            <a:off x="1017" y="6237312"/>
            <a:ext cx="946752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eaLnBrk="1" hangingPunct="1">
              <a:spcBef>
                <a:spcPct val="0"/>
              </a:spcBef>
              <a:buFontTx/>
              <a:buNone/>
            </a:pPr>
            <a:r>
              <a:rPr lang="it-IT" altLang="it-IT" sz="1200" i="1" dirty="0">
                <a:solidFill>
                  <a:srgbClr val="CC6600"/>
                </a:solidFill>
              </a:rPr>
              <a:t>IPCC – </a:t>
            </a:r>
            <a:r>
              <a:rPr lang="it-IT" altLang="it-IT" sz="1200" i="1" dirty="0" smtClean="0">
                <a:solidFill>
                  <a:srgbClr val="CC6600"/>
                </a:solidFill>
              </a:rPr>
              <a:t>AR5</a:t>
            </a:r>
            <a:br>
              <a:rPr lang="it-IT" altLang="it-IT" sz="1200" i="1" dirty="0" smtClean="0">
                <a:solidFill>
                  <a:srgbClr val="CC6600"/>
                </a:solidFill>
              </a:rPr>
            </a:br>
            <a:r>
              <a:rPr lang="it-IT" altLang="it-IT" sz="1200" i="1" dirty="0" smtClean="0">
                <a:solidFill>
                  <a:srgbClr val="CC6600"/>
                </a:solidFill>
              </a:rPr>
              <a:t> </a:t>
            </a:r>
            <a:r>
              <a:rPr lang="it-IT" altLang="it-IT" sz="1200" i="1" dirty="0">
                <a:solidFill>
                  <a:srgbClr val="CC6600"/>
                </a:solidFill>
              </a:rPr>
              <a:t>- WG2</a:t>
            </a:r>
          </a:p>
          <a:p>
            <a:pPr eaLnBrk="1" hangingPunct="1">
              <a:spcBef>
                <a:spcPct val="0"/>
              </a:spcBef>
              <a:buFontTx/>
              <a:buNone/>
            </a:pPr>
            <a:r>
              <a:rPr lang="it-IT" altLang="it-IT" sz="1200" i="1" dirty="0">
                <a:solidFill>
                  <a:srgbClr val="CC6600"/>
                </a:solidFill>
              </a:rPr>
              <a:t>Figura SPM.2: impatti diffusi in un mondo che cambia. (A) Profili globali degli impatti dei recenti decenni attribuiti al cambiamento </a:t>
            </a:r>
            <a:r>
              <a:rPr lang="it-IT" altLang="it-IT" sz="1200" i="1" dirty="0" smtClean="0">
                <a:solidFill>
                  <a:srgbClr val="CC6600"/>
                </a:solidFill>
              </a:rPr>
              <a:t>climatico </a:t>
            </a:r>
            <a:endParaRPr lang="it-IT" altLang="it-IT" sz="1200" i="1" dirty="0">
              <a:solidFill>
                <a:srgbClr val="CC6600"/>
              </a:solidFill>
            </a:endParaRPr>
          </a:p>
        </p:txBody>
      </p:sp>
      <p:pic>
        <p:nvPicPr>
          <p:cNvPr id="14" name="Immagine 1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38972" y="4046279"/>
            <a:ext cx="1167853" cy="778264"/>
          </a:xfrm>
          <a:prstGeom prst="rect">
            <a:avLst/>
          </a:prstGeom>
        </p:spPr>
      </p:pic>
      <p:pic>
        <p:nvPicPr>
          <p:cNvPr id="15" name="Immagine 1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303969" y="4425376"/>
            <a:ext cx="1028390" cy="685325"/>
          </a:xfrm>
          <a:prstGeom prst="rect">
            <a:avLst/>
          </a:prstGeom>
        </p:spPr>
      </p:pic>
      <p:cxnSp>
        <p:nvCxnSpPr>
          <p:cNvPr id="4" name="Connettore 2 3"/>
          <p:cNvCxnSpPr/>
          <p:nvPr/>
        </p:nvCxnSpPr>
        <p:spPr bwMode="auto">
          <a:xfrm>
            <a:off x="4245858" y="3477912"/>
            <a:ext cx="829503" cy="632634"/>
          </a:xfrm>
          <a:prstGeom prst="straightConnector1">
            <a:avLst/>
          </a:prstGeom>
          <a:noFill/>
          <a:ln w="38100" cap="flat" cmpd="sng" algn="ctr">
            <a:solidFill>
              <a:srgbClr val="FF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Connettore 2 19"/>
          <p:cNvCxnSpPr/>
          <p:nvPr/>
        </p:nvCxnSpPr>
        <p:spPr bwMode="auto">
          <a:xfrm flipH="1">
            <a:off x="2230687" y="4046279"/>
            <a:ext cx="757137" cy="527110"/>
          </a:xfrm>
          <a:prstGeom prst="straightConnector1">
            <a:avLst/>
          </a:prstGeom>
          <a:noFill/>
          <a:ln w="38100" cap="flat" cmpd="sng" algn="ctr">
            <a:solidFill>
              <a:srgbClr val="FF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6" name="Immagine 2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700733" y="123453"/>
            <a:ext cx="391158" cy="497235"/>
          </a:xfrm>
          <a:prstGeom prst="rect">
            <a:avLst/>
          </a:prstGeom>
        </p:spPr>
      </p:pic>
    </p:spTree>
    <p:extLst>
      <p:ext uri="{BB962C8B-B14F-4D97-AF65-F5344CB8AC3E}">
        <p14:creationId xmlns:p14="http://schemas.microsoft.com/office/powerpoint/2010/main" val="3864741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236638" y="3212976"/>
            <a:ext cx="3406650" cy="1126439"/>
          </a:xfrm>
        </p:spPr>
        <p:txBody>
          <a:bodyPr/>
          <a:lstStyle/>
          <a:p>
            <a:r>
              <a:rPr lang="it-IT" dirty="0" smtClean="0"/>
              <a:t>Impatti CC:</a:t>
            </a:r>
            <a:r>
              <a:rPr lang="it-IT" baseline="0" dirty="0" smtClean="0"/>
              <a:t> regionali – Europa (SOER)</a:t>
            </a:r>
            <a:endParaRPr lang="it-IT" dirty="0"/>
          </a:p>
        </p:txBody>
      </p:sp>
      <p:pic>
        <p:nvPicPr>
          <p:cNvPr id="46083" name="Picture 10" descr="meteo_fvg_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50" y="165100"/>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Line 7"/>
          <p:cNvSpPr>
            <a:spLocks noChangeShapeType="1"/>
          </p:cNvSpPr>
          <p:nvPr/>
        </p:nvSpPr>
        <p:spPr bwMode="auto">
          <a:xfrm>
            <a:off x="179388" y="6597650"/>
            <a:ext cx="8713787"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46086" name="Rectangle 12"/>
          <p:cNvSpPr>
            <a:spLocks noChangeArrowheads="1"/>
          </p:cNvSpPr>
          <p:nvPr/>
        </p:nvSpPr>
        <p:spPr bwMode="auto">
          <a:xfrm>
            <a:off x="64159" y="542925"/>
            <a:ext cx="5803985" cy="5098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1"/>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ts val="600"/>
              </a:spcBef>
              <a:buFontTx/>
              <a:buNone/>
            </a:pPr>
            <a:r>
              <a:rPr lang="it-IT" altLang="it-IT" sz="2800" i="1" dirty="0">
                <a:solidFill>
                  <a:srgbClr val="CC6600"/>
                </a:solidFill>
              </a:rPr>
              <a:t>Gli impatti dei cambiamenti climatici</a:t>
            </a:r>
          </a:p>
        </p:txBody>
      </p:sp>
      <p:sp>
        <p:nvSpPr>
          <p:cNvPr id="46087" name="Rectangle 3"/>
          <p:cNvSpPr>
            <a:spLocks noChangeArrowheads="1"/>
          </p:cNvSpPr>
          <p:nvPr/>
        </p:nvSpPr>
        <p:spPr bwMode="auto">
          <a:xfrm>
            <a:off x="1763713" y="188913"/>
            <a:ext cx="66246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lvl="0" algn="r" eaLnBrk="1" fontAlgn="base" hangingPunct="1">
              <a:spcAft>
                <a:spcPct val="0"/>
              </a:spcAft>
              <a:buNone/>
            </a:pPr>
            <a:r>
              <a:rPr lang="it-IT" sz="1400" b="0" i="1" kern="0" dirty="0">
                <a:solidFill>
                  <a:srgbClr val="CC6600"/>
                </a:solidFill>
                <a:latin typeface="Calibri"/>
              </a:rPr>
              <a:t>cambia il clima… in Friuli Venezia Giulia</a:t>
            </a:r>
          </a:p>
        </p:txBody>
      </p:sp>
      <p:sp>
        <p:nvSpPr>
          <p:cNvPr id="46088" name="Line 7"/>
          <p:cNvSpPr>
            <a:spLocks noChangeShapeType="1"/>
          </p:cNvSpPr>
          <p:nvPr/>
        </p:nvSpPr>
        <p:spPr bwMode="auto">
          <a:xfrm>
            <a:off x="1619250" y="476250"/>
            <a:ext cx="69850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46089" name="AutoShape 11" descr="Risultati immagini per zanzara tigre"/>
          <p:cNvSpPr>
            <a:spLocks noChangeAspect="1" noChangeArrowheads="1"/>
          </p:cNvSpPr>
          <p:nvPr/>
        </p:nvSpPr>
        <p:spPr bwMode="auto">
          <a:xfrm>
            <a:off x="333375"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eaLnBrk="1" hangingPunct="1">
              <a:spcBef>
                <a:spcPct val="0"/>
              </a:spcBef>
              <a:buFontTx/>
              <a:buNone/>
            </a:pPr>
            <a:endParaRPr lang="it-IT" altLang="it-IT" sz="2000" b="0">
              <a:solidFill>
                <a:srgbClr val="003399"/>
              </a:solidFill>
              <a:latin typeface="Verdana" pitchFamily="34" charset="0"/>
            </a:endParaRPr>
          </a:p>
        </p:txBody>
      </p:sp>
      <p:sp>
        <p:nvSpPr>
          <p:cNvPr id="46092" name="Rettangolo 1"/>
          <p:cNvSpPr>
            <a:spLocks noChangeArrowheads="1"/>
          </p:cNvSpPr>
          <p:nvPr/>
        </p:nvSpPr>
        <p:spPr bwMode="auto">
          <a:xfrm>
            <a:off x="6300192" y="476250"/>
            <a:ext cx="273269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eaLnBrk="1" hangingPunct="1">
              <a:spcBef>
                <a:spcPct val="0"/>
              </a:spcBef>
              <a:buFontTx/>
              <a:buNone/>
            </a:pPr>
            <a:r>
              <a:rPr lang="it-IT" altLang="it-IT" sz="2400" dirty="0" smtClean="0">
                <a:solidFill>
                  <a:srgbClr val="003399"/>
                </a:solidFill>
              </a:rPr>
              <a:t>Cosa succede e succederà </a:t>
            </a:r>
            <a:r>
              <a:rPr lang="it-IT" altLang="it-IT" sz="2400" dirty="0" smtClean="0">
                <a:solidFill>
                  <a:srgbClr val="C00000"/>
                </a:solidFill>
              </a:rPr>
              <a:t>in Europa</a:t>
            </a:r>
            <a:endParaRPr lang="it-IT" altLang="it-IT" sz="2400" dirty="0">
              <a:solidFill>
                <a:srgbClr val="C00000"/>
              </a:solidFill>
            </a:endParaRPr>
          </a:p>
        </p:txBody>
      </p:sp>
      <p:pic>
        <p:nvPicPr>
          <p:cNvPr id="317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7746"/>
          <a:stretch/>
        </p:blipFill>
        <p:spPr bwMode="auto">
          <a:xfrm>
            <a:off x="192698" y="1121882"/>
            <a:ext cx="3811784" cy="4986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5089" y="1285716"/>
            <a:ext cx="3892428" cy="2287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8208" y="3717031"/>
            <a:ext cx="3957480" cy="2825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091" name="Rettangolo 2"/>
          <p:cNvSpPr>
            <a:spLocks noChangeArrowheads="1"/>
          </p:cNvSpPr>
          <p:nvPr/>
        </p:nvSpPr>
        <p:spPr bwMode="auto">
          <a:xfrm>
            <a:off x="414044" y="6135984"/>
            <a:ext cx="3369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eaLnBrk="1" hangingPunct="1">
              <a:spcBef>
                <a:spcPct val="0"/>
              </a:spcBef>
              <a:buFontTx/>
              <a:buNone/>
            </a:pPr>
            <a:r>
              <a:rPr lang="it-IT" altLang="it-IT" sz="1200" dirty="0" smtClean="0">
                <a:solidFill>
                  <a:srgbClr val="CC6600"/>
                </a:solidFill>
              </a:rPr>
              <a:t>EEA Agenzia </a:t>
            </a:r>
            <a:r>
              <a:rPr lang="it-IT" altLang="it-IT" sz="1200" dirty="0">
                <a:solidFill>
                  <a:srgbClr val="CC6600"/>
                </a:solidFill>
              </a:rPr>
              <a:t>Europea dell’Ambiente </a:t>
            </a:r>
            <a:r>
              <a:rPr lang="it-IT" altLang="it-IT" sz="1200" i="1" dirty="0" smtClean="0">
                <a:solidFill>
                  <a:srgbClr val="CC6600"/>
                </a:solidFill>
              </a:rPr>
              <a:t>– L’ambiente </a:t>
            </a:r>
            <a:r>
              <a:rPr lang="it-IT" altLang="it-IT" sz="1200" i="1" dirty="0">
                <a:solidFill>
                  <a:srgbClr val="CC6600"/>
                </a:solidFill>
              </a:rPr>
              <a:t>in Europa | Stato e prospettive nel </a:t>
            </a:r>
            <a:r>
              <a:rPr lang="it-IT" altLang="it-IT" sz="1200" i="1" dirty="0" smtClean="0">
                <a:solidFill>
                  <a:srgbClr val="CC6600"/>
                </a:solidFill>
              </a:rPr>
              <a:t>2015 (</a:t>
            </a:r>
            <a:r>
              <a:rPr lang="it-IT" altLang="it-IT" sz="1200" dirty="0" smtClean="0">
                <a:solidFill>
                  <a:srgbClr val="CC6600"/>
                </a:solidFill>
              </a:rPr>
              <a:t>cap</a:t>
            </a:r>
            <a:r>
              <a:rPr lang="it-IT" altLang="it-IT" sz="1200" dirty="0">
                <a:solidFill>
                  <a:srgbClr val="CC6600"/>
                </a:solidFill>
              </a:rPr>
              <a:t>. </a:t>
            </a:r>
            <a:r>
              <a:rPr lang="it-IT" altLang="it-IT" sz="1200" dirty="0" smtClean="0">
                <a:solidFill>
                  <a:srgbClr val="CC6600"/>
                </a:solidFill>
              </a:rPr>
              <a:t>3.9)</a:t>
            </a:r>
            <a:endParaRPr lang="it-IT" altLang="it-IT" sz="1200" i="1" dirty="0">
              <a:solidFill>
                <a:srgbClr val="CC6600"/>
              </a:solidFill>
            </a:endParaRPr>
          </a:p>
        </p:txBody>
      </p:sp>
      <p:sp>
        <p:nvSpPr>
          <p:cNvPr id="5" name="Freccia a destra 4"/>
          <p:cNvSpPr/>
          <p:nvPr/>
        </p:nvSpPr>
        <p:spPr bwMode="auto">
          <a:xfrm rot="19220189">
            <a:off x="3785025" y="3127418"/>
            <a:ext cx="1350150" cy="327489"/>
          </a:xfrm>
          <a:prstGeom prst="rightArrow">
            <a:avLst>
              <a:gd name="adj1" fmla="val 41354"/>
              <a:gd name="adj2" fmla="val 46398"/>
            </a:avLst>
          </a:prstGeom>
          <a:solidFill>
            <a:srgbClr val="800080"/>
          </a:solidFill>
          <a:ln>
            <a:noFill/>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000" b="0" i="0" u="none" strike="noStrike" cap="none" normalizeH="0" baseline="0" smtClean="0">
              <a:ln>
                <a:noFill/>
              </a:ln>
              <a:solidFill>
                <a:srgbClr val="003399"/>
              </a:solidFill>
              <a:effectLst/>
              <a:latin typeface="Verdana" pitchFamily="34" charset="0"/>
            </a:endParaRPr>
          </a:p>
        </p:txBody>
      </p:sp>
      <p:sp>
        <p:nvSpPr>
          <p:cNvPr id="23" name="Freccia a destra 22"/>
          <p:cNvSpPr/>
          <p:nvPr/>
        </p:nvSpPr>
        <p:spPr bwMode="auto">
          <a:xfrm rot="2298794">
            <a:off x="3783166" y="4913801"/>
            <a:ext cx="942441" cy="327489"/>
          </a:xfrm>
          <a:prstGeom prst="rightArrow">
            <a:avLst>
              <a:gd name="adj1" fmla="val 41354"/>
              <a:gd name="adj2" fmla="val 46398"/>
            </a:avLst>
          </a:prstGeom>
          <a:solidFill>
            <a:srgbClr val="FF7415"/>
          </a:solidFill>
          <a:ln>
            <a:noFill/>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000" b="0" i="0" u="none" strike="noStrike" cap="none" normalizeH="0" baseline="0" smtClean="0">
              <a:ln>
                <a:noFill/>
              </a:ln>
              <a:solidFill>
                <a:srgbClr val="003399"/>
              </a:solidFill>
              <a:effectLst/>
              <a:latin typeface="Verdana" pitchFamily="34" charset="0"/>
            </a:endParaRPr>
          </a:p>
        </p:txBody>
      </p:sp>
      <p:pic>
        <p:nvPicPr>
          <p:cNvPr id="3175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78323" y="3848100"/>
            <a:ext cx="809625"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Immagine 1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700733" y="123453"/>
            <a:ext cx="391158" cy="497235"/>
          </a:xfrm>
          <a:prstGeom prst="rect">
            <a:avLst/>
          </a:prstGeom>
        </p:spPr>
      </p:pic>
    </p:spTree>
    <p:extLst>
      <p:ext uri="{BB962C8B-B14F-4D97-AF65-F5344CB8AC3E}">
        <p14:creationId xmlns:p14="http://schemas.microsoft.com/office/powerpoint/2010/main" val="3806574039"/>
      </p:ext>
    </p:extLst>
  </p:cSld>
  <p:clrMapOvr>
    <a:masterClrMapping/>
  </p:clrMapOvr>
  <p:transition>
    <p:strips dir="rd"/>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236638" y="3212976"/>
            <a:ext cx="3406650" cy="1126439"/>
          </a:xfrm>
        </p:spPr>
        <p:txBody>
          <a:bodyPr/>
          <a:lstStyle/>
          <a:p>
            <a:r>
              <a:rPr lang="it-IT" dirty="0" smtClean="0"/>
              <a:t>Impatti CC:</a:t>
            </a:r>
            <a:r>
              <a:rPr lang="it-IT" baseline="0" dirty="0" smtClean="0"/>
              <a:t> regionali – Europa (SOER)</a:t>
            </a:r>
            <a:endParaRPr lang="it-IT" dirty="0"/>
          </a:p>
        </p:txBody>
      </p:sp>
      <p:pic>
        <p:nvPicPr>
          <p:cNvPr id="46083" name="Picture 10" descr="meteo_fvg_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50" y="165100"/>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Line 7"/>
          <p:cNvSpPr>
            <a:spLocks noChangeShapeType="1"/>
          </p:cNvSpPr>
          <p:nvPr/>
        </p:nvSpPr>
        <p:spPr bwMode="auto">
          <a:xfrm>
            <a:off x="179388" y="6597650"/>
            <a:ext cx="8713787"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46086" name="Rectangle 12"/>
          <p:cNvSpPr>
            <a:spLocks noChangeArrowheads="1"/>
          </p:cNvSpPr>
          <p:nvPr/>
        </p:nvSpPr>
        <p:spPr bwMode="auto">
          <a:xfrm>
            <a:off x="64159" y="542925"/>
            <a:ext cx="5803985" cy="5098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1"/>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ts val="600"/>
              </a:spcBef>
              <a:buFontTx/>
              <a:buNone/>
            </a:pPr>
            <a:r>
              <a:rPr lang="it-IT" altLang="it-IT" sz="2800" i="1" dirty="0">
                <a:solidFill>
                  <a:srgbClr val="CC6600"/>
                </a:solidFill>
              </a:rPr>
              <a:t>Gli impatti dei cambiamenti climatici</a:t>
            </a:r>
          </a:p>
        </p:txBody>
      </p:sp>
      <p:sp>
        <p:nvSpPr>
          <p:cNvPr id="46087" name="Rectangle 3"/>
          <p:cNvSpPr>
            <a:spLocks noChangeArrowheads="1"/>
          </p:cNvSpPr>
          <p:nvPr/>
        </p:nvSpPr>
        <p:spPr bwMode="auto">
          <a:xfrm>
            <a:off x="1763713" y="188913"/>
            <a:ext cx="66246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lvl="0" algn="r" eaLnBrk="1" fontAlgn="base" hangingPunct="1">
              <a:spcAft>
                <a:spcPct val="0"/>
              </a:spcAft>
              <a:buNone/>
            </a:pPr>
            <a:r>
              <a:rPr lang="it-IT" sz="1400" b="0" i="1" kern="0" dirty="0">
                <a:solidFill>
                  <a:srgbClr val="CC6600"/>
                </a:solidFill>
                <a:latin typeface="Calibri"/>
              </a:rPr>
              <a:t>cambia il clima… in Friuli Venezia Giulia</a:t>
            </a:r>
          </a:p>
        </p:txBody>
      </p:sp>
      <p:sp>
        <p:nvSpPr>
          <p:cNvPr id="46088" name="Line 7"/>
          <p:cNvSpPr>
            <a:spLocks noChangeShapeType="1"/>
          </p:cNvSpPr>
          <p:nvPr/>
        </p:nvSpPr>
        <p:spPr bwMode="auto">
          <a:xfrm>
            <a:off x="1619250" y="476250"/>
            <a:ext cx="69850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46089" name="AutoShape 11" descr="Risultati immagini per zanzara tigre"/>
          <p:cNvSpPr>
            <a:spLocks noChangeAspect="1" noChangeArrowheads="1"/>
          </p:cNvSpPr>
          <p:nvPr/>
        </p:nvSpPr>
        <p:spPr bwMode="auto">
          <a:xfrm>
            <a:off x="333375"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eaLnBrk="1" hangingPunct="1">
              <a:spcBef>
                <a:spcPct val="0"/>
              </a:spcBef>
              <a:buFontTx/>
              <a:buNone/>
            </a:pPr>
            <a:endParaRPr lang="it-IT" altLang="it-IT" sz="2000" b="0">
              <a:solidFill>
                <a:srgbClr val="003399"/>
              </a:solidFill>
              <a:latin typeface="Verdana" pitchFamily="34" charset="0"/>
            </a:endParaRPr>
          </a:p>
        </p:txBody>
      </p:sp>
      <p:sp>
        <p:nvSpPr>
          <p:cNvPr id="46092" name="Rettangolo 1"/>
          <p:cNvSpPr>
            <a:spLocks noChangeArrowheads="1"/>
          </p:cNvSpPr>
          <p:nvPr/>
        </p:nvSpPr>
        <p:spPr bwMode="auto">
          <a:xfrm>
            <a:off x="6300192" y="476250"/>
            <a:ext cx="273269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eaLnBrk="1" hangingPunct="1">
              <a:spcBef>
                <a:spcPct val="0"/>
              </a:spcBef>
              <a:buFontTx/>
              <a:buNone/>
            </a:pPr>
            <a:r>
              <a:rPr lang="it-IT" altLang="it-IT" sz="2400" dirty="0" smtClean="0">
                <a:solidFill>
                  <a:srgbClr val="003399"/>
                </a:solidFill>
              </a:rPr>
              <a:t>Cosa succede e succederà </a:t>
            </a:r>
            <a:r>
              <a:rPr lang="it-IT" altLang="it-IT" sz="2400" dirty="0" smtClean="0">
                <a:solidFill>
                  <a:srgbClr val="C00000"/>
                </a:solidFill>
              </a:rPr>
              <a:t>in Europa</a:t>
            </a:r>
            <a:endParaRPr lang="it-IT" altLang="it-IT" sz="2400" dirty="0">
              <a:solidFill>
                <a:srgbClr val="C00000"/>
              </a:solidFill>
            </a:endParaRPr>
          </a:p>
        </p:txBody>
      </p:sp>
      <p:pic>
        <p:nvPicPr>
          <p:cNvPr id="317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7746"/>
          <a:stretch/>
        </p:blipFill>
        <p:spPr bwMode="auto">
          <a:xfrm>
            <a:off x="192698" y="1121882"/>
            <a:ext cx="3811784" cy="4986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5089" y="1285716"/>
            <a:ext cx="3892428" cy="2287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8208" y="3717031"/>
            <a:ext cx="3957480" cy="2825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091" name="Rettangolo 2"/>
          <p:cNvSpPr>
            <a:spLocks noChangeArrowheads="1"/>
          </p:cNvSpPr>
          <p:nvPr/>
        </p:nvSpPr>
        <p:spPr bwMode="auto">
          <a:xfrm>
            <a:off x="414044" y="6135984"/>
            <a:ext cx="3369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eaLnBrk="1" hangingPunct="1">
              <a:spcBef>
                <a:spcPct val="0"/>
              </a:spcBef>
              <a:buFontTx/>
              <a:buNone/>
            </a:pPr>
            <a:r>
              <a:rPr lang="it-IT" altLang="it-IT" sz="1200" dirty="0" smtClean="0">
                <a:solidFill>
                  <a:srgbClr val="CC6600"/>
                </a:solidFill>
              </a:rPr>
              <a:t>EEA Agenzia </a:t>
            </a:r>
            <a:r>
              <a:rPr lang="it-IT" altLang="it-IT" sz="1200" dirty="0">
                <a:solidFill>
                  <a:srgbClr val="CC6600"/>
                </a:solidFill>
              </a:rPr>
              <a:t>Europea dell’Ambiente </a:t>
            </a:r>
            <a:r>
              <a:rPr lang="it-IT" altLang="it-IT" sz="1200" i="1" dirty="0" smtClean="0">
                <a:solidFill>
                  <a:srgbClr val="CC6600"/>
                </a:solidFill>
              </a:rPr>
              <a:t>– L’ambiente </a:t>
            </a:r>
            <a:r>
              <a:rPr lang="it-IT" altLang="it-IT" sz="1200" i="1" dirty="0">
                <a:solidFill>
                  <a:srgbClr val="CC6600"/>
                </a:solidFill>
              </a:rPr>
              <a:t>in Europa | Stato e prospettive nel </a:t>
            </a:r>
            <a:r>
              <a:rPr lang="it-IT" altLang="it-IT" sz="1200" i="1" dirty="0" smtClean="0">
                <a:solidFill>
                  <a:srgbClr val="CC6600"/>
                </a:solidFill>
              </a:rPr>
              <a:t>2015 (</a:t>
            </a:r>
            <a:r>
              <a:rPr lang="it-IT" altLang="it-IT" sz="1200" dirty="0" smtClean="0">
                <a:solidFill>
                  <a:srgbClr val="CC6600"/>
                </a:solidFill>
              </a:rPr>
              <a:t>cap</a:t>
            </a:r>
            <a:r>
              <a:rPr lang="it-IT" altLang="it-IT" sz="1200" dirty="0">
                <a:solidFill>
                  <a:srgbClr val="CC6600"/>
                </a:solidFill>
              </a:rPr>
              <a:t>. </a:t>
            </a:r>
            <a:r>
              <a:rPr lang="it-IT" altLang="it-IT" sz="1200" dirty="0" smtClean="0">
                <a:solidFill>
                  <a:srgbClr val="CC6600"/>
                </a:solidFill>
              </a:rPr>
              <a:t>3.9)</a:t>
            </a:r>
            <a:endParaRPr lang="it-IT" altLang="it-IT" sz="1200" i="1" dirty="0">
              <a:solidFill>
                <a:srgbClr val="CC6600"/>
              </a:solidFill>
            </a:endParaRPr>
          </a:p>
        </p:txBody>
      </p:sp>
      <p:sp>
        <p:nvSpPr>
          <p:cNvPr id="5" name="Freccia a destra 4"/>
          <p:cNvSpPr/>
          <p:nvPr/>
        </p:nvSpPr>
        <p:spPr bwMode="auto">
          <a:xfrm rot="19220189">
            <a:off x="3785025" y="3127418"/>
            <a:ext cx="1350150" cy="327489"/>
          </a:xfrm>
          <a:prstGeom prst="rightArrow">
            <a:avLst>
              <a:gd name="adj1" fmla="val 41354"/>
              <a:gd name="adj2" fmla="val 46398"/>
            </a:avLst>
          </a:prstGeom>
          <a:solidFill>
            <a:srgbClr val="800080"/>
          </a:solidFill>
          <a:ln>
            <a:noFill/>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000" b="0" i="0" u="none" strike="noStrike" cap="none" normalizeH="0" baseline="0" smtClean="0">
              <a:ln>
                <a:noFill/>
              </a:ln>
              <a:solidFill>
                <a:srgbClr val="003399"/>
              </a:solidFill>
              <a:effectLst/>
              <a:latin typeface="Verdana" pitchFamily="34" charset="0"/>
            </a:endParaRPr>
          </a:p>
        </p:txBody>
      </p:sp>
      <p:sp>
        <p:nvSpPr>
          <p:cNvPr id="23" name="Freccia a destra 22"/>
          <p:cNvSpPr/>
          <p:nvPr/>
        </p:nvSpPr>
        <p:spPr bwMode="auto">
          <a:xfrm rot="2298794">
            <a:off x="3783166" y="4913801"/>
            <a:ext cx="942441" cy="327489"/>
          </a:xfrm>
          <a:prstGeom prst="rightArrow">
            <a:avLst>
              <a:gd name="adj1" fmla="val 41354"/>
              <a:gd name="adj2" fmla="val 46398"/>
            </a:avLst>
          </a:prstGeom>
          <a:solidFill>
            <a:srgbClr val="FF7415"/>
          </a:solidFill>
          <a:ln>
            <a:noFill/>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000" b="0" i="0" u="none" strike="noStrike" cap="none" normalizeH="0" baseline="0" smtClean="0">
              <a:ln>
                <a:noFill/>
              </a:ln>
              <a:solidFill>
                <a:srgbClr val="003399"/>
              </a:solidFill>
              <a:effectLst/>
              <a:latin typeface="Verdana" pitchFamily="34" charset="0"/>
            </a:endParaRPr>
          </a:p>
        </p:txBody>
      </p:sp>
      <p:pic>
        <p:nvPicPr>
          <p:cNvPr id="3175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78323" y="3848100"/>
            <a:ext cx="809625"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Immagine 1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700733" y="123453"/>
            <a:ext cx="391158" cy="497235"/>
          </a:xfrm>
          <a:prstGeom prst="rect">
            <a:avLst/>
          </a:prstGeom>
        </p:spPr>
      </p:pic>
      <p:sp>
        <p:nvSpPr>
          <p:cNvPr id="6" name="Rettangolo arrotondato 5"/>
          <p:cNvSpPr/>
          <p:nvPr/>
        </p:nvSpPr>
        <p:spPr bwMode="auto">
          <a:xfrm>
            <a:off x="5111750" y="1844824"/>
            <a:ext cx="3781425" cy="720080"/>
          </a:xfrm>
          <a:prstGeom prst="roundRect">
            <a:avLst>
              <a:gd name="adj" fmla="val 50000"/>
            </a:avLst>
          </a:prstGeom>
          <a:noFill/>
          <a:ln w="57150" cap="flat" cmpd="sng" algn="ctr">
            <a:solidFill>
              <a:srgbClr val="00B0F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000" b="0" i="0" u="none" strike="noStrike" cap="none" normalizeH="0" baseline="0" smtClean="0">
              <a:ln>
                <a:noFill/>
              </a:ln>
              <a:solidFill>
                <a:srgbClr val="003399"/>
              </a:solidFill>
              <a:effectLst/>
              <a:latin typeface="Verdana" pitchFamily="34" charset="0"/>
            </a:endParaRPr>
          </a:p>
        </p:txBody>
      </p:sp>
      <p:sp>
        <p:nvSpPr>
          <p:cNvPr id="24" name="Rettangolo arrotondato 23"/>
          <p:cNvSpPr/>
          <p:nvPr/>
        </p:nvSpPr>
        <p:spPr bwMode="auto">
          <a:xfrm>
            <a:off x="5090467" y="3111141"/>
            <a:ext cx="3781425" cy="360041"/>
          </a:xfrm>
          <a:prstGeom prst="roundRect">
            <a:avLst>
              <a:gd name="adj" fmla="val 50000"/>
            </a:avLst>
          </a:prstGeom>
          <a:noFill/>
          <a:ln w="57150" cap="flat" cmpd="sng" algn="ctr">
            <a:solidFill>
              <a:srgbClr val="00B0F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000" b="0" i="0" u="none" strike="noStrike" cap="none" normalizeH="0" baseline="0" smtClean="0">
              <a:ln>
                <a:noFill/>
              </a:ln>
              <a:solidFill>
                <a:srgbClr val="003399"/>
              </a:solidFill>
              <a:effectLst/>
              <a:latin typeface="Verdana" pitchFamily="34" charset="0"/>
            </a:endParaRPr>
          </a:p>
        </p:txBody>
      </p:sp>
      <p:sp>
        <p:nvSpPr>
          <p:cNvPr id="25" name="Rettangolo arrotondato 24"/>
          <p:cNvSpPr/>
          <p:nvPr/>
        </p:nvSpPr>
        <p:spPr bwMode="auto">
          <a:xfrm>
            <a:off x="4822825" y="4717505"/>
            <a:ext cx="3781425" cy="360040"/>
          </a:xfrm>
          <a:prstGeom prst="roundRect">
            <a:avLst>
              <a:gd name="adj" fmla="val 50000"/>
            </a:avLst>
          </a:prstGeom>
          <a:noFill/>
          <a:ln w="57150" cap="flat" cmpd="sng" algn="ctr">
            <a:solidFill>
              <a:srgbClr val="00B0F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000" b="0" i="0" u="none" strike="noStrike" cap="none" normalizeH="0" baseline="0" smtClean="0">
              <a:ln>
                <a:noFill/>
              </a:ln>
              <a:solidFill>
                <a:srgbClr val="003399"/>
              </a:solidFill>
              <a:effectLst/>
              <a:latin typeface="Verdana" pitchFamily="34" charset="0"/>
            </a:endParaRPr>
          </a:p>
        </p:txBody>
      </p:sp>
      <p:sp>
        <p:nvSpPr>
          <p:cNvPr id="26" name="Rettangolo arrotondato 25"/>
          <p:cNvSpPr/>
          <p:nvPr/>
        </p:nvSpPr>
        <p:spPr bwMode="auto">
          <a:xfrm>
            <a:off x="4851350" y="4257675"/>
            <a:ext cx="3781425" cy="360040"/>
          </a:xfrm>
          <a:prstGeom prst="roundRect">
            <a:avLst>
              <a:gd name="adj" fmla="val 50000"/>
            </a:avLst>
          </a:prstGeom>
          <a:noFill/>
          <a:ln w="57150" cap="flat" cmpd="sng" algn="ctr">
            <a:solidFill>
              <a:srgbClr val="00B0F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000" b="0" i="0" u="none" strike="noStrike" cap="none" normalizeH="0" baseline="0" smtClean="0">
              <a:ln>
                <a:noFill/>
              </a:ln>
              <a:solidFill>
                <a:srgbClr val="003399"/>
              </a:solidFill>
              <a:effectLst/>
              <a:latin typeface="Verdana" pitchFamily="34" charset="0"/>
            </a:endParaRPr>
          </a:p>
        </p:txBody>
      </p:sp>
      <p:sp>
        <p:nvSpPr>
          <p:cNvPr id="29" name="Rettangolo arrotondato 28"/>
          <p:cNvSpPr/>
          <p:nvPr/>
        </p:nvSpPr>
        <p:spPr bwMode="auto">
          <a:xfrm>
            <a:off x="4794622" y="5957817"/>
            <a:ext cx="3781425" cy="207487"/>
          </a:xfrm>
          <a:prstGeom prst="roundRect">
            <a:avLst>
              <a:gd name="adj" fmla="val 50000"/>
            </a:avLst>
          </a:prstGeom>
          <a:noFill/>
          <a:ln w="57150" cap="flat" cmpd="sng" algn="ctr">
            <a:solidFill>
              <a:srgbClr val="00B0F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000" b="0" i="0" u="none" strike="noStrike" cap="none" normalizeH="0" baseline="0" smtClean="0">
              <a:ln>
                <a:noFill/>
              </a:ln>
              <a:solidFill>
                <a:srgbClr val="003399"/>
              </a:solidFill>
              <a:effectLst/>
              <a:latin typeface="Verdana" pitchFamily="34" charset="0"/>
            </a:endParaRPr>
          </a:p>
        </p:txBody>
      </p:sp>
    </p:spTree>
    <p:extLst>
      <p:ext uri="{BB962C8B-B14F-4D97-AF65-F5344CB8AC3E}">
        <p14:creationId xmlns:p14="http://schemas.microsoft.com/office/powerpoint/2010/main" val="2214309871"/>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750"/>
                                        <p:tgtEl>
                                          <p:spTgt spid="6"/>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circle(out)">
                                      <p:cBhvr>
                                        <p:cTn id="10" dur="750"/>
                                        <p:tgtEl>
                                          <p:spTgt spid="24"/>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circle(out)">
                                      <p:cBhvr>
                                        <p:cTn id="13" dur="750"/>
                                        <p:tgtEl>
                                          <p:spTgt spid="26"/>
                                        </p:tgtEl>
                                      </p:cBhvr>
                                    </p:animEffect>
                                  </p:childTnLst>
                                </p:cTn>
                              </p:par>
                              <p:par>
                                <p:cTn id="14" presetID="6" presetClass="entr" presetSubtype="32"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circle(out)">
                                      <p:cBhvr>
                                        <p:cTn id="16" dur="750"/>
                                        <p:tgtEl>
                                          <p:spTgt spid="25"/>
                                        </p:tgtEl>
                                      </p:cBhvr>
                                    </p:animEffect>
                                  </p:childTnLst>
                                </p:cTn>
                              </p:par>
                              <p:par>
                                <p:cTn id="17" presetID="6" presetClass="entr" presetSubtype="32"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circle(out)">
                                      <p:cBhvr>
                                        <p:cTn id="19" dur="7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4" grpId="0" animBg="1"/>
      <p:bldP spid="25" grpId="0" animBg="1"/>
      <p:bldP spid="26" grpId="0" animBg="1"/>
      <p:bldP spid="2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13" name="Picture 18" descr="WebcamLignano_2014072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94621" y="2151038"/>
            <a:ext cx="2736000" cy="2065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title" idx="4294967295"/>
          </p:nvPr>
        </p:nvSpPr>
        <p:spPr>
          <a:xfrm>
            <a:off x="345951" y="185923"/>
            <a:ext cx="1078521" cy="237753"/>
          </a:xfrm>
        </p:spPr>
        <p:txBody>
          <a:bodyPr/>
          <a:lstStyle/>
          <a:p>
            <a:r>
              <a:rPr lang="it-IT" sz="1100" b="0" dirty="0" smtClean="0"/>
              <a:t>Impatti CC: FVG</a:t>
            </a:r>
            <a:endParaRPr lang="it-IT" sz="1100" b="0" dirty="0"/>
          </a:p>
        </p:txBody>
      </p:sp>
      <p:sp>
        <p:nvSpPr>
          <p:cNvPr id="47106" name="Text Box 13"/>
          <p:cNvSpPr txBox="1">
            <a:spLocks noChangeArrowheads="1"/>
          </p:cNvSpPr>
          <p:nvPr/>
        </p:nvSpPr>
        <p:spPr bwMode="auto">
          <a:xfrm>
            <a:off x="146050" y="1928961"/>
            <a:ext cx="442595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nSpc>
                <a:spcPct val="150000"/>
              </a:lnSpc>
              <a:spcBef>
                <a:spcPct val="0"/>
              </a:spcBef>
              <a:buFontTx/>
              <a:buNone/>
            </a:pPr>
            <a:r>
              <a:rPr lang="it-IT" altLang="it-IT" sz="2400" i="1" dirty="0">
                <a:solidFill>
                  <a:schemeClr val="bg1">
                    <a:lumMod val="50000"/>
                  </a:schemeClr>
                </a:solidFill>
                <a:sym typeface="Wingdings" pitchFamily="2" charset="2"/>
              </a:rPr>
              <a:t></a:t>
            </a:r>
            <a:r>
              <a:rPr lang="it-IT" altLang="it-IT" sz="2400" i="1" dirty="0">
                <a:solidFill>
                  <a:schemeClr val="bg1">
                    <a:lumMod val="50000"/>
                  </a:schemeClr>
                </a:solidFill>
              </a:rPr>
              <a:t> aree costiere </a:t>
            </a:r>
          </a:p>
          <a:p>
            <a:pPr>
              <a:lnSpc>
                <a:spcPct val="150000"/>
              </a:lnSpc>
              <a:spcBef>
                <a:spcPct val="0"/>
              </a:spcBef>
              <a:buFontTx/>
              <a:buNone/>
            </a:pPr>
            <a:r>
              <a:rPr lang="it-IT" altLang="it-IT" sz="2400" i="1" dirty="0">
                <a:solidFill>
                  <a:schemeClr val="bg1">
                    <a:lumMod val="50000"/>
                  </a:schemeClr>
                </a:solidFill>
                <a:sym typeface="Wingdings" pitchFamily="2" charset="2"/>
              </a:rPr>
              <a:t></a:t>
            </a:r>
            <a:r>
              <a:rPr lang="it-IT" altLang="it-IT" sz="2400" i="1" dirty="0">
                <a:solidFill>
                  <a:schemeClr val="bg1">
                    <a:lumMod val="50000"/>
                  </a:schemeClr>
                </a:solidFill>
              </a:rPr>
              <a:t> biodiversità </a:t>
            </a:r>
          </a:p>
          <a:p>
            <a:pPr>
              <a:lnSpc>
                <a:spcPct val="150000"/>
              </a:lnSpc>
              <a:spcBef>
                <a:spcPct val="0"/>
              </a:spcBef>
              <a:buFont typeface="Wingdings" pitchFamily="2" charset="2"/>
              <a:buChar char="à"/>
            </a:pPr>
            <a:r>
              <a:rPr lang="it-IT" altLang="it-IT" sz="2400" i="1" dirty="0">
                <a:solidFill>
                  <a:schemeClr val="bg1">
                    <a:lumMod val="50000"/>
                  </a:schemeClr>
                </a:solidFill>
              </a:rPr>
              <a:t> incendi </a:t>
            </a:r>
            <a:r>
              <a:rPr lang="it-IT" altLang="it-IT" sz="2400" i="1" dirty="0" smtClean="0">
                <a:solidFill>
                  <a:schemeClr val="bg1">
                    <a:lumMod val="50000"/>
                  </a:schemeClr>
                </a:solidFill>
              </a:rPr>
              <a:t>boschivi problematici </a:t>
            </a:r>
            <a:endParaRPr lang="it-IT" altLang="it-IT" sz="2400" i="1" dirty="0">
              <a:solidFill>
                <a:schemeClr val="bg1">
                  <a:lumMod val="50000"/>
                </a:schemeClr>
              </a:solidFill>
            </a:endParaRPr>
          </a:p>
          <a:p>
            <a:pPr>
              <a:lnSpc>
                <a:spcPct val="150000"/>
              </a:lnSpc>
              <a:spcBef>
                <a:spcPct val="0"/>
              </a:spcBef>
              <a:buFont typeface="Wingdings" pitchFamily="2" charset="2"/>
              <a:buChar char="à"/>
            </a:pPr>
            <a:r>
              <a:rPr lang="it-IT" altLang="it-IT" sz="2400" i="1" dirty="0">
                <a:solidFill>
                  <a:schemeClr val="bg1">
                    <a:lumMod val="50000"/>
                  </a:schemeClr>
                </a:solidFill>
              </a:rPr>
              <a:t> rischio idrogeologico </a:t>
            </a:r>
          </a:p>
          <a:p>
            <a:pPr>
              <a:lnSpc>
                <a:spcPct val="150000"/>
              </a:lnSpc>
              <a:spcBef>
                <a:spcPct val="0"/>
              </a:spcBef>
              <a:buFont typeface="Wingdings" pitchFamily="2" charset="2"/>
              <a:buChar char="à"/>
            </a:pPr>
            <a:r>
              <a:rPr lang="it-IT" altLang="it-IT" sz="2400" i="1" dirty="0">
                <a:solidFill>
                  <a:schemeClr val="bg1">
                    <a:lumMod val="50000"/>
                  </a:schemeClr>
                </a:solidFill>
              </a:rPr>
              <a:t> risorse idriche</a:t>
            </a:r>
          </a:p>
          <a:p>
            <a:pPr>
              <a:lnSpc>
                <a:spcPct val="150000"/>
              </a:lnSpc>
              <a:spcBef>
                <a:spcPct val="0"/>
              </a:spcBef>
              <a:buFont typeface="Wingdings" pitchFamily="2" charset="2"/>
              <a:buChar char="à"/>
            </a:pPr>
            <a:r>
              <a:rPr lang="it-IT" altLang="it-IT" sz="2400" i="1" dirty="0">
                <a:solidFill>
                  <a:schemeClr val="bg1">
                    <a:lumMod val="50000"/>
                  </a:schemeClr>
                </a:solidFill>
              </a:rPr>
              <a:t> salute</a:t>
            </a:r>
          </a:p>
          <a:p>
            <a:pPr>
              <a:lnSpc>
                <a:spcPct val="150000"/>
              </a:lnSpc>
              <a:spcBef>
                <a:spcPct val="0"/>
              </a:spcBef>
              <a:buFontTx/>
              <a:buNone/>
            </a:pPr>
            <a:r>
              <a:rPr lang="it-IT" altLang="it-IT" sz="2400" i="1" dirty="0">
                <a:solidFill>
                  <a:schemeClr val="bg1">
                    <a:lumMod val="50000"/>
                  </a:schemeClr>
                </a:solidFill>
                <a:sym typeface="Wingdings" pitchFamily="2" charset="2"/>
              </a:rPr>
              <a:t> </a:t>
            </a:r>
            <a:r>
              <a:rPr lang="it-IT" altLang="it-IT" sz="2400" i="1" dirty="0">
                <a:solidFill>
                  <a:schemeClr val="bg1">
                    <a:lumMod val="50000"/>
                  </a:schemeClr>
                </a:solidFill>
              </a:rPr>
              <a:t>turismo </a:t>
            </a:r>
          </a:p>
          <a:p>
            <a:pPr>
              <a:lnSpc>
                <a:spcPct val="150000"/>
              </a:lnSpc>
              <a:spcBef>
                <a:spcPct val="0"/>
              </a:spcBef>
              <a:buFontTx/>
              <a:buNone/>
            </a:pPr>
            <a:r>
              <a:rPr lang="it-IT" altLang="it-IT" sz="2400" i="1" dirty="0">
                <a:solidFill>
                  <a:schemeClr val="bg1">
                    <a:lumMod val="50000"/>
                  </a:schemeClr>
                </a:solidFill>
                <a:sym typeface="Wingdings" pitchFamily="2" charset="2"/>
              </a:rPr>
              <a:t> …</a:t>
            </a:r>
          </a:p>
        </p:txBody>
      </p:sp>
      <p:pic>
        <p:nvPicPr>
          <p:cNvPr id="47107" name="Picture 10" descr="meteo_fvg_O"/>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7950" y="165100"/>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Line 7"/>
          <p:cNvSpPr>
            <a:spLocks noChangeShapeType="1"/>
          </p:cNvSpPr>
          <p:nvPr/>
        </p:nvSpPr>
        <p:spPr bwMode="auto">
          <a:xfrm>
            <a:off x="1619250" y="476250"/>
            <a:ext cx="69850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47110" name="Rectangle 3"/>
          <p:cNvSpPr>
            <a:spLocks noChangeArrowheads="1"/>
          </p:cNvSpPr>
          <p:nvPr/>
        </p:nvSpPr>
        <p:spPr bwMode="auto">
          <a:xfrm>
            <a:off x="1763713" y="188913"/>
            <a:ext cx="66246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r">
              <a:spcBef>
                <a:spcPct val="0"/>
              </a:spcBef>
              <a:buFontTx/>
              <a:buNone/>
            </a:pPr>
            <a:r>
              <a:rPr lang="it-IT" altLang="it-IT" sz="1400" b="0" i="1" dirty="0">
                <a:solidFill>
                  <a:srgbClr val="CC6600"/>
                </a:solidFill>
              </a:rPr>
              <a:t>c</a:t>
            </a:r>
            <a:r>
              <a:rPr lang="it-IT" altLang="it-IT" sz="1400" b="0" i="1" dirty="0" smtClean="0">
                <a:solidFill>
                  <a:srgbClr val="CC6600"/>
                </a:solidFill>
              </a:rPr>
              <a:t>ambia il clima…in </a:t>
            </a:r>
            <a:r>
              <a:rPr lang="it-IT" altLang="it-IT" sz="1400" b="0" i="1" dirty="0">
                <a:solidFill>
                  <a:srgbClr val="CC6600"/>
                </a:solidFill>
              </a:rPr>
              <a:t>Friuli Venezia Giulia</a:t>
            </a:r>
          </a:p>
        </p:txBody>
      </p:sp>
      <p:sp>
        <p:nvSpPr>
          <p:cNvPr id="47112" name="Rectangle 12"/>
          <p:cNvSpPr>
            <a:spLocks noChangeArrowheads="1"/>
          </p:cNvSpPr>
          <p:nvPr/>
        </p:nvSpPr>
        <p:spPr bwMode="auto">
          <a:xfrm>
            <a:off x="304800" y="655092"/>
            <a:ext cx="8534400" cy="901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1"/>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ct val="0"/>
              </a:spcBef>
              <a:buFontTx/>
              <a:buNone/>
            </a:pPr>
            <a:r>
              <a:rPr lang="it-IT" altLang="it-IT" dirty="0">
                <a:solidFill>
                  <a:srgbClr val="C00000"/>
                </a:solidFill>
              </a:rPr>
              <a:t>anche in Friuli Venezia Giulia </a:t>
            </a:r>
          </a:p>
          <a:p>
            <a:pPr algn="ctr">
              <a:spcBef>
                <a:spcPct val="0"/>
              </a:spcBef>
              <a:buFontTx/>
              <a:buNone/>
            </a:pPr>
            <a:r>
              <a:rPr lang="it-IT" altLang="it-IT" dirty="0">
                <a:solidFill>
                  <a:srgbClr val="C00000"/>
                </a:solidFill>
              </a:rPr>
              <a:t>ci sono e ci saranno importanti impatti:</a:t>
            </a:r>
          </a:p>
        </p:txBody>
      </p:sp>
      <p:pic>
        <p:nvPicPr>
          <p:cNvPr id="47114" name="Picture 19" descr="WebcamSauris_2014122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30621" y="4216481"/>
            <a:ext cx="2736000" cy="2068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5" name="Immagine 1"/>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915816" y="4335983"/>
            <a:ext cx="3117850"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6" name="AutoShape 13" descr="Risultati immagini per incendi boschivi"/>
          <p:cNvSpPr>
            <a:spLocks noChangeAspect="1" noChangeArrowheads="1"/>
          </p:cNvSpPr>
          <p:nvPr/>
        </p:nvSpPr>
        <p:spPr bwMode="auto">
          <a:xfrm>
            <a:off x="180975" y="-152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eaLnBrk="1" hangingPunct="1">
              <a:spcBef>
                <a:spcPct val="0"/>
              </a:spcBef>
              <a:buFontTx/>
              <a:buNone/>
            </a:pPr>
            <a:endParaRPr lang="it-IT" altLang="it-IT" sz="2000" b="0">
              <a:solidFill>
                <a:srgbClr val="003399"/>
              </a:solidFill>
              <a:latin typeface="Verdana" pitchFamily="34" charset="0"/>
            </a:endParaRPr>
          </a:p>
        </p:txBody>
      </p:sp>
      <p:sp>
        <p:nvSpPr>
          <p:cNvPr id="47117" name="AutoShape 15" descr="Risultati immagini per incendi boschivi"/>
          <p:cNvSpPr>
            <a:spLocks noChangeAspect="1" noChangeArrowheads="1"/>
          </p:cNvSpPr>
          <p:nvPr/>
        </p:nvSpPr>
        <p:spPr bwMode="auto">
          <a:xfrm>
            <a:off x="333375"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eaLnBrk="1" hangingPunct="1">
              <a:spcBef>
                <a:spcPct val="0"/>
              </a:spcBef>
              <a:buFontTx/>
              <a:buNone/>
            </a:pPr>
            <a:endParaRPr lang="it-IT" altLang="it-IT" sz="2000" b="0">
              <a:solidFill>
                <a:srgbClr val="003399"/>
              </a:solidFill>
              <a:latin typeface="Verdana" pitchFamily="34" charset="0"/>
            </a:endParaRPr>
          </a:p>
        </p:txBody>
      </p:sp>
      <p:sp>
        <p:nvSpPr>
          <p:cNvPr id="47118" name="AutoShape 17" descr="Risultati immagini per incendi boschivi"/>
          <p:cNvSpPr>
            <a:spLocks noChangeAspect="1" noChangeArrowheads="1"/>
          </p:cNvSpPr>
          <p:nvPr/>
        </p:nvSpPr>
        <p:spPr bwMode="auto">
          <a:xfrm>
            <a:off x="485775" y="152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eaLnBrk="1" hangingPunct="1">
              <a:spcBef>
                <a:spcPct val="0"/>
              </a:spcBef>
              <a:buFontTx/>
              <a:buNone/>
            </a:pPr>
            <a:endParaRPr lang="it-IT" altLang="it-IT" sz="2000" b="0">
              <a:solidFill>
                <a:srgbClr val="003399"/>
              </a:solidFill>
              <a:latin typeface="Verdana" pitchFamily="34" charset="0"/>
            </a:endParaRPr>
          </a:p>
        </p:txBody>
      </p:sp>
      <p:sp>
        <p:nvSpPr>
          <p:cNvPr id="47119" name="AutoShape 19" descr="Risultati immagini per incendi boschivi"/>
          <p:cNvSpPr>
            <a:spLocks noChangeAspect="1" noChangeArrowheads="1"/>
          </p:cNvSpPr>
          <p:nvPr/>
        </p:nvSpPr>
        <p:spPr bwMode="auto">
          <a:xfrm>
            <a:off x="638175" y="304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eaLnBrk="1" hangingPunct="1">
              <a:spcBef>
                <a:spcPct val="0"/>
              </a:spcBef>
              <a:buFontTx/>
              <a:buNone/>
            </a:pPr>
            <a:endParaRPr lang="it-IT" altLang="it-IT" sz="2000" b="0">
              <a:solidFill>
                <a:srgbClr val="003399"/>
              </a:solidFill>
              <a:latin typeface="Verdana" pitchFamily="34" charset="0"/>
            </a:endParaRPr>
          </a:p>
        </p:txBody>
      </p:sp>
      <p:sp>
        <p:nvSpPr>
          <p:cNvPr id="47120" name="AutoShape 21" descr="Risultati immagini per incendi boschivi"/>
          <p:cNvSpPr>
            <a:spLocks noChangeAspect="1" noChangeArrowheads="1"/>
          </p:cNvSpPr>
          <p:nvPr/>
        </p:nvSpPr>
        <p:spPr bwMode="auto">
          <a:xfrm>
            <a:off x="790575" y="457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eaLnBrk="1" hangingPunct="1">
              <a:spcBef>
                <a:spcPct val="0"/>
              </a:spcBef>
              <a:buFontTx/>
              <a:buNone/>
            </a:pPr>
            <a:endParaRPr lang="it-IT" altLang="it-IT" sz="2000" b="0">
              <a:solidFill>
                <a:srgbClr val="003399"/>
              </a:solidFill>
              <a:latin typeface="Verdana" pitchFamily="34" charset="0"/>
            </a:endParaRPr>
          </a:p>
        </p:txBody>
      </p:sp>
      <p:pic>
        <p:nvPicPr>
          <p:cNvPr id="47121" name="Picture 26"/>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t="-224" b="3050"/>
          <a:stretch/>
        </p:blipFill>
        <p:spPr bwMode="auto">
          <a:xfrm>
            <a:off x="6137312" y="2151037"/>
            <a:ext cx="2736000" cy="2065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Immagine 1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700733" y="123453"/>
            <a:ext cx="391158" cy="497235"/>
          </a:xfrm>
          <a:prstGeom prst="rect">
            <a:avLst/>
          </a:prstGeom>
        </p:spPr>
      </p:pic>
    </p:spTree>
    <p:extLst>
      <p:ext uri="{BB962C8B-B14F-4D97-AF65-F5344CB8AC3E}">
        <p14:creationId xmlns:p14="http://schemas.microsoft.com/office/powerpoint/2010/main" val="1636872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7106">
                                            <p:txEl>
                                              <p:pRg st="0" end="0"/>
                                            </p:txEl>
                                          </p:spTgt>
                                        </p:tgtEl>
                                        <p:attrNameLst>
                                          <p:attrName>style.visibility</p:attrName>
                                        </p:attrNameLst>
                                      </p:cBhvr>
                                      <p:to>
                                        <p:strVal val="visible"/>
                                      </p:to>
                                    </p:set>
                                    <p:animEffect transition="in" filter="fade">
                                      <p:cBhvr>
                                        <p:cTn id="7" dur="500"/>
                                        <p:tgtEl>
                                          <p:spTgt spid="4710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7106">
                                            <p:txEl>
                                              <p:pRg st="1" end="1"/>
                                            </p:txEl>
                                          </p:spTgt>
                                        </p:tgtEl>
                                        <p:attrNameLst>
                                          <p:attrName>style.visibility</p:attrName>
                                        </p:attrNameLst>
                                      </p:cBhvr>
                                      <p:to>
                                        <p:strVal val="visible"/>
                                      </p:to>
                                    </p:set>
                                    <p:animEffect transition="in" filter="fade">
                                      <p:cBhvr>
                                        <p:cTn id="11" dur="500"/>
                                        <p:tgtEl>
                                          <p:spTgt spid="47106">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7106">
                                            <p:txEl>
                                              <p:pRg st="2" end="2"/>
                                            </p:txEl>
                                          </p:spTgt>
                                        </p:tgtEl>
                                        <p:attrNameLst>
                                          <p:attrName>style.visibility</p:attrName>
                                        </p:attrNameLst>
                                      </p:cBhvr>
                                      <p:to>
                                        <p:strVal val="visible"/>
                                      </p:to>
                                    </p:set>
                                    <p:animEffect transition="in" filter="fade">
                                      <p:cBhvr>
                                        <p:cTn id="15" dur="500"/>
                                        <p:tgtEl>
                                          <p:spTgt spid="47106">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7106">
                                            <p:txEl>
                                              <p:pRg st="3" end="3"/>
                                            </p:txEl>
                                          </p:spTgt>
                                        </p:tgtEl>
                                        <p:attrNameLst>
                                          <p:attrName>style.visibility</p:attrName>
                                        </p:attrNameLst>
                                      </p:cBhvr>
                                      <p:to>
                                        <p:strVal val="visible"/>
                                      </p:to>
                                    </p:set>
                                    <p:animEffect transition="in" filter="fade">
                                      <p:cBhvr>
                                        <p:cTn id="19" dur="500"/>
                                        <p:tgtEl>
                                          <p:spTgt spid="47106">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7106">
                                            <p:txEl>
                                              <p:pRg st="4" end="4"/>
                                            </p:txEl>
                                          </p:spTgt>
                                        </p:tgtEl>
                                        <p:attrNameLst>
                                          <p:attrName>style.visibility</p:attrName>
                                        </p:attrNameLst>
                                      </p:cBhvr>
                                      <p:to>
                                        <p:strVal val="visible"/>
                                      </p:to>
                                    </p:set>
                                    <p:animEffect transition="in" filter="fade">
                                      <p:cBhvr>
                                        <p:cTn id="23" dur="500"/>
                                        <p:tgtEl>
                                          <p:spTgt spid="47106">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7106">
                                            <p:txEl>
                                              <p:pRg st="5" end="5"/>
                                            </p:txEl>
                                          </p:spTgt>
                                        </p:tgtEl>
                                        <p:attrNameLst>
                                          <p:attrName>style.visibility</p:attrName>
                                        </p:attrNameLst>
                                      </p:cBhvr>
                                      <p:to>
                                        <p:strVal val="visible"/>
                                      </p:to>
                                    </p:set>
                                    <p:animEffect transition="in" filter="fade">
                                      <p:cBhvr>
                                        <p:cTn id="27" dur="500"/>
                                        <p:tgtEl>
                                          <p:spTgt spid="47106">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47106">
                                            <p:txEl>
                                              <p:pRg st="6" end="6"/>
                                            </p:txEl>
                                          </p:spTgt>
                                        </p:tgtEl>
                                        <p:attrNameLst>
                                          <p:attrName>style.visibility</p:attrName>
                                        </p:attrNameLst>
                                      </p:cBhvr>
                                      <p:to>
                                        <p:strVal val="visible"/>
                                      </p:to>
                                    </p:set>
                                    <p:animEffect transition="in" filter="fade">
                                      <p:cBhvr>
                                        <p:cTn id="31" dur="500"/>
                                        <p:tgtEl>
                                          <p:spTgt spid="47106">
                                            <p:txEl>
                                              <p:pRg st="6" end="6"/>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47106">
                                            <p:txEl>
                                              <p:pRg st="7" end="7"/>
                                            </p:txEl>
                                          </p:spTgt>
                                        </p:tgtEl>
                                        <p:attrNameLst>
                                          <p:attrName>style.visibility</p:attrName>
                                        </p:attrNameLst>
                                      </p:cBhvr>
                                      <p:to>
                                        <p:strVal val="visible"/>
                                      </p:to>
                                    </p:set>
                                    <p:animEffect transition="in" filter="fade">
                                      <p:cBhvr>
                                        <p:cTn id="35" dur="500"/>
                                        <p:tgtEl>
                                          <p:spTgt spid="4710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Immagin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87900" y="1584276"/>
            <a:ext cx="4040188"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title" idx="4294967295"/>
          </p:nvPr>
        </p:nvSpPr>
        <p:spPr>
          <a:xfrm>
            <a:off x="285750" y="178073"/>
            <a:ext cx="1096463" cy="216024"/>
          </a:xfrm>
        </p:spPr>
        <p:txBody>
          <a:bodyPr/>
          <a:lstStyle/>
          <a:p>
            <a:r>
              <a:rPr lang="it-IT" sz="800" b="0" dirty="0" smtClean="0"/>
              <a:t>Impatti FVG - agricoltura</a:t>
            </a:r>
            <a:endParaRPr lang="it-IT" sz="800" b="0" dirty="0"/>
          </a:p>
        </p:txBody>
      </p:sp>
      <p:sp>
        <p:nvSpPr>
          <p:cNvPr id="48131" name="Text Box 13"/>
          <p:cNvSpPr txBox="1">
            <a:spLocks noChangeArrowheads="1"/>
          </p:cNvSpPr>
          <p:nvPr/>
        </p:nvSpPr>
        <p:spPr bwMode="auto">
          <a:xfrm>
            <a:off x="252413" y="1508969"/>
            <a:ext cx="4391025" cy="521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spcBef>
                <a:spcPts val="300"/>
              </a:spcBef>
              <a:buFontTx/>
              <a:buNone/>
            </a:pPr>
            <a:r>
              <a:rPr lang="it-IT" altLang="it-IT" sz="2400" dirty="0" smtClean="0">
                <a:solidFill>
                  <a:srgbClr val="C00000"/>
                </a:solidFill>
                <a:sym typeface="Wingdings" pitchFamily="2" charset="2"/>
              </a:rPr>
              <a:t>meno </a:t>
            </a:r>
            <a:r>
              <a:rPr lang="it-IT" altLang="it-IT" sz="2400" dirty="0">
                <a:solidFill>
                  <a:srgbClr val="C00000"/>
                </a:solidFill>
                <a:sym typeface="Wingdings" pitchFamily="2" charset="2"/>
              </a:rPr>
              <a:t>pioggia implica:</a:t>
            </a:r>
            <a:r>
              <a:rPr lang="it-IT" altLang="it-IT" sz="2400" b="0" dirty="0">
                <a:solidFill>
                  <a:srgbClr val="C00000"/>
                </a:solidFill>
                <a:sym typeface="Wingdings" pitchFamily="2" charset="2"/>
              </a:rPr>
              <a:t> </a:t>
            </a:r>
          </a:p>
          <a:p>
            <a:pPr>
              <a:spcBef>
                <a:spcPts val="300"/>
              </a:spcBef>
              <a:buFont typeface="Wingdings" pitchFamily="2" charset="2"/>
              <a:buChar char="à"/>
            </a:pPr>
            <a:r>
              <a:rPr lang="it-IT" altLang="it-IT" sz="2400" b="0" dirty="0">
                <a:solidFill>
                  <a:schemeClr val="bg1">
                    <a:lumMod val="50000"/>
                  </a:schemeClr>
                </a:solidFill>
                <a:sym typeface="Wingdings" pitchFamily="2" charset="2"/>
              </a:rPr>
              <a:t>maggiori periodi siccitosi </a:t>
            </a:r>
          </a:p>
          <a:p>
            <a:pPr>
              <a:spcBef>
                <a:spcPts val="300"/>
              </a:spcBef>
              <a:buFont typeface="Wingdings" pitchFamily="2" charset="2"/>
              <a:buChar char="à"/>
            </a:pPr>
            <a:r>
              <a:rPr lang="it-IT" altLang="it-IT" sz="2400" b="0" dirty="0">
                <a:solidFill>
                  <a:schemeClr val="bg1">
                    <a:lumMod val="50000"/>
                  </a:schemeClr>
                </a:solidFill>
                <a:sym typeface="Wingdings" pitchFamily="2" charset="2"/>
              </a:rPr>
              <a:t>anticipo della stagione irrigua</a:t>
            </a:r>
          </a:p>
          <a:p>
            <a:pPr>
              <a:spcBef>
                <a:spcPts val="300"/>
              </a:spcBef>
              <a:buFont typeface="Wingdings" pitchFamily="2" charset="2"/>
              <a:buChar char="à"/>
            </a:pPr>
            <a:r>
              <a:rPr lang="it-IT" altLang="it-IT" sz="2400" b="0" dirty="0">
                <a:solidFill>
                  <a:schemeClr val="bg1">
                    <a:lumMod val="50000"/>
                  </a:schemeClr>
                </a:solidFill>
                <a:sym typeface="Wingdings" pitchFamily="2" charset="2"/>
              </a:rPr>
              <a:t>necessità di ottimizzazione dei sistemi irrigui</a:t>
            </a:r>
            <a:endParaRPr lang="it-IT" altLang="it-IT" sz="2400" b="0" dirty="0">
              <a:solidFill>
                <a:schemeClr val="bg1">
                  <a:lumMod val="50000"/>
                </a:schemeClr>
              </a:solidFill>
            </a:endParaRPr>
          </a:p>
          <a:p>
            <a:pPr>
              <a:spcBef>
                <a:spcPts val="300"/>
              </a:spcBef>
              <a:buFontTx/>
              <a:buNone/>
            </a:pPr>
            <a:endParaRPr lang="it-IT" altLang="it-IT" sz="2400" dirty="0" smtClean="0">
              <a:solidFill>
                <a:srgbClr val="C00000"/>
              </a:solidFill>
            </a:endParaRPr>
          </a:p>
          <a:p>
            <a:pPr>
              <a:spcBef>
                <a:spcPts val="300"/>
              </a:spcBef>
              <a:buFontTx/>
              <a:buNone/>
            </a:pPr>
            <a:r>
              <a:rPr lang="it-IT" altLang="it-IT" sz="2400" dirty="0" smtClean="0">
                <a:solidFill>
                  <a:srgbClr val="C00000"/>
                </a:solidFill>
              </a:rPr>
              <a:t>maggiori </a:t>
            </a:r>
            <a:r>
              <a:rPr lang="it-IT" altLang="it-IT" sz="2400" dirty="0">
                <a:solidFill>
                  <a:srgbClr val="C00000"/>
                </a:solidFill>
              </a:rPr>
              <a:t>temperature implicano:</a:t>
            </a:r>
          </a:p>
          <a:p>
            <a:pPr>
              <a:spcBef>
                <a:spcPts val="300"/>
              </a:spcBef>
              <a:buFontTx/>
              <a:buNone/>
            </a:pPr>
            <a:r>
              <a:rPr lang="it-IT" altLang="it-IT" sz="2400" b="0" dirty="0">
                <a:solidFill>
                  <a:schemeClr val="bg1">
                    <a:lumMod val="50000"/>
                  </a:schemeClr>
                </a:solidFill>
                <a:sym typeface="Wingdings" pitchFamily="2" charset="2"/>
              </a:rPr>
              <a:t> introduzioni di specie e varietà diverse </a:t>
            </a:r>
            <a:r>
              <a:rPr lang="it-IT" altLang="it-IT" sz="2400" b="0" dirty="0">
                <a:solidFill>
                  <a:schemeClr val="bg1">
                    <a:lumMod val="50000"/>
                  </a:schemeClr>
                </a:solidFill>
              </a:rPr>
              <a:t> </a:t>
            </a:r>
          </a:p>
          <a:p>
            <a:pPr>
              <a:spcBef>
                <a:spcPts val="300"/>
              </a:spcBef>
              <a:buFont typeface="Wingdings" pitchFamily="2" charset="2"/>
              <a:buChar char="à"/>
            </a:pPr>
            <a:r>
              <a:rPr lang="it-IT" altLang="it-IT" sz="2400" b="0" dirty="0">
                <a:solidFill>
                  <a:schemeClr val="bg1">
                    <a:lumMod val="50000"/>
                  </a:schemeClr>
                </a:solidFill>
                <a:sym typeface="Wingdings" pitchFamily="2" charset="2"/>
              </a:rPr>
              <a:t> incremento delle produzioni</a:t>
            </a:r>
          </a:p>
          <a:p>
            <a:pPr>
              <a:spcBef>
                <a:spcPts val="300"/>
              </a:spcBef>
              <a:buFont typeface="Wingdings" pitchFamily="2" charset="2"/>
              <a:buChar char="à"/>
            </a:pPr>
            <a:endParaRPr lang="it-IT" altLang="it-IT" sz="1000" b="0" dirty="0">
              <a:solidFill>
                <a:srgbClr val="003399"/>
              </a:solidFill>
              <a:sym typeface="Wingdings" pitchFamily="2" charset="2"/>
            </a:endParaRPr>
          </a:p>
          <a:p>
            <a:pPr>
              <a:spcBef>
                <a:spcPts val="300"/>
              </a:spcBef>
              <a:buFont typeface="Wingdings" pitchFamily="2" charset="2"/>
              <a:buNone/>
            </a:pPr>
            <a:r>
              <a:rPr lang="it-IT" altLang="it-IT" sz="2400" dirty="0">
                <a:solidFill>
                  <a:schemeClr val="bg1">
                    <a:lumMod val="50000"/>
                  </a:schemeClr>
                </a:solidFill>
                <a:sym typeface="Wingdings" pitchFamily="2" charset="2"/>
              </a:rPr>
              <a:t>quindi un generale </a:t>
            </a:r>
            <a:endParaRPr lang="it-IT" altLang="it-IT" sz="2400" dirty="0" smtClean="0">
              <a:solidFill>
                <a:schemeClr val="bg1">
                  <a:lumMod val="50000"/>
                </a:schemeClr>
              </a:solidFill>
              <a:sym typeface="Wingdings" pitchFamily="2" charset="2"/>
            </a:endParaRPr>
          </a:p>
          <a:p>
            <a:pPr indent="-342900">
              <a:spcBef>
                <a:spcPts val="300"/>
              </a:spcBef>
              <a:buFont typeface="Wingdings" pitchFamily="2" charset="2"/>
              <a:buChar char="à"/>
            </a:pPr>
            <a:r>
              <a:rPr lang="it-IT" altLang="it-IT" sz="2400" dirty="0">
                <a:solidFill>
                  <a:srgbClr val="C00000"/>
                </a:solidFill>
                <a:sym typeface="Wingdings" pitchFamily="2" charset="2"/>
              </a:rPr>
              <a:t>adattamento</a:t>
            </a:r>
            <a:r>
              <a:rPr lang="it-IT" altLang="it-IT" sz="2400" dirty="0">
                <a:solidFill>
                  <a:schemeClr val="bg1">
                    <a:lumMod val="50000"/>
                  </a:schemeClr>
                </a:solidFill>
                <a:sym typeface="Wingdings" pitchFamily="2" charset="2"/>
              </a:rPr>
              <a:t> dell’agrotecnica </a:t>
            </a:r>
          </a:p>
        </p:txBody>
      </p:sp>
      <p:pic>
        <p:nvPicPr>
          <p:cNvPr id="48132" name="Picture 10" descr="meteo_fvg_O"/>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7950" y="165100"/>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Line 7"/>
          <p:cNvSpPr>
            <a:spLocks noChangeShapeType="1"/>
          </p:cNvSpPr>
          <p:nvPr/>
        </p:nvSpPr>
        <p:spPr bwMode="auto">
          <a:xfrm>
            <a:off x="1619250" y="476250"/>
            <a:ext cx="69850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48137" name="Rectangle 12"/>
          <p:cNvSpPr>
            <a:spLocks noChangeArrowheads="1"/>
          </p:cNvSpPr>
          <p:nvPr/>
        </p:nvSpPr>
        <p:spPr bwMode="auto">
          <a:xfrm>
            <a:off x="285750" y="819944"/>
            <a:ext cx="85344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1"/>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ct val="0"/>
              </a:spcBef>
              <a:buFontTx/>
              <a:buNone/>
            </a:pPr>
            <a:r>
              <a:rPr lang="it-IT" altLang="it-IT" dirty="0">
                <a:solidFill>
                  <a:schemeClr val="bg1">
                    <a:lumMod val="50000"/>
                  </a:schemeClr>
                </a:solidFill>
              </a:rPr>
              <a:t>… ad esempio in </a:t>
            </a:r>
            <a:r>
              <a:rPr lang="it-IT" altLang="it-IT" dirty="0">
                <a:solidFill>
                  <a:srgbClr val="C00000"/>
                </a:solidFill>
              </a:rPr>
              <a:t>agricoltura:</a:t>
            </a:r>
          </a:p>
        </p:txBody>
      </p:sp>
      <p:sp>
        <p:nvSpPr>
          <p:cNvPr id="11" name="Rectangle 3"/>
          <p:cNvSpPr>
            <a:spLocks noChangeArrowheads="1"/>
          </p:cNvSpPr>
          <p:nvPr/>
        </p:nvSpPr>
        <p:spPr bwMode="auto">
          <a:xfrm>
            <a:off x="1763713" y="188913"/>
            <a:ext cx="66246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r">
              <a:spcBef>
                <a:spcPct val="0"/>
              </a:spcBef>
              <a:buFontTx/>
              <a:buNone/>
            </a:pPr>
            <a:r>
              <a:rPr lang="it-IT" altLang="it-IT" sz="1400" b="0" i="1" dirty="0">
                <a:solidFill>
                  <a:srgbClr val="CC6600"/>
                </a:solidFill>
              </a:rPr>
              <a:t>c</a:t>
            </a:r>
            <a:r>
              <a:rPr lang="it-IT" altLang="it-IT" sz="1400" b="0" i="1" dirty="0" smtClean="0">
                <a:solidFill>
                  <a:srgbClr val="CC6600"/>
                </a:solidFill>
              </a:rPr>
              <a:t>ambia il clima…in </a:t>
            </a:r>
            <a:r>
              <a:rPr lang="it-IT" altLang="it-IT" sz="1400" b="0" i="1" dirty="0">
                <a:solidFill>
                  <a:srgbClr val="CC6600"/>
                </a:solidFill>
              </a:rPr>
              <a:t>Friuli Venezia Giulia</a:t>
            </a:r>
          </a:p>
        </p:txBody>
      </p:sp>
      <p:pic>
        <p:nvPicPr>
          <p:cNvPr id="12" name="Immagin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00733" y="123453"/>
            <a:ext cx="391158" cy="497235"/>
          </a:xfrm>
          <a:prstGeom prst="rect">
            <a:avLst/>
          </a:prstGeom>
        </p:spPr>
      </p:pic>
      <p:pic>
        <p:nvPicPr>
          <p:cNvPr id="13" name="Immagine 1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32559" y="4608513"/>
            <a:ext cx="2363753" cy="1772815"/>
          </a:xfrm>
          <a:prstGeom prst="rect">
            <a:avLst/>
          </a:prstGeom>
        </p:spPr>
      </p:pic>
    </p:spTree>
    <p:extLst>
      <p:ext uri="{BB962C8B-B14F-4D97-AF65-F5344CB8AC3E}">
        <p14:creationId xmlns:p14="http://schemas.microsoft.com/office/powerpoint/2010/main" val="286536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magine 1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Titolo 8"/>
          <p:cNvSpPr>
            <a:spLocks noGrp="1"/>
          </p:cNvSpPr>
          <p:nvPr>
            <p:ph type="title"/>
          </p:nvPr>
        </p:nvSpPr>
        <p:spPr>
          <a:xfrm>
            <a:off x="-36512" y="609600"/>
            <a:ext cx="5903441" cy="587152"/>
          </a:xfrm>
        </p:spPr>
        <p:txBody>
          <a:bodyPr/>
          <a:lstStyle/>
          <a:p>
            <a:r>
              <a:rPr lang="it-IT" dirty="0"/>
              <a:t>q</a:t>
            </a:r>
            <a:r>
              <a:rPr lang="it-IT" dirty="0" smtClean="0">
                <a:solidFill>
                  <a:srgbClr val="C00000"/>
                </a:solidFill>
              </a:rPr>
              <a:t>uali impatti sui nostri vigneti?</a:t>
            </a:r>
            <a:endParaRPr lang="it-IT" dirty="0">
              <a:solidFill>
                <a:srgbClr val="C00000"/>
              </a:solidFill>
            </a:endParaRPr>
          </a:p>
        </p:txBody>
      </p:sp>
      <p:sp>
        <p:nvSpPr>
          <p:cNvPr id="11" name="Segnaposto testo 10"/>
          <p:cNvSpPr>
            <a:spLocks noGrp="1"/>
          </p:cNvSpPr>
          <p:nvPr>
            <p:ph type="body" sz="quarter" idx="15"/>
          </p:nvPr>
        </p:nvSpPr>
        <p:spPr/>
        <p:txBody>
          <a:bodyPr/>
          <a:lstStyle/>
          <a:p>
            <a:r>
              <a:rPr lang="it-IT" altLang="it-IT" dirty="0" smtClean="0"/>
              <a:t>cambia il clima…  </a:t>
            </a:r>
            <a:r>
              <a:rPr lang="it-IT" altLang="it-IT" dirty="0"/>
              <a:t>in Friuli Venezia Giulia</a:t>
            </a:r>
          </a:p>
          <a:p>
            <a:endParaRPr lang="it-IT" dirty="0"/>
          </a:p>
        </p:txBody>
      </p:sp>
      <p:sp>
        <p:nvSpPr>
          <p:cNvPr id="12" name="AutoShape 2" descr="Risultati immagini per vigneti friul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AutoShape 4" descr="Risultati immagini per vigneti friul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4" name="AutoShape 6" descr="Risultati immagini per vigneti friul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 name="Titolo 8"/>
          <p:cNvSpPr txBox="1">
            <a:spLocks/>
          </p:cNvSpPr>
          <p:nvPr/>
        </p:nvSpPr>
        <p:spPr bwMode="auto">
          <a:xfrm>
            <a:off x="285750" y="3068960"/>
            <a:ext cx="8534400" cy="3456384"/>
          </a:xfrm>
          <a:prstGeom prst="rect">
            <a:avLst/>
          </a:prstGeom>
          <a:solidFill>
            <a:srgbClr val="FFFFCC">
              <a:alpha val="67059"/>
            </a:srgbClr>
          </a:solidFill>
          <a:ln>
            <a:noFill/>
          </a:ln>
          <a:effectLs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rgbClr val="CC6600"/>
                </a:solidFill>
                <a:latin typeface="+mj-lt"/>
                <a:ea typeface="+mj-ea"/>
                <a:cs typeface="+mj-cs"/>
              </a:defRPr>
            </a:lvl1pPr>
            <a:lvl2pPr algn="ctr" rtl="0" eaLnBrk="1" fontAlgn="base" hangingPunct="1">
              <a:spcBef>
                <a:spcPct val="0"/>
              </a:spcBef>
              <a:spcAft>
                <a:spcPct val="0"/>
              </a:spcAft>
              <a:defRPr sz="4400">
                <a:solidFill>
                  <a:schemeClr val="tx2"/>
                </a:solidFill>
                <a:latin typeface="Verdana" pitchFamily="34" charset="0"/>
              </a:defRPr>
            </a:lvl2pPr>
            <a:lvl3pPr algn="ctr" rtl="0" eaLnBrk="1" fontAlgn="base" hangingPunct="1">
              <a:spcBef>
                <a:spcPct val="0"/>
              </a:spcBef>
              <a:spcAft>
                <a:spcPct val="0"/>
              </a:spcAft>
              <a:defRPr sz="4400">
                <a:solidFill>
                  <a:schemeClr val="tx2"/>
                </a:solidFill>
                <a:latin typeface="Verdana" pitchFamily="34" charset="0"/>
              </a:defRPr>
            </a:lvl3pPr>
            <a:lvl4pPr algn="ctr" rtl="0" eaLnBrk="1" fontAlgn="base" hangingPunct="1">
              <a:spcBef>
                <a:spcPct val="0"/>
              </a:spcBef>
              <a:spcAft>
                <a:spcPct val="0"/>
              </a:spcAft>
              <a:defRPr sz="4400">
                <a:solidFill>
                  <a:schemeClr val="tx2"/>
                </a:solidFill>
                <a:latin typeface="Verdana" pitchFamily="34" charset="0"/>
              </a:defRPr>
            </a:lvl4pPr>
            <a:lvl5pPr algn="ctr" rtl="0" eaLnBrk="1" fontAlgn="base" hangingPunct="1">
              <a:spcBef>
                <a:spcPct val="0"/>
              </a:spcBef>
              <a:spcAft>
                <a:spcPct val="0"/>
              </a:spcAft>
              <a:defRPr sz="4400">
                <a:solidFill>
                  <a:schemeClr val="tx2"/>
                </a:solidFill>
                <a:latin typeface="Verdana" pitchFamily="34" charset="0"/>
              </a:defRPr>
            </a:lvl5pPr>
            <a:lvl6pPr marL="457200" algn="ctr" rtl="0" eaLnBrk="1" fontAlgn="base" hangingPunct="1">
              <a:spcBef>
                <a:spcPct val="0"/>
              </a:spcBef>
              <a:spcAft>
                <a:spcPct val="0"/>
              </a:spcAft>
              <a:defRPr sz="4400">
                <a:solidFill>
                  <a:schemeClr val="tx2"/>
                </a:solidFill>
                <a:latin typeface="Verdana" pitchFamily="34" charset="0"/>
              </a:defRPr>
            </a:lvl6pPr>
            <a:lvl7pPr marL="914400" algn="ctr" rtl="0" eaLnBrk="1" fontAlgn="base" hangingPunct="1">
              <a:spcBef>
                <a:spcPct val="0"/>
              </a:spcBef>
              <a:spcAft>
                <a:spcPct val="0"/>
              </a:spcAft>
              <a:defRPr sz="4400">
                <a:solidFill>
                  <a:schemeClr val="tx2"/>
                </a:solidFill>
                <a:latin typeface="Verdana" pitchFamily="34" charset="0"/>
              </a:defRPr>
            </a:lvl7pPr>
            <a:lvl8pPr marL="1371600" algn="ctr" rtl="0" eaLnBrk="1" fontAlgn="base" hangingPunct="1">
              <a:spcBef>
                <a:spcPct val="0"/>
              </a:spcBef>
              <a:spcAft>
                <a:spcPct val="0"/>
              </a:spcAft>
              <a:defRPr sz="4400">
                <a:solidFill>
                  <a:schemeClr val="tx2"/>
                </a:solidFill>
                <a:latin typeface="Verdana" pitchFamily="34" charset="0"/>
              </a:defRPr>
            </a:lvl8pPr>
            <a:lvl9pPr marL="1828800" algn="ctr" rtl="0" eaLnBrk="1" fontAlgn="base" hangingPunct="1">
              <a:spcBef>
                <a:spcPct val="0"/>
              </a:spcBef>
              <a:spcAft>
                <a:spcPct val="0"/>
              </a:spcAft>
              <a:defRPr sz="4400">
                <a:solidFill>
                  <a:schemeClr val="tx2"/>
                </a:solidFill>
                <a:latin typeface="Verdana" pitchFamily="34" charset="0"/>
              </a:defRPr>
            </a:lvl9pPr>
          </a:lstStyle>
          <a:p>
            <a:pPr marL="457200" indent="-457200" algn="l">
              <a:buFont typeface="Arial" panose="020B0604020202020204" pitchFamily="34" charset="0"/>
              <a:buChar char="•"/>
            </a:pPr>
            <a:r>
              <a:rPr lang="it-IT" dirty="0">
                <a:solidFill>
                  <a:srgbClr val="003300"/>
                </a:solidFill>
              </a:rPr>
              <a:t>distribuzione </a:t>
            </a:r>
            <a:r>
              <a:rPr lang="it-IT" dirty="0" smtClean="0">
                <a:solidFill>
                  <a:srgbClr val="003300"/>
                </a:solidFill>
              </a:rPr>
              <a:t>geografica</a:t>
            </a:r>
            <a:r>
              <a:rPr lang="it-IT" dirty="0">
                <a:solidFill>
                  <a:srgbClr val="003300"/>
                </a:solidFill>
              </a:rPr>
              <a:t>: espansione aree adatte a coltivazione vite verso nord e verso est </a:t>
            </a:r>
          </a:p>
          <a:p>
            <a:pPr marL="457200" indent="-457200" algn="l">
              <a:buFont typeface="Arial" panose="020B0604020202020204" pitchFamily="34" charset="0"/>
              <a:buChar char="•"/>
            </a:pPr>
            <a:r>
              <a:rPr lang="it-IT" dirty="0">
                <a:solidFill>
                  <a:srgbClr val="003300"/>
                </a:solidFill>
              </a:rPr>
              <a:t>c</a:t>
            </a:r>
            <a:r>
              <a:rPr lang="it-IT" dirty="0" smtClean="0">
                <a:solidFill>
                  <a:srgbClr val="003300"/>
                </a:solidFill>
              </a:rPr>
              <a:t>ambiamento vocazione </a:t>
            </a:r>
            <a:r>
              <a:rPr lang="it-IT" dirty="0">
                <a:solidFill>
                  <a:srgbClr val="003300"/>
                </a:solidFill>
              </a:rPr>
              <a:t>vitigni</a:t>
            </a:r>
          </a:p>
          <a:p>
            <a:pPr marL="457200" indent="-457200" algn="l">
              <a:buFont typeface="Arial" panose="020B0604020202020204" pitchFamily="34" charset="0"/>
              <a:buChar char="•"/>
            </a:pPr>
            <a:r>
              <a:rPr lang="it-IT" dirty="0" smtClean="0">
                <a:solidFill>
                  <a:srgbClr val="003300"/>
                </a:solidFill>
              </a:rPr>
              <a:t>aumento variabilità delle rese e modifiche quantitative </a:t>
            </a:r>
            <a:r>
              <a:rPr lang="it-IT" dirty="0">
                <a:solidFill>
                  <a:srgbClr val="003300"/>
                </a:solidFill>
              </a:rPr>
              <a:t>e </a:t>
            </a:r>
            <a:r>
              <a:rPr lang="it-IT" dirty="0" smtClean="0">
                <a:solidFill>
                  <a:srgbClr val="003300"/>
                </a:solidFill>
              </a:rPr>
              <a:t>qualitative vini</a:t>
            </a:r>
          </a:p>
          <a:p>
            <a:pPr marL="457200" indent="-457200" algn="l">
              <a:buFont typeface="Arial" panose="020B0604020202020204" pitchFamily="34" charset="0"/>
              <a:buChar char="•"/>
            </a:pPr>
            <a:r>
              <a:rPr lang="it-IT" dirty="0">
                <a:solidFill>
                  <a:srgbClr val="003300"/>
                </a:solidFill>
              </a:rPr>
              <a:t>cambio di fertilità del suolo e dei cicli di diversi </a:t>
            </a:r>
            <a:r>
              <a:rPr lang="it-IT" dirty="0" smtClean="0">
                <a:solidFill>
                  <a:srgbClr val="003300"/>
                </a:solidFill>
              </a:rPr>
              <a:t>patogeni…</a:t>
            </a:r>
            <a:endParaRPr lang="it-IT" dirty="0">
              <a:solidFill>
                <a:srgbClr val="003300"/>
              </a:solidFill>
            </a:endParaRPr>
          </a:p>
        </p:txBody>
      </p:sp>
      <p:pic>
        <p:nvPicPr>
          <p:cNvPr id="19" name="Picture 10" descr="meteo_fvg_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504" y="165522"/>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magine 1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00733" y="123453"/>
            <a:ext cx="391158" cy="497235"/>
          </a:xfrm>
          <a:prstGeom prst="rect">
            <a:avLst/>
          </a:prstGeom>
        </p:spPr>
      </p:pic>
      <p:pic>
        <p:nvPicPr>
          <p:cNvPr id="21" name="Immagine 2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88224" y="692696"/>
            <a:ext cx="1742513" cy="1161222"/>
          </a:xfrm>
          <a:prstGeom prst="rect">
            <a:avLst/>
          </a:prstGeom>
        </p:spPr>
      </p:pic>
    </p:spTree>
    <p:extLst>
      <p:ext uri="{BB962C8B-B14F-4D97-AF65-F5344CB8AC3E}">
        <p14:creationId xmlns:p14="http://schemas.microsoft.com/office/powerpoint/2010/main" val="4191736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19" descr="WebcamSauris_20141225"/>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6512" y="0"/>
            <a:ext cx="9188812" cy="686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olo 2"/>
          <p:cNvSpPr>
            <a:spLocks noGrp="1"/>
          </p:cNvSpPr>
          <p:nvPr>
            <p:ph type="title" idx="4294967295"/>
          </p:nvPr>
        </p:nvSpPr>
        <p:spPr>
          <a:xfrm>
            <a:off x="199120" y="3179187"/>
            <a:ext cx="3670176" cy="843880"/>
          </a:xfrm>
        </p:spPr>
        <p:txBody>
          <a:bodyPr/>
          <a:lstStyle/>
          <a:p>
            <a:r>
              <a:rPr lang="it-IT" dirty="0" smtClean="0"/>
              <a:t>FVG: costi innevamento</a:t>
            </a:r>
            <a:endParaRPr lang="it-IT" dirty="0"/>
          </a:p>
        </p:txBody>
      </p:sp>
      <p:sp>
        <p:nvSpPr>
          <p:cNvPr id="48131" name="Text Box 13"/>
          <p:cNvSpPr txBox="1">
            <a:spLocks noChangeArrowheads="1"/>
          </p:cNvSpPr>
          <p:nvPr/>
        </p:nvSpPr>
        <p:spPr bwMode="auto">
          <a:xfrm>
            <a:off x="2006680" y="2113692"/>
            <a:ext cx="702981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ct val="0"/>
              </a:spcBef>
              <a:buNone/>
            </a:pPr>
            <a:r>
              <a:rPr lang="it-IT" altLang="it-IT" sz="2800" dirty="0">
                <a:solidFill>
                  <a:srgbClr val="C00000"/>
                </a:solidFill>
              </a:rPr>
              <a:t>a</a:t>
            </a:r>
            <a:r>
              <a:rPr lang="it-IT" altLang="it-IT" sz="2800" dirty="0" smtClean="0">
                <a:solidFill>
                  <a:srgbClr val="C00000"/>
                </a:solidFill>
              </a:rPr>
              <a:t>umentano i costi </a:t>
            </a:r>
            <a:r>
              <a:rPr lang="it-IT" altLang="it-IT" sz="2800" dirty="0" smtClean="0">
                <a:solidFill>
                  <a:schemeClr val="bg1">
                    <a:lumMod val="50000"/>
                  </a:schemeClr>
                </a:solidFill>
              </a:rPr>
              <a:t>dell’innevamento artificiale</a:t>
            </a:r>
            <a:endParaRPr lang="it-IT" altLang="it-IT" sz="2800" dirty="0">
              <a:solidFill>
                <a:schemeClr val="bg1">
                  <a:lumMod val="50000"/>
                </a:schemeClr>
              </a:solidFill>
            </a:endParaRPr>
          </a:p>
        </p:txBody>
      </p:sp>
      <p:pic>
        <p:nvPicPr>
          <p:cNvPr id="48132" name="Picture 10" descr="meteo_fvg_O"/>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7950" y="165100"/>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Line 7"/>
          <p:cNvSpPr>
            <a:spLocks noChangeShapeType="1"/>
          </p:cNvSpPr>
          <p:nvPr/>
        </p:nvSpPr>
        <p:spPr bwMode="auto">
          <a:xfrm>
            <a:off x="1619250" y="476250"/>
            <a:ext cx="69850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48135" name="Rectangle 3"/>
          <p:cNvSpPr>
            <a:spLocks noChangeArrowheads="1"/>
          </p:cNvSpPr>
          <p:nvPr/>
        </p:nvSpPr>
        <p:spPr bwMode="auto">
          <a:xfrm>
            <a:off x="1763713" y="188913"/>
            <a:ext cx="66246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r">
              <a:spcBef>
                <a:spcPct val="0"/>
              </a:spcBef>
              <a:buFontTx/>
              <a:buNone/>
            </a:pPr>
            <a:r>
              <a:rPr lang="it-IT" altLang="it-IT" sz="1400" b="0" i="1" dirty="0">
                <a:solidFill>
                  <a:srgbClr val="CC6600"/>
                </a:solidFill>
              </a:rPr>
              <a:t>c</a:t>
            </a:r>
            <a:r>
              <a:rPr lang="it-IT" altLang="it-IT" sz="1400" b="0" i="1" dirty="0" smtClean="0">
                <a:solidFill>
                  <a:srgbClr val="CC6600"/>
                </a:solidFill>
              </a:rPr>
              <a:t>ambia il clima… in </a:t>
            </a:r>
            <a:r>
              <a:rPr lang="it-IT" altLang="it-IT" sz="1400" b="0" i="1" dirty="0">
                <a:solidFill>
                  <a:srgbClr val="CC6600"/>
                </a:solidFill>
              </a:rPr>
              <a:t>Friuli Venezia Giulia</a:t>
            </a:r>
          </a:p>
        </p:txBody>
      </p:sp>
      <p:sp>
        <p:nvSpPr>
          <p:cNvPr id="48137" name="Rectangle 12"/>
          <p:cNvSpPr>
            <a:spLocks noChangeArrowheads="1"/>
          </p:cNvSpPr>
          <p:nvPr/>
        </p:nvSpPr>
        <p:spPr bwMode="auto">
          <a:xfrm>
            <a:off x="285750" y="692696"/>
            <a:ext cx="8534400" cy="7368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1"/>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ct val="0"/>
              </a:spcBef>
              <a:buFontTx/>
              <a:buNone/>
            </a:pPr>
            <a:r>
              <a:rPr lang="it-IT" altLang="it-IT" dirty="0">
                <a:solidFill>
                  <a:srgbClr val="C00000"/>
                </a:solidFill>
              </a:rPr>
              <a:t>p</a:t>
            </a:r>
            <a:r>
              <a:rPr lang="it-IT" altLang="it-IT" dirty="0" smtClean="0">
                <a:solidFill>
                  <a:srgbClr val="C00000"/>
                </a:solidFill>
              </a:rPr>
              <a:t>otremo ancora sciare sulle nostre montagne?</a:t>
            </a:r>
            <a:br>
              <a:rPr lang="it-IT" altLang="it-IT" dirty="0" smtClean="0">
                <a:solidFill>
                  <a:srgbClr val="C00000"/>
                </a:solidFill>
              </a:rPr>
            </a:br>
            <a:r>
              <a:rPr lang="it-IT" altLang="it-IT" dirty="0" smtClean="0">
                <a:solidFill>
                  <a:srgbClr val="C00000"/>
                </a:solidFill>
              </a:rPr>
              <a:t>a quale costo?</a:t>
            </a:r>
            <a:endParaRPr lang="it-IT" altLang="it-IT" dirty="0">
              <a:solidFill>
                <a:srgbClr val="C00000"/>
              </a:solidFill>
            </a:endParaRPr>
          </a:p>
        </p:txBody>
      </p:sp>
      <p:pic>
        <p:nvPicPr>
          <p:cNvPr id="32770" name="Picture 2" descr="http://www.passionemontagna.com/public/images/595/thb_1424082973cannoneneve.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H="1">
            <a:off x="35496" y="3003376"/>
            <a:ext cx="5715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13"/>
          <p:cNvSpPr txBox="1">
            <a:spLocks noChangeArrowheads="1"/>
          </p:cNvSpPr>
          <p:nvPr/>
        </p:nvSpPr>
        <p:spPr bwMode="auto">
          <a:xfrm>
            <a:off x="6157068" y="5613047"/>
            <a:ext cx="273541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spcBef>
                <a:spcPts val="600"/>
              </a:spcBef>
              <a:buFontTx/>
              <a:buNone/>
            </a:pPr>
            <a:r>
              <a:rPr lang="it-IT" sz="1200" b="0" i="1" dirty="0" smtClean="0">
                <a:solidFill>
                  <a:srgbClr val="003399"/>
                </a:solidFill>
              </a:rPr>
              <a:t>Valutazione </a:t>
            </a:r>
            <a:r>
              <a:rPr lang="it-IT" sz="1200" b="0" i="1" dirty="0">
                <a:solidFill>
                  <a:srgbClr val="003399"/>
                </a:solidFill>
              </a:rPr>
              <a:t>economico ambientale dell'innevamento artificiale sulle Alpi </a:t>
            </a:r>
            <a:r>
              <a:rPr lang="it-IT" sz="1200" b="0" dirty="0" smtClean="0">
                <a:solidFill>
                  <a:srgbClr val="003399"/>
                </a:solidFill>
              </a:rPr>
              <a:t>- Tesi </a:t>
            </a:r>
            <a:r>
              <a:rPr lang="it-IT" sz="1200" b="0" dirty="0">
                <a:solidFill>
                  <a:srgbClr val="003399"/>
                </a:solidFill>
              </a:rPr>
              <a:t>di Laurea in Economia Aziendale di Maria De </a:t>
            </a:r>
            <a:r>
              <a:rPr lang="it-IT" sz="1200" b="0" dirty="0" err="1">
                <a:solidFill>
                  <a:srgbClr val="003399"/>
                </a:solidFill>
              </a:rPr>
              <a:t>Blasis</a:t>
            </a:r>
            <a:r>
              <a:rPr lang="it-IT" sz="1200" b="0" dirty="0">
                <a:solidFill>
                  <a:srgbClr val="003399"/>
                </a:solidFill>
              </a:rPr>
              <a:t>, A.A. 2012/2013, relatore Prof. Francesco Marangon - Università di Udine)</a:t>
            </a:r>
            <a:endParaRPr lang="it-IT" altLang="it-IT" sz="1200" b="0" dirty="0">
              <a:solidFill>
                <a:srgbClr val="003399"/>
              </a:solidFill>
              <a:sym typeface="Wingdings" pitchFamily="2" charset="2"/>
            </a:endParaRPr>
          </a:p>
        </p:txBody>
      </p:sp>
      <p:sp>
        <p:nvSpPr>
          <p:cNvPr id="12" name="Text Box 13"/>
          <p:cNvSpPr txBox="1">
            <a:spLocks noChangeArrowheads="1"/>
          </p:cNvSpPr>
          <p:nvPr/>
        </p:nvSpPr>
        <p:spPr bwMode="auto">
          <a:xfrm>
            <a:off x="48097" y="3044130"/>
            <a:ext cx="2753745"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spcBef>
                <a:spcPct val="0"/>
              </a:spcBef>
              <a:buFontTx/>
              <a:buNone/>
            </a:pPr>
            <a:r>
              <a:rPr lang="it-IT" sz="2000" dirty="0" smtClean="0">
                <a:solidFill>
                  <a:schemeClr val="tx1"/>
                </a:solidFill>
              </a:rPr>
              <a:t>il </a:t>
            </a:r>
            <a:r>
              <a:rPr lang="it-IT" sz="2000" dirty="0">
                <a:solidFill>
                  <a:schemeClr val="tx1"/>
                </a:solidFill>
              </a:rPr>
              <a:t>Friuli Venezia Giulia ha </a:t>
            </a:r>
            <a:r>
              <a:rPr lang="it-IT" sz="2000" dirty="0" smtClean="0">
                <a:solidFill>
                  <a:schemeClr val="tx1"/>
                </a:solidFill>
              </a:rPr>
              <a:t>un sistema di </a:t>
            </a:r>
            <a:r>
              <a:rPr lang="it-IT" sz="2000" dirty="0">
                <a:solidFill>
                  <a:schemeClr val="tx1"/>
                </a:solidFill>
              </a:rPr>
              <a:t>innevamento </a:t>
            </a:r>
            <a:r>
              <a:rPr lang="it-IT" sz="2000" dirty="0" smtClean="0">
                <a:solidFill>
                  <a:schemeClr val="tx1"/>
                </a:solidFill>
              </a:rPr>
              <a:t>artificiale </a:t>
            </a:r>
            <a:r>
              <a:rPr lang="it-IT" sz="2000" dirty="0">
                <a:solidFill>
                  <a:schemeClr val="tx1"/>
                </a:solidFill>
              </a:rPr>
              <a:t>che copre il </a:t>
            </a:r>
            <a:r>
              <a:rPr lang="it-IT" sz="2000" dirty="0" smtClean="0">
                <a:solidFill>
                  <a:schemeClr val="tx1"/>
                </a:solidFill>
              </a:rPr>
              <a:t>100</a:t>
            </a:r>
            <a:r>
              <a:rPr lang="it-IT" sz="2000" dirty="0">
                <a:solidFill>
                  <a:schemeClr val="tx1"/>
                </a:solidFill>
              </a:rPr>
              <a:t>% delle superfici </a:t>
            </a:r>
            <a:r>
              <a:rPr lang="it-IT" sz="2000" dirty="0" smtClean="0">
                <a:solidFill>
                  <a:schemeClr val="tx1"/>
                </a:solidFill>
              </a:rPr>
              <a:t>sciabili</a:t>
            </a:r>
            <a:endParaRPr lang="it-IT" sz="2000" dirty="0">
              <a:solidFill>
                <a:schemeClr val="tx1"/>
              </a:solidFill>
            </a:endParaRPr>
          </a:p>
        </p:txBody>
      </p:sp>
      <p:sp>
        <p:nvSpPr>
          <p:cNvPr id="13" name="Text Box 13"/>
          <p:cNvSpPr txBox="1">
            <a:spLocks noChangeArrowheads="1"/>
          </p:cNvSpPr>
          <p:nvPr/>
        </p:nvSpPr>
        <p:spPr bwMode="auto">
          <a:xfrm>
            <a:off x="6159968" y="3068960"/>
            <a:ext cx="2790928" cy="1938992"/>
          </a:xfrm>
          <a:prstGeom prst="rect">
            <a:avLst/>
          </a:prstGeom>
          <a:solidFill>
            <a:schemeClr val="tx1"/>
          </a:solidFill>
          <a:ln>
            <a:noFill/>
          </a:ln>
          <a:effectLst/>
          <a:extLst/>
        </p:spPr>
        <p:txBody>
          <a:bodyPr wrap="square">
            <a:spAutoFit/>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spcBef>
                <a:spcPct val="0"/>
              </a:spcBef>
              <a:buFontTx/>
              <a:buNone/>
            </a:pPr>
            <a:r>
              <a:rPr lang="it-IT" sz="2000" dirty="0" smtClean="0">
                <a:solidFill>
                  <a:schemeClr val="bg1">
                    <a:lumMod val="50000"/>
                  </a:schemeClr>
                </a:solidFill>
              </a:rPr>
              <a:t>l’innevamento </a:t>
            </a:r>
            <a:r>
              <a:rPr lang="it-IT" sz="2000" dirty="0">
                <a:solidFill>
                  <a:schemeClr val="bg1">
                    <a:lumMod val="50000"/>
                  </a:schemeClr>
                </a:solidFill>
              </a:rPr>
              <a:t>artificiale dei </a:t>
            </a:r>
            <a:endParaRPr lang="it-IT" sz="2000" dirty="0" smtClean="0">
              <a:solidFill>
                <a:schemeClr val="bg1">
                  <a:lumMod val="50000"/>
                </a:schemeClr>
              </a:solidFill>
            </a:endParaRPr>
          </a:p>
          <a:p>
            <a:pPr>
              <a:spcBef>
                <a:spcPct val="0"/>
              </a:spcBef>
              <a:buFontTx/>
              <a:buNone/>
            </a:pPr>
            <a:r>
              <a:rPr lang="it-IT" sz="2000" dirty="0" smtClean="0">
                <a:solidFill>
                  <a:schemeClr val="bg1">
                    <a:lumMod val="50000"/>
                  </a:schemeClr>
                </a:solidFill>
              </a:rPr>
              <a:t>nostri </a:t>
            </a:r>
            <a:r>
              <a:rPr lang="it-IT" sz="2000" dirty="0">
                <a:solidFill>
                  <a:schemeClr val="bg1">
                    <a:lumMod val="50000"/>
                  </a:schemeClr>
                </a:solidFill>
              </a:rPr>
              <a:t>comprensori </a:t>
            </a:r>
            <a:endParaRPr lang="it-IT" sz="2000" dirty="0" smtClean="0">
              <a:solidFill>
                <a:schemeClr val="bg1">
                  <a:lumMod val="50000"/>
                </a:schemeClr>
              </a:solidFill>
            </a:endParaRPr>
          </a:p>
          <a:p>
            <a:pPr>
              <a:spcBef>
                <a:spcPct val="0"/>
              </a:spcBef>
              <a:buFontTx/>
              <a:buNone/>
            </a:pPr>
            <a:r>
              <a:rPr lang="it-IT" sz="2000" dirty="0" smtClean="0">
                <a:solidFill>
                  <a:schemeClr val="bg1">
                    <a:lumMod val="50000"/>
                  </a:schemeClr>
                </a:solidFill>
              </a:rPr>
              <a:t>nel </a:t>
            </a:r>
            <a:r>
              <a:rPr lang="it-IT" sz="2000" dirty="0">
                <a:solidFill>
                  <a:schemeClr val="bg1">
                    <a:lumMod val="50000"/>
                  </a:schemeClr>
                </a:solidFill>
              </a:rPr>
              <a:t>2012 </a:t>
            </a:r>
            <a:endParaRPr lang="it-IT" sz="2000" dirty="0" smtClean="0">
              <a:solidFill>
                <a:schemeClr val="bg1">
                  <a:lumMod val="50000"/>
                </a:schemeClr>
              </a:solidFill>
            </a:endParaRPr>
          </a:p>
          <a:p>
            <a:pPr>
              <a:spcBef>
                <a:spcPct val="0"/>
              </a:spcBef>
              <a:buFontTx/>
              <a:buNone/>
            </a:pPr>
            <a:r>
              <a:rPr lang="it-IT" sz="2000" dirty="0" smtClean="0">
                <a:solidFill>
                  <a:schemeClr val="bg1">
                    <a:lumMod val="50000"/>
                  </a:schemeClr>
                </a:solidFill>
              </a:rPr>
              <a:t>è </a:t>
            </a:r>
            <a:r>
              <a:rPr lang="it-IT" sz="2000" dirty="0">
                <a:solidFill>
                  <a:schemeClr val="bg1">
                    <a:lumMod val="50000"/>
                  </a:schemeClr>
                </a:solidFill>
              </a:rPr>
              <a:t>costato </a:t>
            </a:r>
            <a:r>
              <a:rPr lang="it-IT" sz="2000" dirty="0" smtClean="0">
                <a:solidFill>
                  <a:schemeClr val="bg1">
                    <a:lumMod val="50000"/>
                  </a:schemeClr>
                </a:solidFill>
              </a:rPr>
              <a:t>più </a:t>
            </a:r>
            <a:r>
              <a:rPr lang="it-IT" sz="2000" dirty="0">
                <a:solidFill>
                  <a:schemeClr val="bg1">
                    <a:lumMod val="50000"/>
                  </a:schemeClr>
                </a:solidFill>
              </a:rPr>
              <a:t>di </a:t>
            </a:r>
            <a:endParaRPr lang="it-IT" sz="2000" dirty="0" smtClean="0">
              <a:solidFill>
                <a:schemeClr val="bg1">
                  <a:lumMod val="50000"/>
                </a:schemeClr>
              </a:solidFill>
            </a:endParaRPr>
          </a:p>
          <a:p>
            <a:pPr>
              <a:spcBef>
                <a:spcPct val="0"/>
              </a:spcBef>
              <a:buFontTx/>
              <a:buNone/>
            </a:pPr>
            <a:r>
              <a:rPr lang="it-IT" sz="2000" dirty="0" smtClean="0">
                <a:solidFill>
                  <a:srgbClr val="C00000"/>
                </a:solidFill>
              </a:rPr>
              <a:t>1 </a:t>
            </a:r>
            <a:r>
              <a:rPr lang="it-IT" sz="2000" dirty="0">
                <a:solidFill>
                  <a:srgbClr val="C00000"/>
                </a:solidFill>
              </a:rPr>
              <a:t>milione di </a:t>
            </a:r>
            <a:r>
              <a:rPr lang="it-IT" sz="2000" dirty="0" smtClean="0">
                <a:solidFill>
                  <a:srgbClr val="C00000"/>
                </a:solidFill>
              </a:rPr>
              <a:t>euro</a:t>
            </a:r>
            <a:endParaRPr lang="it-IT" altLang="it-IT" sz="2000" dirty="0">
              <a:solidFill>
                <a:srgbClr val="C00000"/>
              </a:solidFill>
              <a:sym typeface="Wingdings" pitchFamily="2" charset="2"/>
            </a:endParaRPr>
          </a:p>
        </p:txBody>
      </p:sp>
      <p:sp>
        <p:nvSpPr>
          <p:cNvPr id="2" name="CasellaDiTesto 1"/>
          <p:cNvSpPr txBox="1"/>
          <p:nvPr/>
        </p:nvSpPr>
        <p:spPr>
          <a:xfrm>
            <a:off x="4696587" y="3390711"/>
            <a:ext cx="366552" cy="523220"/>
          </a:xfrm>
          <a:prstGeom prst="rect">
            <a:avLst/>
          </a:prstGeom>
          <a:noFill/>
        </p:spPr>
        <p:txBody>
          <a:bodyPr wrap="square" rtlCol="0">
            <a:spAutoFit/>
          </a:bodyPr>
          <a:lstStyle/>
          <a:p>
            <a:r>
              <a:rPr lang="it-IT" sz="2800" b="1" dirty="0" smtClean="0">
                <a:latin typeface="Calibri" panose="020F0502020204030204" pitchFamily="34" charset="0"/>
              </a:rPr>
              <a:t>€</a:t>
            </a:r>
            <a:endParaRPr lang="it-IT" sz="2800" b="1" dirty="0">
              <a:latin typeface="Calibri" panose="020F0502020204030204" pitchFamily="34" charset="0"/>
            </a:endParaRPr>
          </a:p>
        </p:txBody>
      </p:sp>
      <p:sp>
        <p:nvSpPr>
          <p:cNvPr id="15" name="CasellaDiTesto 14"/>
          <p:cNvSpPr txBox="1"/>
          <p:nvPr/>
        </p:nvSpPr>
        <p:spPr>
          <a:xfrm>
            <a:off x="5239839" y="3579917"/>
            <a:ext cx="366552" cy="523220"/>
          </a:xfrm>
          <a:prstGeom prst="rect">
            <a:avLst/>
          </a:prstGeom>
          <a:noFill/>
        </p:spPr>
        <p:txBody>
          <a:bodyPr wrap="square" rtlCol="0">
            <a:spAutoFit/>
          </a:bodyPr>
          <a:lstStyle/>
          <a:p>
            <a:r>
              <a:rPr lang="it-IT" sz="2800" b="1" dirty="0" smtClean="0">
                <a:latin typeface="Calibri" panose="020F0502020204030204" pitchFamily="34" charset="0"/>
              </a:rPr>
              <a:t>€</a:t>
            </a:r>
            <a:endParaRPr lang="it-IT" sz="2800" b="1" dirty="0">
              <a:latin typeface="Calibri" panose="020F0502020204030204" pitchFamily="34" charset="0"/>
            </a:endParaRPr>
          </a:p>
        </p:txBody>
      </p:sp>
      <p:sp>
        <p:nvSpPr>
          <p:cNvPr id="16" name="CasellaDiTesto 15"/>
          <p:cNvSpPr txBox="1"/>
          <p:nvPr/>
        </p:nvSpPr>
        <p:spPr>
          <a:xfrm>
            <a:off x="4732306" y="4011488"/>
            <a:ext cx="366552" cy="523220"/>
          </a:xfrm>
          <a:prstGeom prst="rect">
            <a:avLst/>
          </a:prstGeom>
          <a:noFill/>
        </p:spPr>
        <p:txBody>
          <a:bodyPr wrap="square" rtlCol="0">
            <a:spAutoFit/>
          </a:bodyPr>
          <a:lstStyle/>
          <a:p>
            <a:r>
              <a:rPr lang="it-IT" sz="2800" b="1" dirty="0" smtClean="0">
                <a:latin typeface="Calibri" panose="020F0502020204030204" pitchFamily="34" charset="0"/>
              </a:rPr>
              <a:t>€</a:t>
            </a:r>
            <a:endParaRPr lang="it-IT" sz="2800" b="1" dirty="0">
              <a:latin typeface="Calibri" panose="020F0502020204030204" pitchFamily="34" charset="0"/>
            </a:endParaRPr>
          </a:p>
        </p:txBody>
      </p:sp>
      <p:sp>
        <p:nvSpPr>
          <p:cNvPr id="17" name="CasellaDiTesto 16"/>
          <p:cNvSpPr txBox="1"/>
          <p:nvPr/>
        </p:nvSpPr>
        <p:spPr>
          <a:xfrm>
            <a:off x="4173506" y="3749878"/>
            <a:ext cx="366552" cy="523220"/>
          </a:xfrm>
          <a:prstGeom prst="rect">
            <a:avLst/>
          </a:prstGeom>
          <a:noFill/>
        </p:spPr>
        <p:txBody>
          <a:bodyPr wrap="square" rtlCol="0">
            <a:spAutoFit/>
          </a:bodyPr>
          <a:lstStyle/>
          <a:p>
            <a:r>
              <a:rPr lang="it-IT" sz="2800" b="1" dirty="0" smtClean="0">
                <a:latin typeface="Calibri" panose="020F0502020204030204" pitchFamily="34" charset="0"/>
              </a:rPr>
              <a:t>€</a:t>
            </a:r>
            <a:endParaRPr lang="it-IT" sz="2800" b="1" dirty="0">
              <a:latin typeface="Calibri" panose="020F0502020204030204" pitchFamily="34" charset="0"/>
            </a:endParaRPr>
          </a:p>
        </p:txBody>
      </p:sp>
      <p:sp>
        <p:nvSpPr>
          <p:cNvPr id="18" name="CasellaDiTesto 17"/>
          <p:cNvSpPr txBox="1"/>
          <p:nvPr/>
        </p:nvSpPr>
        <p:spPr>
          <a:xfrm>
            <a:off x="4710046" y="4591040"/>
            <a:ext cx="366552" cy="523220"/>
          </a:xfrm>
          <a:prstGeom prst="rect">
            <a:avLst/>
          </a:prstGeom>
          <a:noFill/>
        </p:spPr>
        <p:txBody>
          <a:bodyPr wrap="square" rtlCol="0">
            <a:spAutoFit/>
          </a:bodyPr>
          <a:lstStyle/>
          <a:p>
            <a:r>
              <a:rPr lang="it-IT" sz="2800" b="1" dirty="0" smtClean="0">
                <a:latin typeface="Calibri" panose="020F0502020204030204" pitchFamily="34" charset="0"/>
              </a:rPr>
              <a:t>€</a:t>
            </a:r>
            <a:endParaRPr lang="it-IT" sz="2800" b="1" dirty="0">
              <a:latin typeface="Calibri" panose="020F0502020204030204" pitchFamily="34" charset="0"/>
            </a:endParaRPr>
          </a:p>
        </p:txBody>
      </p:sp>
      <p:sp>
        <p:nvSpPr>
          <p:cNvPr id="19" name="CasellaDiTesto 18"/>
          <p:cNvSpPr txBox="1"/>
          <p:nvPr/>
        </p:nvSpPr>
        <p:spPr>
          <a:xfrm>
            <a:off x="5246415" y="4273098"/>
            <a:ext cx="366552" cy="523220"/>
          </a:xfrm>
          <a:prstGeom prst="rect">
            <a:avLst/>
          </a:prstGeom>
          <a:noFill/>
        </p:spPr>
        <p:txBody>
          <a:bodyPr wrap="square" rtlCol="0">
            <a:spAutoFit/>
          </a:bodyPr>
          <a:lstStyle/>
          <a:p>
            <a:r>
              <a:rPr lang="it-IT" sz="2800" b="1" dirty="0" smtClean="0">
                <a:latin typeface="Calibri" panose="020F0502020204030204" pitchFamily="34" charset="0"/>
              </a:rPr>
              <a:t>€</a:t>
            </a:r>
            <a:endParaRPr lang="it-IT" sz="2800" b="1" dirty="0">
              <a:latin typeface="Calibri" panose="020F0502020204030204" pitchFamily="34" charset="0"/>
            </a:endParaRPr>
          </a:p>
        </p:txBody>
      </p:sp>
      <p:sp>
        <p:nvSpPr>
          <p:cNvPr id="20" name="CasellaDiTesto 19"/>
          <p:cNvSpPr txBox="1"/>
          <p:nvPr/>
        </p:nvSpPr>
        <p:spPr>
          <a:xfrm>
            <a:off x="5098858" y="3003376"/>
            <a:ext cx="366552" cy="523220"/>
          </a:xfrm>
          <a:prstGeom prst="rect">
            <a:avLst/>
          </a:prstGeom>
          <a:noFill/>
        </p:spPr>
        <p:txBody>
          <a:bodyPr wrap="square" rtlCol="0">
            <a:spAutoFit/>
          </a:bodyPr>
          <a:lstStyle/>
          <a:p>
            <a:r>
              <a:rPr lang="it-IT" sz="2800" b="1" dirty="0" smtClean="0">
                <a:latin typeface="Calibri" panose="020F0502020204030204" pitchFamily="34" charset="0"/>
              </a:rPr>
              <a:t>€</a:t>
            </a:r>
            <a:endParaRPr lang="it-IT" sz="2800" b="1" dirty="0">
              <a:latin typeface="Calibri" panose="020F0502020204030204" pitchFamily="34" charset="0"/>
            </a:endParaRPr>
          </a:p>
        </p:txBody>
      </p:sp>
      <p:sp>
        <p:nvSpPr>
          <p:cNvPr id="21" name="CasellaDiTesto 20"/>
          <p:cNvSpPr txBox="1"/>
          <p:nvPr/>
        </p:nvSpPr>
        <p:spPr>
          <a:xfrm>
            <a:off x="4173506" y="3226658"/>
            <a:ext cx="366552" cy="523220"/>
          </a:xfrm>
          <a:prstGeom prst="rect">
            <a:avLst/>
          </a:prstGeom>
          <a:noFill/>
        </p:spPr>
        <p:txBody>
          <a:bodyPr wrap="square" rtlCol="0">
            <a:spAutoFit/>
          </a:bodyPr>
          <a:lstStyle/>
          <a:p>
            <a:r>
              <a:rPr lang="it-IT" sz="2800" b="1" dirty="0" smtClean="0">
                <a:latin typeface="Calibri" panose="020F0502020204030204" pitchFamily="34" charset="0"/>
              </a:rPr>
              <a:t>€</a:t>
            </a:r>
            <a:endParaRPr lang="it-IT" sz="2800" b="1" dirty="0">
              <a:latin typeface="Calibri" panose="020F0502020204030204" pitchFamily="34" charset="0"/>
            </a:endParaRPr>
          </a:p>
        </p:txBody>
      </p:sp>
      <p:sp>
        <p:nvSpPr>
          <p:cNvPr id="22" name="CasellaDiTesto 21"/>
          <p:cNvSpPr txBox="1"/>
          <p:nvPr/>
        </p:nvSpPr>
        <p:spPr>
          <a:xfrm>
            <a:off x="5282378" y="4883132"/>
            <a:ext cx="366552" cy="523220"/>
          </a:xfrm>
          <a:prstGeom prst="rect">
            <a:avLst/>
          </a:prstGeom>
          <a:noFill/>
        </p:spPr>
        <p:txBody>
          <a:bodyPr wrap="square" rtlCol="0">
            <a:spAutoFit/>
          </a:bodyPr>
          <a:lstStyle/>
          <a:p>
            <a:r>
              <a:rPr lang="it-IT" sz="2800" b="1" dirty="0" smtClean="0">
                <a:latin typeface="Calibri" panose="020F0502020204030204" pitchFamily="34" charset="0"/>
              </a:rPr>
              <a:t>€</a:t>
            </a:r>
            <a:endParaRPr lang="it-IT" sz="2800" b="1" dirty="0">
              <a:latin typeface="Calibri" panose="020F0502020204030204" pitchFamily="34" charset="0"/>
            </a:endParaRPr>
          </a:p>
        </p:txBody>
      </p:sp>
      <p:sp>
        <p:nvSpPr>
          <p:cNvPr id="23" name="CasellaDiTesto 22"/>
          <p:cNvSpPr txBox="1"/>
          <p:nvPr/>
        </p:nvSpPr>
        <p:spPr>
          <a:xfrm>
            <a:off x="3655752" y="3445627"/>
            <a:ext cx="366552" cy="523220"/>
          </a:xfrm>
          <a:prstGeom prst="rect">
            <a:avLst/>
          </a:prstGeom>
          <a:noFill/>
        </p:spPr>
        <p:txBody>
          <a:bodyPr wrap="square" rtlCol="0">
            <a:spAutoFit/>
          </a:bodyPr>
          <a:lstStyle/>
          <a:p>
            <a:r>
              <a:rPr lang="it-IT" sz="2800" b="1" dirty="0" smtClean="0">
                <a:latin typeface="Calibri" panose="020F0502020204030204" pitchFamily="34" charset="0"/>
              </a:rPr>
              <a:t>€</a:t>
            </a:r>
            <a:endParaRPr lang="it-IT" sz="2800" b="1" dirty="0">
              <a:latin typeface="Calibri" panose="020F0502020204030204" pitchFamily="34" charset="0"/>
            </a:endParaRPr>
          </a:p>
        </p:txBody>
      </p:sp>
      <p:sp>
        <p:nvSpPr>
          <p:cNvPr id="28" name="Rettangolo 2"/>
          <p:cNvSpPr>
            <a:spLocks noChangeArrowheads="1"/>
          </p:cNvSpPr>
          <p:nvPr/>
        </p:nvSpPr>
        <p:spPr bwMode="auto">
          <a:xfrm>
            <a:off x="35496" y="6526796"/>
            <a:ext cx="34042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eaLnBrk="1" hangingPunct="1">
              <a:spcBef>
                <a:spcPct val="0"/>
              </a:spcBef>
              <a:buFontTx/>
              <a:buNone/>
            </a:pPr>
            <a:r>
              <a:rPr lang="it-IT" altLang="it-IT" sz="1200" b="0" dirty="0">
                <a:solidFill>
                  <a:srgbClr val="FFC000"/>
                </a:solidFill>
              </a:rPr>
              <a:t>Foto: </a:t>
            </a:r>
            <a:r>
              <a:rPr lang="it-IT" altLang="it-IT" sz="1200" b="0" dirty="0" smtClean="0">
                <a:solidFill>
                  <a:srgbClr val="FFC000"/>
                </a:solidFill>
              </a:rPr>
              <a:t>www.passionemontagna.com (modificata)</a:t>
            </a:r>
            <a:endParaRPr lang="it-IT" altLang="it-IT" sz="1200" b="0" dirty="0">
              <a:solidFill>
                <a:srgbClr val="FFC000"/>
              </a:solidFill>
            </a:endParaRPr>
          </a:p>
        </p:txBody>
      </p:sp>
      <p:sp>
        <p:nvSpPr>
          <p:cNvPr id="25" name="Text Box 5"/>
          <p:cNvSpPr txBox="1">
            <a:spLocks noChangeArrowheads="1"/>
          </p:cNvSpPr>
          <p:nvPr/>
        </p:nvSpPr>
        <p:spPr bwMode="auto">
          <a:xfrm>
            <a:off x="1468401" y="1628800"/>
            <a:ext cx="684801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marL="0" eaLnBrk="1" hangingPunct="1">
              <a:spcBef>
                <a:spcPts val="600"/>
              </a:spcBef>
              <a:buNone/>
            </a:pPr>
            <a:r>
              <a:rPr lang="it-IT" altLang="it-IT" sz="2800" dirty="0" smtClean="0">
                <a:solidFill>
                  <a:schemeClr val="bg1">
                    <a:lumMod val="50000"/>
                  </a:schemeClr>
                </a:solidFill>
              </a:rPr>
              <a:t>sale di quota la linea </a:t>
            </a:r>
            <a:r>
              <a:rPr lang="it-IT" altLang="it-IT" sz="2800" dirty="0">
                <a:solidFill>
                  <a:schemeClr val="bg1">
                    <a:lumMod val="50000"/>
                  </a:schemeClr>
                </a:solidFill>
              </a:rPr>
              <a:t>di affidabilità delle </a:t>
            </a:r>
            <a:r>
              <a:rPr lang="it-IT" altLang="it-IT" sz="2800" dirty="0" smtClean="0">
                <a:solidFill>
                  <a:schemeClr val="bg1">
                    <a:lumMod val="50000"/>
                  </a:schemeClr>
                </a:solidFill>
              </a:rPr>
              <a:t>nevi</a:t>
            </a:r>
            <a:r>
              <a:rPr lang="it-IT" altLang="it-IT" sz="2800" dirty="0" smtClean="0">
                <a:solidFill>
                  <a:srgbClr val="0070C0"/>
                </a:solidFill>
              </a:rPr>
              <a:t> </a:t>
            </a:r>
            <a:endParaRPr lang="it-IT" altLang="it-IT" sz="2800" dirty="0">
              <a:solidFill>
                <a:srgbClr val="0070C0"/>
              </a:solidFill>
            </a:endParaRPr>
          </a:p>
        </p:txBody>
      </p:sp>
      <p:pic>
        <p:nvPicPr>
          <p:cNvPr id="26" name="Immagine 2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70800" y="4974330"/>
            <a:ext cx="1336456" cy="1781941"/>
          </a:xfrm>
          <a:prstGeom prst="rect">
            <a:avLst/>
          </a:prstGeom>
        </p:spPr>
      </p:pic>
      <p:pic>
        <p:nvPicPr>
          <p:cNvPr id="29" name="Immagine 2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700733" y="123453"/>
            <a:ext cx="391158" cy="497235"/>
          </a:xfrm>
          <a:prstGeom prst="rect">
            <a:avLst/>
          </a:prstGeom>
        </p:spPr>
      </p:pic>
    </p:spTree>
    <p:extLst>
      <p:ext uri="{BB962C8B-B14F-4D97-AF65-F5344CB8AC3E}">
        <p14:creationId xmlns:p14="http://schemas.microsoft.com/office/powerpoint/2010/main" val="2276909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magine 1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5637902" y="4370439"/>
            <a:ext cx="1512168" cy="1132945"/>
          </a:xfrm>
          <a:prstGeom prst="rect">
            <a:avLst/>
          </a:prstGeom>
        </p:spPr>
      </p:pic>
      <p:sp>
        <p:nvSpPr>
          <p:cNvPr id="3" name="Titolo 2"/>
          <p:cNvSpPr>
            <a:spLocks noGrp="1"/>
          </p:cNvSpPr>
          <p:nvPr>
            <p:ph type="title" idx="4294967295"/>
          </p:nvPr>
        </p:nvSpPr>
        <p:spPr>
          <a:xfrm>
            <a:off x="221382" y="209526"/>
            <a:ext cx="1289918" cy="267146"/>
          </a:xfrm>
        </p:spPr>
        <p:txBody>
          <a:bodyPr/>
          <a:lstStyle/>
          <a:p>
            <a:r>
              <a:rPr lang="it-IT" sz="1100" dirty="0" smtClean="0"/>
              <a:t>Impatti CC: salute</a:t>
            </a:r>
            <a:endParaRPr lang="it-IT" sz="1100" dirty="0"/>
          </a:p>
        </p:txBody>
      </p:sp>
      <p:pic>
        <p:nvPicPr>
          <p:cNvPr id="50179" name="Picture 10" descr="meteo_fvg_O"/>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7950" y="165100"/>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5" descr="logo_arpa2"/>
          <p:cNvPicPr>
            <a:picLocks noChangeAspect="1" noChangeArrowheads="1"/>
          </p:cNvPicPr>
          <p:nvPr/>
        </p:nvPicPr>
        <p:blipFill>
          <a:blip r:embed="rId5">
            <a:clrChange>
              <a:clrFrom>
                <a:srgbClr val="FFFF80"/>
              </a:clrFrom>
              <a:clrTo>
                <a:srgbClr val="FFFF80">
                  <a:alpha val="0"/>
                </a:srgbClr>
              </a:clrTo>
            </a:clrChange>
            <a:extLst>
              <a:ext uri="{28A0092B-C50C-407E-A947-70E740481C1C}">
                <a14:useLocalDpi xmlns:a14="http://schemas.microsoft.com/office/drawing/2010/main"/>
              </a:ext>
            </a:extLst>
          </a:blip>
          <a:srcRect/>
          <a:stretch>
            <a:fillRect/>
          </a:stretch>
        </p:blipFill>
        <p:spPr bwMode="auto">
          <a:xfrm>
            <a:off x="8675688" y="44450"/>
            <a:ext cx="382587"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Rectangle 12"/>
          <p:cNvSpPr>
            <a:spLocks noChangeArrowheads="1"/>
          </p:cNvSpPr>
          <p:nvPr/>
        </p:nvSpPr>
        <p:spPr bwMode="auto">
          <a:xfrm>
            <a:off x="179388" y="620688"/>
            <a:ext cx="8878887" cy="10436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1"/>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ts val="600"/>
              </a:spcBef>
              <a:buFontTx/>
              <a:buNone/>
            </a:pPr>
            <a:r>
              <a:rPr lang="it-IT" altLang="it-IT" dirty="0" smtClean="0">
                <a:solidFill>
                  <a:srgbClr val="C00000"/>
                </a:solidFill>
              </a:rPr>
              <a:t>i cambiamenti climatici toccano anche </a:t>
            </a:r>
            <a:br>
              <a:rPr lang="it-IT" altLang="it-IT" dirty="0" smtClean="0">
                <a:solidFill>
                  <a:srgbClr val="C00000"/>
                </a:solidFill>
              </a:rPr>
            </a:br>
            <a:r>
              <a:rPr lang="it-IT" altLang="it-IT" dirty="0" smtClean="0">
                <a:solidFill>
                  <a:srgbClr val="C00000"/>
                </a:solidFill>
              </a:rPr>
              <a:t>la nostra salute</a:t>
            </a:r>
            <a:endParaRPr lang="it-IT" altLang="it-IT" dirty="0">
              <a:solidFill>
                <a:srgbClr val="C00000"/>
              </a:solidFill>
            </a:endParaRPr>
          </a:p>
        </p:txBody>
      </p:sp>
      <p:sp>
        <p:nvSpPr>
          <p:cNvPr id="50183" name="Line 7"/>
          <p:cNvSpPr>
            <a:spLocks noChangeShapeType="1"/>
          </p:cNvSpPr>
          <p:nvPr/>
        </p:nvSpPr>
        <p:spPr bwMode="auto">
          <a:xfrm>
            <a:off x="1619250" y="476250"/>
            <a:ext cx="69850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 name="Rettangolo 1"/>
          <p:cNvSpPr/>
          <p:nvPr/>
        </p:nvSpPr>
        <p:spPr>
          <a:xfrm>
            <a:off x="323529" y="1628800"/>
            <a:ext cx="5760640" cy="1508105"/>
          </a:xfrm>
          <a:prstGeom prst="rect">
            <a:avLst/>
          </a:prstGeom>
        </p:spPr>
        <p:txBody>
          <a:bodyPr wrap="square">
            <a:spAutoFit/>
          </a:bodyPr>
          <a:lstStyle/>
          <a:p>
            <a:pPr>
              <a:defRPr/>
            </a:pPr>
            <a:r>
              <a:rPr lang="it-IT" sz="2300" b="1" dirty="0">
                <a:solidFill>
                  <a:schemeClr val="bg1">
                    <a:lumMod val="50000"/>
                  </a:schemeClr>
                </a:solidFill>
                <a:latin typeface="Calibri" panose="020F0502020204030204" pitchFamily="34" charset="0"/>
              </a:rPr>
              <a:t>In</a:t>
            </a:r>
            <a:r>
              <a:rPr lang="it-IT" sz="2300" b="1" dirty="0">
                <a:latin typeface="Calibri" panose="020F0502020204030204" pitchFamily="34" charset="0"/>
              </a:rPr>
              <a:t> </a:t>
            </a:r>
            <a:r>
              <a:rPr lang="it-IT" sz="2300" b="1" dirty="0">
                <a:solidFill>
                  <a:srgbClr val="C00000"/>
                </a:solidFill>
                <a:latin typeface="Calibri" panose="020F0502020204030204" pitchFamily="34" charset="0"/>
              </a:rPr>
              <a:t>Europa</a:t>
            </a:r>
            <a:r>
              <a:rPr lang="it-IT" sz="2300" b="1" dirty="0">
                <a:latin typeface="Calibri" panose="020F0502020204030204" pitchFamily="34" charset="0"/>
              </a:rPr>
              <a:t> </a:t>
            </a:r>
            <a:r>
              <a:rPr lang="it-IT" sz="2300" b="1" dirty="0" smtClean="0">
                <a:solidFill>
                  <a:schemeClr val="bg1">
                    <a:lumMod val="50000"/>
                  </a:schemeClr>
                </a:solidFill>
                <a:latin typeface="Calibri" panose="020F0502020204030204" pitchFamily="34" charset="0"/>
              </a:rPr>
              <a:t>i principali </a:t>
            </a:r>
            <a:r>
              <a:rPr lang="it-IT" sz="2300" b="1" dirty="0">
                <a:solidFill>
                  <a:schemeClr val="bg1">
                    <a:lumMod val="50000"/>
                  </a:schemeClr>
                </a:solidFill>
                <a:latin typeface="Calibri" panose="020F0502020204030204" pitchFamily="34" charset="0"/>
              </a:rPr>
              <a:t>impatti </a:t>
            </a:r>
            <a:r>
              <a:rPr lang="it-IT" sz="2300" b="1" dirty="0" smtClean="0">
                <a:solidFill>
                  <a:schemeClr val="bg1">
                    <a:lumMod val="50000"/>
                  </a:schemeClr>
                </a:solidFill>
                <a:latin typeface="Calibri" panose="020F0502020204030204" pitchFamily="34" charset="0"/>
              </a:rPr>
              <a:t>su </a:t>
            </a:r>
            <a:r>
              <a:rPr lang="it-IT" sz="2300" b="1" dirty="0">
                <a:solidFill>
                  <a:schemeClr val="bg1">
                    <a:lumMod val="50000"/>
                  </a:schemeClr>
                </a:solidFill>
                <a:latin typeface="Calibri" panose="020F0502020204030204" pitchFamily="34" charset="0"/>
              </a:rPr>
              <a:t>salute e </a:t>
            </a:r>
            <a:r>
              <a:rPr lang="it-IT" sz="2300" b="1" dirty="0" smtClean="0">
                <a:solidFill>
                  <a:schemeClr val="bg1">
                    <a:lumMod val="50000"/>
                  </a:schemeClr>
                </a:solidFill>
                <a:latin typeface="Calibri" panose="020F0502020204030204" pitchFamily="34" charset="0"/>
              </a:rPr>
              <a:t>benessere </a:t>
            </a:r>
            <a:r>
              <a:rPr lang="it-IT" sz="2300" b="1" dirty="0">
                <a:solidFill>
                  <a:schemeClr val="bg1">
                    <a:lumMod val="50000"/>
                  </a:schemeClr>
                </a:solidFill>
                <a:latin typeface="Calibri" panose="020F0502020204030204" pitchFamily="34" charset="0"/>
              </a:rPr>
              <a:t>sono legati </a:t>
            </a:r>
            <a:r>
              <a:rPr lang="it-IT" sz="2300" b="1" dirty="0" smtClean="0">
                <a:solidFill>
                  <a:schemeClr val="bg1">
                    <a:lumMod val="50000"/>
                  </a:schemeClr>
                </a:solidFill>
                <a:latin typeface="Calibri" panose="020F0502020204030204" pitchFamily="34" charset="0"/>
              </a:rPr>
              <a:t>a</a:t>
            </a:r>
            <a:r>
              <a:rPr lang="it-IT" sz="2300" b="1" dirty="0">
                <a:solidFill>
                  <a:schemeClr val="bg1">
                    <a:lumMod val="50000"/>
                  </a:schemeClr>
                </a:solidFill>
                <a:latin typeface="Calibri" panose="020F0502020204030204" pitchFamily="34" charset="0"/>
              </a:rPr>
              <a:t>:</a:t>
            </a:r>
          </a:p>
          <a:p>
            <a:pPr marL="342900" indent="-342900">
              <a:buFont typeface="Arial" panose="020B0604020202020204" pitchFamily="34" charset="0"/>
              <a:buChar char="•"/>
              <a:defRPr/>
            </a:pPr>
            <a:r>
              <a:rPr lang="it-IT" sz="2300" b="1" dirty="0">
                <a:solidFill>
                  <a:srgbClr val="C00000"/>
                </a:solidFill>
                <a:latin typeface="Calibri" panose="020F0502020204030204" pitchFamily="34" charset="0"/>
              </a:rPr>
              <a:t>eventi meteorologici estremi </a:t>
            </a:r>
            <a:r>
              <a:rPr lang="it-IT" sz="2300" b="1" dirty="0" smtClean="0">
                <a:solidFill>
                  <a:srgbClr val="C00000"/>
                </a:solidFill>
                <a:latin typeface="Calibri" panose="020F0502020204030204" pitchFamily="34" charset="0"/>
              </a:rPr>
              <a:t/>
            </a:r>
            <a:br>
              <a:rPr lang="it-IT" sz="2300" b="1" dirty="0" smtClean="0">
                <a:solidFill>
                  <a:srgbClr val="C00000"/>
                </a:solidFill>
                <a:latin typeface="Calibri" panose="020F0502020204030204" pitchFamily="34" charset="0"/>
              </a:rPr>
            </a:br>
            <a:r>
              <a:rPr lang="it-IT" sz="2300" b="1" dirty="0" smtClean="0">
                <a:solidFill>
                  <a:schemeClr val="bg1">
                    <a:lumMod val="50000"/>
                  </a:schemeClr>
                </a:solidFill>
                <a:latin typeface="Calibri" panose="020F0502020204030204" pitchFamily="34" charset="0"/>
              </a:rPr>
              <a:t>(</a:t>
            </a:r>
            <a:r>
              <a:rPr lang="it-IT" sz="2300" b="1" dirty="0">
                <a:solidFill>
                  <a:schemeClr val="bg1">
                    <a:lumMod val="50000"/>
                  </a:schemeClr>
                </a:solidFill>
                <a:latin typeface="Calibri" panose="020F0502020204030204" pitchFamily="34" charset="0"/>
              </a:rPr>
              <a:t>es. ondate di calore</a:t>
            </a:r>
            <a:r>
              <a:rPr lang="it-IT" sz="2300" b="1" dirty="0" smtClean="0">
                <a:solidFill>
                  <a:schemeClr val="bg1">
                    <a:lumMod val="50000"/>
                  </a:schemeClr>
                </a:solidFill>
                <a:latin typeface="Calibri" panose="020F0502020204030204" pitchFamily="34" charset="0"/>
              </a:rPr>
              <a:t>)</a:t>
            </a:r>
            <a:endParaRPr lang="it-IT" sz="2300" b="1" dirty="0">
              <a:solidFill>
                <a:schemeClr val="bg1">
                  <a:lumMod val="50000"/>
                </a:schemeClr>
              </a:solidFill>
              <a:latin typeface="Calibri" panose="020F0502020204030204" pitchFamily="34" charset="0"/>
            </a:endParaRPr>
          </a:p>
        </p:txBody>
      </p:sp>
      <p:sp>
        <p:nvSpPr>
          <p:cNvPr id="50185" name="Rettangolo 2"/>
          <p:cNvSpPr>
            <a:spLocks noChangeArrowheads="1"/>
          </p:cNvSpPr>
          <p:nvPr/>
        </p:nvSpPr>
        <p:spPr bwMode="auto">
          <a:xfrm>
            <a:off x="179388" y="6575623"/>
            <a:ext cx="880521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eaLnBrk="1" hangingPunct="1">
              <a:spcBef>
                <a:spcPct val="0"/>
              </a:spcBef>
              <a:buFontTx/>
              <a:buNone/>
            </a:pPr>
            <a:r>
              <a:rPr lang="it-IT" altLang="it-IT" sz="1400" b="0" i="1" dirty="0">
                <a:solidFill>
                  <a:srgbClr val="003399"/>
                </a:solidFill>
              </a:rPr>
              <a:t>(da: EEA 2015 «L’ambiente in Europa: Stato e prospettive nel 2015 – Relazione di sintesi  - CAP. 5.8»)</a:t>
            </a:r>
          </a:p>
        </p:txBody>
      </p:sp>
      <p:sp>
        <p:nvSpPr>
          <p:cNvPr id="50187" name="Rectangle 3"/>
          <p:cNvSpPr>
            <a:spLocks noChangeArrowheads="1"/>
          </p:cNvSpPr>
          <p:nvPr/>
        </p:nvSpPr>
        <p:spPr bwMode="auto">
          <a:xfrm>
            <a:off x="1916113" y="188913"/>
            <a:ext cx="66246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lvl="0" algn="r" eaLnBrk="1" fontAlgn="base" hangingPunct="1">
              <a:spcAft>
                <a:spcPct val="0"/>
              </a:spcAft>
              <a:buNone/>
            </a:pPr>
            <a:r>
              <a:rPr lang="it-IT" sz="1400" b="0" i="1" kern="0" dirty="0">
                <a:solidFill>
                  <a:srgbClr val="CC6600"/>
                </a:solidFill>
                <a:latin typeface="Calibri"/>
              </a:rPr>
              <a:t>cambia il clima… in Friuli Venezia Giulia</a:t>
            </a:r>
          </a:p>
        </p:txBody>
      </p:sp>
      <p:pic>
        <p:nvPicPr>
          <p:cNvPr id="6" name="Immagine 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433879" y="1706032"/>
            <a:ext cx="2686829" cy="1836000"/>
          </a:xfrm>
          <a:prstGeom prst="rect">
            <a:avLst/>
          </a:prstGeom>
        </p:spPr>
      </p:pic>
      <p:pic>
        <p:nvPicPr>
          <p:cNvPr id="50186" name="Picture 15" descr="http://www.meteoweb.eu/wp-content/uploads/2011/07/zanzara-tigre.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081872" y="5195004"/>
            <a:ext cx="1883296" cy="1328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6"/>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916113" y="5156608"/>
            <a:ext cx="1871785" cy="1336988"/>
          </a:xfrm>
          <a:prstGeom prst="rect">
            <a:avLst/>
          </a:prstGeom>
        </p:spPr>
      </p:pic>
      <p:pic>
        <p:nvPicPr>
          <p:cNvPr id="5" name="Immagine 4"/>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647546" y="3286020"/>
            <a:ext cx="1402940" cy="1870587"/>
          </a:xfrm>
          <a:prstGeom prst="rect">
            <a:avLst/>
          </a:prstGeom>
        </p:spPr>
      </p:pic>
      <p:pic>
        <p:nvPicPr>
          <p:cNvPr id="4" name="Immagine 3"/>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flipH="1">
            <a:off x="7081953" y="4113189"/>
            <a:ext cx="1390680" cy="2086835"/>
          </a:xfrm>
          <a:prstGeom prst="rect">
            <a:avLst/>
          </a:prstGeom>
        </p:spPr>
      </p:pic>
      <p:pic>
        <p:nvPicPr>
          <p:cNvPr id="17" name="Immagine 16"/>
          <p:cNvPicPr>
            <a:picLocks noChangeAspect="1"/>
          </p:cNvPicPr>
          <p:nvPr/>
        </p:nvPicPr>
        <p:blipFill>
          <a:blip r:embed="rId11" cstate="print">
            <a:extLst>
              <a:ext uri="{BEBA8EAE-BF5A-486C-A8C5-ECC9F3942E4B}">
                <a14:imgProps xmlns:a14="http://schemas.microsoft.com/office/drawing/2010/main">
                  <a14:imgLayer r:embed="rId12">
                    <a14:imgEffect>
                      <a14:sharpenSoften amount="50000"/>
                    </a14:imgEffect>
                    <a14:imgEffect>
                      <a14:brightnessContrast bright="40000"/>
                    </a14:imgEffect>
                  </a14:imgLayer>
                </a14:imgProps>
              </a:ext>
              <a:ext uri="{28A0092B-C50C-407E-A947-70E740481C1C}">
                <a14:useLocalDpi xmlns:a14="http://schemas.microsoft.com/office/drawing/2010/main"/>
              </a:ext>
            </a:extLst>
          </a:blip>
          <a:stretch>
            <a:fillRect/>
          </a:stretch>
        </p:blipFill>
        <p:spPr>
          <a:xfrm>
            <a:off x="3707904" y="5089231"/>
            <a:ext cx="1664443" cy="1106594"/>
          </a:xfrm>
          <a:prstGeom prst="rect">
            <a:avLst/>
          </a:prstGeom>
        </p:spPr>
      </p:pic>
      <p:pic>
        <p:nvPicPr>
          <p:cNvPr id="19" name="Immagine 18"/>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11560" y="5368357"/>
            <a:ext cx="1472799" cy="981483"/>
          </a:xfrm>
          <a:prstGeom prst="rect">
            <a:avLst/>
          </a:prstGeom>
        </p:spPr>
      </p:pic>
      <p:sp>
        <p:nvSpPr>
          <p:cNvPr id="20" name="Rettangolo 19"/>
          <p:cNvSpPr/>
          <p:nvPr/>
        </p:nvSpPr>
        <p:spPr>
          <a:xfrm>
            <a:off x="322760" y="4293207"/>
            <a:ext cx="5760640" cy="830997"/>
          </a:xfrm>
          <a:prstGeom prst="rect">
            <a:avLst/>
          </a:prstGeom>
        </p:spPr>
        <p:txBody>
          <a:bodyPr wrap="square">
            <a:spAutoFit/>
          </a:bodyPr>
          <a:lstStyle/>
          <a:p>
            <a:pPr marL="342900" indent="-342900">
              <a:buFont typeface="Arial" panose="020B0604020202020204" pitchFamily="34" charset="0"/>
              <a:buChar char="•"/>
              <a:defRPr/>
            </a:pPr>
            <a:r>
              <a:rPr lang="it-IT" sz="2300" b="1" dirty="0" smtClean="0">
                <a:solidFill>
                  <a:schemeClr val="bg1">
                    <a:lumMod val="50000"/>
                  </a:schemeClr>
                </a:solidFill>
                <a:latin typeface="Calibri" panose="020F0502020204030204" pitchFamily="34" charset="0"/>
              </a:rPr>
              <a:t>cambiamenti </a:t>
            </a:r>
            <a:r>
              <a:rPr lang="it-IT" sz="2300" b="1" dirty="0">
                <a:solidFill>
                  <a:schemeClr val="bg1">
                    <a:lumMod val="50000"/>
                  </a:schemeClr>
                </a:solidFill>
                <a:latin typeface="Calibri" panose="020F0502020204030204" pitchFamily="34" charset="0"/>
              </a:rPr>
              <a:t>delle </a:t>
            </a:r>
            <a:r>
              <a:rPr lang="it-IT" sz="2300" b="1" dirty="0" smtClean="0">
                <a:solidFill>
                  <a:schemeClr val="bg1">
                    <a:lumMod val="50000"/>
                  </a:schemeClr>
                </a:solidFill>
                <a:latin typeface="Calibri" panose="020F0502020204030204" pitchFamily="34" charset="0"/>
              </a:rPr>
              <a:t/>
            </a:r>
            <a:br>
              <a:rPr lang="it-IT" sz="2300" b="1" dirty="0" smtClean="0">
                <a:solidFill>
                  <a:schemeClr val="bg1">
                    <a:lumMod val="50000"/>
                  </a:schemeClr>
                </a:solidFill>
                <a:latin typeface="Calibri" panose="020F0502020204030204" pitchFamily="34" charset="0"/>
              </a:rPr>
            </a:br>
            <a:r>
              <a:rPr lang="it-IT" sz="2300" b="1" dirty="0" smtClean="0">
                <a:solidFill>
                  <a:srgbClr val="C00000"/>
                </a:solidFill>
                <a:latin typeface="Calibri" panose="020F0502020204030204" pitchFamily="34" charset="0"/>
              </a:rPr>
              <a:t>condizioni ambientali </a:t>
            </a:r>
            <a:r>
              <a:rPr lang="it-IT" sz="2300" b="1" dirty="0">
                <a:solidFill>
                  <a:srgbClr val="C00000"/>
                </a:solidFill>
                <a:latin typeface="Calibri" panose="020F0502020204030204" pitchFamily="34" charset="0"/>
              </a:rPr>
              <a:t>e sociali</a:t>
            </a:r>
          </a:p>
        </p:txBody>
      </p:sp>
      <p:sp>
        <p:nvSpPr>
          <p:cNvPr id="21" name="Rettangolo 20"/>
          <p:cNvSpPr/>
          <p:nvPr/>
        </p:nvSpPr>
        <p:spPr>
          <a:xfrm>
            <a:off x="323529" y="3159551"/>
            <a:ext cx="5760640" cy="1154162"/>
          </a:xfrm>
          <a:prstGeom prst="rect">
            <a:avLst/>
          </a:prstGeom>
        </p:spPr>
        <p:txBody>
          <a:bodyPr wrap="square">
            <a:spAutoFit/>
          </a:bodyPr>
          <a:lstStyle/>
          <a:p>
            <a:pPr marL="342900" indent="-342900">
              <a:buFont typeface="Arial" panose="020B0604020202020204" pitchFamily="34" charset="0"/>
              <a:buChar char="•"/>
              <a:defRPr/>
            </a:pPr>
            <a:r>
              <a:rPr lang="it-IT" sz="2300" b="1" dirty="0" smtClean="0">
                <a:solidFill>
                  <a:schemeClr val="bg1">
                    <a:lumMod val="50000"/>
                  </a:schemeClr>
                </a:solidFill>
                <a:latin typeface="Calibri" panose="020F0502020204030204" pitchFamily="34" charset="0"/>
              </a:rPr>
              <a:t>cambiamenti </a:t>
            </a:r>
            <a:r>
              <a:rPr lang="it-IT" sz="2300" b="1" dirty="0">
                <a:solidFill>
                  <a:schemeClr val="bg1">
                    <a:lumMod val="50000"/>
                  </a:schemeClr>
                </a:solidFill>
                <a:latin typeface="Calibri" panose="020F0502020204030204" pitchFamily="34" charset="0"/>
              </a:rPr>
              <a:t>nella distribuzione delle </a:t>
            </a:r>
            <a:r>
              <a:rPr lang="it-IT" sz="2300" b="1" dirty="0">
                <a:solidFill>
                  <a:srgbClr val="C00000"/>
                </a:solidFill>
                <a:latin typeface="Calibri" panose="020F0502020204030204" pitchFamily="34" charset="0"/>
              </a:rPr>
              <a:t>malattie sensibili al clima </a:t>
            </a:r>
            <a:r>
              <a:rPr lang="it-IT" sz="2300" b="1" dirty="0">
                <a:solidFill>
                  <a:schemeClr val="bg1">
                    <a:lumMod val="50000"/>
                  </a:schemeClr>
                </a:solidFill>
                <a:latin typeface="Calibri" panose="020F0502020204030204" pitchFamily="34" charset="0"/>
              </a:rPr>
              <a:t>(es. malattie trasmesse da zanzare e </a:t>
            </a:r>
            <a:r>
              <a:rPr lang="it-IT" sz="2300" b="1" dirty="0" smtClean="0">
                <a:solidFill>
                  <a:schemeClr val="bg1">
                    <a:lumMod val="50000"/>
                  </a:schemeClr>
                </a:solidFill>
                <a:latin typeface="Calibri" panose="020F0502020204030204" pitchFamily="34" charset="0"/>
              </a:rPr>
              <a:t>zecche, allergie)</a:t>
            </a:r>
            <a:endParaRPr lang="it-IT" sz="2300" b="1" dirty="0">
              <a:solidFill>
                <a:schemeClr val="bg1">
                  <a:lumMod val="50000"/>
                </a:schemeClr>
              </a:solidFill>
              <a:latin typeface="Calibri" panose="020F0502020204030204" pitchFamily="34" charset="0"/>
            </a:endParaRPr>
          </a:p>
        </p:txBody>
      </p:sp>
      <p:pic>
        <p:nvPicPr>
          <p:cNvPr id="8" name="Immagine 7"/>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484215" y="3698174"/>
            <a:ext cx="941648" cy="760675"/>
          </a:xfrm>
          <a:prstGeom prst="rect">
            <a:avLst/>
          </a:prstGeom>
        </p:spPr>
      </p:pic>
    </p:spTree>
    <p:extLst>
      <p:ext uri="{BB962C8B-B14F-4D97-AF65-F5344CB8AC3E}">
        <p14:creationId xmlns:p14="http://schemas.microsoft.com/office/powerpoint/2010/main" val="3811291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63" y="0"/>
            <a:ext cx="9144000" cy="6858000"/>
          </a:xfrm>
          <a:prstGeom prst="rect">
            <a:avLst/>
          </a:prstGeom>
        </p:spPr>
      </p:pic>
      <p:sp>
        <p:nvSpPr>
          <p:cNvPr id="5" name="Titolo 1"/>
          <p:cNvSpPr txBox="1">
            <a:spLocks/>
          </p:cNvSpPr>
          <p:nvPr/>
        </p:nvSpPr>
        <p:spPr bwMode="auto">
          <a:xfrm>
            <a:off x="72000" y="72000"/>
            <a:ext cx="5976664" cy="540000"/>
          </a:xfrm>
          <a:prstGeom prst="rect">
            <a:avLst/>
          </a:prstGeom>
          <a:solidFill>
            <a:schemeClr val="accent1">
              <a:lumMod val="40000"/>
              <a:lumOff val="6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36000" numCol="1" anchor="ctr" anchorCtr="0" compatLnSpc="1">
            <a:prstTxWarp prst="textNoShape">
              <a:avLst/>
            </a:prstTxWarp>
          </a:bodyPr>
          <a:lstStyle>
            <a:lvl1pPr algn="l" rtl="0" eaLnBrk="1" fontAlgn="base" hangingPunct="1">
              <a:spcBef>
                <a:spcPct val="0"/>
              </a:spcBef>
              <a:spcAft>
                <a:spcPct val="0"/>
              </a:spcAft>
              <a:defRPr sz="2400" b="1" baseline="0">
                <a:solidFill>
                  <a:schemeClr val="tx1"/>
                </a:solidFill>
                <a:latin typeface="+mj-lt"/>
                <a:ea typeface="+mj-ea"/>
                <a:cs typeface="+mj-cs"/>
              </a:defRPr>
            </a:lvl1pPr>
            <a:lvl2pPr algn="ctr" rtl="0" eaLnBrk="1" fontAlgn="base" hangingPunct="1">
              <a:spcBef>
                <a:spcPct val="0"/>
              </a:spcBef>
              <a:spcAft>
                <a:spcPct val="0"/>
              </a:spcAft>
              <a:defRPr sz="4400">
                <a:solidFill>
                  <a:schemeClr val="tx2"/>
                </a:solidFill>
                <a:latin typeface="Verdana" pitchFamily="34" charset="0"/>
              </a:defRPr>
            </a:lvl2pPr>
            <a:lvl3pPr algn="ctr" rtl="0" eaLnBrk="1" fontAlgn="base" hangingPunct="1">
              <a:spcBef>
                <a:spcPct val="0"/>
              </a:spcBef>
              <a:spcAft>
                <a:spcPct val="0"/>
              </a:spcAft>
              <a:defRPr sz="4400">
                <a:solidFill>
                  <a:schemeClr val="tx2"/>
                </a:solidFill>
                <a:latin typeface="Verdana" pitchFamily="34" charset="0"/>
              </a:defRPr>
            </a:lvl3pPr>
            <a:lvl4pPr algn="ctr" rtl="0" eaLnBrk="1" fontAlgn="base" hangingPunct="1">
              <a:spcBef>
                <a:spcPct val="0"/>
              </a:spcBef>
              <a:spcAft>
                <a:spcPct val="0"/>
              </a:spcAft>
              <a:defRPr sz="4400">
                <a:solidFill>
                  <a:schemeClr val="tx2"/>
                </a:solidFill>
                <a:latin typeface="Verdana" pitchFamily="34" charset="0"/>
              </a:defRPr>
            </a:lvl4pPr>
            <a:lvl5pPr algn="ctr" rtl="0" eaLnBrk="1" fontAlgn="base" hangingPunct="1">
              <a:spcBef>
                <a:spcPct val="0"/>
              </a:spcBef>
              <a:spcAft>
                <a:spcPct val="0"/>
              </a:spcAft>
              <a:defRPr sz="4400">
                <a:solidFill>
                  <a:schemeClr val="tx2"/>
                </a:solidFill>
                <a:latin typeface="Verdana" pitchFamily="34" charset="0"/>
              </a:defRPr>
            </a:lvl5pPr>
            <a:lvl6pPr marL="457200" algn="ctr" rtl="0" eaLnBrk="1" fontAlgn="base" hangingPunct="1">
              <a:spcBef>
                <a:spcPct val="0"/>
              </a:spcBef>
              <a:spcAft>
                <a:spcPct val="0"/>
              </a:spcAft>
              <a:defRPr sz="4400">
                <a:solidFill>
                  <a:schemeClr val="tx2"/>
                </a:solidFill>
                <a:latin typeface="Verdana" pitchFamily="34" charset="0"/>
              </a:defRPr>
            </a:lvl6pPr>
            <a:lvl7pPr marL="914400" algn="ctr" rtl="0" eaLnBrk="1" fontAlgn="base" hangingPunct="1">
              <a:spcBef>
                <a:spcPct val="0"/>
              </a:spcBef>
              <a:spcAft>
                <a:spcPct val="0"/>
              </a:spcAft>
              <a:defRPr sz="4400">
                <a:solidFill>
                  <a:schemeClr val="tx2"/>
                </a:solidFill>
                <a:latin typeface="Verdana" pitchFamily="34" charset="0"/>
              </a:defRPr>
            </a:lvl7pPr>
            <a:lvl8pPr marL="1371600" algn="ctr" rtl="0" eaLnBrk="1" fontAlgn="base" hangingPunct="1">
              <a:spcBef>
                <a:spcPct val="0"/>
              </a:spcBef>
              <a:spcAft>
                <a:spcPct val="0"/>
              </a:spcAft>
              <a:defRPr sz="4400">
                <a:solidFill>
                  <a:schemeClr val="tx2"/>
                </a:solidFill>
                <a:latin typeface="Verdana" pitchFamily="34" charset="0"/>
              </a:defRPr>
            </a:lvl8pPr>
            <a:lvl9pPr marL="1828800" algn="ctr" rtl="0" eaLnBrk="1" fontAlgn="base" hangingPunct="1">
              <a:spcBef>
                <a:spcPct val="0"/>
              </a:spcBef>
              <a:spcAft>
                <a:spcPct val="0"/>
              </a:spcAft>
              <a:defRPr sz="4400">
                <a:solidFill>
                  <a:schemeClr val="tx2"/>
                </a:solidFill>
                <a:latin typeface="Verdana" pitchFamily="34" charset="0"/>
              </a:defRPr>
            </a:lvl9pPr>
          </a:lstStyle>
          <a:p>
            <a:pPr algn="ctr"/>
            <a:r>
              <a:rPr lang="it-IT" sz="3200" kern="0" dirty="0" smtClean="0">
                <a:solidFill>
                  <a:srgbClr val="003399"/>
                </a:solidFill>
              </a:rPr>
              <a:t>parliamo di cambiamenti climatici</a:t>
            </a:r>
            <a:endParaRPr lang="it-IT" sz="3200" kern="0" dirty="0">
              <a:solidFill>
                <a:srgbClr val="003399"/>
              </a:solidFill>
            </a:endParaRPr>
          </a:p>
        </p:txBody>
      </p:sp>
      <p:sp>
        <p:nvSpPr>
          <p:cNvPr id="4" name="Titolo 1"/>
          <p:cNvSpPr>
            <a:spLocks noGrp="1"/>
          </p:cNvSpPr>
          <p:nvPr>
            <p:ph type="title"/>
          </p:nvPr>
        </p:nvSpPr>
        <p:spPr>
          <a:xfrm>
            <a:off x="72000" y="720000"/>
            <a:ext cx="3584875" cy="832146"/>
          </a:xfrm>
          <a:solidFill>
            <a:schemeClr val="accent1">
              <a:lumMod val="40000"/>
              <a:lumOff val="60000"/>
            </a:schemeClr>
          </a:solidFill>
        </p:spPr>
        <p:txBody>
          <a:bodyPr/>
          <a:lstStyle/>
          <a:p>
            <a:pPr algn="ctr"/>
            <a:r>
              <a:rPr lang="it-IT" sz="4400" dirty="0" smtClean="0">
                <a:solidFill>
                  <a:srgbClr val="C00000"/>
                </a:solidFill>
              </a:rPr>
              <a:t>per amore di:</a:t>
            </a:r>
            <a:endParaRPr lang="it-IT" sz="4400" dirty="0">
              <a:solidFill>
                <a:srgbClr val="C00000"/>
              </a:solidFill>
            </a:endParaRPr>
          </a:p>
        </p:txBody>
      </p:sp>
    </p:spTree>
    <p:extLst>
      <p:ext uri="{BB962C8B-B14F-4D97-AF65-F5344CB8AC3E}">
        <p14:creationId xmlns:p14="http://schemas.microsoft.com/office/powerpoint/2010/main" val="3080203492"/>
      </p:ext>
    </p:extLst>
  </p:cSld>
  <p:clrMapOvr>
    <a:masterClrMapping/>
  </p:clrMapOvr>
  <mc:AlternateContent xmlns:mc="http://schemas.openxmlformats.org/markup-compatibility/2006" xmlns:p14="http://schemas.microsoft.com/office/powerpoint/2010/main">
    <mc:Choice Requires="p14">
      <p:transition spd="med" p14:dur="700" advClick="0" advTm="1200">
        <p:fade/>
      </p:transition>
    </mc:Choice>
    <mc:Fallback xmlns="">
      <p:transition spd="med" advClick="0" advTm="1200">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idx="4294967295"/>
          </p:nvPr>
        </p:nvSpPr>
        <p:spPr>
          <a:xfrm>
            <a:off x="221382" y="209526"/>
            <a:ext cx="1289918" cy="267146"/>
          </a:xfrm>
        </p:spPr>
        <p:txBody>
          <a:bodyPr/>
          <a:lstStyle/>
          <a:p>
            <a:r>
              <a:rPr lang="it-IT" sz="1100" dirty="0" smtClean="0"/>
              <a:t>Impatti CC: salute</a:t>
            </a:r>
            <a:endParaRPr lang="it-IT" sz="1100" dirty="0"/>
          </a:p>
        </p:txBody>
      </p:sp>
      <p:pic>
        <p:nvPicPr>
          <p:cNvPr id="50179" name="Picture 10" descr="meteo_fvg_O"/>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7950" y="165100"/>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5" descr="logo_arpa2"/>
          <p:cNvPicPr>
            <a:picLocks noChangeAspect="1" noChangeArrowheads="1"/>
          </p:cNvPicPr>
          <p:nvPr/>
        </p:nvPicPr>
        <p:blipFill>
          <a:blip r:embed="rId4">
            <a:clrChange>
              <a:clrFrom>
                <a:srgbClr val="FFFF80"/>
              </a:clrFrom>
              <a:clrTo>
                <a:srgbClr val="FFFF80">
                  <a:alpha val="0"/>
                </a:srgbClr>
              </a:clrTo>
            </a:clrChange>
            <a:extLst>
              <a:ext uri="{28A0092B-C50C-407E-A947-70E740481C1C}">
                <a14:useLocalDpi xmlns:a14="http://schemas.microsoft.com/office/drawing/2010/main"/>
              </a:ext>
            </a:extLst>
          </a:blip>
          <a:srcRect/>
          <a:stretch>
            <a:fillRect/>
          </a:stretch>
        </p:blipFill>
        <p:spPr bwMode="auto">
          <a:xfrm>
            <a:off x="8675688" y="44450"/>
            <a:ext cx="382587"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Rectangle 12"/>
          <p:cNvSpPr>
            <a:spLocks noChangeArrowheads="1"/>
          </p:cNvSpPr>
          <p:nvPr/>
        </p:nvSpPr>
        <p:spPr bwMode="auto">
          <a:xfrm>
            <a:off x="179388" y="620689"/>
            <a:ext cx="8878887" cy="6480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1"/>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ts val="600"/>
              </a:spcBef>
              <a:buFontTx/>
              <a:buNone/>
            </a:pPr>
            <a:r>
              <a:rPr lang="it-IT" altLang="it-IT" dirty="0" smtClean="0">
                <a:solidFill>
                  <a:srgbClr val="C00000"/>
                </a:solidFill>
              </a:rPr>
              <a:t>sale la febbre del pianeta … e anche la nostra</a:t>
            </a:r>
          </a:p>
        </p:txBody>
      </p:sp>
      <p:sp>
        <p:nvSpPr>
          <p:cNvPr id="50183" name="Line 7"/>
          <p:cNvSpPr>
            <a:spLocks noChangeShapeType="1"/>
          </p:cNvSpPr>
          <p:nvPr/>
        </p:nvSpPr>
        <p:spPr bwMode="auto">
          <a:xfrm>
            <a:off x="1619250" y="476250"/>
            <a:ext cx="69850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 name="Rettangolo 1"/>
          <p:cNvSpPr/>
          <p:nvPr/>
        </p:nvSpPr>
        <p:spPr>
          <a:xfrm>
            <a:off x="305855" y="1282770"/>
            <a:ext cx="7434497" cy="1154162"/>
          </a:xfrm>
          <a:prstGeom prst="rect">
            <a:avLst/>
          </a:prstGeom>
          <a:ln>
            <a:solidFill>
              <a:schemeClr val="accent5">
                <a:lumMod val="50000"/>
              </a:schemeClr>
            </a:solidFill>
          </a:ln>
        </p:spPr>
        <p:txBody>
          <a:bodyPr wrap="square">
            <a:spAutoFit/>
          </a:bodyPr>
          <a:lstStyle/>
          <a:p>
            <a:pPr>
              <a:defRPr/>
            </a:pPr>
            <a:r>
              <a:rPr lang="it-IT" sz="2300" b="1" dirty="0">
                <a:solidFill>
                  <a:schemeClr val="bg1">
                    <a:lumMod val="50000"/>
                  </a:schemeClr>
                </a:solidFill>
                <a:latin typeface="Calibri" panose="020F0502020204030204" pitchFamily="34" charset="0"/>
              </a:rPr>
              <a:t>ondate di </a:t>
            </a:r>
            <a:r>
              <a:rPr lang="it-IT" sz="2300" b="1" dirty="0" smtClean="0">
                <a:solidFill>
                  <a:schemeClr val="bg1">
                    <a:lumMod val="50000"/>
                  </a:schemeClr>
                </a:solidFill>
                <a:latin typeface="Calibri" panose="020F0502020204030204" pitchFamily="34" charset="0"/>
              </a:rPr>
              <a:t>calore - nell’estate 2013 in Europa </a:t>
            </a:r>
            <a:br>
              <a:rPr lang="it-IT" sz="2300" b="1" dirty="0" smtClean="0">
                <a:solidFill>
                  <a:schemeClr val="bg1">
                    <a:lumMod val="50000"/>
                  </a:schemeClr>
                </a:solidFill>
                <a:latin typeface="Calibri" panose="020F0502020204030204" pitchFamily="34" charset="0"/>
              </a:rPr>
            </a:br>
            <a:r>
              <a:rPr lang="it-IT" sz="2300" b="1" dirty="0" smtClean="0">
                <a:solidFill>
                  <a:schemeClr val="bg1">
                    <a:lumMod val="50000"/>
                  </a:schemeClr>
                </a:solidFill>
                <a:latin typeface="Calibri" panose="020F0502020204030204" pitchFamily="34" charset="0"/>
              </a:rPr>
              <a:t>fra </a:t>
            </a:r>
            <a:r>
              <a:rPr lang="it-IT" sz="2300" b="1" dirty="0">
                <a:solidFill>
                  <a:srgbClr val="C00000"/>
                </a:solidFill>
                <a:latin typeface="Calibri" panose="020F0502020204030204" pitchFamily="34" charset="0"/>
              </a:rPr>
              <a:t>25.000 e 70.000 morti in più </a:t>
            </a:r>
            <a:r>
              <a:rPr lang="it-IT" sz="2300" b="1" dirty="0" smtClean="0">
                <a:solidFill>
                  <a:srgbClr val="C00000"/>
                </a:solidFill>
                <a:latin typeface="Calibri" panose="020F0502020204030204" pitchFamily="34" charset="0"/>
              </a:rPr>
              <a:t/>
            </a:r>
            <a:br>
              <a:rPr lang="it-IT" sz="2300" b="1" dirty="0" smtClean="0">
                <a:solidFill>
                  <a:srgbClr val="C00000"/>
                </a:solidFill>
                <a:latin typeface="Calibri" panose="020F0502020204030204" pitchFamily="34" charset="0"/>
              </a:rPr>
            </a:br>
            <a:r>
              <a:rPr lang="it-IT" sz="2300" b="1" dirty="0" smtClean="0">
                <a:solidFill>
                  <a:schemeClr val="bg1">
                    <a:lumMod val="50000"/>
                  </a:schemeClr>
                </a:solidFill>
                <a:latin typeface="Calibri" panose="020F0502020204030204" pitchFamily="34" charset="0"/>
              </a:rPr>
              <a:t>(</a:t>
            </a:r>
            <a:r>
              <a:rPr lang="it-IT" sz="2300" b="1" dirty="0" err="1" smtClean="0">
                <a:solidFill>
                  <a:schemeClr val="bg1">
                    <a:lumMod val="50000"/>
                  </a:schemeClr>
                </a:solidFill>
                <a:latin typeface="Calibri" panose="020F0502020204030204" pitchFamily="34" charset="0"/>
              </a:rPr>
              <a:t>db</a:t>
            </a:r>
            <a:r>
              <a:rPr lang="it-IT" sz="2300" b="1" dirty="0" smtClean="0">
                <a:solidFill>
                  <a:schemeClr val="bg1">
                    <a:lumMod val="50000"/>
                  </a:schemeClr>
                </a:solidFill>
                <a:latin typeface="Calibri" panose="020F0502020204030204" pitchFamily="34" charset="0"/>
              </a:rPr>
              <a:t> </a:t>
            </a:r>
            <a:r>
              <a:rPr lang="it-IT" sz="2300" b="1" dirty="0" err="1" smtClean="0">
                <a:solidFill>
                  <a:schemeClr val="bg1">
                    <a:lumMod val="50000"/>
                  </a:schemeClr>
                </a:solidFill>
                <a:latin typeface="Calibri" panose="020F0502020204030204" pitchFamily="34" charset="0"/>
              </a:rPr>
              <a:t>EuroHeat</a:t>
            </a:r>
            <a:r>
              <a:rPr lang="it-IT" sz="2300" b="1" dirty="0" smtClean="0">
                <a:solidFill>
                  <a:schemeClr val="bg1">
                    <a:lumMod val="50000"/>
                  </a:schemeClr>
                </a:solidFill>
                <a:latin typeface="Calibri" panose="020F0502020204030204" pitchFamily="34" charset="0"/>
              </a:rPr>
              <a:t>: a Milano +33,6 % di mortalità fra gli anziani)</a:t>
            </a:r>
          </a:p>
        </p:txBody>
      </p:sp>
      <p:sp>
        <p:nvSpPr>
          <p:cNvPr id="50185" name="Rettangolo 2"/>
          <p:cNvSpPr>
            <a:spLocks noChangeArrowheads="1"/>
          </p:cNvSpPr>
          <p:nvPr/>
        </p:nvSpPr>
        <p:spPr bwMode="auto">
          <a:xfrm>
            <a:off x="179388" y="6575623"/>
            <a:ext cx="880521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eaLnBrk="1" hangingPunct="1">
              <a:spcBef>
                <a:spcPct val="0"/>
              </a:spcBef>
              <a:buFontTx/>
              <a:buNone/>
            </a:pPr>
            <a:r>
              <a:rPr lang="it-IT" altLang="it-IT" sz="1400" b="0" i="1" dirty="0">
                <a:solidFill>
                  <a:srgbClr val="003399"/>
                </a:solidFill>
              </a:rPr>
              <a:t>(da: EEA 2015 «L’ambiente in Europa: Stato e prospettive nel 2015 – Relazione di sintesi  - CAP. 5.8»)</a:t>
            </a:r>
          </a:p>
        </p:txBody>
      </p:sp>
      <p:sp>
        <p:nvSpPr>
          <p:cNvPr id="50187" name="Rectangle 3"/>
          <p:cNvSpPr>
            <a:spLocks noChangeArrowheads="1"/>
          </p:cNvSpPr>
          <p:nvPr/>
        </p:nvSpPr>
        <p:spPr bwMode="auto">
          <a:xfrm>
            <a:off x="1916113" y="188913"/>
            <a:ext cx="66246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lvl="0" algn="r" eaLnBrk="1" fontAlgn="base" hangingPunct="1">
              <a:spcAft>
                <a:spcPct val="0"/>
              </a:spcAft>
              <a:buNone/>
            </a:pPr>
            <a:r>
              <a:rPr lang="it-IT" sz="1400" b="0" i="1" kern="0" dirty="0">
                <a:solidFill>
                  <a:srgbClr val="CC6600"/>
                </a:solidFill>
                <a:latin typeface="Calibri"/>
              </a:rPr>
              <a:t>cambia il clima… in Friuli Venezia Giulia</a:t>
            </a:r>
          </a:p>
        </p:txBody>
      </p:sp>
      <p:sp>
        <p:nvSpPr>
          <p:cNvPr id="20" name="Rettangolo 19"/>
          <p:cNvSpPr/>
          <p:nvPr/>
        </p:nvSpPr>
        <p:spPr>
          <a:xfrm>
            <a:off x="299262" y="5805264"/>
            <a:ext cx="8376426" cy="446276"/>
          </a:xfrm>
          <a:prstGeom prst="rect">
            <a:avLst/>
          </a:prstGeom>
          <a:ln>
            <a:solidFill>
              <a:schemeClr val="accent5">
                <a:lumMod val="25000"/>
              </a:schemeClr>
            </a:solidFill>
          </a:ln>
        </p:spPr>
        <p:txBody>
          <a:bodyPr wrap="square">
            <a:spAutoFit/>
          </a:bodyPr>
          <a:lstStyle/>
          <a:p>
            <a:pPr>
              <a:defRPr/>
            </a:pPr>
            <a:r>
              <a:rPr lang="it-IT" sz="2300" b="1" dirty="0" smtClean="0">
                <a:solidFill>
                  <a:schemeClr val="bg1">
                    <a:lumMod val="50000"/>
                  </a:schemeClr>
                </a:solidFill>
                <a:latin typeface="Calibri" panose="020F0502020204030204" pitchFamily="34" charset="0"/>
              </a:rPr>
              <a:t>cambiamenti </a:t>
            </a:r>
            <a:r>
              <a:rPr lang="it-IT" sz="2300" b="1" dirty="0">
                <a:solidFill>
                  <a:schemeClr val="bg1">
                    <a:lumMod val="50000"/>
                  </a:schemeClr>
                </a:solidFill>
                <a:latin typeface="Calibri" panose="020F0502020204030204" pitchFamily="34" charset="0"/>
              </a:rPr>
              <a:t>delle </a:t>
            </a:r>
            <a:r>
              <a:rPr lang="it-IT" sz="2300" b="1" dirty="0" smtClean="0">
                <a:solidFill>
                  <a:srgbClr val="C00000"/>
                </a:solidFill>
                <a:latin typeface="Calibri" panose="020F0502020204030204" pitchFamily="34" charset="0"/>
              </a:rPr>
              <a:t>dinamiche sociali</a:t>
            </a:r>
            <a:r>
              <a:rPr lang="it-IT" sz="2300" b="1" dirty="0" smtClean="0">
                <a:solidFill>
                  <a:schemeClr val="bg1">
                    <a:lumMod val="50000"/>
                  </a:schemeClr>
                </a:solidFill>
                <a:latin typeface="Calibri" panose="020F0502020204030204" pitchFamily="34" charset="0"/>
              </a:rPr>
              <a:t> (riduzione </a:t>
            </a:r>
            <a:r>
              <a:rPr lang="it-IT" sz="2300" b="1" dirty="0">
                <a:solidFill>
                  <a:schemeClr val="bg1">
                    <a:lumMod val="50000"/>
                  </a:schemeClr>
                </a:solidFill>
                <a:latin typeface="Calibri" panose="020F0502020204030204" pitchFamily="34" charset="0"/>
              </a:rPr>
              <a:t>della natalità, …)</a:t>
            </a:r>
          </a:p>
        </p:txBody>
      </p:sp>
      <p:sp>
        <p:nvSpPr>
          <p:cNvPr id="21" name="Rettangolo 20"/>
          <p:cNvSpPr/>
          <p:nvPr/>
        </p:nvSpPr>
        <p:spPr>
          <a:xfrm>
            <a:off x="305854" y="2636912"/>
            <a:ext cx="8561127" cy="3000821"/>
          </a:xfrm>
          <a:prstGeom prst="rect">
            <a:avLst/>
          </a:prstGeom>
          <a:ln>
            <a:solidFill>
              <a:srgbClr val="FF3300"/>
            </a:solidFill>
          </a:ln>
        </p:spPr>
        <p:txBody>
          <a:bodyPr wrap="square">
            <a:spAutoFit/>
          </a:bodyPr>
          <a:lstStyle/>
          <a:p>
            <a:pPr marL="342900" indent="-342900">
              <a:spcBef>
                <a:spcPts val="300"/>
              </a:spcBef>
              <a:buClr>
                <a:schemeClr val="bg1">
                  <a:lumMod val="50000"/>
                </a:schemeClr>
              </a:buClr>
              <a:buFont typeface="Arial" panose="020B0604020202020204" pitchFamily="34" charset="0"/>
              <a:buChar char="•"/>
              <a:defRPr/>
            </a:pPr>
            <a:r>
              <a:rPr lang="it-IT" sz="2300" b="1" dirty="0" smtClean="0">
                <a:solidFill>
                  <a:srgbClr val="C00000"/>
                </a:solidFill>
                <a:latin typeface="Calibri" panose="020F0502020204030204" pitchFamily="34" charset="0"/>
              </a:rPr>
              <a:t>più</a:t>
            </a:r>
            <a:r>
              <a:rPr lang="it-IT" sz="2300" b="1" dirty="0" smtClean="0">
                <a:solidFill>
                  <a:schemeClr val="bg1">
                    <a:lumMod val="50000"/>
                  </a:schemeClr>
                </a:solidFill>
                <a:latin typeface="Calibri" panose="020F0502020204030204" pitchFamily="34" charset="0"/>
              </a:rPr>
              <a:t> </a:t>
            </a:r>
            <a:r>
              <a:rPr lang="it-IT" sz="2300" b="1" dirty="0" smtClean="0">
                <a:solidFill>
                  <a:srgbClr val="C00000"/>
                </a:solidFill>
                <a:latin typeface="Calibri" panose="020F0502020204030204" pitchFamily="34" charset="0"/>
              </a:rPr>
              <a:t>malattie tropicali anche in Europa </a:t>
            </a:r>
            <a:r>
              <a:rPr lang="it-IT" sz="2300" b="1" dirty="0">
                <a:solidFill>
                  <a:schemeClr val="bg1">
                    <a:lumMod val="50000"/>
                  </a:schemeClr>
                </a:solidFill>
                <a:latin typeface="Calibri" panose="020F0502020204030204" pitchFamily="34" charset="0"/>
              </a:rPr>
              <a:t>trasmesse da zanzare e </a:t>
            </a:r>
            <a:r>
              <a:rPr lang="it-IT" sz="2300" b="1" dirty="0" smtClean="0">
                <a:solidFill>
                  <a:schemeClr val="bg1">
                    <a:lumMod val="50000"/>
                  </a:schemeClr>
                </a:solidFill>
                <a:latin typeface="Calibri" panose="020F0502020204030204" pitchFamily="34" charset="0"/>
              </a:rPr>
              <a:t>zecche (</a:t>
            </a:r>
            <a:r>
              <a:rPr lang="it-IT" sz="2300" b="1" dirty="0">
                <a:solidFill>
                  <a:schemeClr val="bg1">
                    <a:lumMod val="50000"/>
                  </a:schemeClr>
                </a:solidFill>
                <a:latin typeface="Calibri" panose="020F0502020204030204" pitchFamily="34" charset="0"/>
              </a:rPr>
              <a:t>es</a:t>
            </a:r>
            <a:r>
              <a:rPr lang="it-IT" sz="2300" b="1" dirty="0" smtClean="0">
                <a:solidFill>
                  <a:schemeClr val="bg1">
                    <a:lumMod val="50000"/>
                  </a:schemeClr>
                </a:solidFill>
                <a:latin typeface="Calibri" panose="020F0502020204030204" pitchFamily="34" charset="0"/>
              </a:rPr>
              <a:t>. Dengue, </a:t>
            </a:r>
            <a:r>
              <a:rPr lang="it-IT" sz="2300" b="1" dirty="0" err="1" smtClean="0">
                <a:solidFill>
                  <a:schemeClr val="bg1">
                    <a:lumMod val="50000"/>
                  </a:schemeClr>
                </a:solidFill>
                <a:latin typeface="Calibri" panose="020F0502020204030204" pitchFamily="34" charset="0"/>
              </a:rPr>
              <a:t>Zika</a:t>
            </a:r>
            <a:r>
              <a:rPr lang="it-IT" sz="2300" b="1" dirty="0" smtClean="0">
                <a:solidFill>
                  <a:schemeClr val="bg1">
                    <a:lumMod val="50000"/>
                  </a:schemeClr>
                </a:solidFill>
                <a:latin typeface="Calibri" panose="020F0502020204030204" pitchFamily="34" charset="0"/>
              </a:rPr>
              <a:t>, </a:t>
            </a:r>
            <a:r>
              <a:rPr lang="it-IT" sz="2300" b="1" dirty="0" err="1" smtClean="0">
                <a:solidFill>
                  <a:schemeClr val="bg1">
                    <a:lumMod val="50000"/>
                  </a:schemeClr>
                </a:solidFill>
                <a:latin typeface="Calibri" panose="020F0502020204030204" pitchFamily="34" charset="0"/>
              </a:rPr>
              <a:t>Chikungunya</a:t>
            </a:r>
            <a:r>
              <a:rPr lang="it-IT" sz="2300" b="1" dirty="0" smtClean="0">
                <a:solidFill>
                  <a:schemeClr val="bg1">
                    <a:lumMod val="50000"/>
                  </a:schemeClr>
                </a:solidFill>
                <a:latin typeface="Calibri" panose="020F0502020204030204" pitchFamily="34" charset="0"/>
              </a:rPr>
              <a:t> – già casi in Italia nel 2007, febbre gialla, virus del Nilo occidentale – nel 2015 in Italia 60 casi gravi dal </a:t>
            </a:r>
            <a:r>
              <a:rPr lang="it-IT" sz="2300" b="1" dirty="0" err="1" smtClean="0">
                <a:solidFill>
                  <a:schemeClr val="bg1">
                    <a:lumMod val="50000"/>
                  </a:schemeClr>
                </a:solidFill>
                <a:latin typeface="Calibri" panose="020F0502020204030204" pitchFamily="34" charset="0"/>
              </a:rPr>
              <a:t>Piamonte</a:t>
            </a:r>
            <a:r>
              <a:rPr lang="it-IT" sz="2300" b="1" dirty="0" smtClean="0">
                <a:solidFill>
                  <a:schemeClr val="bg1">
                    <a:lumMod val="50000"/>
                  </a:schemeClr>
                </a:solidFill>
                <a:latin typeface="Calibri" panose="020F0502020204030204" pitchFamily="34" charset="0"/>
              </a:rPr>
              <a:t> alla Basilicata, dal Friuli alla Sardegna …)</a:t>
            </a:r>
          </a:p>
          <a:p>
            <a:pPr marL="342900" indent="-342900">
              <a:spcBef>
                <a:spcPts val="300"/>
              </a:spcBef>
              <a:buClr>
                <a:schemeClr val="bg1">
                  <a:lumMod val="50000"/>
                </a:schemeClr>
              </a:buClr>
              <a:buFont typeface="Arial" panose="020B0604020202020204" pitchFamily="34" charset="0"/>
              <a:buChar char="•"/>
              <a:defRPr/>
            </a:pPr>
            <a:r>
              <a:rPr lang="it-IT" sz="2300" b="1" dirty="0" smtClean="0">
                <a:solidFill>
                  <a:srgbClr val="C00000"/>
                </a:solidFill>
                <a:latin typeface="Calibri" panose="020F0502020204030204" pitchFamily="34" charset="0"/>
              </a:rPr>
              <a:t>più  allergie </a:t>
            </a:r>
            <a:br>
              <a:rPr lang="it-IT" sz="2300" b="1" dirty="0" smtClean="0">
                <a:solidFill>
                  <a:srgbClr val="C00000"/>
                </a:solidFill>
                <a:latin typeface="Calibri" panose="020F0502020204030204" pitchFamily="34" charset="0"/>
              </a:rPr>
            </a:br>
            <a:r>
              <a:rPr lang="it-IT" sz="2300" b="1" dirty="0" smtClean="0">
                <a:solidFill>
                  <a:schemeClr val="bg1">
                    <a:lumMod val="50000"/>
                  </a:schemeClr>
                </a:solidFill>
                <a:latin typeface="Calibri" panose="020F0502020204030204" pitchFamily="34" charset="0"/>
              </a:rPr>
              <a:t>(</a:t>
            </a:r>
            <a:r>
              <a:rPr lang="it-IT" sz="2300" b="1" dirty="0">
                <a:solidFill>
                  <a:schemeClr val="bg1">
                    <a:lumMod val="50000"/>
                  </a:schemeClr>
                </a:solidFill>
                <a:latin typeface="Calibri" panose="020F0502020204030204" pitchFamily="34" charset="0"/>
              </a:rPr>
              <a:t>stimato raddoppio al 2100 nelle concentrazioni dei pollini</a:t>
            </a:r>
            <a:r>
              <a:rPr lang="it-IT" sz="2300" b="1" dirty="0" smtClean="0">
                <a:solidFill>
                  <a:schemeClr val="bg1">
                    <a:lumMod val="50000"/>
                  </a:schemeClr>
                </a:solidFill>
                <a:latin typeface="Calibri" panose="020F0502020204030204" pitchFamily="34" charset="0"/>
              </a:rPr>
              <a:t>)</a:t>
            </a:r>
          </a:p>
          <a:p>
            <a:pPr marL="342900" indent="-342900">
              <a:spcBef>
                <a:spcPts val="300"/>
              </a:spcBef>
              <a:buClr>
                <a:schemeClr val="bg1">
                  <a:lumMod val="50000"/>
                </a:schemeClr>
              </a:buClr>
              <a:buFont typeface="Arial" panose="020B0604020202020204" pitchFamily="34" charset="0"/>
              <a:buChar char="•"/>
              <a:defRPr/>
            </a:pPr>
            <a:r>
              <a:rPr lang="it-IT" sz="2300" b="1" dirty="0">
                <a:solidFill>
                  <a:srgbClr val="C00000"/>
                </a:solidFill>
                <a:latin typeface="Calibri" panose="020F0502020204030204" pitchFamily="34" charset="0"/>
              </a:rPr>
              <a:t>più infezioni </a:t>
            </a:r>
            <a:r>
              <a:rPr lang="it-IT" sz="2300" b="1" dirty="0" smtClean="0">
                <a:solidFill>
                  <a:srgbClr val="C00000"/>
                </a:solidFill>
                <a:latin typeface="Calibri" panose="020F0502020204030204" pitchFamily="34" charset="0"/>
              </a:rPr>
              <a:t>alimentari</a:t>
            </a:r>
            <a:br>
              <a:rPr lang="it-IT" sz="2300" b="1" dirty="0" smtClean="0">
                <a:solidFill>
                  <a:srgbClr val="C00000"/>
                </a:solidFill>
                <a:latin typeface="Calibri" panose="020F0502020204030204" pitchFamily="34" charset="0"/>
              </a:rPr>
            </a:br>
            <a:r>
              <a:rPr lang="it-IT" sz="2300" b="1" dirty="0" smtClean="0">
                <a:solidFill>
                  <a:schemeClr val="bg1">
                    <a:lumMod val="50000"/>
                  </a:schemeClr>
                </a:solidFill>
                <a:latin typeface="Calibri" panose="020F0502020204030204" pitchFamily="34" charset="0"/>
              </a:rPr>
              <a:t>più caldo </a:t>
            </a:r>
            <a:r>
              <a:rPr lang="it-IT" sz="2300" b="1" dirty="0" smtClean="0">
                <a:solidFill>
                  <a:schemeClr val="bg1">
                    <a:lumMod val="50000"/>
                  </a:schemeClr>
                </a:solidFill>
                <a:latin typeface="Calibri" panose="020F0502020204030204" pitchFamily="34" charset="0"/>
                <a:sym typeface="Wingdings" pitchFamily="2" charset="2"/>
              </a:rPr>
              <a:t></a:t>
            </a:r>
            <a:r>
              <a:rPr lang="it-IT" sz="2300" b="1" dirty="0" smtClean="0">
                <a:solidFill>
                  <a:schemeClr val="bg1">
                    <a:lumMod val="50000"/>
                  </a:schemeClr>
                </a:solidFill>
                <a:latin typeface="Calibri" panose="020F0502020204030204" pitchFamily="34" charset="0"/>
              </a:rPr>
              <a:t> più batteri, più micotossine (cancerogene)</a:t>
            </a:r>
            <a:endParaRPr lang="it-IT" sz="2300" b="1" dirty="0">
              <a:solidFill>
                <a:schemeClr val="bg1">
                  <a:lumMod val="50000"/>
                </a:schemeClr>
              </a:solidFill>
              <a:latin typeface="Calibri" panose="020F0502020204030204" pitchFamily="34" charset="0"/>
            </a:endParaRPr>
          </a:p>
        </p:txBody>
      </p:sp>
    </p:spTree>
    <p:extLst>
      <p:ext uri="{BB962C8B-B14F-4D97-AF65-F5344CB8AC3E}">
        <p14:creationId xmlns:p14="http://schemas.microsoft.com/office/powerpoint/2010/main" val="215650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333375" y="3090069"/>
            <a:ext cx="1941513" cy="844550"/>
          </a:xfrm>
        </p:spPr>
        <p:txBody>
          <a:bodyPr/>
          <a:lstStyle/>
          <a:p>
            <a:r>
              <a:rPr lang="it-IT" dirty="0" smtClean="0"/>
              <a:t>Migranti domani: CC</a:t>
            </a:r>
            <a:endParaRPr lang="it-IT" dirty="0"/>
          </a:p>
        </p:txBody>
      </p:sp>
      <p:pic>
        <p:nvPicPr>
          <p:cNvPr id="54275" name="Picture 10" descr="meteo_fvg_O"/>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7950" y="165100"/>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Line 7"/>
          <p:cNvSpPr>
            <a:spLocks noChangeShapeType="1"/>
          </p:cNvSpPr>
          <p:nvPr/>
        </p:nvSpPr>
        <p:spPr bwMode="auto">
          <a:xfrm>
            <a:off x="792163" y="6597650"/>
            <a:ext cx="8713787"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it-IT" sz="2000">
              <a:solidFill>
                <a:srgbClr val="003399"/>
              </a:solidFill>
              <a:cs typeface="Arial" charset="0"/>
            </a:endParaRPr>
          </a:p>
        </p:txBody>
      </p:sp>
      <p:sp>
        <p:nvSpPr>
          <p:cNvPr id="54278" name="Rectangle 12"/>
          <p:cNvSpPr>
            <a:spLocks noChangeArrowheads="1"/>
          </p:cNvSpPr>
          <p:nvPr/>
        </p:nvSpPr>
        <p:spPr bwMode="auto">
          <a:xfrm>
            <a:off x="2411413" y="764704"/>
            <a:ext cx="6646862"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1"/>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fontAlgn="base">
              <a:spcBef>
                <a:spcPts val="600"/>
              </a:spcBef>
              <a:spcAft>
                <a:spcPct val="0"/>
              </a:spcAft>
              <a:buFontTx/>
              <a:buNone/>
            </a:pPr>
            <a:r>
              <a:rPr lang="it-IT" altLang="it-IT" dirty="0" smtClean="0">
                <a:solidFill>
                  <a:srgbClr val="C00000"/>
                </a:solidFill>
                <a:cs typeface="Arial" charset="0"/>
              </a:rPr>
              <a:t>migranti </a:t>
            </a:r>
            <a:r>
              <a:rPr lang="it-IT" altLang="it-IT" dirty="0">
                <a:solidFill>
                  <a:srgbClr val="C00000"/>
                </a:solidFill>
                <a:cs typeface="Arial" charset="0"/>
              </a:rPr>
              <a:t>e profughi climatici</a:t>
            </a:r>
          </a:p>
        </p:txBody>
      </p:sp>
      <p:sp>
        <p:nvSpPr>
          <p:cNvPr id="54279" name="Rectangle 3"/>
          <p:cNvSpPr>
            <a:spLocks noChangeArrowheads="1"/>
          </p:cNvSpPr>
          <p:nvPr/>
        </p:nvSpPr>
        <p:spPr bwMode="auto">
          <a:xfrm>
            <a:off x="1763713" y="188913"/>
            <a:ext cx="66246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lvl="0" algn="r" eaLnBrk="1" fontAlgn="base" hangingPunct="1">
              <a:spcAft>
                <a:spcPct val="0"/>
              </a:spcAft>
              <a:buNone/>
            </a:pPr>
            <a:r>
              <a:rPr lang="it-IT" sz="1400" b="0" i="1" kern="0" dirty="0">
                <a:solidFill>
                  <a:srgbClr val="CC6600"/>
                </a:solidFill>
                <a:latin typeface="Calibri"/>
              </a:rPr>
              <a:t>cambia il clima… in Friuli Venezia Giulia</a:t>
            </a:r>
          </a:p>
        </p:txBody>
      </p:sp>
      <p:sp>
        <p:nvSpPr>
          <p:cNvPr id="54280" name="Line 7"/>
          <p:cNvSpPr>
            <a:spLocks noChangeShapeType="1"/>
          </p:cNvSpPr>
          <p:nvPr/>
        </p:nvSpPr>
        <p:spPr bwMode="auto">
          <a:xfrm>
            <a:off x="1619250" y="476250"/>
            <a:ext cx="69850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it-IT" sz="2000">
              <a:solidFill>
                <a:srgbClr val="003399"/>
              </a:solidFill>
              <a:cs typeface="Arial" charset="0"/>
            </a:endParaRPr>
          </a:p>
        </p:txBody>
      </p:sp>
      <p:sp>
        <p:nvSpPr>
          <p:cNvPr id="54281" name="Rettangolo 2"/>
          <p:cNvSpPr>
            <a:spLocks noChangeArrowheads="1"/>
          </p:cNvSpPr>
          <p:nvPr/>
        </p:nvSpPr>
        <p:spPr bwMode="auto">
          <a:xfrm>
            <a:off x="68263" y="6537151"/>
            <a:ext cx="9036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fontAlgn="base">
              <a:spcBef>
                <a:spcPct val="0"/>
              </a:spcBef>
              <a:spcAft>
                <a:spcPct val="0"/>
              </a:spcAft>
              <a:buFontTx/>
              <a:buNone/>
            </a:pPr>
            <a:r>
              <a:rPr lang="it-IT" altLang="it-IT" sz="1200" i="1" dirty="0">
                <a:solidFill>
                  <a:srgbClr val="CC6600"/>
                </a:solidFill>
                <a:cs typeface="Arial" charset="0"/>
              </a:rPr>
              <a:t>http://www.carlocarraro.org/argomenti/il-clima-che-cambia/cambiamenti-climatici-e-migrazioni/  e IPCC – AR5 – volume 2</a:t>
            </a:r>
          </a:p>
        </p:txBody>
      </p:sp>
      <p:sp>
        <p:nvSpPr>
          <p:cNvPr id="54282" name="AutoShape 9" descr="Risultati immagini per zanzara tigre"/>
          <p:cNvSpPr>
            <a:spLocks noChangeAspect="1" noChangeArrowheads="1"/>
          </p:cNvSpPr>
          <p:nvPr/>
        </p:nvSpPr>
        <p:spPr bwMode="auto">
          <a:xfrm>
            <a:off x="180975" y="-152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eaLnBrk="1" fontAlgn="base" hangingPunct="1">
              <a:spcBef>
                <a:spcPct val="0"/>
              </a:spcBef>
              <a:spcAft>
                <a:spcPct val="0"/>
              </a:spcAft>
              <a:buFontTx/>
              <a:buNone/>
            </a:pPr>
            <a:endParaRPr lang="it-IT" altLang="it-IT" sz="2000" b="0">
              <a:solidFill>
                <a:srgbClr val="003399"/>
              </a:solidFill>
              <a:latin typeface="Verdana" pitchFamily="34" charset="0"/>
              <a:cs typeface="Arial" charset="0"/>
            </a:endParaRPr>
          </a:p>
        </p:txBody>
      </p:sp>
      <p:sp>
        <p:nvSpPr>
          <p:cNvPr id="54283" name="AutoShape 11" descr="Risultati immagini per zanzara tigre"/>
          <p:cNvSpPr>
            <a:spLocks noChangeAspect="1" noChangeArrowheads="1"/>
          </p:cNvSpPr>
          <p:nvPr/>
        </p:nvSpPr>
        <p:spPr bwMode="auto">
          <a:xfrm>
            <a:off x="333375"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eaLnBrk="1" fontAlgn="base" hangingPunct="1">
              <a:spcBef>
                <a:spcPct val="0"/>
              </a:spcBef>
              <a:spcAft>
                <a:spcPct val="0"/>
              </a:spcAft>
              <a:buFontTx/>
              <a:buNone/>
            </a:pPr>
            <a:endParaRPr lang="it-IT" altLang="it-IT" sz="2000" b="0">
              <a:solidFill>
                <a:srgbClr val="003399"/>
              </a:solidFill>
              <a:latin typeface="Verdana" pitchFamily="34" charset="0"/>
              <a:cs typeface="Arial" charset="0"/>
            </a:endParaRPr>
          </a:p>
        </p:txBody>
      </p:sp>
      <p:sp>
        <p:nvSpPr>
          <p:cNvPr id="54286" name="Rettangolo 15"/>
          <p:cNvSpPr>
            <a:spLocks noChangeArrowheads="1"/>
          </p:cNvSpPr>
          <p:nvPr/>
        </p:nvSpPr>
        <p:spPr bwMode="auto">
          <a:xfrm>
            <a:off x="2483768" y="1445875"/>
            <a:ext cx="433026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eaLnBrk="1" fontAlgn="base" hangingPunct="1">
              <a:spcBef>
                <a:spcPct val="0"/>
              </a:spcBef>
              <a:spcAft>
                <a:spcPct val="0"/>
              </a:spcAft>
              <a:buFontTx/>
              <a:buNone/>
            </a:pPr>
            <a:r>
              <a:rPr lang="it-IT" altLang="it-IT" sz="2400" dirty="0">
                <a:solidFill>
                  <a:schemeClr val="accent6">
                    <a:lumMod val="50000"/>
                  </a:schemeClr>
                </a:solidFill>
                <a:cs typeface="Arial" charset="0"/>
              </a:rPr>
              <a:t>tra le possibili conseguenze dei cambiamenti climatici</a:t>
            </a:r>
          </a:p>
        </p:txBody>
      </p:sp>
      <p:sp>
        <p:nvSpPr>
          <p:cNvPr id="54287" name="AutoShape 19"/>
          <p:cNvSpPr>
            <a:spLocks noChangeArrowheads="1"/>
          </p:cNvSpPr>
          <p:nvPr/>
        </p:nvSpPr>
        <p:spPr bwMode="auto">
          <a:xfrm>
            <a:off x="4067944" y="2450529"/>
            <a:ext cx="874712" cy="906463"/>
          </a:xfrm>
          <a:prstGeom prst="downArrow">
            <a:avLst>
              <a:gd name="adj1" fmla="val 50000"/>
              <a:gd name="adj2" fmla="val 31314"/>
            </a:avLst>
          </a:prstGeom>
          <a:solidFill>
            <a:srgbClr val="E5580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eaLnBrk="1" fontAlgn="base" hangingPunct="1">
              <a:spcBef>
                <a:spcPct val="0"/>
              </a:spcBef>
              <a:spcAft>
                <a:spcPct val="0"/>
              </a:spcAft>
              <a:buFontTx/>
              <a:buNone/>
            </a:pPr>
            <a:endParaRPr lang="it-IT" altLang="it-IT" sz="2000" b="0">
              <a:solidFill>
                <a:srgbClr val="003399"/>
              </a:solidFill>
              <a:latin typeface="Verdana" pitchFamily="34" charset="0"/>
              <a:cs typeface="Arial" charset="0"/>
            </a:endParaRPr>
          </a:p>
        </p:txBody>
      </p:sp>
      <p:sp>
        <p:nvSpPr>
          <p:cNvPr id="54289" name="Rettangolo 20"/>
          <p:cNvSpPr>
            <a:spLocks noChangeArrowheads="1"/>
          </p:cNvSpPr>
          <p:nvPr/>
        </p:nvSpPr>
        <p:spPr bwMode="auto">
          <a:xfrm>
            <a:off x="2411413" y="3443288"/>
            <a:ext cx="490414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eaLnBrk="1" fontAlgn="base" hangingPunct="1">
              <a:spcBef>
                <a:spcPct val="0"/>
              </a:spcBef>
              <a:spcAft>
                <a:spcPct val="0"/>
              </a:spcAft>
              <a:buFontTx/>
              <a:buNone/>
            </a:pPr>
            <a:r>
              <a:rPr lang="it-IT" altLang="it-IT" sz="2400" dirty="0">
                <a:solidFill>
                  <a:srgbClr val="C00000"/>
                </a:solidFill>
                <a:cs typeface="Arial" charset="0"/>
              </a:rPr>
              <a:t>migrazione</a:t>
            </a:r>
            <a:r>
              <a:rPr lang="it-IT" altLang="it-IT" sz="2400" dirty="0">
                <a:solidFill>
                  <a:srgbClr val="003399"/>
                </a:solidFill>
                <a:cs typeface="Arial" charset="0"/>
              </a:rPr>
              <a:t> </a:t>
            </a:r>
            <a:r>
              <a:rPr lang="it-IT" altLang="it-IT" sz="2400" dirty="0">
                <a:solidFill>
                  <a:schemeClr val="accent6">
                    <a:lumMod val="50000"/>
                  </a:schemeClr>
                </a:solidFill>
                <a:cs typeface="Arial" charset="0"/>
              </a:rPr>
              <a:t>di individui e comunità </a:t>
            </a:r>
          </a:p>
          <a:p>
            <a:pPr algn="ctr" eaLnBrk="1" fontAlgn="base" hangingPunct="1">
              <a:spcBef>
                <a:spcPct val="0"/>
              </a:spcBef>
              <a:spcAft>
                <a:spcPct val="0"/>
              </a:spcAft>
              <a:buFontTx/>
              <a:buNone/>
            </a:pPr>
            <a:r>
              <a:rPr lang="it-IT" altLang="it-IT" sz="2400" dirty="0">
                <a:solidFill>
                  <a:srgbClr val="C00000"/>
                </a:solidFill>
                <a:cs typeface="Arial" charset="0"/>
              </a:rPr>
              <a:t>dalle zone più esposte </a:t>
            </a:r>
            <a:r>
              <a:rPr lang="it-IT" altLang="it-IT" sz="2400" dirty="0">
                <a:solidFill>
                  <a:schemeClr val="accent6">
                    <a:lumMod val="50000"/>
                  </a:schemeClr>
                </a:solidFill>
                <a:cs typeface="Arial" charset="0"/>
              </a:rPr>
              <a:t>agli impatti </a:t>
            </a:r>
          </a:p>
          <a:p>
            <a:pPr algn="ctr" eaLnBrk="1" fontAlgn="base" hangingPunct="1">
              <a:spcBef>
                <a:spcPct val="0"/>
              </a:spcBef>
              <a:spcAft>
                <a:spcPct val="0"/>
              </a:spcAft>
              <a:buFontTx/>
              <a:buNone/>
            </a:pPr>
            <a:r>
              <a:rPr lang="it-IT" altLang="it-IT" sz="2400" dirty="0">
                <a:solidFill>
                  <a:srgbClr val="C00000"/>
                </a:solidFill>
                <a:cs typeface="Arial" charset="0"/>
              </a:rPr>
              <a:t>verso aree più ospitali </a:t>
            </a:r>
          </a:p>
        </p:txBody>
      </p:sp>
      <p:pic>
        <p:nvPicPr>
          <p:cNvPr id="54291" name="Picture 2" descr="C:\Users\arpa741000\Documents\0000 Osmer2014\immaginiDaWEB-Social-CD\siccità-TerrenoSpaccato-1.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9388" y="1125538"/>
            <a:ext cx="2160587" cy="143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2" name="Picture 3" descr="C:\Users\arpa741000\Documents\0000 Osmer2014\immaginiDaWEB-Social-CD\eritrea-105081_640-CampoProfughi.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9388" y="2960688"/>
            <a:ext cx="2160587"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3" name="Picture 4" descr="C:\Users\arpa741000\Documents\0000 Osmer2014\immaginiDaWEB-Social-CD\non-esenti-copyright\Migranti-a-Lampedusa-foto-archivio.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79388" y="4938713"/>
            <a:ext cx="2160587"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94" name="AutoShape 19"/>
          <p:cNvSpPr>
            <a:spLocks noChangeArrowheads="1"/>
          </p:cNvSpPr>
          <p:nvPr/>
        </p:nvSpPr>
        <p:spPr bwMode="auto">
          <a:xfrm>
            <a:off x="893763" y="2205038"/>
            <a:ext cx="731837" cy="665162"/>
          </a:xfrm>
          <a:prstGeom prst="downArrow">
            <a:avLst>
              <a:gd name="adj1" fmla="val 50000"/>
              <a:gd name="adj2" fmla="val 31352"/>
            </a:avLst>
          </a:prstGeom>
          <a:solidFill>
            <a:srgbClr val="E5580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eaLnBrk="1" fontAlgn="base" hangingPunct="1">
              <a:spcBef>
                <a:spcPct val="0"/>
              </a:spcBef>
              <a:spcAft>
                <a:spcPct val="0"/>
              </a:spcAft>
              <a:buFontTx/>
              <a:buNone/>
            </a:pPr>
            <a:endParaRPr lang="it-IT" altLang="it-IT" sz="2000" b="0">
              <a:solidFill>
                <a:srgbClr val="003399"/>
              </a:solidFill>
              <a:latin typeface="Verdana" pitchFamily="34" charset="0"/>
              <a:cs typeface="Arial" charset="0"/>
            </a:endParaRPr>
          </a:p>
        </p:txBody>
      </p:sp>
      <p:sp>
        <p:nvSpPr>
          <p:cNvPr id="54295" name="AutoShape 19"/>
          <p:cNvSpPr>
            <a:spLocks noChangeArrowheads="1"/>
          </p:cNvSpPr>
          <p:nvPr/>
        </p:nvSpPr>
        <p:spPr bwMode="auto">
          <a:xfrm>
            <a:off x="809625" y="4203700"/>
            <a:ext cx="733425" cy="665163"/>
          </a:xfrm>
          <a:prstGeom prst="downArrow">
            <a:avLst>
              <a:gd name="adj1" fmla="val 50000"/>
              <a:gd name="adj2" fmla="val 31352"/>
            </a:avLst>
          </a:prstGeom>
          <a:solidFill>
            <a:srgbClr val="E5580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eaLnBrk="1" fontAlgn="base" hangingPunct="1">
              <a:spcBef>
                <a:spcPct val="0"/>
              </a:spcBef>
              <a:spcAft>
                <a:spcPct val="0"/>
              </a:spcAft>
              <a:buFontTx/>
              <a:buNone/>
            </a:pPr>
            <a:endParaRPr lang="it-IT" altLang="it-IT" sz="2000" b="0">
              <a:solidFill>
                <a:srgbClr val="003399"/>
              </a:solidFill>
              <a:latin typeface="Verdana" pitchFamily="34" charset="0"/>
              <a:cs typeface="Arial" charset="0"/>
            </a:endParaRPr>
          </a:p>
        </p:txBody>
      </p:sp>
      <p:sp>
        <p:nvSpPr>
          <p:cNvPr id="27" name="Rettangolo 2"/>
          <p:cNvSpPr>
            <a:spLocks noChangeArrowheads="1"/>
          </p:cNvSpPr>
          <p:nvPr/>
        </p:nvSpPr>
        <p:spPr bwMode="auto">
          <a:xfrm>
            <a:off x="683220" y="6176337"/>
            <a:ext cx="16561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eaLnBrk="1" fontAlgn="base" hangingPunct="1">
              <a:spcBef>
                <a:spcPct val="0"/>
              </a:spcBef>
              <a:spcAft>
                <a:spcPct val="0"/>
              </a:spcAft>
              <a:buFontTx/>
              <a:buNone/>
            </a:pPr>
            <a:r>
              <a:rPr lang="it-IT" altLang="it-IT" sz="1200" b="0" dirty="0">
                <a:solidFill>
                  <a:srgbClr val="FFC000"/>
                </a:solidFill>
                <a:cs typeface="Arial" charset="0"/>
              </a:rPr>
              <a:t>Foto: http://livesicilia.it</a:t>
            </a:r>
          </a:p>
        </p:txBody>
      </p:sp>
      <p:sp>
        <p:nvSpPr>
          <p:cNvPr id="30" name="Rettangolo 15"/>
          <p:cNvSpPr>
            <a:spLocks noChangeArrowheads="1"/>
          </p:cNvSpPr>
          <p:nvPr/>
        </p:nvSpPr>
        <p:spPr bwMode="auto">
          <a:xfrm>
            <a:off x="2723753" y="4938713"/>
            <a:ext cx="6143228" cy="1323439"/>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eaLnBrk="1" fontAlgn="base" hangingPunct="1">
              <a:spcBef>
                <a:spcPct val="0"/>
              </a:spcBef>
              <a:spcAft>
                <a:spcPct val="0"/>
              </a:spcAft>
              <a:buFontTx/>
              <a:buNone/>
            </a:pPr>
            <a:r>
              <a:rPr lang="it-IT" altLang="it-IT" sz="2000" dirty="0">
                <a:solidFill>
                  <a:srgbClr val="003399"/>
                </a:solidFill>
                <a:cs typeface="Arial" charset="0"/>
              </a:rPr>
              <a:t>Per l’International Organization of Migration sarebbe </a:t>
            </a:r>
          </a:p>
          <a:p>
            <a:pPr algn="ctr" eaLnBrk="1" fontAlgn="base" hangingPunct="1">
              <a:spcBef>
                <a:spcPct val="0"/>
              </a:spcBef>
              <a:spcAft>
                <a:spcPct val="0"/>
              </a:spcAft>
              <a:buFontTx/>
              <a:buNone/>
            </a:pPr>
            <a:r>
              <a:rPr lang="it-IT" altLang="it-IT" sz="2000" dirty="0">
                <a:solidFill>
                  <a:srgbClr val="C00000"/>
                </a:solidFill>
                <a:cs typeface="Arial" charset="0"/>
              </a:rPr>
              <a:t>tra 25 milioni e un miliardo</a:t>
            </a:r>
            <a:r>
              <a:rPr lang="it-IT" altLang="it-IT" sz="2000" dirty="0">
                <a:solidFill>
                  <a:srgbClr val="003399"/>
                </a:solidFill>
                <a:cs typeface="Arial" charset="0"/>
              </a:rPr>
              <a:t> il numero di persone che potrebbero essere spinte dai cambiamenti climatici a migrare </a:t>
            </a:r>
            <a:r>
              <a:rPr lang="it-IT" altLang="it-IT" sz="2000" dirty="0">
                <a:solidFill>
                  <a:srgbClr val="C00000"/>
                </a:solidFill>
                <a:cs typeface="Arial" charset="0"/>
              </a:rPr>
              <a:t>nei prossimi 40 anni</a:t>
            </a:r>
          </a:p>
        </p:txBody>
      </p:sp>
      <p:pic>
        <p:nvPicPr>
          <p:cNvPr id="31" name="Immagine 3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700733" y="123453"/>
            <a:ext cx="391158" cy="497235"/>
          </a:xfrm>
          <a:prstGeom prst="rect">
            <a:avLst/>
          </a:prstGeom>
        </p:spPr>
      </p:pic>
      <p:sp>
        <p:nvSpPr>
          <p:cNvPr id="25" name="AutoShape 19"/>
          <p:cNvSpPr>
            <a:spLocks noChangeArrowheads="1"/>
          </p:cNvSpPr>
          <p:nvPr/>
        </p:nvSpPr>
        <p:spPr bwMode="auto">
          <a:xfrm rot="18693491">
            <a:off x="6569320" y="1997777"/>
            <a:ext cx="350468" cy="439464"/>
          </a:xfrm>
          <a:prstGeom prst="downArrow">
            <a:avLst>
              <a:gd name="adj1" fmla="val 30760"/>
              <a:gd name="adj2" fmla="val 40466"/>
            </a:avLst>
          </a:prstGeom>
          <a:solidFill>
            <a:srgbClr val="FF0000"/>
          </a:solidFill>
          <a:ln w="9525">
            <a:solidFill>
              <a:schemeClr val="tx1"/>
            </a:solidFill>
            <a:miter lim="800000"/>
            <a:headEnd/>
            <a:tailEnd/>
          </a:ln>
          <a:effectLst/>
          <a:extLst/>
        </p:spPr>
        <p:txBody>
          <a:bodyPr wrap="none" anchor="ct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eaLnBrk="1" fontAlgn="base" hangingPunct="1">
              <a:spcBef>
                <a:spcPct val="0"/>
              </a:spcBef>
              <a:spcAft>
                <a:spcPct val="0"/>
              </a:spcAft>
              <a:buFontTx/>
              <a:buNone/>
            </a:pPr>
            <a:endParaRPr lang="it-IT" altLang="it-IT" sz="2000" b="0">
              <a:solidFill>
                <a:srgbClr val="003399"/>
              </a:solidFill>
              <a:latin typeface="Verdana" pitchFamily="34" charset="0"/>
              <a:cs typeface="Arial" charset="0"/>
            </a:endParaRPr>
          </a:p>
        </p:txBody>
      </p:sp>
      <p:sp>
        <p:nvSpPr>
          <p:cNvPr id="26" name="AutoShape 19"/>
          <p:cNvSpPr>
            <a:spLocks noChangeArrowheads="1"/>
          </p:cNvSpPr>
          <p:nvPr/>
        </p:nvSpPr>
        <p:spPr bwMode="auto">
          <a:xfrm rot="7809073">
            <a:off x="6854819" y="1801483"/>
            <a:ext cx="350468" cy="451383"/>
          </a:xfrm>
          <a:prstGeom prst="downArrow">
            <a:avLst>
              <a:gd name="adj1" fmla="val 30760"/>
              <a:gd name="adj2" fmla="val 40466"/>
            </a:avLst>
          </a:prstGeom>
          <a:solidFill>
            <a:srgbClr val="FF0000"/>
          </a:solidFill>
          <a:ln w="9525">
            <a:solidFill>
              <a:schemeClr val="tx1"/>
            </a:solidFill>
            <a:miter lim="800000"/>
            <a:headEnd/>
            <a:tailEnd/>
          </a:ln>
          <a:effectLst/>
          <a:extLst/>
        </p:spPr>
        <p:txBody>
          <a:bodyPr wrap="none" anchor="ct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eaLnBrk="1" fontAlgn="base" hangingPunct="1">
              <a:spcBef>
                <a:spcPct val="0"/>
              </a:spcBef>
              <a:spcAft>
                <a:spcPct val="0"/>
              </a:spcAft>
              <a:buFontTx/>
              <a:buNone/>
            </a:pPr>
            <a:endParaRPr lang="it-IT" altLang="it-IT" sz="2000" b="0">
              <a:solidFill>
                <a:srgbClr val="003399"/>
              </a:solidFill>
              <a:latin typeface="Verdana" pitchFamily="34" charset="0"/>
              <a:cs typeface="Arial" charset="0"/>
            </a:endParaRPr>
          </a:p>
        </p:txBody>
      </p:sp>
      <p:sp>
        <p:nvSpPr>
          <p:cNvPr id="28" name="AutoShape 19"/>
          <p:cNvSpPr>
            <a:spLocks noChangeArrowheads="1"/>
          </p:cNvSpPr>
          <p:nvPr/>
        </p:nvSpPr>
        <p:spPr bwMode="auto">
          <a:xfrm rot="3277410">
            <a:off x="6458542" y="2908511"/>
            <a:ext cx="350468" cy="618432"/>
          </a:xfrm>
          <a:prstGeom prst="downArrow">
            <a:avLst>
              <a:gd name="adj1" fmla="val 30760"/>
              <a:gd name="adj2" fmla="val 40466"/>
            </a:avLst>
          </a:prstGeom>
          <a:solidFill>
            <a:srgbClr val="FF0000"/>
          </a:solidFill>
          <a:ln w="9525">
            <a:solidFill>
              <a:schemeClr val="tx1"/>
            </a:solidFill>
            <a:miter lim="800000"/>
            <a:headEnd/>
            <a:tailEnd/>
          </a:ln>
          <a:effectLst/>
          <a:extLst/>
        </p:spPr>
        <p:txBody>
          <a:bodyPr wrap="none" anchor="ct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eaLnBrk="1" fontAlgn="base" hangingPunct="1">
              <a:spcBef>
                <a:spcPct val="0"/>
              </a:spcBef>
              <a:spcAft>
                <a:spcPct val="0"/>
              </a:spcAft>
              <a:buFontTx/>
              <a:buNone/>
            </a:pPr>
            <a:endParaRPr lang="it-IT" altLang="it-IT" sz="2000" b="0">
              <a:solidFill>
                <a:srgbClr val="003399"/>
              </a:solidFill>
              <a:latin typeface="Verdana" pitchFamily="34" charset="0"/>
              <a:cs typeface="Arial" charset="0"/>
            </a:endParaRPr>
          </a:p>
        </p:txBody>
      </p:sp>
      <p:sp>
        <p:nvSpPr>
          <p:cNvPr id="3" name="Esplosione 2 2"/>
          <p:cNvSpPr/>
          <p:nvPr/>
        </p:nvSpPr>
        <p:spPr bwMode="auto">
          <a:xfrm>
            <a:off x="6787467" y="1877836"/>
            <a:ext cx="2177021" cy="1548963"/>
          </a:xfrm>
          <a:prstGeom prst="irregularSeal2">
            <a:avLst/>
          </a:prstGeom>
          <a:solidFill>
            <a:srgbClr val="FEF3CC"/>
          </a:solidFill>
          <a:ln w="19050">
            <a:solidFill>
              <a:srgbClr val="C00000"/>
            </a:solidFill>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000" b="0" i="0" u="none" strike="noStrike" cap="none" normalizeH="0" baseline="0" smtClean="0">
              <a:ln>
                <a:noFill/>
              </a:ln>
              <a:solidFill>
                <a:srgbClr val="003399"/>
              </a:solidFill>
              <a:effectLst/>
              <a:latin typeface="Verdana" pitchFamily="34" charset="0"/>
            </a:endParaRPr>
          </a:p>
        </p:txBody>
      </p:sp>
      <p:sp>
        <p:nvSpPr>
          <p:cNvPr id="29" name="Rettangolo 15"/>
          <p:cNvSpPr>
            <a:spLocks noChangeArrowheads="1"/>
          </p:cNvSpPr>
          <p:nvPr/>
        </p:nvSpPr>
        <p:spPr bwMode="auto">
          <a:xfrm rot="19804514">
            <a:off x="7020619" y="2444716"/>
            <a:ext cx="1403682" cy="461665"/>
          </a:xfrm>
          <a:prstGeom prst="rect">
            <a:avLst/>
          </a:prstGeom>
          <a:noFill/>
          <a:ln w="19050">
            <a:noFill/>
            <a:miter lim="800000"/>
            <a:headEnd/>
            <a:tailEnd/>
          </a:ln>
          <a:extLst/>
        </p:spPr>
        <p:txBody>
          <a:bodyPr wrap="square">
            <a:spAutoFit/>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eaLnBrk="1" fontAlgn="base" hangingPunct="1">
              <a:spcBef>
                <a:spcPct val="0"/>
              </a:spcBef>
              <a:spcAft>
                <a:spcPct val="0"/>
              </a:spcAft>
              <a:buFontTx/>
              <a:buNone/>
            </a:pPr>
            <a:r>
              <a:rPr lang="it-IT" altLang="it-IT" sz="2400" dirty="0" smtClean="0">
                <a:solidFill>
                  <a:srgbClr val="C00000"/>
                </a:solidFill>
                <a:cs typeface="Arial" charset="0"/>
              </a:rPr>
              <a:t>conflitti</a:t>
            </a:r>
            <a:endParaRPr lang="it-IT" altLang="it-IT" sz="2400" dirty="0">
              <a:solidFill>
                <a:srgbClr val="C00000"/>
              </a:solidFill>
              <a:cs typeface="Arial" charset="0"/>
            </a:endParaRPr>
          </a:p>
        </p:txBody>
      </p:sp>
    </p:spTree>
    <p:extLst>
      <p:ext uri="{BB962C8B-B14F-4D97-AF65-F5344CB8AC3E}">
        <p14:creationId xmlns:p14="http://schemas.microsoft.com/office/powerpoint/2010/main" val="4085690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4286"/>
                                        </p:tgtEl>
                                        <p:attrNameLst>
                                          <p:attrName>style.visibility</p:attrName>
                                        </p:attrNameLst>
                                      </p:cBhvr>
                                      <p:to>
                                        <p:strVal val="visible"/>
                                      </p:to>
                                    </p:set>
                                    <p:animEffect transition="in" filter="wipe(up)">
                                      <p:cBhvr>
                                        <p:cTn id="7" dur="500"/>
                                        <p:tgtEl>
                                          <p:spTgt spid="5428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4287"/>
                                        </p:tgtEl>
                                        <p:attrNameLst>
                                          <p:attrName>style.visibility</p:attrName>
                                        </p:attrNameLst>
                                      </p:cBhvr>
                                      <p:to>
                                        <p:strVal val="visible"/>
                                      </p:to>
                                    </p:set>
                                    <p:animEffect transition="in" filter="wipe(up)">
                                      <p:cBhvr>
                                        <p:cTn id="10" dur="500"/>
                                        <p:tgtEl>
                                          <p:spTgt spid="5428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54289"/>
                                        </p:tgtEl>
                                        <p:attrNameLst>
                                          <p:attrName>style.visibility</p:attrName>
                                        </p:attrNameLst>
                                      </p:cBhvr>
                                      <p:to>
                                        <p:strVal val="visible"/>
                                      </p:to>
                                    </p:set>
                                    <p:animEffect transition="in" filter="wipe(up)">
                                      <p:cBhvr>
                                        <p:cTn id="13" dur="500"/>
                                        <p:tgtEl>
                                          <p:spTgt spid="5428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up)">
                                      <p:cBhvr>
                                        <p:cTn id="18" dur="500"/>
                                        <p:tgtEl>
                                          <p:spTgt spid="2"/>
                                        </p:tgtEl>
                                      </p:cBhvr>
                                    </p:animEffect>
                                  </p:childTnLst>
                                </p:cTn>
                              </p:par>
                              <p:par>
                                <p:cTn id="19" presetID="22" presetClass="entr" presetSubtype="1" fill="hold" nodeType="withEffect">
                                  <p:stCondLst>
                                    <p:cond delay="0"/>
                                  </p:stCondLst>
                                  <p:childTnLst>
                                    <p:set>
                                      <p:cBhvr>
                                        <p:cTn id="20" dur="1" fill="hold">
                                          <p:stCondLst>
                                            <p:cond delay="0"/>
                                          </p:stCondLst>
                                        </p:cTn>
                                        <p:tgtEl>
                                          <p:spTgt spid="54291"/>
                                        </p:tgtEl>
                                        <p:attrNameLst>
                                          <p:attrName>style.visibility</p:attrName>
                                        </p:attrNameLst>
                                      </p:cBhvr>
                                      <p:to>
                                        <p:strVal val="visible"/>
                                      </p:to>
                                    </p:set>
                                    <p:animEffect transition="in" filter="wipe(up)">
                                      <p:cBhvr>
                                        <p:cTn id="21" dur="500"/>
                                        <p:tgtEl>
                                          <p:spTgt spid="54291"/>
                                        </p:tgtEl>
                                      </p:cBhvr>
                                    </p:animEffect>
                                  </p:childTnLst>
                                </p:cTn>
                              </p:par>
                              <p:par>
                                <p:cTn id="22" presetID="22" presetClass="entr" presetSubtype="1" fill="hold" nodeType="withEffect">
                                  <p:stCondLst>
                                    <p:cond delay="0"/>
                                  </p:stCondLst>
                                  <p:childTnLst>
                                    <p:set>
                                      <p:cBhvr>
                                        <p:cTn id="23" dur="1" fill="hold">
                                          <p:stCondLst>
                                            <p:cond delay="0"/>
                                          </p:stCondLst>
                                        </p:cTn>
                                        <p:tgtEl>
                                          <p:spTgt spid="54292"/>
                                        </p:tgtEl>
                                        <p:attrNameLst>
                                          <p:attrName>style.visibility</p:attrName>
                                        </p:attrNameLst>
                                      </p:cBhvr>
                                      <p:to>
                                        <p:strVal val="visible"/>
                                      </p:to>
                                    </p:set>
                                    <p:animEffect transition="in" filter="wipe(up)">
                                      <p:cBhvr>
                                        <p:cTn id="24" dur="500"/>
                                        <p:tgtEl>
                                          <p:spTgt spid="54292"/>
                                        </p:tgtEl>
                                      </p:cBhvr>
                                    </p:animEffect>
                                  </p:childTnLst>
                                </p:cTn>
                              </p:par>
                              <p:par>
                                <p:cTn id="25" presetID="22" presetClass="entr" presetSubtype="1" fill="hold" nodeType="withEffect">
                                  <p:stCondLst>
                                    <p:cond delay="0"/>
                                  </p:stCondLst>
                                  <p:childTnLst>
                                    <p:set>
                                      <p:cBhvr>
                                        <p:cTn id="26" dur="1" fill="hold">
                                          <p:stCondLst>
                                            <p:cond delay="0"/>
                                          </p:stCondLst>
                                        </p:cTn>
                                        <p:tgtEl>
                                          <p:spTgt spid="54293"/>
                                        </p:tgtEl>
                                        <p:attrNameLst>
                                          <p:attrName>style.visibility</p:attrName>
                                        </p:attrNameLst>
                                      </p:cBhvr>
                                      <p:to>
                                        <p:strVal val="visible"/>
                                      </p:to>
                                    </p:set>
                                    <p:animEffect transition="in" filter="wipe(up)">
                                      <p:cBhvr>
                                        <p:cTn id="27" dur="500"/>
                                        <p:tgtEl>
                                          <p:spTgt spid="54293"/>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54294"/>
                                        </p:tgtEl>
                                        <p:attrNameLst>
                                          <p:attrName>style.visibility</p:attrName>
                                        </p:attrNameLst>
                                      </p:cBhvr>
                                      <p:to>
                                        <p:strVal val="visible"/>
                                      </p:to>
                                    </p:set>
                                    <p:animEffect transition="in" filter="wipe(up)">
                                      <p:cBhvr>
                                        <p:cTn id="30" dur="500"/>
                                        <p:tgtEl>
                                          <p:spTgt spid="54294"/>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54295"/>
                                        </p:tgtEl>
                                        <p:attrNameLst>
                                          <p:attrName>style.visibility</p:attrName>
                                        </p:attrNameLst>
                                      </p:cBhvr>
                                      <p:to>
                                        <p:strVal val="visible"/>
                                      </p:to>
                                    </p:set>
                                    <p:animEffect transition="in" filter="wipe(up)">
                                      <p:cBhvr>
                                        <p:cTn id="33" dur="500"/>
                                        <p:tgtEl>
                                          <p:spTgt spid="54295"/>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up)">
                                      <p:cBhvr>
                                        <p:cTn id="36" dur="500"/>
                                        <p:tgtEl>
                                          <p:spTgt spid="2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4281"/>
                                        </p:tgtEl>
                                        <p:attrNameLst>
                                          <p:attrName>style.visibility</p:attrName>
                                        </p:attrNameLst>
                                      </p:cBhvr>
                                      <p:to>
                                        <p:strVal val="visible"/>
                                      </p:to>
                                    </p:set>
                                    <p:animEffect transition="in" filter="fade">
                                      <p:cBhvr>
                                        <p:cTn id="39" dur="500"/>
                                        <p:tgtEl>
                                          <p:spTgt spid="5428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fade">
                                      <p:cBhvr>
                                        <p:cTn id="56" dur="500"/>
                                        <p:tgtEl>
                                          <p:spTgt spid="3"/>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1000"/>
                                        <p:tgtEl>
                                          <p:spTgt spid="30"/>
                                        </p:tgtEl>
                                      </p:cBhvr>
                                    </p:animEffect>
                                    <p:anim calcmode="lin" valueType="num">
                                      <p:cBhvr>
                                        <p:cTn id="62" dur="1000" fill="hold"/>
                                        <p:tgtEl>
                                          <p:spTgt spid="30"/>
                                        </p:tgtEl>
                                        <p:attrNameLst>
                                          <p:attrName>ppt_x</p:attrName>
                                        </p:attrNameLst>
                                      </p:cBhvr>
                                      <p:tavLst>
                                        <p:tav tm="0">
                                          <p:val>
                                            <p:strVal val="#ppt_x"/>
                                          </p:val>
                                        </p:tav>
                                        <p:tav tm="100000">
                                          <p:val>
                                            <p:strVal val="#ppt_x"/>
                                          </p:val>
                                        </p:tav>
                                      </p:tavLst>
                                    </p:anim>
                                    <p:anim calcmode="lin" valueType="num">
                                      <p:cBhvr>
                                        <p:cTn id="6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4281" grpId="0"/>
      <p:bldP spid="54286" grpId="0"/>
      <p:bldP spid="54287" grpId="0" animBg="1"/>
      <p:bldP spid="54289" grpId="0"/>
      <p:bldP spid="54294" grpId="0" animBg="1"/>
      <p:bldP spid="54295" grpId="0" animBg="1"/>
      <p:bldP spid="27" grpId="0"/>
      <p:bldP spid="30" grpId="0" animBg="1"/>
      <p:bldP spid="25" grpId="0" animBg="1"/>
      <p:bldP spid="26" grpId="0" animBg="1"/>
      <p:bldP spid="28" grpId="0" animBg="1"/>
      <p:bldP spid="3" grpId="0" animBg="1"/>
      <p:bldP spid="2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512" y="609600"/>
            <a:ext cx="8784976" cy="587152"/>
          </a:xfrm>
        </p:spPr>
        <p:txBody>
          <a:bodyPr/>
          <a:lstStyle/>
          <a:p>
            <a:r>
              <a:rPr lang="it-IT" dirty="0"/>
              <a:t>i</a:t>
            </a:r>
            <a:r>
              <a:rPr lang="it-IT" dirty="0" smtClean="0"/>
              <a:t> cambiamenti climatici aggraveranno la situazione</a:t>
            </a:r>
            <a:endParaRPr lang="it-IT" dirty="0"/>
          </a:p>
        </p:txBody>
      </p:sp>
      <p:sp>
        <p:nvSpPr>
          <p:cNvPr id="5" name="Segnaposto testo 4"/>
          <p:cNvSpPr>
            <a:spLocks noGrp="1"/>
          </p:cNvSpPr>
          <p:nvPr>
            <p:ph type="body" sz="quarter" idx="15"/>
          </p:nvPr>
        </p:nvSpPr>
        <p:spPr>
          <a:xfrm>
            <a:off x="1619250" y="165522"/>
            <a:ext cx="6840538" cy="311150"/>
          </a:xfrm>
        </p:spPr>
        <p:txBody>
          <a:bodyPr/>
          <a:lstStyle/>
          <a:p>
            <a:pPr lvl="0"/>
            <a:r>
              <a:rPr lang="it-IT" dirty="0"/>
              <a:t>cambia il clima… in Friuli Venezia Giulia</a:t>
            </a:r>
          </a:p>
          <a:p>
            <a:endParaRPr lang="it-IT" dirty="0"/>
          </a:p>
        </p:txBody>
      </p:sp>
      <p:pic>
        <p:nvPicPr>
          <p:cNvPr id="7171" name="Picture 3"/>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51520" y="5175582"/>
            <a:ext cx="4718476" cy="1570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11960" y="1210468"/>
            <a:ext cx="4544613" cy="2398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7"/>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361543" y="1210468"/>
            <a:ext cx="2944128" cy="3633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8" name="Picture 10"/>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2970095" y="2771010"/>
            <a:ext cx="3474113" cy="2705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6012160" y="4112726"/>
            <a:ext cx="2835967" cy="2628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8953994"/>
      </p:ext>
    </p:extLst>
  </p:cSld>
  <p:clrMapOvr>
    <a:masterClrMapping/>
  </p:clrMapOvr>
  <p:transition>
    <p:strips dir="rd"/>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Picture 10" descr="meteo_fvg_O"/>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7950" y="165100"/>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Line 7"/>
          <p:cNvSpPr>
            <a:spLocks noChangeShapeType="1"/>
          </p:cNvSpPr>
          <p:nvPr/>
        </p:nvSpPr>
        <p:spPr bwMode="auto">
          <a:xfrm>
            <a:off x="1619250" y="476250"/>
            <a:ext cx="69850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it-IT" sz="2000">
              <a:solidFill>
                <a:srgbClr val="003399"/>
              </a:solidFill>
              <a:cs typeface="Arial" charset="0"/>
            </a:endParaRPr>
          </a:p>
        </p:txBody>
      </p:sp>
      <p:sp>
        <p:nvSpPr>
          <p:cNvPr id="55302" name="Line 7"/>
          <p:cNvSpPr>
            <a:spLocks noChangeShapeType="1"/>
          </p:cNvSpPr>
          <p:nvPr/>
        </p:nvSpPr>
        <p:spPr bwMode="auto">
          <a:xfrm>
            <a:off x="179388" y="6597650"/>
            <a:ext cx="8713787"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it-IT" sz="2000">
              <a:solidFill>
                <a:srgbClr val="003399"/>
              </a:solidFill>
              <a:cs typeface="Arial" charset="0"/>
            </a:endParaRPr>
          </a:p>
        </p:txBody>
      </p:sp>
      <p:sp>
        <p:nvSpPr>
          <p:cNvPr id="55306" name="AutoShape 12" descr="Z"/>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003399"/>
                </a:solidFill>
                <a:latin typeface="Verdana" pitchFamily="34" charset="0"/>
                <a:cs typeface="Arial" charset="0"/>
              </a:defRPr>
            </a:lvl1pPr>
            <a:lvl2pPr marL="742950" indent="-285750" eaLnBrk="0" hangingPunct="0">
              <a:defRPr sz="2000">
                <a:solidFill>
                  <a:srgbClr val="003399"/>
                </a:solidFill>
                <a:latin typeface="Verdana" pitchFamily="34" charset="0"/>
                <a:cs typeface="Arial" charset="0"/>
              </a:defRPr>
            </a:lvl2pPr>
            <a:lvl3pPr marL="1143000" indent="-228600" eaLnBrk="0" hangingPunct="0">
              <a:defRPr sz="2000">
                <a:solidFill>
                  <a:srgbClr val="003399"/>
                </a:solidFill>
                <a:latin typeface="Verdana" pitchFamily="34" charset="0"/>
                <a:cs typeface="Arial" charset="0"/>
              </a:defRPr>
            </a:lvl3pPr>
            <a:lvl4pPr marL="1600200" indent="-228600" eaLnBrk="0" hangingPunct="0">
              <a:defRPr sz="2000">
                <a:solidFill>
                  <a:srgbClr val="003399"/>
                </a:solidFill>
                <a:latin typeface="Verdana" pitchFamily="34" charset="0"/>
                <a:cs typeface="Arial" charset="0"/>
              </a:defRPr>
            </a:lvl4pPr>
            <a:lvl5pPr marL="2057400" indent="-228600" eaLnBrk="0" hangingPunct="0">
              <a:defRPr sz="2000">
                <a:solidFill>
                  <a:srgbClr val="003399"/>
                </a:solidFill>
                <a:latin typeface="Verdana" pitchFamily="34" charset="0"/>
                <a:cs typeface="Arial" charset="0"/>
              </a:defRPr>
            </a:lvl5pPr>
            <a:lvl6pPr marL="2514600" indent="-228600" eaLnBrk="0" fontAlgn="base" hangingPunct="0">
              <a:spcBef>
                <a:spcPct val="0"/>
              </a:spcBef>
              <a:spcAft>
                <a:spcPct val="0"/>
              </a:spcAft>
              <a:defRPr sz="2000">
                <a:solidFill>
                  <a:srgbClr val="003399"/>
                </a:solidFill>
                <a:latin typeface="Verdana" pitchFamily="34" charset="0"/>
                <a:cs typeface="Arial" charset="0"/>
              </a:defRPr>
            </a:lvl6pPr>
            <a:lvl7pPr marL="2971800" indent="-228600" eaLnBrk="0" fontAlgn="base" hangingPunct="0">
              <a:spcBef>
                <a:spcPct val="0"/>
              </a:spcBef>
              <a:spcAft>
                <a:spcPct val="0"/>
              </a:spcAft>
              <a:defRPr sz="2000">
                <a:solidFill>
                  <a:srgbClr val="003399"/>
                </a:solidFill>
                <a:latin typeface="Verdana" pitchFamily="34" charset="0"/>
                <a:cs typeface="Arial" charset="0"/>
              </a:defRPr>
            </a:lvl7pPr>
            <a:lvl8pPr marL="3429000" indent="-228600" eaLnBrk="0" fontAlgn="base" hangingPunct="0">
              <a:spcBef>
                <a:spcPct val="0"/>
              </a:spcBef>
              <a:spcAft>
                <a:spcPct val="0"/>
              </a:spcAft>
              <a:defRPr sz="2000">
                <a:solidFill>
                  <a:srgbClr val="003399"/>
                </a:solidFill>
                <a:latin typeface="Verdana" pitchFamily="34" charset="0"/>
                <a:cs typeface="Arial" charset="0"/>
              </a:defRPr>
            </a:lvl8pPr>
            <a:lvl9pPr marL="3886200" indent="-228600" eaLnBrk="0" fontAlgn="base" hangingPunct="0">
              <a:spcBef>
                <a:spcPct val="0"/>
              </a:spcBef>
              <a:spcAft>
                <a:spcPct val="0"/>
              </a:spcAft>
              <a:defRPr sz="2000">
                <a:solidFill>
                  <a:srgbClr val="003399"/>
                </a:solidFill>
                <a:latin typeface="Verdana" pitchFamily="34" charset="0"/>
                <a:cs typeface="Arial" charset="0"/>
              </a:defRPr>
            </a:lvl9pPr>
          </a:lstStyle>
          <a:p>
            <a:pPr eaLnBrk="1" fontAlgn="base" hangingPunct="1">
              <a:spcBef>
                <a:spcPct val="0"/>
              </a:spcBef>
              <a:spcAft>
                <a:spcPct val="0"/>
              </a:spcAft>
            </a:pPr>
            <a:endParaRPr lang="it-IT" altLang="it-IT"/>
          </a:p>
        </p:txBody>
      </p:sp>
      <p:sp>
        <p:nvSpPr>
          <p:cNvPr id="55308" name="Rectangle 3"/>
          <p:cNvSpPr>
            <a:spLocks noChangeArrowheads="1"/>
          </p:cNvSpPr>
          <p:nvPr/>
        </p:nvSpPr>
        <p:spPr bwMode="auto">
          <a:xfrm>
            <a:off x="1763713" y="188913"/>
            <a:ext cx="66246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003399"/>
                </a:solidFill>
                <a:latin typeface="Verdana" pitchFamily="34" charset="0"/>
                <a:cs typeface="Arial" charset="0"/>
              </a:defRPr>
            </a:lvl1pPr>
            <a:lvl2pPr marL="742950" indent="-285750" eaLnBrk="0" hangingPunct="0">
              <a:defRPr sz="2000">
                <a:solidFill>
                  <a:srgbClr val="003399"/>
                </a:solidFill>
                <a:latin typeface="Verdana" pitchFamily="34" charset="0"/>
                <a:cs typeface="Arial" charset="0"/>
              </a:defRPr>
            </a:lvl2pPr>
            <a:lvl3pPr marL="1143000" indent="-228600" eaLnBrk="0" hangingPunct="0">
              <a:defRPr sz="2000">
                <a:solidFill>
                  <a:srgbClr val="003399"/>
                </a:solidFill>
                <a:latin typeface="Verdana" pitchFamily="34" charset="0"/>
                <a:cs typeface="Arial" charset="0"/>
              </a:defRPr>
            </a:lvl3pPr>
            <a:lvl4pPr marL="1600200" indent="-228600" eaLnBrk="0" hangingPunct="0">
              <a:defRPr sz="2000">
                <a:solidFill>
                  <a:srgbClr val="003399"/>
                </a:solidFill>
                <a:latin typeface="Verdana" pitchFamily="34" charset="0"/>
                <a:cs typeface="Arial" charset="0"/>
              </a:defRPr>
            </a:lvl4pPr>
            <a:lvl5pPr marL="2057400" indent="-228600" eaLnBrk="0" hangingPunct="0">
              <a:defRPr sz="2000">
                <a:solidFill>
                  <a:srgbClr val="003399"/>
                </a:solidFill>
                <a:latin typeface="Verdana" pitchFamily="34" charset="0"/>
                <a:cs typeface="Arial" charset="0"/>
              </a:defRPr>
            </a:lvl5pPr>
            <a:lvl6pPr marL="2514600" indent="-228600" eaLnBrk="0" fontAlgn="base" hangingPunct="0">
              <a:spcBef>
                <a:spcPct val="0"/>
              </a:spcBef>
              <a:spcAft>
                <a:spcPct val="0"/>
              </a:spcAft>
              <a:defRPr sz="2000">
                <a:solidFill>
                  <a:srgbClr val="003399"/>
                </a:solidFill>
                <a:latin typeface="Verdana" pitchFamily="34" charset="0"/>
                <a:cs typeface="Arial" charset="0"/>
              </a:defRPr>
            </a:lvl6pPr>
            <a:lvl7pPr marL="2971800" indent="-228600" eaLnBrk="0" fontAlgn="base" hangingPunct="0">
              <a:spcBef>
                <a:spcPct val="0"/>
              </a:spcBef>
              <a:spcAft>
                <a:spcPct val="0"/>
              </a:spcAft>
              <a:defRPr sz="2000">
                <a:solidFill>
                  <a:srgbClr val="003399"/>
                </a:solidFill>
                <a:latin typeface="Verdana" pitchFamily="34" charset="0"/>
                <a:cs typeface="Arial" charset="0"/>
              </a:defRPr>
            </a:lvl7pPr>
            <a:lvl8pPr marL="3429000" indent="-228600" eaLnBrk="0" fontAlgn="base" hangingPunct="0">
              <a:spcBef>
                <a:spcPct val="0"/>
              </a:spcBef>
              <a:spcAft>
                <a:spcPct val="0"/>
              </a:spcAft>
              <a:defRPr sz="2000">
                <a:solidFill>
                  <a:srgbClr val="003399"/>
                </a:solidFill>
                <a:latin typeface="Verdana" pitchFamily="34" charset="0"/>
                <a:cs typeface="Arial" charset="0"/>
              </a:defRPr>
            </a:lvl8pPr>
            <a:lvl9pPr marL="3886200" indent="-228600" eaLnBrk="0" fontAlgn="base" hangingPunct="0">
              <a:spcBef>
                <a:spcPct val="0"/>
              </a:spcBef>
              <a:spcAft>
                <a:spcPct val="0"/>
              </a:spcAft>
              <a:defRPr sz="2000">
                <a:solidFill>
                  <a:srgbClr val="003399"/>
                </a:solidFill>
                <a:latin typeface="Verdana" pitchFamily="34" charset="0"/>
                <a:cs typeface="Arial" charset="0"/>
              </a:defRPr>
            </a:lvl9pPr>
          </a:lstStyle>
          <a:p>
            <a:pPr lvl="0" algn="r" eaLnBrk="1" fontAlgn="base" hangingPunct="1">
              <a:spcAft>
                <a:spcPct val="0"/>
              </a:spcAft>
              <a:buNone/>
            </a:pPr>
            <a:r>
              <a:rPr lang="it-IT" sz="1400" i="1" kern="0" dirty="0">
                <a:solidFill>
                  <a:srgbClr val="CC6600"/>
                </a:solidFill>
                <a:latin typeface="Calibri"/>
              </a:rPr>
              <a:t>cambia il clima… in Friuli Venezia Giulia</a:t>
            </a:r>
          </a:p>
        </p:txBody>
      </p:sp>
      <p:sp>
        <p:nvSpPr>
          <p:cNvPr id="20" name="Rectangle 12"/>
          <p:cNvSpPr>
            <a:spLocks noChangeArrowheads="1"/>
          </p:cNvSpPr>
          <p:nvPr/>
        </p:nvSpPr>
        <p:spPr bwMode="auto">
          <a:xfrm>
            <a:off x="83421" y="1988840"/>
            <a:ext cx="1511275"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000">
                <a:solidFill>
                  <a:srgbClr val="003399"/>
                </a:solidFill>
                <a:latin typeface="Verdana" pitchFamily="34" charset="0"/>
                <a:cs typeface="Arial" charset="0"/>
              </a:defRPr>
            </a:lvl1pPr>
            <a:lvl2pPr marL="742950" indent="-285750" eaLnBrk="0" hangingPunct="0">
              <a:defRPr sz="2000">
                <a:solidFill>
                  <a:srgbClr val="003399"/>
                </a:solidFill>
                <a:latin typeface="Verdana" pitchFamily="34" charset="0"/>
                <a:cs typeface="Arial" charset="0"/>
              </a:defRPr>
            </a:lvl2pPr>
            <a:lvl3pPr marL="1143000" indent="-228600" eaLnBrk="0" hangingPunct="0">
              <a:defRPr sz="2000">
                <a:solidFill>
                  <a:srgbClr val="003399"/>
                </a:solidFill>
                <a:latin typeface="Verdana" pitchFamily="34" charset="0"/>
                <a:cs typeface="Arial" charset="0"/>
              </a:defRPr>
            </a:lvl3pPr>
            <a:lvl4pPr marL="1600200" indent="-228600" eaLnBrk="0" hangingPunct="0">
              <a:defRPr sz="2000">
                <a:solidFill>
                  <a:srgbClr val="003399"/>
                </a:solidFill>
                <a:latin typeface="Verdana" pitchFamily="34" charset="0"/>
                <a:cs typeface="Arial" charset="0"/>
              </a:defRPr>
            </a:lvl4pPr>
            <a:lvl5pPr marL="2057400" indent="-228600" eaLnBrk="0" hangingPunct="0">
              <a:defRPr sz="2000">
                <a:solidFill>
                  <a:srgbClr val="003399"/>
                </a:solidFill>
                <a:latin typeface="Verdana" pitchFamily="34" charset="0"/>
                <a:cs typeface="Arial" charset="0"/>
              </a:defRPr>
            </a:lvl5pPr>
            <a:lvl6pPr marL="2514600" indent="-228600" eaLnBrk="0" fontAlgn="base" hangingPunct="0">
              <a:spcBef>
                <a:spcPct val="0"/>
              </a:spcBef>
              <a:spcAft>
                <a:spcPct val="0"/>
              </a:spcAft>
              <a:defRPr sz="2000">
                <a:solidFill>
                  <a:srgbClr val="003399"/>
                </a:solidFill>
                <a:latin typeface="Verdana" pitchFamily="34" charset="0"/>
                <a:cs typeface="Arial" charset="0"/>
              </a:defRPr>
            </a:lvl6pPr>
            <a:lvl7pPr marL="2971800" indent="-228600" eaLnBrk="0" fontAlgn="base" hangingPunct="0">
              <a:spcBef>
                <a:spcPct val="0"/>
              </a:spcBef>
              <a:spcAft>
                <a:spcPct val="0"/>
              </a:spcAft>
              <a:defRPr sz="2000">
                <a:solidFill>
                  <a:srgbClr val="003399"/>
                </a:solidFill>
                <a:latin typeface="Verdana" pitchFamily="34" charset="0"/>
                <a:cs typeface="Arial" charset="0"/>
              </a:defRPr>
            </a:lvl7pPr>
            <a:lvl8pPr marL="3429000" indent="-228600" eaLnBrk="0" fontAlgn="base" hangingPunct="0">
              <a:spcBef>
                <a:spcPct val="0"/>
              </a:spcBef>
              <a:spcAft>
                <a:spcPct val="0"/>
              </a:spcAft>
              <a:defRPr sz="2000">
                <a:solidFill>
                  <a:srgbClr val="003399"/>
                </a:solidFill>
                <a:latin typeface="Verdana" pitchFamily="34" charset="0"/>
                <a:cs typeface="Arial" charset="0"/>
              </a:defRPr>
            </a:lvl8pPr>
            <a:lvl9pPr marL="3886200" indent="-228600" eaLnBrk="0" fontAlgn="base" hangingPunct="0">
              <a:spcBef>
                <a:spcPct val="0"/>
              </a:spcBef>
              <a:spcAft>
                <a:spcPct val="0"/>
              </a:spcAft>
              <a:defRPr sz="2000">
                <a:solidFill>
                  <a:srgbClr val="003399"/>
                </a:solidFill>
                <a:latin typeface="Verdana" pitchFamily="34" charset="0"/>
                <a:cs typeface="Arial" charset="0"/>
              </a:defRPr>
            </a:lvl9pPr>
          </a:lstStyle>
          <a:p>
            <a:pPr lvl="0"/>
            <a:r>
              <a:rPr lang="it-IT" sz="1800" b="1" dirty="0" smtClean="0">
                <a:latin typeface="+mj-lt"/>
              </a:rPr>
              <a:t>emissioni </a:t>
            </a:r>
          </a:p>
          <a:p>
            <a:pPr lvl="0"/>
            <a:r>
              <a:rPr lang="it-IT" sz="1800" b="1" dirty="0" smtClean="0">
                <a:latin typeface="+mj-lt"/>
              </a:rPr>
              <a:t> di CO</a:t>
            </a:r>
            <a:r>
              <a:rPr lang="it-IT" sz="1800" b="1" baseline="-25000" dirty="0" smtClean="0">
                <a:latin typeface="+mj-lt"/>
              </a:rPr>
              <a:t>2</a:t>
            </a:r>
            <a:r>
              <a:rPr lang="it-IT" sz="1800" b="1" dirty="0" smtClean="0">
                <a:latin typeface="+mj-lt"/>
              </a:rPr>
              <a:t> </a:t>
            </a:r>
          </a:p>
          <a:p>
            <a:pPr lvl="0"/>
            <a:r>
              <a:rPr lang="it-IT" sz="1800" b="1" dirty="0" smtClean="0">
                <a:latin typeface="+mj-lt"/>
              </a:rPr>
              <a:t>(1950-2000)</a:t>
            </a:r>
          </a:p>
        </p:txBody>
      </p:sp>
      <p:pic>
        <p:nvPicPr>
          <p:cNvPr id="19" name="Immagine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00733" y="123453"/>
            <a:ext cx="391158" cy="497235"/>
          </a:xfrm>
          <a:prstGeom prst="rect">
            <a:avLst/>
          </a:prstGeom>
        </p:spPr>
      </p:pic>
      <p:sp>
        <p:nvSpPr>
          <p:cNvPr id="13" name="Rectangle 12"/>
          <p:cNvSpPr>
            <a:spLocks noChangeArrowheads="1"/>
          </p:cNvSpPr>
          <p:nvPr/>
        </p:nvSpPr>
        <p:spPr bwMode="auto">
          <a:xfrm>
            <a:off x="0" y="476250"/>
            <a:ext cx="9144000" cy="7205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1"/>
          <a:lstStyle>
            <a:lvl1pPr eaLnBrk="0" hangingPunct="0">
              <a:defRPr sz="2000">
                <a:solidFill>
                  <a:srgbClr val="003399"/>
                </a:solidFill>
                <a:latin typeface="Verdana" pitchFamily="34" charset="0"/>
                <a:cs typeface="Arial" charset="0"/>
              </a:defRPr>
            </a:lvl1pPr>
            <a:lvl2pPr marL="742950" indent="-285750" eaLnBrk="0" hangingPunct="0">
              <a:defRPr sz="2000">
                <a:solidFill>
                  <a:srgbClr val="003399"/>
                </a:solidFill>
                <a:latin typeface="Verdana" pitchFamily="34" charset="0"/>
                <a:cs typeface="Arial" charset="0"/>
              </a:defRPr>
            </a:lvl2pPr>
            <a:lvl3pPr marL="1143000" indent="-228600" eaLnBrk="0" hangingPunct="0">
              <a:defRPr sz="2000">
                <a:solidFill>
                  <a:srgbClr val="003399"/>
                </a:solidFill>
                <a:latin typeface="Verdana" pitchFamily="34" charset="0"/>
                <a:cs typeface="Arial" charset="0"/>
              </a:defRPr>
            </a:lvl3pPr>
            <a:lvl4pPr marL="1600200" indent="-228600" eaLnBrk="0" hangingPunct="0">
              <a:defRPr sz="2000">
                <a:solidFill>
                  <a:srgbClr val="003399"/>
                </a:solidFill>
                <a:latin typeface="Verdana" pitchFamily="34" charset="0"/>
                <a:cs typeface="Arial" charset="0"/>
              </a:defRPr>
            </a:lvl4pPr>
            <a:lvl5pPr marL="2057400" indent="-228600" eaLnBrk="0" hangingPunct="0">
              <a:defRPr sz="2000">
                <a:solidFill>
                  <a:srgbClr val="003399"/>
                </a:solidFill>
                <a:latin typeface="Verdana" pitchFamily="34" charset="0"/>
                <a:cs typeface="Arial" charset="0"/>
              </a:defRPr>
            </a:lvl5pPr>
            <a:lvl6pPr marL="2514600" indent="-228600" eaLnBrk="0" fontAlgn="base" hangingPunct="0">
              <a:spcBef>
                <a:spcPct val="0"/>
              </a:spcBef>
              <a:spcAft>
                <a:spcPct val="0"/>
              </a:spcAft>
              <a:defRPr sz="2000">
                <a:solidFill>
                  <a:srgbClr val="003399"/>
                </a:solidFill>
                <a:latin typeface="Verdana" pitchFamily="34" charset="0"/>
                <a:cs typeface="Arial" charset="0"/>
              </a:defRPr>
            </a:lvl6pPr>
            <a:lvl7pPr marL="2971800" indent="-228600" eaLnBrk="0" fontAlgn="base" hangingPunct="0">
              <a:spcBef>
                <a:spcPct val="0"/>
              </a:spcBef>
              <a:spcAft>
                <a:spcPct val="0"/>
              </a:spcAft>
              <a:defRPr sz="2000">
                <a:solidFill>
                  <a:srgbClr val="003399"/>
                </a:solidFill>
                <a:latin typeface="Verdana" pitchFamily="34" charset="0"/>
                <a:cs typeface="Arial" charset="0"/>
              </a:defRPr>
            </a:lvl7pPr>
            <a:lvl8pPr marL="3429000" indent="-228600" eaLnBrk="0" fontAlgn="base" hangingPunct="0">
              <a:spcBef>
                <a:spcPct val="0"/>
              </a:spcBef>
              <a:spcAft>
                <a:spcPct val="0"/>
              </a:spcAft>
              <a:defRPr sz="2000">
                <a:solidFill>
                  <a:srgbClr val="003399"/>
                </a:solidFill>
                <a:latin typeface="Verdana" pitchFamily="34" charset="0"/>
                <a:cs typeface="Arial" charset="0"/>
              </a:defRPr>
            </a:lvl8pPr>
            <a:lvl9pPr marL="3886200" indent="-228600" eaLnBrk="0" fontAlgn="base" hangingPunct="0">
              <a:spcBef>
                <a:spcPct val="0"/>
              </a:spcBef>
              <a:spcAft>
                <a:spcPct val="0"/>
              </a:spcAft>
              <a:defRPr sz="2000">
                <a:solidFill>
                  <a:srgbClr val="003399"/>
                </a:solidFill>
                <a:latin typeface="Verdana" pitchFamily="34" charset="0"/>
                <a:cs typeface="Arial" charset="0"/>
              </a:defRPr>
            </a:lvl9pPr>
          </a:lstStyle>
          <a:p>
            <a:pPr algn="ctr" fontAlgn="base">
              <a:spcBef>
                <a:spcPct val="0"/>
              </a:spcBef>
              <a:spcAft>
                <a:spcPct val="0"/>
              </a:spcAft>
            </a:pPr>
            <a:r>
              <a:rPr lang="it-IT" altLang="it-IT" sz="3200" b="1" dirty="0" smtClean="0">
                <a:solidFill>
                  <a:srgbClr val="C00000"/>
                </a:solidFill>
                <a:latin typeface="Calibri" pitchFamily="34" charset="0"/>
              </a:rPr>
              <a:t>responsabilità e impatti dei cambiamenti climatici</a:t>
            </a:r>
            <a:endParaRPr lang="it-IT" altLang="it-IT" sz="3200" b="1" dirty="0">
              <a:solidFill>
                <a:srgbClr val="C00000"/>
              </a:solidFill>
              <a:latin typeface="Calibri" pitchFamily="34" charset="0"/>
            </a:endParaRPr>
          </a:p>
        </p:txBody>
      </p:sp>
      <p:sp>
        <p:nvSpPr>
          <p:cNvPr id="17" name="AutoShape 19"/>
          <p:cNvSpPr>
            <a:spLocks noChangeArrowheads="1"/>
          </p:cNvSpPr>
          <p:nvPr/>
        </p:nvSpPr>
        <p:spPr bwMode="auto">
          <a:xfrm rot="16200000">
            <a:off x="1637903" y="3749475"/>
            <a:ext cx="251619" cy="661345"/>
          </a:xfrm>
          <a:prstGeom prst="downArrow">
            <a:avLst>
              <a:gd name="adj1" fmla="val 50000"/>
              <a:gd name="adj2" fmla="val 78061"/>
            </a:avLst>
          </a:prstGeom>
          <a:solidFill>
            <a:srgbClr val="E5580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rgbClr val="003399"/>
                </a:solidFill>
                <a:latin typeface="Verdana" pitchFamily="34" charset="0"/>
                <a:cs typeface="Arial" charset="0"/>
              </a:defRPr>
            </a:lvl1pPr>
            <a:lvl2pPr marL="742950" indent="-285750" eaLnBrk="0" hangingPunct="0">
              <a:defRPr sz="2000">
                <a:solidFill>
                  <a:srgbClr val="003399"/>
                </a:solidFill>
                <a:latin typeface="Verdana" pitchFamily="34" charset="0"/>
                <a:cs typeface="Arial" charset="0"/>
              </a:defRPr>
            </a:lvl2pPr>
            <a:lvl3pPr marL="1143000" indent="-228600" eaLnBrk="0" hangingPunct="0">
              <a:defRPr sz="2000">
                <a:solidFill>
                  <a:srgbClr val="003399"/>
                </a:solidFill>
                <a:latin typeface="Verdana" pitchFamily="34" charset="0"/>
                <a:cs typeface="Arial" charset="0"/>
              </a:defRPr>
            </a:lvl3pPr>
            <a:lvl4pPr marL="1600200" indent="-228600" eaLnBrk="0" hangingPunct="0">
              <a:defRPr sz="2000">
                <a:solidFill>
                  <a:srgbClr val="003399"/>
                </a:solidFill>
                <a:latin typeface="Verdana" pitchFamily="34" charset="0"/>
                <a:cs typeface="Arial" charset="0"/>
              </a:defRPr>
            </a:lvl4pPr>
            <a:lvl5pPr marL="2057400" indent="-228600" eaLnBrk="0" hangingPunct="0">
              <a:defRPr sz="2000">
                <a:solidFill>
                  <a:srgbClr val="003399"/>
                </a:solidFill>
                <a:latin typeface="Verdana" pitchFamily="34" charset="0"/>
                <a:cs typeface="Arial" charset="0"/>
              </a:defRPr>
            </a:lvl5pPr>
            <a:lvl6pPr marL="2514600" indent="-228600" eaLnBrk="0" fontAlgn="base" hangingPunct="0">
              <a:spcBef>
                <a:spcPct val="0"/>
              </a:spcBef>
              <a:spcAft>
                <a:spcPct val="0"/>
              </a:spcAft>
              <a:defRPr sz="2000">
                <a:solidFill>
                  <a:srgbClr val="003399"/>
                </a:solidFill>
                <a:latin typeface="Verdana" pitchFamily="34" charset="0"/>
                <a:cs typeface="Arial" charset="0"/>
              </a:defRPr>
            </a:lvl6pPr>
            <a:lvl7pPr marL="2971800" indent="-228600" eaLnBrk="0" fontAlgn="base" hangingPunct="0">
              <a:spcBef>
                <a:spcPct val="0"/>
              </a:spcBef>
              <a:spcAft>
                <a:spcPct val="0"/>
              </a:spcAft>
              <a:defRPr sz="2000">
                <a:solidFill>
                  <a:srgbClr val="003399"/>
                </a:solidFill>
                <a:latin typeface="Verdana" pitchFamily="34" charset="0"/>
                <a:cs typeface="Arial" charset="0"/>
              </a:defRPr>
            </a:lvl7pPr>
            <a:lvl8pPr marL="3429000" indent="-228600" eaLnBrk="0" fontAlgn="base" hangingPunct="0">
              <a:spcBef>
                <a:spcPct val="0"/>
              </a:spcBef>
              <a:spcAft>
                <a:spcPct val="0"/>
              </a:spcAft>
              <a:defRPr sz="2000">
                <a:solidFill>
                  <a:srgbClr val="003399"/>
                </a:solidFill>
                <a:latin typeface="Verdana" pitchFamily="34" charset="0"/>
                <a:cs typeface="Arial" charset="0"/>
              </a:defRPr>
            </a:lvl8pPr>
            <a:lvl9pPr marL="3886200" indent="-228600" eaLnBrk="0" fontAlgn="base" hangingPunct="0">
              <a:spcBef>
                <a:spcPct val="0"/>
              </a:spcBef>
              <a:spcAft>
                <a:spcPct val="0"/>
              </a:spcAft>
              <a:defRPr sz="2000">
                <a:solidFill>
                  <a:srgbClr val="003399"/>
                </a:solidFill>
                <a:latin typeface="Verdana" pitchFamily="34" charset="0"/>
                <a:cs typeface="Arial" charset="0"/>
              </a:defRPr>
            </a:lvl9pPr>
          </a:lstStyle>
          <a:p>
            <a:pPr eaLnBrk="1" hangingPunct="1"/>
            <a:endParaRPr lang="it-IT" altLang="it-IT"/>
          </a:p>
        </p:txBody>
      </p:sp>
      <p:sp>
        <p:nvSpPr>
          <p:cNvPr id="18" name="AutoShape 19"/>
          <p:cNvSpPr>
            <a:spLocks noChangeArrowheads="1"/>
          </p:cNvSpPr>
          <p:nvPr/>
        </p:nvSpPr>
        <p:spPr bwMode="auto">
          <a:xfrm rot="16200000">
            <a:off x="1722291" y="2065415"/>
            <a:ext cx="251619" cy="661345"/>
          </a:xfrm>
          <a:prstGeom prst="downArrow">
            <a:avLst>
              <a:gd name="adj1" fmla="val 50000"/>
              <a:gd name="adj2" fmla="val 78061"/>
            </a:avLst>
          </a:prstGeom>
          <a:solidFill>
            <a:srgbClr val="E5580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rgbClr val="003399"/>
                </a:solidFill>
                <a:latin typeface="Verdana" pitchFamily="34" charset="0"/>
                <a:cs typeface="Arial" charset="0"/>
              </a:defRPr>
            </a:lvl1pPr>
            <a:lvl2pPr marL="742950" indent="-285750" eaLnBrk="0" hangingPunct="0">
              <a:defRPr sz="2000">
                <a:solidFill>
                  <a:srgbClr val="003399"/>
                </a:solidFill>
                <a:latin typeface="Verdana" pitchFamily="34" charset="0"/>
                <a:cs typeface="Arial" charset="0"/>
              </a:defRPr>
            </a:lvl2pPr>
            <a:lvl3pPr marL="1143000" indent="-228600" eaLnBrk="0" hangingPunct="0">
              <a:defRPr sz="2000">
                <a:solidFill>
                  <a:srgbClr val="003399"/>
                </a:solidFill>
                <a:latin typeface="Verdana" pitchFamily="34" charset="0"/>
                <a:cs typeface="Arial" charset="0"/>
              </a:defRPr>
            </a:lvl3pPr>
            <a:lvl4pPr marL="1600200" indent="-228600" eaLnBrk="0" hangingPunct="0">
              <a:defRPr sz="2000">
                <a:solidFill>
                  <a:srgbClr val="003399"/>
                </a:solidFill>
                <a:latin typeface="Verdana" pitchFamily="34" charset="0"/>
                <a:cs typeface="Arial" charset="0"/>
              </a:defRPr>
            </a:lvl4pPr>
            <a:lvl5pPr marL="2057400" indent="-228600" eaLnBrk="0" hangingPunct="0">
              <a:defRPr sz="2000">
                <a:solidFill>
                  <a:srgbClr val="003399"/>
                </a:solidFill>
                <a:latin typeface="Verdana" pitchFamily="34" charset="0"/>
                <a:cs typeface="Arial" charset="0"/>
              </a:defRPr>
            </a:lvl5pPr>
            <a:lvl6pPr marL="2514600" indent="-228600" eaLnBrk="0" fontAlgn="base" hangingPunct="0">
              <a:spcBef>
                <a:spcPct val="0"/>
              </a:spcBef>
              <a:spcAft>
                <a:spcPct val="0"/>
              </a:spcAft>
              <a:defRPr sz="2000">
                <a:solidFill>
                  <a:srgbClr val="003399"/>
                </a:solidFill>
                <a:latin typeface="Verdana" pitchFamily="34" charset="0"/>
                <a:cs typeface="Arial" charset="0"/>
              </a:defRPr>
            </a:lvl6pPr>
            <a:lvl7pPr marL="2971800" indent="-228600" eaLnBrk="0" fontAlgn="base" hangingPunct="0">
              <a:spcBef>
                <a:spcPct val="0"/>
              </a:spcBef>
              <a:spcAft>
                <a:spcPct val="0"/>
              </a:spcAft>
              <a:defRPr sz="2000">
                <a:solidFill>
                  <a:srgbClr val="003399"/>
                </a:solidFill>
                <a:latin typeface="Verdana" pitchFamily="34" charset="0"/>
                <a:cs typeface="Arial" charset="0"/>
              </a:defRPr>
            </a:lvl7pPr>
            <a:lvl8pPr marL="3429000" indent="-228600" eaLnBrk="0" fontAlgn="base" hangingPunct="0">
              <a:spcBef>
                <a:spcPct val="0"/>
              </a:spcBef>
              <a:spcAft>
                <a:spcPct val="0"/>
              </a:spcAft>
              <a:defRPr sz="2000">
                <a:solidFill>
                  <a:srgbClr val="003399"/>
                </a:solidFill>
                <a:latin typeface="Verdana" pitchFamily="34" charset="0"/>
                <a:cs typeface="Arial" charset="0"/>
              </a:defRPr>
            </a:lvl8pPr>
            <a:lvl9pPr marL="3886200" indent="-228600" eaLnBrk="0" fontAlgn="base" hangingPunct="0">
              <a:spcBef>
                <a:spcPct val="0"/>
              </a:spcBef>
              <a:spcAft>
                <a:spcPct val="0"/>
              </a:spcAft>
              <a:defRPr sz="2000">
                <a:solidFill>
                  <a:srgbClr val="003399"/>
                </a:solidFill>
                <a:latin typeface="Verdana" pitchFamily="34" charset="0"/>
                <a:cs typeface="Arial" charset="0"/>
              </a:defRPr>
            </a:lvl9pPr>
          </a:lstStyle>
          <a:p>
            <a:pPr eaLnBrk="1" hangingPunct="1"/>
            <a:endParaRPr lang="it-IT" altLang="it-IT"/>
          </a:p>
        </p:txBody>
      </p:sp>
      <p:pic>
        <p:nvPicPr>
          <p:cNvPr id="2" name="Immagin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0059" y="1124744"/>
            <a:ext cx="6610955" cy="5184576"/>
          </a:xfrm>
          <a:prstGeom prst="rect">
            <a:avLst/>
          </a:prstGeom>
        </p:spPr>
      </p:pic>
      <p:sp>
        <p:nvSpPr>
          <p:cNvPr id="16" name="Rectangle 12"/>
          <p:cNvSpPr>
            <a:spLocks noChangeArrowheads="1"/>
          </p:cNvSpPr>
          <p:nvPr/>
        </p:nvSpPr>
        <p:spPr bwMode="auto">
          <a:xfrm>
            <a:off x="107950" y="3861048"/>
            <a:ext cx="2161651" cy="2469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000">
                <a:solidFill>
                  <a:srgbClr val="003399"/>
                </a:solidFill>
                <a:latin typeface="Verdana" pitchFamily="34" charset="0"/>
                <a:cs typeface="Arial" charset="0"/>
              </a:defRPr>
            </a:lvl1pPr>
            <a:lvl2pPr marL="742950" indent="-285750" eaLnBrk="0" hangingPunct="0">
              <a:defRPr sz="2000">
                <a:solidFill>
                  <a:srgbClr val="003399"/>
                </a:solidFill>
                <a:latin typeface="Verdana" pitchFamily="34" charset="0"/>
                <a:cs typeface="Arial" charset="0"/>
              </a:defRPr>
            </a:lvl2pPr>
            <a:lvl3pPr marL="1143000" indent="-228600" eaLnBrk="0" hangingPunct="0">
              <a:defRPr sz="2000">
                <a:solidFill>
                  <a:srgbClr val="003399"/>
                </a:solidFill>
                <a:latin typeface="Verdana" pitchFamily="34" charset="0"/>
                <a:cs typeface="Arial" charset="0"/>
              </a:defRPr>
            </a:lvl3pPr>
            <a:lvl4pPr marL="1600200" indent="-228600" eaLnBrk="0" hangingPunct="0">
              <a:defRPr sz="2000">
                <a:solidFill>
                  <a:srgbClr val="003399"/>
                </a:solidFill>
                <a:latin typeface="Verdana" pitchFamily="34" charset="0"/>
                <a:cs typeface="Arial" charset="0"/>
              </a:defRPr>
            </a:lvl4pPr>
            <a:lvl5pPr marL="2057400" indent="-228600" eaLnBrk="0" hangingPunct="0">
              <a:defRPr sz="2000">
                <a:solidFill>
                  <a:srgbClr val="003399"/>
                </a:solidFill>
                <a:latin typeface="Verdana" pitchFamily="34" charset="0"/>
                <a:cs typeface="Arial" charset="0"/>
              </a:defRPr>
            </a:lvl5pPr>
            <a:lvl6pPr marL="2514600" indent="-228600" eaLnBrk="0" fontAlgn="base" hangingPunct="0">
              <a:spcBef>
                <a:spcPct val="0"/>
              </a:spcBef>
              <a:spcAft>
                <a:spcPct val="0"/>
              </a:spcAft>
              <a:defRPr sz="2000">
                <a:solidFill>
                  <a:srgbClr val="003399"/>
                </a:solidFill>
                <a:latin typeface="Verdana" pitchFamily="34" charset="0"/>
                <a:cs typeface="Arial" charset="0"/>
              </a:defRPr>
            </a:lvl6pPr>
            <a:lvl7pPr marL="2971800" indent="-228600" eaLnBrk="0" fontAlgn="base" hangingPunct="0">
              <a:spcBef>
                <a:spcPct val="0"/>
              </a:spcBef>
              <a:spcAft>
                <a:spcPct val="0"/>
              </a:spcAft>
              <a:defRPr sz="2000">
                <a:solidFill>
                  <a:srgbClr val="003399"/>
                </a:solidFill>
                <a:latin typeface="Verdana" pitchFamily="34" charset="0"/>
                <a:cs typeface="Arial" charset="0"/>
              </a:defRPr>
            </a:lvl7pPr>
            <a:lvl8pPr marL="3429000" indent="-228600" eaLnBrk="0" fontAlgn="base" hangingPunct="0">
              <a:spcBef>
                <a:spcPct val="0"/>
              </a:spcBef>
              <a:spcAft>
                <a:spcPct val="0"/>
              </a:spcAft>
              <a:defRPr sz="2000">
                <a:solidFill>
                  <a:srgbClr val="003399"/>
                </a:solidFill>
                <a:latin typeface="Verdana" pitchFamily="34" charset="0"/>
                <a:cs typeface="Arial" charset="0"/>
              </a:defRPr>
            </a:lvl8pPr>
            <a:lvl9pPr marL="3886200" indent="-228600" eaLnBrk="0" fontAlgn="base" hangingPunct="0">
              <a:spcBef>
                <a:spcPct val="0"/>
              </a:spcBef>
              <a:spcAft>
                <a:spcPct val="0"/>
              </a:spcAft>
              <a:defRPr sz="2000">
                <a:solidFill>
                  <a:srgbClr val="003399"/>
                </a:solidFill>
                <a:latin typeface="Verdana" pitchFamily="34" charset="0"/>
                <a:cs typeface="Arial" charset="0"/>
              </a:defRPr>
            </a:lvl9pPr>
          </a:lstStyle>
          <a:p>
            <a:pPr lvl="0"/>
            <a:r>
              <a:rPr lang="it-IT" sz="1800" b="1" dirty="0" smtClean="0">
                <a:latin typeface="+mj-lt"/>
              </a:rPr>
              <a:t>mortalità </a:t>
            </a:r>
          </a:p>
          <a:p>
            <a:pPr lvl="0"/>
            <a:r>
              <a:rPr lang="it-IT" sz="1800" b="1" dirty="0" smtClean="0">
                <a:latin typeface="+mj-lt"/>
              </a:rPr>
              <a:t>collegata a 4 impatti dei cambiamenti climatici sulla salute (malaria, malnutrizione, dissenteria, vittime di alluvioni)</a:t>
            </a:r>
          </a:p>
        </p:txBody>
      </p:sp>
      <p:sp>
        <p:nvSpPr>
          <p:cNvPr id="21" name="Titolo 5"/>
          <p:cNvSpPr txBox="1">
            <a:spLocks/>
          </p:cNvSpPr>
          <p:nvPr/>
        </p:nvSpPr>
        <p:spPr bwMode="auto">
          <a:xfrm>
            <a:off x="2195736" y="6456784"/>
            <a:ext cx="6844592" cy="356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rgbClr val="CC6600"/>
                </a:solidFill>
                <a:latin typeface="+mj-lt"/>
                <a:ea typeface="+mj-ea"/>
                <a:cs typeface="+mj-cs"/>
              </a:defRPr>
            </a:lvl1pPr>
            <a:lvl2pPr algn="ctr" rtl="0" eaLnBrk="1" fontAlgn="base" hangingPunct="1">
              <a:spcBef>
                <a:spcPct val="0"/>
              </a:spcBef>
              <a:spcAft>
                <a:spcPct val="0"/>
              </a:spcAft>
              <a:defRPr sz="4400">
                <a:solidFill>
                  <a:schemeClr val="tx2"/>
                </a:solidFill>
                <a:latin typeface="Verdana" pitchFamily="34" charset="0"/>
              </a:defRPr>
            </a:lvl2pPr>
            <a:lvl3pPr algn="ctr" rtl="0" eaLnBrk="1" fontAlgn="base" hangingPunct="1">
              <a:spcBef>
                <a:spcPct val="0"/>
              </a:spcBef>
              <a:spcAft>
                <a:spcPct val="0"/>
              </a:spcAft>
              <a:defRPr sz="4400">
                <a:solidFill>
                  <a:schemeClr val="tx2"/>
                </a:solidFill>
                <a:latin typeface="Verdana" pitchFamily="34" charset="0"/>
              </a:defRPr>
            </a:lvl3pPr>
            <a:lvl4pPr algn="ctr" rtl="0" eaLnBrk="1" fontAlgn="base" hangingPunct="1">
              <a:spcBef>
                <a:spcPct val="0"/>
              </a:spcBef>
              <a:spcAft>
                <a:spcPct val="0"/>
              </a:spcAft>
              <a:defRPr sz="4400">
                <a:solidFill>
                  <a:schemeClr val="tx2"/>
                </a:solidFill>
                <a:latin typeface="Verdana" pitchFamily="34" charset="0"/>
              </a:defRPr>
            </a:lvl4pPr>
            <a:lvl5pPr algn="ctr" rtl="0" eaLnBrk="1" fontAlgn="base" hangingPunct="1">
              <a:spcBef>
                <a:spcPct val="0"/>
              </a:spcBef>
              <a:spcAft>
                <a:spcPct val="0"/>
              </a:spcAft>
              <a:defRPr sz="4400">
                <a:solidFill>
                  <a:schemeClr val="tx2"/>
                </a:solidFill>
                <a:latin typeface="Verdana" pitchFamily="34" charset="0"/>
              </a:defRPr>
            </a:lvl5pPr>
            <a:lvl6pPr marL="457200" algn="ctr" rtl="0" eaLnBrk="1" fontAlgn="base" hangingPunct="1">
              <a:spcBef>
                <a:spcPct val="0"/>
              </a:spcBef>
              <a:spcAft>
                <a:spcPct val="0"/>
              </a:spcAft>
              <a:defRPr sz="4400">
                <a:solidFill>
                  <a:schemeClr val="tx2"/>
                </a:solidFill>
                <a:latin typeface="Verdana" pitchFamily="34" charset="0"/>
              </a:defRPr>
            </a:lvl6pPr>
            <a:lvl7pPr marL="914400" algn="ctr" rtl="0" eaLnBrk="1" fontAlgn="base" hangingPunct="1">
              <a:spcBef>
                <a:spcPct val="0"/>
              </a:spcBef>
              <a:spcAft>
                <a:spcPct val="0"/>
              </a:spcAft>
              <a:defRPr sz="4400">
                <a:solidFill>
                  <a:schemeClr val="tx2"/>
                </a:solidFill>
                <a:latin typeface="Verdana" pitchFamily="34" charset="0"/>
              </a:defRPr>
            </a:lvl7pPr>
            <a:lvl8pPr marL="1371600" algn="ctr" rtl="0" eaLnBrk="1" fontAlgn="base" hangingPunct="1">
              <a:spcBef>
                <a:spcPct val="0"/>
              </a:spcBef>
              <a:spcAft>
                <a:spcPct val="0"/>
              </a:spcAft>
              <a:defRPr sz="4400">
                <a:solidFill>
                  <a:schemeClr val="tx2"/>
                </a:solidFill>
                <a:latin typeface="Verdana" pitchFamily="34" charset="0"/>
              </a:defRPr>
            </a:lvl8pPr>
            <a:lvl9pPr marL="1828800" algn="ctr" rtl="0" eaLnBrk="1" fontAlgn="base" hangingPunct="1">
              <a:spcBef>
                <a:spcPct val="0"/>
              </a:spcBef>
              <a:spcAft>
                <a:spcPct val="0"/>
              </a:spcAft>
              <a:defRPr sz="4400">
                <a:solidFill>
                  <a:schemeClr val="tx2"/>
                </a:solidFill>
                <a:latin typeface="Verdana" pitchFamily="34" charset="0"/>
              </a:defRPr>
            </a:lvl9pPr>
          </a:lstStyle>
          <a:p>
            <a:r>
              <a:rPr lang="it-IT" sz="1400" b="0" kern="0" dirty="0" smtClean="0"/>
              <a:t>Fonte: </a:t>
            </a:r>
            <a:r>
              <a:rPr lang="en-US" sz="1400" b="0" dirty="0"/>
              <a:t>The Lancet, </a:t>
            </a:r>
            <a:r>
              <a:rPr lang="en-US" sz="1400" b="0" dirty="0" err="1"/>
              <a:t>Vol</a:t>
            </a:r>
            <a:r>
              <a:rPr lang="en-US" sz="1400" b="0" dirty="0"/>
              <a:t> 373/9676, </a:t>
            </a:r>
            <a:r>
              <a:rPr lang="en-US" sz="1400" b="0" dirty="0" smtClean="0"/>
              <a:t>Managing </a:t>
            </a:r>
            <a:r>
              <a:rPr lang="en-US" sz="1400" b="0" dirty="0"/>
              <a:t>the health effects of climate change: Lancet and University College London Institute for Global Health Commission, Pages No. 1703, 2009</a:t>
            </a:r>
            <a:r>
              <a:rPr lang="it-IT" sz="1400" b="0" kern="0" dirty="0" smtClean="0"/>
              <a:t> </a:t>
            </a:r>
            <a:endParaRPr lang="it-IT" sz="1400" b="0" kern="0" dirty="0"/>
          </a:p>
        </p:txBody>
      </p:sp>
    </p:spTree>
    <p:extLst>
      <p:ext uri="{BB962C8B-B14F-4D97-AF65-F5344CB8AC3E}">
        <p14:creationId xmlns:p14="http://schemas.microsoft.com/office/powerpoint/2010/main" val="3352179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olo 2"/>
          <p:cNvSpPr>
            <a:spLocks noGrp="1"/>
          </p:cNvSpPr>
          <p:nvPr>
            <p:ph type="title"/>
          </p:nvPr>
        </p:nvSpPr>
        <p:spPr>
          <a:xfrm>
            <a:off x="3393418" y="4443413"/>
            <a:ext cx="2357165" cy="790575"/>
          </a:xfrm>
        </p:spPr>
        <p:txBody>
          <a:bodyPr/>
          <a:lstStyle/>
          <a:p>
            <a:r>
              <a:rPr lang="it-IT" altLang="it-IT" sz="1400" i="1" dirty="0" smtClean="0">
                <a:solidFill>
                  <a:schemeClr val="accent5">
                    <a:lumMod val="90000"/>
                  </a:schemeClr>
                </a:solidFill>
                <a:effectLst/>
              </a:rPr>
              <a:t>Cosa possiamo fare</a:t>
            </a:r>
            <a:endParaRPr altLang="it-IT" sz="1400" dirty="0" smtClean="0">
              <a:solidFill>
                <a:schemeClr val="accent5">
                  <a:lumMod val="90000"/>
                </a:schemeClr>
              </a:solidFill>
              <a:effectLst/>
            </a:endParaRPr>
          </a:p>
        </p:txBody>
      </p:sp>
      <p:pic>
        <p:nvPicPr>
          <p:cNvPr id="17413" name="Picture 10" descr="meteo_fvg_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950" y="165100"/>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Line 7"/>
          <p:cNvSpPr>
            <a:spLocks noChangeShapeType="1"/>
          </p:cNvSpPr>
          <p:nvPr/>
        </p:nvSpPr>
        <p:spPr bwMode="auto">
          <a:xfrm>
            <a:off x="1619250" y="476250"/>
            <a:ext cx="69850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7416" name="Line 7"/>
          <p:cNvSpPr>
            <a:spLocks noChangeShapeType="1"/>
          </p:cNvSpPr>
          <p:nvPr/>
        </p:nvSpPr>
        <p:spPr bwMode="auto">
          <a:xfrm>
            <a:off x="179388" y="6597650"/>
            <a:ext cx="82804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 name="Rectangle 13"/>
          <p:cNvSpPr>
            <a:spLocks noChangeArrowheads="1"/>
          </p:cNvSpPr>
          <p:nvPr/>
        </p:nvSpPr>
        <p:spPr bwMode="auto">
          <a:xfrm>
            <a:off x="760770" y="764704"/>
            <a:ext cx="7632651" cy="6480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81000" indent="-381000"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ct val="0"/>
              </a:spcBef>
              <a:buFontTx/>
              <a:buNone/>
            </a:pPr>
            <a:r>
              <a:rPr lang="it-IT" altLang="it-IT" sz="3600" dirty="0">
                <a:solidFill>
                  <a:srgbClr val="C00000"/>
                </a:solidFill>
                <a:effectLst>
                  <a:outerShdw blurRad="38100" dist="38100" dir="2700000" algn="tl">
                    <a:srgbClr val="000000">
                      <a:alpha val="43137"/>
                    </a:srgbClr>
                  </a:outerShdw>
                </a:effectLst>
                <a:latin typeface="+mj-lt"/>
                <a:ea typeface="+mj-ea"/>
                <a:cs typeface="+mj-cs"/>
              </a:rPr>
              <a:t>c</a:t>
            </a:r>
            <a:r>
              <a:rPr lang="it-IT" altLang="it-IT" sz="3600" dirty="0" smtClean="0">
                <a:solidFill>
                  <a:srgbClr val="C00000"/>
                </a:solidFill>
                <a:effectLst>
                  <a:outerShdw blurRad="38100" dist="38100" dir="2700000" algn="tl">
                    <a:srgbClr val="000000">
                      <a:alpha val="43137"/>
                    </a:srgbClr>
                  </a:outerShdw>
                </a:effectLst>
                <a:latin typeface="+mj-lt"/>
                <a:ea typeface="+mj-ea"/>
                <a:cs typeface="+mj-cs"/>
              </a:rPr>
              <a:t>osa possiamo fare</a:t>
            </a:r>
            <a:endParaRPr lang="it-IT" altLang="it-IT" sz="3600" dirty="0">
              <a:solidFill>
                <a:srgbClr val="C00000"/>
              </a:solidFill>
              <a:effectLst>
                <a:outerShdw blurRad="38100" dist="38100" dir="2700000" algn="tl">
                  <a:srgbClr val="000000">
                    <a:alpha val="43137"/>
                  </a:srgbClr>
                </a:outerShdw>
              </a:effectLst>
              <a:latin typeface="+mj-lt"/>
              <a:ea typeface="+mj-ea"/>
              <a:cs typeface="+mj-cs"/>
            </a:endParaRPr>
          </a:p>
        </p:txBody>
      </p:sp>
      <p:sp>
        <p:nvSpPr>
          <p:cNvPr id="17418" name="Rectangle 3"/>
          <p:cNvSpPr>
            <a:spLocks noChangeArrowheads="1"/>
          </p:cNvSpPr>
          <p:nvPr/>
        </p:nvSpPr>
        <p:spPr bwMode="auto">
          <a:xfrm>
            <a:off x="1763713" y="188913"/>
            <a:ext cx="66246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lvl="0" algn="r" eaLnBrk="1" fontAlgn="base" hangingPunct="1">
              <a:spcAft>
                <a:spcPct val="0"/>
              </a:spcAft>
              <a:buNone/>
            </a:pPr>
            <a:r>
              <a:rPr lang="it-IT" sz="1400" b="0" i="1" kern="0" dirty="0">
                <a:solidFill>
                  <a:srgbClr val="CC6600"/>
                </a:solidFill>
                <a:latin typeface="Calibri"/>
              </a:rPr>
              <a:t>cambia il clima… in Friuli Venezia Giulia</a:t>
            </a:r>
          </a:p>
        </p:txBody>
      </p:sp>
      <p:pic>
        <p:nvPicPr>
          <p:cNvPr id="11" name="Immagin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00733" y="123453"/>
            <a:ext cx="391158" cy="497235"/>
          </a:xfrm>
          <a:prstGeom prst="rect">
            <a:avLst/>
          </a:prstGeom>
        </p:spPr>
      </p:pic>
      <p:pic>
        <p:nvPicPr>
          <p:cNvPr id="10" name="Immagin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97413" y="1552673"/>
            <a:ext cx="5754907" cy="4900663"/>
          </a:xfrm>
          <a:prstGeom prst="rect">
            <a:avLst/>
          </a:prstGeom>
        </p:spPr>
      </p:pic>
    </p:spTree>
    <p:extLst>
      <p:ext uri="{BB962C8B-B14F-4D97-AF65-F5344CB8AC3E}">
        <p14:creationId xmlns:p14="http://schemas.microsoft.com/office/powerpoint/2010/main" val="1162533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p:tgtEl>
                                          <p:spTgt spid="2"/>
                                        </p:tgtEl>
                                      </p:cBhvr>
                                    </p:animEffect>
                                  </p:childTnLst>
                                </p:cTn>
                              </p:par>
                            </p:childTnLst>
                          </p:cTn>
                        </p:par>
                        <p:par>
                          <p:cTn id="8" fill="hold">
                            <p:stCondLst>
                              <p:cond delay="800"/>
                            </p:stCondLst>
                            <p:childTnLst>
                              <p:par>
                                <p:cTn id="9" presetID="10" presetClass="entr" presetSubtype="0" fill="hold" nodeType="afterEffect">
                                  <p:stCondLst>
                                    <p:cond delay="5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p</a:t>
            </a:r>
            <a:r>
              <a:rPr lang="it-IT" dirty="0" smtClean="0"/>
              <a:t>ossiamo agire in due modi</a:t>
            </a:r>
            <a:endParaRPr lang="it-IT" dirty="0"/>
          </a:p>
        </p:txBody>
      </p:sp>
      <p:sp>
        <p:nvSpPr>
          <p:cNvPr id="4" name="Segnaposto testo 3"/>
          <p:cNvSpPr>
            <a:spLocks noGrp="1"/>
          </p:cNvSpPr>
          <p:nvPr>
            <p:ph type="body" sz="quarter" idx="15"/>
          </p:nvPr>
        </p:nvSpPr>
        <p:spPr>
          <a:xfrm>
            <a:off x="1619250" y="165522"/>
            <a:ext cx="6840538" cy="311150"/>
          </a:xfrm>
        </p:spPr>
        <p:txBody>
          <a:bodyPr/>
          <a:lstStyle/>
          <a:p>
            <a:pPr lvl="0"/>
            <a:r>
              <a:rPr lang="it-IT" dirty="0"/>
              <a:t>cambia il clima… in Friuli Venezia Giulia</a:t>
            </a:r>
          </a:p>
        </p:txBody>
      </p:sp>
      <p:pic>
        <p:nvPicPr>
          <p:cNvPr id="3" name="Immagin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9554" y="1556968"/>
            <a:ext cx="1442925" cy="1584000"/>
          </a:xfrm>
          <a:prstGeom prst="rect">
            <a:avLst/>
          </a:prstGeom>
        </p:spPr>
      </p:pic>
      <p:pic>
        <p:nvPicPr>
          <p:cNvPr id="6" name="Immagin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1234" y="1505268"/>
            <a:ext cx="1356750" cy="1620000"/>
          </a:xfrm>
          <a:prstGeom prst="rect">
            <a:avLst/>
          </a:prstGeom>
        </p:spPr>
      </p:pic>
      <p:pic>
        <p:nvPicPr>
          <p:cNvPr id="7" name="Immagine 6"/>
          <p:cNvPicPr>
            <a:picLocks/>
          </p:cNvPicPr>
          <p:nvPr/>
        </p:nvPicPr>
        <p:blipFill rotWithShape="1">
          <a:blip r:embed="rId5" cstate="print">
            <a:extLst>
              <a:ext uri="{28A0092B-C50C-407E-A947-70E740481C1C}">
                <a14:useLocalDpi xmlns:a14="http://schemas.microsoft.com/office/drawing/2010/main"/>
              </a:ext>
            </a:extLst>
          </a:blip>
          <a:srcRect/>
          <a:stretch/>
        </p:blipFill>
        <p:spPr>
          <a:xfrm>
            <a:off x="5469472" y="3568977"/>
            <a:ext cx="873287" cy="1152000"/>
          </a:xfrm>
          <a:prstGeom prst="rect">
            <a:avLst/>
          </a:prstGeom>
        </p:spPr>
      </p:pic>
      <p:pic>
        <p:nvPicPr>
          <p:cNvPr id="12" name="Immagine 11"/>
          <p:cNvPicPr>
            <a:picLocks/>
          </p:cNvPicPr>
          <p:nvPr/>
        </p:nvPicPr>
        <p:blipFill rotWithShape="1">
          <a:blip r:embed="rId5" cstate="print">
            <a:extLst>
              <a:ext uri="{28A0092B-C50C-407E-A947-70E740481C1C}">
                <a14:useLocalDpi xmlns:a14="http://schemas.microsoft.com/office/drawing/2010/main"/>
              </a:ext>
            </a:extLst>
          </a:blip>
          <a:srcRect/>
          <a:stretch/>
        </p:blipFill>
        <p:spPr>
          <a:xfrm>
            <a:off x="6502919" y="3573144"/>
            <a:ext cx="873287" cy="1152000"/>
          </a:xfrm>
          <a:prstGeom prst="rect">
            <a:avLst/>
          </a:prstGeom>
        </p:spPr>
      </p:pic>
      <p:pic>
        <p:nvPicPr>
          <p:cNvPr id="13" name="Immagine 12"/>
          <p:cNvPicPr>
            <a:picLocks/>
          </p:cNvPicPr>
          <p:nvPr/>
        </p:nvPicPr>
        <p:blipFill rotWithShape="1">
          <a:blip r:embed="rId5" cstate="print">
            <a:extLst>
              <a:ext uri="{28A0092B-C50C-407E-A947-70E740481C1C}">
                <a14:useLocalDpi xmlns:a14="http://schemas.microsoft.com/office/drawing/2010/main"/>
              </a:ext>
            </a:extLst>
          </a:blip>
          <a:srcRect/>
          <a:stretch/>
        </p:blipFill>
        <p:spPr>
          <a:xfrm>
            <a:off x="7515137" y="3558206"/>
            <a:ext cx="873287" cy="1152000"/>
          </a:xfrm>
          <a:prstGeom prst="rect">
            <a:avLst/>
          </a:prstGeom>
        </p:spPr>
      </p:pic>
      <p:pic>
        <p:nvPicPr>
          <p:cNvPr id="14" name="Immagine 13"/>
          <p:cNvPicPr>
            <a:picLocks/>
          </p:cNvPicPr>
          <p:nvPr/>
        </p:nvPicPr>
        <p:blipFill rotWithShape="1">
          <a:blip r:embed="rId5" cstate="print">
            <a:extLst>
              <a:ext uri="{28A0092B-C50C-407E-A947-70E740481C1C}">
                <a14:useLocalDpi xmlns:a14="http://schemas.microsoft.com/office/drawing/2010/main"/>
              </a:ext>
            </a:extLst>
          </a:blip>
          <a:srcRect/>
          <a:stretch/>
        </p:blipFill>
        <p:spPr>
          <a:xfrm>
            <a:off x="5560851" y="5229328"/>
            <a:ext cx="873287" cy="1152000"/>
          </a:xfrm>
          <a:prstGeom prst="rect">
            <a:avLst/>
          </a:prstGeom>
        </p:spPr>
      </p:pic>
      <p:sp>
        <p:nvSpPr>
          <p:cNvPr id="15" name="Freccia a destra 14"/>
          <p:cNvSpPr/>
          <p:nvPr/>
        </p:nvSpPr>
        <p:spPr bwMode="auto">
          <a:xfrm>
            <a:off x="2123728" y="1967394"/>
            <a:ext cx="792088" cy="407861"/>
          </a:xfrm>
          <a:prstGeom prst="rightArrow">
            <a:avLst>
              <a:gd name="adj1" fmla="val 39067"/>
              <a:gd name="adj2" fmla="val 47736"/>
            </a:avLst>
          </a:prstGeom>
          <a:solidFill>
            <a:srgbClr val="CC6600"/>
          </a:solidFill>
          <a:ln>
            <a:noFill/>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000" b="0" i="0" u="none" strike="noStrike" cap="none" normalizeH="0" baseline="0" smtClean="0">
              <a:ln>
                <a:noFill/>
              </a:ln>
              <a:solidFill>
                <a:srgbClr val="003399"/>
              </a:solidFill>
              <a:effectLst/>
              <a:latin typeface="Verdana" pitchFamily="34" charset="0"/>
            </a:endParaRPr>
          </a:p>
        </p:txBody>
      </p:sp>
      <p:sp>
        <p:nvSpPr>
          <p:cNvPr id="16" name="Freccia a destra 15"/>
          <p:cNvSpPr/>
          <p:nvPr/>
        </p:nvSpPr>
        <p:spPr bwMode="auto">
          <a:xfrm rot="20269105">
            <a:off x="3800860" y="4385498"/>
            <a:ext cx="1296144" cy="420815"/>
          </a:xfrm>
          <a:prstGeom prst="rightArrow">
            <a:avLst>
              <a:gd name="adj1" fmla="val 39067"/>
              <a:gd name="adj2" fmla="val 47736"/>
            </a:avLst>
          </a:prstGeom>
          <a:solidFill>
            <a:srgbClr val="CC6600"/>
          </a:solidFill>
          <a:ln>
            <a:noFill/>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000" b="0" i="0" u="none" strike="noStrike" cap="none" normalizeH="0" baseline="0" smtClean="0">
              <a:ln>
                <a:noFill/>
              </a:ln>
              <a:solidFill>
                <a:srgbClr val="003399"/>
              </a:solidFill>
              <a:effectLst/>
              <a:latin typeface="Verdana" pitchFamily="34" charset="0"/>
            </a:endParaRPr>
          </a:p>
        </p:txBody>
      </p:sp>
      <p:sp>
        <p:nvSpPr>
          <p:cNvPr id="17" name="Freccia a destra 16"/>
          <p:cNvSpPr/>
          <p:nvPr/>
        </p:nvSpPr>
        <p:spPr bwMode="auto">
          <a:xfrm rot="1307738">
            <a:off x="3800860" y="5302878"/>
            <a:ext cx="1296144" cy="420815"/>
          </a:xfrm>
          <a:prstGeom prst="rightArrow">
            <a:avLst>
              <a:gd name="adj1" fmla="val 39067"/>
              <a:gd name="adj2" fmla="val 47736"/>
            </a:avLst>
          </a:prstGeom>
          <a:solidFill>
            <a:srgbClr val="CC6600"/>
          </a:solidFill>
          <a:ln>
            <a:noFill/>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000" b="0" i="0" u="none" strike="noStrike" cap="none" normalizeH="0" baseline="0" smtClean="0">
              <a:ln>
                <a:noFill/>
              </a:ln>
              <a:solidFill>
                <a:srgbClr val="003399"/>
              </a:solidFill>
              <a:effectLst/>
              <a:latin typeface="Verdana" pitchFamily="34" charset="0"/>
            </a:endParaRPr>
          </a:p>
        </p:txBody>
      </p:sp>
      <p:sp>
        <p:nvSpPr>
          <p:cNvPr id="18" name="Croce 17"/>
          <p:cNvSpPr/>
          <p:nvPr/>
        </p:nvSpPr>
        <p:spPr bwMode="auto">
          <a:xfrm rot="2581788">
            <a:off x="3961489" y="4131737"/>
            <a:ext cx="926644" cy="928340"/>
          </a:xfrm>
          <a:prstGeom prst="plus">
            <a:avLst>
              <a:gd name="adj" fmla="val 44213"/>
            </a:avLst>
          </a:prstGeom>
          <a:solidFill>
            <a:srgbClr val="FF0000"/>
          </a:solidFill>
          <a:ln>
            <a:noFill/>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000" b="0" i="0" u="none" strike="noStrike" cap="none" normalizeH="0" baseline="0" smtClean="0">
              <a:ln>
                <a:noFill/>
              </a:ln>
              <a:solidFill>
                <a:srgbClr val="003399"/>
              </a:solidFill>
              <a:effectLst/>
              <a:latin typeface="Verdana" pitchFamily="34" charset="0"/>
            </a:endParaRPr>
          </a:p>
        </p:txBody>
      </p:sp>
      <p:sp>
        <p:nvSpPr>
          <p:cNvPr id="19" name="Titolo 1"/>
          <p:cNvSpPr txBox="1">
            <a:spLocks/>
          </p:cNvSpPr>
          <p:nvPr/>
        </p:nvSpPr>
        <p:spPr bwMode="auto">
          <a:xfrm>
            <a:off x="5323876" y="1461356"/>
            <a:ext cx="3280572" cy="1463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b="1">
                <a:solidFill>
                  <a:srgbClr val="C00000"/>
                </a:solidFill>
                <a:latin typeface="+mj-lt"/>
                <a:ea typeface="+mj-ea"/>
                <a:cs typeface="+mj-cs"/>
              </a:defRPr>
            </a:lvl1pPr>
            <a:lvl2pPr algn="ctr" rtl="0" eaLnBrk="1" fontAlgn="base" hangingPunct="1">
              <a:spcBef>
                <a:spcPct val="0"/>
              </a:spcBef>
              <a:spcAft>
                <a:spcPct val="0"/>
              </a:spcAft>
              <a:defRPr sz="4400">
                <a:solidFill>
                  <a:schemeClr val="tx2"/>
                </a:solidFill>
                <a:latin typeface="Verdana" pitchFamily="34" charset="0"/>
              </a:defRPr>
            </a:lvl2pPr>
            <a:lvl3pPr algn="ctr" rtl="0" eaLnBrk="1" fontAlgn="base" hangingPunct="1">
              <a:spcBef>
                <a:spcPct val="0"/>
              </a:spcBef>
              <a:spcAft>
                <a:spcPct val="0"/>
              </a:spcAft>
              <a:defRPr sz="4400">
                <a:solidFill>
                  <a:schemeClr val="tx2"/>
                </a:solidFill>
                <a:latin typeface="Verdana" pitchFamily="34" charset="0"/>
              </a:defRPr>
            </a:lvl3pPr>
            <a:lvl4pPr algn="ctr" rtl="0" eaLnBrk="1" fontAlgn="base" hangingPunct="1">
              <a:spcBef>
                <a:spcPct val="0"/>
              </a:spcBef>
              <a:spcAft>
                <a:spcPct val="0"/>
              </a:spcAft>
              <a:defRPr sz="4400">
                <a:solidFill>
                  <a:schemeClr val="tx2"/>
                </a:solidFill>
                <a:latin typeface="Verdana" pitchFamily="34" charset="0"/>
              </a:defRPr>
            </a:lvl4pPr>
            <a:lvl5pPr algn="ctr" rtl="0" eaLnBrk="1" fontAlgn="base" hangingPunct="1">
              <a:spcBef>
                <a:spcPct val="0"/>
              </a:spcBef>
              <a:spcAft>
                <a:spcPct val="0"/>
              </a:spcAft>
              <a:defRPr sz="4400">
                <a:solidFill>
                  <a:schemeClr val="tx2"/>
                </a:solidFill>
                <a:latin typeface="Verdana" pitchFamily="34" charset="0"/>
              </a:defRPr>
            </a:lvl5pPr>
            <a:lvl6pPr marL="457200" algn="ctr" rtl="0" eaLnBrk="1" fontAlgn="base" hangingPunct="1">
              <a:spcBef>
                <a:spcPct val="0"/>
              </a:spcBef>
              <a:spcAft>
                <a:spcPct val="0"/>
              </a:spcAft>
              <a:defRPr sz="4400">
                <a:solidFill>
                  <a:schemeClr val="tx2"/>
                </a:solidFill>
                <a:latin typeface="Verdana" pitchFamily="34" charset="0"/>
              </a:defRPr>
            </a:lvl6pPr>
            <a:lvl7pPr marL="914400" algn="ctr" rtl="0" eaLnBrk="1" fontAlgn="base" hangingPunct="1">
              <a:spcBef>
                <a:spcPct val="0"/>
              </a:spcBef>
              <a:spcAft>
                <a:spcPct val="0"/>
              </a:spcAft>
              <a:defRPr sz="4400">
                <a:solidFill>
                  <a:schemeClr val="tx2"/>
                </a:solidFill>
                <a:latin typeface="Verdana" pitchFamily="34" charset="0"/>
              </a:defRPr>
            </a:lvl7pPr>
            <a:lvl8pPr marL="1371600" algn="ctr" rtl="0" eaLnBrk="1" fontAlgn="base" hangingPunct="1">
              <a:spcBef>
                <a:spcPct val="0"/>
              </a:spcBef>
              <a:spcAft>
                <a:spcPct val="0"/>
              </a:spcAft>
              <a:defRPr sz="4400">
                <a:solidFill>
                  <a:schemeClr val="tx2"/>
                </a:solidFill>
                <a:latin typeface="Verdana" pitchFamily="34" charset="0"/>
              </a:defRPr>
            </a:lvl8pPr>
            <a:lvl9pPr marL="1828800" algn="ctr" rtl="0" eaLnBrk="1" fontAlgn="base" hangingPunct="1">
              <a:spcBef>
                <a:spcPct val="0"/>
              </a:spcBef>
              <a:spcAft>
                <a:spcPct val="0"/>
              </a:spcAft>
              <a:defRPr sz="4400">
                <a:solidFill>
                  <a:schemeClr val="tx2"/>
                </a:solidFill>
                <a:latin typeface="Verdana" pitchFamily="34" charset="0"/>
              </a:defRPr>
            </a:lvl9pPr>
          </a:lstStyle>
          <a:p>
            <a:r>
              <a:rPr lang="it-IT" kern="0" dirty="0">
                <a:solidFill>
                  <a:schemeClr val="bg1">
                    <a:lumMod val="50000"/>
                  </a:schemeClr>
                </a:solidFill>
              </a:rPr>
              <a:t>a</a:t>
            </a:r>
            <a:r>
              <a:rPr lang="it-IT" kern="0" dirty="0" smtClean="0">
                <a:solidFill>
                  <a:schemeClr val="bg1">
                    <a:lumMod val="50000"/>
                  </a:schemeClr>
                </a:solidFill>
              </a:rPr>
              <a:t>dattamento</a:t>
            </a:r>
          </a:p>
          <a:p>
            <a:r>
              <a:rPr lang="it-IT" sz="2400" kern="0" dirty="0">
                <a:solidFill>
                  <a:schemeClr val="bg1">
                    <a:lumMod val="50000"/>
                  </a:schemeClr>
                </a:solidFill>
              </a:rPr>
              <a:t>c</a:t>
            </a:r>
            <a:r>
              <a:rPr lang="it-IT" sz="2400" kern="0" dirty="0" smtClean="0">
                <a:solidFill>
                  <a:schemeClr val="bg1">
                    <a:lumMod val="50000"/>
                  </a:schemeClr>
                </a:solidFill>
              </a:rPr>
              <a:t>ambiare per sopportare meglio </a:t>
            </a:r>
          </a:p>
          <a:p>
            <a:r>
              <a:rPr lang="it-IT" sz="2400" kern="0" dirty="0" smtClean="0">
                <a:solidFill>
                  <a:schemeClr val="bg1">
                    <a:lumMod val="50000"/>
                  </a:schemeClr>
                </a:solidFill>
              </a:rPr>
              <a:t>i cambiamenti climatici</a:t>
            </a:r>
            <a:endParaRPr lang="it-IT" sz="2400" kern="0" dirty="0">
              <a:solidFill>
                <a:schemeClr val="bg1">
                  <a:lumMod val="50000"/>
                </a:schemeClr>
              </a:solidFill>
            </a:endParaRPr>
          </a:p>
        </p:txBody>
      </p:sp>
      <p:sp>
        <p:nvSpPr>
          <p:cNvPr id="20" name="Titolo 1"/>
          <p:cNvSpPr txBox="1">
            <a:spLocks/>
          </p:cNvSpPr>
          <p:nvPr/>
        </p:nvSpPr>
        <p:spPr bwMode="auto">
          <a:xfrm>
            <a:off x="395536" y="4022802"/>
            <a:ext cx="3456384" cy="2025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b="1">
                <a:solidFill>
                  <a:srgbClr val="C00000"/>
                </a:solidFill>
                <a:latin typeface="+mj-lt"/>
                <a:ea typeface="+mj-ea"/>
                <a:cs typeface="+mj-cs"/>
              </a:defRPr>
            </a:lvl1pPr>
            <a:lvl2pPr algn="ctr" rtl="0" eaLnBrk="1" fontAlgn="base" hangingPunct="1">
              <a:spcBef>
                <a:spcPct val="0"/>
              </a:spcBef>
              <a:spcAft>
                <a:spcPct val="0"/>
              </a:spcAft>
              <a:defRPr sz="4400">
                <a:solidFill>
                  <a:schemeClr val="tx2"/>
                </a:solidFill>
                <a:latin typeface="Verdana" pitchFamily="34" charset="0"/>
              </a:defRPr>
            </a:lvl2pPr>
            <a:lvl3pPr algn="ctr" rtl="0" eaLnBrk="1" fontAlgn="base" hangingPunct="1">
              <a:spcBef>
                <a:spcPct val="0"/>
              </a:spcBef>
              <a:spcAft>
                <a:spcPct val="0"/>
              </a:spcAft>
              <a:defRPr sz="4400">
                <a:solidFill>
                  <a:schemeClr val="tx2"/>
                </a:solidFill>
                <a:latin typeface="Verdana" pitchFamily="34" charset="0"/>
              </a:defRPr>
            </a:lvl3pPr>
            <a:lvl4pPr algn="ctr" rtl="0" eaLnBrk="1" fontAlgn="base" hangingPunct="1">
              <a:spcBef>
                <a:spcPct val="0"/>
              </a:spcBef>
              <a:spcAft>
                <a:spcPct val="0"/>
              </a:spcAft>
              <a:defRPr sz="4400">
                <a:solidFill>
                  <a:schemeClr val="tx2"/>
                </a:solidFill>
                <a:latin typeface="Verdana" pitchFamily="34" charset="0"/>
              </a:defRPr>
            </a:lvl4pPr>
            <a:lvl5pPr algn="ctr" rtl="0" eaLnBrk="1" fontAlgn="base" hangingPunct="1">
              <a:spcBef>
                <a:spcPct val="0"/>
              </a:spcBef>
              <a:spcAft>
                <a:spcPct val="0"/>
              </a:spcAft>
              <a:defRPr sz="4400">
                <a:solidFill>
                  <a:schemeClr val="tx2"/>
                </a:solidFill>
                <a:latin typeface="Verdana" pitchFamily="34" charset="0"/>
              </a:defRPr>
            </a:lvl5pPr>
            <a:lvl6pPr marL="457200" algn="ctr" rtl="0" eaLnBrk="1" fontAlgn="base" hangingPunct="1">
              <a:spcBef>
                <a:spcPct val="0"/>
              </a:spcBef>
              <a:spcAft>
                <a:spcPct val="0"/>
              </a:spcAft>
              <a:defRPr sz="4400">
                <a:solidFill>
                  <a:schemeClr val="tx2"/>
                </a:solidFill>
                <a:latin typeface="Verdana" pitchFamily="34" charset="0"/>
              </a:defRPr>
            </a:lvl6pPr>
            <a:lvl7pPr marL="914400" algn="ctr" rtl="0" eaLnBrk="1" fontAlgn="base" hangingPunct="1">
              <a:spcBef>
                <a:spcPct val="0"/>
              </a:spcBef>
              <a:spcAft>
                <a:spcPct val="0"/>
              </a:spcAft>
              <a:defRPr sz="4400">
                <a:solidFill>
                  <a:schemeClr val="tx2"/>
                </a:solidFill>
                <a:latin typeface="Verdana" pitchFamily="34" charset="0"/>
              </a:defRPr>
            </a:lvl7pPr>
            <a:lvl8pPr marL="1371600" algn="ctr" rtl="0" eaLnBrk="1" fontAlgn="base" hangingPunct="1">
              <a:spcBef>
                <a:spcPct val="0"/>
              </a:spcBef>
              <a:spcAft>
                <a:spcPct val="0"/>
              </a:spcAft>
              <a:defRPr sz="4400">
                <a:solidFill>
                  <a:schemeClr val="tx2"/>
                </a:solidFill>
                <a:latin typeface="Verdana" pitchFamily="34" charset="0"/>
              </a:defRPr>
            </a:lvl8pPr>
            <a:lvl9pPr marL="1828800" algn="ctr" rtl="0" eaLnBrk="1" fontAlgn="base" hangingPunct="1">
              <a:spcBef>
                <a:spcPct val="0"/>
              </a:spcBef>
              <a:spcAft>
                <a:spcPct val="0"/>
              </a:spcAft>
              <a:defRPr sz="4400">
                <a:solidFill>
                  <a:schemeClr val="tx2"/>
                </a:solidFill>
                <a:latin typeface="Verdana" pitchFamily="34" charset="0"/>
              </a:defRPr>
            </a:lvl9pPr>
          </a:lstStyle>
          <a:p>
            <a:r>
              <a:rPr lang="it-IT" kern="0" dirty="0"/>
              <a:t>m</a:t>
            </a:r>
            <a:r>
              <a:rPr lang="it-IT" kern="0" dirty="0" smtClean="0"/>
              <a:t>itigazione</a:t>
            </a:r>
          </a:p>
          <a:p>
            <a:r>
              <a:rPr lang="it-IT" sz="2400" kern="0" dirty="0" smtClean="0"/>
              <a:t>cambiare per </a:t>
            </a:r>
          </a:p>
          <a:p>
            <a:r>
              <a:rPr lang="it-IT" sz="2400" kern="0" dirty="0" smtClean="0"/>
              <a:t>ridurre </a:t>
            </a:r>
            <a:r>
              <a:rPr lang="it-IT" sz="2400" kern="0" dirty="0"/>
              <a:t>le emissioni </a:t>
            </a:r>
            <a:endParaRPr lang="it-IT" sz="2400" kern="0" dirty="0" smtClean="0"/>
          </a:p>
          <a:p>
            <a:r>
              <a:rPr lang="it-IT" sz="2400" kern="0" dirty="0" smtClean="0"/>
              <a:t>e limitare </a:t>
            </a:r>
            <a:br>
              <a:rPr lang="it-IT" sz="2400" kern="0" dirty="0" smtClean="0"/>
            </a:br>
            <a:r>
              <a:rPr lang="it-IT" sz="2400" kern="0" dirty="0" smtClean="0"/>
              <a:t>i cambiamenti climatici</a:t>
            </a:r>
          </a:p>
        </p:txBody>
      </p:sp>
    </p:spTree>
    <p:extLst>
      <p:ext uri="{BB962C8B-B14F-4D97-AF65-F5344CB8AC3E}">
        <p14:creationId xmlns:p14="http://schemas.microsoft.com/office/powerpoint/2010/main" val="289434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par>
                                <p:cTn id="33" presetID="22" presetClass="entr" presetSubtype="4"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par>
                                <p:cTn id="36" presetID="22" presetClass="entr" presetSubtype="4"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down)">
                                      <p:cBhvr>
                                        <p:cTn id="38" dur="500"/>
                                        <p:tgtEl>
                                          <p:spTgt spid="13"/>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down)">
                                      <p:cBhvr>
                                        <p:cTn id="41" dur="500"/>
                                        <p:tgtEl>
                                          <p:spTgt spid="16"/>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down)">
                                      <p:cBhvr>
                                        <p:cTn id="44" dur="500"/>
                                        <p:tgtEl>
                                          <p:spTgt spid="18"/>
                                        </p:tgtEl>
                                      </p:cBhvr>
                                    </p:animEffect>
                                  </p:childTnLst>
                                </p:cTn>
                              </p:par>
                            </p:childTnLst>
                          </p:cTn>
                        </p:par>
                        <p:par>
                          <p:cTn id="45" fill="hold">
                            <p:stCondLst>
                              <p:cond delay="500"/>
                            </p:stCondLst>
                            <p:childTnLst>
                              <p:par>
                                <p:cTn id="46" presetID="22" presetClass="entr" presetSubtype="1" fill="hold" nodeType="afterEffect">
                                  <p:stCondLst>
                                    <p:cond delay="250"/>
                                  </p:stCondLst>
                                  <p:childTnLst>
                                    <p:set>
                                      <p:cBhvr>
                                        <p:cTn id="47" dur="1" fill="hold">
                                          <p:stCondLst>
                                            <p:cond delay="0"/>
                                          </p:stCondLst>
                                        </p:cTn>
                                        <p:tgtEl>
                                          <p:spTgt spid="14"/>
                                        </p:tgtEl>
                                        <p:attrNameLst>
                                          <p:attrName>style.visibility</p:attrName>
                                        </p:attrNameLst>
                                      </p:cBhvr>
                                      <p:to>
                                        <p:strVal val="visible"/>
                                      </p:to>
                                    </p:set>
                                    <p:animEffect transition="in" filter="wipe(up)">
                                      <p:cBhvr>
                                        <p:cTn id="48" dur="500"/>
                                        <p:tgtEl>
                                          <p:spTgt spid="14"/>
                                        </p:tgtEl>
                                      </p:cBhvr>
                                    </p:animEffect>
                                  </p:childTnLst>
                                </p:cTn>
                              </p:par>
                              <p:par>
                                <p:cTn id="49" presetID="22" presetClass="entr" presetSubtype="1" fill="hold" grpId="0" nodeType="withEffect">
                                  <p:stCondLst>
                                    <p:cond delay="250"/>
                                  </p:stCondLst>
                                  <p:childTnLst>
                                    <p:set>
                                      <p:cBhvr>
                                        <p:cTn id="50" dur="1" fill="hold">
                                          <p:stCondLst>
                                            <p:cond delay="0"/>
                                          </p:stCondLst>
                                        </p:cTn>
                                        <p:tgtEl>
                                          <p:spTgt spid="17"/>
                                        </p:tgtEl>
                                        <p:attrNameLst>
                                          <p:attrName>style.visibility</p:attrName>
                                        </p:attrNameLst>
                                      </p:cBhvr>
                                      <p:to>
                                        <p:strVal val="visible"/>
                                      </p:to>
                                    </p:set>
                                    <p:animEffect transition="in" filter="wipe(up)">
                                      <p:cBhvr>
                                        <p:cTn id="5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p:bldP spid="2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Picture 10" descr="meteo_fvg_O"/>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7950" y="165100"/>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Line 7"/>
          <p:cNvSpPr>
            <a:spLocks noChangeShapeType="1"/>
          </p:cNvSpPr>
          <p:nvPr/>
        </p:nvSpPr>
        <p:spPr bwMode="auto">
          <a:xfrm>
            <a:off x="1619250" y="476250"/>
            <a:ext cx="69850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it-IT" sz="2000">
              <a:solidFill>
                <a:srgbClr val="003399"/>
              </a:solidFill>
              <a:cs typeface="Arial" charset="0"/>
            </a:endParaRPr>
          </a:p>
        </p:txBody>
      </p:sp>
      <p:sp>
        <p:nvSpPr>
          <p:cNvPr id="55302" name="Line 7"/>
          <p:cNvSpPr>
            <a:spLocks noChangeShapeType="1"/>
          </p:cNvSpPr>
          <p:nvPr/>
        </p:nvSpPr>
        <p:spPr bwMode="auto">
          <a:xfrm>
            <a:off x="179388" y="6597650"/>
            <a:ext cx="8713787"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it-IT" sz="2000">
              <a:solidFill>
                <a:srgbClr val="003399"/>
              </a:solidFill>
              <a:cs typeface="Arial" charset="0"/>
            </a:endParaRPr>
          </a:p>
        </p:txBody>
      </p:sp>
      <p:sp>
        <p:nvSpPr>
          <p:cNvPr id="55303" name="Rectangle 12"/>
          <p:cNvSpPr>
            <a:spLocks noChangeArrowheads="1"/>
          </p:cNvSpPr>
          <p:nvPr/>
        </p:nvSpPr>
        <p:spPr bwMode="auto">
          <a:xfrm>
            <a:off x="1512167" y="620688"/>
            <a:ext cx="6444209" cy="4320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1"/>
          <a:lstStyle>
            <a:lvl1pPr eaLnBrk="0" hangingPunct="0">
              <a:defRPr sz="2000">
                <a:solidFill>
                  <a:srgbClr val="003399"/>
                </a:solidFill>
                <a:latin typeface="Verdana" pitchFamily="34" charset="0"/>
                <a:cs typeface="Arial" charset="0"/>
              </a:defRPr>
            </a:lvl1pPr>
            <a:lvl2pPr marL="742950" indent="-285750" eaLnBrk="0" hangingPunct="0">
              <a:defRPr sz="2000">
                <a:solidFill>
                  <a:srgbClr val="003399"/>
                </a:solidFill>
                <a:latin typeface="Verdana" pitchFamily="34" charset="0"/>
                <a:cs typeface="Arial" charset="0"/>
              </a:defRPr>
            </a:lvl2pPr>
            <a:lvl3pPr marL="1143000" indent="-228600" eaLnBrk="0" hangingPunct="0">
              <a:defRPr sz="2000">
                <a:solidFill>
                  <a:srgbClr val="003399"/>
                </a:solidFill>
                <a:latin typeface="Verdana" pitchFamily="34" charset="0"/>
                <a:cs typeface="Arial" charset="0"/>
              </a:defRPr>
            </a:lvl3pPr>
            <a:lvl4pPr marL="1600200" indent="-228600" eaLnBrk="0" hangingPunct="0">
              <a:defRPr sz="2000">
                <a:solidFill>
                  <a:srgbClr val="003399"/>
                </a:solidFill>
                <a:latin typeface="Verdana" pitchFamily="34" charset="0"/>
                <a:cs typeface="Arial" charset="0"/>
              </a:defRPr>
            </a:lvl4pPr>
            <a:lvl5pPr marL="2057400" indent="-228600" eaLnBrk="0" hangingPunct="0">
              <a:defRPr sz="2000">
                <a:solidFill>
                  <a:srgbClr val="003399"/>
                </a:solidFill>
                <a:latin typeface="Verdana" pitchFamily="34" charset="0"/>
                <a:cs typeface="Arial" charset="0"/>
              </a:defRPr>
            </a:lvl5pPr>
            <a:lvl6pPr marL="2514600" indent="-228600" eaLnBrk="0" fontAlgn="base" hangingPunct="0">
              <a:spcBef>
                <a:spcPct val="0"/>
              </a:spcBef>
              <a:spcAft>
                <a:spcPct val="0"/>
              </a:spcAft>
              <a:defRPr sz="2000">
                <a:solidFill>
                  <a:srgbClr val="003399"/>
                </a:solidFill>
                <a:latin typeface="Verdana" pitchFamily="34" charset="0"/>
                <a:cs typeface="Arial" charset="0"/>
              </a:defRPr>
            </a:lvl6pPr>
            <a:lvl7pPr marL="2971800" indent="-228600" eaLnBrk="0" fontAlgn="base" hangingPunct="0">
              <a:spcBef>
                <a:spcPct val="0"/>
              </a:spcBef>
              <a:spcAft>
                <a:spcPct val="0"/>
              </a:spcAft>
              <a:defRPr sz="2000">
                <a:solidFill>
                  <a:srgbClr val="003399"/>
                </a:solidFill>
                <a:latin typeface="Verdana" pitchFamily="34" charset="0"/>
                <a:cs typeface="Arial" charset="0"/>
              </a:defRPr>
            </a:lvl7pPr>
            <a:lvl8pPr marL="3429000" indent="-228600" eaLnBrk="0" fontAlgn="base" hangingPunct="0">
              <a:spcBef>
                <a:spcPct val="0"/>
              </a:spcBef>
              <a:spcAft>
                <a:spcPct val="0"/>
              </a:spcAft>
              <a:defRPr sz="2000">
                <a:solidFill>
                  <a:srgbClr val="003399"/>
                </a:solidFill>
                <a:latin typeface="Verdana" pitchFamily="34" charset="0"/>
                <a:cs typeface="Arial" charset="0"/>
              </a:defRPr>
            </a:lvl8pPr>
            <a:lvl9pPr marL="3886200" indent="-228600" eaLnBrk="0" fontAlgn="base" hangingPunct="0">
              <a:spcBef>
                <a:spcPct val="0"/>
              </a:spcBef>
              <a:spcAft>
                <a:spcPct val="0"/>
              </a:spcAft>
              <a:defRPr sz="2000">
                <a:solidFill>
                  <a:srgbClr val="003399"/>
                </a:solidFill>
                <a:latin typeface="Verdana" pitchFamily="34" charset="0"/>
                <a:cs typeface="Arial" charset="0"/>
              </a:defRPr>
            </a:lvl9pPr>
          </a:lstStyle>
          <a:p>
            <a:pPr algn="ctr" fontAlgn="base">
              <a:spcBef>
                <a:spcPct val="0"/>
              </a:spcBef>
              <a:spcAft>
                <a:spcPct val="0"/>
              </a:spcAft>
            </a:pPr>
            <a:r>
              <a:rPr lang="it-IT" altLang="it-IT" sz="3200" b="1" dirty="0">
                <a:solidFill>
                  <a:srgbClr val="C00000"/>
                </a:solidFill>
                <a:latin typeface="Calibri" pitchFamily="34" charset="0"/>
              </a:rPr>
              <a:t>p</a:t>
            </a:r>
            <a:r>
              <a:rPr lang="it-IT" altLang="it-IT" sz="3200" b="1" dirty="0" smtClean="0">
                <a:solidFill>
                  <a:srgbClr val="C00000"/>
                </a:solidFill>
                <a:latin typeface="Calibri" pitchFamily="34" charset="0"/>
              </a:rPr>
              <a:t>er mitigare i cambiamenti climatici:</a:t>
            </a:r>
            <a:endParaRPr lang="it-IT" altLang="it-IT" sz="3200" b="1" dirty="0">
              <a:solidFill>
                <a:srgbClr val="C00000"/>
              </a:solidFill>
              <a:latin typeface="Calibri" pitchFamily="34" charset="0"/>
            </a:endParaRPr>
          </a:p>
        </p:txBody>
      </p:sp>
      <p:sp>
        <p:nvSpPr>
          <p:cNvPr id="55306" name="AutoShape 12" descr="Z"/>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003399"/>
                </a:solidFill>
                <a:latin typeface="Verdana" pitchFamily="34" charset="0"/>
                <a:cs typeface="Arial" charset="0"/>
              </a:defRPr>
            </a:lvl1pPr>
            <a:lvl2pPr marL="742950" indent="-285750" eaLnBrk="0" hangingPunct="0">
              <a:defRPr sz="2000">
                <a:solidFill>
                  <a:srgbClr val="003399"/>
                </a:solidFill>
                <a:latin typeface="Verdana" pitchFamily="34" charset="0"/>
                <a:cs typeface="Arial" charset="0"/>
              </a:defRPr>
            </a:lvl2pPr>
            <a:lvl3pPr marL="1143000" indent="-228600" eaLnBrk="0" hangingPunct="0">
              <a:defRPr sz="2000">
                <a:solidFill>
                  <a:srgbClr val="003399"/>
                </a:solidFill>
                <a:latin typeface="Verdana" pitchFamily="34" charset="0"/>
                <a:cs typeface="Arial" charset="0"/>
              </a:defRPr>
            </a:lvl3pPr>
            <a:lvl4pPr marL="1600200" indent="-228600" eaLnBrk="0" hangingPunct="0">
              <a:defRPr sz="2000">
                <a:solidFill>
                  <a:srgbClr val="003399"/>
                </a:solidFill>
                <a:latin typeface="Verdana" pitchFamily="34" charset="0"/>
                <a:cs typeface="Arial" charset="0"/>
              </a:defRPr>
            </a:lvl4pPr>
            <a:lvl5pPr marL="2057400" indent="-228600" eaLnBrk="0" hangingPunct="0">
              <a:defRPr sz="2000">
                <a:solidFill>
                  <a:srgbClr val="003399"/>
                </a:solidFill>
                <a:latin typeface="Verdana" pitchFamily="34" charset="0"/>
                <a:cs typeface="Arial" charset="0"/>
              </a:defRPr>
            </a:lvl5pPr>
            <a:lvl6pPr marL="2514600" indent="-228600" eaLnBrk="0" fontAlgn="base" hangingPunct="0">
              <a:spcBef>
                <a:spcPct val="0"/>
              </a:spcBef>
              <a:spcAft>
                <a:spcPct val="0"/>
              </a:spcAft>
              <a:defRPr sz="2000">
                <a:solidFill>
                  <a:srgbClr val="003399"/>
                </a:solidFill>
                <a:latin typeface="Verdana" pitchFamily="34" charset="0"/>
                <a:cs typeface="Arial" charset="0"/>
              </a:defRPr>
            </a:lvl6pPr>
            <a:lvl7pPr marL="2971800" indent="-228600" eaLnBrk="0" fontAlgn="base" hangingPunct="0">
              <a:spcBef>
                <a:spcPct val="0"/>
              </a:spcBef>
              <a:spcAft>
                <a:spcPct val="0"/>
              </a:spcAft>
              <a:defRPr sz="2000">
                <a:solidFill>
                  <a:srgbClr val="003399"/>
                </a:solidFill>
                <a:latin typeface="Verdana" pitchFamily="34" charset="0"/>
                <a:cs typeface="Arial" charset="0"/>
              </a:defRPr>
            </a:lvl7pPr>
            <a:lvl8pPr marL="3429000" indent="-228600" eaLnBrk="0" fontAlgn="base" hangingPunct="0">
              <a:spcBef>
                <a:spcPct val="0"/>
              </a:spcBef>
              <a:spcAft>
                <a:spcPct val="0"/>
              </a:spcAft>
              <a:defRPr sz="2000">
                <a:solidFill>
                  <a:srgbClr val="003399"/>
                </a:solidFill>
                <a:latin typeface="Verdana" pitchFamily="34" charset="0"/>
                <a:cs typeface="Arial" charset="0"/>
              </a:defRPr>
            </a:lvl8pPr>
            <a:lvl9pPr marL="3886200" indent="-228600" eaLnBrk="0" fontAlgn="base" hangingPunct="0">
              <a:spcBef>
                <a:spcPct val="0"/>
              </a:spcBef>
              <a:spcAft>
                <a:spcPct val="0"/>
              </a:spcAft>
              <a:defRPr sz="2000">
                <a:solidFill>
                  <a:srgbClr val="003399"/>
                </a:solidFill>
                <a:latin typeface="Verdana" pitchFamily="34" charset="0"/>
                <a:cs typeface="Arial" charset="0"/>
              </a:defRPr>
            </a:lvl9pPr>
          </a:lstStyle>
          <a:p>
            <a:pPr eaLnBrk="1" fontAlgn="base" hangingPunct="1">
              <a:spcBef>
                <a:spcPct val="0"/>
              </a:spcBef>
              <a:spcAft>
                <a:spcPct val="0"/>
              </a:spcAft>
            </a:pPr>
            <a:endParaRPr lang="it-IT" altLang="it-IT"/>
          </a:p>
        </p:txBody>
      </p:sp>
      <p:sp>
        <p:nvSpPr>
          <p:cNvPr id="55308" name="Rectangle 3"/>
          <p:cNvSpPr>
            <a:spLocks noChangeArrowheads="1"/>
          </p:cNvSpPr>
          <p:nvPr/>
        </p:nvSpPr>
        <p:spPr bwMode="auto">
          <a:xfrm>
            <a:off x="1763713" y="188913"/>
            <a:ext cx="66246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003399"/>
                </a:solidFill>
                <a:latin typeface="Verdana" pitchFamily="34" charset="0"/>
                <a:cs typeface="Arial" charset="0"/>
              </a:defRPr>
            </a:lvl1pPr>
            <a:lvl2pPr marL="742950" indent="-285750" eaLnBrk="0" hangingPunct="0">
              <a:defRPr sz="2000">
                <a:solidFill>
                  <a:srgbClr val="003399"/>
                </a:solidFill>
                <a:latin typeface="Verdana" pitchFamily="34" charset="0"/>
                <a:cs typeface="Arial" charset="0"/>
              </a:defRPr>
            </a:lvl2pPr>
            <a:lvl3pPr marL="1143000" indent="-228600" eaLnBrk="0" hangingPunct="0">
              <a:defRPr sz="2000">
                <a:solidFill>
                  <a:srgbClr val="003399"/>
                </a:solidFill>
                <a:latin typeface="Verdana" pitchFamily="34" charset="0"/>
                <a:cs typeface="Arial" charset="0"/>
              </a:defRPr>
            </a:lvl3pPr>
            <a:lvl4pPr marL="1600200" indent="-228600" eaLnBrk="0" hangingPunct="0">
              <a:defRPr sz="2000">
                <a:solidFill>
                  <a:srgbClr val="003399"/>
                </a:solidFill>
                <a:latin typeface="Verdana" pitchFamily="34" charset="0"/>
                <a:cs typeface="Arial" charset="0"/>
              </a:defRPr>
            </a:lvl4pPr>
            <a:lvl5pPr marL="2057400" indent="-228600" eaLnBrk="0" hangingPunct="0">
              <a:defRPr sz="2000">
                <a:solidFill>
                  <a:srgbClr val="003399"/>
                </a:solidFill>
                <a:latin typeface="Verdana" pitchFamily="34" charset="0"/>
                <a:cs typeface="Arial" charset="0"/>
              </a:defRPr>
            </a:lvl5pPr>
            <a:lvl6pPr marL="2514600" indent="-228600" eaLnBrk="0" fontAlgn="base" hangingPunct="0">
              <a:spcBef>
                <a:spcPct val="0"/>
              </a:spcBef>
              <a:spcAft>
                <a:spcPct val="0"/>
              </a:spcAft>
              <a:defRPr sz="2000">
                <a:solidFill>
                  <a:srgbClr val="003399"/>
                </a:solidFill>
                <a:latin typeface="Verdana" pitchFamily="34" charset="0"/>
                <a:cs typeface="Arial" charset="0"/>
              </a:defRPr>
            </a:lvl6pPr>
            <a:lvl7pPr marL="2971800" indent="-228600" eaLnBrk="0" fontAlgn="base" hangingPunct="0">
              <a:spcBef>
                <a:spcPct val="0"/>
              </a:spcBef>
              <a:spcAft>
                <a:spcPct val="0"/>
              </a:spcAft>
              <a:defRPr sz="2000">
                <a:solidFill>
                  <a:srgbClr val="003399"/>
                </a:solidFill>
                <a:latin typeface="Verdana" pitchFamily="34" charset="0"/>
                <a:cs typeface="Arial" charset="0"/>
              </a:defRPr>
            </a:lvl7pPr>
            <a:lvl8pPr marL="3429000" indent="-228600" eaLnBrk="0" fontAlgn="base" hangingPunct="0">
              <a:spcBef>
                <a:spcPct val="0"/>
              </a:spcBef>
              <a:spcAft>
                <a:spcPct val="0"/>
              </a:spcAft>
              <a:defRPr sz="2000">
                <a:solidFill>
                  <a:srgbClr val="003399"/>
                </a:solidFill>
                <a:latin typeface="Verdana" pitchFamily="34" charset="0"/>
                <a:cs typeface="Arial" charset="0"/>
              </a:defRPr>
            </a:lvl8pPr>
            <a:lvl9pPr marL="3886200" indent="-228600" eaLnBrk="0" fontAlgn="base" hangingPunct="0">
              <a:spcBef>
                <a:spcPct val="0"/>
              </a:spcBef>
              <a:spcAft>
                <a:spcPct val="0"/>
              </a:spcAft>
              <a:defRPr sz="2000">
                <a:solidFill>
                  <a:srgbClr val="003399"/>
                </a:solidFill>
                <a:latin typeface="Verdana" pitchFamily="34" charset="0"/>
                <a:cs typeface="Arial" charset="0"/>
              </a:defRPr>
            </a:lvl9pPr>
          </a:lstStyle>
          <a:p>
            <a:pPr lvl="0" algn="r" eaLnBrk="1" fontAlgn="base" hangingPunct="1">
              <a:spcAft>
                <a:spcPct val="0"/>
              </a:spcAft>
              <a:buNone/>
            </a:pPr>
            <a:r>
              <a:rPr lang="it-IT" sz="1400" i="1" kern="0" dirty="0">
                <a:solidFill>
                  <a:srgbClr val="CC6600"/>
                </a:solidFill>
                <a:latin typeface="Calibri"/>
              </a:rPr>
              <a:t>cambia il clima… in Friuli Venezia Giulia</a:t>
            </a:r>
          </a:p>
        </p:txBody>
      </p:sp>
      <p:pic>
        <p:nvPicPr>
          <p:cNvPr id="2052" name="Picture 4" descr="L’ultima occasione uti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3528" y="4592012"/>
            <a:ext cx="2808312" cy="1870698"/>
          </a:xfrm>
          <a:prstGeom prst="rect">
            <a:avLst/>
          </a:prstGeom>
          <a:noFill/>
          <a:extLst>
            <a:ext uri="{909E8E84-426E-40DD-AFC4-6F175D3DCCD1}">
              <a14:hiddenFill xmlns:a14="http://schemas.microsoft.com/office/drawing/2010/main">
                <a:solidFill>
                  <a:srgbClr val="FFFFFF"/>
                </a:solidFill>
              </a14:hiddenFill>
            </a:ext>
          </a:extLst>
        </p:spPr>
      </p:pic>
      <p:sp>
        <p:nvSpPr>
          <p:cNvPr id="55304" name="Rectangle 12"/>
          <p:cNvSpPr>
            <a:spLocks noChangeArrowheads="1"/>
          </p:cNvSpPr>
          <p:nvPr/>
        </p:nvSpPr>
        <p:spPr bwMode="auto">
          <a:xfrm>
            <a:off x="809624" y="3788842"/>
            <a:ext cx="7591883" cy="576262"/>
          </a:xfrm>
          <a:prstGeom prst="rect">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000">
                <a:solidFill>
                  <a:srgbClr val="003399"/>
                </a:solidFill>
                <a:latin typeface="Verdana" pitchFamily="34" charset="0"/>
                <a:cs typeface="Arial" charset="0"/>
              </a:defRPr>
            </a:lvl1pPr>
            <a:lvl2pPr marL="742950" indent="-285750" eaLnBrk="0" hangingPunct="0">
              <a:defRPr sz="2000">
                <a:solidFill>
                  <a:srgbClr val="003399"/>
                </a:solidFill>
                <a:latin typeface="Verdana" pitchFamily="34" charset="0"/>
                <a:cs typeface="Arial" charset="0"/>
              </a:defRPr>
            </a:lvl2pPr>
            <a:lvl3pPr marL="1143000" indent="-228600" eaLnBrk="0" hangingPunct="0">
              <a:defRPr sz="2000">
                <a:solidFill>
                  <a:srgbClr val="003399"/>
                </a:solidFill>
                <a:latin typeface="Verdana" pitchFamily="34" charset="0"/>
                <a:cs typeface="Arial" charset="0"/>
              </a:defRPr>
            </a:lvl3pPr>
            <a:lvl4pPr marL="1600200" indent="-228600" eaLnBrk="0" hangingPunct="0">
              <a:defRPr sz="2000">
                <a:solidFill>
                  <a:srgbClr val="003399"/>
                </a:solidFill>
                <a:latin typeface="Verdana" pitchFamily="34" charset="0"/>
                <a:cs typeface="Arial" charset="0"/>
              </a:defRPr>
            </a:lvl4pPr>
            <a:lvl5pPr marL="2057400" indent="-228600" eaLnBrk="0" hangingPunct="0">
              <a:defRPr sz="2000">
                <a:solidFill>
                  <a:srgbClr val="003399"/>
                </a:solidFill>
                <a:latin typeface="Verdana" pitchFamily="34" charset="0"/>
                <a:cs typeface="Arial" charset="0"/>
              </a:defRPr>
            </a:lvl5pPr>
            <a:lvl6pPr marL="2514600" indent="-228600" eaLnBrk="0" fontAlgn="base" hangingPunct="0">
              <a:spcBef>
                <a:spcPct val="0"/>
              </a:spcBef>
              <a:spcAft>
                <a:spcPct val="0"/>
              </a:spcAft>
              <a:defRPr sz="2000">
                <a:solidFill>
                  <a:srgbClr val="003399"/>
                </a:solidFill>
                <a:latin typeface="Verdana" pitchFamily="34" charset="0"/>
                <a:cs typeface="Arial" charset="0"/>
              </a:defRPr>
            </a:lvl6pPr>
            <a:lvl7pPr marL="2971800" indent="-228600" eaLnBrk="0" fontAlgn="base" hangingPunct="0">
              <a:spcBef>
                <a:spcPct val="0"/>
              </a:spcBef>
              <a:spcAft>
                <a:spcPct val="0"/>
              </a:spcAft>
              <a:defRPr sz="2000">
                <a:solidFill>
                  <a:srgbClr val="003399"/>
                </a:solidFill>
                <a:latin typeface="Verdana" pitchFamily="34" charset="0"/>
                <a:cs typeface="Arial" charset="0"/>
              </a:defRPr>
            </a:lvl7pPr>
            <a:lvl8pPr marL="3429000" indent="-228600" eaLnBrk="0" fontAlgn="base" hangingPunct="0">
              <a:spcBef>
                <a:spcPct val="0"/>
              </a:spcBef>
              <a:spcAft>
                <a:spcPct val="0"/>
              </a:spcAft>
              <a:defRPr sz="2000">
                <a:solidFill>
                  <a:srgbClr val="003399"/>
                </a:solidFill>
                <a:latin typeface="Verdana" pitchFamily="34" charset="0"/>
                <a:cs typeface="Arial" charset="0"/>
              </a:defRPr>
            </a:lvl8pPr>
            <a:lvl9pPr marL="3886200" indent="-228600" eaLnBrk="0" fontAlgn="base" hangingPunct="0">
              <a:spcBef>
                <a:spcPct val="0"/>
              </a:spcBef>
              <a:spcAft>
                <a:spcPct val="0"/>
              </a:spcAft>
              <a:defRPr sz="2000">
                <a:solidFill>
                  <a:srgbClr val="003399"/>
                </a:solidFill>
                <a:latin typeface="Verdana" pitchFamily="34" charset="0"/>
                <a:cs typeface="Arial" charset="0"/>
              </a:defRPr>
            </a:lvl9pPr>
          </a:lstStyle>
          <a:p>
            <a:pPr fontAlgn="base">
              <a:spcBef>
                <a:spcPct val="0"/>
              </a:spcBef>
              <a:spcAft>
                <a:spcPct val="0"/>
              </a:spcAft>
            </a:pPr>
            <a:r>
              <a:rPr lang="it-IT" sz="2400" b="1" dirty="0" smtClean="0">
                <a:latin typeface="Calibri" panose="020F0502020204030204" pitchFamily="34" charset="0"/>
              </a:rPr>
              <a:t>COP21 a Parigi nel 2015</a:t>
            </a:r>
            <a:r>
              <a:rPr lang="it-IT" sz="2400" dirty="0" smtClean="0">
                <a:latin typeface="Calibri" panose="020F0502020204030204" pitchFamily="34" charset="0"/>
              </a:rPr>
              <a:t> (30 novembre - 11 dicembre)</a:t>
            </a:r>
            <a:endParaRPr lang="it-IT" altLang="it-IT" sz="2400" b="1" i="1" dirty="0">
              <a:latin typeface="Calibri" pitchFamily="34" charset="0"/>
            </a:endParaRPr>
          </a:p>
        </p:txBody>
      </p:sp>
      <p:sp>
        <p:nvSpPr>
          <p:cNvPr id="17" name="Rectangle 12"/>
          <p:cNvSpPr>
            <a:spLocks noChangeArrowheads="1"/>
          </p:cNvSpPr>
          <p:nvPr/>
        </p:nvSpPr>
        <p:spPr bwMode="auto">
          <a:xfrm>
            <a:off x="3275856" y="4526582"/>
            <a:ext cx="5735199" cy="2214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000">
                <a:solidFill>
                  <a:srgbClr val="003399"/>
                </a:solidFill>
                <a:latin typeface="Verdana" pitchFamily="34" charset="0"/>
                <a:cs typeface="Arial" charset="0"/>
              </a:defRPr>
            </a:lvl1pPr>
            <a:lvl2pPr marL="742950" indent="-285750" eaLnBrk="0" hangingPunct="0">
              <a:defRPr sz="2000">
                <a:solidFill>
                  <a:srgbClr val="003399"/>
                </a:solidFill>
                <a:latin typeface="Verdana" pitchFamily="34" charset="0"/>
                <a:cs typeface="Arial" charset="0"/>
              </a:defRPr>
            </a:lvl2pPr>
            <a:lvl3pPr marL="1143000" indent="-228600" eaLnBrk="0" hangingPunct="0">
              <a:defRPr sz="2000">
                <a:solidFill>
                  <a:srgbClr val="003399"/>
                </a:solidFill>
                <a:latin typeface="Verdana" pitchFamily="34" charset="0"/>
                <a:cs typeface="Arial" charset="0"/>
              </a:defRPr>
            </a:lvl3pPr>
            <a:lvl4pPr marL="1600200" indent="-228600" eaLnBrk="0" hangingPunct="0">
              <a:defRPr sz="2000">
                <a:solidFill>
                  <a:srgbClr val="003399"/>
                </a:solidFill>
                <a:latin typeface="Verdana" pitchFamily="34" charset="0"/>
                <a:cs typeface="Arial" charset="0"/>
              </a:defRPr>
            </a:lvl4pPr>
            <a:lvl5pPr marL="2057400" indent="-228600" eaLnBrk="0" hangingPunct="0">
              <a:defRPr sz="2000">
                <a:solidFill>
                  <a:srgbClr val="003399"/>
                </a:solidFill>
                <a:latin typeface="Verdana" pitchFamily="34" charset="0"/>
                <a:cs typeface="Arial" charset="0"/>
              </a:defRPr>
            </a:lvl5pPr>
            <a:lvl6pPr marL="2514600" indent="-228600" eaLnBrk="0" fontAlgn="base" hangingPunct="0">
              <a:spcBef>
                <a:spcPct val="0"/>
              </a:spcBef>
              <a:spcAft>
                <a:spcPct val="0"/>
              </a:spcAft>
              <a:defRPr sz="2000">
                <a:solidFill>
                  <a:srgbClr val="003399"/>
                </a:solidFill>
                <a:latin typeface="Verdana" pitchFamily="34" charset="0"/>
                <a:cs typeface="Arial" charset="0"/>
              </a:defRPr>
            </a:lvl6pPr>
            <a:lvl7pPr marL="2971800" indent="-228600" eaLnBrk="0" fontAlgn="base" hangingPunct="0">
              <a:spcBef>
                <a:spcPct val="0"/>
              </a:spcBef>
              <a:spcAft>
                <a:spcPct val="0"/>
              </a:spcAft>
              <a:defRPr sz="2000">
                <a:solidFill>
                  <a:srgbClr val="003399"/>
                </a:solidFill>
                <a:latin typeface="Verdana" pitchFamily="34" charset="0"/>
                <a:cs typeface="Arial" charset="0"/>
              </a:defRPr>
            </a:lvl7pPr>
            <a:lvl8pPr marL="3429000" indent="-228600" eaLnBrk="0" fontAlgn="base" hangingPunct="0">
              <a:spcBef>
                <a:spcPct val="0"/>
              </a:spcBef>
              <a:spcAft>
                <a:spcPct val="0"/>
              </a:spcAft>
              <a:defRPr sz="2000">
                <a:solidFill>
                  <a:srgbClr val="003399"/>
                </a:solidFill>
                <a:latin typeface="Verdana" pitchFamily="34" charset="0"/>
                <a:cs typeface="Arial" charset="0"/>
              </a:defRPr>
            </a:lvl8pPr>
            <a:lvl9pPr marL="3886200" indent="-228600" eaLnBrk="0" fontAlgn="base" hangingPunct="0">
              <a:spcBef>
                <a:spcPct val="0"/>
              </a:spcBef>
              <a:spcAft>
                <a:spcPct val="0"/>
              </a:spcAft>
              <a:defRPr sz="2000">
                <a:solidFill>
                  <a:srgbClr val="003399"/>
                </a:solidFill>
                <a:latin typeface="Verdana" pitchFamily="34" charset="0"/>
                <a:cs typeface="Arial" charset="0"/>
              </a:defRPr>
            </a:lvl9pPr>
          </a:lstStyle>
          <a:p>
            <a:pPr fontAlgn="base">
              <a:spcBef>
                <a:spcPct val="20000"/>
              </a:spcBef>
              <a:spcAft>
                <a:spcPct val="0"/>
              </a:spcAft>
            </a:pPr>
            <a:r>
              <a:rPr lang="it-IT" sz="2400" b="1" dirty="0" smtClean="0">
                <a:solidFill>
                  <a:srgbClr val="C00000"/>
                </a:solidFill>
                <a:latin typeface="Calibri" panose="020F0502020204030204" pitchFamily="34" charset="0"/>
              </a:rPr>
              <a:t>un passo in avanti, ma bisogna continuare:</a:t>
            </a:r>
            <a:endParaRPr lang="it-IT" sz="2400" b="1" dirty="0" smtClean="0">
              <a:solidFill>
                <a:schemeClr val="bg1">
                  <a:lumMod val="50000"/>
                </a:schemeClr>
              </a:solidFill>
              <a:latin typeface="Calibri" panose="020F0502020204030204" pitchFamily="34" charset="0"/>
            </a:endParaRPr>
          </a:p>
          <a:p>
            <a:pPr fontAlgn="base">
              <a:spcBef>
                <a:spcPct val="20000"/>
              </a:spcBef>
              <a:spcAft>
                <a:spcPct val="0"/>
              </a:spcAft>
            </a:pPr>
            <a:r>
              <a:rPr lang="it-IT" sz="2400" b="1" dirty="0" smtClean="0">
                <a:solidFill>
                  <a:schemeClr val="bg1">
                    <a:lumMod val="50000"/>
                  </a:schemeClr>
                </a:solidFill>
                <a:latin typeface="Calibri" panose="020F0502020204030204" pitchFamily="34" charset="0"/>
              </a:rPr>
              <a:t>195 Paesi si sono impegnati a contenere l’aumento di temperatura entro i 2° C, ma la «promesse» dei singoli Paesi non sono ancora sufficienti a raggiungere questo obiettivo</a:t>
            </a:r>
            <a:endParaRPr lang="it-IT" altLang="it-IT" sz="2400" b="1" i="1" dirty="0">
              <a:solidFill>
                <a:schemeClr val="bg1">
                  <a:lumMod val="50000"/>
                </a:schemeClr>
              </a:solidFill>
              <a:latin typeface="Calibri" pitchFamily="34" charset="0"/>
            </a:endParaRPr>
          </a:p>
        </p:txBody>
      </p:sp>
      <p:pic>
        <p:nvPicPr>
          <p:cNvPr id="2054" name="Picture 6" descr="Risultati immagini per bambini dubbio"/>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9512" y="1336162"/>
            <a:ext cx="2293962" cy="158878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isultati immagini per family decision"/>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699792" y="1268760"/>
            <a:ext cx="2286000" cy="17145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2"/>
          <p:cNvSpPr>
            <a:spLocks noChangeArrowheads="1"/>
          </p:cNvSpPr>
          <p:nvPr/>
        </p:nvSpPr>
        <p:spPr bwMode="auto">
          <a:xfrm>
            <a:off x="5724127" y="1219352"/>
            <a:ext cx="2232645" cy="744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000">
                <a:solidFill>
                  <a:srgbClr val="003399"/>
                </a:solidFill>
                <a:latin typeface="Verdana" pitchFamily="34" charset="0"/>
                <a:cs typeface="Arial" charset="0"/>
              </a:defRPr>
            </a:lvl1pPr>
            <a:lvl2pPr marL="742950" indent="-285750" eaLnBrk="0" hangingPunct="0">
              <a:defRPr sz="2000">
                <a:solidFill>
                  <a:srgbClr val="003399"/>
                </a:solidFill>
                <a:latin typeface="Verdana" pitchFamily="34" charset="0"/>
                <a:cs typeface="Arial" charset="0"/>
              </a:defRPr>
            </a:lvl2pPr>
            <a:lvl3pPr marL="1143000" indent="-228600" eaLnBrk="0" hangingPunct="0">
              <a:defRPr sz="2000">
                <a:solidFill>
                  <a:srgbClr val="003399"/>
                </a:solidFill>
                <a:latin typeface="Verdana" pitchFamily="34" charset="0"/>
                <a:cs typeface="Arial" charset="0"/>
              </a:defRPr>
            </a:lvl3pPr>
            <a:lvl4pPr marL="1600200" indent="-228600" eaLnBrk="0" hangingPunct="0">
              <a:defRPr sz="2000">
                <a:solidFill>
                  <a:srgbClr val="003399"/>
                </a:solidFill>
                <a:latin typeface="Verdana" pitchFamily="34" charset="0"/>
                <a:cs typeface="Arial" charset="0"/>
              </a:defRPr>
            </a:lvl4pPr>
            <a:lvl5pPr marL="2057400" indent="-228600" eaLnBrk="0" hangingPunct="0">
              <a:defRPr sz="2000">
                <a:solidFill>
                  <a:srgbClr val="003399"/>
                </a:solidFill>
                <a:latin typeface="Verdana" pitchFamily="34" charset="0"/>
                <a:cs typeface="Arial" charset="0"/>
              </a:defRPr>
            </a:lvl5pPr>
            <a:lvl6pPr marL="2514600" indent="-228600" eaLnBrk="0" fontAlgn="base" hangingPunct="0">
              <a:spcBef>
                <a:spcPct val="0"/>
              </a:spcBef>
              <a:spcAft>
                <a:spcPct val="0"/>
              </a:spcAft>
              <a:defRPr sz="2000">
                <a:solidFill>
                  <a:srgbClr val="003399"/>
                </a:solidFill>
                <a:latin typeface="Verdana" pitchFamily="34" charset="0"/>
                <a:cs typeface="Arial" charset="0"/>
              </a:defRPr>
            </a:lvl6pPr>
            <a:lvl7pPr marL="2971800" indent="-228600" eaLnBrk="0" fontAlgn="base" hangingPunct="0">
              <a:spcBef>
                <a:spcPct val="0"/>
              </a:spcBef>
              <a:spcAft>
                <a:spcPct val="0"/>
              </a:spcAft>
              <a:defRPr sz="2000">
                <a:solidFill>
                  <a:srgbClr val="003399"/>
                </a:solidFill>
                <a:latin typeface="Verdana" pitchFamily="34" charset="0"/>
                <a:cs typeface="Arial" charset="0"/>
              </a:defRPr>
            </a:lvl7pPr>
            <a:lvl8pPr marL="3429000" indent="-228600" eaLnBrk="0" fontAlgn="base" hangingPunct="0">
              <a:spcBef>
                <a:spcPct val="0"/>
              </a:spcBef>
              <a:spcAft>
                <a:spcPct val="0"/>
              </a:spcAft>
              <a:defRPr sz="2000">
                <a:solidFill>
                  <a:srgbClr val="003399"/>
                </a:solidFill>
                <a:latin typeface="Verdana" pitchFamily="34" charset="0"/>
                <a:cs typeface="Arial" charset="0"/>
              </a:defRPr>
            </a:lvl8pPr>
            <a:lvl9pPr marL="3886200" indent="-228600" eaLnBrk="0" fontAlgn="base" hangingPunct="0">
              <a:spcBef>
                <a:spcPct val="0"/>
              </a:spcBef>
              <a:spcAft>
                <a:spcPct val="0"/>
              </a:spcAft>
              <a:defRPr sz="2000">
                <a:solidFill>
                  <a:srgbClr val="003399"/>
                </a:solidFill>
                <a:latin typeface="Verdana" pitchFamily="34" charset="0"/>
                <a:cs typeface="Arial" charset="0"/>
              </a:defRPr>
            </a:lvl9pPr>
          </a:lstStyle>
          <a:p>
            <a:pPr fontAlgn="base">
              <a:spcBef>
                <a:spcPct val="20000"/>
              </a:spcBef>
              <a:spcAft>
                <a:spcPct val="0"/>
              </a:spcAft>
            </a:pPr>
            <a:r>
              <a:rPr lang="it-IT" altLang="it-IT" sz="2400" b="1" dirty="0" smtClean="0">
                <a:latin typeface="Calibri" pitchFamily="34" charset="0"/>
              </a:rPr>
              <a:t>scelte e azioni </a:t>
            </a:r>
            <a:r>
              <a:rPr lang="it-IT" altLang="it-IT" sz="2400" b="1" dirty="0" smtClean="0">
                <a:solidFill>
                  <a:srgbClr val="C00000"/>
                </a:solidFill>
                <a:latin typeface="Calibri" pitchFamily="34" charset="0"/>
              </a:rPr>
              <a:t>individuali</a:t>
            </a:r>
            <a:endParaRPr lang="it-IT" altLang="it-IT" sz="2400" b="1" dirty="0">
              <a:solidFill>
                <a:srgbClr val="C00000"/>
              </a:solidFill>
              <a:latin typeface="Calibri" pitchFamily="34" charset="0"/>
            </a:endParaRPr>
          </a:p>
        </p:txBody>
      </p:sp>
      <p:sp>
        <p:nvSpPr>
          <p:cNvPr id="21" name="Rectangle 12"/>
          <p:cNvSpPr>
            <a:spLocks noChangeArrowheads="1"/>
          </p:cNvSpPr>
          <p:nvPr/>
        </p:nvSpPr>
        <p:spPr bwMode="auto">
          <a:xfrm>
            <a:off x="5724127" y="2275327"/>
            <a:ext cx="3286928" cy="1008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000">
                <a:solidFill>
                  <a:srgbClr val="003399"/>
                </a:solidFill>
                <a:latin typeface="Verdana" pitchFamily="34" charset="0"/>
                <a:cs typeface="Arial" charset="0"/>
              </a:defRPr>
            </a:lvl1pPr>
            <a:lvl2pPr marL="742950" indent="-285750" eaLnBrk="0" hangingPunct="0">
              <a:defRPr sz="2000">
                <a:solidFill>
                  <a:srgbClr val="003399"/>
                </a:solidFill>
                <a:latin typeface="Verdana" pitchFamily="34" charset="0"/>
                <a:cs typeface="Arial" charset="0"/>
              </a:defRPr>
            </a:lvl2pPr>
            <a:lvl3pPr marL="1143000" indent="-228600" eaLnBrk="0" hangingPunct="0">
              <a:defRPr sz="2000">
                <a:solidFill>
                  <a:srgbClr val="003399"/>
                </a:solidFill>
                <a:latin typeface="Verdana" pitchFamily="34" charset="0"/>
                <a:cs typeface="Arial" charset="0"/>
              </a:defRPr>
            </a:lvl3pPr>
            <a:lvl4pPr marL="1600200" indent="-228600" eaLnBrk="0" hangingPunct="0">
              <a:defRPr sz="2000">
                <a:solidFill>
                  <a:srgbClr val="003399"/>
                </a:solidFill>
                <a:latin typeface="Verdana" pitchFamily="34" charset="0"/>
                <a:cs typeface="Arial" charset="0"/>
              </a:defRPr>
            </a:lvl4pPr>
            <a:lvl5pPr marL="2057400" indent="-228600" eaLnBrk="0" hangingPunct="0">
              <a:defRPr sz="2000">
                <a:solidFill>
                  <a:srgbClr val="003399"/>
                </a:solidFill>
                <a:latin typeface="Verdana" pitchFamily="34" charset="0"/>
                <a:cs typeface="Arial" charset="0"/>
              </a:defRPr>
            </a:lvl5pPr>
            <a:lvl6pPr marL="2514600" indent="-228600" eaLnBrk="0" fontAlgn="base" hangingPunct="0">
              <a:spcBef>
                <a:spcPct val="0"/>
              </a:spcBef>
              <a:spcAft>
                <a:spcPct val="0"/>
              </a:spcAft>
              <a:defRPr sz="2000">
                <a:solidFill>
                  <a:srgbClr val="003399"/>
                </a:solidFill>
                <a:latin typeface="Verdana" pitchFamily="34" charset="0"/>
                <a:cs typeface="Arial" charset="0"/>
              </a:defRPr>
            </a:lvl6pPr>
            <a:lvl7pPr marL="2971800" indent="-228600" eaLnBrk="0" fontAlgn="base" hangingPunct="0">
              <a:spcBef>
                <a:spcPct val="0"/>
              </a:spcBef>
              <a:spcAft>
                <a:spcPct val="0"/>
              </a:spcAft>
              <a:defRPr sz="2000">
                <a:solidFill>
                  <a:srgbClr val="003399"/>
                </a:solidFill>
                <a:latin typeface="Verdana" pitchFamily="34" charset="0"/>
                <a:cs typeface="Arial" charset="0"/>
              </a:defRPr>
            </a:lvl7pPr>
            <a:lvl8pPr marL="3429000" indent="-228600" eaLnBrk="0" fontAlgn="base" hangingPunct="0">
              <a:spcBef>
                <a:spcPct val="0"/>
              </a:spcBef>
              <a:spcAft>
                <a:spcPct val="0"/>
              </a:spcAft>
              <a:defRPr sz="2000">
                <a:solidFill>
                  <a:srgbClr val="003399"/>
                </a:solidFill>
                <a:latin typeface="Verdana" pitchFamily="34" charset="0"/>
                <a:cs typeface="Arial" charset="0"/>
              </a:defRPr>
            </a:lvl8pPr>
            <a:lvl9pPr marL="3886200" indent="-228600" eaLnBrk="0" fontAlgn="base" hangingPunct="0">
              <a:spcBef>
                <a:spcPct val="0"/>
              </a:spcBef>
              <a:spcAft>
                <a:spcPct val="0"/>
              </a:spcAft>
              <a:defRPr sz="2000">
                <a:solidFill>
                  <a:srgbClr val="003399"/>
                </a:solidFill>
                <a:latin typeface="Verdana" pitchFamily="34" charset="0"/>
                <a:cs typeface="Arial" charset="0"/>
              </a:defRPr>
            </a:lvl9pPr>
          </a:lstStyle>
          <a:p>
            <a:pPr fontAlgn="base">
              <a:spcBef>
                <a:spcPct val="20000"/>
              </a:spcBef>
              <a:spcAft>
                <a:spcPct val="0"/>
              </a:spcAft>
            </a:pPr>
            <a:r>
              <a:rPr lang="it-IT" altLang="it-IT" sz="2400" b="1" dirty="0" smtClean="0">
                <a:solidFill>
                  <a:srgbClr val="C00000"/>
                </a:solidFill>
                <a:latin typeface="Calibri" pitchFamily="34" charset="0"/>
              </a:rPr>
              <a:t>politiche</a:t>
            </a:r>
            <a:r>
              <a:rPr lang="it-IT" altLang="it-IT" sz="2400" b="1" dirty="0" smtClean="0">
                <a:latin typeface="Calibri" pitchFamily="34" charset="0"/>
              </a:rPr>
              <a:t> e decisioni globali, nazionali, locali </a:t>
            </a:r>
            <a:endParaRPr lang="it-IT" altLang="it-IT" sz="2400" b="1" dirty="0">
              <a:latin typeface="Calibri" pitchFamily="34" charset="0"/>
            </a:endParaRPr>
          </a:p>
        </p:txBody>
      </p:sp>
      <p:sp>
        <p:nvSpPr>
          <p:cNvPr id="22" name="AutoShape 19"/>
          <p:cNvSpPr>
            <a:spLocks noChangeArrowheads="1"/>
          </p:cNvSpPr>
          <p:nvPr/>
        </p:nvSpPr>
        <p:spPr bwMode="auto">
          <a:xfrm rot="14717498">
            <a:off x="5305372" y="1547720"/>
            <a:ext cx="251619" cy="654442"/>
          </a:xfrm>
          <a:prstGeom prst="downArrow">
            <a:avLst>
              <a:gd name="adj1" fmla="val 50000"/>
              <a:gd name="adj2" fmla="val 78061"/>
            </a:avLst>
          </a:prstGeom>
          <a:solidFill>
            <a:srgbClr val="E5580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rgbClr val="003399"/>
                </a:solidFill>
                <a:latin typeface="Verdana" pitchFamily="34" charset="0"/>
                <a:cs typeface="Arial" charset="0"/>
              </a:defRPr>
            </a:lvl1pPr>
            <a:lvl2pPr marL="742950" indent="-285750" eaLnBrk="0" hangingPunct="0">
              <a:defRPr sz="2000">
                <a:solidFill>
                  <a:srgbClr val="003399"/>
                </a:solidFill>
                <a:latin typeface="Verdana" pitchFamily="34" charset="0"/>
                <a:cs typeface="Arial" charset="0"/>
              </a:defRPr>
            </a:lvl2pPr>
            <a:lvl3pPr marL="1143000" indent="-228600" eaLnBrk="0" hangingPunct="0">
              <a:defRPr sz="2000">
                <a:solidFill>
                  <a:srgbClr val="003399"/>
                </a:solidFill>
                <a:latin typeface="Verdana" pitchFamily="34" charset="0"/>
                <a:cs typeface="Arial" charset="0"/>
              </a:defRPr>
            </a:lvl3pPr>
            <a:lvl4pPr marL="1600200" indent="-228600" eaLnBrk="0" hangingPunct="0">
              <a:defRPr sz="2000">
                <a:solidFill>
                  <a:srgbClr val="003399"/>
                </a:solidFill>
                <a:latin typeface="Verdana" pitchFamily="34" charset="0"/>
                <a:cs typeface="Arial" charset="0"/>
              </a:defRPr>
            </a:lvl4pPr>
            <a:lvl5pPr marL="2057400" indent="-228600" eaLnBrk="0" hangingPunct="0">
              <a:defRPr sz="2000">
                <a:solidFill>
                  <a:srgbClr val="003399"/>
                </a:solidFill>
                <a:latin typeface="Verdana" pitchFamily="34" charset="0"/>
                <a:cs typeface="Arial" charset="0"/>
              </a:defRPr>
            </a:lvl5pPr>
            <a:lvl6pPr marL="2514600" indent="-228600" eaLnBrk="0" fontAlgn="base" hangingPunct="0">
              <a:spcBef>
                <a:spcPct val="0"/>
              </a:spcBef>
              <a:spcAft>
                <a:spcPct val="0"/>
              </a:spcAft>
              <a:defRPr sz="2000">
                <a:solidFill>
                  <a:srgbClr val="003399"/>
                </a:solidFill>
                <a:latin typeface="Verdana" pitchFamily="34" charset="0"/>
                <a:cs typeface="Arial" charset="0"/>
              </a:defRPr>
            </a:lvl6pPr>
            <a:lvl7pPr marL="2971800" indent="-228600" eaLnBrk="0" fontAlgn="base" hangingPunct="0">
              <a:spcBef>
                <a:spcPct val="0"/>
              </a:spcBef>
              <a:spcAft>
                <a:spcPct val="0"/>
              </a:spcAft>
              <a:defRPr sz="2000">
                <a:solidFill>
                  <a:srgbClr val="003399"/>
                </a:solidFill>
                <a:latin typeface="Verdana" pitchFamily="34" charset="0"/>
                <a:cs typeface="Arial" charset="0"/>
              </a:defRPr>
            </a:lvl7pPr>
            <a:lvl8pPr marL="3429000" indent="-228600" eaLnBrk="0" fontAlgn="base" hangingPunct="0">
              <a:spcBef>
                <a:spcPct val="0"/>
              </a:spcBef>
              <a:spcAft>
                <a:spcPct val="0"/>
              </a:spcAft>
              <a:defRPr sz="2000">
                <a:solidFill>
                  <a:srgbClr val="003399"/>
                </a:solidFill>
                <a:latin typeface="Verdana" pitchFamily="34" charset="0"/>
                <a:cs typeface="Arial" charset="0"/>
              </a:defRPr>
            </a:lvl8pPr>
            <a:lvl9pPr marL="3886200" indent="-228600" eaLnBrk="0" fontAlgn="base" hangingPunct="0">
              <a:spcBef>
                <a:spcPct val="0"/>
              </a:spcBef>
              <a:spcAft>
                <a:spcPct val="0"/>
              </a:spcAft>
              <a:defRPr sz="2000">
                <a:solidFill>
                  <a:srgbClr val="003399"/>
                </a:solidFill>
                <a:latin typeface="Verdana" pitchFamily="34" charset="0"/>
                <a:cs typeface="Arial" charset="0"/>
              </a:defRPr>
            </a:lvl9pPr>
          </a:lstStyle>
          <a:p>
            <a:pPr eaLnBrk="1" hangingPunct="1"/>
            <a:endParaRPr lang="it-IT" altLang="it-IT"/>
          </a:p>
        </p:txBody>
      </p:sp>
      <p:sp>
        <p:nvSpPr>
          <p:cNvPr id="23" name="AutoShape 19"/>
          <p:cNvSpPr>
            <a:spLocks noChangeArrowheads="1"/>
          </p:cNvSpPr>
          <p:nvPr/>
        </p:nvSpPr>
        <p:spPr bwMode="auto">
          <a:xfrm rot="17375351">
            <a:off x="5303935" y="2147197"/>
            <a:ext cx="251619" cy="661345"/>
          </a:xfrm>
          <a:prstGeom prst="downArrow">
            <a:avLst>
              <a:gd name="adj1" fmla="val 50000"/>
              <a:gd name="adj2" fmla="val 78061"/>
            </a:avLst>
          </a:prstGeom>
          <a:solidFill>
            <a:srgbClr val="E5580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rgbClr val="003399"/>
                </a:solidFill>
                <a:latin typeface="Verdana" pitchFamily="34" charset="0"/>
                <a:cs typeface="Arial" charset="0"/>
              </a:defRPr>
            </a:lvl1pPr>
            <a:lvl2pPr marL="742950" indent="-285750" eaLnBrk="0" hangingPunct="0">
              <a:defRPr sz="2000">
                <a:solidFill>
                  <a:srgbClr val="003399"/>
                </a:solidFill>
                <a:latin typeface="Verdana" pitchFamily="34" charset="0"/>
                <a:cs typeface="Arial" charset="0"/>
              </a:defRPr>
            </a:lvl2pPr>
            <a:lvl3pPr marL="1143000" indent="-228600" eaLnBrk="0" hangingPunct="0">
              <a:defRPr sz="2000">
                <a:solidFill>
                  <a:srgbClr val="003399"/>
                </a:solidFill>
                <a:latin typeface="Verdana" pitchFamily="34" charset="0"/>
                <a:cs typeface="Arial" charset="0"/>
              </a:defRPr>
            </a:lvl3pPr>
            <a:lvl4pPr marL="1600200" indent="-228600" eaLnBrk="0" hangingPunct="0">
              <a:defRPr sz="2000">
                <a:solidFill>
                  <a:srgbClr val="003399"/>
                </a:solidFill>
                <a:latin typeface="Verdana" pitchFamily="34" charset="0"/>
                <a:cs typeface="Arial" charset="0"/>
              </a:defRPr>
            </a:lvl4pPr>
            <a:lvl5pPr marL="2057400" indent="-228600" eaLnBrk="0" hangingPunct="0">
              <a:defRPr sz="2000">
                <a:solidFill>
                  <a:srgbClr val="003399"/>
                </a:solidFill>
                <a:latin typeface="Verdana" pitchFamily="34" charset="0"/>
                <a:cs typeface="Arial" charset="0"/>
              </a:defRPr>
            </a:lvl5pPr>
            <a:lvl6pPr marL="2514600" indent="-228600" eaLnBrk="0" fontAlgn="base" hangingPunct="0">
              <a:spcBef>
                <a:spcPct val="0"/>
              </a:spcBef>
              <a:spcAft>
                <a:spcPct val="0"/>
              </a:spcAft>
              <a:defRPr sz="2000">
                <a:solidFill>
                  <a:srgbClr val="003399"/>
                </a:solidFill>
                <a:latin typeface="Verdana" pitchFamily="34" charset="0"/>
                <a:cs typeface="Arial" charset="0"/>
              </a:defRPr>
            </a:lvl6pPr>
            <a:lvl7pPr marL="2971800" indent="-228600" eaLnBrk="0" fontAlgn="base" hangingPunct="0">
              <a:spcBef>
                <a:spcPct val="0"/>
              </a:spcBef>
              <a:spcAft>
                <a:spcPct val="0"/>
              </a:spcAft>
              <a:defRPr sz="2000">
                <a:solidFill>
                  <a:srgbClr val="003399"/>
                </a:solidFill>
                <a:latin typeface="Verdana" pitchFamily="34" charset="0"/>
                <a:cs typeface="Arial" charset="0"/>
              </a:defRPr>
            </a:lvl7pPr>
            <a:lvl8pPr marL="3429000" indent="-228600" eaLnBrk="0" fontAlgn="base" hangingPunct="0">
              <a:spcBef>
                <a:spcPct val="0"/>
              </a:spcBef>
              <a:spcAft>
                <a:spcPct val="0"/>
              </a:spcAft>
              <a:defRPr sz="2000">
                <a:solidFill>
                  <a:srgbClr val="003399"/>
                </a:solidFill>
                <a:latin typeface="Verdana" pitchFamily="34" charset="0"/>
                <a:cs typeface="Arial" charset="0"/>
              </a:defRPr>
            </a:lvl8pPr>
            <a:lvl9pPr marL="3886200" indent="-228600" eaLnBrk="0" fontAlgn="base" hangingPunct="0">
              <a:spcBef>
                <a:spcPct val="0"/>
              </a:spcBef>
              <a:spcAft>
                <a:spcPct val="0"/>
              </a:spcAft>
              <a:defRPr sz="2000">
                <a:solidFill>
                  <a:srgbClr val="003399"/>
                </a:solidFill>
                <a:latin typeface="Verdana" pitchFamily="34" charset="0"/>
                <a:cs typeface="Arial" charset="0"/>
              </a:defRPr>
            </a:lvl9pPr>
          </a:lstStyle>
          <a:p>
            <a:pPr eaLnBrk="1" hangingPunct="1"/>
            <a:endParaRPr lang="it-IT" altLang="it-IT"/>
          </a:p>
        </p:txBody>
      </p:sp>
      <p:sp>
        <p:nvSpPr>
          <p:cNvPr id="26" name="AutoShape 19"/>
          <p:cNvSpPr>
            <a:spLocks noChangeArrowheads="1"/>
          </p:cNvSpPr>
          <p:nvPr/>
        </p:nvSpPr>
        <p:spPr bwMode="auto">
          <a:xfrm rot="3386373">
            <a:off x="5076903" y="2822841"/>
            <a:ext cx="346669" cy="1181716"/>
          </a:xfrm>
          <a:prstGeom prst="downArrow">
            <a:avLst>
              <a:gd name="adj1" fmla="val 50000"/>
              <a:gd name="adj2" fmla="val 78061"/>
            </a:avLst>
          </a:prstGeom>
          <a:solidFill>
            <a:srgbClr val="3366CC"/>
          </a:solidFill>
          <a:ln w="9525">
            <a:solidFill>
              <a:schemeClr val="tx1"/>
            </a:solidFill>
            <a:miter lim="800000"/>
            <a:headEnd/>
            <a:tailEnd/>
          </a:ln>
          <a:effectLst/>
        </p:spPr>
        <p:txBody>
          <a:bodyPr wrap="none" anchor="ctr"/>
          <a:lstStyle>
            <a:lvl1pPr eaLnBrk="0" hangingPunct="0">
              <a:defRPr sz="2000">
                <a:solidFill>
                  <a:srgbClr val="003399"/>
                </a:solidFill>
                <a:latin typeface="Verdana" pitchFamily="34" charset="0"/>
                <a:cs typeface="Arial" charset="0"/>
              </a:defRPr>
            </a:lvl1pPr>
            <a:lvl2pPr marL="742950" indent="-285750" eaLnBrk="0" hangingPunct="0">
              <a:defRPr sz="2000">
                <a:solidFill>
                  <a:srgbClr val="003399"/>
                </a:solidFill>
                <a:latin typeface="Verdana" pitchFamily="34" charset="0"/>
                <a:cs typeface="Arial" charset="0"/>
              </a:defRPr>
            </a:lvl2pPr>
            <a:lvl3pPr marL="1143000" indent="-228600" eaLnBrk="0" hangingPunct="0">
              <a:defRPr sz="2000">
                <a:solidFill>
                  <a:srgbClr val="003399"/>
                </a:solidFill>
                <a:latin typeface="Verdana" pitchFamily="34" charset="0"/>
                <a:cs typeface="Arial" charset="0"/>
              </a:defRPr>
            </a:lvl3pPr>
            <a:lvl4pPr marL="1600200" indent="-228600" eaLnBrk="0" hangingPunct="0">
              <a:defRPr sz="2000">
                <a:solidFill>
                  <a:srgbClr val="003399"/>
                </a:solidFill>
                <a:latin typeface="Verdana" pitchFamily="34" charset="0"/>
                <a:cs typeface="Arial" charset="0"/>
              </a:defRPr>
            </a:lvl4pPr>
            <a:lvl5pPr marL="2057400" indent="-228600" eaLnBrk="0" hangingPunct="0">
              <a:defRPr sz="2000">
                <a:solidFill>
                  <a:srgbClr val="003399"/>
                </a:solidFill>
                <a:latin typeface="Verdana" pitchFamily="34" charset="0"/>
                <a:cs typeface="Arial" charset="0"/>
              </a:defRPr>
            </a:lvl5pPr>
            <a:lvl6pPr marL="2514600" indent="-228600" eaLnBrk="0" fontAlgn="base" hangingPunct="0">
              <a:spcBef>
                <a:spcPct val="0"/>
              </a:spcBef>
              <a:spcAft>
                <a:spcPct val="0"/>
              </a:spcAft>
              <a:defRPr sz="2000">
                <a:solidFill>
                  <a:srgbClr val="003399"/>
                </a:solidFill>
                <a:latin typeface="Verdana" pitchFamily="34" charset="0"/>
                <a:cs typeface="Arial" charset="0"/>
              </a:defRPr>
            </a:lvl6pPr>
            <a:lvl7pPr marL="2971800" indent="-228600" eaLnBrk="0" fontAlgn="base" hangingPunct="0">
              <a:spcBef>
                <a:spcPct val="0"/>
              </a:spcBef>
              <a:spcAft>
                <a:spcPct val="0"/>
              </a:spcAft>
              <a:defRPr sz="2000">
                <a:solidFill>
                  <a:srgbClr val="003399"/>
                </a:solidFill>
                <a:latin typeface="Verdana" pitchFamily="34" charset="0"/>
                <a:cs typeface="Arial" charset="0"/>
              </a:defRPr>
            </a:lvl7pPr>
            <a:lvl8pPr marL="3429000" indent="-228600" eaLnBrk="0" fontAlgn="base" hangingPunct="0">
              <a:spcBef>
                <a:spcPct val="0"/>
              </a:spcBef>
              <a:spcAft>
                <a:spcPct val="0"/>
              </a:spcAft>
              <a:defRPr sz="2000">
                <a:solidFill>
                  <a:srgbClr val="003399"/>
                </a:solidFill>
                <a:latin typeface="Verdana" pitchFamily="34" charset="0"/>
                <a:cs typeface="Arial" charset="0"/>
              </a:defRPr>
            </a:lvl8pPr>
            <a:lvl9pPr marL="3886200" indent="-228600" eaLnBrk="0" fontAlgn="base" hangingPunct="0">
              <a:spcBef>
                <a:spcPct val="0"/>
              </a:spcBef>
              <a:spcAft>
                <a:spcPct val="0"/>
              </a:spcAft>
              <a:defRPr sz="2000">
                <a:solidFill>
                  <a:srgbClr val="003399"/>
                </a:solidFill>
                <a:latin typeface="Verdana" pitchFamily="34" charset="0"/>
                <a:cs typeface="Arial" charset="0"/>
              </a:defRPr>
            </a:lvl9pPr>
          </a:lstStyle>
          <a:p>
            <a:pPr eaLnBrk="1" hangingPunct="1"/>
            <a:endParaRPr lang="it-IT" altLang="it-IT"/>
          </a:p>
        </p:txBody>
      </p:sp>
      <p:pic>
        <p:nvPicPr>
          <p:cNvPr id="19" name="Immagine 1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700733" y="123453"/>
            <a:ext cx="391158" cy="497235"/>
          </a:xfrm>
          <a:prstGeom prst="rect">
            <a:avLst/>
          </a:prstGeom>
        </p:spPr>
      </p:pic>
    </p:spTree>
    <p:extLst>
      <p:ext uri="{BB962C8B-B14F-4D97-AF65-F5344CB8AC3E}">
        <p14:creationId xmlns:p14="http://schemas.microsoft.com/office/powerpoint/2010/main" val="301285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Picture 10" descr="meteo_fvg_O"/>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7950" y="165100"/>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Line 7"/>
          <p:cNvSpPr>
            <a:spLocks noChangeShapeType="1"/>
          </p:cNvSpPr>
          <p:nvPr/>
        </p:nvSpPr>
        <p:spPr bwMode="auto">
          <a:xfrm>
            <a:off x="1619250" y="476250"/>
            <a:ext cx="69850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it-IT" sz="2000">
              <a:solidFill>
                <a:srgbClr val="003399"/>
              </a:solidFill>
              <a:cs typeface="Arial" charset="0"/>
            </a:endParaRPr>
          </a:p>
        </p:txBody>
      </p:sp>
      <p:sp>
        <p:nvSpPr>
          <p:cNvPr id="55302" name="Line 7"/>
          <p:cNvSpPr>
            <a:spLocks noChangeShapeType="1"/>
          </p:cNvSpPr>
          <p:nvPr/>
        </p:nvSpPr>
        <p:spPr bwMode="auto">
          <a:xfrm>
            <a:off x="179388" y="6597650"/>
            <a:ext cx="8713787"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it-IT" sz="2000">
              <a:solidFill>
                <a:srgbClr val="003399"/>
              </a:solidFill>
              <a:cs typeface="Arial" charset="0"/>
            </a:endParaRPr>
          </a:p>
        </p:txBody>
      </p:sp>
      <p:sp>
        <p:nvSpPr>
          <p:cNvPr id="55303" name="Rectangle 12"/>
          <p:cNvSpPr>
            <a:spLocks noChangeArrowheads="1"/>
          </p:cNvSpPr>
          <p:nvPr/>
        </p:nvSpPr>
        <p:spPr bwMode="auto">
          <a:xfrm>
            <a:off x="107950" y="476250"/>
            <a:ext cx="8983941" cy="7205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1"/>
          <a:lstStyle>
            <a:lvl1pPr eaLnBrk="0" hangingPunct="0">
              <a:defRPr sz="2000">
                <a:solidFill>
                  <a:srgbClr val="003399"/>
                </a:solidFill>
                <a:latin typeface="Verdana" pitchFamily="34" charset="0"/>
                <a:cs typeface="Arial" charset="0"/>
              </a:defRPr>
            </a:lvl1pPr>
            <a:lvl2pPr marL="742950" indent="-285750" eaLnBrk="0" hangingPunct="0">
              <a:defRPr sz="2000">
                <a:solidFill>
                  <a:srgbClr val="003399"/>
                </a:solidFill>
                <a:latin typeface="Verdana" pitchFamily="34" charset="0"/>
                <a:cs typeface="Arial" charset="0"/>
              </a:defRPr>
            </a:lvl2pPr>
            <a:lvl3pPr marL="1143000" indent="-228600" eaLnBrk="0" hangingPunct="0">
              <a:defRPr sz="2000">
                <a:solidFill>
                  <a:srgbClr val="003399"/>
                </a:solidFill>
                <a:latin typeface="Verdana" pitchFamily="34" charset="0"/>
                <a:cs typeface="Arial" charset="0"/>
              </a:defRPr>
            </a:lvl3pPr>
            <a:lvl4pPr marL="1600200" indent="-228600" eaLnBrk="0" hangingPunct="0">
              <a:defRPr sz="2000">
                <a:solidFill>
                  <a:srgbClr val="003399"/>
                </a:solidFill>
                <a:latin typeface="Verdana" pitchFamily="34" charset="0"/>
                <a:cs typeface="Arial" charset="0"/>
              </a:defRPr>
            </a:lvl4pPr>
            <a:lvl5pPr marL="2057400" indent="-228600" eaLnBrk="0" hangingPunct="0">
              <a:defRPr sz="2000">
                <a:solidFill>
                  <a:srgbClr val="003399"/>
                </a:solidFill>
                <a:latin typeface="Verdana" pitchFamily="34" charset="0"/>
                <a:cs typeface="Arial" charset="0"/>
              </a:defRPr>
            </a:lvl5pPr>
            <a:lvl6pPr marL="2514600" indent="-228600" eaLnBrk="0" fontAlgn="base" hangingPunct="0">
              <a:spcBef>
                <a:spcPct val="0"/>
              </a:spcBef>
              <a:spcAft>
                <a:spcPct val="0"/>
              </a:spcAft>
              <a:defRPr sz="2000">
                <a:solidFill>
                  <a:srgbClr val="003399"/>
                </a:solidFill>
                <a:latin typeface="Verdana" pitchFamily="34" charset="0"/>
                <a:cs typeface="Arial" charset="0"/>
              </a:defRPr>
            </a:lvl6pPr>
            <a:lvl7pPr marL="2971800" indent="-228600" eaLnBrk="0" fontAlgn="base" hangingPunct="0">
              <a:spcBef>
                <a:spcPct val="0"/>
              </a:spcBef>
              <a:spcAft>
                <a:spcPct val="0"/>
              </a:spcAft>
              <a:defRPr sz="2000">
                <a:solidFill>
                  <a:srgbClr val="003399"/>
                </a:solidFill>
                <a:latin typeface="Verdana" pitchFamily="34" charset="0"/>
                <a:cs typeface="Arial" charset="0"/>
              </a:defRPr>
            </a:lvl7pPr>
            <a:lvl8pPr marL="3429000" indent="-228600" eaLnBrk="0" fontAlgn="base" hangingPunct="0">
              <a:spcBef>
                <a:spcPct val="0"/>
              </a:spcBef>
              <a:spcAft>
                <a:spcPct val="0"/>
              </a:spcAft>
              <a:defRPr sz="2000">
                <a:solidFill>
                  <a:srgbClr val="003399"/>
                </a:solidFill>
                <a:latin typeface="Verdana" pitchFamily="34" charset="0"/>
                <a:cs typeface="Arial" charset="0"/>
              </a:defRPr>
            </a:lvl8pPr>
            <a:lvl9pPr marL="3886200" indent="-228600" eaLnBrk="0" fontAlgn="base" hangingPunct="0">
              <a:spcBef>
                <a:spcPct val="0"/>
              </a:spcBef>
              <a:spcAft>
                <a:spcPct val="0"/>
              </a:spcAft>
              <a:defRPr sz="2000">
                <a:solidFill>
                  <a:srgbClr val="003399"/>
                </a:solidFill>
                <a:latin typeface="Verdana" pitchFamily="34" charset="0"/>
                <a:cs typeface="Arial" charset="0"/>
              </a:defRPr>
            </a:lvl9pPr>
          </a:lstStyle>
          <a:p>
            <a:pPr algn="ctr" fontAlgn="base">
              <a:spcBef>
                <a:spcPct val="0"/>
              </a:spcBef>
              <a:spcAft>
                <a:spcPct val="0"/>
              </a:spcAft>
            </a:pPr>
            <a:r>
              <a:rPr lang="it-IT" altLang="it-IT" sz="3200" b="1" dirty="0" smtClean="0">
                <a:solidFill>
                  <a:srgbClr val="C00000"/>
                </a:solidFill>
                <a:latin typeface="Calibri" pitchFamily="34" charset="0"/>
              </a:rPr>
              <a:t>l’Accordo di Parigi sui cambiamenti climatici</a:t>
            </a:r>
            <a:endParaRPr lang="it-IT" altLang="it-IT" sz="3200" b="1" dirty="0">
              <a:solidFill>
                <a:srgbClr val="C00000"/>
              </a:solidFill>
              <a:latin typeface="Calibri" pitchFamily="34" charset="0"/>
            </a:endParaRPr>
          </a:p>
        </p:txBody>
      </p:sp>
      <p:sp>
        <p:nvSpPr>
          <p:cNvPr id="55306" name="AutoShape 12" descr="Z"/>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003399"/>
                </a:solidFill>
                <a:latin typeface="Verdana" pitchFamily="34" charset="0"/>
                <a:cs typeface="Arial" charset="0"/>
              </a:defRPr>
            </a:lvl1pPr>
            <a:lvl2pPr marL="742950" indent="-285750" eaLnBrk="0" hangingPunct="0">
              <a:defRPr sz="2000">
                <a:solidFill>
                  <a:srgbClr val="003399"/>
                </a:solidFill>
                <a:latin typeface="Verdana" pitchFamily="34" charset="0"/>
                <a:cs typeface="Arial" charset="0"/>
              </a:defRPr>
            </a:lvl2pPr>
            <a:lvl3pPr marL="1143000" indent="-228600" eaLnBrk="0" hangingPunct="0">
              <a:defRPr sz="2000">
                <a:solidFill>
                  <a:srgbClr val="003399"/>
                </a:solidFill>
                <a:latin typeface="Verdana" pitchFamily="34" charset="0"/>
                <a:cs typeface="Arial" charset="0"/>
              </a:defRPr>
            </a:lvl3pPr>
            <a:lvl4pPr marL="1600200" indent="-228600" eaLnBrk="0" hangingPunct="0">
              <a:defRPr sz="2000">
                <a:solidFill>
                  <a:srgbClr val="003399"/>
                </a:solidFill>
                <a:latin typeface="Verdana" pitchFamily="34" charset="0"/>
                <a:cs typeface="Arial" charset="0"/>
              </a:defRPr>
            </a:lvl4pPr>
            <a:lvl5pPr marL="2057400" indent="-228600" eaLnBrk="0" hangingPunct="0">
              <a:defRPr sz="2000">
                <a:solidFill>
                  <a:srgbClr val="003399"/>
                </a:solidFill>
                <a:latin typeface="Verdana" pitchFamily="34" charset="0"/>
                <a:cs typeface="Arial" charset="0"/>
              </a:defRPr>
            </a:lvl5pPr>
            <a:lvl6pPr marL="2514600" indent="-228600" eaLnBrk="0" fontAlgn="base" hangingPunct="0">
              <a:spcBef>
                <a:spcPct val="0"/>
              </a:spcBef>
              <a:spcAft>
                <a:spcPct val="0"/>
              </a:spcAft>
              <a:defRPr sz="2000">
                <a:solidFill>
                  <a:srgbClr val="003399"/>
                </a:solidFill>
                <a:latin typeface="Verdana" pitchFamily="34" charset="0"/>
                <a:cs typeface="Arial" charset="0"/>
              </a:defRPr>
            </a:lvl6pPr>
            <a:lvl7pPr marL="2971800" indent="-228600" eaLnBrk="0" fontAlgn="base" hangingPunct="0">
              <a:spcBef>
                <a:spcPct val="0"/>
              </a:spcBef>
              <a:spcAft>
                <a:spcPct val="0"/>
              </a:spcAft>
              <a:defRPr sz="2000">
                <a:solidFill>
                  <a:srgbClr val="003399"/>
                </a:solidFill>
                <a:latin typeface="Verdana" pitchFamily="34" charset="0"/>
                <a:cs typeface="Arial" charset="0"/>
              </a:defRPr>
            </a:lvl7pPr>
            <a:lvl8pPr marL="3429000" indent="-228600" eaLnBrk="0" fontAlgn="base" hangingPunct="0">
              <a:spcBef>
                <a:spcPct val="0"/>
              </a:spcBef>
              <a:spcAft>
                <a:spcPct val="0"/>
              </a:spcAft>
              <a:defRPr sz="2000">
                <a:solidFill>
                  <a:srgbClr val="003399"/>
                </a:solidFill>
                <a:latin typeface="Verdana" pitchFamily="34" charset="0"/>
                <a:cs typeface="Arial" charset="0"/>
              </a:defRPr>
            </a:lvl8pPr>
            <a:lvl9pPr marL="3886200" indent="-228600" eaLnBrk="0" fontAlgn="base" hangingPunct="0">
              <a:spcBef>
                <a:spcPct val="0"/>
              </a:spcBef>
              <a:spcAft>
                <a:spcPct val="0"/>
              </a:spcAft>
              <a:defRPr sz="2000">
                <a:solidFill>
                  <a:srgbClr val="003399"/>
                </a:solidFill>
                <a:latin typeface="Verdana" pitchFamily="34" charset="0"/>
                <a:cs typeface="Arial" charset="0"/>
              </a:defRPr>
            </a:lvl9pPr>
          </a:lstStyle>
          <a:p>
            <a:pPr eaLnBrk="1" fontAlgn="base" hangingPunct="1">
              <a:spcBef>
                <a:spcPct val="0"/>
              </a:spcBef>
              <a:spcAft>
                <a:spcPct val="0"/>
              </a:spcAft>
            </a:pPr>
            <a:endParaRPr lang="it-IT" altLang="it-IT"/>
          </a:p>
        </p:txBody>
      </p:sp>
      <p:sp>
        <p:nvSpPr>
          <p:cNvPr id="55308" name="Rectangle 3"/>
          <p:cNvSpPr>
            <a:spLocks noChangeArrowheads="1"/>
          </p:cNvSpPr>
          <p:nvPr/>
        </p:nvSpPr>
        <p:spPr bwMode="auto">
          <a:xfrm>
            <a:off x="1763713" y="188913"/>
            <a:ext cx="66246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003399"/>
                </a:solidFill>
                <a:latin typeface="Verdana" pitchFamily="34" charset="0"/>
                <a:cs typeface="Arial" charset="0"/>
              </a:defRPr>
            </a:lvl1pPr>
            <a:lvl2pPr marL="742950" indent="-285750" eaLnBrk="0" hangingPunct="0">
              <a:defRPr sz="2000">
                <a:solidFill>
                  <a:srgbClr val="003399"/>
                </a:solidFill>
                <a:latin typeface="Verdana" pitchFamily="34" charset="0"/>
                <a:cs typeface="Arial" charset="0"/>
              </a:defRPr>
            </a:lvl2pPr>
            <a:lvl3pPr marL="1143000" indent="-228600" eaLnBrk="0" hangingPunct="0">
              <a:defRPr sz="2000">
                <a:solidFill>
                  <a:srgbClr val="003399"/>
                </a:solidFill>
                <a:latin typeface="Verdana" pitchFamily="34" charset="0"/>
                <a:cs typeface="Arial" charset="0"/>
              </a:defRPr>
            </a:lvl3pPr>
            <a:lvl4pPr marL="1600200" indent="-228600" eaLnBrk="0" hangingPunct="0">
              <a:defRPr sz="2000">
                <a:solidFill>
                  <a:srgbClr val="003399"/>
                </a:solidFill>
                <a:latin typeface="Verdana" pitchFamily="34" charset="0"/>
                <a:cs typeface="Arial" charset="0"/>
              </a:defRPr>
            </a:lvl4pPr>
            <a:lvl5pPr marL="2057400" indent="-228600" eaLnBrk="0" hangingPunct="0">
              <a:defRPr sz="2000">
                <a:solidFill>
                  <a:srgbClr val="003399"/>
                </a:solidFill>
                <a:latin typeface="Verdana" pitchFamily="34" charset="0"/>
                <a:cs typeface="Arial" charset="0"/>
              </a:defRPr>
            </a:lvl5pPr>
            <a:lvl6pPr marL="2514600" indent="-228600" eaLnBrk="0" fontAlgn="base" hangingPunct="0">
              <a:spcBef>
                <a:spcPct val="0"/>
              </a:spcBef>
              <a:spcAft>
                <a:spcPct val="0"/>
              </a:spcAft>
              <a:defRPr sz="2000">
                <a:solidFill>
                  <a:srgbClr val="003399"/>
                </a:solidFill>
                <a:latin typeface="Verdana" pitchFamily="34" charset="0"/>
                <a:cs typeface="Arial" charset="0"/>
              </a:defRPr>
            </a:lvl6pPr>
            <a:lvl7pPr marL="2971800" indent="-228600" eaLnBrk="0" fontAlgn="base" hangingPunct="0">
              <a:spcBef>
                <a:spcPct val="0"/>
              </a:spcBef>
              <a:spcAft>
                <a:spcPct val="0"/>
              </a:spcAft>
              <a:defRPr sz="2000">
                <a:solidFill>
                  <a:srgbClr val="003399"/>
                </a:solidFill>
                <a:latin typeface="Verdana" pitchFamily="34" charset="0"/>
                <a:cs typeface="Arial" charset="0"/>
              </a:defRPr>
            </a:lvl7pPr>
            <a:lvl8pPr marL="3429000" indent="-228600" eaLnBrk="0" fontAlgn="base" hangingPunct="0">
              <a:spcBef>
                <a:spcPct val="0"/>
              </a:spcBef>
              <a:spcAft>
                <a:spcPct val="0"/>
              </a:spcAft>
              <a:defRPr sz="2000">
                <a:solidFill>
                  <a:srgbClr val="003399"/>
                </a:solidFill>
                <a:latin typeface="Verdana" pitchFamily="34" charset="0"/>
                <a:cs typeface="Arial" charset="0"/>
              </a:defRPr>
            </a:lvl8pPr>
            <a:lvl9pPr marL="3886200" indent="-228600" eaLnBrk="0" fontAlgn="base" hangingPunct="0">
              <a:spcBef>
                <a:spcPct val="0"/>
              </a:spcBef>
              <a:spcAft>
                <a:spcPct val="0"/>
              </a:spcAft>
              <a:defRPr sz="2000">
                <a:solidFill>
                  <a:srgbClr val="003399"/>
                </a:solidFill>
                <a:latin typeface="Verdana" pitchFamily="34" charset="0"/>
                <a:cs typeface="Arial" charset="0"/>
              </a:defRPr>
            </a:lvl9pPr>
          </a:lstStyle>
          <a:p>
            <a:pPr lvl="0" algn="r" eaLnBrk="1" fontAlgn="base" hangingPunct="1">
              <a:spcAft>
                <a:spcPct val="0"/>
              </a:spcAft>
              <a:buNone/>
            </a:pPr>
            <a:r>
              <a:rPr lang="it-IT" sz="1400" i="1" kern="0" dirty="0">
                <a:solidFill>
                  <a:srgbClr val="CC6600"/>
                </a:solidFill>
                <a:latin typeface="Calibri"/>
              </a:rPr>
              <a:t>cambia il clima… in Friuli Venezia Giulia</a:t>
            </a:r>
          </a:p>
        </p:txBody>
      </p:sp>
      <p:sp>
        <p:nvSpPr>
          <p:cNvPr id="55304" name="Rectangle 12"/>
          <p:cNvSpPr>
            <a:spLocks noChangeArrowheads="1"/>
          </p:cNvSpPr>
          <p:nvPr/>
        </p:nvSpPr>
        <p:spPr bwMode="auto">
          <a:xfrm>
            <a:off x="6725699" y="1141909"/>
            <a:ext cx="2170613" cy="1966732"/>
          </a:xfrm>
          <a:prstGeom prst="verticalScroll">
            <a:avLst/>
          </a:prstGeom>
          <a:solidFill>
            <a:srgbClr val="FF9933"/>
          </a:solidFill>
          <a:ln w="9525">
            <a:solidFill>
              <a:schemeClr val="accent1">
                <a:lumMod val="50000"/>
              </a:schemeClr>
            </a:solidFill>
            <a:miter lim="800000"/>
            <a:headEnd/>
            <a:tailEnd/>
          </a:ln>
          <a:extLst/>
        </p:spPr>
        <p:txBody>
          <a:bodyPr anchor="ctr" anchorCtr="1"/>
          <a:lstStyle>
            <a:lvl1pPr eaLnBrk="0" hangingPunct="0">
              <a:defRPr sz="2000">
                <a:solidFill>
                  <a:srgbClr val="003399"/>
                </a:solidFill>
                <a:latin typeface="Verdana" pitchFamily="34" charset="0"/>
                <a:cs typeface="Arial" charset="0"/>
              </a:defRPr>
            </a:lvl1pPr>
            <a:lvl2pPr marL="742950" indent="-285750" eaLnBrk="0" hangingPunct="0">
              <a:defRPr sz="2000">
                <a:solidFill>
                  <a:srgbClr val="003399"/>
                </a:solidFill>
                <a:latin typeface="Verdana" pitchFamily="34" charset="0"/>
                <a:cs typeface="Arial" charset="0"/>
              </a:defRPr>
            </a:lvl2pPr>
            <a:lvl3pPr marL="1143000" indent="-228600" eaLnBrk="0" hangingPunct="0">
              <a:defRPr sz="2000">
                <a:solidFill>
                  <a:srgbClr val="003399"/>
                </a:solidFill>
                <a:latin typeface="Verdana" pitchFamily="34" charset="0"/>
                <a:cs typeface="Arial" charset="0"/>
              </a:defRPr>
            </a:lvl3pPr>
            <a:lvl4pPr marL="1600200" indent="-228600" eaLnBrk="0" hangingPunct="0">
              <a:defRPr sz="2000">
                <a:solidFill>
                  <a:srgbClr val="003399"/>
                </a:solidFill>
                <a:latin typeface="Verdana" pitchFamily="34" charset="0"/>
                <a:cs typeface="Arial" charset="0"/>
              </a:defRPr>
            </a:lvl4pPr>
            <a:lvl5pPr marL="2057400" indent="-228600" eaLnBrk="0" hangingPunct="0">
              <a:defRPr sz="2000">
                <a:solidFill>
                  <a:srgbClr val="003399"/>
                </a:solidFill>
                <a:latin typeface="Verdana" pitchFamily="34" charset="0"/>
                <a:cs typeface="Arial" charset="0"/>
              </a:defRPr>
            </a:lvl5pPr>
            <a:lvl6pPr marL="2514600" indent="-228600" eaLnBrk="0" fontAlgn="base" hangingPunct="0">
              <a:spcBef>
                <a:spcPct val="0"/>
              </a:spcBef>
              <a:spcAft>
                <a:spcPct val="0"/>
              </a:spcAft>
              <a:defRPr sz="2000">
                <a:solidFill>
                  <a:srgbClr val="003399"/>
                </a:solidFill>
                <a:latin typeface="Verdana" pitchFamily="34" charset="0"/>
                <a:cs typeface="Arial" charset="0"/>
              </a:defRPr>
            </a:lvl6pPr>
            <a:lvl7pPr marL="2971800" indent="-228600" eaLnBrk="0" fontAlgn="base" hangingPunct="0">
              <a:spcBef>
                <a:spcPct val="0"/>
              </a:spcBef>
              <a:spcAft>
                <a:spcPct val="0"/>
              </a:spcAft>
              <a:defRPr sz="2000">
                <a:solidFill>
                  <a:srgbClr val="003399"/>
                </a:solidFill>
                <a:latin typeface="Verdana" pitchFamily="34" charset="0"/>
                <a:cs typeface="Arial" charset="0"/>
              </a:defRPr>
            </a:lvl7pPr>
            <a:lvl8pPr marL="3429000" indent="-228600" eaLnBrk="0" fontAlgn="base" hangingPunct="0">
              <a:spcBef>
                <a:spcPct val="0"/>
              </a:spcBef>
              <a:spcAft>
                <a:spcPct val="0"/>
              </a:spcAft>
              <a:defRPr sz="2000">
                <a:solidFill>
                  <a:srgbClr val="003399"/>
                </a:solidFill>
                <a:latin typeface="Verdana" pitchFamily="34" charset="0"/>
                <a:cs typeface="Arial" charset="0"/>
              </a:defRPr>
            </a:lvl8pPr>
            <a:lvl9pPr marL="3886200" indent="-228600" eaLnBrk="0" fontAlgn="base" hangingPunct="0">
              <a:spcBef>
                <a:spcPct val="0"/>
              </a:spcBef>
              <a:spcAft>
                <a:spcPct val="0"/>
              </a:spcAft>
              <a:defRPr sz="2000">
                <a:solidFill>
                  <a:srgbClr val="003399"/>
                </a:solidFill>
                <a:latin typeface="Verdana" pitchFamily="34" charset="0"/>
                <a:cs typeface="Arial" charset="0"/>
              </a:defRPr>
            </a:lvl9pPr>
          </a:lstStyle>
          <a:p>
            <a:pPr algn="ctr" fontAlgn="base">
              <a:spcBef>
                <a:spcPct val="0"/>
              </a:spcBef>
              <a:spcAft>
                <a:spcPct val="0"/>
              </a:spcAft>
            </a:pPr>
            <a:r>
              <a:rPr lang="it-IT" sz="1800" b="1" dirty="0" smtClean="0">
                <a:solidFill>
                  <a:srgbClr val="002060"/>
                </a:solidFill>
                <a:latin typeface="Brush Script Std" pitchFamily="66" charset="0"/>
              </a:rPr>
              <a:t>adottato da </a:t>
            </a:r>
            <a:br>
              <a:rPr lang="it-IT" sz="1800" b="1" dirty="0" smtClean="0">
                <a:solidFill>
                  <a:srgbClr val="002060"/>
                </a:solidFill>
                <a:latin typeface="Brush Script Std" pitchFamily="66" charset="0"/>
              </a:rPr>
            </a:br>
            <a:r>
              <a:rPr lang="it-IT" sz="1800" b="1" dirty="0" smtClean="0">
                <a:solidFill>
                  <a:srgbClr val="002060"/>
                </a:solidFill>
                <a:latin typeface="Brush Script Std" pitchFamily="66" charset="0"/>
              </a:rPr>
              <a:t>195 Paesi </a:t>
            </a:r>
            <a:br>
              <a:rPr lang="it-IT" sz="1800" b="1" dirty="0" smtClean="0">
                <a:solidFill>
                  <a:srgbClr val="002060"/>
                </a:solidFill>
                <a:latin typeface="Brush Script Std" pitchFamily="66" charset="0"/>
              </a:rPr>
            </a:br>
            <a:r>
              <a:rPr lang="it-IT" sz="1800" b="1" dirty="0" smtClean="0">
                <a:solidFill>
                  <a:srgbClr val="002060"/>
                </a:solidFill>
                <a:latin typeface="Brush Script Std" pitchFamily="66" charset="0"/>
              </a:rPr>
              <a:t>alla fine della COP21 (dicembre 2015)</a:t>
            </a:r>
            <a:endParaRPr lang="it-IT" altLang="it-IT" sz="1800" b="1" i="1" dirty="0">
              <a:solidFill>
                <a:srgbClr val="002060"/>
              </a:solidFill>
              <a:latin typeface="Brush Script Std" pitchFamily="66" charset="0"/>
            </a:endParaRPr>
          </a:p>
        </p:txBody>
      </p:sp>
      <p:sp>
        <p:nvSpPr>
          <p:cNvPr id="20" name="Rectangle 12"/>
          <p:cNvSpPr>
            <a:spLocks noChangeArrowheads="1"/>
          </p:cNvSpPr>
          <p:nvPr/>
        </p:nvSpPr>
        <p:spPr bwMode="auto">
          <a:xfrm>
            <a:off x="199398" y="3108641"/>
            <a:ext cx="8892493" cy="370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000">
                <a:solidFill>
                  <a:srgbClr val="003399"/>
                </a:solidFill>
                <a:latin typeface="Verdana" pitchFamily="34" charset="0"/>
                <a:cs typeface="Arial" charset="0"/>
              </a:defRPr>
            </a:lvl1pPr>
            <a:lvl2pPr marL="742950" indent="-285750" eaLnBrk="0" hangingPunct="0">
              <a:defRPr sz="2000">
                <a:solidFill>
                  <a:srgbClr val="003399"/>
                </a:solidFill>
                <a:latin typeface="Verdana" pitchFamily="34" charset="0"/>
                <a:cs typeface="Arial" charset="0"/>
              </a:defRPr>
            </a:lvl2pPr>
            <a:lvl3pPr marL="1143000" indent="-228600" eaLnBrk="0" hangingPunct="0">
              <a:defRPr sz="2000">
                <a:solidFill>
                  <a:srgbClr val="003399"/>
                </a:solidFill>
                <a:latin typeface="Verdana" pitchFamily="34" charset="0"/>
                <a:cs typeface="Arial" charset="0"/>
              </a:defRPr>
            </a:lvl3pPr>
            <a:lvl4pPr marL="1600200" indent="-228600" eaLnBrk="0" hangingPunct="0">
              <a:defRPr sz="2000">
                <a:solidFill>
                  <a:srgbClr val="003399"/>
                </a:solidFill>
                <a:latin typeface="Verdana" pitchFamily="34" charset="0"/>
                <a:cs typeface="Arial" charset="0"/>
              </a:defRPr>
            </a:lvl4pPr>
            <a:lvl5pPr marL="2057400" indent="-228600" eaLnBrk="0" hangingPunct="0">
              <a:defRPr sz="2000">
                <a:solidFill>
                  <a:srgbClr val="003399"/>
                </a:solidFill>
                <a:latin typeface="Verdana" pitchFamily="34" charset="0"/>
                <a:cs typeface="Arial" charset="0"/>
              </a:defRPr>
            </a:lvl5pPr>
            <a:lvl6pPr marL="2514600" indent="-228600" eaLnBrk="0" fontAlgn="base" hangingPunct="0">
              <a:spcBef>
                <a:spcPct val="0"/>
              </a:spcBef>
              <a:spcAft>
                <a:spcPct val="0"/>
              </a:spcAft>
              <a:defRPr sz="2000">
                <a:solidFill>
                  <a:srgbClr val="003399"/>
                </a:solidFill>
                <a:latin typeface="Verdana" pitchFamily="34" charset="0"/>
                <a:cs typeface="Arial" charset="0"/>
              </a:defRPr>
            </a:lvl6pPr>
            <a:lvl7pPr marL="2971800" indent="-228600" eaLnBrk="0" fontAlgn="base" hangingPunct="0">
              <a:spcBef>
                <a:spcPct val="0"/>
              </a:spcBef>
              <a:spcAft>
                <a:spcPct val="0"/>
              </a:spcAft>
              <a:defRPr sz="2000">
                <a:solidFill>
                  <a:srgbClr val="003399"/>
                </a:solidFill>
                <a:latin typeface="Verdana" pitchFamily="34" charset="0"/>
                <a:cs typeface="Arial" charset="0"/>
              </a:defRPr>
            </a:lvl7pPr>
            <a:lvl8pPr marL="3429000" indent="-228600" eaLnBrk="0" fontAlgn="base" hangingPunct="0">
              <a:spcBef>
                <a:spcPct val="0"/>
              </a:spcBef>
              <a:spcAft>
                <a:spcPct val="0"/>
              </a:spcAft>
              <a:defRPr sz="2000">
                <a:solidFill>
                  <a:srgbClr val="003399"/>
                </a:solidFill>
                <a:latin typeface="Verdana" pitchFamily="34" charset="0"/>
                <a:cs typeface="Arial" charset="0"/>
              </a:defRPr>
            </a:lvl8pPr>
            <a:lvl9pPr marL="3886200" indent="-228600" eaLnBrk="0" fontAlgn="base" hangingPunct="0">
              <a:spcBef>
                <a:spcPct val="0"/>
              </a:spcBef>
              <a:spcAft>
                <a:spcPct val="0"/>
              </a:spcAft>
              <a:defRPr sz="2000">
                <a:solidFill>
                  <a:srgbClr val="003399"/>
                </a:solidFill>
                <a:latin typeface="Verdana" pitchFamily="34" charset="0"/>
                <a:cs typeface="Arial" charset="0"/>
              </a:defRPr>
            </a:lvl9pPr>
          </a:lstStyle>
          <a:p>
            <a:r>
              <a:rPr lang="it-IT" sz="1800" b="1" dirty="0">
                <a:solidFill>
                  <a:srgbClr val="002060"/>
                </a:solidFill>
              </a:rPr>
              <a:t>tre obiettivi principali</a:t>
            </a:r>
            <a:r>
              <a:rPr lang="it-IT" sz="1800" dirty="0">
                <a:solidFill>
                  <a:srgbClr val="002060"/>
                </a:solidFill>
              </a:rPr>
              <a:t>:</a:t>
            </a:r>
          </a:p>
          <a:p>
            <a:pPr marL="285750" lvl="0" indent="-285750">
              <a:spcBef>
                <a:spcPts val="1200"/>
              </a:spcBef>
              <a:buFont typeface="Arial" panose="020B0604020202020204" pitchFamily="34" charset="0"/>
              <a:buChar char="•"/>
            </a:pPr>
            <a:r>
              <a:rPr lang="it-IT" sz="1800" dirty="0">
                <a:solidFill>
                  <a:srgbClr val="C00000"/>
                </a:solidFill>
              </a:rPr>
              <a:t>contenere l’aumento della temperatura media globale </a:t>
            </a:r>
            <a:r>
              <a:rPr lang="it-IT" sz="1800" b="1" dirty="0">
                <a:solidFill>
                  <a:srgbClr val="C00000"/>
                </a:solidFill>
              </a:rPr>
              <a:t>ben al di sotto dei 2°C </a:t>
            </a:r>
            <a:r>
              <a:rPr lang="it-IT" sz="1800" dirty="0">
                <a:solidFill>
                  <a:srgbClr val="002060"/>
                </a:solidFill>
              </a:rPr>
              <a:t>rispetto ai livelli preindustriali ed il perseguimento di sforzi per limitarla ad 1.5°C in quanto questo ridurrebbe significativamente i rischi e gli impatti dovuti al cambiamento climatico;</a:t>
            </a:r>
          </a:p>
          <a:p>
            <a:pPr marL="285750" lvl="0" indent="-285750">
              <a:spcBef>
                <a:spcPts val="1200"/>
              </a:spcBef>
              <a:buFont typeface="Arial" panose="020B0604020202020204" pitchFamily="34" charset="0"/>
              <a:buChar char="•"/>
            </a:pPr>
            <a:r>
              <a:rPr lang="it-IT" sz="1800" dirty="0">
                <a:solidFill>
                  <a:srgbClr val="002060"/>
                </a:solidFill>
              </a:rPr>
              <a:t>accrescere la capacità di </a:t>
            </a:r>
            <a:r>
              <a:rPr lang="it-IT" sz="1800" b="1" dirty="0">
                <a:solidFill>
                  <a:srgbClr val="C00000"/>
                </a:solidFill>
              </a:rPr>
              <a:t>adattamento</a:t>
            </a:r>
            <a:r>
              <a:rPr lang="it-IT" sz="1800" dirty="0">
                <a:solidFill>
                  <a:srgbClr val="002060"/>
                </a:solidFill>
              </a:rPr>
              <a:t> agli impatti avversi del cambiamento climatico, promuovere la resilienza e uno </a:t>
            </a:r>
            <a:r>
              <a:rPr lang="it-IT" sz="1800" b="1" dirty="0">
                <a:solidFill>
                  <a:srgbClr val="C00000"/>
                </a:solidFill>
              </a:rPr>
              <a:t>sviluppo a basse emissioni</a:t>
            </a:r>
            <a:r>
              <a:rPr lang="it-IT" sz="1800" dirty="0">
                <a:solidFill>
                  <a:srgbClr val="002060"/>
                </a:solidFill>
              </a:rPr>
              <a:t>, in maniera che non sia minacciata la produzione alimentare;</a:t>
            </a:r>
          </a:p>
          <a:p>
            <a:pPr marL="285750" lvl="0" indent="-285750">
              <a:spcBef>
                <a:spcPts val="1200"/>
              </a:spcBef>
              <a:buFont typeface="Arial" panose="020B0604020202020204" pitchFamily="34" charset="0"/>
              <a:buChar char="•"/>
            </a:pPr>
            <a:r>
              <a:rPr lang="it-IT" sz="1800" dirty="0">
                <a:solidFill>
                  <a:srgbClr val="002060"/>
                </a:solidFill>
              </a:rPr>
              <a:t>creare </a:t>
            </a:r>
            <a:r>
              <a:rPr lang="it-IT" sz="1800" b="1" dirty="0">
                <a:solidFill>
                  <a:srgbClr val="C00000"/>
                </a:solidFill>
              </a:rPr>
              <a:t>flussi finanziari coerenti</a:t>
            </a:r>
            <a:r>
              <a:rPr lang="it-IT" sz="1800" dirty="0">
                <a:solidFill>
                  <a:srgbClr val="C00000"/>
                </a:solidFill>
              </a:rPr>
              <a:t> con un percorso di sviluppo a basse emissioni</a:t>
            </a:r>
            <a:r>
              <a:rPr lang="it-IT" sz="1800" dirty="0">
                <a:solidFill>
                  <a:srgbClr val="002060"/>
                </a:solidFill>
              </a:rPr>
              <a:t> di gas serra e resiliente ai cambiamenti climatici.</a:t>
            </a:r>
          </a:p>
        </p:txBody>
      </p:sp>
      <p:pic>
        <p:nvPicPr>
          <p:cNvPr id="19" name="Immagine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00733" y="123453"/>
            <a:ext cx="391158" cy="497235"/>
          </a:xfrm>
          <a:prstGeom prst="rect">
            <a:avLst/>
          </a:prstGeom>
        </p:spPr>
      </p:pic>
      <p:pic>
        <p:nvPicPr>
          <p:cNvPr id="16" name="Immagine 15" descr="Cop21, per esperti intesa non funzionerà: “Obiettivi timidi, accordo non vincolante, nessuna sanzione per chi non lo rispetta”"/>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63713" y="1141909"/>
            <a:ext cx="4692412" cy="1908000"/>
          </a:xfrm>
          <a:prstGeom prst="rect">
            <a:avLst/>
          </a:prstGeom>
          <a:noFill/>
          <a:ln>
            <a:noFill/>
          </a:ln>
        </p:spPr>
      </p:pic>
    </p:spTree>
    <p:extLst>
      <p:ext uri="{BB962C8B-B14F-4D97-AF65-F5344CB8AC3E}">
        <p14:creationId xmlns:p14="http://schemas.microsoft.com/office/powerpoint/2010/main" val="1132886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Picture 10" descr="meteo_fvg_O"/>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7950" y="165100"/>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Line 7"/>
          <p:cNvSpPr>
            <a:spLocks noChangeShapeType="1"/>
          </p:cNvSpPr>
          <p:nvPr/>
        </p:nvSpPr>
        <p:spPr bwMode="auto">
          <a:xfrm>
            <a:off x="1619250" y="476250"/>
            <a:ext cx="69850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it-IT" sz="2000">
              <a:solidFill>
                <a:srgbClr val="003399"/>
              </a:solidFill>
              <a:cs typeface="Arial" charset="0"/>
            </a:endParaRPr>
          </a:p>
        </p:txBody>
      </p:sp>
      <p:sp>
        <p:nvSpPr>
          <p:cNvPr id="55302" name="Line 7"/>
          <p:cNvSpPr>
            <a:spLocks noChangeShapeType="1"/>
          </p:cNvSpPr>
          <p:nvPr/>
        </p:nvSpPr>
        <p:spPr bwMode="auto">
          <a:xfrm>
            <a:off x="179388" y="6597650"/>
            <a:ext cx="8713787"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it-IT" sz="2000">
              <a:solidFill>
                <a:srgbClr val="003399"/>
              </a:solidFill>
              <a:cs typeface="Arial" charset="0"/>
            </a:endParaRPr>
          </a:p>
        </p:txBody>
      </p:sp>
      <p:sp>
        <p:nvSpPr>
          <p:cNvPr id="55306" name="AutoShape 12" descr="Z"/>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003399"/>
                </a:solidFill>
                <a:latin typeface="Verdana" pitchFamily="34" charset="0"/>
                <a:cs typeface="Arial" charset="0"/>
              </a:defRPr>
            </a:lvl1pPr>
            <a:lvl2pPr marL="742950" indent="-285750" eaLnBrk="0" hangingPunct="0">
              <a:defRPr sz="2000">
                <a:solidFill>
                  <a:srgbClr val="003399"/>
                </a:solidFill>
                <a:latin typeface="Verdana" pitchFamily="34" charset="0"/>
                <a:cs typeface="Arial" charset="0"/>
              </a:defRPr>
            </a:lvl2pPr>
            <a:lvl3pPr marL="1143000" indent="-228600" eaLnBrk="0" hangingPunct="0">
              <a:defRPr sz="2000">
                <a:solidFill>
                  <a:srgbClr val="003399"/>
                </a:solidFill>
                <a:latin typeface="Verdana" pitchFamily="34" charset="0"/>
                <a:cs typeface="Arial" charset="0"/>
              </a:defRPr>
            </a:lvl3pPr>
            <a:lvl4pPr marL="1600200" indent="-228600" eaLnBrk="0" hangingPunct="0">
              <a:defRPr sz="2000">
                <a:solidFill>
                  <a:srgbClr val="003399"/>
                </a:solidFill>
                <a:latin typeface="Verdana" pitchFamily="34" charset="0"/>
                <a:cs typeface="Arial" charset="0"/>
              </a:defRPr>
            </a:lvl4pPr>
            <a:lvl5pPr marL="2057400" indent="-228600" eaLnBrk="0" hangingPunct="0">
              <a:defRPr sz="2000">
                <a:solidFill>
                  <a:srgbClr val="003399"/>
                </a:solidFill>
                <a:latin typeface="Verdana" pitchFamily="34" charset="0"/>
                <a:cs typeface="Arial" charset="0"/>
              </a:defRPr>
            </a:lvl5pPr>
            <a:lvl6pPr marL="2514600" indent="-228600" eaLnBrk="0" fontAlgn="base" hangingPunct="0">
              <a:spcBef>
                <a:spcPct val="0"/>
              </a:spcBef>
              <a:spcAft>
                <a:spcPct val="0"/>
              </a:spcAft>
              <a:defRPr sz="2000">
                <a:solidFill>
                  <a:srgbClr val="003399"/>
                </a:solidFill>
                <a:latin typeface="Verdana" pitchFamily="34" charset="0"/>
                <a:cs typeface="Arial" charset="0"/>
              </a:defRPr>
            </a:lvl6pPr>
            <a:lvl7pPr marL="2971800" indent="-228600" eaLnBrk="0" fontAlgn="base" hangingPunct="0">
              <a:spcBef>
                <a:spcPct val="0"/>
              </a:spcBef>
              <a:spcAft>
                <a:spcPct val="0"/>
              </a:spcAft>
              <a:defRPr sz="2000">
                <a:solidFill>
                  <a:srgbClr val="003399"/>
                </a:solidFill>
                <a:latin typeface="Verdana" pitchFamily="34" charset="0"/>
                <a:cs typeface="Arial" charset="0"/>
              </a:defRPr>
            </a:lvl7pPr>
            <a:lvl8pPr marL="3429000" indent="-228600" eaLnBrk="0" fontAlgn="base" hangingPunct="0">
              <a:spcBef>
                <a:spcPct val="0"/>
              </a:spcBef>
              <a:spcAft>
                <a:spcPct val="0"/>
              </a:spcAft>
              <a:defRPr sz="2000">
                <a:solidFill>
                  <a:srgbClr val="003399"/>
                </a:solidFill>
                <a:latin typeface="Verdana" pitchFamily="34" charset="0"/>
                <a:cs typeface="Arial" charset="0"/>
              </a:defRPr>
            </a:lvl8pPr>
            <a:lvl9pPr marL="3886200" indent="-228600" eaLnBrk="0" fontAlgn="base" hangingPunct="0">
              <a:spcBef>
                <a:spcPct val="0"/>
              </a:spcBef>
              <a:spcAft>
                <a:spcPct val="0"/>
              </a:spcAft>
              <a:defRPr sz="2000">
                <a:solidFill>
                  <a:srgbClr val="003399"/>
                </a:solidFill>
                <a:latin typeface="Verdana" pitchFamily="34" charset="0"/>
                <a:cs typeface="Arial" charset="0"/>
              </a:defRPr>
            </a:lvl9pPr>
          </a:lstStyle>
          <a:p>
            <a:pPr eaLnBrk="1" fontAlgn="base" hangingPunct="1">
              <a:spcBef>
                <a:spcPct val="0"/>
              </a:spcBef>
              <a:spcAft>
                <a:spcPct val="0"/>
              </a:spcAft>
            </a:pPr>
            <a:endParaRPr lang="it-IT" altLang="it-IT"/>
          </a:p>
        </p:txBody>
      </p:sp>
      <p:sp>
        <p:nvSpPr>
          <p:cNvPr id="55308" name="Rectangle 3"/>
          <p:cNvSpPr>
            <a:spLocks noChangeArrowheads="1"/>
          </p:cNvSpPr>
          <p:nvPr/>
        </p:nvSpPr>
        <p:spPr bwMode="auto">
          <a:xfrm>
            <a:off x="1763713" y="188913"/>
            <a:ext cx="66246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003399"/>
                </a:solidFill>
                <a:latin typeface="Verdana" pitchFamily="34" charset="0"/>
                <a:cs typeface="Arial" charset="0"/>
              </a:defRPr>
            </a:lvl1pPr>
            <a:lvl2pPr marL="742950" indent="-285750" eaLnBrk="0" hangingPunct="0">
              <a:defRPr sz="2000">
                <a:solidFill>
                  <a:srgbClr val="003399"/>
                </a:solidFill>
                <a:latin typeface="Verdana" pitchFamily="34" charset="0"/>
                <a:cs typeface="Arial" charset="0"/>
              </a:defRPr>
            </a:lvl2pPr>
            <a:lvl3pPr marL="1143000" indent="-228600" eaLnBrk="0" hangingPunct="0">
              <a:defRPr sz="2000">
                <a:solidFill>
                  <a:srgbClr val="003399"/>
                </a:solidFill>
                <a:latin typeface="Verdana" pitchFamily="34" charset="0"/>
                <a:cs typeface="Arial" charset="0"/>
              </a:defRPr>
            </a:lvl3pPr>
            <a:lvl4pPr marL="1600200" indent="-228600" eaLnBrk="0" hangingPunct="0">
              <a:defRPr sz="2000">
                <a:solidFill>
                  <a:srgbClr val="003399"/>
                </a:solidFill>
                <a:latin typeface="Verdana" pitchFamily="34" charset="0"/>
                <a:cs typeface="Arial" charset="0"/>
              </a:defRPr>
            </a:lvl4pPr>
            <a:lvl5pPr marL="2057400" indent="-228600" eaLnBrk="0" hangingPunct="0">
              <a:defRPr sz="2000">
                <a:solidFill>
                  <a:srgbClr val="003399"/>
                </a:solidFill>
                <a:latin typeface="Verdana" pitchFamily="34" charset="0"/>
                <a:cs typeface="Arial" charset="0"/>
              </a:defRPr>
            </a:lvl5pPr>
            <a:lvl6pPr marL="2514600" indent="-228600" eaLnBrk="0" fontAlgn="base" hangingPunct="0">
              <a:spcBef>
                <a:spcPct val="0"/>
              </a:spcBef>
              <a:spcAft>
                <a:spcPct val="0"/>
              </a:spcAft>
              <a:defRPr sz="2000">
                <a:solidFill>
                  <a:srgbClr val="003399"/>
                </a:solidFill>
                <a:latin typeface="Verdana" pitchFamily="34" charset="0"/>
                <a:cs typeface="Arial" charset="0"/>
              </a:defRPr>
            </a:lvl6pPr>
            <a:lvl7pPr marL="2971800" indent="-228600" eaLnBrk="0" fontAlgn="base" hangingPunct="0">
              <a:spcBef>
                <a:spcPct val="0"/>
              </a:spcBef>
              <a:spcAft>
                <a:spcPct val="0"/>
              </a:spcAft>
              <a:defRPr sz="2000">
                <a:solidFill>
                  <a:srgbClr val="003399"/>
                </a:solidFill>
                <a:latin typeface="Verdana" pitchFamily="34" charset="0"/>
                <a:cs typeface="Arial" charset="0"/>
              </a:defRPr>
            </a:lvl7pPr>
            <a:lvl8pPr marL="3429000" indent="-228600" eaLnBrk="0" fontAlgn="base" hangingPunct="0">
              <a:spcBef>
                <a:spcPct val="0"/>
              </a:spcBef>
              <a:spcAft>
                <a:spcPct val="0"/>
              </a:spcAft>
              <a:defRPr sz="2000">
                <a:solidFill>
                  <a:srgbClr val="003399"/>
                </a:solidFill>
                <a:latin typeface="Verdana" pitchFamily="34" charset="0"/>
                <a:cs typeface="Arial" charset="0"/>
              </a:defRPr>
            </a:lvl8pPr>
            <a:lvl9pPr marL="3886200" indent="-228600" eaLnBrk="0" fontAlgn="base" hangingPunct="0">
              <a:spcBef>
                <a:spcPct val="0"/>
              </a:spcBef>
              <a:spcAft>
                <a:spcPct val="0"/>
              </a:spcAft>
              <a:defRPr sz="2000">
                <a:solidFill>
                  <a:srgbClr val="003399"/>
                </a:solidFill>
                <a:latin typeface="Verdana" pitchFamily="34" charset="0"/>
                <a:cs typeface="Arial" charset="0"/>
              </a:defRPr>
            </a:lvl9pPr>
          </a:lstStyle>
          <a:p>
            <a:pPr lvl="0" algn="r" eaLnBrk="1" fontAlgn="base" hangingPunct="1">
              <a:spcAft>
                <a:spcPct val="0"/>
              </a:spcAft>
              <a:buNone/>
            </a:pPr>
            <a:r>
              <a:rPr lang="it-IT" sz="1400" i="1" kern="0" dirty="0">
                <a:solidFill>
                  <a:srgbClr val="CC6600"/>
                </a:solidFill>
                <a:latin typeface="Calibri"/>
              </a:rPr>
              <a:t>cambia il clima… in Friuli Venezia Giulia</a:t>
            </a:r>
          </a:p>
        </p:txBody>
      </p:sp>
      <p:sp>
        <p:nvSpPr>
          <p:cNvPr id="20" name="Rectangle 12"/>
          <p:cNvSpPr>
            <a:spLocks noChangeArrowheads="1"/>
          </p:cNvSpPr>
          <p:nvPr/>
        </p:nvSpPr>
        <p:spPr bwMode="auto">
          <a:xfrm>
            <a:off x="533102" y="1124744"/>
            <a:ext cx="8431386" cy="5688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000">
                <a:solidFill>
                  <a:srgbClr val="003399"/>
                </a:solidFill>
                <a:latin typeface="Verdana" pitchFamily="34" charset="0"/>
                <a:cs typeface="Arial" charset="0"/>
              </a:defRPr>
            </a:lvl1pPr>
            <a:lvl2pPr marL="742950" indent="-285750" eaLnBrk="0" hangingPunct="0">
              <a:defRPr sz="2000">
                <a:solidFill>
                  <a:srgbClr val="003399"/>
                </a:solidFill>
                <a:latin typeface="Verdana" pitchFamily="34" charset="0"/>
                <a:cs typeface="Arial" charset="0"/>
              </a:defRPr>
            </a:lvl2pPr>
            <a:lvl3pPr marL="1143000" indent="-228600" eaLnBrk="0" hangingPunct="0">
              <a:defRPr sz="2000">
                <a:solidFill>
                  <a:srgbClr val="003399"/>
                </a:solidFill>
                <a:latin typeface="Verdana" pitchFamily="34" charset="0"/>
                <a:cs typeface="Arial" charset="0"/>
              </a:defRPr>
            </a:lvl3pPr>
            <a:lvl4pPr marL="1600200" indent="-228600" eaLnBrk="0" hangingPunct="0">
              <a:defRPr sz="2000">
                <a:solidFill>
                  <a:srgbClr val="003399"/>
                </a:solidFill>
                <a:latin typeface="Verdana" pitchFamily="34" charset="0"/>
                <a:cs typeface="Arial" charset="0"/>
              </a:defRPr>
            </a:lvl4pPr>
            <a:lvl5pPr marL="2057400" indent="-228600" eaLnBrk="0" hangingPunct="0">
              <a:defRPr sz="2000">
                <a:solidFill>
                  <a:srgbClr val="003399"/>
                </a:solidFill>
                <a:latin typeface="Verdana" pitchFamily="34" charset="0"/>
                <a:cs typeface="Arial" charset="0"/>
              </a:defRPr>
            </a:lvl5pPr>
            <a:lvl6pPr marL="2514600" indent="-228600" eaLnBrk="0" fontAlgn="base" hangingPunct="0">
              <a:spcBef>
                <a:spcPct val="0"/>
              </a:spcBef>
              <a:spcAft>
                <a:spcPct val="0"/>
              </a:spcAft>
              <a:defRPr sz="2000">
                <a:solidFill>
                  <a:srgbClr val="003399"/>
                </a:solidFill>
                <a:latin typeface="Verdana" pitchFamily="34" charset="0"/>
                <a:cs typeface="Arial" charset="0"/>
              </a:defRPr>
            </a:lvl6pPr>
            <a:lvl7pPr marL="2971800" indent="-228600" eaLnBrk="0" fontAlgn="base" hangingPunct="0">
              <a:spcBef>
                <a:spcPct val="0"/>
              </a:spcBef>
              <a:spcAft>
                <a:spcPct val="0"/>
              </a:spcAft>
              <a:defRPr sz="2000">
                <a:solidFill>
                  <a:srgbClr val="003399"/>
                </a:solidFill>
                <a:latin typeface="Verdana" pitchFamily="34" charset="0"/>
                <a:cs typeface="Arial" charset="0"/>
              </a:defRPr>
            </a:lvl7pPr>
            <a:lvl8pPr marL="3429000" indent="-228600" eaLnBrk="0" fontAlgn="base" hangingPunct="0">
              <a:spcBef>
                <a:spcPct val="0"/>
              </a:spcBef>
              <a:spcAft>
                <a:spcPct val="0"/>
              </a:spcAft>
              <a:defRPr sz="2000">
                <a:solidFill>
                  <a:srgbClr val="003399"/>
                </a:solidFill>
                <a:latin typeface="Verdana" pitchFamily="34" charset="0"/>
                <a:cs typeface="Arial" charset="0"/>
              </a:defRPr>
            </a:lvl8pPr>
            <a:lvl9pPr marL="3886200" indent="-228600" eaLnBrk="0" fontAlgn="base" hangingPunct="0">
              <a:spcBef>
                <a:spcPct val="0"/>
              </a:spcBef>
              <a:spcAft>
                <a:spcPct val="0"/>
              </a:spcAft>
              <a:defRPr sz="2000">
                <a:solidFill>
                  <a:srgbClr val="003399"/>
                </a:solidFill>
                <a:latin typeface="Verdana" pitchFamily="34" charset="0"/>
                <a:cs typeface="Arial" charset="0"/>
              </a:defRPr>
            </a:lvl9pPr>
          </a:lstStyle>
          <a:p>
            <a:pPr lvl="0">
              <a:spcBef>
                <a:spcPts val="300"/>
              </a:spcBef>
            </a:pPr>
            <a:r>
              <a:rPr lang="it-IT" sz="1600" b="1" dirty="0" smtClean="0">
                <a:latin typeface="+mj-lt"/>
              </a:rPr>
              <a:t>per raggiungere gli obiettivi (soprattutto quello dei 2°C) l’Accordo si propone di:</a:t>
            </a:r>
          </a:p>
          <a:p>
            <a:pPr marL="285750" lvl="0" indent="-285750">
              <a:spcBef>
                <a:spcPts val="300"/>
              </a:spcBef>
              <a:buFont typeface="Arial" panose="020B0604020202020204" pitchFamily="34" charset="0"/>
              <a:buChar char="•"/>
            </a:pPr>
            <a:r>
              <a:rPr lang="it-IT" sz="1600" dirty="0" smtClean="0">
                <a:latin typeface="+mj-lt"/>
              </a:rPr>
              <a:t>impegnarsi a </a:t>
            </a:r>
            <a:r>
              <a:rPr lang="it-IT" sz="1600" b="1" dirty="0" smtClean="0">
                <a:latin typeface="+mj-lt"/>
              </a:rPr>
              <a:t>raggiungere </a:t>
            </a:r>
            <a:r>
              <a:rPr lang="it-IT" sz="1600" b="1" dirty="0">
                <a:latin typeface="+mj-lt"/>
              </a:rPr>
              <a:t>il picco delle emissioni globali di gas serra il più presto possibile</a:t>
            </a:r>
            <a:r>
              <a:rPr lang="it-IT" sz="1600" dirty="0">
                <a:latin typeface="+mj-lt"/>
              </a:rPr>
              <a:t> per poi </a:t>
            </a:r>
            <a:r>
              <a:rPr lang="it-IT" sz="1600" dirty="0" smtClean="0">
                <a:latin typeface="+mj-lt"/>
              </a:rPr>
              <a:t>ridurle rapidamente fino </a:t>
            </a:r>
            <a:r>
              <a:rPr lang="it-IT" sz="1600" dirty="0">
                <a:latin typeface="+mj-lt"/>
              </a:rPr>
              <a:t>a raggiungere, nella seconda metà del secolo, la parità tra emissioni prodotte e quelle assorbite. </a:t>
            </a:r>
            <a:r>
              <a:rPr lang="it-IT" sz="1600" i="1" dirty="0" smtClean="0">
                <a:solidFill>
                  <a:srgbClr val="C00000"/>
                </a:solidFill>
                <a:latin typeface="+mj-lt"/>
              </a:rPr>
              <a:t>Strumento </a:t>
            </a:r>
            <a:r>
              <a:rPr lang="it-IT" sz="1600" i="1" dirty="0">
                <a:solidFill>
                  <a:srgbClr val="C00000"/>
                </a:solidFill>
                <a:latin typeface="+mj-lt"/>
              </a:rPr>
              <a:t>per raggiungere questi obiettivi sono i “contributi determinati a livello nazionale”: sforzi di mitigazione progressivi nel tempo e che tutti i Paesi parte dell’UNFCCC sono chiamati ad intraprendere e comunicare.</a:t>
            </a:r>
          </a:p>
          <a:p>
            <a:pPr marL="285750" indent="-285750">
              <a:spcBef>
                <a:spcPts val="300"/>
              </a:spcBef>
              <a:buFont typeface="Arial" panose="020B0604020202020204" pitchFamily="34" charset="0"/>
              <a:buChar char="•"/>
            </a:pPr>
            <a:r>
              <a:rPr lang="it-IT" sz="1600" dirty="0">
                <a:latin typeface="+mj-lt"/>
              </a:rPr>
              <a:t>verificare con chiarezza e trasparenza ogni </a:t>
            </a:r>
            <a:r>
              <a:rPr lang="it-IT" sz="1600" b="1" dirty="0">
                <a:latin typeface="+mj-lt"/>
              </a:rPr>
              <a:t>5 anni </a:t>
            </a:r>
            <a:r>
              <a:rPr lang="it-IT" sz="1600" dirty="0">
                <a:latin typeface="+mj-lt"/>
              </a:rPr>
              <a:t>i progressi ottenuti rispetto agli </a:t>
            </a:r>
            <a:r>
              <a:rPr lang="it-IT" sz="1600" b="1" dirty="0">
                <a:latin typeface="+mj-lt"/>
              </a:rPr>
              <a:t>impegni nazionali </a:t>
            </a:r>
            <a:r>
              <a:rPr lang="it-IT" sz="1600" b="1" i="1" dirty="0">
                <a:latin typeface="+mj-lt"/>
              </a:rPr>
              <a:t>volontari</a:t>
            </a:r>
            <a:r>
              <a:rPr lang="it-IT" sz="1600" b="1" dirty="0">
                <a:latin typeface="+mj-lt"/>
              </a:rPr>
              <a:t> di riduzione delle emissioni </a:t>
            </a:r>
            <a:r>
              <a:rPr lang="it-IT" sz="1600" dirty="0">
                <a:latin typeface="+mj-lt"/>
              </a:rPr>
              <a:t>dei gas serra e aggiornare tali impegni, solo con l’obiettivo di renderli più ambiziosi</a:t>
            </a:r>
          </a:p>
          <a:p>
            <a:pPr marL="285750" lvl="0" indent="-285750">
              <a:spcBef>
                <a:spcPts val="300"/>
              </a:spcBef>
              <a:buFont typeface="Arial" panose="020B0604020202020204" pitchFamily="34" charset="0"/>
              <a:buChar char="•"/>
            </a:pPr>
            <a:r>
              <a:rPr lang="it-IT" sz="1600" dirty="0">
                <a:latin typeface="+mj-lt"/>
              </a:rPr>
              <a:t>assegnare ai </a:t>
            </a:r>
            <a:r>
              <a:rPr lang="it-IT" sz="1600" b="1" dirty="0">
                <a:latin typeface="+mj-lt"/>
              </a:rPr>
              <a:t>paesi sviluppati il ruolo guida nell’azione di mitigazione</a:t>
            </a:r>
            <a:r>
              <a:rPr lang="it-IT" sz="1600" dirty="0">
                <a:latin typeface="+mj-lt"/>
              </a:rPr>
              <a:t> attraverso obiettivi assoluti di riduzione delle emissioni a livello nazionale </a:t>
            </a:r>
            <a:r>
              <a:rPr lang="it-IT" sz="1600" i="1" dirty="0">
                <a:latin typeface="+mj-lt"/>
              </a:rPr>
              <a:t>(mentre i paesi in via di sviluppo potranno aumentare le proprie emissioni, seppur contenendole e cercando, nel tempo, di ridurle) </a:t>
            </a:r>
          </a:p>
          <a:p>
            <a:pPr marL="285750" indent="-285750">
              <a:spcBef>
                <a:spcPts val="300"/>
              </a:spcBef>
              <a:buFont typeface="Arial" panose="020B0604020202020204" pitchFamily="34" charset="0"/>
              <a:buChar char="•"/>
            </a:pPr>
            <a:r>
              <a:rPr lang="it-IT" sz="1600" dirty="0" smtClean="0">
                <a:latin typeface="+mj-lt"/>
              </a:rPr>
              <a:t>principio </a:t>
            </a:r>
            <a:r>
              <a:rPr lang="it-IT" sz="1600" dirty="0">
                <a:latin typeface="+mj-lt"/>
              </a:rPr>
              <a:t>della </a:t>
            </a:r>
            <a:r>
              <a:rPr lang="it-IT" sz="1600" b="1" dirty="0">
                <a:latin typeface="+mj-lt"/>
              </a:rPr>
              <a:t>responsabilità comune ma </a:t>
            </a:r>
            <a:r>
              <a:rPr lang="it-IT" sz="1600" b="1" dirty="0" smtClean="0">
                <a:latin typeface="+mj-lt"/>
              </a:rPr>
              <a:t>differenziata - </a:t>
            </a:r>
            <a:r>
              <a:rPr lang="it-IT" sz="1600" dirty="0" smtClean="0">
                <a:latin typeface="+mj-lt"/>
              </a:rPr>
              <a:t>garantire</a:t>
            </a:r>
            <a:r>
              <a:rPr lang="it-IT" sz="1600" b="1" dirty="0" smtClean="0">
                <a:latin typeface="+mj-lt"/>
              </a:rPr>
              <a:t> </a:t>
            </a:r>
            <a:r>
              <a:rPr lang="it-IT" sz="1600" b="1" dirty="0">
                <a:latin typeface="+mj-lt"/>
              </a:rPr>
              <a:t>sostegno </a:t>
            </a:r>
            <a:r>
              <a:rPr lang="it-IT" sz="1600" dirty="0">
                <a:latin typeface="+mj-lt"/>
              </a:rPr>
              <a:t>e</a:t>
            </a:r>
            <a:r>
              <a:rPr lang="it-IT" sz="1600" b="1" dirty="0">
                <a:latin typeface="+mj-lt"/>
              </a:rPr>
              <a:t> flessibilità </a:t>
            </a:r>
            <a:r>
              <a:rPr lang="it-IT" sz="1600" dirty="0">
                <a:latin typeface="+mj-lt"/>
              </a:rPr>
              <a:t>ai</a:t>
            </a:r>
            <a:r>
              <a:rPr lang="it-IT" sz="1600" b="1" dirty="0">
                <a:latin typeface="+mj-lt"/>
              </a:rPr>
              <a:t> paesi in via di sviluppo</a:t>
            </a:r>
            <a:r>
              <a:rPr lang="it-IT" sz="1600" dirty="0">
                <a:latin typeface="+mj-lt"/>
              </a:rPr>
              <a:t>, </a:t>
            </a:r>
            <a:r>
              <a:rPr lang="it-IT" sz="1600" dirty="0" smtClean="0">
                <a:latin typeface="+mj-lt"/>
              </a:rPr>
              <a:t>che avranno </a:t>
            </a:r>
            <a:r>
              <a:rPr lang="it-IT" sz="1600" dirty="0">
                <a:latin typeface="+mj-lt"/>
              </a:rPr>
              <a:t>bisogno di più tempo prima di ridurre le emissioni </a:t>
            </a:r>
            <a:r>
              <a:rPr lang="it-IT" sz="1600" i="1" dirty="0">
                <a:solidFill>
                  <a:srgbClr val="C00000"/>
                </a:solidFill>
                <a:latin typeface="+mj-lt"/>
              </a:rPr>
              <a:t>(si riconosce che avranno bisogno di supporto finanziario e tecnologico per l’attuazione di questi impegni)</a:t>
            </a:r>
          </a:p>
          <a:p>
            <a:pPr marL="285750" indent="-285750">
              <a:spcBef>
                <a:spcPts val="300"/>
              </a:spcBef>
              <a:buFont typeface="Arial" panose="020B0604020202020204" pitchFamily="34" charset="0"/>
              <a:buChar char="•"/>
            </a:pPr>
            <a:r>
              <a:rPr lang="it-IT" sz="1600" dirty="0" smtClean="0">
                <a:latin typeface="+mj-lt"/>
              </a:rPr>
              <a:t>rafforzare </a:t>
            </a:r>
            <a:r>
              <a:rPr lang="it-IT" sz="1600" dirty="0">
                <a:latin typeface="+mj-lt"/>
              </a:rPr>
              <a:t>il meccanismo </a:t>
            </a:r>
            <a:r>
              <a:rPr lang="it-IT" sz="1600" b="1" dirty="0" err="1">
                <a:latin typeface="+mj-lt"/>
              </a:rPr>
              <a:t>Loss</a:t>
            </a:r>
            <a:r>
              <a:rPr lang="it-IT" sz="1600" b="1" dirty="0">
                <a:latin typeface="+mj-lt"/>
              </a:rPr>
              <a:t> &amp; </a:t>
            </a:r>
            <a:r>
              <a:rPr lang="it-IT" sz="1600" b="1" dirty="0" err="1" smtClean="0">
                <a:latin typeface="+mj-lt"/>
              </a:rPr>
              <a:t>Damage</a:t>
            </a:r>
            <a:r>
              <a:rPr lang="it-IT" sz="1600" dirty="0" smtClean="0">
                <a:latin typeface="+mj-lt"/>
              </a:rPr>
              <a:t>, </a:t>
            </a:r>
            <a:r>
              <a:rPr lang="it-IT" sz="1600" dirty="0">
                <a:latin typeface="+mj-lt"/>
              </a:rPr>
              <a:t>che </a:t>
            </a:r>
            <a:r>
              <a:rPr lang="it-IT" sz="1600" dirty="0" smtClean="0">
                <a:latin typeface="+mj-lt"/>
              </a:rPr>
              <a:t>prevede compensazioni </a:t>
            </a:r>
            <a:r>
              <a:rPr lang="it-IT" sz="1600" dirty="0">
                <a:latin typeface="+mj-lt"/>
              </a:rPr>
              <a:t>economiche ai paesi in via di sviluppo (quelli che subiranno </a:t>
            </a:r>
            <a:r>
              <a:rPr lang="it-IT" sz="1600" dirty="0" smtClean="0">
                <a:latin typeface="+mj-lt"/>
              </a:rPr>
              <a:t>gli impatti </a:t>
            </a:r>
            <a:r>
              <a:rPr lang="it-IT" sz="1600" dirty="0">
                <a:latin typeface="+mj-lt"/>
              </a:rPr>
              <a:t>peggiori pur non avendo contribuito che in minima parte </a:t>
            </a:r>
            <a:r>
              <a:rPr lang="it-IT" sz="1600" dirty="0" smtClean="0">
                <a:latin typeface="+mj-lt"/>
              </a:rPr>
              <a:t>all'effetto serra</a:t>
            </a:r>
            <a:r>
              <a:rPr lang="it-IT" sz="1600" dirty="0">
                <a:latin typeface="+mj-lt"/>
              </a:rPr>
              <a:t>) per la mitigazione e l’adattamento ai cambiamenti climatici: si parla </a:t>
            </a:r>
            <a:r>
              <a:rPr lang="it-IT" sz="1600" dirty="0" smtClean="0">
                <a:latin typeface="+mj-lt"/>
              </a:rPr>
              <a:t>di 100 </a:t>
            </a:r>
            <a:r>
              <a:rPr lang="it-IT" sz="1600" dirty="0">
                <a:latin typeface="+mj-lt"/>
              </a:rPr>
              <a:t>miliardi di dollari all'anno a partire dal </a:t>
            </a:r>
            <a:r>
              <a:rPr lang="it-IT" sz="1600" dirty="0" smtClean="0">
                <a:latin typeface="+mj-lt"/>
              </a:rPr>
              <a:t>2020, con </a:t>
            </a:r>
            <a:r>
              <a:rPr lang="it-IT" sz="1600" dirty="0">
                <a:latin typeface="+mj-lt"/>
              </a:rPr>
              <a:t>la previsione di </a:t>
            </a:r>
            <a:r>
              <a:rPr lang="it-IT" sz="1600" dirty="0" smtClean="0">
                <a:latin typeface="+mj-lt"/>
              </a:rPr>
              <a:t>stanziare altri </a:t>
            </a:r>
            <a:r>
              <a:rPr lang="it-IT" sz="1600" dirty="0">
                <a:latin typeface="+mj-lt"/>
              </a:rPr>
              <a:t>fondi successivamente;</a:t>
            </a:r>
          </a:p>
        </p:txBody>
      </p:sp>
      <p:pic>
        <p:nvPicPr>
          <p:cNvPr id="19" name="Immagine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00733" y="123453"/>
            <a:ext cx="391158" cy="497235"/>
          </a:xfrm>
          <a:prstGeom prst="rect">
            <a:avLst/>
          </a:prstGeom>
        </p:spPr>
      </p:pic>
      <p:sp>
        <p:nvSpPr>
          <p:cNvPr id="13" name="Rectangle 12"/>
          <p:cNvSpPr>
            <a:spLocks noChangeArrowheads="1"/>
          </p:cNvSpPr>
          <p:nvPr/>
        </p:nvSpPr>
        <p:spPr bwMode="auto">
          <a:xfrm>
            <a:off x="107950" y="476250"/>
            <a:ext cx="8983941" cy="7205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1"/>
          <a:lstStyle>
            <a:lvl1pPr eaLnBrk="0" hangingPunct="0">
              <a:defRPr sz="2000">
                <a:solidFill>
                  <a:srgbClr val="003399"/>
                </a:solidFill>
                <a:latin typeface="Verdana" pitchFamily="34" charset="0"/>
                <a:cs typeface="Arial" charset="0"/>
              </a:defRPr>
            </a:lvl1pPr>
            <a:lvl2pPr marL="742950" indent="-285750" eaLnBrk="0" hangingPunct="0">
              <a:defRPr sz="2000">
                <a:solidFill>
                  <a:srgbClr val="003399"/>
                </a:solidFill>
                <a:latin typeface="Verdana" pitchFamily="34" charset="0"/>
                <a:cs typeface="Arial" charset="0"/>
              </a:defRPr>
            </a:lvl2pPr>
            <a:lvl3pPr marL="1143000" indent="-228600" eaLnBrk="0" hangingPunct="0">
              <a:defRPr sz="2000">
                <a:solidFill>
                  <a:srgbClr val="003399"/>
                </a:solidFill>
                <a:latin typeface="Verdana" pitchFamily="34" charset="0"/>
                <a:cs typeface="Arial" charset="0"/>
              </a:defRPr>
            </a:lvl3pPr>
            <a:lvl4pPr marL="1600200" indent="-228600" eaLnBrk="0" hangingPunct="0">
              <a:defRPr sz="2000">
                <a:solidFill>
                  <a:srgbClr val="003399"/>
                </a:solidFill>
                <a:latin typeface="Verdana" pitchFamily="34" charset="0"/>
                <a:cs typeface="Arial" charset="0"/>
              </a:defRPr>
            </a:lvl4pPr>
            <a:lvl5pPr marL="2057400" indent="-228600" eaLnBrk="0" hangingPunct="0">
              <a:defRPr sz="2000">
                <a:solidFill>
                  <a:srgbClr val="003399"/>
                </a:solidFill>
                <a:latin typeface="Verdana" pitchFamily="34" charset="0"/>
                <a:cs typeface="Arial" charset="0"/>
              </a:defRPr>
            </a:lvl5pPr>
            <a:lvl6pPr marL="2514600" indent="-228600" eaLnBrk="0" fontAlgn="base" hangingPunct="0">
              <a:spcBef>
                <a:spcPct val="0"/>
              </a:spcBef>
              <a:spcAft>
                <a:spcPct val="0"/>
              </a:spcAft>
              <a:defRPr sz="2000">
                <a:solidFill>
                  <a:srgbClr val="003399"/>
                </a:solidFill>
                <a:latin typeface="Verdana" pitchFamily="34" charset="0"/>
                <a:cs typeface="Arial" charset="0"/>
              </a:defRPr>
            </a:lvl6pPr>
            <a:lvl7pPr marL="2971800" indent="-228600" eaLnBrk="0" fontAlgn="base" hangingPunct="0">
              <a:spcBef>
                <a:spcPct val="0"/>
              </a:spcBef>
              <a:spcAft>
                <a:spcPct val="0"/>
              </a:spcAft>
              <a:defRPr sz="2000">
                <a:solidFill>
                  <a:srgbClr val="003399"/>
                </a:solidFill>
                <a:latin typeface="Verdana" pitchFamily="34" charset="0"/>
                <a:cs typeface="Arial" charset="0"/>
              </a:defRPr>
            </a:lvl7pPr>
            <a:lvl8pPr marL="3429000" indent="-228600" eaLnBrk="0" fontAlgn="base" hangingPunct="0">
              <a:spcBef>
                <a:spcPct val="0"/>
              </a:spcBef>
              <a:spcAft>
                <a:spcPct val="0"/>
              </a:spcAft>
              <a:defRPr sz="2000">
                <a:solidFill>
                  <a:srgbClr val="003399"/>
                </a:solidFill>
                <a:latin typeface="Verdana" pitchFamily="34" charset="0"/>
                <a:cs typeface="Arial" charset="0"/>
              </a:defRPr>
            </a:lvl8pPr>
            <a:lvl9pPr marL="3886200" indent="-228600" eaLnBrk="0" fontAlgn="base" hangingPunct="0">
              <a:spcBef>
                <a:spcPct val="0"/>
              </a:spcBef>
              <a:spcAft>
                <a:spcPct val="0"/>
              </a:spcAft>
              <a:defRPr sz="2000">
                <a:solidFill>
                  <a:srgbClr val="003399"/>
                </a:solidFill>
                <a:latin typeface="Verdana" pitchFamily="34" charset="0"/>
                <a:cs typeface="Arial" charset="0"/>
              </a:defRPr>
            </a:lvl9pPr>
          </a:lstStyle>
          <a:p>
            <a:pPr algn="ctr" fontAlgn="base">
              <a:spcBef>
                <a:spcPct val="0"/>
              </a:spcBef>
              <a:spcAft>
                <a:spcPct val="0"/>
              </a:spcAft>
            </a:pPr>
            <a:r>
              <a:rPr lang="it-IT" altLang="it-IT" sz="3200" b="1" dirty="0" smtClean="0">
                <a:solidFill>
                  <a:srgbClr val="C00000"/>
                </a:solidFill>
                <a:latin typeface="Calibri" pitchFamily="34" charset="0"/>
              </a:rPr>
              <a:t>l’Accordo di Parigi sui cambiamenti climatici</a:t>
            </a:r>
            <a:endParaRPr lang="it-IT" altLang="it-IT" sz="3200" b="1" dirty="0">
              <a:solidFill>
                <a:srgbClr val="C00000"/>
              </a:solidFill>
              <a:latin typeface="Calibri" pitchFamily="34" charset="0"/>
            </a:endParaRPr>
          </a:p>
        </p:txBody>
      </p:sp>
      <p:sp>
        <p:nvSpPr>
          <p:cNvPr id="14" name="AutoShape 19"/>
          <p:cNvSpPr>
            <a:spLocks noChangeArrowheads="1"/>
          </p:cNvSpPr>
          <p:nvPr/>
        </p:nvSpPr>
        <p:spPr bwMode="auto">
          <a:xfrm rot="17375351">
            <a:off x="361147" y="1599528"/>
            <a:ext cx="251619" cy="661345"/>
          </a:xfrm>
          <a:prstGeom prst="downArrow">
            <a:avLst>
              <a:gd name="adj1" fmla="val 50000"/>
              <a:gd name="adj2" fmla="val 78061"/>
            </a:avLst>
          </a:prstGeom>
          <a:solidFill>
            <a:srgbClr val="E5580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rgbClr val="003399"/>
                </a:solidFill>
                <a:latin typeface="Verdana" pitchFamily="34" charset="0"/>
                <a:cs typeface="Arial" charset="0"/>
              </a:defRPr>
            </a:lvl1pPr>
            <a:lvl2pPr marL="742950" indent="-285750" eaLnBrk="0" hangingPunct="0">
              <a:defRPr sz="2000">
                <a:solidFill>
                  <a:srgbClr val="003399"/>
                </a:solidFill>
                <a:latin typeface="Verdana" pitchFamily="34" charset="0"/>
                <a:cs typeface="Arial" charset="0"/>
              </a:defRPr>
            </a:lvl2pPr>
            <a:lvl3pPr marL="1143000" indent="-228600" eaLnBrk="0" hangingPunct="0">
              <a:defRPr sz="2000">
                <a:solidFill>
                  <a:srgbClr val="003399"/>
                </a:solidFill>
                <a:latin typeface="Verdana" pitchFamily="34" charset="0"/>
                <a:cs typeface="Arial" charset="0"/>
              </a:defRPr>
            </a:lvl3pPr>
            <a:lvl4pPr marL="1600200" indent="-228600" eaLnBrk="0" hangingPunct="0">
              <a:defRPr sz="2000">
                <a:solidFill>
                  <a:srgbClr val="003399"/>
                </a:solidFill>
                <a:latin typeface="Verdana" pitchFamily="34" charset="0"/>
                <a:cs typeface="Arial" charset="0"/>
              </a:defRPr>
            </a:lvl4pPr>
            <a:lvl5pPr marL="2057400" indent="-228600" eaLnBrk="0" hangingPunct="0">
              <a:defRPr sz="2000">
                <a:solidFill>
                  <a:srgbClr val="003399"/>
                </a:solidFill>
                <a:latin typeface="Verdana" pitchFamily="34" charset="0"/>
                <a:cs typeface="Arial" charset="0"/>
              </a:defRPr>
            </a:lvl5pPr>
            <a:lvl6pPr marL="2514600" indent="-228600" eaLnBrk="0" fontAlgn="base" hangingPunct="0">
              <a:spcBef>
                <a:spcPct val="0"/>
              </a:spcBef>
              <a:spcAft>
                <a:spcPct val="0"/>
              </a:spcAft>
              <a:defRPr sz="2000">
                <a:solidFill>
                  <a:srgbClr val="003399"/>
                </a:solidFill>
                <a:latin typeface="Verdana" pitchFamily="34" charset="0"/>
                <a:cs typeface="Arial" charset="0"/>
              </a:defRPr>
            </a:lvl6pPr>
            <a:lvl7pPr marL="2971800" indent="-228600" eaLnBrk="0" fontAlgn="base" hangingPunct="0">
              <a:spcBef>
                <a:spcPct val="0"/>
              </a:spcBef>
              <a:spcAft>
                <a:spcPct val="0"/>
              </a:spcAft>
              <a:defRPr sz="2000">
                <a:solidFill>
                  <a:srgbClr val="003399"/>
                </a:solidFill>
                <a:latin typeface="Verdana" pitchFamily="34" charset="0"/>
                <a:cs typeface="Arial" charset="0"/>
              </a:defRPr>
            </a:lvl7pPr>
            <a:lvl8pPr marL="3429000" indent="-228600" eaLnBrk="0" fontAlgn="base" hangingPunct="0">
              <a:spcBef>
                <a:spcPct val="0"/>
              </a:spcBef>
              <a:spcAft>
                <a:spcPct val="0"/>
              </a:spcAft>
              <a:defRPr sz="2000">
                <a:solidFill>
                  <a:srgbClr val="003399"/>
                </a:solidFill>
                <a:latin typeface="Verdana" pitchFamily="34" charset="0"/>
                <a:cs typeface="Arial" charset="0"/>
              </a:defRPr>
            </a:lvl8pPr>
            <a:lvl9pPr marL="3886200" indent="-228600" eaLnBrk="0" fontAlgn="base" hangingPunct="0">
              <a:spcBef>
                <a:spcPct val="0"/>
              </a:spcBef>
              <a:spcAft>
                <a:spcPct val="0"/>
              </a:spcAft>
              <a:defRPr sz="2000">
                <a:solidFill>
                  <a:srgbClr val="003399"/>
                </a:solidFill>
                <a:latin typeface="Verdana" pitchFamily="34" charset="0"/>
                <a:cs typeface="Arial" charset="0"/>
              </a:defRPr>
            </a:lvl9pPr>
          </a:lstStyle>
          <a:p>
            <a:pPr eaLnBrk="1" hangingPunct="1"/>
            <a:endParaRPr lang="it-IT" altLang="it-IT"/>
          </a:p>
        </p:txBody>
      </p:sp>
      <p:sp>
        <p:nvSpPr>
          <p:cNvPr id="15" name="AutoShape 19"/>
          <p:cNvSpPr>
            <a:spLocks noChangeArrowheads="1"/>
          </p:cNvSpPr>
          <p:nvPr/>
        </p:nvSpPr>
        <p:spPr bwMode="auto">
          <a:xfrm rot="17375351">
            <a:off x="361147" y="3615754"/>
            <a:ext cx="251619" cy="661345"/>
          </a:xfrm>
          <a:prstGeom prst="downArrow">
            <a:avLst>
              <a:gd name="adj1" fmla="val 50000"/>
              <a:gd name="adj2" fmla="val 78061"/>
            </a:avLst>
          </a:prstGeom>
          <a:solidFill>
            <a:srgbClr val="E5580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rgbClr val="003399"/>
                </a:solidFill>
                <a:latin typeface="Verdana" pitchFamily="34" charset="0"/>
                <a:cs typeface="Arial" charset="0"/>
              </a:defRPr>
            </a:lvl1pPr>
            <a:lvl2pPr marL="742950" indent="-285750" eaLnBrk="0" hangingPunct="0">
              <a:defRPr sz="2000">
                <a:solidFill>
                  <a:srgbClr val="003399"/>
                </a:solidFill>
                <a:latin typeface="Verdana" pitchFamily="34" charset="0"/>
                <a:cs typeface="Arial" charset="0"/>
              </a:defRPr>
            </a:lvl2pPr>
            <a:lvl3pPr marL="1143000" indent="-228600" eaLnBrk="0" hangingPunct="0">
              <a:defRPr sz="2000">
                <a:solidFill>
                  <a:srgbClr val="003399"/>
                </a:solidFill>
                <a:latin typeface="Verdana" pitchFamily="34" charset="0"/>
                <a:cs typeface="Arial" charset="0"/>
              </a:defRPr>
            </a:lvl3pPr>
            <a:lvl4pPr marL="1600200" indent="-228600" eaLnBrk="0" hangingPunct="0">
              <a:defRPr sz="2000">
                <a:solidFill>
                  <a:srgbClr val="003399"/>
                </a:solidFill>
                <a:latin typeface="Verdana" pitchFamily="34" charset="0"/>
                <a:cs typeface="Arial" charset="0"/>
              </a:defRPr>
            </a:lvl4pPr>
            <a:lvl5pPr marL="2057400" indent="-228600" eaLnBrk="0" hangingPunct="0">
              <a:defRPr sz="2000">
                <a:solidFill>
                  <a:srgbClr val="003399"/>
                </a:solidFill>
                <a:latin typeface="Verdana" pitchFamily="34" charset="0"/>
                <a:cs typeface="Arial" charset="0"/>
              </a:defRPr>
            </a:lvl5pPr>
            <a:lvl6pPr marL="2514600" indent="-228600" eaLnBrk="0" fontAlgn="base" hangingPunct="0">
              <a:spcBef>
                <a:spcPct val="0"/>
              </a:spcBef>
              <a:spcAft>
                <a:spcPct val="0"/>
              </a:spcAft>
              <a:defRPr sz="2000">
                <a:solidFill>
                  <a:srgbClr val="003399"/>
                </a:solidFill>
                <a:latin typeface="Verdana" pitchFamily="34" charset="0"/>
                <a:cs typeface="Arial" charset="0"/>
              </a:defRPr>
            </a:lvl6pPr>
            <a:lvl7pPr marL="2971800" indent="-228600" eaLnBrk="0" fontAlgn="base" hangingPunct="0">
              <a:spcBef>
                <a:spcPct val="0"/>
              </a:spcBef>
              <a:spcAft>
                <a:spcPct val="0"/>
              </a:spcAft>
              <a:defRPr sz="2000">
                <a:solidFill>
                  <a:srgbClr val="003399"/>
                </a:solidFill>
                <a:latin typeface="Verdana" pitchFamily="34" charset="0"/>
                <a:cs typeface="Arial" charset="0"/>
              </a:defRPr>
            </a:lvl7pPr>
            <a:lvl8pPr marL="3429000" indent="-228600" eaLnBrk="0" fontAlgn="base" hangingPunct="0">
              <a:spcBef>
                <a:spcPct val="0"/>
              </a:spcBef>
              <a:spcAft>
                <a:spcPct val="0"/>
              </a:spcAft>
              <a:defRPr sz="2000">
                <a:solidFill>
                  <a:srgbClr val="003399"/>
                </a:solidFill>
                <a:latin typeface="Verdana" pitchFamily="34" charset="0"/>
                <a:cs typeface="Arial" charset="0"/>
              </a:defRPr>
            </a:lvl8pPr>
            <a:lvl9pPr marL="3886200" indent="-228600" eaLnBrk="0" fontAlgn="base" hangingPunct="0">
              <a:spcBef>
                <a:spcPct val="0"/>
              </a:spcBef>
              <a:spcAft>
                <a:spcPct val="0"/>
              </a:spcAft>
              <a:defRPr sz="2000">
                <a:solidFill>
                  <a:srgbClr val="003399"/>
                </a:solidFill>
                <a:latin typeface="Verdana" pitchFamily="34" charset="0"/>
                <a:cs typeface="Arial" charset="0"/>
              </a:defRPr>
            </a:lvl9pPr>
          </a:lstStyle>
          <a:p>
            <a:pPr eaLnBrk="1" hangingPunct="1"/>
            <a:endParaRPr lang="it-IT" altLang="it-IT"/>
          </a:p>
        </p:txBody>
      </p:sp>
      <p:sp>
        <p:nvSpPr>
          <p:cNvPr id="17" name="AutoShape 19"/>
          <p:cNvSpPr>
            <a:spLocks noChangeArrowheads="1"/>
          </p:cNvSpPr>
          <p:nvPr/>
        </p:nvSpPr>
        <p:spPr bwMode="auto">
          <a:xfrm rot="17375351">
            <a:off x="361147" y="4407842"/>
            <a:ext cx="251619" cy="661345"/>
          </a:xfrm>
          <a:prstGeom prst="downArrow">
            <a:avLst>
              <a:gd name="adj1" fmla="val 50000"/>
              <a:gd name="adj2" fmla="val 78061"/>
            </a:avLst>
          </a:prstGeom>
          <a:solidFill>
            <a:srgbClr val="E5580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rgbClr val="003399"/>
                </a:solidFill>
                <a:latin typeface="Verdana" pitchFamily="34" charset="0"/>
                <a:cs typeface="Arial" charset="0"/>
              </a:defRPr>
            </a:lvl1pPr>
            <a:lvl2pPr marL="742950" indent="-285750" eaLnBrk="0" hangingPunct="0">
              <a:defRPr sz="2000">
                <a:solidFill>
                  <a:srgbClr val="003399"/>
                </a:solidFill>
                <a:latin typeface="Verdana" pitchFamily="34" charset="0"/>
                <a:cs typeface="Arial" charset="0"/>
              </a:defRPr>
            </a:lvl2pPr>
            <a:lvl3pPr marL="1143000" indent="-228600" eaLnBrk="0" hangingPunct="0">
              <a:defRPr sz="2000">
                <a:solidFill>
                  <a:srgbClr val="003399"/>
                </a:solidFill>
                <a:latin typeface="Verdana" pitchFamily="34" charset="0"/>
                <a:cs typeface="Arial" charset="0"/>
              </a:defRPr>
            </a:lvl3pPr>
            <a:lvl4pPr marL="1600200" indent="-228600" eaLnBrk="0" hangingPunct="0">
              <a:defRPr sz="2000">
                <a:solidFill>
                  <a:srgbClr val="003399"/>
                </a:solidFill>
                <a:latin typeface="Verdana" pitchFamily="34" charset="0"/>
                <a:cs typeface="Arial" charset="0"/>
              </a:defRPr>
            </a:lvl4pPr>
            <a:lvl5pPr marL="2057400" indent="-228600" eaLnBrk="0" hangingPunct="0">
              <a:defRPr sz="2000">
                <a:solidFill>
                  <a:srgbClr val="003399"/>
                </a:solidFill>
                <a:latin typeface="Verdana" pitchFamily="34" charset="0"/>
                <a:cs typeface="Arial" charset="0"/>
              </a:defRPr>
            </a:lvl5pPr>
            <a:lvl6pPr marL="2514600" indent="-228600" eaLnBrk="0" fontAlgn="base" hangingPunct="0">
              <a:spcBef>
                <a:spcPct val="0"/>
              </a:spcBef>
              <a:spcAft>
                <a:spcPct val="0"/>
              </a:spcAft>
              <a:defRPr sz="2000">
                <a:solidFill>
                  <a:srgbClr val="003399"/>
                </a:solidFill>
                <a:latin typeface="Verdana" pitchFamily="34" charset="0"/>
                <a:cs typeface="Arial" charset="0"/>
              </a:defRPr>
            </a:lvl6pPr>
            <a:lvl7pPr marL="2971800" indent="-228600" eaLnBrk="0" fontAlgn="base" hangingPunct="0">
              <a:spcBef>
                <a:spcPct val="0"/>
              </a:spcBef>
              <a:spcAft>
                <a:spcPct val="0"/>
              </a:spcAft>
              <a:defRPr sz="2000">
                <a:solidFill>
                  <a:srgbClr val="003399"/>
                </a:solidFill>
                <a:latin typeface="Verdana" pitchFamily="34" charset="0"/>
                <a:cs typeface="Arial" charset="0"/>
              </a:defRPr>
            </a:lvl7pPr>
            <a:lvl8pPr marL="3429000" indent="-228600" eaLnBrk="0" fontAlgn="base" hangingPunct="0">
              <a:spcBef>
                <a:spcPct val="0"/>
              </a:spcBef>
              <a:spcAft>
                <a:spcPct val="0"/>
              </a:spcAft>
              <a:defRPr sz="2000">
                <a:solidFill>
                  <a:srgbClr val="003399"/>
                </a:solidFill>
                <a:latin typeface="Verdana" pitchFamily="34" charset="0"/>
                <a:cs typeface="Arial" charset="0"/>
              </a:defRPr>
            </a:lvl8pPr>
            <a:lvl9pPr marL="3886200" indent="-228600" eaLnBrk="0" fontAlgn="base" hangingPunct="0">
              <a:spcBef>
                <a:spcPct val="0"/>
              </a:spcBef>
              <a:spcAft>
                <a:spcPct val="0"/>
              </a:spcAft>
              <a:defRPr sz="2000">
                <a:solidFill>
                  <a:srgbClr val="003399"/>
                </a:solidFill>
                <a:latin typeface="Verdana" pitchFamily="34" charset="0"/>
                <a:cs typeface="Arial" charset="0"/>
              </a:defRPr>
            </a:lvl9pPr>
          </a:lstStyle>
          <a:p>
            <a:pPr eaLnBrk="1" hangingPunct="1"/>
            <a:endParaRPr lang="it-IT" altLang="it-IT"/>
          </a:p>
        </p:txBody>
      </p:sp>
      <p:sp>
        <p:nvSpPr>
          <p:cNvPr id="18" name="AutoShape 19"/>
          <p:cNvSpPr>
            <a:spLocks noChangeArrowheads="1"/>
          </p:cNvSpPr>
          <p:nvPr/>
        </p:nvSpPr>
        <p:spPr bwMode="auto">
          <a:xfrm rot="17375351">
            <a:off x="361147" y="5415954"/>
            <a:ext cx="251619" cy="661345"/>
          </a:xfrm>
          <a:prstGeom prst="downArrow">
            <a:avLst>
              <a:gd name="adj1" fmla="val 50000"/>
              <a:gd name="adj2" fmla="val 78061"/>
            </a:avLst>
          </a:prstGeom>
          <a:solidFill>
            <a:srgbClr val="E5580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rgbClr val="003399"/>
                </a:solidFill>
                <a:latin typeface="Verdana" pitchFamily="34" charset="0"/>
                <a:cs typeface="Arial" charset="0"/>
              </a:defRPr>
            </a:lvl1pPr>
            <a:lvl2pPr marL="742950" indent="-285750" eaLnBrk="0" hangingPunct="0">
              <a:defRPr sz="2000">
                <a:solidFill>
                  <a:srgbClr val="003399"/>
                </a:solidFill>
                <a:latin typeface="Verdana" pitchFamily="34" charset="0"/>
                <a:cs typeface="Arial" charset="0"/>
              </a:defRPr>
            </a:lvl2pPr>
            <a:lvl3pPr marL="1143000" indent="-228600" eaLnBrk="0" hangingPunct="0">
              <a:defRPr sz="2000">
                <a:solidFill>
                  <a:srgbClr val="003399"/>
                </a:solidFill>
                <a:latin typeface="Verdana" pitchFamily="34" charset="0"/>
                <a:cs typeface="Arial" charset="0"/>
              </a:defRPr>
            </a:lvl3pPr>
            <a:lvl4pPr marL="1600200" indent="-228600" eaLnBrk="0" hangingPunct="0">
              <a:defRPr sz="2000">
                <a:solidFill>
                  <a:srgbClr val="003399"/>
                </a:solidFill>
                <a:latin typeface="Verdana" pitchFamily="34" charset="0"/>
                <a:cs typeface="Arial" charset="0"/>
              </a:defRPr>
            </a:lvl4pPr>
            <a:lvl5pPr marL="2057400" indent="-228600" eaLnBrk="0" hangingPunct="0">
              <a:defRPr sz="2000">
                <a:solidFill>
                  <a:srgbClr val="003399"/>
                </a:solidFill>
                <a:latin typeface="Verdana" pitchFamily="34" charset="0"/>
                <a:cs typeface="Arial" charset="0"/>
              </a:defRPr>
            </a:lvl5pPr>
            <a:lvl6pPr marL="2514600" indent="-228600" eaLnBrk="0" fontAlgn="base" hangingPunct="0">
              <a:spcBef>
                <a:spcPct val="0"/>
              </a:spcBef>
              <a:spcAft>
                <a:spcPct val="0"/>
              </a:spcAft>
              <a:defRPr sz="2000">
                <a:solidFill>
                  <a:srgbClr val="003399"/>
                </a:solidFill>
                <a:latin typeface="Verdana" pitchFamily="34" charset="0"/>
                <a:cs typeface="Arial" charset="0"/>
              </a:defRPr>
            </a:lvl6pPr>
            <a:lvl7pPr marL="2971800" indent="-228600" eaLnBrk="0" fontAlgn="base" hangingPunct="0">
              <a:spcBef>
                <a:spcPct val="0"/>
              </a:spcBef>
              <a:spcAft>
                <a:spcPct val="0"/>
              </a:spcAft>
              <a:defRPr sz="2000">
                <a:solidFill>
                  <a:srgbClr val="003399"/>
                </a:solidFill>
                <a:latin typeface="Verdana" pitchFamily="34" charset="0"/>
                <a:cs typeface="Arial" charset="0"/>
              </a:defRPr>
            </a:lvl7pPr>
            <a:lvl8pPr marL="3429000" indent="-228600" eaLnBrk="0" fontAlgn="base" hangingPunct="0">
              <a:spcBef>
                <a:spcPct val="0"/>
              </a:spcBef>
              <a:spcAft>
                <a:spcPct val="0"/>
              </a:spcAft>
              <a:defRPr sz="2000">
                <a:solidFill>
                  <a:srgbClr val="003399"/>
                </a:solidFill>
                <a:latin typeface="Verdana" pitchFamily="34" charset="0"/>
                <a:cs typeface="Arial" charset="0"/>
              </a:defRPr>
            </a:lvl8pPr>
            <a:lvl9pPr marL="3886200" indent="-228600" eaLnBrk="0" fontAlgn="base" hangingPunct="0">
              <a:spcBef>
                <a:spcPct val="0"/>
              </a:spcBef>
              <a:spcAft>
                <a:spcPct val="0"/>
              </a:spcAft>
              <a:defRPr sz="2000">
                <a:solidFill>
                  <a:srgbClr val="003399"/>
                </a:solidFill>
                <a:latin typeface="Verdana" pitchFamily="34" charset="0"/>
                <a:cs typeface="Arial" charset="0"/>
              </a:defRPr>
            </a:lvl9pPr>
          </a:lstStyle>
          <a:p>
            <a:pPr eaLnBrk="1" hangingPunct="1"/>
            <a:endParaRPr lang="it-IT" altLang="it-IT"/>
          </a:p>
        </p:txBody>
      </p:sp>
      <p:sp>
        <p:nvSpPr>
          <p:cNvPr id="16" name="AutoShape 19"/>
          <p:cNvSpPr>
            <a:spLocks noChangeArrowheads="1"/>
          </p:cNvSpPr>
          <p:nvPr/>
        </p:nvSpPr>
        <p:spPr bwMode="auto">
          <a:xfrm rot="17375351">
            <a:off x="361147" y="2796925"/>
            <a:ext cx="251619" cy="661345"/>
          </a:xfrm>
          <a:prstGeom prst="downArrow">
            <a:avLst>
              <a:gd name="adj1" fmla="val 50000"/>
              <a:gd name="adj2" fmla="val 78061"/>
            </a:avLst>
          </a:prstGeom>
          <a:solidFill>
            <a:srgbClr val="E5580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rgbClr val="003399"/>
                </a:solidFill>
                <a:latin typeface="Verdana" pitchFamily="34" charset="0"/>
                <a:cs typeface="Arial" charset="0"/>
              </a:defRPr>
            </a:lvl1pPr>
            <a:lvl2pPr marL="742950" indent="-285750" eaLnBrk="0" hangingPunct="0">
              <a:defRPr sz="2000">
                <a:solidFill>
                  <a:srgbClr val="003399"/>
                </a:solidFill>
                <a:latin typeface="Verdana" pitchFamily="34" charset="0"/>
                <a:cs typeface="Arial" charset="0"/>
              </a:defRPr>
            </a:lvl2pPr>
            <a:lvl3pPr marL="1143000" indent="-228600" eaLnBrk="0" hangingPunct="0">
              <a:defRPr sz="2000">
                <a:solidFill>
                  <a:srgbClr val="003399"/>
                </a:solidFill>
                <a:latin typeface="Verdana" pitchFamily="34" charset="0"/>
                <a:cs typeface="Arial" charset="0"/>
              </a:defRPr>
            </a:lvl3pPr>
            <a:lvl4pPr marL="1600200" indent="-228600" eaLnBrk="0" hangingPunct="0">
              <a:defRPr sz="2000">
                <a:solidFill>
                  <a:srgbClr val="003399"/>
                </a:solidFill>
                <a:latin typeface="Verdana" pitchFamily="34" charset="0"/>
                <a:cs typeface="Arial" charset="0"/>
              </a:defRPr>
            </a:lvl4pPr>
            <a:lvl5pPr marL="2057400" indent="-228600" eaLnBrk="0" hangingPunct="0">
              <a:defRPr sz="2000">
                <a:solidFill>
                  <a:srgbClr val="003399"/>
                </a:solidFill>
                <a:latin typeface="Verdana" pitchFamily="34" charset="0"/>
                <a:cs typeface="Arial" charset="0"/>
              </a:defRPr>
            </a:lvl5pPr>
            <a:lvl6pPr marL="2514600" indent="-228600" eaLnBrk="0" fontAlgn="base" hangingPunct="0">
              <a:spcBef>
                <a:spcPct val="0"/>
              </a:spcBef>
              <a:spcAft>
                <a:spcPct val="0"/>
              </a:spcAft>
              <a:defRPr sz="2000">
                <a:solidFill>
                  <a:srgbClr val="003399"/>
                </a:solidFill>
                <a:latin typeface="Verdana" pitchFamily="34" charset="0"/>
                <a:cs typeface="Arial" charset="0"/>
              </a:defRPr>
            </a:lvl6pPr>
            <a:lvl7pPr marL="2971800" indent="-228600" eaLnBrk="0" fontAlgn="base" hangingPunct="0">
              <a:spcBef>
                <a:spcPct val="0"/>
              </a:spcBef>
              <a:spcAft>
                <a:spcPct val="0"/>
              </a:spcAft>
              <a:defRPr sz="2000">
                <a:solidFill>
                  <a:srgbClr val="003399"/>
                </a:solidFill>
                <a:latin typeface="Verdana" pitchFamily="34" charset="0"/>
                <a:cs typeface="Arial" charset="0"/>
              </a:defRPr>
            </a:lvl7pPr>
            <a:lvl8pPr marL="3429000" indent="-228600" eaLnBrk="0" fontAlgn="base" hangingPunct="0">
              <a:spcBef>
                <a:spcPct val="0"/>
              </a:spcBef>
              <a:spcAft>
                <a:spcPct val="0"/>
              </a:spcAft>
              <a:defRPr sz="2000">
                <a:solidFill>
                  <a:srgbClr val="003399"/>
                </a:solidFill>
                <a:latin typeface="Verdana" pitchFamily="34" charset="0"/>
                <a:cs typeface="Arial" charset="0"/>
              </a:defRPr>
            </a:lvl8pPr>
            <a:lvl9pPr marL="3886200" indent="-228600" eaLnBrk="0" fontAlgn="base" hangingPunct="0">
              <a:spcBef>
                <a:spcPct val="0"/>
              </a:spcBef>
              <a:spcAft>
                <a:spcPct val="0"/>
              </a:spcAft>
              <a:defRPr sz="2000">
                <a:solidFill>
                  <a:srgbClr val="003399"/>
                </a:solidFill>
                <a:latin typeface="Verdana" pitchFamily="34" charset="0"/>
                <a:cs typeface="Arial" charset="0"/>
              </a:defRPr>
            </a:lvl9pPr>
          </a:lstStyle>
          <a:p>
            <a:pPr eaLnBrk="1" hangingPunct="1"/>
            <a:endParaRPr lang="it-IT" altLang="it-IT"/>
          </a:p>
        </p:txBody>
      </p:sp>
    </p:spTree>
    <p:extLst>
      <p:ext uri="{BB962C8B-B14F-4D97-AF65-F5344CB8AC3E}">
        <p14:creationId xmlns:p14="http://schemas.microsoft.com/office/powerpoint/2010/main" val="2257994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64344" y="3205026"/>
            <a:ext cx="4936390" cy="3116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olo 1"/>
          <p:cNvSpPr>
            <a:spLocks noGrp="1"/>
          </p:cNvSpPr>
          <p:nvPr>
            <p:ph type="title"/>
          </p:nvPr>
        </p:nvSpPr>
        <p:spPr>
          <a:xfrm>
            <a:off x="230279" y="4221088"/>
            <a:ext cx="2808312" cy="1595264"/>
          </a:xfrm>
        </p:spPr>
        <p:txBody>
          <a:bodyPr/>
          <a:lstStyle/>
          <a:p>
            <a:r>
              <a:rPr lang="it-IT" sz="3200" dirty="0">
                <a:solidFill>
                  <a:srgbClr val="C00000"/>
                </a:solidFill>
              </a:rPr>
              <a:t>Quanto costa fermare il cambiamento climatico? </a:t>
            </a:r>
          </a:p>
        </p:txBody>
      </p:sp>
      <p:sp>
        <p:nvSpPr>
          <p:cNvPr id="4" name="Titolo 5"/>
          <p:cNvSpPr txBox="1">
            <a:spLocks/>
          </p:cNvSpPr>
          <p:nvPr/>
        </p:nvSpPr>
        <p:spPr bwMode="auto">
          <a:xfrm>
            <a:off x="3288696" y="6456784"/>
            <a:ext cx="5607616" cy="356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rgbClr val="CC6600"/>
                </a:solidFill>
                <a:latin typeface="+mj-lt"/>
                <a:ea typeface="+mj-ea"/>
                <a:cs typeface="+mj-cs"/>
              </a:defRPr>
            </a:lvl1pPr>
            <a:lvl2pPr algn="ctr" rtl="0" eaLnBrk="1" fontAlgn="base" hangingPunct="1">
              <a:spcBef>
                <a:spcPct val="0"/>
              </a:spcBef>
              <a:spcAft>
                <a:spcPct val="0"/>
              </a:spcAft>
              <a:defRPr sz="4400">
                <a:solidFill>
                  <a:schemeClr val="tx2"/>
                </a:solidFill>
                <a:latin typeface="Verdana" pitchFamily="34" charset="0"/>
              </a:defRPr>
            </a:lvl2pPr>
            <a:lvl3pPr algn="ctr" rtl="0" eaLnBrk="1" fontAlgn="base" hangingPunct="1">
              <a:spcBef>
                <a:spcPct val="0"/>
              </a:spcBef>
              <a:spcAft>
                <a:spcPct val="0"/>
              </a:spcAft>
              <a:defRPr sz="4400">
                <a:solidFill>
                  <a:schemeClr val="tx2"/>
                </a:solidFill>
                <a:latin typeface="Verdana" pitchFamily="34" charset="0"/>
              </a:defRPr>
            </a:lvl3pPr>
            <a:lvl4pPr algn="ctr" rtl="0" eaLnBrk="1" fontAlgn="base" hangingPunct="1">
              <a:spcBef>
                <a:spcPct val="0"/>
              </a:spcBef>
              <a:spcAft>
                <a:spcPct val="0"/>
              </a:spcAft>
              <a:defRPr sz="4400">
                <a:solidFill>
                  <a:schemeClr val="tx2"/>
                </a:solidFill>
                <a:latin typeface="Verdana" pitchFamily="34" charset="0"/>
              </a:defRPr>
            </a:lvl4pPr>
            <a:lvl5pPr algn="ctr" rtl="0" eaLnBrk="1" fontAlgn="base" hangingPunct="1">
              <a:spcBef>
                <a:spcPct val="0"/>
              </a:spcBef>
              <a:spcAft>
                <a:spcPct val="0"/>
              </a:spcAft>
              <a:defRPr sz="4400">
                <a:solidFill>
                  <a:schemeClr val="tx2"/>
                </a:solidFill>
                <a:latin typeface="Verdana" pitchFamily="34" charset="0"/>
              </a:defRPr>
            </a:lvl5pPr>
            <a:lvl6pPr marL="457200" algn="ctr" rtl="0" eaLnBrk="1" fontAlgn="base" hangingPunct="1">
              <a:spcBef>
                <a:spcPct val="0"/>
              </a:spcBef>
              <a:spcAft>
                <a:spcPct val="0"/>
              </a:spcAft>
              <a:defRPr sz="4400">
                <a:solidFill>
                  <a:schemeClr val="tx2"/>
                </a:solidFill>
                <a:latin typeface="Verdana" pitchFamily="34" charset="0"/>
              </a:defRPr>
            </a:lvl6pPr>
            <a:lvl7pPr marL="914400" algn="ctr" rtl="0" eaLnBrk="1" fontAlgn="base" hangingPunct="1">
              <a:spcBef>
                <a:spcPct val="0"/>
              </a:spcBef>
              <a:spcAft>
                <a:spcPct val="0"/>
              </a:spcAft>
              <a:defRPr sz="4400">
                <a:solidFill>
                  <a:schemeClr val="tx2"/>
                </a:solidFill>
                <a:latin typeface="Verdana" pitchFamily="34" charset="0"/>
              </a:defRPr>
            </a:lvl7pPr>
            <a:lvl8pPr marL="1371600" algn="ctr" rtl="0" eaLnBrk="1" fontAlgn="base" hangingPunct="1">
              <a:spcBef>
                <a:spcPct val="0"/>
              </a:spcBef>
              <a:spcAft>
                <a:spcPct val="0"/>
              </a:spcAft>
              <a:defRPr sz="4400">
                <a:solidFill>
                  <a:schemeClr val="tx2"/>
                </a:solidFill>
                <a:latin typeface="Verdana" pitchFamily="34" charset="0"/>
              </a:defRPr>
            </a:lvl8pPr>
            <a:lvl9pPr marL="1828800" algn="ctr" rtl="0" eaLnBrk="1" fontAlgn="base" hangingPunct="1">
              <a:spcBef>
                <a:spcPct val="0"/>
              </a:spcBef>
              <a:spcAft>
                <a:spcPct val="0"/>
              </a:spcAft>
              <a:defRPr sz="4400">
                <a:solidFill>
                  <a:schemeClr val="tx2"/>
                </a:solidFill>
                <a:latin typeface="Verdana" pitchFamily="34" charset="0"/>
              </a:defRPr>
            </a:lvl9pPr>
          </a:lstStyle>
          <a:p>
            <a:r>
              <a:rPr lang="it-IT" sz="1400" b="0" kern="0" dirty="0" smtClean="0"/>
              <a:t>Fonte</a:t>
            </a:r>
            <a:r>
              <a:rPr lang="it-IT" sz="1400" b="0" kern="0" dirty="0"/>
              <a:t>: </a:t>
            </a:r>
            <a:r>
              <a:rPr lang="it-IT" sz="1400" b="0" kern="0" dirty="0" smtClean="0"/>
              <a:t> IPCC AR5 -  </a:t>
            </a:r>
            <a:r>
              <a:rPr lang="it-IT" sz="1400" b="0" dirty="0"/>
              <a:t>Sommario per i </a:t>
            </a:r>
            <a:r>
              <a:rPr lang="it-IT" sz="1400" b="0" i="1" dirty="0" err="1"/>
              <a:t>policymaker</a:t>
            </a:r>
            <a:r>
              <a:rPr lang="it-IT" sz="1400" b="0" dirty="0"/>
              <a:t>, sintesi del quinto Rapporto di valutazione</a:t>
            </a:r>
            <a:endParaRPr lang="it-IT" sz="1400" b="0" kern="0" dirty="0"/>
          </a:p>
        </p:txBody>
      </p:sp>
      <p:sp>
        <p:nvSpPr>
          <p:cNvPr id="6" name="Rettangolo 1"/>
          <p:cNvSpPr>
            <a:spLocks noChangeArrowheads="1"/>
          </p:cNvSpPr>
          <p:nvPr/>
        </p:nvSpPr>
        <p:spPr bwMode="auto">
          <a:xfrm rot="20144704">
            <a:off x="4045271" y="4058940"/>
            <a:ext cx="3978358" cy="1384995"/>
          </a:xfrm>
          <a:prstGeom prst="rect">
            <a:avLst/>
          </a:prstGeom>
          <a:solidFill>
            <a:srgbClr val="FFFFFF"/>
          </a:solidFill>
          <a:ln>
            <a:noFill/>
          </a:ln>
          <a:extLst/>
        </p:spPr>
        <p:txBody>
          <a:bodyPr wrap="square">
            <a:spAutoFit/>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eaLnBrk="1" hangingPunct="1">
              <a:spcBef>
                <a:spcPct val="0"/>
              </a:spcBef>
              <a:buFontTx/>
              <a:buNone/>
            </a:pPr>
            <a:r>
              <a:rPr lang="it-IT" sz="2800" dirty="0" smtClean="0">
                <a:solidFill>
                  <a:srgbClr val="C00000"/>
                </a:solidFill>
              </a:rPr>
              <a:t>«solo </a:t>
            </a:r>
            <a:r>
              <a:rPr lang="it-IT" sz="2800" dirty="0">
                <a:solidFill>
                  <a:srgbClr val="C00000"/>
                </a:solidFill>
              </a:rPr>
              <a:t>lo </a:t>
            </a:r>
            <a:r>
              <a:rPr lang="it-IT" sz="2800" dirty="0" smtClean="0">
                <a:solidFill>
                  <a:srgbClr val="C00000"/>
                </a:solidFill>
              </a:rPr>
              <a:t>0,06% della crescita dei </a:t>
            </a:r>
            <a:r>
              <a:rPr lang="it-IT" sz="2800" dirty="0">
                <a:solidFill>
                  <a:srgbClr val="C00000"/>
                </a:solidFill>
              </a:rPr>
              <a:t>consumi </a:t>
            </a:r>
            <a:r>
              <a:rPr lang="it-IT" sz="2800" dirty="0" smtClean="0">
                <a:solidFill>
                  <a:srgbClr val="C00000"/>
                </a:solidFill>
              </a:rPr>
              <a:t>globali»</a:t>
            </a:r>
            <a:endParaRPr lang="it-IT" altLang="it-IT" sz="2800" dirty="0">
              <a:solidFill>
                <a:srgbClr val="C00000"/>
              </a:solidFill>
            </a:endParaRPr>
          </a:p>
        </p:txBody>
      </p:sp>
      <p:pic>
        <p:nvPicPr>
          <p:cNvPr id="9" name="Picture 10" descr="meteo_fvg_O"/>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7504" y="165522"/>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egnaposto testo 14"/>
          <p:cNvSpPr txBox="1">
            <a:spLocks/>
          </p:cNvSpPr>
          <p:nvPr/>
        </p:nvSpPr>
        <p:spPr>
          <a:xfrm>
            <a:off x="1619250" y="165522"/>
            <a:ext cx="6840538" cy="311150"/>
          </a:xfrm>
          <a:prstGeom prst="rect">
            <a:avLst/>
          </a:prstGeom>
        </p:spPr>
        <p:txBody>
          <a:bodyPr/>
          <a:lstStyle>
            <a:lvl1pPr marL="0" indent="0" algn="r" rtl="0" eaLnBrk="1" fontAlgn="base" hangingPunct="1">
              <a:spcBef>
                <a:spcPct val="20000"/>
              </a:spcBef>
              <a:spcAft>
                <a:spcPct val="0"/>
              </a:spcAft>
              <a:buNone/>
              <a:defRPr sz="1400" b="0" i="1">
                <a:solidFill>
                  <a:srgbClr val="CC6600"/>
                </a:solidFill>
                <a:latin typeface="+mn-lt"/>
                <a:ea typeface="+mn-ea"/>
                <a:cs typeface="+mn-cs"/>
              </a:defRPr>
            </a:lvl1pPr>
            <a:lvl2pPr marL="742950" indent="-285750" algn="l" rtl="0" eaLnBrk="1" fontAlgn="base" hangingPunct="1">
              <a:spcBef>
                <a:spcPct val="20000"/>
              </a:spcBef>
              <a:spcAft>
                <a:spcPct val="0"/>
              </a:spcAft>
              <a:buChar char="–"/>
              <a:defRPr sz="1400" b="0" i="1">
                <a:solidFill>
                  <a:srgbClr val="CC6600"/>
                </a:solidFill>
                <a:latin typeface="+mn-lt"/>
              </a:defRPr>
            </a:lvl2pPr>
            <a:lvl3pPr marL="1143000" indent="-228600" algn="l" rtl="0" eaLnBrk="1" fontAlgn="base" hangingPunct="1">
              <a:spcBef>
                <a:spcPct val="20000"/>
              </a:spcBef>
              <a:spcAft>
                <a:spcPct val="0"/>
              </a:spcAft>
              <a:buChar char="•"/>
              <a:defRPr sz="1400" b="0" i="1">
                <a:solidFill>
                  <a:srgbClr val="CC6600"/>
                </a:solidFill>
                <a:latin typeface="+mn-lt"/>
              </a:defRPr>
            </a:lvl3pPr>
            <a:lvl4pPr marL="1600200" indent="-228600" algn="l" rtl="0" eaLnBrk="1" fontAlgn="base" hangingPunct="1">
              <a:spcBef>
                <a:spcPct val="20000"/>
              </a:spcBef>
              <a:spcAft>
                <a:spcPct val="0"/>
              </a:spcAft>
              <a:buChar char="–"/>
              <a:defRPr sz="1400" b="0" i="1">
                <a:solidFill>
                  <a:srgbClr val="CC6600"/>
                </a:solidFill>
                <a:latin typeface="+mn-lt"/>
              </a:defRPr>
            </a:lvl4pPr>
            <a:lvl5pPr marL="2057400" indent="-228600" algn="l" rtl="0" eaLnBrk="1" fontAlgn="base" hangingPunct="1">
              <a:spcBef>
                <a:spcPct val="20000"/>
              </a:spcBef>
              <a:spcAft>
                <a:spcPct val="0"/>
              </a:spcAft>
              <a:buChar char="»"/>
              <a:defRPr sz="1400" b="0" i="1">
                <a:solidFill>
                  <a:srgbClr val="CC6600"/>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lvl="0"/>
            <a:r>
              <a:rPr lang="it-IT" kern="0" dirty="0"/>
              <a:t>cambia il clima… in Friuli Venezia Giulia</a:t>
            </a:r>
          </a:p>
        </p:txBody>
      </p:sp>
      <p:sp>
        <p:nvSpPr>
          <p:cNvPr id="11" name="Line 7"/>
          <p:cNvSpPr>
            <a:spLocks noChangeShapeType="1"/>
          </p:cNvSpPr>
          <p:nvPr/>
        </p:nvSpPr>
        <p:spPr bwMode="auto">
          <a:xfrm>
            <a:off x="1619250" y="476250"/>
            <a:ext cx="69850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pic>
        <p:nvPicPr>
          <p:cNvPr id="12" name="Immagin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00733" y="123453"/>
            <a:ext cx="391158" cy="497235"/>
          </a:xfrm>
          <a:prstGeom prst="rect">
            <a:avLst/>
          </a:prstGeom>
        </p:spPr>
      </p:pic>
      <p:sp>
        <p:nvSpPr>
          <p:cNvPr id="13" name="Titolo 1"/>
          <p:cNvSpPr txBox="1">
            <a:spLocks/>
          </p:cNvSpPr>
          <p:nvPr/>
        </p:nvSpPr>
        <p:spPr bwMode="auto">
          <a:xfrm>
            <a:off x="3851920" y="620688"/>
            <a:ext cx="4606280" cy="2309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rgbClr val="CC6600"/>
                </a:solidFill>
                <a:latin typeface="+mj-lt"/>
                <a:ea typeface="+mj-ea"/>
                <a:cs typeface="+mj-cs"/>
              </a:defRPr>
            </a:lvl1pPr>
            <a:lvl2pPr algn="ctr" rtl="0" eaLnBrk="1" fontAlgn="base" hangingPunct="1">
              <a:spcBef>
                <a:spcPct val="0"/>
              </a:spcBef>
              <a:spcAft>
                <a:spcPct val="0"/>
              </a:spcAft>
              <a:defRPr sz="4400">
                <a:solidFill>
                  <a:schemeClr val="tx2"/>
                </a:solidFill>
                <a:latin typeface="Verdana" pitchFamily="34" charset="0"/>
              </a:defRPr>
            </a:lvl2pPr>
            <a:lvl3pPr algn="ctr" rtl="0" eaLnBrk="1" fontAlgn="base" hangingPunct="1">
              <a:spcBef>
                <a:spcPct val="0"/>
              </a:spcBef>
              <a:spcAft>
                <a:spcPct val="0"/>
              </a:spcAft>
              <a:defRPr sz="4400">
                <a:solidFill>
                  <a:schemeClr val="tx2"/>
                </a:solidFill>
                <a:latin typeface="Verdana" pitchFamily="34" charset="0"/>
              </a:defRPr>
            </a:lvl3pPr>
            <a:lvl4pPr algn="ctr" rtl="0" eaLnBrk="1" fontAlgn="base" hangingPunct="1">
              <a:spcBef>
                <a:spcPct val="0"/>
              </a:spcBef>
              <a:spcAft>
                <a:spcPct val="0"/>
              </a:spcAft>
              <a:defRPr sz="4400">
                <a:solidFill>
                  <a:schemeClr val="tx2"/>
                </a:solidFill>
                <a:latin typeface="Verdana" pitchFamily="34" charset="0"/>
              </a:defRPr>
            </a:lvl4pPr>
            <a:lvl5pPr algn="ctr" rtl="0" eaLnBrk="1" fontAlgn="base" hangingPunct="1">
              <a:spcBef>
                <a:spcPct val="0"/>
              </a:spcBef>
              <a:spcAft>
                <a:spcPct val="0"/>
              </a:spcAft>
              <a:defRPr sz="4400">
                <a:solidFill>
                  <a:schemeClr val="tx2"/>
                </a:solidFill>
                <a:latin typeface="Verdana" pitchFamily="34" charset="0"/>
              </a:defRPr>
            </a:lvl5pPr>
            <a:lvl6pPr marL="457200" algn="ctr" rtl="0" eaLnBrk="1" fontAlgn="base" hangingPunct="1">
              <a:spcBef>
                <a:spcPct val="0"/>
              </a:spcBef>
              <a:spcAft>
                <a:spcPct val="0"/>
              </a:spcAft>
              <a:defRPr sz="4400">
                <a:solidFill>
                  <a:schemeClr val="tx2"/>
                </a:solidFill>
                <a:latin typeface="Verdana" pitchFamily="34" charset="0"/>
              </a:defRPr>
            </a:lvl6pPr>
            <a:lvl7pPr marL="914400" algn="ctr" rtl="0" eaLnBrk="1" fontAlgn="base" hangingPunct="1">
              <a:spcBef>
                <a:spcPct val="0"/>
              </a:spcBef>
              <a:spcAft>
                <a:spcPct val="0"/>
              </a:spcAft>
              <a:defRPr sz="4400">
                <a:solidFill>
                  <a:schemeClr val="tx2"/>
                </a:solidFill>
                <a:latin typeface="Verdana" pitchFamily="34" charset="0"/>
              </a:defRPr>
            </a:lvl7pPr>
            <a:lvl8pPr marL="1371600" algn="ctr" rtl="0" eaLnBrk="1" fontAlgn="base" hangingPunct="1">
              <a:spcBef>
                <a:spcPct val="0"/>
              </a:spcBef>
              <a:spcAft>
                <a:spcPct val="0"/>
              </a:spcAft>
              <a:defRPr sz="4400">
                <a:solidFill>
                  <a:schemeClr val="tx2"/>
                </a:solidFill>
                <a:latin typeface="Verdana" pitchFamily="34" charset="0"/>
              </a:defRPr>
            </a:lvl8pPr>
            <a:lvl9pPr marL="1828800" algn="ctr" rtl="0" eaLnBrk="1" fontAlgn="base" hangingPunct="1">
              <a:spcBef>
                <a:spcPct val="0"/>
              </a:spcBef>
              <a:spcAft>
                <a:spcPct val="0"/>
              </a:spcAft>
              <a:defRPr sz="4400">
                <a:solidFill>
                  <a:schemeClr val="tx2"/>
                </a:solidFill>
                <a:latin typeface="Verdana" pitchFamily="34" charset="0"/>
              </a:defRPr>
            </a:lvl9pPr>
          </a:lstStyle>
          <a:p>
            <a:r>
              <a:rPr lang="it-IT" sz="3200" kern="0" dirty="0" smtClean="0">
                <a:solidFill>
                  <a:schemeClr val="bg1">
                    <a:lumMod val="50000"/>
                  </a:schemeClr>
                </a:solidFill>
              </a:rPr>
              <a:t>i cambiamenti climatici sono </a:t>
            </a:r>
            <a:r>
              <a:rPr lang="it-IT" sz="3200" kern="0" dirty="0" smtClean="0">
                <a:solidFill>
                  <a:srgbClr val="C00000"/>
                </a:solidFill>
              </a:rPr>
              <a:t>un’opportunità per investimenti, crescita sostenibile e occupazione</a:t>
            </a:r>
          </a:p>
          <a:p>
            <a:pPr>
              <a:spcBef>
                <a:spcPts val="600"/>
              </a:spcBef>
            </a:pPr>
            <a:r>
              <a:rPr lang="it-IT" sz="2000" kern="0" dirty="0" smtClean="0">
                <a:solidFill>
                  <a:schemeClr val="bg1">
                    <a:lumMod val="50000"/>
                  </a:schemeClr>
                </a:solidFill>
              </a:rPr>
              <a:t>(Kofi Annan, 2015)</a:t>
            </a:r>
            <a:endParaRPr lang="it-IT" sz="2000" kern="0" dirty="0">
              <a:solidFill>
                <a:schemeClr val="bg1">
                  <a:lumMod val="50000"/>
                </a:schemeClr>
              </a:solidFill>
            </a:endParaRPr>
          </a:p>
        </p:txBody>
      </p:sp>
      <p:pic>
        <p:nvPicPr>
          <p:cNvPr id="14" name="Immagine 1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27716" y="688579"/>
            <a:ext cx="2990080" cy="1794048"/>
          </a:xfrm>
          <a:prstGeom prst="rect">
            <a:avLst/>
          </a:prstGeom>
        </p:spPr>
      </p:pic>
      <p:sp>
        <p:nvSpPr>
          <p:cNvPr id="15" name="Titolo 5"/>
          <p:cNvSpPr txBox="1">
            <a:spLocks/>
          </p:cNvSpPr>
          <p:nvPr/>
        </p:nvSpPr>
        <p:spPr bwMode="auto">
          <a:xfrm>
            <a:off x="254596" y="2492896"/>
            <a:ext cx="3093268" cy="87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rgbClr val="CC6600"/>
                </a:solidFill>
                <a:latin typeface="+mj-lt"/>
                <a:ea typeface="+mj-ea"/>
                <a:cs typeface="+mj-cs"/>
              </a:defRPr>
            </a:lvl1pPr>
            <a:lvl2pPr algn="ctr" rtl="0" eaLnBrk="1" fontAlgn="base" hangingPunct="1">
              <a:spcBef>
                <a:spcPct val="0"/>
              </a:spcBef>
              <a:spcAft>
                <a:spcPct val="0"/>
              </a:spcAft>
              <a:defRPr sz="4400">
                <a:solidFill>
                  <a:schemeClr val="tx2"/>
                </a:solidFill>
                <a:latin typeface="Verdana" pitchFamily="34" charset="0"/>
              </a:defRPr>
            </a:lvl2pPr>
            <a:lvl3pPr algn="ctr" rtl="0" eaLnBrk="1" fontAlgn="base" hangingPunct="1">
              <a:spcBef>
                <a:spcPct val="0"/>
              </a:spcBef>
              <a:spcAft>
                <a:spcPct val="0"/>
              </a:spcAft>
              <a:defRPr sz="4400">
                <a:solidFill>
                  <a:schemeClr val="tx2"/>
                </a:solidFill>
                <a:latin typeface="Verdana" pitchFamily="34" charset="0"/>
              </a:defRPr>
            </a:lvl3pPr>
            <a:lvl4pPr algn="ctr" rtl="0" eaLnBrk="1" fontAlgn="base" hangingPunct="1">
              <a:spcBef>
                <a:spcPct val="0"/>
              </a:spcBef>
              <a:spcAft>
                <a:spcPct val="0"/>
              </a:spcAft>
              <a:defRPr sz="4400">
                <a:solidFill>
                  <a:schemeClr val="tx2"/>
                </a:solidFill>
                <a:latin typeface="Verdana" pitchFamily="34" charset="0"/>
              </a:defRPr>
            </a:lvl4pPr>
            <a:lvl5pPr algn="ctr" rtl="0" eaLnBrk="1" fontAlgn="base" hangingPunct="1">
              <a:spcBef>
                <a:spcPct val="0"/>
              </a:spcBef>
              <a:spcAft>
                <a:spcPct val="0"/>
              </a:spcAft>
              <a:defRPr sz="4400">
                <a:solidFill>
                  <a:schemeClr val="tx2"/>
                </a:solidFill>
                <a:latin typeface="Verdana" pitchFamily="34" charset="0"/>
              </a:defRPr>
            </a:lvl5pPr>
            <a:lvl6pPr marL="457200" algn="ctr" rtl="0" eaLnBrk="1" fontAlgn="base" hangingPunct="1">
              <a:spcBef>
                <a:spcPct val="0"/>
              </a:spcBef>
              <a:spcAft>
                <a:spcPct val="0"/>
              </a:spcAft>
              <a:defRPr sz="4400">
                <a:solidFill>
                  <a:schemeClr val="tx2"/>
                </a:solidFill>
                <a:latin typeface="Verdana" pitchFamily="34" charset="0"/>
              </a:defRPr>
            </a:lvl6pPr>
            <a:lvl7pPr marL="914400" algn="ctr" rtl="0" eaLnBrk="1" fontAlgn="base" hangingPunct="1">
              <a:spcBef>
                <a:spcPct val="0"/>
              </a:spcBef>
              <a:spcAft>
                <a:spcPct val="0"/>
              </a:spcAft>
              <a:defRPr sz="4400">
                <a:solidFill>
                  <a:schemeClr val="tx2"/>
                </a:solidFill>
                <a:latin typeface="Verdana" pitchFamily="34" charset="0"/>
              </a:defRPr>
            </a:lvl7pPr>
            <a:lvl8pPr marL="1371600" algn="ctr" rtl="0" eaLnBrk="1" fontAlgn="base" hangingPunct="1">
              <a:spcBef>
                <a:spcPct val="0"/>
              </a:spcBef>
              <a:spcAft>
                <a:spcPct val="0"/>
              </a:spcAft>
              <a:defRPr sz="4400">
                <a:solidFill>
                  <a:schemeClr val="tx2"/>
                </a:solidFill>
                <a:latin typeface="Verdana" pitchFamily="34" charset="0"/>
              </a:defRPr>
            </a:lvl8pPr>
            <a:lvl9pPr marL="1828800" algn="ctr" rtl="0" eaLnBrk="1" fontAlgn="base" hangingPunct="1">
              <a:spcBef>
                <a:spcPct val="0"/>
              </a:spcBef>
              <a:spcAft>
                <a:spcPct val="0"/>
              </a:spcAft>
              <a:defRPr sz="4400">
                <a:solidFill>
                  <a:schemeClr val="tx2"/>
                </a:solidFill>
                <a:latin typeface="Verdana" pitchFamily="34" charset="0"/>
              </a:defRPr>
            </a:lvl9pPr>
          </a:lstStyle>
          <a:p>
            <a:r>
              <a:rPr lang="it-IT" sz="1200" b="0" kern="0" dirty="0" smtClean="0"/>
              <a:t>Fonte</a:t>
            </a:r>
            <a:r>
              <a:rPr lang="it-IT" sz="1200" b="0" kern="0" dirty="0"/>
              <a:t>: </a:t>
            </a:r>
            <a:r>
              <a:rPr lang="it-IT" sz="1200" b="0" kern="0" dirty="0" smtClean="0"/>
              <a:t> http</a:t>
            </a:r>
            <a:r>
              <a:rPr lang="it-IT" sz="1200" b="0" kern="0" dirty="0"/>
              <a:t>://www.theguardian.com/environment/2015/may/03/kofi-annan-interview-climate-change-paris-summit-sceptics</a:t>
            </a:r>
          </a:p>
        </p:txBody>
      </p:sp>
    </p:spTree>
    <p:extLst>
      <p:ext uri="{BB962C8B-B14F-4D97-AF65-F5344CB8AC3E}">
        <p14:creationId xmlns:p14="http://schemas.microsoft.com/office/powerpoint/2010/main" val="33007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0" y="-27384"/>
            <a:ext cx="9144000" cy="6885384"/>
          </a:xfrm>
          <a:prstGeom prst="rect">
            <a:avLst/>
          </a:prstGeom>
        </p:spPr>
      </p:pic>
      <p:sp>
        <p:nvSpPr>
          <p:cNvPr id="4" name="Titolo 1"/>
          <p:cNvSpPr>
            <a:spLocks noGrp="1"/>
          </p:cNvSpPr>
          <p:nvPr>
            <p:ph type="title"/>
          </p:nvPr>
        </p:nvSpPr>
        <p:spPr>
          <a:xfrm>
            <a:off x="72000" y="720000"/>
            <a:ext cx="3584875" cy="832146"/>
          </a:xfrm>
          <a:solidFill>
            <a:schemeClr val="accent1">
              <a:lumMod val="40000"/>
              <a:lumOff val="60000"/>
            </a:schemeClr>
          </a:solidFill>
        </p:spPr>
        <p:txBody>
          <a:bodyPr/>
          <a:lstStyle/>
          <a:p>
            <a:pPr algn="ctr"/>
            <a:r>
              <a:rPr lang="it-IT" sz="4400" dirty="0" smtClean="0">
                <a:solidFill>
                  <a:srgbClr val="C00000"/>
                </a:solidFill>
              </a:rPr>
              <a:t>per amore di:</a:t>
            </a:r>
            <a:endParaRPr lang="it-IT" sz="4400" dirty="0">
              <a:solidFill>
                <a:srgbClr val="C00000"/>
              </a:solidFill>
            </a:endParaRPr>
          </a:p>
        </p:txBody>
      </p:sp>
      <p:sp>
        <p:nvSpPr>
          <p:cNvPr id="5" name="Titolo 1"/>
          <p:cNvSpPr txBox="1">
            <a:spLocks/>
          </p:cNvSpPr>
          <p:nvPr/>
        </p:nvSpPr>
        <p:spPr bwMode="auto">
          <a:xfrm>
            <a:off x="72000" y="72000"/>
            <a:ext cx="5976664" cy="540000"/>
          </a:xfrm>
          <a:prstGeom prst="rect">
            <a:avLst/>
          </a:prstGeom>
          <a:solidFill>
            <a:schemeClr val="accent1">
              <a:lumMod val="40000"/>
              <a:lumOff val="6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36000" numCol="1" anchor="ctr" anchorCtr="0" compatLnSpc="1">
            <a:prstTxWarp prst="textNoShape">
              <a:avLst/>
            </a:prstTxWarp>
          </a:bodyPr>
          <a:lstStyle>
            <a:lvl1pPr algn="l" rtl="0" eaLnBrk="1" fontAlgn="base" hangingPunct="1">
              <a:spcBef>
                <a:spcPct val="0"/>
              </a:spcBef>
              <a:spcAft>
                <a:spcPct val="0"/>
              </a:spcAft>
              <a:defRPr sz="2400" b="1" baseline="0">
                <a:solidFill>
                  <a:schemeClr val="tx1"/>
                </a:solidFill>
                <a:latin typeface="+mj-lt"/>
                <a:ea typeface="+mj-ea"/>
                <a:cs typeface="+mj-cs"/>
              </a:defRPr>
            </a:lvl1pPr>
            <a:lvl2pPr algn="ctr" rtl="0" eaLnBrk="1" fontAlgn="base" hangingPunct="1">
              <a:spcBef>
                <a:spcPct val="0"/>
              </a:spcBef>
              <a:spcAft>
                <a:spcPct val="0"/>
              </a:spcAft>
              <a:defRPr sz="4400">
                <a:solidFill>
                  <a:schemeClr val="tx2"/>
                </a:solidFill>
                <a:latin typeface="Verdana" pitchFamily="34" charset="0"/>
              </a:defRPr>
            </a:lvl2pPr>
            <a:lvl3pPr algn="ctr" rtl="0" eaLnBrk="1" fontAlgn="base" hangingPunct="1">
              <a:spcBef>
                <a:spcPct val="0"/>
              </a:spcBef>
              <a:spcAft>
                <a:spcPct val="0"/>
              </a:spcAft>
              <a:defRPr sz="4400">
                <a:solidFill>
                  <a:schemeClr val="tx2"/>
                </a:solidFill>
                <a:latin typeface="Verdana" pitchFamily="34" charset="0"/>
              </a:defRPr>
            </a:lvl3pPr>
            <a:lvl4pPr algn="ctr" rtl="0" eaLnBrk="1" fontAlgn="base" hangingPunct="1">
              <a:spcBef>
                <a:spcPct val="0"/>
              </a:spcBef>
              <a:spcAft>
                <a:spcPct val="0"/>
              </a:spcAft>
              <a:defRPr sz="4400">
                <a:solidFill>
                  <a:schemeClr val="tx2"/>
                </a:solidFill>
                <a:latin typeface="Verdana" pitchFamily="34" charset="0"/>
              </a:defRPr>
            </a:lvl4pPr>
            <a:lvl5pPr algn="ctr" rtl="0" eaLnBrk="1" fontAlgn="base" hangingPunct="1">
              <a:spcBef>
                <a:spcPct val="0"/>
              </a:spcBef>
              <a:spcAft>
                <a:spcPct val="0"/>
              </a:spcAft>
              <a:defRPr sz="4400">
                <a:solidFill>
                  <a:schemeClr val="tx2"/>
                </a:solidFill>
                <a:latin typeface="Verdana" pitchFamily="34" charset="0"/>
              </a:defRPr>
            </a:lvl5pPr>
            <a:lvl6pPr marL="457200" algn="ctr" rtl="0" eaLnBrk="1" fontAlgn="base" hangingPunct="1">
              <a:spcBef>
                <a:spcPct val="0"/>
              </a:spcBef>
              <a:spcAft>
                <a:spcPct val="0"/>
              </a:spcAft>
              <a:defRPr sz="4400">
                <a:solidFill>
                  <a:schemeClr val="tx2"/>
                </a:solidFill>
                <a:latin typeface="Verdana" pitchFamily="34" charset="0"/>
              </a:defRPr>
            </a:lvl6pPr>
            <a:lvl7pPr marL="914400" algn="ctr" rtl="0" eaLnBrk="1" fontAlgn="base" hangingPunct="1">
              <a:spcBef>
                <a:spcPct val="0"/>
              </a:spcBef>
              <a:spcAft>
                <a:spcPct val="0"/>
              </a:spcAft>
              <a:defRPr sz="4400">
                <a:solidFill>
                  <a:schemeClr val="tx2"/>
                </a:solidFill>
                <a:latin typeface="Verdana" pitchFamily="34" charset="0"/>
              </a:defRPr>
            </a:lvl7pPr>
            <a:lvl8pPr marL="1371600" algn="ctr" rtl="0" eaLnBrk="1" fontAlgn="base" hangingPunct="1">
              <a:spcBef>
                <a:spcPct val="0"/>
              </a:spcBef>
              <a:spcAft>
                <a:spcPct val="0"/>
              </a:spcAft>
              <a:defRPr sz="4400">
                <a:solidFill>
                  <a:schemeClr val="tx2"/>
                </a:solidFill>
                <a:latin typeface="Verdana" pitchFamily="34" charset="0"/>
              </a:defRPr>
            </a:lvl8pPr>
            <a:lvl9pPr marL="1828800" algn="ctr" rtl="0" eaLnBrk="1" fontAlgn="base" hangingPunct="1">
              <a:spcBef>
                <a:spcPct val="0"/>
              </a:spcBef>
              <a:spcAft>
                <a:spcPct val="0"/>
              </a:spcAft>
              <a:defRPr sz="4400">
                <a:solidFill>
                  <a:schemeClr val="tx2"/>
                </a:solidFill>
                <a:latin typeface="Verdana" pitchFamily="34" charset="0"/>
              </a:defRPr>
            </a:lvl9pPr>
          </a:lstStyle>
          <a:p>
            <a:pPr algn="ctr"/>
            <a:r>
              <a:rPr lang="it-IT" sz="3200" kern="0" dirty="0" smtClean="0">
                <a:solidFill>
                  <a:srgbClr val="003399"/>
                </a:solidFill>
              </a:rPr>
              <a:t>parliamo di cambiamenti climatici</a:t>
            </a:r>
            <a:endParaRPr lang="it-IT" sz="3200" kern="0" dirty="0">
              <a:solidFill>
                <a:srgbClr val="003399"/>
              </a:solidFill>
            </a:endParaRPr>
          </a:p>
        </p:txBody>
      </p:sp>
    </p:spTree>
    <p:extLst>
      <p:ext uri="{BB962C8B-B14F-4D97-AF65-F5344CB8AC3E}">
        <p14:creationId xmlns:p14="http://schemas.microsoft.com/office/powerpoint/2010/main" val="3104665790"/>
      </p:ext>
    </p:extLst>
  </p:cSld>
  <p:clrMapOvr>
    <a:masterClrMapping/>
  </p:clrMapOvr>
  <mc:AlternateContent xmlns:mc="http://schemas.openxmlformats.org/markup-compatibility/2006" xmlns:p14="http://schemas.microsoft.com/office/powerpoint/2010/main">
    <mc:Choice Requires="p14">
      <p:transition spd="med" p14:dur="700" advClick="0" advTm="1200">
        <p:fade/>
      </p:transition>
    </mc:Choice>
    <mc:Fallback xmlns="">
      <p:transition spd="med" advClick="0" advTm="1200">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Picture 10" descr="meteo_fvg_O"/>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7950" y="165100"/>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Line 7"/>
          <p:cNvSpPr>
            <a:spLocks noChangeShapeType="1"/>
          </p:cNvSpPr>
          <p:nvPr/>
        </p:nvSpPr>
        <p:spPr bwMode="auto">
          <a:xfrm>
            <a:off x="1619250" y="476250"/>
            <a:ext cx="69850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it-IT" sz="2000">
              <a:solidFill>
                <a:srgbClr val="003399"/>
              </a:solidFill>
              <a:cs typeface="Arial" charset="0"/>
            </a:endParaRPr>
          </a:p>
        </p:txBody>
      </p:sp>
      <p:sp>
        <p:nvSpPr>
          <p:cNvPr id="55302" name="Line 7"/>
          <p:cNvSpPr>
            <a:spLocks noChangeShapeType="1"/>
          </p:cNvSpPr>
          <p:nvPr/>
        </p:nvSpPr>
        <p:spPr bwMode="auto">
          <a:xfrm>
            <a:off x="179388" y="6597650"/>
            <a:ext cx="8713787"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it-IT" sz="2000">
              <a:solidFill>
                <a:srgbClr val="003399"/>
              </a:solidFill>
              <a:cs typeface="Arial" charset="0"/>
            </a:endParaRPr>
          </a:p>
        </p:txBody>
      </p:sp>
      <p:sp>
        <p:nvSpPr>
          <p:cNvPr id="55306" name="AutoShape 12" descr="Z"/>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003399"/>
                </a:solidFill>
                <a:latin typeface="Verdana" pitchFamily="34" charset="0"/>
                <a:cs typeface="Arial" charset="0"/>
              </a:defRPr>
            </a:lvl1pPr>
            <a:lvl2pPr marL="742950" indent="-285750" eaLnBrk="0" hangingPunct="0">
              <a:defRPr sz="2000">
                <a:solidFill>
                  <a:srgbClr val="003399"/>
                </a:solidFill>
                <a:latin typeface="Verdana" pitchFamily="34" charset="0"/>
                <a:cs typeface="Arial" charset="0"/>
              </a:defRPr>
            </a:lvl2pPr>
            <a:lvl3pPr marL="1143000" indent="-228600" eaLnBrk="0" hangingPunct="0">
              <a:defRPr sz="2000">
                <a:solidFill>
                  <a:srgbClr val="003399"/>
                </a:solidFill>
                <a:latin typeface="Verdana" pitchFamily="34" charset="0"/>
                <a:cs typeface="Arial" charset="0"/>
              </a:defRPr>
            </a:lvl3pPr>
            <a:lvl4pPr marL="1600200" indent="-228600" eaLnBrk="0" hangingPunct="0">
              <a:defRPr sz="2000">
                <a:solidFill>
                  <a:srgbClr val="003399"/>
                </a:solidFill>
                <a:latin typeface="Verdana" pitchFamily="34" charset="0"/>
                <a:cs typeface="Arial" charset="0"/>
              </a:defRPr>
            </a:lvl4pPr>
            <a:lvl5pPr marL="2057400" indent="-228600" eaLnBrk="0" hangingPunct="0">
              <a:defRPr sz="2000">
                <a:solidFill>
                  <a:srgbClr val="003399"/>
                </a:solidFill>
                <a:latin typeface="Verdana" pitchFamily="34" charset="0"/>
                <a:cs typeface="Arial" charset="0"/>
              </a:defRPr>
            </a:lvl5pPr>
            <a:lvl6pPr marL="2514600" indent="-228600" eaLnBrk="0" fontAlgn="base" hangingPunct="0">
              <a:spcBef>
                <a:spcPct val="0"/>
              </a:spcBef>
              <a:spcAft>
                <a:spcPct val="0"/>
              </a:spcAft>
              <a:defRPr sz="2000">
                <a:solidFill>
                  <a:srgbClr val="003399"/>
                </a:solidFill>
                <a:latin typeface="Verdana" pitchFamily="34" charset="0"/>
                <a:cs typeface="Arial" charset="0"/>
              </a:defRPr>
            </a:lvl6pPr>
            <a:lvl7pPr marL="2971800" indent="-228600" eaLnBrk="0" fontAlgn="base" hangingPunct="0">
              <a:spcBef>
                <a:spcPct val="0"/>
              </a:spcBef>
              <a:spcAft>
                <a:spcPct val="0"/>
              </a:spcAft>
              <a:defRPr sz="2000">
                <a:solidFill>
                  <a:srgbClr val="003399"/>
                </a:solidFill>
                <a:latin typeface="Verdana" pitchFamily="34" charset="0"/>
                <a:cs typeface="Arial" charset="0"/>
              </a:defRPr>
            </a:lvl7pPr>
            <a:lvl8pPr marL="3429000" indent="-228600" eaLnBrk="0" fontAlgn="base" hangingPunct="0">
              <a:spcBef>
                <a:spcPct val="0"/>
              </a:spcBef>
              <a:spcAft>
                <a:spcPct val="0"/>
              </a:spcAft>
              <a:defRPr sz="2000">
                <a:solidFill>
                  <a:srgbClr val="003399"/>
                </a:solidFill>
                <a:latin typeface="Verdana" pitchFamily="34" charset="0"/>
                <a:cs typeface="Arial" charset="0"/>
              </a:defRPr>
            </a:lvl8pPr>
            <a:lvl9pPr marL="3886200" indent="-228600" eaLnBrk="0" fontAlgn="base" hangingPunct="0">
              <a:spcBef>
                <a:spcPct val="0"/>
              </a:spcBef>
              <a:spcAft>
                <a:spcPct val="0"/>
              </a:spcAft>
              <a:defRPr sz="2000">
                <a:solidFill>
                  <a:srgbClr val="003399"/>
                </a:solidFill>
                <a:latin typeface="Verdana" pitchFamily="34" charset="0"/>
                <a:cs typeface="Arial" charset="0"/>
              </a:defRPr>
            </a:lvl9pPr>
          </a:lstStyle>
          <a:p>
            <a:pPr eaLnBrk="1" fontAlgn="base" hangingPunct="1">
              <a:spcBef>
                <a:spcPct val="0"/>
              </a:spcBef>
              <a:spcAft>
                <a:spcPct val="0"/>
              </a:spcAft>
            </a:pPr>
            <a:endParaRPr lang="it-IT" altLang="it-IT"/>
          </a:p>
        </p:txBody>
      </p:sp>
      <p:sp>
        <p:nvSpPr>
          <p:cNvPr id="55308" name="Rectangle 3"/>
          <p:cNvSpPr>
            <a:spLocks noChangeArrowheads="1"/>
          </p:cNvSpPr>
          <p:nvPr/>
        </p:nvSpPr>
        <p:spPr bwMode="auto">
          <a:xfrm>
            <a:off x="1763713" y="188913"/>
            <a:ext cx="66246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003399"/>
                </a:solidFill>
                <a:latin typeface="Verdana" pitchFamily="34" charset="0"/>
                <a:cs typeface="Arial" charset="0"/>
              </a:defRPr>
            </a:lvl1pPr>
            <a:lvl2pPr marL="742950" indent="-285750" eaLnBrk="0" hangingPunct="0">
              <a:defRPr sz="2000">
                <a:solidFill>
                  <a:srgbClr val="003399"/>
                </a:solidFill>
                <a:latin typeface="Verdana" pitchFamily="34" charset="0"/>
                <a:cs typeface="Arial" charset="0"/>
              </a:defRPr>
            </a:lvl2pPr>
            <a:lvl3pPr marL="1143000" indent="-228600" eaLnBrk="0" hangingPunct="0">
              <a:defRPr sz="2000">
                <a:solidFill>
                  <a:srgbClr val="003399"/>
                </a:solidFill>
                <a:latin typeface="Verdana" pitchFamily="34" charset="0"/>
                <a:cs typeface="Arial" charset="0"/>
              </a:defRPr>
            </a:lvl3pPr>
            <a:lvl4pPr marL="1600200" indent="-228600" eaLnBrk="0" hangingPunct="0">
              <a:defRPr sz="2000">
                <a:solidFill>
                  <a:srgbClr val="003399"/>
                </a:solidFill>
                <a:latin typeface="Verdana" pitchFamily="34" charset="0"/>
                <a:cs typeface="Arial" charset="0"/>
              </a:defRPr>
            </a:lvl4pPr>
            <a:lvl5pPr marL="2057400" indent="-228600" eaLnBrk="0" hangingPunct="0">
              <a:defRPr sz="2000">
                <a:solidFill>
                  <a:srgbClr val="003399"/>
                </a:solidFill>
                <a:latin typeface="Verdana" pitchFamily="34" charset="0"/>
                <a:cs typeface="Arial" charset="0"/>
              </a:defRPr>
            </a:lvl5pPr>
            <a:lvl6pPr marL="2514600" indent="-228600" eaLnBrk="0" fontAlgn="base" hangingPunct="0">
              <a:spcBef>
                <a:spcPct val="0"/>
              </a:spcBef>
              <a:spcAft>
                <a:spcPct val="0"/>
              </a:spcAft>
              <a:defRPr sz="2000">
                <a:solidFill>
                  <a:srgbClr val="003399"/>
                </a:solidFill>
                <a:latin typeface="Verdana" pitchFamily="34" charset="0"/>
                <a:cs typeface="Arial" charset="0"/>
              </a:defRPr>
            </a:lvl6pPr>
            <a:lvl7pPr marL="2971800" indent="-228600" eaLnBrk="0" fontAlgn="base" hangingPunct="0">
              <a:spcBef>
                <a:spcPct val="0"/>
              </a:spcBef>
              <a:spcAft>
                <a:spcPct val="0"/>
              </a:spcAft>
              <a:defRPr sz="2000">
                <a:solidFill>
                  <a:srgbClr val="003399"/>
                </a:solidFill>
                <a:latin typeface="Verdana" pitchFamily="34" charset="0"/>
                <a:cs typeface="Arial" charset="0"/>
              </a:defRPr>
            </a:lvl7pPr>
            <a:lvl8pPr marL="3429000" indent="-228600" eaLnBrk="0" fontAlgn="base" hangingPunct="0">
              <a:spcBef>
                <a:spcPct val="0"/>
              </a:spcBef>
              <a:spcAft>
                <a:spcPct val="0"/>
              </a:spcAft>
              <a:defRPr sz="2000">
                <a:solidFill>
                  <a:srgbClr val="003399"/>
                </a:solidFill>
                <a:latin typeface="Verdana" pitchFamily="34" charset="0"/>
                <a:cs typeface="Arial" charset="0"/>
              </a:defRPr>
            </a:lvl8pPr>
            <a:lvl9pPr marL="3886200" indent="-228600" eaLnBrk="0" fontAlgn="base" hangingPunct="0">
              <a:spcBef>
                <a:spcPct val="0"/>
              </a:spcBef>
              <a:spcAft>
                <a:spcPct val="0"/>
              </a:spcAft>
              <a:defRPr sz="2000">
                <a:solidFill>
                  <a:srgbClr val="003399"/>
                </a:solidFill>
                <a:latin typeface="Verdana" pitchFamily="34" charset="0"/>
                <a:cs typeface="Arial" charset="0"/>
              </a:defRPr>
            </a:lvl9pPr>
          </a:lstStyle>
          <a:p>
            <a:pPr lvl="0" algn="r" eaLnBrk="1" fontAlgn="base" hangingPunct="1">
              <a:spcAft>
                <a:spcPct val="0"/>
              </a:spcAft>
              <a:buNone/>
            </a:pPr>
            <a:r>
              <a:rPr lang="it-IT" sz="1400" i="1" kern="0" dirty="0">
                <a:solidFill>
                  <a:srgbClr val="CC6600"/>
                </a:solidFill>
                <a:latin typeface="Calibri"/>
              </a:rPr>
              <a:t>cambia il clima… in Friuli Venezia Giulia</a:t>
            </a:r>
          </a:p>
        </p:txBody>
      </p:sp>
      <p:pic>
        <p:nvPicPr>
          <p:cNvPr id="19" name="Immagine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00733" y="123453"/>
            <a:ext cx="391158" cy="497235"/>
          </a:xfrm>
          <a:prstGeom prst="rect">
            <a:avLst/>
          </a:prstGeom>
        </p:spPr>
      </p:pic>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0929" y="1760449"/>
            <a:ext cx="6650703" cy="4978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a:spLocks noChangeArrowheads="1"/>
          </p:cNvSpPr>
          <p:nvPr/>
        </p:nvSpPr>
        <p:spPr bwMode="auto">
          <a:xfrm>
            <a:off x="611560" y="692696"/>
            <a:ext cx="8086688" cy="7205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1"/>
          <a:lstStyle>
            <a:lvl1pPr eaLnBrk="0" hangingPunct="0">
              <a:defRPr sz="2000">
                <a:solidFill>
                  <a:srgbClr val="003399"/>
                </a:solidFill>
                <a:latin typeface="Verdana" pitchFamily="34" charset="0"/>
                <a:cs typeface="Arial" charset="0"/>
              </a:defRPr>
            </a:lvl1pPr>
            <a:lvl2pPr marL="742950" indent="-285750" eaLnBrk="0" hangingPunct="0">
              <a:defRPr sz="2000">
                <a:solidFill>
                  <a:srgbClr val="003399"/>
                </a:solidFill>
                <a:latin typeface="Verdana" pitchFamily="34" charset="0"/>
                <a:cs typeface="Arial" charset="0"/>
              </a:defRPr>
            </a:lvl2pPr>
            <a:lvl3pPr marL="1143000" indent="-228600" eaLnBrk="0" hangingPunct="0">
              <a:defRPr sz="2000">
                <a:solidFill>
                  <a:srgbClr val="003399"/>
                </a:solidFill>
                <a:latin typeface="Verdana" pitchFamily="34" charset="0"/>
                <a:cs typeface="Arial" charset="0"/>
              </a:defRPr>
            </a:lvl3pPr>
            <a:lvl4pPr marL="1600200" indent="-228600" eaLnBrk="0" hangingPunct="0">
              <a:defRPr sz="2000">
                <a:solidFill>
                  <a:srgbClr val="003399"/>
                </a:solidFill>
                <a:latin typeface="Verdana" pitchFamily="34" charset="0"/>
                <a:cs typeface="Arial" charset="0"/>
              </a:defRPr>
            </a:lvl4pPr>
            <a:lvl5pPr marL="2057400" indent="-228600" eaLnBrk="0" hangingPunct="0">
              <a:defRPr sz="2000">
                <a:solidFill>
                  <a:srgbClr val="003399"/>
                </a:solidFill>
                <a:latin typeface="Verdana" pitchFamily="34" charset="0"/>
                <a:cs typeface="Arial" charset="0"/>
              </a:defRPr>
            </a:lvl5pPr>
            <a:lvl6pPr marL="2514600" indent="-228600" eaLnBrk="0" fontAlgn="base" hangingPunct="0">
              <a:spcBef>
                <a:spcPct val="0"/>
              </a:spcBef>
              <a:spcAft>
                <a:spcPct val="0"/>
              </a:spcAft>
              <a:defRPr sz="2000">
                <a:solidFill>
                  <a:srgbClr val="003399"/>
                </a:solidFill>
                <a:latin typeface="Verdana" pitchFamily="34" charset="0"/>
                <a:cs typeface="Arial" charset="0"/>
              </a:defRPr>
            </a:lvl6pPr>
            <a:lvl7pPr marL="2971800" indent="-228600" eaLnBrk="0" fontAlgn="base" hangingPunct="0">
              <a:spcBef>
                <a:spcPct val="0"/>
              </a:spcBef>
              <a:spcAft>
                <a:spcPct val="0"/>
              </a:spcAft>
              <a:defRPr sz="2000">
                <a:solidFill>
                  <a:srgbClr val="003399"/>
                </a:solidFill>
                <a:latin typeface="Verdana" pitchFamily="34" charset="0"/>
                <a:cs typeface="Arial" charset="0"/>
              </a:defRPr>
            </a:lvl7pPr>
            <a:lvl8pPr marL="3429000" indent="-228600" eaLnBrk="0" fontAlgn="base" hangingPunct="0">
              <a:spcBef>
                <a:spcPct val="0"/>
              </a:spcBef>
              <a:spcAft>
                <a:spcPct val="0"/>
              </a:spcAft>
              <a:defRPr sz="2000">
                <a:solidFill>
                  <a:srgbClr val="003399"/>
                </a:solidFill>
                <a:latin typeface="Verdana" pitchFamily="34" charset="0"/>
                <a:cs typeface="Arial" charset="0"/>
              </a:defRPr>
            </a:lvl8pPr>
            <a:lvl9pPr marL="3886200" indent="-228600" eaLnBrk="0" fontAlgn="base" hangingPunct="0">
              <a:spcBef>
                <a:spcPct val="0"/>
              </a:spcBef>
              <a:spcAft>
                <a:spcPct val="0"/>
              </a:spcAft>
              <a:defRPr sz="2000">
                <a:solidFill>
                  <a:srgbClr val="003399"/>
                </a:solidFill>
                <a:latin typeface="Verdana" pitchFamily="34" charset="0"/>
                <a:cs typeface="Arial" charset="0"/>
              </a:defRPr>
            </a:lvl9pPr>
          </a:lstStyle>
          <a:p>
            <a:pPr fontAlgn="base">
              <a:spcBef>
                <a:spcPct val="0"/>
              </a:spcBef>
              <a:spcAft>
                <a:spcPct val="0"/>
              </a:spcAft>
            </a:pPr>
            <a:r>
              <a:rPr lang="it-IT" altLang="it-IT" sz="3200" b="1" dirty="0" smtClean="0">
                <a:solidFill>
                  <a:srgbClr val="C00000"/>
                </a:solidFill>
                <a:latin typeface="Calibri" pitchFamily="34" charset="0"/>
              </a:rPr>
              <a:t>limitare i cambiamenti climatici e </a:t>
            </a:r>
            <a:br>
              <a:rPr lang="it-IT" altLang="it-IT" sz="3200" b="1" dirty="0" smtClean="0">
                <a:solidFill>
                  <a:srgbClr val="C00000"/>
                </a:solidFill>
                <a:latin typeface="Calibri" pitchFamily="34" charset="0"/>
              </a:rPr>
            </a:br>
            <a:r>
              <a:rPr lang="it-IT" altLang="it-IT" sz="3200" b="1" dirty="0" smtClean="0">
                <a:solidFill>
                  <a:srgbClr val="C00000"/>
                </a:solidFill>
                <a:latin typeface="Calibri" pitchFamily="34" charset="0"/>
              </a:rPr>
              <a:t>sviluppare l’economia: </a:t>
            </a:r>
            <a:r>
              <a:rPr lang="it-IT" altLang="it-IT" sz="3200" b="1" dirty="0" smtClean="0">
                <a:solidFill>
                  <a:srgbClr val="006600"/>
                </a:solidFill>
                <a:latin typeface="Calibri" pitchFamily="34" charset="0"/>
              </a:rPr>
              <a:t>la green economy</a:t>
            </a:r>
            <a:endParaRPr lang="it-IT" altLang="it-IT" sz="3200" b="1" dirty="0">
              <a:solidFill>
                <a:srgbClr val="006600"/>
              </a:solidFill>
              <a:latin typeface="Calibri" pitchFamily="34" charset="0"/>
            </a:endParaRPr>
          </a:p>
        </p:txBody>
      </p:sp>
      <p:sp>
        <p:nvSpPr>
          <p:cNvPr id="16" name="Rectangle 12"/>
          <p:cNvSpPr>
            <a:spLocks noChangeArrowheads="1"/>
          </p:cNvSpPr>
          <p:nvPr/>
        </p:nvSpPr>
        <p:spPr bwMode="auto">
          <a:xfrm rot="16200000">
            <a:off x="6570454" y="3961443"/>
            <a:ext cx="4089519" cy="57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000">
                <a:solidFill>
                  <a:srgbClr val="003399"/>
                </a:solidFill>
                <a:latin typeface="Verdana" pitchFamily="34" charset="0"/>
                <a:cs typeface="Arial" charset="0"/>
              </a:defRPr>
            </a:lvl1pPr>
            <a:lvl2pPr marL="742950" indent="-285750" eaLnBrk="0" hangingPunct="0">
              <a:defRPr sz="2000">
                <a:solidFill>
                  <a:srgbClr val="003399"/>
                </a:solidFill>
                <a:latin typeface="Verdana" pitchFamily="34" charset="0"/>
                <a:cs typeface="Arial" charset="0"/>
              </a:defRPr>
            </a:lvl2pPr>
            <a:lvl3pPr marL="1143000" indent="-228600" eaLnBrk="0" hangingPunct="0">
              <a:defRPr sz="2000">
                <a:solidFill>
                  <a:srgbClr val="003399"/>
                </a:solidFill>
                <a:latin typeface="Verdana" pitchFamily="34" charset="0"/>
                <a:cs typeface="Arial" charset="0"/>
              </a:defRPr>
            </a:lvl3pPr>
            <a:lvl4pPr marL="1600200" indent="-228600" eaLnBrk="0" hangingPunct="0">
              <a:defRPr sz="2000">
                <a:solidFill>
                  <a:srgbClr val="003399"/>
                </a:solidFill>
                <a:latin typeface="Verdana" pitchFamily="34" charset="0"/>
                <a:cs typeface="Arial" charset="0"/>
              </a:defRPr>
            </a:lvl4pPr>
            <a:lvl5pPr marL="2057400" indent="-228600" eaLnBrk="0" hangingPunct="0">
              <a:defRPr sz="2000">
                <a:solidFill>
                  <a:srgbClr val="003399"/>
                </a:solidFill>
                <a:latin typeface="Verdana" pitchFamily="34" charset="0"/>
                <a:cs typeface="Arial" charset="0"/>
              </a:defRPr>
            </a:lvl5pPr>
            <a:lvl6pPr marL="2514600" indent="-228600" eaLnBrk="0" fontAlgn="base" hangingPunct="0">
              <a:spcBef>
                <a:spcPct val="0"/>
              </a:spcBef>
              <a:spcAft>
                <a:spcPct val="0"/>
              </a:spcAft>
              <a:defRPr sz="2000">
                <a:solidFill>
                  <a:srgbClr val="003399"/>
                </a:solidFill>
                <a:latin typeface="Verdana" pitchFamily="34" charset="0"/>
                <a:cs typeface="Arial" charset="0"/>
              </a:defRPr>
            </a:lvl6pPr>
            <a:lvl7pPr marL="2971800" indent="-228600" eaLnBrk="0" fontAlgn="base" hangingPunct="0">
              <a:spcBef>
                <a:spcPct val="0"/>
              </a:spcBef>
              <a:spcAft>
                <a:spcPct val="0"/>
              </a:spcAft>
              <a:defRPr sz="2000">
                <a:solidFill>
                  <a:srgbClr val="003399"/>
                </a:solidFill>
                <a:latin typeface="Verdana" pitchFamily="34" charset="0"/>
                <a:cs typeface="Arial" charset="0"/>
              </a:defRPr>
            </a:lvl7pPr>
            <a:lvl8pPr marL="3429000" indent="-228600" eaLnBrk="0" fontAlgn="base" hangingPunct="0">
              <a:spcBef>
                <a:spcPct val="0"/>
              </a:spcBef>
              <a:spcAft>
                <a:spcPct val="0"/>
              </a:spcAft>
              <a:defRPr sz="2000">
                <a:solidFill>
                  <a:srgbClr val="003399"/>
                </a:solidFill>
                <a:latin typeface="Verdana" pitchFamily="34" charset="0"/>
                <a:cs typeface="Arial" charset="0"/>
              </a:defRPr>
            </a:lvl8pPr>
            <a:lvl9pPr marL="3886200" indent="-228600" eaLnBrk="0" fontAlgn="base" hangingPunct="0">
              <a:spcBef>
                <a:spcPct val="0"/>
              </a:spcBef>
              <a:spcAft>
                <a:spcPct val="0"/>
              </a:spcAft>
              <a:defRPr sz="2000">
                <a:solidFill>
                  <a:srgbClr val="003399"/>
                </a:solidFill>
                <a:latin typeface="Verdana" pitchFamily="34" charset="0"/>
                <a:cs typeface="Arial" charset="0"/>
              </a:defRPr>
            </a:lvl9pPr>
          </a:lstStyle>
          <a:p>
            <a:pPr fontAlgn="base">
              <a:spcBef>
                <a:spcPct val="20000"/>
              </a:spcBef>
              <a:spcAft>
                <a:spcPct val="0"/>
              </a:spcAft>
            </a:pPr>
            <a:r>
              <a:rPr lang="it-IT" altLang="it-IT" sz="1400" dirty="0" smtClean="0">
                <a:solidFill>
                  <a:srgbClr val="006600"/>
                </a:solidFill>
                <a:latin typeface="Calibri" pitchFamily="34" charset="0"/>
              </a:rPr>
              <a:t>dalla relazione di Edo Ronchi agli  Stati Generali della Green Economy  (Rimini - 3 novembre 2015)</a:t>
            </a:r>
            <a:endParaRPr lang="it-IT" altLang="it-IT" sz="1400" dirty="0">
              <a:solidFill>
                <a:srgbClr val="006600"/>
              </a:solidFill>
              <a:latin typeface="Calibri" pitchFamily="34" charset="0"/>
            </a:endParaRPr>
          </a:p>
        </p:txBody>
      </p:sp>
    </p:spTree>
    <p:extLst>
      <p:ext uri="{BB962C8B-B14F-4D97-AF65-F5344CB8AC3E}">
        <p14:creationId xmlns:p14="http://schemas.microsoft.com/office/powerpoint/2010/main" val="4260860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5299" name="Picture 10" descr="meteo_fvg_O"/>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7950" y="165100"/>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Line 7"/>
          <p:cNvSpPr>
            <a:spLocks noChangeShapeType="1"/>
          </p:cNvSpPr>
          <p:nvPr/>
        </p:nvSpPr>
        <p:spPr bwMode="auto">
          <a:xfrm>
            <a:off x="1619250" y="476250"/>
            <a:ext cx="69850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it-IT" sz="2000">
              <a:solidFill>
                <a:srgbClr val="003399"/>
              </a:solidFill>
              <a:cs typeface="Arial" charset="0"/>
            </a:endParaRPr>
          </a:p>
        </p:txBody>
      </p:sp>
      <p:sp>
        <p:nvSpPr>
          <p:cNvPr id="55302" name="Line 7"/>
          <p:cNvSpPr>
            <a:spLocks noChangeShapeType="1"/>
          </p:cNvSpPr>
          <p:nvPr/>
        </p:nvSpPr>
        <p:spPr bwMode="auto">
          <a:xfrm>
            <a:off x="179388" y="6597650"/>
            <a:ext cx="8713787"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it-IT" sz="2000">
              <a:solidFill>
                <a:srgbClr val="003399"/>
              </a:solidFill>
              <a:cs typeface="Arial" charset="0"/>
            </a:endParaRPr>
          </a:p>
        </p:txBody>
      </p:sp>
      <p:sp>
        <p:nvSpPr>
          <p:cNvPr id="55306" name="AutoShape 12" descr="Z"/>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003399"/>
                </a:solidFill>
                <a:latin typeface="Verdana" pitchFamily="34" charset="0"/>
                <a:cs typeface="Arial" charset="0"/>
              </a:defRPr>
            </a:lvl1pPr>
            <a:lvl2pPr marL="742950" indent="-285750" eaLnBrk="0" hangingPunct="0">
              <a:defRPr sz="2000">
                <a:solidFill>
                  <a:srgbClr val="003399"/>
                </a:solidFill>
                <a:latin typeface="Verdana" pitchFamily="34" charset="0"/>
                <a:cs typeface="Arial" charset="0"/>
              </a:defRPr>
            </a:lvl2pPr>
            <a:lvl3pPr marL="1143000" indent="-228600" eaLnBrk="0" hangingPunct="0">
              <a:defRPr sz="2000">
                <a:solidFill>
                  <a:srgbClr val="003399"/>
                </a:solidFill>
                <a:latin typeface="Verdana" pitchFamily="34" charset="0"/>
                <a:cs typeface="Arial" charset="0"/>
              </a:defRPr>
            </a:lvl3pPr>
            <a:lvl4pPr marL="1600200" indent="-228600" eaLnBrk="0" hangingPunct="0">
              <a:defRPr sz="2000">
                <a:solidFill>
                  <a:srgbClr val="003399"/>
                </a:solidFill>
                <a:latin typeface="Verdana" pitchFamily="34" charset="0"/>
                <a:cs typeface="Arial" charset="0"/>
              </a:defRPr>
            </a:lvl4pPr>
            <a:lvl5pPr marL="2057400" indent="-228600" eaLnBrk="0" hangingPunct="0">
              <a:defRPr sz="2000">
                <a:solidFill>
                  <a:srgbClr val="003399"/>
                </a:solidFill>
                <a:latin typeface="Verdana" pitchFamily="34" charset="0"/>
                <a:cs typeface="Arial" charset="0"/>
              </a:defRPr>
            </a:lvl5pPr>
            <a:lvl6pPr marL="2514600" indent="-228600" eaLnBrk="0" fontAlgn="base" hangingPunct="0">
              <a:spcBef>
                <a:spcPct val="0"/>
              </a:spcBef>
              <a:spcAft>
                <a:spcPct val="0"/>
              </a:spcAft>
              <a:defRPr sz="2000">
                <a:solidFill>
                  <a:srgbClr val="003399"/>
                </a:solidFill>
                <a:latin typeface="Verdana" pitchFamily="34" charset="0"/>
                <a:cs typeface="Arial" charset="0"/>
              </a:defRPr>
            </a:lvl6pPr>
            <a:lvl7pPr marL="2971800" indent="-228600" eaLnBrk="0" fontAlgn="base" hangingPunct="0">
              <a:spcBef>
                <a:spcPct val="0"/>
              </a:spcBef>
              <a:spcAft>
                <a:spcPct val="0"/>
              </a:spcAft>
              <a:defRPr sz="2000">
                <a:solidFill>
                  <a:srgbClr val="003399"/>
                </a:solidFill>
                <a:latin typeface="Verdana" pitchFamily="34" charset="0"/>
                <a:cs typeface="Arial" charset="0"/>
              </a:defRPr>
            </a:lvl7pPr>
            <a:lvl8pPr marL="3429000" indent="-228600" eaLnBrk="0" fontAlgn="base" hangingPunct="0">
              <a:spcBef>
                <a:spcPct val="0"/>
              </a:spcBef>
              <a:spcAft>
                <a:spcPct val="0"/>
              </a:spcAft>
              <a:defRPr sz="2000">
                <a:solidFill>
                  <a:srgbClr val="003399"/>
                </a:solidFill>
                <a:latin typeface="Verdana" pitchFamily="34" charset="0"/>
                <a:cs typeface="Arial" charset="0"/>
              </a:defRPr>
            </a:lvl8pPr>
            <a:lvl9pPr marL="3886200" indent="-228600" eaLnBrk="0" fontAlgn="base" hangingPunct="0">
              <a:spcBef>
                <a:spcPct val="0"/>
              </a:spcBef>
              <a:spcAft>
                <a:spcPct val="0"/>
              </a:spcAft>
              <a:defRPr sz="2000">
                <a:solidFill>
                  <a:srgbClr val="003399"/>
                </a:solidFill>
                <a:latin typeface="Verdana" pitchFamily="34" charset="0"/>
                <a:cs typeface="Arial" charset="0"/>
              </a:defRPr>
            </a:lvl9pPr>
          </a:lstStyle>
          <a:p>
            <a:pPr eaLnBrk="1" fontAlgn="base" hangingPunct="1">
              <a:spcBef>
                <a:spcPct val="0"/>
              </a:spcBef>
              <a:spcAft>
                <a:spcPct val="0"/>
              </a:spcAft>
            </a:pPr>
            <a:endParaRPr lang="it-IT" altLang="it-IT"/>
          </a:p>
        </p:txBody>
      </p:sp>
      <p:sp>
        <p:nvSpPr>
          <p:cNvPr id="55308" name="Rectangle 3"/>
          <p:cNvSpPr>
            <a:spLocks noChangeArrowheads="1"/>
          </p:cNvSpPr>
          <p:nvPr/>
        </p:nvSpPr>
        <p:spPr bwMode="auto">
          <a:xfrm>
            <a:off x="1763713" y="188913"/>
            <a:ext cx="66246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003399"/>
                </a:solidFill>
                <a:latin typeface="Verdana" pitchFamily="34" charset="0"/>
                <a:cs typeface="Arial" charset="0"/>
              </a:defRPr>
            </a:lvl1pPr>
            <a:lvl2pPr marL="742950" indent="-285750" eaLnBrk="0" hangingPunct="0">
              <a:defRPr sz="2000">
                <a:solidFill>
                  <a:srgbClr val="003399"/>
                </a:solidFill>
                <a:latin typeface="Verdana" pitchFamily="34" charset="0"/>
                <a:cs typeface="Arial" charset="0"/>
              </a:defRPr>
            </a:lvl2pPr>
            <a:lvl3pPr marL="1143000" indent="-228600" eaLnBrk="0" hangingPunct="0">
              <a:defRPr sz="2000">
                <a:solidFill>
                  <a:srgbClr val="003399"/>
                </a:solidFill>
                <a:latin typeface="Verdana" pitchFamily="34" charset="0"/>
                <a:cs typeface="Arial" charset="0"/>
              </a:defRPr>
            </a:lvl3pPr>
            <a:lvl4pPr marL="1600200" indent="-228600" eaLnBrk="0" hangingPunct="0">
              <a:defRPr sz="2000">
                <a:solidFill>
                  <a:srgbClr val="003399"/>
                </a:solidFill>
                <a:latin typeface="Verdana" pitchFamily="34" charset="0"/>
                <a:cs typeface="Arial" charset="0"/>
              </a:defRPr>
            </a:lvl4pPr>
            <a:lvl5pPr marL="2057400" indent="-228600" eaLnBrk="0" hangingPunct="0">
              <a:defRPr sz="2000">
                <a:solidFill>
                  <a:srgbClr val="003399"/>
                </a:solidFill>
                <a:latin typeface="Verdana" pitchFamily="34" charset="0"/>
                <a:cs typeface="Arial" charset="0"/>
              </a:defRPr>
            </a:lvl5pPr>
            <a:lvl6pPr marL="2514600" indent="-228600" eaLnBrk="0" fontAlgn="base" hangingPunct="0">
              <a:spcBef>
                <a:spcPct val="0"/>
              </a:spcBef>
              <a:spcAft>
                <a:spcPct val="0"/>
              </a:spcAft>
              <a:defRPr sz="2000">
                <a:solidFill>
                  <a:srgbClr val="003399"/>
                </a:solidFill>
                <a:latin typeface="Verdana" pitchFamily="34" charset="0"/>
                <a:cs typeface="Arial" charset="0"/>
              </a:defRPr>
            </a:lvl6pPr>
            <a:lvl7pPr marL="2971800" indent="-228600" eaLnBrk="0" fontAlgn="base" hangingPunct="0">
              <a:spcBef>
                <a:spcPct val="0"/>
              </a:spcBef>
              <a:spcAft>
                <a:spcPct val="0"/>
              </a:spcAft>
              <a:defRPr sz="2000">
                <a:solidFill>
                  <a:srgbClr val="003399"/>
                </a:solidFill>
                <a:latin typeface="Verdana" pitchFamily="34" charset="0"/>
                <a:cs typeface="Arial" charset="0"/>
              </a:defRPr>
            </a:lvl7pPr>
            <a:lvl8pPr marL="3429000" indent="-228600" eaLnBrk="0" fontAlgn="base" hangingPunct="0">
              <a:spcBef>
                <a:spcPct val="0"/>
              </a:spcBef>
              <a:spcAft>
                <a:spcPct val="0"/>
              </a:spcAft>
              <a:defRPr sz="2000">
                <a:solidFill>
                  <a:srgbClr val="003399"/>
                </a:solidFill>
                <a:latin typeface="Verdana" pitchFamily="34" charset="0"/>
                <a:cs typeface="Arial" charset="0"/>
              </a:defRPr>
            </a:lvl8pPr>
            <a:lvl9pPr marL="3886200" indent="-228600" eaLnBrk="0" fontAlgn="base" hangingPunct="0">
              <a:spcBef>
                <a:spcPct val="0"/>
              </a:spcBef>
              <a:spcAft>
                <a:spcPct val="0"/>
              </a:spcAft>
              <a:defRPr sz="2000">
                <a:solidFill>
                  <a:srgbClr val="003399"/>
                </a:solidFill>
                <a:latin typeface="Verdana" pitchFamily="34" charset="0"/>
                <a:cs typeface="Arial" charset="0"/>
              </a:defRPr>
            </a:lvl9pPr>
          </a:lstStyle>
          <a:p>
            <a:pPr lvl="0" algn="r" eaLnBrk="1" fontAlgn="base" hangingPunct="1">
              <a:spcAft>
                <a:spcPct val="0"/>
              </a:spcAft>
              <a:buNone/>
            </a:pPr>
            <a:r>
              <a:rPr lang="it-IT" sz="1400" i="1" kern="0" dirty="0">
                <a:solidFill>
                  <a:srgbClr val="CC6600"/>
                </a:solidFill>
                <a:latin typeface="Calibri"/>
              </a:rPr>
              <a:t>cambia il clima… in Friuli Venezia Giulia</a:t>
            </a:r>
          </a:p>
        </p:txBody>
      </p:sp>
      <p:pic>
        <p:nvPicPr>
          <p:cNvPr id="19" name="Immagine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00733" y="123453"/>
            <a:ext cx="391158" cy="497235"/>
          </a:xfrm>
          <a:prstGeom prst="rect">
            <a:avLst/>
          </a:prstGeom>
        </p:spPr>
      </p:pic>
      <p:sp>
        <p:nvSpPr>
          <p:cNvPr id="13" name="Rectangle 12"/>
          <p:cNvSpPr>
            <a:spLocks noChangeArrowheads="1"/>
          </p:cNvSpPr>
          <p:nvPr/>
        </p:nvSpPr>
        <p:spPr bwMode="auto">
          <a:xfrm>
            <a:off x="-9666" y="620688"/>
            <a:ext cx="9091891" cy="12647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1"/>
          <a:lstStyle>
            <a:lvl1pPr eaLnBrk="0" hangingPunct="0">
              <a:defRPr sz="2000">
                <a:solidFill>
                  <a:srgbClr val="003399"/>
                </a:solidFill>
                <a:latin typeface="Verdana" pitchFamily="34" charset="0"/>
                <a:cs typeface="Arial" charset="0"/>
              </a:defRPr>
            </a:lvl1pPr>
            <a:lvl2pPr marL="742950" indent="-285750" eaLnBrk="0" hangingPunct="0">
              <a:defRPr sz="2000">
                <a:solidFill>
                  <a:srgbClr val="003399"/>
                </a:solidFill>
                <a:latin typeface="Verdana" pitchFamily="34" charset="0"/>
                <a:cs typeface="Arial" charset="0"/>
              </a:defRPr>
            </a:lvl2pPr>
            <a:lvl3pPr marL="1143000" indent="-228600" eaLnBrk="0" hangingPunct="0">
              <a:defRPr sz="2000">
                <a:solidFill>
                  <a:srgbClr val="003399"/>
                </a:solidFill>
                <a:latin typeface="Verdana" pitchFamily="34" charset="0"/>
                <a:cs typeface="Arial" charset="0"/>
              </a:defRPr>
            </a:lvl3pPr>
            <a:lvl4pPr marL="1600200" indent="-228600" eaLnBrk="0" hangingPunct="0">
              <a:defRPr sz="2000">
                <a:solidFill>
                  <a:srgbClr val="003399"/>
                </a:solidFill>
                <a:latin typeface="Verdana" pitchFamily="34" charset="0"/>
                <a:cs typeface="Arial" charset="0"/>
              </a:defRPr>
            </a:lvl4pPr>
            <a:lvl5pPr marL="2057400" indent="-228600" eaLnBrk="0" hangingPunct="0">
              <a:defRPr sz="2000">
                <a:solidFill>
                  <a:srgbClr val="003399"/>
                </a:solidFill>
                <a:latin typeface="Verdana" pitchFamily="34" charset="0"/>
                <a:cs typeface="Arial" charset="0"/>
              </a:defRPr>
            </a:lvl5pPr>
            <a:lvl6pPr marL="2514600" indent="-228600" eaLnBrk="0" fontAlgn="base" hangingPunct="0">
              <a:spcBef>
                <a:spcPct val="0"/>
              </a:spcBef>
              <a:spcAft>
                <a:spcPct val="0"/>
              </a:spcAft>
              <a:defRPr sz="2000">
                <a:solidFill>
                  <a:srgbClr val="003399"/>
                </a:solidFill>
                <a:latin typeface="Verdana" pitchFamily="34" charset="0"/>
                <a:cs typeface="Arial" charset="0"/>
              </a:defRPr>
            </a:lvl6pPr>
            <a:lvl7pPr marL="2971800" indent="-228600" eaLnBrk="0" fontAlgn="base" hangingPunct="0">
              <a:spcBef>
                <a:spcPct val="0"/>
              </a:spcBef>
              <a:spcAft>
                <a:spcPct val="0"/>
              </a:spcAft>
              <a:defRPr sz="2000">
                <a:solidFill>
                  <a:srgbClr val="003399"/>
                </a:solidFill>
                <a:latin typeface="Verdana" pitchFamily="34" charset="0"/>
                <a:cs typeface="Arial" charset="0"/>
              </a:defRPr>
            </a:lvl7pPr>
            <a:lvl8pPr marL="3429000" indent="-228600" eaLnBrk="0" fontAlgn="base" hangingPunct="0">
              <a:spcBef>
                <a:spcPct val="0"/>
              </a:spcBef>
              <a:spcAft>
                <a:spcPct val="0"/>
              </a:spcAft>
              <a:defRPr sz="2000">
                <a:solidFill>
                  <a:srgbClr val="003399"/>
                </a:solidFill>
                <a:latin typeface="Verdana" pitchFamily="34" charset="0"/>
                <a:cs typeface="Arial" charset="0"/>
              </a:defRPr>
            </a:lvl8pPr>
            <a:lvl9pPr marL="3886200" indent="-228600" eaLnBrk="0" fontAlgn="base" hangingPunct="0">
              <a:spcBef>
                <a:spcPct val="0"/>
              </a:spcBef>
              <a:spcAft>
                <a:spcPct val="0"/>
              </a:spcAft>
              <a:defRPr sz="2000">
                <a:solidFill>
                  <a:srgbClr val="003399"/>
                </a:solidFill>
                <a:latin typeface="Verdana" pitchFamily="34" charset="0"/>
                <a:cs typeface="Arial" charset="0"/>
              </a:defRPr>
            </a:lvl9pPr>
          </a:lstStyle>
          <a:p>
            <a:pPr fontAlgn="base">
              <a:lnSpc>
                <a:spcPts val="3200"/>
              </a:lnSpc>
              <a:spcBef>
                <a:spcPct val="0"/>
              </a:spcBef>
              <a:spcAft>
                <a:spcPct val="0"/>
              </a:spcAft>
            </a:pPr>
            <a:r>
              <a:rPr lang="it-IT" altLang="it-IT" sz="3200" b="1" dirty="0" smtClean="0">
                <a:solidFill>
                  <a:srgbClr val="C00000"/>
                </a:solidFill>
                <a:latin typeface="Calibri" pitchFamily="34" charset="0"/>
              </a:rPr>
              <a:t>limitare i cambiamenti climatici </a:t>
            </a:r>
            <a:br>
              <a:rPr lang="it-IT" altLang="it-IT" sz="3200" b="1" dirty="0" smtClean="0">
                <a:solidFill>
                  <a:srgbClr val="C00000"/>
                </a:solidFill>
                <a:latin typeface="Calibri" pitchFamily="34" charset="0"/>
              </a:rPr>
            </a:br>
            <a:r>
              <a:rPr lang="it-IT" altLang="it-IT" sz="3200" b="1" dirty="0" smtClean="0">
                <a:solidFill>
                  <a:srgbClr val="C00000"/>
                </a:solidFill>
                <a:latin typeface="Calibri" pitchFamily="34" charset="0"/>
              </a:rPr>
              <a:t>e sviluppare l’economia: </a:t>
            </a:r>
          </a:p>
          <a:p>
            <a:pPr fontAlgn="base">
              <a:lnSpc>
                <a:spcPts val="3200"/>
              </a:lnSpc>
              <a:spcBef>
                <a:spcPct val="0"/>
              </a:spcBef>
              <a:spcAft>
                <a:spcPct val="0"/>
              </a:spcAft>
            </a:pPr>
            <a:r>
              <a:rPr lang="it-IT" altLang="it-IT" sz="3200" b="1" dirty="0" smtClean="0">
                <a:solidFill>
                  <a:srgbClr val="C00000"/>
                </a:solidFill>
                <a:latin typeface="Calibri" pitchFamily="34" charset="0"/>
              </a:rPr>
              <a:t>l’appello della green economy alla COP21 (1)</a:t>
            </a:r>
            <a:endParaRPr lang="it-IT" altLang="it-IT" sz="3200" b="1" dirty="0">
              <a:solidFill>
                <a:srgbClr val="C00000"/>
              </a:solidFill>
              <a:latin typeface="Calibri" pitchFamily="34" charset="0"/>
            </a:endParaRPr>
          </a:p>
        </p:txBody>
      </p:sp>
      <p:sp>
        <p:nvSpPr>
          <p:cNvPr id="2" name="CasellaDiTesto 1"/>
          <p:cNvSpPr txBox="1"/>
          <p:nvPr/>
        </p:nvSpPr>
        <p:spPr>
          <a:xfrm>
            <a:off x="163991" y="1700808"/>
            <a:ext cx="7921004" cy="369332"/>
          </a:xfrm>
          <a:prstGeom prst="rect">
            <a:avLst/>
          </a:prstGeom>
          <a:noFill/>
        </p:spPr>
        <p:txBody>
          <a:bodyPr wrap="square" rtlCol="0">
            <a:spAutoFit/>
          </a:bodyPr>
          <a:lstStyle/>
          <a:p>
            <a:endParaRPr lang="it-IT" dirty="0"/>
          </a:p>
        </p:txBody>
      </p:sp>
      <p:sp>
        <p:nvSpPr>
          <p:cNvPr id="3" name="Rectangle 1"/>
          <p:cNvSpPr>
            <a:spLocks noChangeArrowheads="1"/>
          </p:cNvSpPr>
          <p:nvPr/>
        </p:nvSpPr>
        <p:spPr bwMode="auto">
          <a:xfrm>
            <a:off x="164505" y="2104394"/>
            <a:ext cx="8785101" cy="4555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ts val="600"/>
              </a:spcBef>
              <a:spcAft>
                <a:spcPct val="0"/>
              </a:spcAft>
              <a:buClrTx/>
              <a:buSzTx/>
              <a:buFontTx/>
              <a:buNone/>
              <a:tabLst/>
            </a:pPr>
            <a:r>
              <a:rPr kumimoji="0" lang="it-IT" altLang="it-IT" sz="2000" b="0" i="0" u="none" strike="noStrike" cap="none" normalizeH="0" baseline="0" dirty="0" smtClean="0">
                <a:ln>
                  <a:noFill/>
                </a:ln>
                <a:solidFill>
                  <a:schemeClr val="tx1"/>
                </a:solidFill>
                <a:effectLst/>
                <a:cs typeface="Arial" pitchFamily="34" charset="0"/>
                <a:hlinkClick r:id="rId5"/>
              </a:rPr>
              <a:t>1. Promuovere un efficace accordo internazionale e attuare significative misure nazionali di mitigazione e di adattamento</a:t>
            </a:r>
            <a:r>
              <a:rPr kumimoji="0" lang="it-IT" altLang="it-IT" sz="2000" b="0" i="0" u="none" strike="noStrike" cap="none" normalizeH="0" baseline="0" dirty="0" smtClean="0">
                <a:ln>
                  <a:noFill/>
                </a:ln>
                <a:solidFill>
                  <a:schemeClr val="tx1"/>
                </a:solidFill>
                <a:effectLst/>
                <a:cs typeface="Arial" pitchFamily="34" charset="0"/>
              </a:rPr>
              <a:t> </a:t>
            </a:r>
          </a:p>
          <a:p>
            <a:pPr marL="0" marR="0" lvl="0" indent="0" algn="l" defTabSz="914400" rtl="0" eaLnBrk="0" fontAlgn="base" latinLnBrk="0" hangingPunct="0">
              <a:lnSpc>
                <a:spcPct val="100000"/>
              </a:lnSpc>
              <a:spcBef>
                <a:spcPts val="600"/>
              </a:spcBef>
              <a:spcAft>
                <a:spcPct val="0"/>
              </a:spcAft>
              <a:buClrTx/>
              <a:buSzTx/>
              <a:buFontTx/>
              <a:buNone/>
              <a:tabLst/>
            </a:pPr>
            <a:r>
              <a:rPr kumimoji="0" lang="it-IT" altLang="it-IT" sz="2000" b="0" i="0" u="none" strike="noStrike" cap="none" normalizeH="0" baseline="0" dirty="0" smtClean="0">
                <a:ln>
                  <a:noFill/>
                </a:ln>
                <a:solidFill>
                  <a:schemeClr val="tx1"/>
                </a:solidFill>
                <a:effectLst/>
                <a:cs typeface="Arial" pitchFamily="34" charset="0"/>
                <a:hlinkClick r:id="rId5"/>
              </a:rPr>
              <a:t>2. Adottare target legalmente vincolanti, in linea con l’obiettivo dei 2°C, basati su criteri di equità</a:t>
            </a:r>
            <a:r>
              <a:rPr kumimoji="0" lang="it-IT" altLang="it-IT" sz="2000" b="0" i="0" u="none" strike="noStrike" cap="none" normalizeH="0" baseline="0" dirty="0" smtClean="0">
                <a:ln>
                  <a:noFill/>
                </a:ln>
                <a:solidFill>
                  <a:schemeClr val="tx1"/>
                </a:solidFill>
                <a:effectLst/>
                <a:cs typeface="Arial" pitchFamily="34" charset="0"/>
              </a:rPr>
              <a:t> </a:t>
            </a:r>
          </a:p>
          <a:p>
            <a:pPr marL="0" marR="0" lvl="0" indent="0" algn="l" defTabSz="914400" rtl="0" eaLnBrk="0" fontAlgn="base" latinLnBrk="0" hangingPunct="0">
              <a:lnSpc>
                <a:spcPct val="100000"/>
              </a:lnSpc>
              <a:spcBef>
                <a:spcPts val="600"/>
              </a:spcBef>
              <a:spcAft>
                <a:spcPct val="0"/>
              </a:spcAft>
              <a:buClrTx/>
              <a:buSzTx/>
              <a:buFontTx/>
              <a:buNone/>
              <a:tabLst/>
            </a:pPr>
            <a:r>
              <a:rPr kumimoji="0" lang="it-IT" altLang="it-IT" sz="2000" b="0" i="0" u="none" strike="noStrike" cap="none" normalizeH="0" baseline="0" dirty="0" smtClean="0">
                <a:ln>
                  <a:noFill/>
                </a:ln>
                <a:solidFill>
                  <a:schemeClr val="tx1"/>
                </a:solidFill>
                <a:effectLst/>
                <a:cs typeface="Arial" pitchFamily="34" charset="0"/>
                <a:hlinkClick r:id="rId5"/>
              </a:rPr>
              <a:t>3.Varare una riforma della fiscalità ecologica, introducendo una carbon </a:t>
            </a:r>
            <a:r>
              <a:rPr kumimoji="0" lang="it-IT" altLang="it-IT" sz="2000" b="0" i="0" u="none" strike="noStrike" cap="none" normalizeH="0" baseline="0" dirty="0" err="1" smtClean="0">
                <a:ln>
                  <a:noFill/>
                </a:ln>
                <a:solidFill>
                  <a:schemeClr val="tx1"/>
                </a:solidFill>
                <a:effectLst/>
                <a:cs typeface="Arial" pitchFamily="34" charset="0"/>
                <a:hlinkClick r:id="rId5"/>
              </a:rPr>
              <a:t>tax</a:t>
            </a:r>
            <a:r>
              <a:rPr kumimoji="0" lang="it-IT" altLang="it-IT" sz="2000" b="0" i="0" u="none" strike="noStrike" cap="none" normalizeH="0" baseline="0" dirty="0" smtClean="0">
                <a:ln>
                  <a:noFill/>
                </a:ln>
                <a:solidFill>
                  <a:schemeClr val="tx1"/>
                </a:solidFill>
                <a:effectLst/>
                <a:cs typeface="Arial" pitchFamily="34" charset="0"/>
                <a:hlinkClick r:id="rId5"/>
              </a:rPr>
              <a:t> ed eliminando i sussidi dannosi per l’ambiente</a:t>
            </a:r>
            <a:r>
              <a:rPr kumimoji="0" lang="it-IT" altLang="it-IT" sz="2000" b="0" i="0" u="none" strike="noStrike" cap="none" normalizeH="0" baseline="0" dirty="0" smtClean="0">
                <a:ln>
                  <a:noFill/>
                </a:ln>
                <a:solidFill>
                  <a:schemeClr val="tx1"/>
                </a:solidFill>
                <a:effectLst/>
                <a:cs typeface="Arial" pitchFamily="34" charset="0"/>
              </a:rPr>
              <a:t> </a:t>
            </a:r>
          </a:p>
          <a:p>
            <a:pPr marL="0" marR="0" lvl="0" indent="0" algn="l" defTabSz="914400" rtl="0" eaLnBrk="0" fontAlgn="base" latinLnBrk="0" hangingPunct="0">
              <a:lnSpc>
                <a:spcPct val="100000"/>
              </a:lnSpc>
              <a:spcBef>
                <a:spcPts val="600"/>
              </a:spcBef>
              <a:spcAft>
                <a:spcPct val="0"/>
              </a:spcAft>
              <a:buClrTx/>
              <a:buSzTx/>
              <a:buFontTx/>
              <a:buNone/>
              <a:tabLst/>
            </a:pPr>
            <a:r>
              <a:rPr kumimoji="0" lang="it-IT" altLang="it-IT" sz="2000" b="0" i="0" u="none" strike="noStrike" cap="none" normalizeH="0" baseline="0" dirty="0" smtClean="0">
                <a:ln>
                  <a:noFill/>
                </a:ln>
                <a:solidFill>
                  <a:schemeClr val="tx1"/>
                </a:solidFill>
                <a:effectLst/>
                <a:cs typeface="Arial" pitchFamily="34" charset="0"/>
                <a:hlinkClick r:id="rId5"/>
              </a:rPr>
              <a:t>4. Sfruttare l’enorme potenziale di efficienza energetica in tutti i settori: edifici, trasporti, agricoltura, industria e servizi</a:t>
            </a:r>
            <a:r>
              <a:rPr kumimoji="0" lang="it-IT" altLang="it-IT" sz="2000" b="0" i="0" u="none" strike="noStrike" cap="none" normalizeH="0" baseline="0" dirty="0" smtClean="0">
                <a:ln>
                  <a:noFill/>
                </a:ln>
                <a:solidFill>
                  <a:schemeClr val="tx1"/>
                </a:solidFill>
                <a:effectLst/>
                <a:cs typeface="Arial" pitchFamily="34" charset="0"/>
              </a:rPr>
              <a:t> </a:t>
            </a:r>
          </a:p>
          <a:p>
            <a:pPr marL="0" marR="0" lvl="0" indent="0" algn="l" defTabSz="914400" rtl="0" eaLnBrk="0" fontAlgn="base" latinLnBrk="0" hangingPunct="0">
              <a:lnSpc>
                <a:spcPct val="100000"/>
              </a:lnSpc>
              <a:spcBef>
                <a:spcPts val="600"/>
              </a:spcBef>
              <a:spcAft>
                <a:spcPct val="0"/>
              </a:spcAft>
              <a:buClrTx/>
              <a:buSzTx/>
              <a:buFontTx/>
              <a:buNone/>
              <a:tabLst/>
            </a:pPr>
            <a:r>
              <a:rPr kumimoji="0" lang="it-IT" altLang="it-IT" sz="2000" b="0" i="0" u="none" strike="noStrike" cap="none" normalizeH="0" baseline="0" dirty="0" smtClean="0">
                <a:ln>
                  <a:noFill/>
                </a:ln>
                <a:solidFill>
                  <a:schemeClr val="tx1"/>
                </a:solidFill>
                <a:effectLst/>
                <a:cs typeface="Arial" pitchFamily="34" charset="0"/>
                <a:hlinkClick r:id="rId5"/>
              </a:rPr>
              <a:t>5. Accelerare l’uscita dalle fonti fossili e la crescita delle energie rinnovabili</a:t>
            </a:r>
            <a:r>
              <a:rPr kumimoji="0" lang="it-IT" altLang="it-IT" sz="2000" b="0" i="0" u="none" strike="noStrike" cap="none" normalizeH="0" baseline="0" dirty="0" smtClean="0">
                <a:ln>
                  <a:noFill/>
                </a:ln>
                <a:solidFill>
                  <a:schemeClr val="tx1"/>
                </a:solidFill>
                <a:effectLst/>
                <a:cs typeface="Arial" pitchFamily="34" charset="0"/>
              </a:rPr>
              <a:t> </a:t>
            </a:r>
          </a:p>
          <a:p>
            <a:pPr marL="0" marR="0" lvl="0" indent="0" algn="l" defTabSz="914400" rtl="0" eaLnBrk="0" fontAlgn="base" latinLnBrk="0" hangingPunct="0">
              <a:lnSpc>
                <a:spcPct val="100000"/>
              </a:lnSpc>
              <a:spcBef>
                <a:spcPts val="600"/>
              </a:spcBef>
              <a:spcAft>
                <a:spcPct val="0"/>
              </a:spcAft>
              <a:buClrTx/>
              <a:buSzTx/>
              <a:buFontTx/>
              <a:buNone/>
              <a:tabLst/>
            </a:pPr>
            <a:r>
              <a:rPr kumimoji="0" lang="it-IT" altLang="it-IT" sz="2000" b="0" i="0" u="none" strike="noStrike" cap="none" normalizeH="0" baseline="0" dirty="0" smtClean="0">
                <a:ln>
                  <a:noFill/>
                </a:ln>
                <a:solidFill>
                  <a:schemeClr val="tx1"/>
                </a:solidFill>
                <a:effectLst/>
                <a:cs typeface="Arial" pitchFamily="34" charset="0"/>
                <a:hlinkClick r:id="rId5"/>
              </a:rPr>
              <a:t>6. Promuovere modelli di gestione del suolo più sostenibili, puntando su un ruolo attivo dell’agricoltura per la mitigazione e l’adattamento al cambiamento climatico</a:t>
            </a:r>
            <a:r>
              <a:rPr kumimoji="0" lang="it-IT" altLang="it-IT" sz="2000" b="0" i="0" u="none" strike="noStrike" cap="none" normalizeH="0" baseline="0" dirty="0" smtClean="0">
                <a:ln>
                  <a:noFill/>
                </a:ln>
                <a:solidFill>
                  <a:schemeClr val="tx1"/>
                </a:solidFill>
                <a:effectLst/>
                <a:cs typeface="Arial" pitchFamily="34" charset="0"/>
              </a:rPr>
              <a:t> </a:t>
            </a:r>
          </a:p>
          <a:p>
            <a:pPr marL="0" marR="0" lvl="0" indent="0" algn="l" defTabSz="914400" rtl="0" eaLnBrk="0" fontAlgn="base" latinLnBrk="0" hangingPunct="0">
              <a:lnSpc>
                <a:spcPct val="100000"/>
              </a:lnSpc>
              <a:spcBef>
                <a:spcPts val="600"/>
              </a:spcBef>
              <a:spcAft>
                <a:spcPct val="0"/>
              </a:spcAft>
              <a:buClrTx/>
              <a:buSzTx/>
              <a:buFontTx/>
              <a:buNone/>
              <a:tabLst/>
            </a:pPr>
            <a:r>
              <a:rPr kumimoji="0" lang="it-IT" altLang="it-IT" sz="2000" b="0" i="0" u="none" strike="noStrike" cap="none" normalizeH="0" baseline="0" dirty="0" smtClean="0">
                <a:ln>
                  <a:noFill/>
                </a:ln>
                <a:solidFill>
                  <a:schemeClr val="tx1"/>
                </a:solidFill>
                <a:effectLst/>
                <a:cs typeface="Arial" pitchFamily="34" charset="0"/>
                <a:hlinkClick r:id="rId5"/>
              </a:rPr>
              <a:t>7. Puntare sull’eco-innovazione e sull’economia circolare, fattori chiave della transizione</a:t>
            </a:r>
            <a:r>
              <a:rPr kumimoji="0" lang="it-IT" altLang="it-IT" sz="2000" b="0" i="0" u="none" strike="noStrike" cap="none" normalizeH="0" baseline="0" dirty="0" smtClean="0">
                <a:ln>
                  <a:noFill/>
                </a:ln>
                <a:solidFill>
                  <a:schemeClr val="tx1"/>
                </a:solidFill>
                <a:effectLst/>
                <a:cs typeface="Arial" pitchFamily="34" charset="0"/>
              </a:rPr>
              <a:t> </a:t>
            </a:r>
          </a:p>
        </p:txBody>
      </p:sp>
      <p:sp>
        <p:nvSpPr>
          <p:cNvPr id="4" name="AutoShape 2" descr=" ADERISCI">
            <a:hlinkClick r:id="rId6"/>
          </p:cNvPr>
          <p:cNvSpPr>
            <a:spLocks noChangeAspect="1" noChangeArrowheads="1"/>
          </p:cNvSpPr>
          <p:nvPr/>
        </p:nvSpPr>
        <p:spPr bwMode="auto">
          <a:xfrm>
            <a:off x="155575" y="28622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 name="AutoShape 3" descr=" Appello ITALIANO">
            <a:hlinkClick r:id="rId7"/>
          </p:cNvPr>
          <p:cNvSpPr>
            <a:spLocks noChangeAspect="1" noChangeArrowheads="1"/>
          </p:cNvSpPr>
          <p:nvPr/>
        </p:nvSpPr>
        <p:spPr bwMode="auto">
          <a:xfrm>
            <a:off x="155575" y="34258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 name="AutoShape 4" descr=" Appello INGLESE">
            <a:hlinkClick r:id="rId8"/>
          </p:cNvPr>
          <p:cNvSpPr>
            <a:spLocks noChangeAspect="1" noChangeArrowheads="1"/>
          </p:cNvSpPr>
          <p:nvPr/>
        </p:nvSpPr>
        <p:spPr bwMode="auto">
          <a:xfrm>
            <a:off x="155575" y="398938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Tree>
    <p:extLst>
      <p:ext uri="{BB962C8B-B14F-4D97-AF65-F5344CB8AC3E}">
        <p14:creationId xmlns:p14="http://schemas.microsoft.com/office/powerpoint/2010/main" val="40755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5299" name="Picture 10" descr="meteo_fvg_O"/>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7950" y="165100"/>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Line 7"/>
          <p:cNvSpPr>
            <a:spLocks noChangeShapeType="1"/>
          </p:cNvSpPr>
          <p:nvPr/>
        </p:nvSpPr>
        <p:spPr bwMode="auto">
          <a:xfrm>
            <a:off x="1619250" y="476250"/>
            <a:ext cx="69850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it-IT" sz="2000">
              <a:solidFill>
                <a:srgbClr val="003399"/>
              </a:solidFill>
              <a:cs typeface="Arial" charset="0"/>
            </a:endParaRPr>
          </a:p>
        </p:txBody>
      </p:sp>
      <p:sp>
        <p:nvSpPr>
          <p:cNvPr id="55302" name="Line 7"/>
          <p:cNvSpPr>
            <a:spLocks noChangeShapeType="1"/>
          </p:cNvSpPr>
          <p:nvPr/>
        </p:nvSpPr>
        <p:spPr bwMode="auto">
          <a:xfrm>
            <a:off x="179388" y="6597650"/>
            <a:ext cx="8713787"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it-IT" sz="2000">
              <a:solidFill>
                <a:srgbClr val="003399"/>
              </a:solidFill>
              <a:cs typeface="Arial" charset="0"/>
            </a:endParaRPr>
          </a:p>
        </p:txBody>
      </p:sp>
      <p:sp>
        <p:nvSpPr>
          <p:cNvPr id="55306" name="AutoShape 12" descr="Z"/>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003399"/>
                </a:solidFill>
                <a:latin typeface="Verdana" pitchFamily="34" charset="0"/>
                <a:cs typeface="Arial" charset="0"/>
              </a:defRPr>
            </a:lvl1pPr>
            <a:lvl2pPr marL="742950" indent="-285750" eaLnBrk="0" hangingPunct="0">
              <a:defRPr sz="2000">
                <a:solidFill>
                  <a:srgbClr val="003399"/>
                </a:solidFill>
                <a:latin typeface="Verdana" pitchFamily="34" charset="0"/>
                <a:cs typeface="Arial" charset="0"/>
              </a:defRPr>
            </a:lvl2pPr>
            <a:lvl3pPr marL="1143000" indent="-228600" eaLnBrk="0" hangingPunct="0">
              <a:defRPr sz="2000">
                <a:solidFill>
                  <a:srgbClr val="003399"/>
                </a:solidFill>
                <a:latin typeface="Verdana" pitchFamily="34" charset="0"/>
                <a:cs typeface="Arial" charset="0"/>
              </a:defRPr>
            </a:lvl3pPr>
            <a:lvl4pPr marL="1600200" indent="-228600" eaLnBrk="0" hangingPunct="0">
              <a:defRPr sz="2000">
                <a:solidFill>
                  <a:srgbClr val="003399"/>
                </a:solidFill>
                <a:latin typeface="Verdana" pitchFamily="34" charset="0"/>
                <a:cs typeface="Arial" charset="0"/>
              </a:defRPr>
            </a:lvl4pPr>
            <a:lvl5pPr marL="2057400" indent="-228600" eaLnBrk="0" hangingPunct="0">
              <a:defRPr sz="2000">
                <a:solidFill>
                  <a:srgbClr val="003399"/>
                </a:solidFill>
                <a:latin typeface="Verdana" pitchFamily="34" charset="0"/>
                <a:cs typeface="Arial" charset="0"/>
              </a:defRPr>
            </a:lvl5pPr>
            <a:lvl6pPr marL="2514600" indent="-228600" eaLnBrk="0" fontAlgn="base" hangingPunct="0">
              <a:spcBef>
                <a:spcPct val="0"/>
              </a:spcBef>
              <a:spcAft>
                <a:spcPct val="0"/>
              </a:spcAft>
              <a:defRPr sz="2000">
                <a:solidFill>
                  <a:srgbClr val="003399"/>
                </a:solidFill>
                <a:latin typeface="Verdana" pitchFamily="34" charset="0"/>
                <a:cs typeface="Arial" charset="0"/>
              </a:defRPr>
            </a:lvl6pPr>
            <a:lvl7pPr marL="2971800" indent="-228600" eaLnBrk="0" fontAlgn="base" hangingPunct="0">
              <a:spcBef>
                <a:spcPct val="0"/>
              </a:spcBef>
              <a:spcAft>
                <a:spcPct val="0"/>
              </a:spcAft>
              <a:defRPr sz="2000">
                <a:solidFill>
                  <a:srgbClr val="003399"/>
                </a:solidFill>
                <a:latin typeface="Verdana" pitchFamily="34" charset="0"/>
                <a:cs typeface="Arial" charset="0"/>
              </a:defRPr>
            </a:lvl7pPr>
            <a:lvl8pPr marL="3429000" indent="-228600" eaLnBrk="0" fontAlgn="base" hangingPunct="0">
              <a:spcBef>
                <a:spcPct val="0"/>
              </a:spcBef>
              <a:spcAft>
                <a:spcPct val="0"/>
              </a:spcAft>
              <a:defRPr sz="2000">
                <a:solidFill>
                  <a:srgbClr val="003399"/>
                </a:solidFill>
                <a:latin typeface="Verdana" pitchFamily="34" charset="0"/>
                <a:cs typeface="Arial" charset="0"/>
              </a:defRPr>
            </a:lvl8pPr>
            <a:lvl9pPr marL="3886200" indent="-228600" eaLnBrk="0" fontAlgn="base" hangingPunct="0">
              <a:spcBef>
                <a:spcPct val="0"/>
              </a:spcBef>
              <a:spcAft>
                <a:spcPct val="0"/>
              </a:spcAft>
              <a:defRPr sz="2000">
                <a:solidFill>
                  <a:srgbClr val="003399"/>
                </a:solidFill>
                <a:latin typeface="Verdana" pitchFamily="34" charset="0"/>
                <a:cs typeface="Arial" charset="0"/>
              </a:defRPr>
            </a:lvl9pPr>
          </a:lstStyle>
          <a:p>
            <a:pPr eaLnBrk="1" fontAlgn="base" hangingPunct="1">
              <a:spcBef>
                <a:spcPct val="0"/>
              </a:spcBef>
              <a:spcAft>
                <a:spcPct val="0"/>
              </a:spcAft>
            </a:pPr>
            <a:endParaRPr lang="it-IT" altLang="it-IT"/>
          </a:p>
        </p:txBody>
      </p:sp>
      <p:sp>
        <p:nvSpPr>
          <p:cNvPr id="55308" name="Rectangle 3"/>
          <p:cNvSpPr>
            <a:spLocks noChangeArrowheads="1"/>
          </p:cNvSpPr>
          <p:nvPr/>
        </p:nvSpPr>
        <p:spPr bwMode="auto">
          <a:xfrm>
            <a:off x="1763713" y="188913"/>
            <a:ext cx="66246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003399"/>
                </a:solidFill>
                <a:latin typeface="Verdana" pitchFamily="34" charset="0"/>
                <a:cs typeface="Arial" charset="0"/>
              </a:defRPr>
            </a:lvl1pPr>
            <a:lvl2pPr marL="742950" indent="-285750" eaLnBrk="0" hangingPunct="0">
              <a:defRPr sz="2000">
                <a:solidFill>
                  <a:srgbClr val="003399"/>
                </a:solidFill>
                <a:latin typeface="Verdana" pitchFamily="34" charset="0"/>
                <a:cs typeface="Arial" charset="0"/>
              </a:defRPr>
            </a:lvl2pPr>
            <a:lvl3pPr marL="1143000" indent="-228600" eaLnBrk="0" hangingPunct="0">
              <a:defRPr sz="2000">
                <a:solidFill>
                  <a:srgbClr val="003399"/>
                </a:solidFill>
                <a:latin typeface="Verdana" pitchFamily="34" charset="0"/>
                <a:cs typeface="Arial" charset="0"/>
              </a:defRPr>
            </a:lvl3pPr>
            <a:lvl4pPr marL="1600200" indent="-228600" eaLnBrk="0" hangingPunct="0">
              <a:defRPr sz="2000">
                <a:solidFill>
                  <a:srgbClr val="003399"/>
                </a:solidFill>
                <a:latin typeface="Verdana" pitchFamily="34" charset="0"/>
                <a:cs typeface="Arial" charset="0"/>
              </a:defRPr>
            </a:lvl4pPr>
            <a:lvl5pPr marL="2057400" indent="-228600" eaLnBrk="0" hangingPunct="0">
              <a:defRPr sz="2000">
                <a:solidFill>
                  <a:srgbClr val="003399"/>
                </a:solidFill>
                <a:latin typeface="Verdana" pitchFamily="34" charset="0"/>
                <a:cs typeface="Arial" charset="0"/>
              </a:defRPr>
            </a:lvl5pPr>
            <a:lvl6pPr marL="2514600" indent="-228600" eaLnBrk="0" fontAlgn="base" hangingPunct="0">
              <a:spcBef>
                <a:spcPct val="0"/>
              </a:spcBef>
              <a:spcAft>
                <a:spcPct val="0"/>
              </a:spcAft>
              <a:defRPr sz="2000">
                <a:solidFill>
                  <a:srgbClr val="003399"/>
                </a:solidFill>
                <a:latin typeface="Verdana" pitchFamily="34" charset="0"/>
                <a:cs typeface="Arial" charset="0"/>
              </a:defRPr>
            </a:lvl6pPr>
            <a:lvl7pPr marL="2971800" indent="-228600" eaLnBrk="0" fontAlgn="base" hangingPunct="0">
              <a:spcBef>
                <a:spcPct val="0"/>
              </a:spcBef>
              <a:spcAft>
                <a:spcPct val="0"/>
              </a:spcAft>
              <a:defRPr sz="2000">
                <a:solidFill>
                  <a:srgbClr val="003399"/>
                </a:solidFill>
                <a:latin typeface="Verdana" pitchFamily="34" charset="0"/>
                <a:cs typeface="Arial" charset="0"/>
              </a:defRPr>
            </a:lvl7pPr>
            <a:lvl8pPr marL="3429000" indent="-228600" eaLnBrk="0" fontAlgn="base" hangingPunct="0">
              <a:spcBef>
                <a:spcPct val="0"/>
              </a:spcBef>
              <a:spcAft>
                <a:spcPct val="0"/>
              </a:spcAft>
              <a:defRPr sz="2000">
                <a:solidFill>
                  <a:srgbClr val="003399"/>
                </a:solidFill>
                <a:latin typeface="Verdana" pitchFamily="34" charset="0"/>
                <a:cs typeface="Arial" charset="0"/>
              </a:defRPr>
            </a:lvl8pPr>
            <a:lvl9pPr marL="3886200" indent="-228600" eaLnBrk="0" fontAlgn="base" hangingPunct="0">
              <a:spcBef>
                <a:spcPct val="0"/>
              </a:spcBef>
              <a:spcAft>
                <a:spcPct val="0"/>
              </a:spcAft>
              <a:defRPr sz="2000">
                <a:solidFill>
                  <a:srgbClr val="003399"/>
                </a:solidFill>
                <a:latin typeface="Verdana" pitchFamily="34" charset="0"/>
                <a:cs typeface="Arial" charset="0"/>
              </a:defRPr>
            </a:lvl9pPr>
          </a:lstStyle>
          <a:p>
            <a:pPr lvl="0" algn="r" eaLnBrk="1" fontAlgn="base" hangingPunct="1">
              <a:spcAft>
                <a:spcPct val="0"/>
              </a:spcAft>
              <a:buNone/>
            </a:pPr>
            <a:r>
              <a:rPr lang="it-IT" sz="1400" i="1" kern="0" dirty="0">
                <a:solidFill>
                  <a:srgbClr val="CC6600"/>
                </a:solidFill>
                <a:latin typeface="Calibri"/>
              </a:rPr>
              <a:t>cambia il clima… in Friuli Venezia Giulia</a:t>
            </a:r>
          </a:p>
        </p:txBody>
      </p:sp>
      <p:pic>
        <p:nvPicPr>
          <p:cNvPr id="19" name="Immagine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00733" y="123453"/>
            <a:ext cx="391158" cy="497235"/>
          </a:xfrm>
          <a:prstGeom prst="rect">
            <a:avLst/>
          </a:prstGeom>
        </p:spPr>
      </p:pic>
      <p:sp>
        <p:nvSpPr>
          <p:cNvPr id="2" name="CasellaDiTesto 1"/>
          <p:cNvSpPr txBox="1"/>
          <p:nvPr/>
        </p:nvSpPr>
        <p:spPr>
          <a:xfrm>
            <a:off x="163991" y="1700808"/>
            <a:ext cx="7921004" cy="369332"/>
          </a:xfrm>
          <a:prstGeom prst="rect">
            <a:avLst/>
          </a:prstGeom>
          <a:noFill/>
        </p:spPr>
        <p:txBody>
          <a:bodyPr wrap="square" rtlCol="0">
            <a:spAutoFit/>
          </a:bodyPr>
          <a:lstStyle/>
          <a:p>
            <a:endParaRPr lang="it-IT" dirty="0"/>
          </a:p>
        </p:txBody>
      </p:sp>
      <p:sp>
        <p:nvSpPr>
          <p:cNvPr id="3" name="Rectangle 1"/>
          <p:cNvSpPr>
            <a:spLocks noChangeArrowheads="1"/>
          </p:cNvSpPr>
          <p:nvPr/>
        </p:nvSpPr>
        <p:spPr bwMode="auto">
          <a:xfrm>
            <a:off x="0" y="1862753"/>
            <a:ext cx="9144000" cy="4862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it-IT" altLang="it-IT" sz="2000" b="0" i="0" u="none" strike="noStrike" cap="none" normalizeH="0" baseline="0" dirty="0" smtClean="0">
                <a:ln>
                  <a:noFill/>
                </a:ln>
                <a:solidFill>
                  <a:schemeClr val="bg1">
                    <a:lumMod val="50000"/>
                  </a:schemeClr>
                </a:solidFill>
                <a:effectLst/>
                <a:cs typeface="Arial" pitchFamily="34" charset="0"/>
              </a:rPr>
              <a:t>Una rapida transizione verso una economia a basse o nulle emissioni di carbonio richiede significativi cambiamenti del sistema energetico e di quello economico e industriale. </a:t>
            </a:r>
            <a:r>
              <a:rPr kumimoji="0" lang="it-IT" altLang="it-IT" sz="2000" b="0" i="0" u="none" strike="noStrike" cap="none" normalizeH="0" baseline="0" dirty="0" smtClean="0">
                <a:ln>
                  <a:noFill/>
                </a:ln>
                <a:solidFill>
                  <a:srgbClr val="C00000"/>
                </a:solidFill>
                <a:effectLst/>
                <a:cs typeface="Arial" pitchFamily="34" charset="0"/>
              </a:rPr>
              <a:t>Questa transizione rappresenta </a:t>
            </a:r>
            <a:r>
              <a:rPr kumimoji="0" lang="it-IT" altLang="it-IT" sz="2000" b="1" i="0" u="none" strike="noStrike" cap="none" normalizeH="0" baseline="0" dirty="0" smtClean="0">
                <a:ln>
                  <a:noFill/>
                </a:ln>
                <a:solidFill>
                  <a:srgbClr val="C00000"/>
                </a:solidFill>
                <a:effectLst/>
                <a:cs typeface="Arial" pitchFamily="34" charset="0"/>
              </a:rPr>
              <a:t>una sfida importante anche per le imprese</a:t>
            </a:r>
            <a:r>
              <a:rPr kumimoji="0" lang="it-IT" altLang="it-IT" sz="2000" b="0" i="0" u="none" strike="noStrike" cap="none" normalizeH="0" baseline="0" dirty="0" smtClean="0">
                <a:ln>
                  <a:noFill/>
                </a:ln>
                <a:solidFill>
                  <a:srgbClr val="C00000"/>
                </a:solidFill>
                <a:effectLst/>
                <a:cs typeface="Arial" pitchFamily="34" charset="0"/>
              </a:rPr>
              <a:t>. </a:t>
            </a:r>
            <a:r>
              <a:rPr kumimoji="0" lang="it-IT" altLang="it-IT" sz="2000" b="0" i="0" u="none" strike="noStrike" cap="none" normalizeH="0" baseline="0" dirty="0" smtClean="0">
                <a:ln>
                  <a:noFill/>
                </a:ln>
                <a:solidFill>
                  <a:schemeClr val="bg1">
                    <a:lumMod val="50000"/>
                  </a:schemeClr>
                </a:solidFill>
                <a:effectLst/>
                <a:cs typeface="Arial" pitchFamily="34" charset="0"/>
              </a:rPr>
              <a:t>Noi siamo convinti che essa non rappresenti solo un impegno necessario per il nostro futuro, ma che sia anche </a:t>
            </a:r>
            <a:r>
              <a:rPr kumimoji="0" lang="it-IT" altLang="it-IT" sz="2000" b="1" i="0" u="none" strike="noStrike" cap="none" normalizeH="0" baseline="0" dirty="0" smtClean="0">
                <a:ln>
                  <a:noFill/>
                </a:ln>
                <a:solidFill>
                  <a:srgbClr val="C00000"/>
                </a:solidFill>
                <a:effectLst/>
                <a:cs typeface="Arial" pitchFamily="34" charset="0"/>
              </a:rPr>
              <a:t>una concreta opportunità di nuovo sviluppo</a:t>
            </a:r>
            <a:r>
              <a:rPr kumimoji="0" lang="it-IT" altLang="it-IT" sz="2000" b="0" i="0" u="none" strike="noStrike" cap="none" normalizeH="0" baseline="0" dirty="0" smtClean="0">
                <a:ln>
                  <a:noFill/>
                </a:ln>
                <a:solidFill>
                  <a:schemeClr val="bg1">
                    <a:lumMod val="50000"/>
                  </a:schemeClr>
                </a:solidFill>
                <a:effectLst/>
                <a:cs typeface="Arial" pitchFamily="34" charset="0"/>
              </a:rPr>
              <a:t> basato sulle tecnologie pulite, sull’efficienza e il risparmio energetico, sulla mobilità sostenibile e mezzi di trasporto a basse emissioni, sulle fonti rinnovabili, sul riciclo e su produzioni di beni e servizi di elevata qualità ecologica.</a:t>
            </a:r>
            <a:br>
              <a:rPr kumimoji="0" lang="it-IT" altLang="it-IT" sz="2000" b="0" i="0" u="none" strike="noStrike" cap="none" normalizeH="0" baseline="0" dirty="0" smtClean="0">
                <a:ln>
                  <a:noFill/>
                </a:ln>
                <a:solidFill>
                  <a:schemeClr val="bg1">
                    <a:lumMod val="50000"/>
                  </a:schemeClr>
                </a:solidFill>
                <a:effectLst/>
                <a:cs typeface="Arial" pitchFamily="34" charset="0"/>
              </a:rPr>
            </a:br>
            <a:r>
              <a:rPr kumimoji="0" lang="it-IT" altLang="it-IT" sz="2000" b="0" i="0" u="none" strike="noStrike" cap="none" normalizeH="0" baseline="0" dirty="0" smtClean="0">
                <a:ln>
                  <a:noFill/>
                </a:ln>
                <a:solidFill>
                  <a:schemeClr val="bg1">
                    <a:lumMod val="50000"/>
                  </a:schemeClr>
                </a:solidFill>
                <a:effectLst/>
                <a:cs typeface="Arial" pitchFamily="34" charset="0"/>
              </a:rPr>
              <a:t>Sottoscrivendo questo appello</a:t>
            </a:r>
            <a:r>
              <a:rPr kumimoji="0" lang="it-IT" altLang="it-IT" sz="2000" b="0" i="0" u="none" strike="noStrike" cap="none" normalizeH="0" dirty="0" smtClean="0">
                <a:ln>
                  <a:noFill/>
                </a:ln>
                <a:solidFill>
                  <a:schemeClr val="bg1">
                    <a:lumMod val="50000"/>
                  </a:schemeClr>
                </a:solidFill>
                <a:effectLst/>
                <a:cs typeface="Arial" pitchFamily="34" charset="0"/>
              </a:rPr>
              <a:t> […] </a:t>
            </a:r>
            <a:r>
              <a:rPr kumimoji="0" lang="it-IT" altLang="it-IT" sz="2000" b="0" i="0" u="none" strike="noStrike" cap="none" normalizeH="0" baseline="0" dirty="0" smtClean="0">
                <a:ln>
                  <a:noFill/>
                </a:ln>
                <a:solidFill>
                  <a:schemeClr val="bg1">
                    <a:lumMod val="50000"/>
                  </a:schemeClr>
                </a:solidFill>
                <a:effectLst/>
                <a:cs typeface="Arial" pitchFamily="34" charset="0"/>
              </a:rPr>
              <a:t>ci impegniamo altresì:</a:t>
            </a:r>
          </a:p>
          <a:p>
            <a:pPr marL="0" marR="0" lvl="0" indent="0" defTabSz="914400" rtl="0" eaLnBrk="0" fontAlgn="base" latinLnBrk="0" hangingPunct="0">
              <a:lnSpc>
                <a:spcPct val="100000"/>
              </a:lnSpc>
              <a:spcBef>
                <a:spcPts val="600"/>
              </a:spcBef>
              <a:spcAft>
                <a:spcPct val="0"/>
              </a:spcAft>
              <a:buClrTx/>
              <a:buSzTx/>
              <a:buFontTx/>
              <a:buChar char="•"/>
              <a:tabLst/>
            </a:pPr>
            <a:r>
              <a:rPr kumimoji="0" lang="it-IT" altLang="it-IT" sz="2000" b="0" i="0" u="none" strike="noStrike" cap="none" normalizeH="0" baseline="0" dirty="0" smtClean="0">
                <a:ln>
                  <a:noFill/>
                </a:ln>
                <a:solidFill>
                  <a:schemeClr val="bg1">
                    <a:lumMod val="50000"/>
                  </a:schemeClr>
                </a:solidFill>
                <a:effectLst/>
                <a:cs typeface="Arial" pitchFamily="34" charset="0"/>
              </a:rPr>
              <a:t>come organizzazioni, a </a:t>
            </a:r>
            <a:r>
              <a:rPr kumimoji="0" lang="it-IT" altLang="it-IT" sz="2000" b="0" i="0" u="none" strike="noStrike" cap="none" normalizeH="0" baseline="0" dirty="0" smtClean="0">
                <a:ln>
                  <a:noFill/>
                </a:ln>
                <a:solidFill>
                  <a:srgbClr val="C00000"/>
                </a:solidFill>
                <a:effectLst/>
                <a:cs typeface="Arial" pitchFamily="34" charset="0"/>
              </a:rPr>
              <a:t>sostenere e attivare specifiche </a:t>
            </a:r>
            <a:r>
              <a:rPr kumimoji="0" lang="it-IT" altLang="it-IT" sz="2000" b="1" i="0" u="none" strike="noStrike" cap="none" normalizeH="0" baseline="0" dirty="0" smtClean="0">
                <a:ln>
                  <a:noFill/>
                </a:ln>
                <a:solidFill>
                  <a:srgbClr val="C00000"/>
                </a:solidFill>
                <a:effectLst/>
                <a:cs typeface="Arial" pitchFamily="34" charset="0"/>
              </a:rPr>
              <a:t>iniziative in favore del clima</a:t>
            </a:r>
            <a:r>
              <a:rPr kumimoji="0" lang="it-IT" altLang="it-IT" sz="2000" b="0" i="0" u="none" strike="noStrike" cap="none" normalizeH="0" baseline="0" dirty="0" smtClean="0">
                <a:ln>
                  <a:noFill/>
                </a:ln>
                <a:solidFill>
                  <a:schemeClr val="bg1">
                    <a:lumMod val="50000"/>
                  </a:schemeClr>
                </a:solidFill>
                <a:effectLst/>
                <a:cs typeface="Arial" pitchFamily="34" charset="0"/>
              </a:rPr>
              <a:t>, promuovendo l’informazione e rafforzando la sensibilità dei nostri associati e dell’opinione pubblica; </a:t>
            </a:r>
          </a:p>
          <a:p>
            <a:pPr marL="0" marR="0" lvl="0" indent="0" defTabSz="914400" rtl="0" eaLnBrk="0" fontAlgn="base" latinLnBrk="0" hangingPunct="0">
              <a:lnSpc>
                <a:spcPct val="100000"/>
              </a:lnSpc>
              <a:spcBef>
                <a:spcPts val="600"/>
              </a:spcBef>
              <a:spcAft>
                <a:spcPct val="0"/>
              </a:spcAft>
              <a:buClrTx/>
              <a:buSzTx/>
              <a:buFontTx/>
              <a:buChar char="•"/>
              <a:tabLst/>
            </a:pPr>
            <a:r>
              <a:rPr kumimoji="0" lang="it-IT" altLang="it-IT" sz="2000" b="0" i="0" u="none" strike="noStrike" cap="none" normalizeH="0" baseline="0" dirty="0" smtClean="0">
                <a:ln>
                  <a:noFill/>
                </a:ln>
                <a:solidFill>
                  <a:schemeClr val="bg1">
                    <a:lumMod val="50000"/>
                  </a:schemeClr>
                </a:solidFill>
                <a:effectLst/>
                <a:cs typeface="Arial" pitchFamily="34" charset="0"/>
              </a:rPr>
              <a:t>come imprese, a </a:t>
            </a:r>
            <a:r>
              <a:rPr kumimoji="0" lang="it-IT" altLang="it-IT" sz="2000" b="0" i="0" u="none" strike="noStrike" cap="none" normalizeH="0" baseline="0" dirty="0" smtClean="0">
                <a:ln>
                  <a:noFill/>
                </a:ln>
                <a:solidFill>
                  <a:srgbClr val="C00000"/>
                </a:solidFill>
                <a:effectLst/>
                <a:cs typeface="Arial" pitchFamily="34" charset="0"/>
              </a:rPr>
              <a:t>contribuire all’obiettivo di </a:t>
            </a:r>
            <a:r>
              <a:rPr kumimoji="0" lang="it-IT" altLang="it-IT" sz="2000" b="1" i="0" u="none" strike="noStrike" cap="none" normalizeH="0" baseline="0" dirty="0" smtClean="0">
                <a:ln>
                  <a:noFill/>
                </a:ln>
                <a:solidFill>
                  <a:srgbClr val="C00000"/>
                </a:solidFill>
                <a:effectLst/>
                <a:cs typeface="Arial" pitchFamily="34" charset="0"/>
              </a:rPr>
              <a:t>limitare l’aumento della temperatura globale al di sotto dei 2°C riducendo le nostre emissioni di CO</a:t>
            </a:r>
            <a:r>
              <a:rPr kumimoji="0" lang="it-IT" altLang="it-IT" sz="2000" b="1" i="0" u="none" strike="noStrike" cap="none" normalizeH="0" baseline="-30000" dirty="0" smtClean="0">
                <a:ln>
                  <a:noFill/>
                </a:ln>
                <a:solidFill>
                  <a:srgbClr val="C00000"/>
                </a:solidFill>
                <a:effectLst/>
                <a:cs typeface="Arial" pitchFamily="34" charset="0"/>
              </a:rPr>
              <a:t>2</a:t>
            </a:r>
            <a:r>
              <a:rPr kumimoji="0" lang="it-IT" altLang="it-IT" sz="2000" b="1" i="0" u="none" strike="noStrike" cap="none" normalizeH="0" baseline="0" dirty="0" smtClean="0">
                <a:ln>
                  <a:noFill/>
                </a:ln>
                <a:solidFill>
                  <a:srgbClr val="C00000"/>
                </a:solidFill>
                <a:effectLst/>
                <a:cs typeface="Arial" pitchFamily="34" charset="0"/>
              </a:rPr>
              <a:t> </a:t>
            </a:r>
            <a:r>
              <a:rPr kumimoji="0" lang="it-IT" altLang="it-IT" sz="2000" b="0" i="0" u="none" strike="noStrike" cap="none" normalizeH="0" baseline="0" dirty="0" smtClean="0">
                <a:ln>
                  <a:noFill/>
                </a:ln>
                <a:solidFill>
                  <a:schemeClr val="bg1">
                    <a:lumMod val="50000"/>
                  </a:schemeClr>
                </a:solidFill>
                <a:effectLst/>
                <a:cs typeface="Arial" pitchFamily="34" charset="0"/>
              </a:rPr>
              <a:t>e rendendo pubblico tale impegno. </a:t>
            </a:r>
          </a:p>
        </p:txBody>
      </p:sp>
      <p:sp>
        <p:nvSpPr>
          <p:cNvPr id="4" name="AutoShape 2" descr=" ADERISCI">
            <a:hlinkClick r:id="rId5"/>
          </p:cNvPr>
          <p:cNvSpPr>
            <a:spLocks noChangeAspect="1" noChangeArrowheads="1"/>
          </p:cNvSpPr>
          <p:nvPr/>
        </p:nvSpPr>
        <p:spPr bwMode="auto">
          <a:xfrm>
            <a:off x="155575" y="28622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 name="AutoShape 3" descr=" Appello ITALIANO">
            <a:hlinkClick r:id="rId6"/>
          </p:cNvPr>
          <p:cNvSpPr>
            <a:spLocks noChangeAspect="1" noChangeArrowheads="1"/>
          </p:cNvSpPr>
          <p:nvPr/>
        </p:nvSpPr>
        <p:spPr bwMode="auto">
          <a:xfrm>
            <a:off x="155575" y="34258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 name="AutoShape 4" descr=" Appello INGLESE">
            <a:hlinkClick r:id="rId7"/>
          </p:cNvPr>
          <p:cNvSpPr>
            <a:spLocks noChangeAspect="1" noChangeArrowheads="1"/>
          </p:cNvSpPr>
          <p:nvPr/>
        </p:nvSpPr>
        <p:spPr bwMode="auto">
          <a:xfrm>
            <a:off x="155575" y="398938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4" name="Rectangle 12"/>
          <p:cNvSpPr>
            <a:spLocks noChangeArrowheads="1"/>
          </p:cNvSpPr>
          <p:nvPr/>
        </p:nvSpPr>
        <p:spPr bwMode="auto">
          <a:xfrm>
            <a:off x="-9666" y="620688"/>
            <a:ext cx="9091891" cy="12647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1"/>
          <a:lstStyle>
            <a:lvl1pPr eaLnBrk="0" hangingPunct="0">
              <a:defRPr sz="2000">
                <a:solidFill>
                  <a:srgbClr val="003399"/>
                </a:solidFill>
                <a:latin typeface="Verdana" pitchFamily="34" charset="0"/>
                <a:cs typeface="Arial" charset="0"/>
              </a:defRPr>
            </a:lvl1pPr>
            <a:lvl2pPr marL="742950" indent="-285750" eaLnBrk="0" hangingPunct="0">
              <a:defRPr sz="2000">
                <a:solidFill>
                  <a:srgbClr val="003399"/>
                </a:solidFill>
                <a:latin typeface="Verdana" pitchFamily="34" charset="0"/>
                <a:cs typeface="Arial" charset="0"/>
              </a:defRPr>
            </a:lvl2pPr>
            <a:lvl3pPr marL="1143000" indent="-228600" eaLnBrk="0" hangingPunct="0">
              <a:defRPr sz="2000">
                <a:solidFill>
                  <a:srgbClr val="003399"/>
                </a:solidFill>
                <a:latin typeface="Verdana" pitchFamily="34" charset="0"/>
                <a:cs typeface="Arial" charset="0"/>
              </a:defRPr>
            </a:lvl3pPr>
            <a:lvl4pPr marL="1600200" indent="-228600" eaLnBrk="0" hangingPunct="0">
              <a:defRPr sz="2000">
                <a:solidFill>
                  <a:srgbClr val="003399"/>
                </a:solidFill>
                <a:latin typeface="Verdana" pitchFamily="34" charset="0"/>
                <a:cs typeface="Arial" charset="0"/>
              </a:defRPr>
            </a:lvl4pPr>
            <a:lvl5pPr marL="2057400" indent="-228600" eaLnBrk="0" hangingPunct="0">
              <a:defRPr sz="2000">
                <a:solidFill>
                  <a:srgbClr val="003399"/>
                </a:solidFill>
                <a:latin typeface="Verdana" pitchFamily="34" charset="0"/>
                <a:cs typeface="Arial" charset="0"/>
              </a:defRPr>
            </a:lvl5pPr>
            <a:lvl6pPr marL="2514600" indent="-228600" eaLnBrk="0" fontAlgn="base" hangingPunct="0">
              <a:spcBef>
                <a:spcPct val="0"/>
              </a:spcBef>
              <a:spcAft>
                <a:spcPct val="0"/>
              </a:spcAft>
              <a:defRPr sz="2000">
                <a:solidFill>
                  <a:srgbClr val="003399"/>
                </a:solidFill>
                <a:latin typeface="Verdana" pitchFamily="34" charset="0"/>
                <a:cs typeface="Arial" charset="0"/>
              </a:defRPr>
            </a:lvl6pPr>
            <a:lvl7pPr marL="2971800" indent="-228600" eaLnBrk="0" fontAlgn="base" hangingPunct="0">
              <a:spcBef>
                <a:spcPct val="0"/>
              </a:spcBef>
              <a:spcAft>
                <a:spcPct val="0"/>
              </a:spcAft>
              <a:defRPr sz="2000">
                <a:solidFill>
                  <a:srgbClr val="003399"/>
                </a:solidFill>
                <a:latin typeface="Verdana" pitchFamily="34" charset="0"/>
                <a:cs typeface="Arial" charset="0"/>
              </a:defRPr>
            </a:lvl7pPr>
            <a:lvl8pPr marL="3429000" indent="-228600" eaLnBrk="0" fontAlgn="base" hangingPunct="0">
              <a:spcBef>
                <a:spcPct val="0"/>
              </a:spcBef>
              <a:spcAft>
                <a:spcPct val="0"/>
              </a:spcAft>
              <a:defRPr sz="2000">
                <a:solidFill>
                  <a:srgbClr val="003399"/>
                </a:solidFill>
                <a:latin typeface="Verdana" pitchFamily="34" charset="0"/>
                <a:cs typeface="Arial" charset="0"/>
              </a:defRPr>
            </a:lvl8pPr>
            <a:lvl9pPr marL="3886200" indent="-228600" eaLnBrk="0" fontAlgn="base" hangingPunct="0">
              <a:spcBef>
                <a:spcPct val="0"/>
              </a:spcBef>
              <a:spcAft>
                <a:spcPct val="0"/>
              </a:spcAft>
              <a:defRPr sz="2000">
                <a:solidFill>
                  <a:srgbClr val="003399"/>
                </a:solidFill>
                <a:latin typeface="Verdana" pitchFamily="34" charset="0"/>
                <a:cs typeface="Arial" charset="0"/>
              </a:defRPr>
            </a:lvl9pPr>
          </a:lstStyle>
          <a:p>
            <a:pPr fontAlgn="base">
              <a:lnSpc>
                <a:spcPts val="3200"/>
              </a:lnSpc>
              <a:spcBef>
                <a:spcPct val="0"/>
              </a:spcBef>
              <a:spcAft>
                <a:spcPct val="0"/>
              </a:spcAft>
            </a:pPr>
            <a:r>
              <a:rPr lang="it-IT" altLang="it-IT" sz="3200" b="1" dirty="0" smtClean="0">
                <a:solidFill>
                  <a:srgbClr val="C00000"/>
                </a:solidFill>
                <a:latin typeface="Calibri" pitchFamily="34" charset="0"/>
              </a:rPr>
              <a:t>limitare i cambiamenti climatici </a:t>
            </a:r>
            <a:br>
              <a:rPr lang="it-IT" altLang="it-IT" sz="3200" b="1" dirty="0" smtClean="0">
                <a:solidFill>
                  <a:srgbClr val="C00000"/>
                </a:solidFill>
                <a:latin typeface="Calibri" pitchFamily="34" charset="0"/>
              </a:rPr>
            </a:br>
            <a:r>
              <a:rPr lang="it-IT" altLang="it-IT" sz="3200" b="1" dirty="0" smtClean="0">
                <a:solidFill>
                  <a:srgbClr val="C00000"/>
                </a:solidFill>
                <a:latin typeface="Calibri" pitchFamily="34" charset="0"/>
              </a:rPr>
              <a:t>e sviluppare l’economia: </a:t>
            </a:r>
          </a:p>
          <a:p>
            <a:pPr fontAlgn="base">
              <a:lnSpc>
                <a:spcPts val="3200"/>
              </a:lnSpc>
              <a:spcBef>
                <a:spcPct val="0"/>
              </a:spcBef>
              <a:spcAft>
                <a:spcPct val="0"/>
              </a:spcAft>
            </a:pPr>
            <a:r>
              <a:rPr lang="it-IT" altLang="it-IT" sz="3200" b="1" dirty="0" smtClean="0">
                <a:solidFill>
                  <a:srgbClr val="C00000"/>
                </a:solidFill>
                <a:latin typeface="Calibri" pitchFamily="34" charset="0"/>
              </a:rPr>
              <a:t>l’appello della green economy alla COP21 (2)</a:t>
            </a:r>
            <a:endParaRPr lang="it-IT" altLang="it-IT" sz="3200" b="1" dirty="0">
              <a:solidFill>
                <a:srgbClr val="C00000"/>
              </a:solidFill>
              <a:latin typeface="Calibri" pitchFamily="34" charset="0"/>
            </a:endParaRPr>
          </a:p>
        </p:txBody>
      </p:sp>
    </p:spTree>
    <p:extLst>
      <p:ext uri="{BB962C8B-B14F-4D97-AF65-F5344CB8AC3E}">
        <p14:creationId xmlns:p14="http://schemas.microsoft.com/office/powerpoint/2010/main" val="1897713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Picture 10" descr="meteo_fvg_O"/>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7950" y="165100"/>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Line 7"/>
          <p:cNvSpPr>
            <a:spLocks noChangeShapeType="1"/>
          </p:cNvSpPr>
          <p:nvPr/>
        </p:nvSpPr>
        <p:spPr bwMode="auto">
          <a:xfrm>
            <a:off x="1619250" y="476250"/>
            <a:ext cx="69850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it-IT" sz="2000">
              <a:solidFill>
                <a:srgbClr val="003399"/>
              </a:solidFill>
              <a:cs typeface="Arial" charset="0"/>
            </a:endParaRPr>
          </a:p>
        </p:txBody>
      </p:sp>
      <p:sp>
        <p:nvSpPr>
          <p:cNvPr id="55302" name="Line 7"/>
          <p:cNvSpPr>
            <a:spLocks noChangeShapeType="1"/>
          </p:cNvSpPr>
          <p:nvPr/>
        </p:nvSpPr>
        <p:spPr bwMode="auto">
          <a:xfrm>
            <a:off x="179388" y="6597650"/>
            <a:ext cx="8713787"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it-IT" sz="2000">
              <a:solidFill>
                <a:srgbClr val="003399"/>
              </a:solidFill>
              <a:cs typeface="Arial" charset="0"/>
            </a:endParaRPr>
          </a:p>
        </p:txBody>
      </p:sp>
      <p:sp>
        <p:nvSpPr>
          <p:cNvPr id="55308" name="Rectangle 3"/>
          <p:cNvSpPr>
            <a:spLocks noChangeArrowheads="1"/>
          </p:cNvSpPr>
          <p:nvPr/>
        </p:nvSpPr>
        <p:spPr bwMode="auto">
          <a:xfrm>
            <a:off x="1763713" y="188913"/>
            <a:ext cx="66246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003399"/>
                </a:solidFill>
                <a:latin typeface="Verdana" pitchFamily="34" charset="0"/>
                <a:cs typeface="Arial" charset="0"/>
              </a:defRPr>
            </a:lvl1pPr>
            <a:lvl2pPr marL="742950" indent="-285750" eaLnBrk="0" hangingPunct="0">
              <a:defRPr sz="2000">
                <a:solidFill>
                  <a:srgbClr val="003399"/>
                </a:solidFill>
                <a:latin typeface="Verdana" pitchFamily="34" charset="0"/>
                <a:cs typeface="Arial" charset="0"/>
              </a:defRPr>
            </a:lvl2pPr>
            <a:lvl3pPr marL="1143000" indent="-228600" eaLnBrk="0" hangingPunct="0">
              <a:defRPr sz="2000">
                <a:solidFill>
                  <a:srgbClr val="003399"/>
                </a:solidFill>
                <a:latin typeface="Verdana" pitchFamily="34" charset="0"/>
                <a:cs typeface="Arial" charset="0"/>
              </a:defRPr>
            </a:lvl3pPr>
            <a:lvl4pPr marL="1600200" indent="-228600" eaLnBrk="0" hangingPunct="0">
              <a:defRPr sz="2000">
                <a:solidFill>
                  <a:srgbClr val="003399"/>
                </a:solidFill>
                <a:latin typeface="Verdana" pitchFamily="34" charset="0"/>
                <a:cs typeface="Arial" charset="0"/>
              </a:defRPr>
            </a:lvl4pPr>
            <a:lvl5pPr marL="2057400" indent="-228600" eaLnBrk="0" hangingPunct="0">
              <a:defRPr sz="2000">
                <a:solidFill>
                  <a:srgbClr val="003399"/>
                </a:solidFill>
                <a:latin typeface="Verdana" pitchFamily="34" charset="0"/>
                <a:cs typeface="Arial" charset="0"/>
              </a:defRPr>
            </a:lvl5pPr>
            <a:lvl6pPr marL="2514600" indent="-228600" eaLnBrk="0" fontAlgn="base" hangingPunct="0">
              <a:spcBef>
                <a:spcPct val="0"/>
              </a:spcBef>
              <a:spcAft>
                <a:spcPct val="0"/>
              </a:spcAft>
              <a:defRPr sz="2000">
                <a:solidFill>
                  <a:srgbClr val="003399"/>
                </a:solidFill>
                <a:latin typeface="Verdana" pitchFamily="34" charset="0"/>
                <a:cs typeface="Arial" charset="0"/>
              </a:defRPr>
            </a:lvl6pPr>
            <a:lvl7pPr marL="2971800" indent="-228600" eaLnBrk="0" fontAlgn="base" hangingPunct="0">
              <a:spcBef>
                <a:spcPct val="0"/>
              </a:spcBef>
              <a:spcAft>
                <a:spcPct val="0"/>
              </a:spcAft>
              <a:defRPr sz="2000">
                <a:solidFill>
                  <a:srgbClr val="003399"/>
                </a:solidFill>
                <a:latin typeface="Verdana" pitchFamily="34" charset="0"/>
                <a:cs typeface="Arial" charset="0"/>
              </a:defRPr>
            </a:lvl7pPr>
            <a:lvl8pPr marL="3429000" indent="-228600" eaLnBrk="0" fontAlgn="base" hangingPunct="0">
              <a:spcBef>
                <a:spcPct val="0"/>
              </a:spcBef>
              <a:spcAft>
                <a:spcPct val="0"/>
              </a:spcAft>
              <a:defRPr sz="2000">
                <a:solidFill>
                  <a:srgbClr val="003399"/>
                </a:solidFill>
                <a:latin typeface="Verdana" pitchFamily="34" charset="0"/>
                <a:cs typeface="Arial" charset="0"/>
              </a:defRPr>
            </a:lvl8pPr>
            <a:lvl9pPr marL="3886200" indent="-228600" eaLnBrk="0" fontAlgn="base" hangingPunct="0">
              <a:spcBef>
                <a:spcPct val="0"/>
              </a:spcBef>
              <a:spcAft>
                <a:spcPct val="0"/>
              </a:spcAft>
              <a:defRPr sz="2000">
                <a:solidFill>
                  <a:srgbClr val="003399"/>
                </a:solidFill>
                <a:latin typeface="Verdana" pitchFamily="34" charset="0"/>
                <a:cs typeface="Arial" charset="0"/>
              </a:defRPr>
            </a:lvl9pPr>
          </a:lstStyle>
          <a:p>
            <a:pPr lvl="0" algn="r" eaLnBrk="1" fontAlgn="base" hangingPunct="1">
              <a:spcAft>
                <a:spcPct val="0"/>
              </a:spcAft>
              <a:buNone/>
            </a:pPr>
            <a:r>
              <a:rPr lang="it-IT" sz="1400" i="1" kern="0" dirty="0">
                <a:solidFill>
                  <a:srgbClr val="CC6600"/>
                </a:solidFill>
                <a:latin typeface="Calibri"/>
              </a:rPr>
              <a:t>cambia il clima… in Friuli Venezia Giulia</a:t>
            </a:r>
          </a:p>
        </p:txBody>
      </p:sp>
      <p:pic>
        <p:nvPicPr>
          <p:cNvPr id="19" name="Immagine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00733" y="123453"/>
            <a:ext cx="391158" cy="497235"/>
          </a:xfrm>
          <a:prstGeom prst="rect">
            <a:avLst/>
          </a:prstGeom>
        </p:spPr>
      </p:pic>
      <p:sp>
        <p:nvSpPr>
          <p:cNvPr id="13" name="Rectangle 12"/>
          <p:cNvSpPr>
            <a:spLocks noChangeArrowheads="1"/>
          </p:cNvSpPr>
          <p:nvPr/>
        </p:nvSpPr>
        <p:spPr bwMode="auto">
          <a:xfrm>
            <a:off x="107949" y="692696"/>
            <a:ext cx="8856539" cy="7205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1"/>
          <a:lstStyle>
            <a:lvl1pPr eaLnBrk="0" hangingPunct="0">
              <a:defRPr sz="2000">
                <a:solidFill>
                  <a:srgbClr val="003399"/>
                </a:solidFill>
                <a:latin typeface="Verdana" pitchFamily="34" charset="0"/>
                <a:cs typeface="Arial" charset="0"/>
              </a:defRPr>
            </a:lvl1pPr>
            <a:lvl2pPr marL="742950" indent="-285750" eaLnBrk="0" hangingPunct="0">
              <a:defRPr sz="2000">
                <a:solidFill>
                  <a:srgbClr val="003399"/>
                </a:solidFill>
                <a:latin typeface="Verdana" pitchFamily="34" charset="0"/>
                <a:cs typeface="Arial" charset="0"/>
              </a:defRPr>
            </a:lvl2pPr>
            <a:lvl3pPr marL="1143000" indent="-228600" eaLnBrk="0" hangingPunct="0">
              <a:defRPr sz="2000">
                <a:solidFill>
                  <a:srgbClr val="003399"/>
                </a:solidFill>
                <a:latin typeface="Verdana" pitchFamily="34" charset="0"/>
                <a:cs typeface="Arial" charset="0"/>
              </a:defRPr>
            </a:lvl3pPr>
            <a:lvl4pPr marL="1600200" indent="-228600" eaLnBrk="0" hangingPunct="0">
              <a:defRPr sz="2000">
                <a:solidFill>
                  <a:srgbClr val="003399"/>
                </a:solidFill>
                <a:latin typeface="Verdana" pitchFamily="34" charset="0"/>
                <a:cs typeface="Arial" charset="0"/>
              </a:defRPr>
            </a:lvl4pPr>
            <a:lvl5pPr marL="2057400" indent="-228600" eaLnBrk="0" hangingPunct="0">
              <a:defRPr sz="2000">
                <a:solidFill>
                  <a:srgbClr val="003399"/>
                </a:solidFill>
                <a:latin typeface="Verdana" pitchFamily="34" charset="0"/>
                <a:cs typeface="Arial" charset="0"/>
              </a:defRPr>
            </a:lvl5pPr>
            <a:lvl6pPr marL="2514600" indent="-228600" eaLnBrk="0" fontAlgn="base" hangingPunct="0">
              <a:spcBef>
                <a:spcPct val="0"/>
              </a:spcBef>
              <a:spcAft>
                <a:spcPct val="0"/>
              </a:spcAft>
              <a:defRPr sz="2000">
                <a:solidFill>
                  <a:srgbClr val="003399"/>
                </a:solidFill>
                <a:latin typeface="Verdana" pitchFamily="34" charset="0"/>
                <a:cs typeface="Arial" charset="0"/>
              </a:defRPr>
            </a:lvl6pPr>
            <a:lvl7pPr marL="2971800" indent="-228600" eaLnBrk="0" fontAlgn="base" hangingPunct="0">
              <a:spcBef>
                <a:spcPct val="0"/>
              </a:spcBef>
              <a:spcAft>
                <a:spcPct val="0"/>
              </a:spcAft>
              <a:defRPr sz="2000">
                <a:solidFill>
                  <a:srgbClr val="003399"/>
                </a:solidFill>
                <a:latin typeface="Verdana" pitchFamily="34" charset="0"/>
                <a:cs typeface="Arial" charset="0"/>
              </a:defRPr>
            </a:lvl7pPr>
            <a:lvl8pPr marL="3429000" indent="-228600" eaLnBrk="0" fontAlgn="base" hangingPunct="0">
              <a:spcBef>
                <a:spcPct val="0"/>
              </a:spcBef>
              <a:spcAft>
                <a:spcPct val="0"/>
              </a:spcAft>
              <a:defRPr sz="2000">
                <a:solidFill>
                  <a:srgbClr val="003399"/>
                </a:solidFill>
                <a:latin typeface="Verdana" pitchFamily="34" charset="0"/>
                <a:cs typeface="Arial" charset="0"/>
              </a:defRPr>
            </a:lvl8pPr>
            <a:lvl9pPr marL="3886200" indent="-228600" eaLnBrk="0" fontAlgn="base" hangingPunct="0">
              <a:spcBef>
                <a:spcPct val="0"/>
              </a:spcBef>
              <a:spcAft>
                <a:spcPct val="0"/>
              </a:spcAft>
              <a:defRPr sz="2000">
                <a:solidFill>
                  <a:srgbClr val="003399"/>
                </a:solidFill>
                <a:latin typeface="Verdana" pitchFamily="34" charset="0"/>
                <a:cs typeface="Arial" charset="0"/>
              </a:defRPr>
            </a:lvl9pPr>
          </a:lstStyle>
          <a:p>
            <a:pPr algn="ctr" fontAlgn="base">
              <a:spcBef>
                <a:spcPct val="0"/>
              </a:spcBef>
              <a:spcAft>
                <a:spcPct val="0"/>
              </a:spcAft>
            </a:pPr>
            <a:r>
              <a:rPr lang="it-IT" altLang="it-IT" sz="3200" b="1" dirty="0" smtClean="0">
                <a:solidFill>
                  <a:srgbClr val="C00000"/>
                </a:solidFill>
                <a:latin typeface="Calibri" pitchFamily="34" charset="0"/>
              </a:rPr>
              <a:t>limitare i cambiamenti climatici: </a:t>
            </a:r>
            <a:br>
              <a:rPr lang="it-IT" altLang="it-IT" sz="3200" b="1" dirty="0" smtClean="0">
                <a:solidFill>
                  <a:srgbClr val="C00000"/>
                </a:solidFill>
                <a:latin typeface="Calibri" pitchFamily="34" charset="0"/>
              </a:rPr>
            </a:br>
            <a:r>
              <a:rPr lang="it-IT" altLang="it-IT" sz="3200" b="1" dirty="0" smtClean="0">
                <a:solidFill>
                  <a:srgbClr val="C00000"/>
                </a:solidFill>
                <a:latin typeface="Calibri" pitchFamily="34" charset="0"/>
              </a:rPr>
              <a:t>le attitudini delle imprese</a:t>
            </a:r>
            <a:endParaRPr lang="it-IT" altLang="it-IT" sz="3200" b="1" dirty="0">
              <a:solidFill>
                <a:srgbClr val="C00000"/>
              </a:solidFill>
              <a:latin typeface="Calibri" pitchFamily="34" charset="0"/>
            </a:endParaRPr>
          </a:p>
        </p:txBody>
      </p:sp>
      <p:sp>
        <p:nvSpPr>
          <p:cNvPr id="11" name="Rectangle 1"/>
          <p:cNvSpPr>
            <a:spLocks noChangeArrowheads="1"/>
          </p:cNvSpPr>
          <p:nvPr/>
        </p:nvSpPr>
        <p:spPr bwMode="auto">
          <a:xfrm>
            <a:off x="3347864" y="6423719"/>
            <a:ext cx="579613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it-IT" altLang="it-IT" sz="1200" i="1" dirty="0" smtClean="0">
                <a:latin typeface="+mj-lt"/>
                <a:hlinkClick r:id="rId5"/>
              </a:rPr>
              <a:t>http</a:t>
            </a:r>
            <a:r>
              <a:rPr lang="it-IT" altLang="it-IT" sz="1200" i="1" dirty="0">
                <a:latin typeface="+mj-lt"/>
                <a:hlinkClick r:id="rId5"/>
              </a:rPr>
              <a:t>://</a:t>
            </a:r>
            <a:r>
              <a:rPr lang="it-IT" altLang="it-IT" sz="1200" i="1" dirty="0" smtClean="0">
                <a:latin typeface="+mj-lt"/>
                <a:hlinkClick r:id="rId5"/>
              </a:rPr>
              <a:t>influencemap.org/site/data/000/104/InfluenceMap_Media_Guide_Nov_2015.pdf</a:t>
            </a:r>
            <a:r>
              <a:rPr lang="it-IT" altLang="it-IT" sz="1200" i="1" dirty="0" smtClean="0">
                <a:latin typeface="+mj-lt"/>
              </a:rPr>
              <a:t>  </a:t>
            </a:r>
          </a:p>
          <a:p>
            <a:r>
              <a:rPr lang="it-IT" altLang="it-IT" sz="1200" i="1" dirty="0" smtClean="0">
                <a:solidFill>
                  <a:schemeClr val="bg1">
                    <a:lumMod val="50000"/>
                  </a:schemeClr>
                </a:solidFill>
                <a:latin typeface="+mj-lt"/>
              </a:rPr>
              <a:t>«</a:t>
            </a:r>
            <a:r>
              <a:rPr lang="en-US" sz="1200" i="1" dirty="0" smtClean="0">
                <a:solidFill>
                  <a:schemeClr val="bg1">
                    <a:lumMod val="50000"/>
                  </a:schemeClr>
                </a:solidFill>
                <a:latin typeface="+mj-lt"/>
              </a:rPr>
              <a:t>The </a:t>
            </a:r>
            <a:r>
              <a:rPr lang="en-US" sz="1200" i="1" dirty="0">
                <a:solidFill>
                  <a:schemeClr val="bg1">
                    <a:lumMod val="50000"/>
                  </a:schemeClr>
                </a:solidFill>
                <a:latin typeface="+mj-lt"/>
              </a:rPr>
              <a:t>COP 21 Guide to Corporate Climate </a:t>
            </a:r>
            <a:r>
              <a:rPr lang="en-US" sz="1200" i="1" dirty="0" smtClean="0">
                <a:solidFill>
                  <a:schemeClr val="bg1">
                    <a:lumMod val="50000"/>
                  </a:schemeClr>
                </a:solidFill>
                <a:latin typeface="+mj-lt"/>
              </a:rPr>
              <a:t>Lobbying» </a:t>
            </a:r>
            <a:r>
              <a:rPr lang="en-US" sz="1200" i="1" dirty="0" smtClean="0">
                <a:latin typeface="+mj-lt"/>
              </a:rPr>
              <a:t> </a:t>
            </a:r>
            <a:r>
              <a:rPr lang="it-IT" sz="1200" i="1" dirty="0" smtClean="0">
                <a:solidFill>
                  <a:schemeClr val="bg1">
                    <a:lumMod val="50000"/>
                  </a:schemeClr>
                </a:solidFill>
                <a:latin typeface="+mj-lt"/>
              </a:rPr>
              <a:t>(in </a:t>
            </a:r>
            <a:r>
              <a:rPr lang="it-IT" sz="1200" i="1" dirty="0">
                <a:solidFill>
                  <a:schemeClr val="bg1">
                    <a:lumMod val="50000"/>
                  </a:schemeClr>
                </a:solidFill>
                <a:latin typeface="+mj-lt"/>
              </a:rPr>
              <a:t>inglese</a:t>
            </a:r>
            <a:r>
              <a:rPr lang="it-IT" sz="1200" i="1" dirty="0" smtClean="0">
                <a:solidFill>
                  <a:schemeClr val="bg1">
                    <a:lumMod val="50000"/>
                  </a:schemeClr>
                </a:solidFill>
                <a:latin typeface="+mj-lt"/>
              </a:rPr>
              <a:t>)</a:t>
            </a:r>
            <a:endParaRPr kumimoji="0" lang="it-IT" altLang="it-IT" sz="1200" b="0" i="1" u="none" strike="noStrike" cap="none" normalizeH="0" baseline="0" dirty="0" smtClean="0">
              <a:ln>
                <a:noFill/>
              </a:ln>
              <a:solidFill>
                <a:schemeClr val="bg1">
                  <a:lumMod val="50000"/>
                </a:schemeClr>
              </a:solidFill>
              <a:effectLst/>
              <a:latin typeface="+mj-lt"/>
              <a:cs typeface="Arial" pitchFamily="34" charset="0"/>
            </a:endParaRPr>
          </a:p>
        </p:txBody>
      </p:sp>
      <p:sp>
        <p:nvSpPr>
          <p:cNvPr id="12" name="Rettangolo 11"/>
          <p:cNvSpPr/>
          <p:nvPr/>
        </p:nvSpPr>
        <p:spPr>
          <a:xfrm>
            <a:off x="52109" y="5108991"/>
            <a:ext cx="9039781" cy="1277273"/>
          </a:xfrm>
          <a:prstGeom prst="rect">
            <a:avLst/>
          </a:prstGeom>
        </p:spPr>
        <p:txBody>
          <a:bodyPr wrap="square">
            <a:spAutoFit/>
          </a:bodyPr>
          <a:lstStyle/>
          <a:p>
            <a:r>
              <a:rPr lang="it-IT" dirty="0" smtClean="0">
                <a:solidFill>
                  <a:schemeClr val="bg1">
                    <a:lumMod val="50000"/>
                  </a:schemeClr>
                </a:solidFill>
              </a:rPr>
              <a:t>C’è un ampio  spettro di comportamenti da parte delle aziende riguardo alle politiche e alle legislazioni sul clima:  </a:t>
            </a:r>
          </a:p>
          <a:p>
            <a:pPr marL="285750" indent="-285750">
              <a:spcBef>
                <a:spcPts val="600"/>
              </a:spcBef>
              <a:buFont typeface="Arial" panose="020B0604020202020204" pitchFamily="34" charset="0"/>
              <a:buChar char="•"/>
            </a:pPr>
            <a:r>
              <a:rPr lang="it-IT" dirty="0" smtClean="0">
                <a:solidFill>
                  <a:schemeClr val="bg1">
                    <a:lumMod val="50000"/>
                  </a:schemeClr>
                </a:solidFill>
              </a:rPr>
              <a:t>in genere più favorevoli:  nei settori della information </a:t>
            </a:r>
            <a:r>
              <a:rPr lang="it-IT" dirty="0" err="1" smtClean="0">
                <a:solidFill>
                  <a:schemeClr val="bg1">
                    <a:lumMod val="50000"/>
                  </a:schemeClr>
                </a:solidFill>
              </a:rPr>
              <a:t>technology</a:t>
            </a:r>
            <a:r>
              <a:rPr lang="it-IT" dirty="0">
                <a:solidFill>
                  <a:schemeClr val="bg1">
                    <a:lumMod val="50000"/>
                  </a:schemeClr>
                </a:solidFill>
              </a:rPr>
              <a:t> e</a:t>
            </a:r>
            <a:r>
              <a:rPr lang="it-IT" dirty="0" smtClean="0">
                <a:solidFill>
                  <a:schemeClr val="bg1">
                    <a:lumMod val="50000"/>
                  </a:schemeClr>
                </a:solidFill>
              </a:rPr>
              <a:t> beni di prima necessità; </a:t>
            </a:r>
          </a:p>
          <a:p>
            <a:pPr marL="285750" indent="-285750">
              <a:buFont typeface="Arial" panose="020B0604020202020204" pitchFamily="34" charset="0"/>
              <a:buChar char="•"/>
            </a:pPr>
            <a:r>
              <a:rPr lang="it-IT" dirty="0" smtClean="0">
                <a:solidFill>
                  <a:schemeClr val="bg1">
                    <a:lumMod val="50000"/>
                  </a:schemeClr>
                </a:solidFill>
              </a:rPr>
              <a:t>tra le più contrarie: molte  società del settore energetico.</a:t>
            </a:r>
          </a:p>
        </p:txBody>
      </p:sp>
      <p:grpSp>
        <p:nvGrpSpPr>
          <p:cNvPr id="3" name="Gruppo 2"/>
          <p:cNvGrpSpPr/>
          <p:nvPr/>
        </p:nvGrpSpPr>
        <p:grpSpPr>
          <a:xfrm>
            <a:off x="4091252" y="1651992"/>
            <a:ext cx="4801228" cy="3192066"/>
            <a:chOff x="4235268" y="1651992"/>
            <a:chExt cx="4801228" cy="3192066"/>
          </a:xfrm>
        </p:grpSpPr>
        <p:pic>
          <p:nvPicPr>
            <p:cNvPr id="2" name="Immagin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35268" y="1651992"/>
              <a:ext cx="4801228" cy="3192066"/>
            </a:xfrm>
            <a:prstGeom prst="rect">
              <a:avLst/>
            </a:prstGeom>
          </p:spPr>
        </p:pic>
        <p:sp>
          <p:nvSpPr>
            <p:cNvPr id="14" name="Rettangolo 13"/>
            <p:cNvSpPr/>
            <p:nvPr/>
          </p:nvSpPr>
          <p:spPr>
            <a:xfrm>
              <a:off x="5292080" y="2890361"/>
              <a:ext cx="1199786" cy="461665"/>
            </a:xfrm>
            <a:prstGeom prst="rect">
              <a:avLst/>
            </a:prstGeom>
          </p:spPr>
          <p:txBody>
            <a:bodyPr wrap="square">
              <a:spAutoFit/>
            </a:bodyPr>
            <a:lstStyle/>
            <a:p>
              <a:pPr algn="ctr"/>
              <a:r>
                <a:rPr lang="it-IT" sz="2400" b="1" dirty="0" smtClean="0">
                  <a:solidFill>
                    <a:srgbClr val="C00000"/>
                  </a:solidFill>
                  <a:sym typeface="Wingdings"/>
                </a:rPr>
                <a:t>  </a:t>
              </a:r>
              <a:r>
                <a:rPr lang="it-IT" sz="2400" b="1" dirty="0" smtClean="0">
                  <a:solidFill>
                    <a:srgbClr val="C00000"/>
                  </a:solidFill>
                </a:rPr>
                <a:t>CO2</a:t>
              </a:r>
              <a:endParaRPr lang="en-US" sz="2400" b="1" dirty="0">
                <a:solidFill>
                  <a:srgbClr val="C00000"/>
                </a:solidFill>
              </a:endParaRPr>
            </a:p>
          </p:txBody>
        </p:sp>
      </p:grpSp>
      <p:sp>
        <p:nvSpPr>
          <p:cNvPr id="10" name="Rettangolo 9"/>
          <p:cNvSpPr/>
          <p:nvPr/>
        </p:nvSpPr>
        <p:spPr>
          <a:xfrm>
            <a:off x="35966" y="1776006"/>
            <a:ext cx="4968082" cy="3093154"/>
          </a:xfrm>
          <a:prstGeom prst="rect">
            <a:avLst/>
          </a:prstGeom>
        </p:spPr>
        <p:txBody>
          <a:bodyPr wrap="square">
            <a:spAutoFit/>
          </a:bodyPr>
          <a:lstStyle/>
          <a:p>
            <a:r>
              <a:rPr lang="it-IT" dirty="0" smtClean="0">
                <a:solidFill>
                  <a:schemeClr val="bg1">
                    <a:lumMod val="50000"/>
                  </a:schemeClr>
                </a:solidFill>
              </a:rPr>
              <a:t>2015 - analisi </a:t>
            </a:r>
            <a:r>
              <a:rPr lang="it-IT" dirty="0">
                <a:solidFill>
                  <a:schemeClr val="bg1">
                    <a:lumMod val="50000"/>
                  </a:schemeClr>
                </a:solidFill>
              </a:rPr>
              <a:t>sull'influenza esercitata a livello globale dalle aziende sulle politiche </a:t>
            </a:r>
            <a:r>
              <a:rPr lang="it-IT" dirty="0" smtClean="0">
                <a:solidFill>
                  <a:schemeClr val="bg1">
                    <a:lumMod val="50000"/>
                  </a:schemeClr>
                </a:solidFill>
              </a:rPr>
              <a:t>climatiche:</a:t>
            </a:r>
          </a:p>
          <a:p>
            <a:pPr marL="285750" indent="-285750">
              <a:spcBef>
                <a:spcPts val="600"/>
              </a:spcBef>
              <a:buFont typeface="Arial" panose="020B0604020202020204" pitchFamily="34" charset="0"/>
              <a:buChar char="•"/>
            </a:pPr>
            <a:r>
              <a:rPr lang="it-IT" b="1" dirty="0" smtClean="0">
                <a:solidFill>
                  <a:schemeClr val="bg1">
                    <a:lumMod val="50000"/>
                  </a:schemeClr>
                </a:solidFill>
              </a:rPr>
              <a:t>la maggior parte </a:t>
            </a:r>
            <a:r>
              <a:rPr lang="it-IT" dirty="0" smtClean="0">
                <a:solidFill>
                  <a:schemeClr val="bg1">
                    <a:lumMod val="50000"/>
                  </a:schemeClr>
                </a:solidFill>
              </a:rPr>
              <a:t>delle  100 principali aziende a livello mondiale </a:t>
            </a:r>
            <a:r>
              <a:rPr lang="it-IT" b="1" dirty="0" smtClean="0">
                <a:solidFill>
                  <a:srgbClr val="C00000"/>
                </a:solidFill>
              </a:rPr>
              <a:t>sostiene una politica  «</a:t>
            </a:r>
            <a:r>
              <a:rPr lang="it-IT" b="1" dirty="0" err="1" smtClean="0">
                <a:solidFill>
                  <a:srgbClr val="C00000"/>
                </a:solidFill>
              </a:rPr>
              <a:t>low</a:t>
            </a:r>
            <a:r>
              <a:rPr lang="it-IT" b="1" dirty="0" smtClean="0">
                <a:solidFill>
                  <a:srgbClr val="C00000"/>
                </a:solidFill>
              </a:rPr>
              <a:t> carbon» </a:t>
            </a:r>
          </a:p>
          <a:p>
            <a:pPr marL="285750" indent="-285750">
              <a:spcBef>
                <a:spcPts val="600"/>
              </a:spcBef>
              <a:buFont typeface="Arial" panose="020B0604020202020204" pitchFamily="34" charset="0"/>
              <a:buChar char="•"/>
            </a:pPr>
            <a:r>
              <a:rPr lang="it-IT" b="1" dirty="0" smtClean="0">
                <a:solidFill>
                  <a:schemeClr val="bg1">
                    <a:lumMod val="50000"/>
                  </a:schemeClr>
                </a:solidFill>
              </a:rPr>
              <a:t>più del 60% </a:t>
            </a:r>
            <a:r>
              <a:rPr lang="it-IT" dirty="0" smtClean="0">
                <a:solidFill>
                  <a:schemeClr val="bg1">
                    <a:lumMod val="50000"/>
                  </a:schemeClr>
                </a:solidFill>
              </a:rPr>
              <a:t>hanno sostenuto la </a:t>
            </a:r>
            <a:r>
              <a:rPr lang="it-IT" b="1" dirty="0" smtClean="0">
                <a:solidFill>
                  <a:srgbClr val="C00000"/>
                </a:solidFill>
              </a:rPr>
              <a:t>necessità di un trattato decisivo</a:t>
            </a:r>
            <a:r>
              <a:rPr lang="it-IT" b="1" dirty="0" smtClean="0">
                <a:solidFill>
                  <a:schemeClr val="bg1">
                    <a:lumMod val="50000"/>
                  </a:schemeClr>
                </a:solidFill>
              </a:rPr>
              <a:t> </a:t>
            </a:r>
            <a:r>
              <a:rPr lang="it-IT" dirty="0" smtClean="0">
                <a:solidFill>
                  <a:schemeClr val="bg1">
                    <a:lumMod val="50000"/>
                  </a:schemeClr>
                </a:solidFill>
              </a:rPr>
              <a:t>alla COP21 di Parigi </a:t>
            </a:r>
          </a:p>
          <a:p>
            <a:pPr marL="285750" indent="-285750">
              <a:spcBef>
                <a:spcPts val="600"/>
              </a:spcBef>
              <a:buFont typeface="Arial" panose="020B0604020202020204" pitchFamily="34" charset="0"/>
              <a:buChar char="•"/>
            </a:pPr>
            <a:r>
              <a:rPr lang="it-IT" b="1" dirty="0" smtClean="0">
                <a:solidFill>
                  <a:schemeClr val="bg1">
                    <a:lumMod val="50000"/>
                  </a:schemeClr>
                </a:solidFill>
              </a:rPr>
              <a:t>più del 50 % </a:t>
            </a:r>
            <a:r>
              <a:rPr lang="it-IT" dirty="0" smtClean="0">
                <a:solidFill>
                  <a:schemeClr val="bg1">
                    <a:lumMod val="50000"/>
                  </a:schemeClr>
                </a:solidFill>
              </a:rPr>
              <a:t>sostengono esplicitamente la </a:t>
            </a:r>
            <a:r>
              <a:rPr lang="it-IT" b="1" dirty="0" smtClean="0">
                <a:solidFill>
                  <a:srgbClr val="C00000"/>
                </a:solidFill>
              </a:rPr>
              <a:t>riduzione  delle emissioni di gas serra </a:t>
            </a:r>
            <a:r>
              <a:rPr lang="it-IT" dirty="0" smtClean="0">
                <a:solidFill>
                  <a:schemeClr val="bg1">
                    <a:lumMod val="50000"/>
                  </a:schemeClr>
                </a:solidFill>
              </a:rPr>
              <a:t>secondo quanto raccomandato dall’IPCC</a:t>
            </a:r>
            <a:endParaRPr lang="en-US" dirty="0">
              <a:solidFill>
                <a:schemeClr val="bg1">
                  <a:lumMod val="50000"/>
                </a:schemeClr>
              </a:solidFill>
            </a:endParaRPr>
          </a:p>
        </p:txBody>
      </p:sp>
    </p:spTree>
    <p:extLst>
      <p:ext uri="{BB962C8B-B14F-4D97-AF65-F5344CB8AC3E}">
        <p14:creationId xmlns:p14="http://schemas.microsoft.com/office/powerpoint/2010/main" val="1506757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5299" name="Picture 10" descr="meteo_fvg_O"/>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7950" y="165100"/>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Line 7"/>
          <p:cNvSpPr>
            <a:spLocks noChangeShapeType="1"/>
          </p:cNvSpPr>
          <p:nvPr/>
        </p:nvSpPr>
        <p:spPr bwMode="auto">
          <a:xfrm>
            <a:off x="1619250" y="476250"/>
            <a:ext cx="69850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it-IT" sz="2000">
              <a:solidFill>
                <a:srgbClr val="003399"/>
              </a:solidFill>
              <a:cs typeface="Arial" charset="0"/>
            </a:endParaRPr>
          </a:p>
        </p:txBody>
      </p:sp>
      <p:sp>
        <p:nvSpPr>
          <p:cNvPr id="55302" name="Line 7"/>
          <p:cNvSpPr>
            <a:spLocks noChangeShapeType="1"/>
          </p:cNvSpPr>
          <p:nvPr/>
        </p:nvSpPr>
        <p:spPr bwMode="auto">
          <a:xfrm>
            <a:off x="179388" y="6597650"/>
            <a:ext cx="8713787"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it-IT" sz="2000">
              <a:solidFill>
                <a:srgbClr val="003399"/>
              </a:solidFill>
              <a:cs typeface="Arial" charset="0"/>
            </a:endParaRPr>
          </a:p>
        </p:txBody>
      </p:sp>
      <p:sp>
        <p:nvSpPr>
          <p:cNvPr id="55306" name="AutoShape 12" descr="Z"/>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003399"/>
                </a:solidFill>
                <a:latin typeface="Verdana" pitchFamily="34" charset="0"/>
                <a:cs typeface="Arial" charset="0"/>
              </a:defRPr>
            </a:lvl1pPr>
            <a:lvl2pPr marL="742950" indent="-285750" eaLnBrk="0" hangingPunct="0">
              <a:defRPr sz="2000">
                <a:solidFill>
                  <a:srgbClr val="003399"/>
                </a:solidFill>
                <a:latin typeface="Verdana" pitchFamily="34" charset="0"/>
                <a:cs typeface="Arial" charset="0"/>
              </a:defRPr>
            </a:lvl2pPr>
            <a:lvl3pPr marL="1143000" indent="-228600" eaLnBrk="0" hangingPunct="0">
              <a:defRPr sz="2000">
                <a:solidFill>
                  <a:srgbClr val="003399"/>
                </a:solidFill>
                <a:latin typeface="Verdana" pitchFamily="34" charset="0"/>
                <a:cs typeface="Arial" charset="0"/>
              </a:defRPr>
            </a:lvl3pPr>
            <a:lvl4pPr marL="1600200" indent="-228600" eaLnBrk="0" hangingPunct="0">
              <a:defRPr sz="2000">
                <a:solidFill>
                  <a:srgbClr val="003399"/>
                </a:solidFill>
                <a:latin typeface="Verdana" pitchFamily="34" charset="0"/>
                <a:cs typeface="Arial" charset="0"/>
              </a:defRPr>
            </a:lvl4pPr>
            <a:lvl5pPr marL="2057400" indent="-228600" eaLnBrk="0" hangingPunct="0">
              <a:defRPr sz="2000">
                <a:solidFill>
                  <a:srgbClr val="003399"/>
                </a:solidFill>
                <a:latin typeface="Verdana" pitchFamily="34" charset="0"/>
                <a:cs typeface="Arial" charset="0"/>
              </a:defRPr>
            </a:lvl5pPr>
            <a:lvl6pPr marL="2514600" indent="-228600" eaLnBrk="0" fontAlgn="base" hangingPunct="0">
              <a:spcBef>
                <a:spcPct val="0"/>
              </a:spcBef>
              <a:spcAft>
                <a:spcPct val="0"/>
              </a:spcAft>
              <a:defRPr sz="2000">
                <a:solidFill>
                  <a:srgbClr val="003399"/>
                </a:solidFill>
                <a:latin typeface="Verdana" pitchFamily="34" charset="0"/>
                <a:cs typeface="Arial" charset="0"/>
              </a:defRPr>
            </a:lvl6pPr>
            <a:lvl7pPr marL="2971800" indent="-228600" eaLnBrk="0" fontAlgn="base" hangingPunct="0">
              <a:spcBef>
                <a:spcPct val="0"/>
              </a:spcBef>
              <a:spcAft>
                <a:spcPct val="0"/>
              </a:spcAft>
              <a:defRPr sz="2000">
                <a:solidFill>
                  <a:srgbClr val="003399"/>
                </a:solidFill>
                <a:latin typeface="Verdana" pitchFamily="34" charset="0"/>
                <a:cs typeface="Arial" charset="0"/>
              </a:defRPr>
            </a:lvl7pPr>
            <a:lvl8pPr marL="3429000" indent="-228600" eaLnBrk="0" fontAlgn="base" hangingPunct="0">
              <a:spcBef>
                <a:spcPct val="0"/>
              </a:spcBef>
              <a:spcAft>
                <a:spcPct val="0"/>
              </a:spcAft>
              <a:defRPr sz="2000">
                <a:solidFill>
                  <a:srgbClr val="003399"/>
                </a:solidFill>
                <a:latin typeface="Verdana" pitchFamily="34" charset="0"/>
                <a:cs typeface="Arial" charset="0"/>
              </a:defRPr>
            </a:lvl8pPr>
            <a:lvl9pPr marL="3886200" indent="-228600" eaLnBrk="0" fontAlgn="base" hangingPunct="0">
              <a:spcBef>
                <a:spcPct val="0"/>
              </a:spcBef>
              <a:spcAft>
                <a:spcPct val="0"/>
              </a:spcAft>
              <a:defRPr sz="2000">
                <a:solidFill>
                  <a:srgbClr val="003399"/>
                </a:solidFill>
                <a:latin typeface="Verdana" pitchFamily="34" charset="0"/>
                <a:cs typeface="Arial" charset="0"/>
              </a:defRPr>
            </a:lvl9pPr>
          </a:lstStyle>
          <a:p>
            <a:pPr eaLnBrk="1" fontAlgn="base" hangingPunct="1">
              <a:spcBef>
                <a:spcPct val="0"/>
              </a:spcBef>
              <a:spcAft>
                <a:spcPct val="0"/>
              </a:spcAft>
            </a:pPr>
            <a:endParaRPr lang="it-IT" altLang="it-IT"/>
          </a:p>
        </p:txBody>
      </p:sp>
      <p:sp>
        <p:nvSpPr>
          <p:cNvPr id="55308" name="Rectangle 3"/>
          <p:cNvSpPr>
            <a:spLocks noChangeArrowheads="1"/>
          </p:cNvSpPr>
          <p:nvPr/>
        </p:nvSpPr>
        <p:spPr bwMode="auto">
          <a:xfrm>
            <a:off x="1763713" y="188913"/>
            <a:ext cx="66246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003399"/>
                </a:solidFill>
                <a:latin typeface="Verdana" pitchFamily="34" charset="0"/>
                <a:cs typeface="Arial" charset="0"/>
              </a:defRPr>
            </a:lvl1pPr>
            <a:lvl2pPr marL="742950" indent="-285750" eaLnBrk="0" hangingPunct="0">
              <a:defRPr sz="2000">
                <a:solidFill>
                  <a:srgbClr val="003399"/>
                </a:solidFill>
                <a:latin typeface="Verdana" pitchFamily="34" charset="0"/>
                <a:cs typeface="Arial" charset="0"/>
              </a:defRPr>
            </a:lvl2pPr>
            <a:lvl3pPr marL="1143000" indent="-228600" eaLnBrk="0" hangingPunct="0">
              <a:defRPr sz="2000">
                <a:solidFill>
                  <a:srgbClr val="003399"/>
                </a:solidFill>
                <a:latin typeface="Verdana" pitchFamily="34" charset="0"/>
                <a:cs typeface="Arial" charset="0"/>
              </a:defRPr>
            </a:lvl3pPr>
            <a:lvl4pPr marL="1600200" indent="-228600" eaLnBrk="0" hangingPunct="0">
              <a:defRPr sz="2000">
                <a:solidFill>
                  <a:srgbClr val="003399"/>
                </a:solidFill>
                <a:latin typeface="Verdana" pitchFamily="34" charset="0"/>
                <a:cs typeface="Arial" charset="0"/>
              </a:defRPr>
            </a:lvl4pPr>
            <a:lvl5pPr marL="2057400" indent="-228600" eaLnBrk="0" hangingPunct="0">
              <a:defRPr sz="2000">
                <a:solidFill>
                  <a:srgbClr val="003399"/>
                </a:solidFill>
                <a:latin typeface="Verdana" pitchFamily="34" charset="0"/>
                <a:cs typeface="Arial" charset="0"/>
              </a:defRPr>
            </a:lvl5pPr>
            <a:lvl6pPr marL="2514600" indent="-228600" eaLnBrk="0" fontAlgn="base" hangingPunct="0">
              <a:spcBef>
                <a:spcPct val="0"/>
              </a:spcBef>
              <a:spcAft>
                <a:spcPct val="0"/>
              </a:spcAft>
              <a:defRPr sz="2000">
                <a:solidFill>
                  <a:srgbClr val="003399"/>
                </a:solidFill>
                <a:latin typeface="Verdana" pitchFamily="34" charset="0"/>
                <a:cs typeface="Arial" charset="0"/>
              </a:defRPr>
            </a:lvl6pPr>
            <a:lvl7pPr marL="2971800" indent="-228600" eaLnBrk="0" fontAlgn="base" hangingPunct="0">
              <a:spcBef>
                <a:spcPct val="0"/>
              </a:spcBef>
              <a:spcAft>
                <a:spcPct val="0"/>
              </a:spcAft>
              <a:defRPr sz="2000">
                <a:solidFill>
                  <a:srgbClr val="003399"/>
                </a:solidFill>
                <a:latin typeface="Verdana" pitchFamily="34" charset="0"/>
                <a:cs typeface="Arial" charset="0"/>
              </a:defRPr>
            </a:lvl7pPr>
            <a:lvl8pPr marL="3429000" indent="-228600" eaLnBrk="0" fontAlgn="base" hangingPunct="0">
              <a:spcBef>
                <a:spcPct val="0"/>
              </a:spcBef>
              <a:spcAft>
                <a:spcPct val="0"/>
              </a:spcAft>
              <a:defRPr sz="2000">
                <a:solidFill>
                  <a:srgbClr val="003399"/>
                </a:solidFill>
                <a:latin typeface="Verdana" pitchFamily="34" charset="0"/>
                <a:cs typeface="Arial" charset="0"/>
              </a:defRPr>
            </a:lvl8pPr>
            <a:lvl9pPr marL="3886200" indent="-228600" eaLnBrk="0" fontAlgn="base" hangingPunct="0">
              <a:spcBef>
                <a:spcPct val="0"/>
              </a:spcBef>
              <a:spcAft>
                <a:spcPct val="0"/>
              </a:spcAft>
              <a:defRPr sz="2000">
                <a:solidFill>
                  <a:srgbClr val="003399"/>
                </a:solidFill>
                <a:latin typeface="Verdana" pitchFamily="34" charset="0"/>
                <a:cs typeface="Arial" charset="0"/>
              </a:defRPr>
            </a:lvl9pPr>
          </a:lstStyle>
          <a:p>
            <a:pPr lvl="0" algn="r" eaLnBrk="1" fontAlgn="base" hangingPunct="1">
              <a:spcAft>
                <a:spcPct val="0"/>
              </a:spcAft>
              <a:buNone/>
            </a:pPr>
            <a:r>
              <a:rPr lang="it-IT" sz="1400" i="1" kern="0" dirty="0">
                <a:solidFill>
                  <a:srgbClr val="CC6600"/>
                </a:solidFill>
                <a:latin typeface="Calibri"/>
              </a:rPr>
              <a:t>cambia il clima… in Friuli Venezia Giulia</a:t>
            </a:r>
          </a:p>
        </p:txBody>
      </p:sp>
      <p:pic>
        <p:nvPicPr>
          <p:cNvPr id="19" name="Immagine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00733" y="123453"/>
            <a:ext cx="391158" cy="497235"/>
          </a:xfrm>
          <a:prstGeom prst="rect">
            <a:avLst/>
          </a:prstGeom>
        </p:spPr>
      </p:pic>
      <p:sp>
        <p:nvSpPr>
          <p:cNvPr id="11" name="Rectangle 1"/>
          <p:cNvSpPr>
            <a:spLocks noChangeArrowheads="1"/>
          </p:cNvSpPr>
          <p:nvPr/>
        </p:nvSpPr>
        <p:spPr bwMode="auto">
          <a:xfrm>
            <a:off x="26054" y="1596563"/>
            <a:ext cx="9091891" cy="521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it-IT" dirty="0" smtClean="0">
                <a:solidFill>
                  <a:schemeClr val="bg1">
                    <a:lumMod val="50000"/>
                  </a:schemeClr>
                </a:solidFill>
                <a:latin typeface="+mj-lt"/>
              </a:rPr>
              <a:t>Le </a:t>
            </a:r>
            <a:r>
              <a:rPr lang="it-IT" dirty="0">
                <a:solidFill>
                  <a:schemeClr val="bg1">
                    <a:lumMod val="50000"/>
                  </a:schemeClr>
                </a:solidFill>
                <a:latin typeface="+mj-lt"/>
              </a:rPr>
              <a:t>attitudini </a:t>
            </a:r>
            <a:r>
              <a:rPr lang="it-IT" dirty="0" smtClean="0">
                <a:solidFill>
                  <a:schemeClr val="bg1">
                    <a:lumMod val="50000"/>
                  </a:schemeClr>
                </a:solidFill>
                <a:latin typeface="+mj-lt"/>
              </a:rPr>
              <a:t> delle 100 </a:t>
            </a:r>
            <a:r>
              <a:rPr lang="it-IT" dirty="0">
                <a:solidFill>
                  <a:schemeClr val="bg1">
                    <a:lumMod val="50000"/>
                  </a:schemeClr>
                </a:solidFill>
                <a:latin typeface="+mj-lt"/>
              </a:rPr>
              <a:t>maggiori aziende a livello globale </a:t>
            </a:r>
            <a:r>
              <a:rPr lang="it-IT" dirty="0" smtClean="0">
                <a:solidFill>
                  <a:schemeClr val="bg1">
                    <a:lumMod val="50000"/>
                  </a:schemeClr>
                </a:solidFill>
                <a:latin typeface="+mj-lt"/>
              </a:rPr>
              <a:t>nei </a:t>
            </a:r>
            <a:r>
              <a:rPr lang="it-IT" dirty="0">
                <a:solidFill>
                  <a:schemeClr val="bg1">
                    <a:lumMod val="50000"/>
                  </a:schemeClr>
                </a:solidFill>
                <a:latin typeface="+mj-lt"/>
              </a:rPr>
              <a:t>confronti delle politiche </a:t>
            </a:r>
            <a:r>
              <a:rPr lang="it-IT" dirty="0" smtClean="0">
                <a:solidFill>
                  <a:schemeClr val="bg1">
                    <a:lumMod val="50000"/>
                  </a:schemeClr>
                </a:solidFill>
                <a:latin typeface="+mj-lt"/>
              </a:rPr>
              <a:t>climatiche nel 2015:</a:t>
            </a:r>
            <a:endParaRPr lang="it-IT" dirty="0">
              <a:solidFill>
                <a:schemeClr val="bg1">
                  <a:lumMod val="50000"/>
                </a:schemeClr>
              </a:solidFill>
              <a:latin typeface="+mj-lt"/>
            </a:endParaRPr>
          </a:p>
          <a:p>
            <a:pPr>
              <a:spcBef>
                <a:spcPts val="600"/>
              </a:spcBef>
            </a:pPr>
            <a:r>
              <a:rPr lang="it-IT" dirty="0" smtClean="0">
                <a:solidFill>
                  <a:schemeClr val="bg1">
                    <a:lumMod val="50000"/>
                  </a:schemeClr>
                </a:solidFill>
                <a:latin typeface="+mj-lt"/>
              </a:rPr>
              <a:t>- </a:t>
            </a:r>
            <a:r>
              <a:rPr lang="it-IT" dirty="0">
                <a:solidFill>
                  <a:schemeClr val="bg1">
                    <a:lumMod val="50000"/>
                  </a:schemeClr>
                </a:solidFill>
                <a:latin typeface="+mj-lt"/>
              </a:rPr>
              <a:t>il 51% </a:t>
            </a:r>
            <a:r>
              <a:rPr lang="it-IT" dirty="0" smtClean="0">
                <a:solidFill>
                  <a:schemeClr val="bg1">
                    <a:lumMod val="50000"/>
                  </a:schemeClr>
                </a:solidFill>
                <a:latin typeface="+mj-lt"/>
              </a:rPr>
              <a:t>richiede </a:t>
            </a:r>
            <a:r>
              <a:rPr lang="it-IT" dirty="0">
                <a:solidFill>
                  <a:schemeClr val="bg1">
                    <a:lumMod val="50000"/>
                  </a:schemeClr>
                </a:solidFill>
                <a:latin typeface="+mj-lt"/>
              </a:rPr>
              <a:t>una diminuzione dell'anidride carbonica nel mix energetico;</a:t>
            </a:r>
          </a:p>
          <a:p>
            <a:pPr>
              <a:spcBef>
                <a:spcPts val="600"/>
              </a:spcBef>
            </a:pPr>
            <a:r>
              <a:rPr lang="it-IT" dirty="0">
                <a:solidFill>
                  <a:schemeClr val="bg1">
                    <a:lumMod val="50000"/>
                  </a:schemeClr>
                </a:solidFill>
                <a:latin typeface="+mj-lt"/>
              </a:rPr>
              <a:t>- il 61% sostiene </a:t>
            </a:r>
            <a:r>
              <a:rPr lang="it-IT" dirty="0" smtClean="0">
                <a:solidFill>
                  <a:schemeClr val="bg1">
                    <a:lumMod val="50000"/>
                  </a:schemeClr>
                </a:solidFill>
                <a:latin typeface="+mj-lt"/>
              </a:rPr>
              <a:t>un </a:t>
            </a:r>
            <a:r>
              <a:rPr lang="it-IT" dirty="0">
                <a:solidFill>
                  <a:schemeClr val="bg1">
                    <a:lumMod val="50000"/>
                  </a:schemeClr>
                </a:solidFill>
                <a:latin typeface="+mj-lt"/>
              </a:rPr>
              <a:t>buon risultato dal COP21;</a:t>
            </a:r>
          </a:p>
          <a:p>
            <a:pPr>
              <a:spcBef>
                <a:spcPts val="600"/>
              </a:spcBef>
            </a:pPr>
            <a:r>
              <a:rPr lang="it-IT" dirty="0">
                <a:solidFill>
                  <a:schemeClr val="bg1">
                    <a:lumMod val="50000"/>
                  </a:schemeClr>
                </a:solidFill>
                <a:latin typeface="+mj-lt"/>
              </a:rPr>
              <a:t>- il 53% sostiene attivamente una riduzione delle emissioni in linea con le raccomandazioni dell'IPCC;</a:t>
            </a:r>
          </a:p>
          <a:p>
            <a:pPr>
              <a:spcBef>
                <a:spcPts val="600"/>
              </a:spcBef>
            </a:pPr>
            <a:r>
              <a:rPr lang="it-IT" dirty="0">
                <a:solidFill>
                  <a:schemeClr val="bg1">
                    <a:lumMod val="50000"/>
                  </a:schemeClr>
                </a:solidFill>
                <a:latin typeface="+mj-lt"/>
              </a:rPr>
              <a:t>- il 31% richiede </a:t>
            </a:r>
            <a:r>
              <a:rPr lang="it-IT" dirty="0" smtClean="0">
                <a:solidFill>
                  <a:schemeClr val="bg1">
                    <a:lumMod val="50000"/>
                  </a:schemeClr>
                </a:solidFill>
                <a:latin typeface="+mj-lt"/>
              </a:rPr>
              <a:t>legislazioni </a:t>
            </a:r>
            <a:r>
              <a:rPr lang="it-IT" dirty="0">
                <a:solidFill>
                  <a:schemeClr val="bg1">
                    <a:lumMod val="50000"/>
                  </a:schemeClr>
                </a:solidFill>
                <a:latin typeface="+mj-lt"/>
              </a:rPr>
              <a:t>che prevedano un costo per le emissioni di anidride carbonica (tassa sull'anidride carbonica/ legislazione sulle </a:t>
            </a:r>
            <a:r>
              <a:rPr lang="it-IT" dirty="0" smtClean="0">
                <a:solidFill>
                  <a:schemeClr val="bg1">
                    <a:lumMod val="50000"/>
                  </a:schemeClr>
                </a:solidFill>
                <a:latin typeface="+mj-lt"/>
              </a:rPr>
              <a:t>emissioni);</a:t>
            </a:r>
            <a:endParaRPr lang="it-IT" dirty="0">
              <a:solidFill>
                <a:schemeClr val="bg1">
                  <a:lumMod val="50000"/>
                </a:schemeClr>
              </a:solidFill>
              <a:latin typeface="+mj-lt"/>
            </a:endParaRPr>
          </a:p>
          <a:p>
            <a:pPr>
              <a:spcBef>
                <a:spcPts val="600"/>
              </a:spcBef>
            </a:pPr>
            <a:r>
              <a:rPr lang="it-IT" dirty="0" smtClean="0">
                <a:solidFill>
                  <a:schemeClr val="bg1">
                    <a:lumMod val="50000"/>
                  </a:schemeClr>
                </a:solidFill>
                <a:latin typeface="+mj-lt"/>
              </a:rPr>
              <a:t>- il </a:t>
            </a:r>
            <a:r>
              <a:rPr lang="it-IT" dirty="0">
                <a:solidFill>
                  <a:schemeClr val="bg1">
                    <a:lumMod val="50000"/>
                  </a:schemeClr>
                </a:solidFill>
                <a:latin typeface="+mj-lt"/>
              </a:rPr>
              <a:t>66% è completamente, esplicitamente e pubblicamente allineato con la tesi dell'IPCC sul cambiamento climatico </a:t>
            </a:r>
            <a:endParaRPr lang="it-IT" dirty="0" smtClean="0">
              <a:solidFill>
                <a:schemeClr val="bg1">
                  <a:lumMod val="50000"/>
                </a:schemeClr>
              </a:solidFill>
              <a:latin typeface="+mj-lt"/>
            </a:endParaRPr>
          </a:p>
          <a:p>
            <a:pPr>
              <a:spcBef>
                <a:spcPts val="600"/>
              </a:spcBef>
            </a:pPr>
            <a:r>
              <a:rPr lang="it-IT" dirty="0" smtClean="0">
                <a:solidFill>
                  <a:schemeClr val="bg1">
                    <a:lumMod val="50000"/>
                  </a:schemeClr>
                </a:solidFill>
                <a:latin typeface="+mj-lt"/>
              </a:rPr>
              <a:t>- il 7% ha </a:t>
            </a:r>
            <a:r>
              <a:rPr lang="it-IT" dirty="0">
                <a:solidFill>
                  <a:schemeClr val="bg1">
                    <a:lumMod val="50000"/>
                  </a:schemeClr>
                </a:solidFill>
                <a:latin typeface="+mj-lt"/>
              </a:rPr>
              <a:t>recentemente fatto dichiarazioni ambigue </a:t>
            </a:r>
            <a:r>
              <a:rPr lang="it-IT" dirty="0" smtClean="0">
                <a:solidFill>
                  <a:schemeClr val="bg1">
                    <a:lumMod val="50000"/>
                  </a:schemeClr>
                </a:solidFill>
                <a:latin typeface="+mj-lt"/>
              </a:rPr>
              <a:t>sulla scienza del clima, ma solo il 3% </a:t>
            </a:r>
            <a:r>
              <a:rPr lang="it-IT" dirty="0">
                <a:solidFill>
                  <a:schemeClr val="bg1">
                    <a:lumMod val="50000"/>
                  </a:schemeClr>
                </a:solidFill>
                <a:latin typeface="+mj-lt"/>
              </a:rPr>
              <a:t>sembra rinnegare le scoperte </a:t>
            </a:r>
            <a:r>
              <a:rPr lang="it-IT" dirty="0" smtClean="0">
                <a:solidFill>
                  <a:schemeClr val="bg1">
                    <a:lumMod val="50000"/>
                  </a:schemeClr>
                </a:solidFill>
                <a:latin typeface="+mj-lt"/>
              </a:rPr>
              <a:t>dell'IPCC</a:t>
            </a:r>
            <a:endParaRPr lang="it-IT" dirty="0">
              <a:solidFill>
                <a:schemeClr val="bg1">
                  <a:lumMod val="50000"/>
                </a:schemeClr>
              </a:solidFill>
              <a:latin typeface="+mj-lt"/>
            </a:endParaRPr>
          </a:p>
          <a:p>
            <a:pPr>
              <a:spcBef>
                <a:spcPts val="600"/>
              </a:spcBef>
            </a:pPr>
            <a:r>
              <a:rPr lang="it-IT" dirty="0" smtClean="0">
                <a:solidFill>
                  <a:schemeClr val="bg1">
                    <a:lumMod val="50000"/>
                  </a:schemeClr>
                </a:solidFill>
                <a:latin typeface="+mj-lt"/>
              </a:rPr>
              <a:t>- il </a:t>
            </a:r>
            <a:r>
              <a:rPr lang="it-IT" dirty="0">
                <a:solidFill>
                  <a:schemeClr val="bg1">
                    <a:lumMod val="50000"/>
                  </a:schemeClr>
                </a:solidFill>
                <a:latin typeface="+mj-lt"/>
              </a:rPr>
              <a:t>95% delle aziende appartiene ancora ad associazioni commerciali che si oppongono alle legislazioni sul </a:t>
            </a:r>
            <a:r>
              <a:rPr lang="it-IT" dirty="0" smtClean="0">
                <a:solidFill>
                  <a:schemeClr val="bg1">
                    <a:lumMod val="50000"/>
                  </a:schemeClr>
                </a:solidFill>
                <a:latin typeface="+mj-lt"/>
              </a:rPr>
              <a:t>clima</a:t>
            </a:r>
            <a:endParaRPr lang="it-IT" dirty="0">
              <a:solidFill>
                <a:schemeClr val="bg1">
                  <a:lumMod val="50000"/>
                </a:schemeClr>
              </a:solidFill>
              <a:latin typeface="+mj-lt"/>
            </a:endParaRPr>
          </a:p>
          <a:p>
            <a:pPr marL="285750" indent="-285750">
              <a:buFontTx/>
              <a:buChar char="-"/>
            </a:pPr>
            <a:endParaRPr lang="it-IT" altLang="it-IT" dirty="0" smtClean="0">
              <a:latin typeface="+mj-lt"/>
              <a:hlinkClick r:id="rId5"/>
            </a:endParaRPr>
          </a:p>
          <a:p>
            <a:r>
              <a:rPr lang="it-IT" altLang="it-IT" sz="1400" i="1" dirty="0" smtClean="0">
                <a:latin typeface="+mj-lt"/>
                <a:hlinkClick r:id="rId5"/>
              </a:rPr>
              <a:t>http</a:t>
            </a:r>
            <a:r>
              <a:rPr lang="it-IT" altLang="it-IT" sz="1400" i="1" dirty="0">
                <a:latin typeface="+mj-lt"/>
                <a:hlinkClick r:id="rId5"/>
              </a:rPr>
              <a:t>://</a:t>
            </a:r>
            <a:r>
              <a:rPr lang="it-IT" altLang="it-IT" sz="1400" i="1" dirty="0" smtClean="0">
                <a:latin typeface="+mj-lt"/>
                <a:hlinkClick r:id="rId5"/>
              </a:rPr>
              <a:t>influencemap.org/site/data/000/104/InfluenceMap_Media_Guide_Nov_2015.pdf</a:t>
            </a:r>
            <a:r>
              <a:rPr lang="it-IT" altLang="it-IT" sz="1400" i="1" dirty="0" smtClean="0">
                <a:latin typeface="+mj-lt"/>
              </a:rPr>
              <a:t>  </a:t>
            </a:r>
            <a:r>
              <a:rPr lang="it-IT" altLang="it-IT" sz="1400" i="1" dirty="0" smtClean="0">
                <a:solidFill>
                  <a:schemeClr val="bg1">
                    <a:lumMod val="50000"/>
                  </a:schemeClr>
                </a:solidFill>
                <a:latin typeface="+mj-lt"/>
              </a:rPr>
              <a:t>«</a:t>
            </a:r>
            <a:r>
              <a:rPr lang="en-US" sz="1400" i="1" dirty="0" smtClean="0">
                <a:solidFill>
                  <a:schemeClr val="bg1">
                    <a:lumMod val="50000"/>
                  </a:schemeClr>
                </a:solidFill>
                <a:latin typeface="+mj-lt"/>
              </a:rPr>
              <a:t>The </a:t>
            </a:r>
            <a:r>
              <a:rPr lang="en-US" sz="1400" i="1" dirty="0">
                <a:solidFill>
                  <a:schemeClr val="bg1">
                    <a:lumMod val="50000"/>
                  </a:schemeClr>
                </a:solidFill>
                <a:latin typeface="+mj-lt"/>
              </a:rPr>
              <a:t>COP 21 Guide to Corporate Climate </a:t>
            </a:r>
            <a:r>
              <a:rPr lang="en-US" sz="1400" i="1" dirty="0" smtClean="0">
                <a:solidFill>
                  <a:schemeClr val="bg1">
                    <a:lumMod val="50000"/>
                  </a:schemeClr>
                </a:solidFill>
                <a:latin typeface="+mj-lt"/>
              </a:rPr>
              <a:t>Lobbying» </a:t>
            </a:r>
            <a:r>
              <a:rPr lang="en-US" sz="1400" i="1" dirty="0" smtClean="0">
                <a:latin typeface="+mj-lt"/>
              </a:rPr>
              <a:t> </a:t>
            </a:r>
            <a:r>
              <a:rPr lang="it-IT" sz="1400" i="1" dirty="0" smtClean="0">
                <a:solidFill>
                  <a:schemeClr val="bg1">
                    <a:lumMod val="50000"/>
                  </a:schemeClr>
                </a:solidFill>
                <a:latin typeface="+mj-lt"/>
              </a:rPr>
              <a:t>(in </a:t>
            </a:r>
            <a:r>
              <a:rPr lang="it-IT" sz="1400" i="1" dirty="0">
                <a:solidFill>
                  <a:schemeClr val="bg1">
                    <a:lumMod val="50000"/>
                  </a:schemeClr>
                </a:solidFill>
                <a:latin typeface="+mj-lt"/>
              </a:rPr>
              <a:t>inglese</a:t>
            </a:r>
            <a:r>
              <a:rPr lang="it-IT" sz="1400" i="1" dirty="0" smtClean="0">
                <a:solidFill>
                  <a:schemeClr val="bg1">
                    <a:lumMod val="50000"/>
                  </a:schemeClr>
                </a:solidFill>
                <a:latin typeface="+mj-lt"/>
              </a:rPr>
              <a:t>)</a:t>
            </a:r>
            <a:endParaRPr kumimoji="0" lang="it-IT" altLang="it-IT" sz="1400" b="0" i="1" u="none" strike="noStrike" cap="none" normalizeH="0" baseline="0" dirty="0" smtClean="0">
              <a:ln>
                <a:noFill/>
              </a:ln>
              <a:solidFill>
                <a:schemeClr val="bg1">
                  <a:lumMod val="50000"/>
                </a:schemeClr>
              </a:solidFill>
              <a:effectLst/>
              <a:latin typeface="+mj-lt"/>
              <a:cs typeface="Arial" pitchFamily="34" charset="0"/>
            </a:endParaRPr>
          </a:p>
        </p:txBody>
      </p:sp>
      <p:sp>
        <p:nvSpPr>
          <p:cNvPr id="14" name="Rectangle 12"/>
          <p:cNvSpPr>
            <a:spLocks noChangeArrowheads="1"/>
          </p:cNvSpPr>
          <p:nvPr/>
        </p:nvSpPr>
        <p:spPr bwMode="auto">
          <a:xfrm>
            <a:off x="107949" y="692696"/>
            <a:ext cx="8856539" cy="7205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1"/>
          <a:lstStyle>
            <a:lvl1pPr eaLnBrk="0" hangingPunct="0">
              <a:defRPr sz="2000">
                <a:solidFill>
                  <a:srgbClr val="003399"/>
                </a:solidFill>
                <a:latin typeface="Verdana" pitchFamily="34" charset="0"/>
                <a:cs typeface="Arial" charset="0"/>
              </a:defRPr>
            </a:lvl1pPr>
            <a:lvl2pPr marL="742950" indent="-285750" eaLnBrk="0" hangingPunct="0">
              <a:defRPr sz="2000">
                <a:solidFill>
                  <a:srgbClr val="003399"/>
                </a:solidFill>
                <a:latin typeface="Verdana" pitchFamily="34" charset="0"/>
                <a:cs typeface="Arial" charset="0"/>
              </a:defRPr>
            </a:lvl2pPr>
            <a:lvl3pPr marL="1143000" indent="-228600" eaLnBrk="0" hangingPunct="0">
              <a:defRPr sz="2000">
                <a:solidFill>
                  <a:srgbClr val="003399"/>
                </a:solidFill>
                <a:latin typeface="Verdana" pitchFamily="34" charset="0"/>
                <a:cs typeface="Arial" charset="0"/>
              </a:defRPr>
            </a:lvl3pPr>
            <a:lvl4pPr marL="1600200" indent="-228600" eaLnBrk="0" hangingPunct="0">
              <a:defRPr sz="2000">
                <a:solidFill>
                  <a:srgbClr val="003399"/>
                </a:solidFill>
                <a:latin typeface="Verdana" pitchFamily="34" charset="0"/>
                <a:cs typeface="Arial" charset="0"/>
              </a:defRPr>
            </a:lvl4pPr>
            <a:lvl5pPr marL="2057400" indent="-228600" eaLnBrk="0" hangingPunct="0">
              <a:defRPr sz="2000">
                <a:solidFill>
                  <a:srgbClr val="003399"/>
                </a:solidFill>
                <a:latin typeface="Verdana" pitchFamily="34" charset="0"/>
                <a:cs typeface="Arial" charset="0"/>
              </a:defRPr>
            </a:lvl5pPr>
            <a:lvl6pPr marL="2514600" indent="-228600" eaLnBrk="0" fontAlgn="base" hangingPunct="0">
              <a:spcBef>
                <a:spcPct val="0"/>
              </a:spcBef>
              <a:spcAft>
                <a:spcPct val="0"/>
              </a:spcAft>
              <a:defRPr sz="2000">
                <a:solidFill>
                  <a:srgbClr val="003399"/>
                </a:solidFill>
                <a:latin typeface="Verdana" pitchFamily="34" charset="0"/>
                <a:cs typeface="Arial" charset="0"/>
              </a:defRPr>
            </a:lvl6pPr>
            <a:lvl7pPr marL="2971800" indent="-228600" eaLnBrk="0" fontAlgn="base" hangingPunct="0">
              <a:spcBef>
                <a:spcPct val="0"/>
              </a:spcBef>
              <a:spcAft>
                <a:spcPct val="0"/>
              </a:spcAft>
              <a:defRPr sz="2000">
                <a:solidFill>
                  <a:srgbClr val="003399"/>
                </a:solidFill>
                <a:latin typeface="Verdana" pitchFamily="34" charset="0"/>
                <a:cs typeface="Arial" charset="0"/>
              </a:defRPr>
            </a:lvl7pPr>
            <a:lvl8pPr marL="3429000" indent="-228600" eaLnBrk="0" fontAlgn="base" hangingPunct="0">
              <a:spcBef>
                <a:spcPct val="0"/>
              </a:spcBef>
              <a:spcAft>
                <a:spcPct val="0"/>
              </a:spcAft>
              <a:defRPr sz="2000">
                <a:solidFill>
                  <a:srgbClr val="003399"/>
                </a:solidFill>
                <a:latin typeface="Verdana" pitchFamily="34" charset="0"/>
                <a:cs typeface="Arial" charset="0"/>
              </a:defRPr>
            </a:lvl8pPr>
            <a:lvl9pPr marL="3886200" indent="-228600" eaLnBrk="0" fontAlgn="base" hangingPunct="0">
              <a:spcBef>
                <a:spcPct val="0"/>
              </a:spcBef>
              <a:spcAft>
                <a:spcPct val="0"/>
              </a:spcAft>
              <a:defRPr sz="2000">
                <a:solidFill>
                  <a:srgbClr val="003399"/>
                </a:solidFill>
                <a:latin typeface="Verdana" pitchFamily="34" charset="0"/>
                <a:cs typeface="Arial" charset="0"/>
              </a:defRPr>
            </a:lvl9pPr>
          </a:lstStyle>
          <a:p>
            <a:pPr algn="ctr" fontAlgn="base">
              <a:spcBef>
                <a:spcPct val="0"/>
              </a:spcBef>
              <a:spcAft>
                <a:spcPct val="0"/>
              </a:spcAft>
            </a:pPr>
            <a:r>
              <a:rPr lang="it-IT" altLang="it-IT" sz="3200" b="1" dirty="0" smtClean="0">
                <a:solidFill>
                  <a:srgbClr val="C00000"/>
                </a:solidFill>
                <a:latin typeface="Calibri" pitchFamily="34" charset="0"/>
              </a:rPr>
              <a:t>limitare i cambiamenti climatici: </a:t>
            </a:r>
            <a:br>
              <a:rPr lang="it-IT" altLang="it-IT" sz="3200" b="1" dirty="0" smtClean="0">
                <a:solidFill>
                  <a:srgbClr val="C00000"/>
                </a:solidFill>
                <a:latin typeface="Calibri" pitchFamily="34" charset="0"/>
              </a:rPr>
            </a:br>
            <a:r>
              <a:rPr lang="it-IT" altLang="it-IT" sz="3200" b="1" dirty="0" smtClean="0">
                <a:solidFill>
                  <a:srgbClr val="C00000"/>
                </a:solidFill>
                <a:latin typeface="Calibri" pitchFamily="34" charset="0"/>
              </a:rPr>
              <a:t>le attitudini delle imprese (in dettaglio)</a:t>
            </a:r>
            <a:endParaRPr lang="it-IT" altLang="it-IT" sz="3200" b="1" dirty="0">
              <a:solidFill>
                <a:srgbClr val="C00000"/>
              </a:solidFill>
              <a:latin typeface="Calibri" pitchFamily="34" charset="0"/>
            </a:endParaRPr>
          </a:p>
        </p:txBody>
      </p:sp>
    </p:spTree>
    <p:extLst>
      <p:ext uri="{BB962C8B-B14F-4D97-AF65-F5344CB8AC3E}">
        <p14:creationId xmlns:p14="http://schemas.microsoft.com/office/powerpoint/2010/main" val="3555715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Picture 10" descr="meteo_fvg_O"/>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7950" y="165100"/>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Line 7"/>
          <p:cNvSpPr>
            <a:spLocks noChangeShapeType="1"/>
          </p:cNvSpPr>
          <p:nvPr/>
        </p:nvSpPr>
        <p:spPr bwMode="auto">
          <a:xfrm>
            <a:off x="1619250" y="476250"/>
            <a:ext cx="69850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it-IT" sz="2000">
              <a:solidFill>
                <a:srgbClr val="003399"/>
              </a:solidFill>
              <a:cs typeface="Arial" charset="0"/>
            </a:endParaRPr>
          </a:p>
        </p:txBody>
      </p:sp>
      <p:sp>
        <p:nvSpPr>
          <p:cNvPr id="55302" name="Line 7"/>
          <p:cNvSpPr>
            <a:spLocks noChangeShapeType="1"/>
          </p:cNvSpPr>
          <p:nvPr/>
        </p:nvSpPr>
        <p:spPr bwMode="auto">
          <a:xfrm>
            <a:off x="179388" y="6597650"/>
            <a:ext cx="8713787"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it-IT" sz="2000">
              <a:solidFill>
                <a:srgbClr val="003399"/>
              </a:solidFill>
              <a:cs typeface="Arial" charset="0"/>
            </a:endParaRPr>
          </a:p>
        </p:txBody>
      </p:sp>
      <p:sp>
        <p:nvSpPr>
          <p:cNvPr id="55308" name="Rectangle 3"/>
          <p:cNvSpPr>
            <a:spLocks noChangeArrowheads="1"/>
          </p:cNvSpPr>
          <p:nvPr/>
        </p:nvSpPr>
        <p:spPr bwMode="auto">
          <a:xfrm>
            <a:off x="1763713" y="188913"/>
            <a:ext cx="66246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003399"/>
                </a:solidFill>
                <a:latin typeface="Verdana" pitchFamily="34" charset="0"/>
                <a:cs typeface="Arial" charset="0"/>
              </a:defRPr>
            </a:lvl1pPr>
            <a:lvl2pPr marL="742950" indent="-285750" eaLnBrk="0" hangingPunct="0">
              <a:defRPr sz="2000">
                <a:solidFill>
                  <a:srgbClr val="003399"/>
                </a:solidFill>
                <a:latin typeface="Verdana" pitchFamily="34" charset="0"/>
                <a:cs typeface="Arial" charset="0"/>
              </a:defRPr>
            </a:lvl2pPr>
            <a:lvl3pPr marL="1143000" indent="-228600" eaLnBrk="0" hangingPunct="0">
              <a:defRPr sz="2000">
                <a:solidFill>
                  <a:srgbClr val="003399"/>
                </a:solidFill>
                <a:latin typeface="Verdana" pitchFamily="34" charset="0"/>
                <a:cs typeface="Arial" charset="0"/>
              </a:defRPr>
            </a:lvl3pPr>
            <a:lvl4pPr marL="1600200" indent="-228600" eaLnBrk="0" hangingPunct="0">
              <a:defRPr sz="2000">
                <a:solidFill>
                  <a:srgbClr val="003399"/>
                </a:solidFill>
                <a:latin typeface="Verdana" pitchFamily="34" charset="0"/>
                <a:cs typeface="Arial" charset="0"/>
              </a:defRPr>
            </a:lvl4pPr>
            <a:lvl5pPr marL="2057400" indent="-228600" eaLnBrk="0" hangingPunct="0">
              <a:defRPr sz="2000">
                <a:solidFill>
                  <a:srgbClr val="003399"/>
                </a:solidFill>
                <a:latin typeface="Verdana" pitchFamily="34" charset="0"/>
                <a:cs typeface="Arial" charset="0"/>
              </a:defRPr>
            </a:lvl5pPr>
            <a:lvl6pPr marL="2514600" indent="-228600" eaLnBrk="0" fontAlgn="base" hangingPunct="0">
              <a:spcBef>
                <a:spcPct val="0"/>
              </a:spcBef>
              <a:spcAft>
                <a:spcPct val="0"/>
              </a:spcAft>
              <a:defRPr sz="2000">
                <a:solidFill>
                  <a:srgbClr val="003399"/>
                </a:solidFill>
                <a:latin typeface="Verdana" pitchFamily="34" charset="0"/>
                <a:cs typeface="Arial" charset="0"/>
              </a:defRPr>
            </a:lvl6pPr>
            <a:lvl7pPr marL="2971800" indent="-228600" eaLnBrk="0" fontAlgn="base" hangingPunct="0">
              <a:spcBef>
                <a:spcPct val="0"/>
              </a:spcBef>
              <a:spcAft>
                <a:spcPct val="0"/>
              </a:spcAft>
              <a:defRPr sz="2000">
                <a:solidFill>
                  <a:srgbClr val="003399"/>
                </a:solidFill>
                <a:latin typeface="Verdana" pitchFamily="34" charset="0"/>
                <a:cs typeface="Arial" charset="0"/>
              </a:defRPr>
            </a:lvl7pPr>
            <a:lvl8pPr marL="3429000" indent="-228600" eaLnBrk="0" fontAlgn="base" hangingPunct="0">
              <a:spcBef>
                <a:spcPct val="0"/>
              </a:spcBef>
              <a:spcAft>
                <a:spcPct val="0"/>
              </a:spcAft>
              <a:defRPr sz="2000">
                <a:solidFill>
                  <a:srgbClr val="003399"/>
                </a:solidFill>
                <a:latin typeface="Verdana" pitchFamily="34" charset="0"/>
                <a:cs typeface="Arial" charset="0"/>
              </a:defRPr>
            </a:lvl8pPr>
            <a:lvl9pPr marL="3886200" indent="-228600" eaLnBrk="0" fontAlgn="base" hangingPunct="0">
              <a:spcBef>
                <a:spcPct val="0"/>
              </a:spcBef>
              <a:spcAft>
                <a:spcPct val="0"/>
              </a:spcAft>
              <a:defRPr sz="2000">
                <a:solidFill>
                  <a:srgbClr val="003399"/>
                </a:solidFill>
                <a:latin typeface="Verdana" pitchFamily="34" charset="0"/>
                <a:cs typeface="Arial" charset="0"/>
              </a:defRPr>
            </a:lvl9pPr>
          </a:lstStyle>
          <a:p>
            <a:pPr lvl="0" algn="r" eaLnBrk="1" fontAlgn="base" hangingPunct="1">
              <a:spcAft>
                <a:spcPct val="0"/>
              </a:spcAft>
              <a:buNone/>
            </a:pPr>
            <a:r>
              <a:rPr lang="it-IT" sz="1400" i="1" kern="0" dirty="0">
                <a:solidFill>
                  <a:srgbClr val="CC6600"/>
                </a:solidFill>
                <a:latin typeface="Calibri"/>
              </a:rPr>
              <a:t>cambia il clima… in Friuli Venezia Giulia</a:t>
            </a:r>
          </a:p>
        </p:txBody>
      </p:sp>
      <p:pic>
        <p:nvPicPr>
          <p:cNvPr id="19" name="Immagine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00733" y="123453"/>
            <a:ext cx="391158" cy="497235"/>
          </a:xfrm>
          <a:prstGeom prst="rect">
            <a:avLst/>
          </a:prstGeom>
        </p:spPr>
      </p:pic>
      <p:sp>
        <p:nvSpPr>
          <p:cNvPr id="13" name="Rectangle 12"/>
          <p:cNvSpPr>
            <a:spLocks noChangeArrowheads="1"/>
          </p:cNvSpPr>
          <p:nvPr/>
        </p:nvSpPr>
        <p:spPr bwMode="auto">
          <a:xfrm>
            <a:off x="611560" y="692696"/>
            <a:ext cx="8086688" cy="7205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1"/>
          <a:lstStyle>
            <a:lvl1pPr eaLnBrk="0" hangingPunct="0">
              <a:defRPr sz="2000">
                <a:solidFill>
                  <a:srgbClr val="003399"/>
                </a:solidFill>
                <a:latin typeface="Verdana" pitchFamily="34" charset="0"/>
                <a:cs typeface="Arial" charset="0"/>
              </a:defRPr>
            </a:lvl1pPr>
            <a:lvl2pPr marL="742950" indent="-285750" eaLnBrk="0" hangingPunct="0">
              <a:defRPr sz="2000">
                <a:solidFill>
                  <a:srgbClr val="003399"/>
                </a:solidFill>
                <a:latin typeface="Verdana" pitchFamily="34" charset="0"/>
                <a:cs typeface="Arial" charset="0"/>
              </a:defRPr>
            </a:lvl2pPr>
            <a:lvl3pPr marL="1143000" indent="-228600" eaLnBrk="0" hangingPunct="0">
              <a:defRPr sz="2000">
                <a:solidFill>
                  <a:srgbClr val="003399"/>
                </a:solidFill>
                <a:latin typeface="Verdana" pitchFamily="34" charset="0"/>
                <a:cs typeface="Arial" charset="0"/>
              </a:defRPr>
            </a:lvl3pPr>
            <a:lvl4pPr marL="1600200" indent="-228600" eaLnBrk="0" hangingPunct="0">
              <a:defRPr sz="2000">
                <a:solidFill>
                  <a:srgbClr val="003399"/>
                </a:solidFill>
                <a:latin typeface="Verdana" pitchFamily="34" charset="0"/>
                <a:cs typeface="Arial" charset="0"/>
              </a:defRPr>
            </a:lvl4pPr>
            <a:lvl5pPr marL="2057400" indent="-228600" eaLnBrk="0" hangingPunct="0">
              <a:defRPr sz="2000">
                <a:solidFill>
                  <a:srgbClr val="003399"/>
                </a:solidFill>
                <a:latin typeface="Verdana" pitchFamily="34" charset="0"/>
                <a:cs typeface="Arial" charset="0"/>
              </a:defRPr>
            </a:lvl5pPr>
            <a:lvl6pPr marL="2514600" indent="-228600" eaLnBrk="0" fontAlgn="base" hangingPunct="0">
              <a:spcBef>
                <a:spcPct val="0"/>
              </a:spcBef>
              <a:spcAft>
                <a:spcPct val="0"/>
              </a:spcAft>
              <a:defRPr sz="2000">
                <a:solidFill>
                  <a:srgbClr val="003399"/>
                </a:solidFill>
                <a:latin typeface="Verdana" pitchFamily="34" charset="0"/>
                <a:cs typeface="Arial" charset="0"/>
              </a:defRPr>
            </a:lvl6pPr>
            <a:lvl7pPr marL="2971800" indent="-228600" eaLnBrk="0" fontAlgn="base" hangingPunct="0">
              <a:spcBef>
                <a:spcPct val="0"/>
              </a:spcBef>
              <a:spcAft>
                <a:spcPct val="0"/>
              </a:spcAft>
              <a:defRPr sz="2000">
                <a:solidFill>
                  <a:srgbClr val="003399"/>
                </a:solidFill>
                <a:latin typeface="Verdana" pitchFamily="34" charset="0"/>
                <a:cs typeface="Arial" charset="0"/>
              </a:defRPr>
            </a:lvl7pPr>
            <a:lvl8pPr marL="3429000" indent="-228600" eaLnBrk="0" fontAlgn="base" hangingPunct="0">
              <a:spcBef>
                <a:spcPct val="0"/>
              </a:spcBef>
              <a:spcAft>
                <a:spcPct val="0"/>
              </a:spcAft>
              <a:defRPr sz="2000">
                <a:solidFill>
                  <a:srgbClr val="003399"/>
                </a:solidFill>
                <a:latin typeface="Verdana" pitchFamily="34" charset="0"/>
                <a:cs typeface="Arial" charset="0"/>
              </a:defRPr>
            </a:lvl8pPr>
            <a:lvl9pPr marL="3886200" indent="-228600" eaLnBrk="0" fontAlgn="base" hangingPunct="0">
              <a:spcBef>
                <a:spcPct val="0"/>
              </a:spcBef>
              <a:spcAft>
                <a:spcPct val="0"/>
              </a:spcAft>
              <a:defRPr sz="2000">
                <a:solidFill>
                  <a:srgbClr val="003399"/>
                </a:solidFill>
                <a:latin typeface="Verdana" pitchFamily="34" charset="0"/>
                <a:cs typeface="Arial" charset="0"/>
              </a:defRPr>
            </a:lvl9pPr>
          </a:lstStyle>
          <a:p>
            <a:pPr fontAlgn="base">
              <a:spcBef>
                <a:spcPct val="0"/>
              </a:spcBef>
              <a:spcAft>
                <a:spcPct val="0"/>
              </a:spcAft>
            </a:pPr>
            <a:r>
              <a:rPr lang="it-IT" altLang="it-IT" sz="3200" b="1" dirty="0" smtClean="0">
                <a:solidFill>
                  <a:srgbClr val="C00000"/>
                </a:solidFill>
                <a:latin typeface="Calibri" pitchFamily="34" charset="0"/>
              </a:rPr>
              <a:t>limitare i cambiamenti climatici… conviene</a:t>
            </a:r>
            <a:endParaRPr lang="it-IT" altLang="it-IT" sz="3200" b="1" dirty="0">
              <a:solidFill>
                <a:srgbClr val="C00000"/>
              </a:solidFill>
              <a:latin typeface="Calibri" pitchFamily="34" charset="0"/>
            </a:endParaRPr>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816" y="2026173"/>
            <a:ext cx="4087465" cy="2570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3130" y="4790362"/>
            <a:ext cx="6486302" cy="1878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uppo 4"/>
          <p:cNvGrpSpPr/>
          <p:nvPr/>
        </p:nvGrpSpPr>
        <p:grpSpPr>
          <a:xfrm>
            <a:off x="4427984" y="2780928"/>
            <a:ext cx="4338394" cy="1807642"/>
            <a:chOff x="4419600" y="1841103"/>
            <a:chExt cx="4338394" cy="1807642"/>
          </a:xfrm>
        </p:grpSpPr>
        <p:sp>
          <p:nvSpPr>
            <p:cNvPr id="55306" name="AutoShape 12" descr="Z"/>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003399"/>
                  </a:solidFill>
                  <a:latin typeface="Verdana" pitchFamily="34" charset="0"/>
                  <a:cs typeface="Arial" charset="0"/>
                </a:defRPr>
              </a:lvl1pPr>
              <a:lvl2pPr marL="742950" indent="-285750" eaLnBrk="0" hangingPunct="0">
                <a:defRPr sz="2000">
                  <a:solidFill>
                    <a:srgbClr val="003399"/>
                  </a:solidFill>
                  <a:latin typeface="Verdana" pitchFamily="34" charset="0"/>
                  <a:cs typeface="Arial" charset="0"/>
                </a:defRPr>
              </a:lvl2pPr>
              <a:lvl3pPr marL="1143000" indent="-228600" eaLnBrk="0" hangingPunct="0">
                <a:defRPr sz="2000">
                  <a:solidFill>
                    <a:srgbClr val="003399"/>
                  </a:solidFill>
                  <a:latin typeface="Verdana" pitchFamily="34" charset="0"/>
                  <a:cs typeface="Arial" charset="0"/>
                </a:defRPr>
              </a:lvl3pPr>
              <a:lvl4pPr marL="1600200" indent="-228600" eaLnBrk="0" hangingPunct="0">
                <a:defRPr sz="2000">
                  <a:solidFill>
                    <a:srgbClr val="003399"/>
                  </a:solidFill>
                  <a:latin typeface="Verdana" pitchFamily="34" charset="0"/>
                  <a:cs typeface="Arial" charset="0"/>
                </a:defRPr>
              </a:lvl4pPr>
              <a:lvl5pPr marL="2057400" indent="-228600" eaLnBrk="0" hangingPunct="0">
                <a:defRPr sz="2000">
                  <a:solidFill>
                    <a:srgbClr val="003399"/>
                  </a:solidFill>
                  <a:latin typeface="Verdana" pitchFamily="34" charset="0"/>
                  <a:cs typeface="Arial" charset="0"/>
                </a:defRPr>
              </a:lvl5pPr>
              <a:lvl6pPr marL="2514600" indent="-228600" eaLnBrk="0" fontAlgn="base" hangingPunct="0">
                <a:spcBef>
                  <a:spcPct val="0"/>
                </a:spcBef>
                <a:spcAft>
                  <a:spcPct val="0"/>
                </a:spcAft>
                <a:defRPr sz="2000">
                  <a:solidFill>
                    <a:srgbClr val="003399"/>
                  </a:solidFill>
                  <a:latin typeface="Verdana" pitchFamily="34" charset="0"/>
                  <a:cs typeface="Arial" charset="0"/>
                </a:defRPr>
              </a:lvl6pPr>
              <a:lvl7pPr marL="2971800" indent="-228600" eaLnBrk="0" fontAlgn="base" hangingPunct="0">
                <a:spcBef>
                  <a:spcPct val="0"/>
                </a:spcBef>
                <a:spcAft>
                  <a:spcPct val="0"/>
                </a:spcAft>
                <a:defRPr sz="2000">
                  <a:solidFill>
                    <a:srgbClr val="003399"/>
                  </a:solidFill>
                  <a:latin typeface="Verdana" pitchFamily="34" charset="0"/>
                  <a:cs typeface="Arial" charset="0"/>
                </a:defRPr>
              </a:lvl7pPr>
              <a:lvl8pPr marL="3429000" indent="-228600" eaLnBrk="0" fontAlgn="base" hangingPunct="0">
                <a:spcBef>
                  <a:spcPct val="0"/>
                </a:spcBef>
                <a:spcAft>
                  <a:spcPct val="0"/>
                </a:spcAft>
                <a:defRPr sz="2000">
                  <a:solidFill>
                    <a:srgbClr val="003399"/>
                  </a:solidFill>
                  <a:latin typeface="Verdana" pitchFamily="34" charset="0"/>
                  <a:cs typeface="Arial" charset="0"/>
                </a:defRPr>
              </a:lvl8pPr>
              <a:lvl9pPr marL="3886200" indent="-228600" eaLnBrk="0" fontAlgn="base" hangingPunct="0">
                <a:spcBef>
                  <a:spcPct val="0"/>
                </a:spcBef>
                <a:spcAft>
                  <a:spcPct val="0"/>
                </a:spcAft>
                <a:defRPr sz="2000">
                  <a:solidFill>
                    <a:srgbClr val="003399"/>
                  </a:solidFill>
                  <a:latin typeface="Verdana" pitchFamily="34" charset="0"/>
                  <a:cs typeface="Arial" charset="0"/>
                </a:defRPr>
              </a:lvl9pPr>
            </a:lstStyle>
            <a:p>
              <a:pPr eaLnBrk="1" fontAlgn="base" hangingPunct="1">
                <a:spcBef>
                  <a:spcPct val="0"/>
                </a:spcBef>
                <a:spcAft>
                  <a:spcPct val="0"/>
                </a:spcAft>
              </a:pPr>
              <a:endParaRPr lang="it-IT" altLang="it-IT"/>
            </a:p>
          </p:txBody>
        </p:sp>
        <p:pic>
          <p:nvPicPr>
            <p:cNvPr id="717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54904" y="2345159"/>
              <a:ext cx="4103090" cy="1303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54390" y="1841103"/>
              <a:ext cx="642265" cy="504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4" name="Immagin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74971" y="1556792"/>
            <a:ext cx="2479724" cy="1621507"/>
          </a:xfrm>
          <a:prstGeom prst="rect">
            <a:avLst/>
          </a:prstGeom>
        </p:spPr>
      </p:pic>
    </p:spTree>
    <p:extLst>
      <p:ext uri="{BB962C8B-B14F-4D97-AF65-F5344CB8AC3E}">
        <p14:creationId xmlns:p14="http://schemas.microsoft.com/office/powerpoint/2010/main" val="2485576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Picture 10" descr="meteo_fvg_O"/>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7950" y="165100"/>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Line 7"/>
          <p:cNvSpPr>
            <a:spLocks noChangeShapeType="1"/>
          </p:cNvSpPr>
          <p:nvPr/>
        </p:nvSpPr>
        <p:spPr bwMode="auto">
          <a:xfrm>
            <a:off x="1619250" y="476250"/>
            <a:ext cx="69850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it-IT" sz="2000">
              <a:solidFill>
                <a:srgbClr val="003399"/>
              </a:solidFill>
              <a:cs typeface="Arial" charset="0"/>
            </a:endParaRPr>
          </a:p>
        </p:txBody>
      </p:sp>
      <p:sp>
        <p:nvSpPr>
          <p:cNvPr id="55302" name="Line 7"/>
          <p:cNvSpPr>
            <a:spLocks noChangeShapeType="1"/>
          </p:cNvSpPr>
          <p:nvPr/>
        </p:nvSpPr>
        <p:spPr bwMode="auto">
          <a:xfrm>
            <a:off x="179388" y="6597650"/>
            <a:ext cx="8713787"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it-IT" sz="2000">
              <a:solidFill>
                <a:srgbClr val="003399"/>
              </a:solidFill>
              <a:cs typeface="Arial" charset="0"/>
            </a:endParaRPr>
          </a:p>
        </p:txBody>
      </p:sp>
      <p:sp>
        <p:nvSpPr>
          <p:cNvPr id="55308" name="Rectangle 3"/>
          <p:cNvSpPr>
            <a:spLocks noChangeArrowheads="1"/>
          </p:cNvSpPr>
          <p:nvPr/>
        </p:nvSpPr>
        <p:spPr bwMode="auto">
          <a:xfrm>
            <a:off x="1763713" y="188913"/>
            <a:ext cx="66246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003399"/>
                </a:solidFill>
                <a:latin typeface="Verdana" pitchFamily="34" charset="0"/>
                <a:cs typeface="Arial" charset="0"/>
              </a:defRPr>
            </a:lvl1pPr>
            <a:lvl2pPr marL="742950" indent="-285750" eaLnBrk="0" hangingPunct="0">
              <a:defRPr sz="2000">
                <a:solidFill>
                  <a:srgbClr val="003399"/>
                </a:solidFill>
                <a:latin typeface="Verdana" pitchFamily="34" charset="0"/>
                <a:cs typeface="Arial" charset="0"/>
              </a:defRPr>
            </a:lvl2pPr>
            <a:lvl3pPr marL="1143000" indent="-228600" eaLnBrk="0" hangingPunct="0">
              <a:defRPr sz="2000">
                <a:solidFill>
                  <a:srgbClr val="003399"/>
                </a:solidFill>
                <a:latin typeface="Verdana" pitchFamily="34" charset="0"/>
                <a:cs typeface="Arial" charset="0"/>
              </a:defRPr>
            </a:lvl3pPr>
            <a:lvl4pPr marL="1600200" indent="-228600" eaLnBrk="0" hangingPunct="0">
              <a:defRPr sz="2000">
                <a:solidFill>
                  <a:srgbClr val="003399"/>
                </a:solidFill>
                <a:latin typeface="Verdana" pitchFamily="34" charset="0"/>
                <a:cs typeface="Arial" charset="0"/>
              </a:defRPr>
            </a:lvl4pPr>
            <a:lvl5pPr marL="2057400" indent="-228600" eaLnBrk="0" hangingPunct="0">
              <a:defRPr sz="2000">
                <a:solidFill>
                  <a:srgbClr val="003399"/>
                </a:solidFill>
                <a:latin typeface="Verdana" pitchFamily="34" charset="0"/>
                <a:cs typeface="Arial" charset="0"/>
              </a:defRPr>
            </a:lvl5pPr>
            <a:lvl6pPr marL="2514600" indent="-228600" eaLnBrk="0" fontAlgn="base" hangingPunct="0">
              <a:spcBef>
                <a:spcPct val="0"/>
              </a:spcBef>
              <a:spcAft>
                <a:spcPct val="0"/>
              </a:spcAft>
              <a:defRPr sz="2000">
                <a:solidFill>
                  <a:srgbClr val="003399"/>
                </a:solidFill>
                <a:latin typeface="Verdana" pitchFamily="34" charset="0"/>
                <a:cs typeface="Arial" charset="0"/>
              </a:defRPr>
            </a:lvl6pPr>
            <a:lvl7pPr marL="2971800" indent="-228600" eaLnBrk="0" fontAlgn="base" hangingPunct="0">
              <a:spcBef>
                <a:spcPct val="0"/>
              </a:spcBef>
              <a:spcAft>
                <a:spcPct val="0"/>
              </a:spcAft>
              <a:defRPr sz="2000">
                <a:solidFill>
                  <a:srgbClr val="003399"/>
                </a:solidFill>
                <a:latin typeface="Verdana" pitchFamily="34" charset="0"/>
                <a:cs typeface="Arial" charset="0"/>
              </a:defRPr>
            </a:lvl7pPr>
            <a:lvl8pPr marL="3429000" indent="-228600" eaLnBrk="0" fontAlgn="base" hangingPunct="0">
              <a:spcBef>
                <a:spcPct val="0"/>
              </a:spcBef>
              <a:spcAft>
                <a:spcPct val="0"/>
              </a:spcAft>
              <a:defRPr sz="2000">
                <a:solidFill>
                  <a:srgbClr val="003399"/>
                </a:solidFill>
                <a:latin typeface="Verdana" pitchFamily="34" charset="0"/>
                <a:cs typeface="Arial" charset="0"/>
              </a:defRPr>
            </a:lvl8pPr>
            <a:lvl9pPr marL="3886200" indent="-228600" eaLnBrk="0" fontAlgn="base" hangingPunct="0">
              <a:spcBef>
                <a:spcPct val="0"/>
              </a:spcBef>
              <a:spcAft>
                <a:spcPct val="0"/>
              </a:spcAft>
              <a:defRPr sz="2000">
                <a:solidFill>
                  <a:srgbClr val="003399"/>
                </a:solidFill>
                <a:latin typeface="Verdana" pitchFamily="34" charset="0"/>
                <a:cs typeface="Arial" charset="0"/>
              </a:defRPr>
            </a:lvl9pPr>
          </a:lstStyle>
          <a:p>
            <a:pPr lvl="0" algn="r" eaLnBrk="1" fontAlgn="base" hangingPunct="1">
              <a:spcAft>
                <a:spcPct val="0"/>
              </a:spcAft>
              <a:buNone/>
            </a:pPr>
            <a:r>
              <a:rPr lang="it-IT" sz="1400" i="1" kern="0" dirty="0">
                <a:solidFill>
                  <a:srgbClr val="CC6600"/>
                </a:solidFill>
                <a:latin typeface="Calibri"/>
              </a:rPr>
              <a:t>cambia il clima… in Friuli Venezia Giulia</a:t>
            </a:r>
          </a:p>
        </p:txBody>
      </p:sp>
      <p:pic>
        <p:nvPicPr>
          <p:cNvPr id="19" name="Immagine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00733" y="123453"/>
            <a:ext cx="391158" cy="497235"/>
          </a:xfrm>
          <a:prstGeom prst="rect">
            <a:avLst/>
          </a:prstGeom>
        </p:spPr>
      </p:pic>
      <p:sp>
        <p:nvSpPr>
          <p:cNvPr id="13" name="Rectangle 12"/>
          <p:cNvSpPr>
            <a:spLocks noChangeArrowheads="1"/>
          </p:cNvSpPr>
          <p:nvPr/>
        </p:nvSpPr>
        <p:spPr bwMode="auto">
          <a:xfrm>
            <a:off x="44037" y="476672"/>
            <a:ext cx="9047853" cy="7205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1"/>
          <a:lstStyle>
            <a:lvl1pPr eaLnBrk="0" hangingPunct="0">
              <a:defRPr sz="2000">
                <a:solidFill>
                  <a:srgbClr val="003399"/>
                </a:solidFill>
                <a:latin typeface="Verdana" pitchFamily="34" charset="0"/>
                <a:cs typeface="Arial" charset="0"/>
              </a:defRPr>
            </a:lvl1pPr>
            <a:lvl2pPr marL="742950" indent="-285750" eaLnBrk="0" hangingPunct="0">
              <a:defRPr sz="2000">
                <a:solidFill>
                  <a:srgbClr val="003399"/>
                </a:solidFill>
                <a:latin typeface="Verdana" pitchFamily="34" charset="0"/>
                <a:cs typeface="Arial" charset="0"/>
              </a:defRPr>
            </a:lvl2pPr>
            <a:lvl3pPr marL="1143000" indent="-228600" eaLnBrk="0" hangingPunct="0">
              <a:defRPr sz="2000">
                <a:solidFill>
                  <a:srgbClr val="003399"/>
                </a:solidFill>
                <a:latin typeface="Verdana" pitchFamily="34" charset="0"/>
                <a:cs typeface="Arial" charset="0"/>
              </a:defRPr>
            </a:lvl3pPr>
            <a:lvl4pPr marL="1600200" indent="-228600" eaLnBrk="0" hangingPunct="0">
              <a:defRPr sz="2000">
                <a:solidFill>
                  <a:srgbClr val="003399"/>
                </a:solidFill>
                <a:latin typeface="Verdana" pitchFamily="34" charset="0"/>
                <a:cs typeface="Arial" charset="0"/>
              </a:defRPr>
            </a:lvl4pPr>
            <a:lvl5pPr marL="2057400" indent="-228600" eaLnBrk="0" hangingPunct="0">
              <a:defRPr sz="2000">
                <a:solidFill>
                  <a:srgbClr val="003399"/>
                </a:solidFill>
                <a:latin typeface="Verdana" pitchFamily="34" charset="0"/>
                <a:cs typeface="Arial" charset="0"/>
              </a:defRPr>
            </a:lvl5pPr>
            <a:lvl6pPr marL="2514600" indent="-228600" eaLnBrk="0" fontAlgn="base" hangingPunct="0">
              <a:spcBef>
                <a:spcPct val="0"/>
              </a:spcBef>
              <a:spcAft>
                <a:spcPct val="0"/>
              </a:spcAft>
              <a:defRPr sz="2000">
                <a:solidFill>
                  <a:srgbClr val="003399"/>
                </a:solidFill>
                <a:latin typeface="Verdana" pitchFamily="34" charset="0"/>
                <a:cs typeface="Arial" charset="0"/>
              </a:defRPr>
            </a:lvl6pPr>
            <a:lvl7pPr marL="2971800" indent="-228600" eaLnBrk="0" fontAlgn="base" hangingPunct="0">
              <a:spcBef>
                <a:spcPct val="0"/>
              </a:spcBef>
              <a:spcAft>
                <a:spcPct val="0"/>
              </a:spcAft>
              <a:defRPr sz="2000">
                <a:solidFill>
                  <a:srgbClr val="003399"/>
                </a:solidFill>
                <a:latin typeface="Verdana" pitchFamily="34" charset="0"/>
                <a:cs typeface="Arial" charset="0"/>
              </a:defRPr>
            </a:lvl7pPr>
            <a:lvl8pPr marL="3429000" indent="-228600" eaLnBrk="0" fontAlgn="base" hangingPunct="0">
              <a:spcBef>
                <a:spcPct val="0"/>
              </a:spcBef>
              <a:spcAft>
                <a:spcPct val="0"/>
              </a:spcAft>
              <a:defRPr sz="2000">
                <a:solidFill>
                  <a:srgbClr val="003399"/>
                </a:solidFill>
                <a:latin typeface="Verdana" pitchFamily="34" charset="0"/>
                <a:cs typeface="Arial" charset="0"/>
              </a:defRPr>
            </a:lvl8pPr>
            <a:lvl9pPr marL="3886200" indent="-228600" eaLnBrk="0" fontAlgn="base" hangingPunct="0">
              <a:spcBef>
                <a:spcPct val="0"/>
              </a:spcBef>
              <a:spcAft>
                <a:spcPct val="0"/>
              </a:spcAft>
              <a:defRPr sz="2000">
                <a:solidFill>
                  <a:srgbClr val="003399"/>
                </a:solidFill>
                <a:latin typeface="Verdana" pitchFamily="34" charset="0"/>
                <a:cs typeface="Arial" charset="0"/>
              </a:defRPr>
            </a:lvl9pPr>
          </a:lstStyle>
          <a:p>
            <a:pPr fontAlgn="base">
              <a:spcBef>
                <a:spcPct val="0"/>
              </a:spcBef>
              <a:spcAft>
                <a:spcPct val="0"/>
              </a:spcAft>
            </a:pPr>
            <a:r>
              <a:rPr lang="it-IT" altLang="it-IT" sz="2800" b="1" dirty="0" smtClean="0">
                <a:solidFill>
                  <a:srgbClr val="C00000"/>
                </a:solidFill>
                <a:latin typeface="Calibri" pitchFamily="34" charset="0"/>
              </a:rPr>
              <a:t>limitare i cambiamenti climatici… conviene: i trasporti</a:t>
            </a:r>
            <a:endParaRPr lang="it-IT" altLang="it-IT" sz="2800" b="1" dirty="0">
              <a:solidFill>
                <a:srgbClr val="C00000"/>
              </a:solidFill>
              <a:latin typeface="Calibri" pitchFamily="34" charset="0"/>
            </a:endParaRPr>
          </a:p>
        </p:txBody>
      </p:sp>
      <p:sp>
        <p:nvSpPr>
          <p:cNvPr id="15" name="Rettangolo 14"/>
          <p:cNvSpPr/>
          <p:nvPr/>
        </p:nvSpPr>
        <p:spPr>
          <a:xfrm>
            <a:off x="44037" y="1052736"/>
            <a:ext cx="9055925" cy="5755422"/>
          </a:xfrm>
          <a:prstGeom prst="rect">
            <a:avLst/>
          </a:prstGeom>
        </p:spPr>
        <p:txBody>
          <a:bodyPr wrap="square">
            <a:spAutoFit/>
          </a:bodyPr>
          <a:lstStyle/>
          <a:p>
            <a:pPr algn="ctr"/>
            <a:r>
              <a:rPr lang="en-US" dirty="0" smtClean="0">
                <a:solidFill>
                  <a:schemeClr val="bg1">
                    <a:lumMod val="50000"/>
                  </a:schemeClr>
                </a:solidFill>
              </a:rPr>
              <a:t>23 </a:t>
            </a:r>
            <a:r>
              <a:rPr lang="en-US" dirty="0">
                <a:solidFill>
                  <a:schemeClr val="bg1">
                    <a:lumMod val="50000"/>
                  </a:schemeClr>
                </a:solidFill>
              </a:rPr>
              <a:t>percent of the global total </a:t>
            </a:r>
            <a:r>
              <a:rPr lang="it-IT" dirty="0" err="1">
                <a:solidFill>
                  <a:schemeClr val="bg1">
                    <a:lumMod val="50000"/>
                  </a:schemeClr>
                </a:solidFill>
              </a:rPr>
              <a:t>climate-warming</a:t>
            </a:r>
            <a:r>
              <a:rPr lang="it-IT" dirty="0">
                <a:solidFill>
                  <a:schemeClr val="bg1">
                    <a:lumMod val="50000"/>
                  </a:schemeClr>
                </a:solidFill>
              </a:rPr>
              <a:t> </a:t>
            </a:r>
            <a:r>
              <a:rPr lang="it-IT" dirty="0" err="1" smtClean="0">
                <a:solidFill>
                  <a:schemeClr val="bg1">
                    <a:lumMod val="50000"/>
                  </a:schemeClr>
                </a:solidFill>
              </a:rPr>
              <a:t>emissions</a:t>
            </a:r>
            <a:r>
              <a:rPr lang="it-IT" dirty="0">
                <a:solidFill>
                  <a:schemeClr val="bg1">
                    <a:lumMod val="50000"/>
                  </a:schemeClr>
                </a:solidFill>
              </a:rPr>
              <a:t/>
            </a:r>
            <a:br>
              <a:rPr lang="it-IT" dirty="0">
                <a:solidFill>
                  <a:schemeClr val="bg1">
                    <a:lumMod val="50000"/>
                  </a:schemeClr>
                </a:solidFill>
              </a:rPr>
            </a:br>
            <a:r>
              <a:rPr lang="it-IT" dirty="0" smtClean="0">
                <a:solidFill>
                  <a:schemeClr val="bg1">
                    <a:lumMod val="50000"/>
                  </a:schemeClr>
                </a:solidFill>
              </a:rPr>
              <a:t>are</a:t>
            </a:r>
            <a:r>
              <a:rPr lang="en-US" dirty="0" smtClean="0">
                <a:solidFill>
                  <a:schemeClr val="bg1">
                    <a:lumMod val="50000"/>
                  </a:schemeClr>
                </a:solidFill>
              </a:rPr>
              <a:t> </a:t>
            </a:r>
            <a:r>
              <a:rPr lang="en-US" dirty="0">
                <a:solidFill>
                  <a:schemeClr val="bg1">
                    <a:lumMod val="50000"/>
                  </a:schemeClr>
                </a:solidFill>
              </a:rPr>
              <a:t>generated by the world’s transportation systems</a:t>
            </a:r>
            <a:r>
              <a:rPr lang="it-IT" dirty="0">
                <a:solidFill>
                  <a:schemeClr val="bg1">
                    <a:lumMod val="50000"/>
                  </a:schemeClr>
                </a:solidFill>
              </a:rPr>
              <a:t> (</a:t>
            </a:r>
            <a:r>
              <a:rPr lang="it-IT" i="1" dirty="0">
                <a:solidFill>
                  <a:schemeClr val="bg1">
                    <a:lumMod val="50000"/>
                  </a:schemeClr>
                </a:solidFill>
              </a:rPr>
              <a:t>fonte: </a:t>
            </a:r>
            <a:r>
              <a:rPr lang="it-IT" i="1" dirty="0" err="1">
                <a:solidFill>
                  <a:schemeClr val="bg1">
                    <a:lumMod val="50000"/>
                  </a:schemeClr>
                </a:solidFill>
              </a:rPr>
              <a:t>Intl</a:t>
            </a:r>
            <a:r>
              <a:rPr lang="it-IT" i="1" dirty="0">
                <a:solidFill>
                  <a:schemeClr val="bg1">
                    <a:lumMod val="50000"/>
                  </a:schemeClr>
                </a:solidFill>
              </a:rPr>
              <a:t>. Energy Agency</a:t>
            </a:r>
            <a:r>
              <a:rPr lang="it-IT" dirty="0">
                <a:solidFill>
                  <a:schemeClr val="bg1">
                    <a:lumMod val="50000"/>
                  </a:schemeClr>
                </a:solidFill>
              </a:rPr>
              <a:t>)</a:t>
            </a:r>
          </a:p>
          <a:p>
            <a:r>
              <a:rPr lang="en-US" sz="1400" dirty="0" smtClean="0">
                <a:solidFill>
                  <a:schemeClr val="bg1">
                    <a:lumMod val="50000"/>
                  </a:schemeClr>
                </a:solidFill>
              </a:rPr>
              <a:t>FONTE: WRI </a:t>
            </a:r>
            <a:r>
              <a:rPr lang="en-US" sz="1400" dirty="0">
                <a:solidFill>
                  <a:schemeClr val="bg1">
                    <a:lumMod val="50000"/>
                  </a:schemeClr>
                </a:solidFill>
              </a:rPr>
              <a:t>– World Resources Institute </a:t>
            </a:r>
            <a:r>
              <a:rPr lang="en-US" sz="1400" dirty="0" smtClean="0">
                <a:solidFill>
                  <a:schemeClr val="bg1">
                    <a:lumMod val="50000"/>
                  </a:schemeClr>
                </a:solidFill>
              </a:rPr>
              <a:t>based on reviews</a:t>
            </a:r>
            <a:r>
              <a:rPr lang="en-US" sz="1400" dirty="0">
                <a:solidFill>
                  <a:schemeClr val="bg1">
                    <a:lumMod val="50000"/>
                  </a:schemeClr>
                </a:solidFill>
              </a:rPr>
              <a:t>, analysis and consolidated estimates </a:t>
            </a:r>
            <a:r>
              <a:rPr lang="en-US" sz="1400" dirty="0" smtClean="0">
                <a:solidFill>
                  <a:schemeClr val="bg1">
                    <a:lumMod val="50000"/>
                  </a:schemeClr>
                </a:solidFill>
              </a:rPr>
              <a:t>from </a:t>
            </a:r>
            <a:r>
              <a:rPr lang="en-US" sz="1400" dirty="0">
                <a:solidFill>
                  <a:schemeClr val="bg1">
                    <a:lumMod val="50000"/>
                  </a:schemeClr>
                </a:solidFill>
              </a:rPr>
              <a:t>the International Energy Agency (IEA), the Organization for Economic Co-operation and Development (OECD), the World Economic Forum (WEF), the McKinsey Global Institute, the New Climate Economy (NCE) and the Institute of Transportation and Development Policy/University of California, </a:t>
            </a:r>
            <a:r>
              <a:rPr lang="en-US" sz="1400" dirty="0" smtClean="0">
                <a:solidFill>
                  <a:schemeClr val="bg1">
                    <a:lumMod val="50000"/>
                  </a:schemeClr>
                </a:solidFill>
              </a:rPr>
              <a:t>Davis</a:t>
            </a:r>
            <a:endParaRPr lang="it-IT" sz="1400" dirty="0" smtClean="0">
              <a:solidFill>
                <a:schemeClr val="bg1">
                  <a:lumMod val="50000"/>
                </a:schemeClr>
              </a:solidFill>
            </a:endParaRPr>
          </a:p>
          <a:p>
            <a:r>
              <a:rPr lang="en-US" sz="1400" dirty="0" smtClean="0">
                <a:solidFill>
                  <a:schemeClr val="bg1">
                    <a:lumMod val="50000"/>
                  </a:schemeClr>
                </a:solidFill>
              </a:rPr>
              <a:t>COMPUTO: global </a:t>
            </a:r>
            <a:r>
              <a:rPr lang="en-US" sz="1400" dirty="0">
                <a:solidFill>
                  <a:schemeClr val="bg1">
                    <a:lumMod val="50000"/>
                  </a:schemeClr>
                </a:solidFill>
              </a:rPr>
              <a:t>estimate of required </a:t>
            </a:r>
            <a:r>
              <a:rPr lang="en-US" sz="1400" b="1" dirty="0">
                <a:solidFill>
                  <a:schemeClr val="bg1">
                    <a:lumMod val="50000"/>
                  </a:schemeClr>
                </a:solidFill>
              </a:rPr>
              <a:t>capital investment </a:t>
            </a:r>
            <a:r>
              <a:rPr lang="en-US" sz="1400" dirty="0">
                <a:solidFill>
                  <a:schemeClr val="bg1">
                    <a:lumMod val="50000"/>
                  </a:schemeClr>
                </a:solidFill>
              </a:rPr>
              <a:t>in sustainable transport includes what’s needed for construction of new projects and upgrading old ones, taking in the projected cost of land transport – such as roads, parking, bus rapid transit and rail – and airports, seaports and inter-regional transportation systems.</a:t>
            </a:r>
            <a:endParaRPr lang="it-IT" sz="1400" dirty="0" smtClean="0">
              <a:solidFill>
                <a:schemeClr val="bg1">
                  <a:lumMod val="50000"/>
                </a:schemeClr>
              </a:solidFill>
            </a:endParaRPr>
          </a:p>
          <a:p>
            <a:r>
              <a:rPr lang="en-US" dirty="0" smtClean="0">
                <a:solidFill>
                  <a:schemeClr val="bg1">
                    <a:lumMod val="50000"/>
                  </a:schemeClr>
                </a:solidFill>
              </a:rPr>
              <a:t>SCENARI  </a:t>
            </a:r>
            <a:r>
              <a:rPr lang="en-US" b="1" dirty="0" smtClean="0">
                <a:solidFill>
                  <a:schemeClr val="bg1">
                    <a:lumMod val="50000"/>
                  </a:schemeClr>
                </a:solidFill>
              </a:rPr>
              <a:t>low-carbon</a:t>
            </a:r>
            <a:r>
              <a:rPr lang="en-US" dirty="0" smtClean="0">
                <a:solidFill>
                  <a:schemeClr val="bg1">
                    <a:lumMod val="50000"/>
                  </a:schemeClr>
                </a:solidFill>
              </a:rPr>
              <a:t>: a </a:t>
            </a:r>
            <a:r>
              <a:rPr lang="en-US" b="1" dirty="0">
                <a:solidFill>
                  <a:schemeClr val="bg1">
                    <a:lumMod val="50000"/>
                  </a:schemeClr>
                </a:solidFill>
              </a:rPr>
              <a:t>2 </a:t>
            </a:r>
            <a:r>
              <a:rPr lang="en-US" b="1" dirty="0" smtClean="0">
                <a:solidFill>
                  <a:schemeClr val="bg1">
                    <a:lumMod val="50000"/>
                  </a:schemeClr>
                </a:solidFill>
              </a:rPr>
              <a:t>°C</a:t>
            </a:r>
            <a:r>
              <a:rPr lang="en-US" dirty="0" smtClean="0">
                <a:solidFill>
                  <a:schemeClr val="bg1">
                    <a:lumMod val="50000"/>
                  </a:schemeClr>
                </a:solidFill>
              </a:rPr>
              <a:t> </a:t>
            </a:r>
            <a:r>
              <a:rPr lang="en-US" dirty="0">
                <a:solidFill>
                  <a:schemeClr val="bg1">
                    <a:lumMod val="50000"/>
                  </a:schemeClr>
                </a:solidFill>
              </a:rPr>
              <a:t>pathway for </a:t>
            </a:r>
            <a:r>
              <a:rPr lang="en-US" dirty="0" smtClean="0">
                <a:solidFill>
                  <a:schemeClr val="bg1">
                    <a:lumMod val="50000"/>
                  </a:schemeClr>
                </a:solidFill>
              </a:rPr>
              <a:t>sustainable transport, </a:t>
            </a:r>
            <a:r>
              <a:rPr lang="en-US" dirty="0">
                <a:solidFill>
                  <a:schemeClr val="bg1">
                    <a:lumMod val="50000"/>
                  </a:schemeClr>
                </a:solidFill>
              </a:rPr>
              <a:t>costing</a:t>
            </a:r>
            <a:r>
              <a:rPr lang="en-US" b="1" dirty="0">
                <a:solidFill>
                  <a:srgbClr val="C00000"/>
                </a:solidFill>
              </a:rPr>
              <a:t> </a:t>
            </a:r>
            <a:r>
              <a:rPr lang="en-US" b="1" dirty="0" smtClean="0">
                <a:solidFill>
                  <a:srgbClr val="C00000"/>
                </a:solidFill>
              </a:rPr>
              <a:t> $</a:t>
            </a:r>
            <a:r>
              <a:rPr lang="en-US" b="1" dirty="0">
                <a:solidFill>
                  <a:srgbClr val="C00000"/>
                </a:solidFill>
              </a:rPr>
              <a:t>2 trillion per year </a:t>
            </a:r>
          </a:p>
          <a:p>
            <a:r>
              <a:rPr lang="en-US" b="1" dirty="0" smtClean="0">
                <a:solidFill>
                  <a:schemeClr val="bg1">
                    <a:lumMod val="50000"/>
                  </a:schemeClr>
                </a:solidFill>
              </a:rPr>
              <a:t>                 business-as-usual</a:t>
            </a:r>
            <a:r>
              <a:rPr lang="en-US" dirty="0" smtClean="0">
                <a:solidFill>
                  <a:schemeClr val="bg1">
                    <a:lumMod val="50000"/>
                  </a:schemeClr>
                </a:solidFill>
              </a:rPr>
              <a:t> : </a:t>
            </a:r>
            <a:r>
              <a:rPr lang="en-US" dirty="0">
                <a:solidFill>
                  <a:schemeClr val="bg1">
                    <a:lumMod val="50000"/>
                  </a:schemeClr>
                </a:solidFill>
              </a:rPr>
              <a:t>costing  </a:t>
            </a:r>
            <a:r>
              <a:rPr lang="en-US" b="1" dirty="0">
                <a:solidFill>
                  <a:srgbClr val="C00000"/>
                </a:solidFill>
              </a:rPr>
              <a:t>$2.3 trillion per year  </a:t>
            </a:r>
            <a:r>
              <a:rPr lang="en-US" dirty="0" smtClean="0">
                <a:solidFill>
                  <a:schemeClr val="bg1">
                    <a:lumMod val="50000"/>
                  </a:schemeClr>
                </a:solidFill>
              </a:rPr>
              <a:t>and producing a </a:t>
            </a:r>
            <a:r>
              <a:rPr lang="en-US" b="1" dirty="0">
                <a:solidFill>
                  <a:schemeClr val="bg1">
                    <a:lumMod val="50000"/>
                  </a:schemeClr>
                </a:solidFill>
              </a:rPr>
              <a:t>4 </a:t>
            </a:r>
            <a:r>
              <a:rPr lang="en-US" b="1" dirty="0" smtClean="0">
                <a:solidFill>
                  <a:schemeClr val="bg1">
                    <a:lumMod val="50000"/>
                  </a:schemeClr>
                </a:solidFill>
              </a:rPr>
              <a:t>°C</a:t>
            </a:r>
            <a:r>
              <a:rPr lang="en-US" dirty="0" smtClean="0">
                <a:solidFill>
                  <a:schemeClr val="bg1">
                    <a:lumMod val="50000"/>
                  </a:schemeClr>
                </a:solidFill>
              </a:rPr>
              <a:t> warming</a:t>
            </a:r>
            <a:endParaRPr lang="it-IT" dirty="0">
              <a:solidFill>
                <a:schemeClr val="bg1">
                  <a:lumMod val="50000"/>
                </a:schemeClr>
              </a:solidFill>
            </a:endParaRPr>
          </a:p>
          <a:p>
            <a:r>
              <a:rPr lang="en-US" i="1" dirty="0" smtClean="0">
                <a:solidFill>
                  <a:schemeClr val="bg1">
                    <a:lumMod val="50000"/>
                  </a:schemeClr>
                </a:solidFill>
              </a:rPr>
              <a:t>compared </a:t>
            </a:r>
            <a:r>
              <a:rPr lang="en-US" i="1" dirty="0">
                <a:solidFill>
                  <a:schemeClr val="bg1">
                    <a:lumMod val="50000"/>
                  </a:schemeClr>
                </a:solidFill>
              </a:rPr>
              <a:t>with current transport capital investment of $1.4 trillion to $2.1 trillion, the 2 </a:t>
            </a:r>
            <a:r>
              <a:rPr lang="en-US" i="1" dirty="0" smtClean="0">
                <a:solidFill>
                  <a:schemeClr val="bg1">
                    <a:lumMod val="50000"/>
                  </a:schemeClr>
                </a:solidFill>
              </a:rPr>
              <a:t>°C </a:t>
            </a:r>
            <a:r>
              <a:rPr lang="en-US" i="1" dirty="0">
                <a:solidFill>
                  <a:schemeClr val="bg1">
                    <a:lumMod val="50000"/>
                  </a:schemeClr>
                </a:solidFill>
              </a:rPr>
              <a:t>scenario is well within financial reach</a:t>
            </a:r>
            <a:endParaRPr lang="it-IT" i="1" dirty="0">
              <a:solidFill>
                <a:schemeClr val="bg1">
                  <a:lumMod val="50000"/>
                </a:schemeClr>
              </a:solidFill>
            </a:endParaRPr>
          </a:p>
          <a:p>
            <a:r>
              <a:rPr lang="en-US" dirty="0" smtClean="0">
                <a:solidFill>
                  <a:schemeClr val="bg1">
                    <a:lumMod val="50000"/>
                  </a:schemeClr>
                </a:solidFill>
              </a:rPr>
              <a:t>The </a:t>
            </a:r>
            <a:r>
              <a:rPr lang="en-US" dirty="0">
                <a:solidFill>
                  <a:schemeClr val="bg1">
                    <a:lumMod val="50000"/>
                  </a:schemeClr>
                </a:solidFill>
              </a:rPr>
              <a:t>benefits of low-carbon transport go beyond money, offering </a:t>
            </a:r>
            <a:r>
              <a:rPr lang="en-US" b="1" dirty="0">
                <a:solidFill>
                  <a:srgbClr val="C00000"/>
                </a:solidFill>
              </a:rPr>
              <a:t>social</a:t>
            </a:r>
            <a:r>
              <a:rPr lang="en-US" dirty="0">
                <a:solidFill>
                  <a:schemeClr val="bg1">
                    <a:lumMod val="50000"/>
                  </a:schemeClr>
                </a:solidFill>
              </a:rPr>
              <a:t>, </a:t>
            </a:r>
            <a:r>
              <a:rPr lang="en-US" b="1" dirty="0">
                <a:solidFill>
                  <a:srgbClr val="C00000"/>
                </a:solidFill>
              </a:rPr>
              <a:t>economic</a:t>
            </a:r>
            <a:r>
              <a:rPr lang="en-US" dirty="0">
                <a:solidFill>
                  <a:schemeClr val="bg1">
                    <a:lumMod val="50000"/>
                  </a:schemeClr>
                </a:solidFill>
              </a:rPr>
              <a:t> and </a:t>
            </a:r>
            <a:r>
              <a:rPr lang="en-US" b="1" dirty="0">
                <a:solidFill>
                  <a:srgbClr val="C00000"/>
                </a:solidFill>
              </a:rPr>
              <a:t>environmental advantages </a:t>
            </a:r>
            <a:r>
              <a:rPr lang="en-US" dirty="0">
                <a:solidFill>
                  <a:schemeClr val="bg1">
                    <a:lumMod val="50000"/>
                  </a:schemeClr>
                </a:solidFill>
              </a:rPr>
              <a:t>over business as usual. Sustainable transport cuts down on road congestion, air pollution, urban sprawl and the use of motor vehicles. These problems can cost countries about 10 percent of their gross domestic product (GDP). The social costs of road transport in terms of degraded public health and loss of life totaled $3.5 trillion just in China and India. And road congestion can slice into a city’s GDP: </a:t>
            </a:r>
            <a:r>
              <a:rPr lang="en-US" dirty="0" smtClean="0">
                <a:solidFill>
                  <a:schemeClr val="bg1">
                    <a:lumMod val="50000"/>
                  </a:schemeClr>
                </a:solidFill>
              </a:rPr>
              <a:t>-3.5 % in </a:t>
            </a:r>
            <a:r>
              <a:rPr lang="en-US" dirty="0">
                <a:solidFill>
                  <a:schemeClr val="bg1">
                    <a:lumMod val="50000"/>
                  </a:schemeClr>
                </a:solidFill>
              </a:rPr>
              <a:t>Buenos Aires, </a:t>
            </a:r>
            <a:r>
              <a:rPr lang="en-US" dirty="0" smtClean="0">
                <a:solidFill>
                  <a:schemeClr val="bg1">
                    <a:lumMod val="50000"/>
                  </a:schemeClr>
                </a:solidFill>
              </a:rPr>
              <a:t>-2.6 % in </a:t>
            </a:r>
            <a:r>
              <a:rPr lang="en-US" dirty="0">
                <a:solidFill>
                  <a:schemeClr val="bg1">
                    <a:lumMod val="50000"/>
                  </a:schemeClr>
                </a:solidFill>
              </a:rPr>
              <a:t>Mexico City and </a:t>
            </a:r>
            <a:r>
              <a:rPr lang="en-US" dirty="0" smtClean="0">
                <a:solidFill>
                  <a:schemeClr val="bg1">
                    <a:lumMod val="50000"/>
                  </a:schemeClr>
                </a:solidFill>
              </a:rPr>
              <a:t>-4 % in </a:t>
            </a:r>
            <a:r>
              <a:rPr lang="en-US" dirty="0">
                <a:solidFill>
                  <a:schemeClr val="bg1">
                    <a:lumMod val="50000"/>
                  </a:schemeClr>
                </a:solidFill>
              </a:rPr>
              <a:t>Cairo</a:t>
            </a:r>
            <a:r>
              <a:rPr lang="en-US" dirty="0" smtClean="0">
                <a:solidFill>
                  <a:schemeClr val="bg1">
                    <a:lumMod val="50000"/>
                  </a:schemeClr>
                </a:solidFill>
              </a:rPr>
              <a:t>.</a:t>
            </a:r>
          </a:p>
          <a:p>
            <a:pPr marL="360363" indent="-360363"/>
            <a:r>
              <a:rPr lang="en-US" dirty="0" smtClean="0">
                <a:solidFill>
                  <a:schemeClr val="bg1">
                    <a:lumMod val="50000"/>
                  </a:schemeClr>
                </a:solidFill>
                <a:sym typeface="Wingdings" pitchFamily="2" charset="2"/>
              </a:rPr>
              <a:t> 	</a:t>
            </a:r>
            <a:r>
              <a:rPr lang="en-US" u="sng" dirty="0" smtClean="0">
                <a:solidFill>
                  <a:schemeClr val="bg1">
                    <a:lumMod val="50000"/>
                  </a:schemeClr>
                </a:solidFill>
              </a:rPr>
              <a:t>national </a:t>
            </a:r>
            <a:r>
              <a:rPr lang="en-US" u="sng" dirty="0">
                <a:solidFill>
                  <a:schemeClr val="bg1">
                    <a:lumMod val="50000"/>
                  </a:schemeClr>
                </a:solidFill>
              </a:rPr>
              <a:t>and local policymakers need to influence markets and create policies that encourage the private investment in sustainable solutions</a:t>
            </a:r>
            <a:endParaRPr lang="it-IT" u="sng" dirty="0">
              <a:solidFill>
                <a:schemeClr val="bg1">
                  <a:lumMod val="50000"/>
                </a:schemeClr>
              </a:solidFill>
            </a:endParaRPr>
          </a:p>
        </p:txBody>
      </p:sp>
    </p:spTree>
    <p:extLst>
      <p:ext uri="{BB962C8B-B14F-4D97-AF65-F5344CB8AC3E}">
        <p14:creationId xmlns:p14="http://schemas.microsoft.com/office/powerpoint/2010/main" val="3947966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Picture 10" descr="meteo_fvg_O"/>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7950" y="165100"/>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Line 7"/>
          <p:cNvSpPr>
            <a:spLocks noChangeShapeType="1"/>
          </p:cNvSpPr>
          <p:nvPr/>
        </p:nvSpPr>
        <p:spPr bwMode="auto">
          <a:xfrm>
            <a:off x="1619250" y="476250"/>
            <a:ext cx="69850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it-IT" sz="2000">
              <a:solidFill>
                <a:srgbClr val="003399"/>
              </a:solidFill>
              <a:cs typeface="Arial" charset="0"/>
            </a:endParaRPr>
          </a:p>
        </p:txBody>
      </p:sp>
      <p:sp>
        <p:nvSpPr>
          <p:cNvPr id="55308" name="Rectangle 3"/>
          <p:cNvSpPr>
            <a:spLocks noChangeArrowheads="1"/>
          </p:cNvSpPr>
          <p:nvPr/>
        </p:nvSpPr>
        <p:spPr bwMode="auto">
          <a:xfrm>
            <a:off x="1763713" y="188913"/>
            <a:ext cx="66246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003399"/>
                </a:solidFill>
                <a:latin typeface="Verdana" pitchFamily="34" charset="0"/>
                <a:cs typeface="Arial" charset="0"/>
              </a:defRPr>
            </a:lvl1pPr>
            <a:lvl2pPr marL="742950" indent="-285750" eaLnBrk="0" hangingPunct="0">
              <a:defRPr sz="2000">
                <a:solidFill>
                  <a:srgbClr val="003399"/>
                </a:solidFill>
                <a:latin typeface="Verdana" pitchFamily="34" charset="0"/>
                <a:cs typeface="Arial" charset="0"/>
              </a:defRPr>
            </a:lvl2pPr>
            <a:lvl3pPr marL="1143000" indent="-228600" eaLnBrk="0" hangingPunct="0">
              <a:defRPr sz="2000">
                <a:solidFill>
                  <a:srgbClr val="003399"/>
                </a:solidFill>
                <a:latin typeface="Verdana" pitchFamily="34" charset="0"/>
                <a:cs typeface="Arial" charset="0"/>
              </a:defRPr>
            </a:lvl3pPr>
            <a:lvl4pPr marL="1600200" indent="-228600" eaLnBrk="0" hangingPunct="0">
              <a:defRPr sz="2000">
                <a:solidFill>
                  <a:srgbClr val="003399"/>
                </a:solidFill>
                <a:latin typeface="Verdana" pitchFamily="34" charset="0"/>
                <a:cs typeface="Arial" charset="0"/>
              </a:defRPr>
            </a:lvl4pPr>
            <a:lvl5pPr marL="2057400" indent="-228600" eaLnBrk="0" hangingPunct="0">
              <a:defRPr sz="2000">
                <a:solidFill>
                  <a:srgbClr val="003399"/>
                </a:solidFill>
                <a:latin typeface="Verdana" pitchFamily="34" charset="0"/>
                <a:cs typeface="Arial" charset="0"/>
              </a:defRPr>
            </a:lvl5pPr>
            <a:lvl6pPr marL="2514600" indent="-228600" eaLnBrk="0" fontAlgn="base" hangingPunct="0">
              <a:spcBef>
                <a:spcPct val="0"/>
              </a:spcBef>
              <a:spcAft>
                <a:spcPct val="0"/>
              </a:spcAft>
              <a:defRPr sz="2000">
                <a:solidFill>
                  <a:srgbClr val="003399"/>
                </a:solidFill>
                <a:latin typeface="Verdana" pitchFamily="34" charset="0"/>
                <a:cs typeface="Arial" charset="0"/>
              </a:defRPr>
            </a:lvl6pPr>
            <a:lvl7pPr marL="2971800" indent="-228600" eaLnBrk="0" fontAlgn="base" hangingPunct="0">
              <a:spcBef>
                <a:spcPct val="0"/>
              </a:spcBef>
              <a:spcAft>
                <a:spcPct val="0"/>
              </a:spcAft>
              <a:defRPr sz="2000">
                <a:solidFill>
                  <a:srgbClr val="003399"/>
                </a:solidFill>
                <a:latin typeface="Verdana" pitchFamily="34" charset="0"/>
                <a:cs typeface="Arial" charset="0"/>
              </a:defRPr>
            </a:lvl7pPr>
            <a:lvl8pPr marL="3429000" indent="-228600" eaLnBrk="0" fontAlgn="base" hangingPunct="0">
              <a:spcBef>
                <a:spcPct val="0"/>
              </a:spcBef>
              <a:spcAft>
                <a:spcPct val="0"/>
              </a:spcAft>
              <a:defRPr sz="2000">
                <a:solidFill>
                  <a:srgbClr val="003399"/>
                </a:solidFill>
                <a:latin typeface="Verdana" pitchFamily="34" charset="0"/>
                <a:cs typeface="Arial" charset="0"/>
              </a:defRPr>
            </a:lvl8pPr>
            <a:lvl9pPr marL="3886200" indent="-228600" eaLnBrk="0" fontAlgn="base" hangingPunct="0">
              <a:spcBef>
                <a:spcPct val="0"/>
              </a:spcBef>
              <a:spcAft>
                <a:spcPct val="0"/>
              </a:spcAft>
              <a:defRPr sz="2000">
                <a:solidFill>
                  <a:srgbClr val="003399"/>
                </a:solidFill>
                <a:latin typeface="Verdana" pitchFamily="34" charset="0"/>
                <a:cs typeface="Arial" charset="0"/>
              </a:defRPr>
            </a:lvl9pPr>
          </a:lstStyle>
          <a:p>
            <a:pPr lvl="0" algn="r" eaLnBrk="1" fontAlgn="base" hangingPunct="1">
              <a:spcAft>
                <a:spcPct val="0"/>
              </a:spcAft>
              <a:buNone/>
            </a:pPr>
            <a:r>
              <a:rPr lang="it-IT" sz="1400" i="1" kern="0" dirty="0">
                <a:solidFill>
                  <a:srgbClr val="CC6600"/>
                </a:solidFill>
                <a:latin typeface="Calibri"/>
              </a:rPr>
              <a:t>cambia il clima… in Friuli Venezia Giulia</a:t>
            </a:r>
          </a:p>
        </p:txBody>
      </p:sp>
      <p:pic>
        <p:nvPicPr>
          <p:cNvPr id="19" name="Immagine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00733" y="123453"/>
            <a:ext cx="391158" cy="497235"/>
          </a:xfrm>
          <a:prstGeom prst="rect">
            <a:avLst/>
          </a:prstGeom>
        </p:spPr>
      </p:pic>
      <p:sp>
        <p:nvSpPr>
          <p:cNvPr id="13" name="Rectangle 12"/>
          <p:cNvSpPr>
            <a:spLocks noChangeArrowheads="1"/>
          </p:cNvSpPr>
          <p:nvPr/>
        </p:nvSpPr>
        <p:spPr bwMode="auto">
          <a:xfrm>
            <a:off x="611560" y="476672"/>
            <a:ext cx="8086688" cy="7205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1"/>
          <a:lstStyle>
            <a:lvl1pPr eaLnBrk="0" hangingPunct="0">
              <a:defRPr sz="2000">
                <a:solidFill>
                  <a:srgbClr val="003399"/>
                </a:solidFill>
                <a:latin typeface="Verdana" pitchFamily="34" charset="0"/>
                <a:cs typeface="Arial" charset="0"/>
              </a:defRPr>
            </a:lvl1pPr>
            <a:lvl2pPr marL="742950" indent="-285750" eaLnBrk="0" hangingPunct="0">
              <a:defRPr sz="2000">
                <a:solidFill>
                  <a:srgbClr val="003399"/>
                </a:solidFill>
                <a:latin typeface="Verdana" pitchFamily="34" charset="0"/>
                <a:cs typeface="Arial" charset="0"/>
              </a:defRPr>
            </a:lvl2pPr>
            <a:lvl3pPr marL="1143000" indent="-228600" eaLnBrk="0" hangingPunct="0">
              <a:defRPr sz="2000">
                <a:solidFill>
                  <a:srgbClr val="003399"/>
                </a:solidFill>
                <a:latin typeface="Verdana" pitchFamily="34" charset="0"/>
                <a:cs typeface="Arial" charset="0"/>
              </a:defRPr>
            </a:lvl3pPr>
            <a:lvl4pPr marL="1600200" indent="-228600" eaLnBrk="0" hangingPunct="0">
              <a:defRPr sz="2000">
                <a:solidFill>
                  <a:srgbClr val="003399"/>
                </a:solidFill>
                <a:latin typeface="Verdana" pitchFamily="34" charset="0"/>
                <a:cs typeface="Arial" charset="0"/>
              </a:defRPr>
            </a:lvl4pPr>
            <a:lvl5pPr marL="2057400" indent="-228600" eaLnBrk="0" hangingPunct="0">
              <a:defRPr sz="2000">
                <a:solidFill>
                  <a:srgbClr val="003399"/>
                </a:solidFill>
                <a:latin typeface="Verdana" pitchFamily="34" charset="0"/>
                <a:cs typeface="Arial" charset="0"/>
              </a:defRPr>
            </a:lvl5pPr>
            <a:lvl6pPr marL="2514600" indent="-228600" eaLnBrk="0" fontAlgn="base" hangingPunct="0">
              <a:spcBef>
                <a:spcPct val="0"/>
              </a:spcBef>
              <a:spcAft>
                <a:spcPct val="0"/>
              </a:spcAft>
              <a:defRPr sz="2000">
                <a:solidFill>
                  <a:srgbClr val="003399"/>
                </a:solidFill>
                <a:latin typeface="Verdana" pitchFamily="34" charset="0"/>
                <a:cs typeface="Arial" charset="0"/>
              </a:defRPr>
            </a:lvl6pPr>
            <a:lvl7pPr marL="2971800" indent="-228600" eaLnBrk="0" fontAlgn="base" hangingPunct="0">
              <a:spcBef>
                <a:spcPct val="0"/>
              </a:spcBef>
              <a:spcAft>
                <a:spcPct val="0"/>
              </a:spcAft>
              <a:defRPr sz="2000">
                <a:solidFill>
                  <a:srgbClr val="003399"/>
                </a:solidFill>
                <a:latin typeface="Verdana" pitchFamily="34" charset="0"/>
                <a:cs typeface="Arial" charset="0"/>
              </a:defRPr>
            </a:lvl7pPr>
            <a:lvl8pPr marL="3429000" indent="-228600" eaLnBrk="0" fontAlgn="base" hangingPunct="0">
              <a:spcBef>
                <a:spcPct val="0"/>
              </a:spcBef>
              <a:spcAft>
                <a:spcPct val="0"/>
              </a:spcAft>
              <a:defRPr sz="2000">
                <a:solidFill>
                  <a:srgbClr val="003399"/>
                </a:solidFill>
                <a:latin typeface="Verdana" pitchFamily="34" charset="0"/>
                <a:cs typeface="Arial" charset="0"/>
              </a:defRPr>
            </a:lvl8pPr>
            <a:lvl9pPr marL="3886200" indent="-228600" eaLnBrk="0" fontAlgn="base" hangingPunct="0">
              <a:spcBef>
                <a:spcPct val="0"/>
              </a:spcBef>
              <a:spcAft>
                <a:spcPct val="0"/>
              </a:spcAft>
              <a:defRPr sz="2000">
                <a:solidFill>
                  <a:srgbClr val="003399"/>
                </a:solidFill>
                <a:latin typeface="Verdana" pitchFamily="34" charset="0"/>
                <a:cs typeface="Arial" charset="0"/>
              </a:defRPr>
            </a:lvl9pPr>
          </a:lstStyle>
          <a:p>
            <a:pPr fontAlgn="base">
              <a:spcBef>
                <a:spcPct val="0"/>
              </a:spcBef>
              <a:spcAft>
                <a:spcPct val="0"/>
              </a:spcAft>
            </a:pPr>
            <a:r>
              <a:rPr lang="it-IT" altLang="it-IT" sz="3200" b="1" dirty="0" smtClean="0">
                <a:solidFill>
                  <a:srgbClr val="C00000"/>
                </a:solidFill>
                <a:latin typeface="Calibri" pitchFamily="34" charset="0"/>
              </a:rPr>
              <a:t>limitare i cambiamenti climatici… conviene</a:t>
            </a:r>
            <a:endParaRPr lang="it-IT" altLang="it-IT" sz="3200" b="1" dirty="0">
              <a:solidFill>
                <a:srgbClr val="C00000"/>
              </a:solidFill>
              <a:latin typeface="Calibri" pitchFamily="34" charset="0"/>
            </a:endParaRPr>
          </a:p>
        </p:txBody>
      </p:sp>
      <p:grpSp>
        <p:nvGrpSpPr>
          <p:cNvPr id="3" name="Gruppo 2"/>
          <p:cNvGrpSpPr/>
          <p:nvPr/>
        </p:nvGrpSpPr>
        <p:grpSpPr>
          <a:xfrm>
            <a:off x="539552" y="1114849"/>
            <a:ext cx="7884368" cy="5605039"/>
            <a:chOff x="720080" y="1114849"/>
            <a:chExt cx="7884368" cy="5605039"/>
          </a:xfrm>
        </p:grpSpPr>
        <p:pic>
          <p:nvPicPr>
            <p:cNvPr id="8194"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20080" y="1114849"/>
              <a:ext cx="7884368" cy="5605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
            <p:cNvSpPr>
              <a:spLocks noChangeArrowheads="1"/>
            </p:cNvSpPr>
            <p:nvPr/>
          </p:nvSpPr>
          <p:spPr bwMode="auto">
            <a:xfrm>
              <a:off x="2915816" y="2544579"/>
              <a:ext cx="3600400" cy="3970318"/>
            </a:xfrm>
            <a:prstGeom prst="rect">
              <a:avLst/>
            </a:prstGeom>
            <a:solidFill>
              <a:schemeClr val="bg1">
                <a:lumMod val="50000"/>
              </a:schemeClr>
            </a:solidFill>
            <a:ln>
              <a:noFill/>
            </a:ln>
            <a:effectLst/>
            <a:extLst/>
          </p:spPr>
          <p:txBody>
            <a:bodyPr vert="horz" wrap="square" lIns="91440" tIns="45720" rIns="91440" bIns="45720" numCol="1" anchor="ctr" anchorCtr="0" compatLnSpc="1">
              <a:prstTxWarp prst="textNoShape">
                <a:avLst/>
              </a:prstTxWarp>
              <a:spAutoFit/>
            </a:bodyPr>
            <a:lstStyle/>
            <a:p>
              <a:r>
                <a:rPr lang="it-IT" dirty="0" smtClean="0"/>
                <a:t>«Il </a:t>
              </a:r>
              <a:r>
                <a:rPr lang="it-IT" dirty="0"/>
                <a:t>mondo ha chiesto un’azione per il clima e la comunità internazionale ha risposto. </a:t>
              </a:r>
              <a:endParaRPr lang="it-IT" dirty="0" smtClean="0"/>
            </a:p>
            <a:p>
              <a:r>
                <a:rPr lang="it-IT" dirty="0" smtClean="0"/>
                <a:t>L’Accordo </a:t>
              </a:r>
              <a:r>
                <a:rPr lang="it-IT" dirty="0"/>
                <a:t>di Parigi dimostra, senza alcun dubbio, che è possibile lavorare insieme per una causa comune, rispondendo alle sfide che siamo chiamati ad affrontare, </a:t>
              </a:r>
              <a:r>
                <a:rPr lang="it-IT" b="1" dirty="0">
                  <a:solidFill>
                    <a:srgbClr val="FFFF00"/>
                  </a:solidFill>
                </a:rPr>
                <a:t>evitando scenari tragici </a:t>
              </a:r>
              <a:r>
                <a:rPr lang="it-IT" dirty="0"/>
                <a:t>per i milioni di persone che sono più esposte agli effetti del cambiamento climatico e </a:t>
              </a:r>
              <a:r>
                <a:rPr lang="it-IT" b="1" dirty="0">
                  <a:solidFill>
                    <a:srgbClr val="FFFF00"/>
                  </a:solidFill>
                </a:rPr>
                <a:t>facilitando la prosperità economica </a:t>
              </a:r>
              <a:r>
                <a:rPr lang="it-IT" dirty="0"/>
                <a:t>a livello globale nel 21esimo secolo</a:t>
              </a:r>
              <a:r>
                <a:rPr lang="it-IT" dirty="0" smtClean="0"/>
                <a:t>.»</a:t>
              </a:r>
              <a:endParaRPr kumimoji="0" lang="it-IT" altLang="it-IT" i="1" u="none" strike="noStrike" cap="none" normalizeH="0" baseline="0" dirty="0" smtClean="0">
                <a:ln>
                  <a:noFill/>
                </a:ln>
                <a:solidFill>
                  <a:schemeClr val="bg1">
                    <a:lumMod val="50000"/>
                  </a:schemeClr>
                </a:solidFill>
                <a:effectLst/>
                <a:latin typeface="+mj-lt"/>
                <a:cs typeface="Arial" pitchFamily="34" charset="0"/>
              </a:endParaRPr>
            </a:p>
          </p:txBody>
        </p:sp>
        <p:pic>
          <p:nvPicPr>
            <p:cNvPr id="8195"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921568" y="1114849"/>
              <a:ext cx="682880" cy="729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Titolo 5"/>
          <p:cNvSpPr txBox="1">
            <a:spLocks/>
          </p:cNvSpPr>
          <p:nvPr/>
        </p:nvSpPr>
        <p:spPr bwMode="auto">
          <a:xfrm rot="16200000">
            <a:off x="6050944" y="3687256"/>
            <a:ext cx="5607616" cy="356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rgbClr val="CC6600"/>
                </a:solidFill>
                <a:latin typeface="+mj-lt"/>
                <a:ea typeface="+mj-ea"/>
                <a:cs typeface="+mj-cs"/>
              </a:defRPr>
            </a:lvl1pPr>
            <a:lvl2pPr algn="ctr" rtl="0" eaLnBrk="1" fontAlgn="base" hangingPunct="1">
              <a:spcBef>
                <a:spcPct val="0"/>
              </a:spcBef>
              <a:spcAft>
                <a:spcPct val="0"/>
              </a:spcAft>
              <a:defRPr sz="4400">
                <a:solidFill>
                  <a:schemeClr val="tx2"/>
                </a:solidFill>
                <a:latin typeface="Verdana" pitchFamily="34" charset="0"/>
              </a:defRPr>
            </a:lvl2pPr>
            <a:lvl3pPr algn="ctr" rtl="0" eaLnBrk="1" fontAlgn="base" hangingPunct="1">
              <a:spcBef>
                <a:spcPct val="0"/>
              </a:spcBef>
              <a:spcAft>
                <a:spcPct val="0"/>
              </a:spcAft>
              <a:defRPr sz="4400">
                <a:solidFill>
                  <a:schemeClr val="tx2"/>
                </a:solidFill>
                <a:latin typeface="Verdana" pitchFamily="34" charset="0"/>
              </a:defRPr>
            </a:lvl3pPr>
            <a:lvl4pPr algn="ctr" rtl="0" eaLnBrk="1" fontAlgn="base" hangingPunct="1">
              <a:spcBef>
                <a:spcPct val="0"/>
              </a:spcBef>
              <a:spcAft>
                <a:spcPct val="0"/>
              </a:spcAft>
              <a:defRPr sz="4400">
                <a:solidFill>
                  <a:schemeClr val="tx2"/>
                </a:solidFill>
                <a:latin typeface="Verdana" pitchFamily="34" charset="0"/>
              </a:defRPr>
            </a:lvl4pPr>
            <a:lvl5pPr algn="ctr" rtl="0" eaLnBrk="1" fontAlgn="base" hangingPunct="1">
              <a:spcBef>
                <a:spcPct val="0"/>
              </a:spcBef>
              <a:spcAft>
                <a:spcPct val="0"/>
              </a:spcAft>
              <a:defRPr sz="4400">
                <a:solidFill>
                  <a:schemeClr val="tx2"/>
                </a:solidFill>
                <a:latin typeface="Verdana" pitchFamily="34" charset="0"/>
              </a:defRPr>
            </a:lvl5pPr>
            <a:lvl6pPr marL="457200" algn="ctr" rtl="0" eaLnBrk="1" fontAlgn="base" hangingPunct="1">
              <a:spcBef>
                <a:spcPct val="0"/>
              </a:spcBef>
              <a:spcAft>
                <a:spcPct val="0"/>
              </a:spcAft>
              <a:defRPr sz="4400">
                <a:solidFill>
                  <a:schemeClr val="tx2"/>
                </a:solidFill>
                <a:latin typeface="Verdana" pitchFamily="34" charset="0"/>
              </a:defRPr>
            </a:lvl6pPr>
            <a:lvl7pPr marL="914400" algn="ctr" rtl="0" eaLnBrk="1" fontAlgn="base" hangingPunct="1">
              <a:spcBef>
                <a:spcPct val="0"/>
              </a:spcBef>
              <a:spcAft>
                <a:spcPct val="0"/>
              </a:spcAft>
              <a:defRPr sz="4400">
                <a:solidFill>
                  <a:schemeClr val="tx2"/>
                </a:solidFill>
                <a:latin typeface="Verdana" pitchFamily="34" charset="0"/>
              </a:defRPr>
            </a:lvl7pPr>
            <a:lvl8pPr marL="1371600" algn="ctr" rtl="0" eaLnBrk="1" fontAlgn="base" hangingPunct="1">
              <a:spcBef>
                <a:spcPct val="0"/>
              </a:spcBef>
              <a:spcAft>
                <a:spcPct val="0"/>
              </a:spcAft>
              <a:defRPr sz="4400">
                <a:solidFill>
                  <a:schemeClr val="tx2"/>
                </a:solidFill>
                <a:latin typeface="Verdana" pitchFamily="34" charset="0"/>
              </a:defRPr>
            </a:lvl8pPr>
            <a:lvl9pPr marL="1828800" algn="ctr" rtl="0" eaLnBrk="1" fontAlgn="base" hangingPunct="1">
              <a:spcBef>
                <a:spcPct val="0"/>
              </a:spcBef>
              <a:spcAft>
                <a:spcPct val="0"/>
              </a:spcAft>
              <a:defRPr sz="4400">
                <a:solidFill>
                  <a:schemeClr val="tx2"/>
                </a:solidFill>
                <a:latin typeface="Verdana" pitchFamily="34" charset="0"/>
              </a:defRPr>
            </a:lvl9pPr>
          </a:lstStyle>
          <a:p>
            <a:pPr algn="l" fontAlgn="auto">
              <a:spcBef>
                <a:spcPts val="0"/>
              </a:spcBef>
              <a:spcAft>
                <a:spcPts val="0"/>
              </a:spcAft>
              <a:defRPr/>
            </a:pPr>
            <a:r>
              <a:rPr lang="it-IT" sz="1400" b="0" kern="0" dirty="0" smtClean="0"/>
              <a:t>Fonte</a:t>
            </a:r>
            <a:r>
              <a:rPr lang="it-IT" sz="1400" b="0" kern="0" dirty="0"/>
              <a:t>: </a:t>
            </a:r>
            <a:r>
              <a:rPr lang="it-IT" sz="1400" b="0" kern="0" dirty="0" smtClean="0"/>
              <a:t> </a:t>
            </a:r>
            <a:r>
              <a:rPr lang="it-IT" altLang="it-IT" sz="1400" dirty="0"/>
              <a:t>https://www.unilever.it/news/news-and-features/2016/l-encomio-di-paul-polman-allo-storico-accordo-di-parigi.html </a:t>
            </a:r>
          </a:p>
        </p:txBody>
      </p:sp>
    </p:spTree>
    <p:extLst>
      <p:ext uri="{BB962C8B-B14F-4D97-AF65-F5344CB8AC3E}">
        <p14:creationId xmlns:p14="http://schemas.microsoft.com/office/powerpoint/2010/main" val="2242049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il clima è un bene comune</a:t>
            </a:r>
            <a:endParaRPr lang="it-IT" dirty="0"/>
          </a:p>
        </p:txBody>
      </p:sp>
      <p:sp>
        <p:nvSpPr>
          <p:cNvPr id="5" name="Segnaposto testo 4"/>
          <p:cNvSpPr>
            <a:spLocks noGrp="1"/>
          </p:cNvSpPr>
          <p:nvPr>
            <p:ph type="body" sz="quarter" idx="15"/>
          </p:nvPr>
        </p:nvSpPr>
        <p:spPr/>
        <p:txBody>
          <a:bodyPr/>
          <a:lstStyle/>
          <a:p>
            <a:pPr lvl="0"/>
            <a:r>
              <a:rPr lang="it-IT" dirty="0"/>
              <a:t>cambia il clima… in Friuli Venezia Giulia</a:t>
            </a:r>
          </a:p>
        </p:txBody>
      </p:sp>
      <p:sp>
        <p:nvSpPr>
          <p:cNvPr id="6" name="Rectangle 12"/>
          <p:cNvSpPr>
            <a:spLocks noChangeArrowheads="1"/>
          </p:cNvSpPr>
          <p:nvPr/>
        </p:nvSpPr>
        <p:spPr bwMode="auto">
          <a:xfrm>
            <a:off x="2339752" y="1340768"/>
            <a:ext cx="6192688"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000">
                <a:solidFill>
                  <a:srgbClr val="003399"/>
                </a:solidFill>
                <a:latin typeface="Verdana" pitchFamily="34" charset="0"/>
                <a:cs typeface="Arial" charset="0"/>
              </a:defRPr>
            </a:lvl1pPr>
            <a:lvl2pPr marL="742950" indent="-285750" eaLnBrk="0" hangingPunct="0">
              <a:defRPr sz="2000">
                <a:solidFill>
                  <a:srgbClr val="003399"/>
                </a:solidFill>
                <a:latin typeface="Verdana" pitchFamily="34" charset="0"/>
                <a:cs typeface="Arial" charset="0"/>
              </a:defRPr>
            </a:lvl2pPr>
            <a:lvl3pPr marL="1143000" indent="-228600" eaLnBrk="0" hangingPunct="0">
              <a:defRPr sz="2000">
                <a:solidFill>
                  <a:srgbClr val="003399"/>
                </a:solidFill>
                <a:latin typeface="Verdana" pitchFamily="34" charset="0"/>
                <a:cs typeface="Arial" charset="0"/>
              </a:defRPr>
            </a:lvl3pPr>
            <a:lvl4pPr marL="1600200" indent="-228600" eaLnBrk="0" hangingPunct="0">
              <a:defRPr sz="2000">
                <a:solidFill>
                  <a:srgbClr val="003399"/>
                </a:solidFill>
                <a:latin typeface="Verdana" pitchFamily="34" charset="0"/>
                <a:cs typeface="Arial" charset="0"/>
              </a:defRPr>
            </a:lvl4pPr>
            <a:lvl5pPr marL="2057400" indent="-228600" eaLnBrk="0" hangingPunct="0">
              <a:defRPr sz="2000">
                <a:solidFill>
                  <a:srgbClr val="003399"/>
                </a:solidFill>
                <a:latin typeface="Verdana" pitchFamily="34" charset="0"/>
                <a:cs typeface="Arial" charset="0"/>
              </a:defRPr>
            </a:lvl5pPr>
            <a:lvl6pPr marL="2514600" indent="-228600" eaLnBrk="0" fontAlgn="base" hangingPunct="0">
              <a:spcBef>
                <a:spcPct val="0"/>
              </a:spcBef>
              <a:spcAft>
                <a:spcPct val="0"/>
              </a:spcAft>
              <a:defRPr sz="2000">
                <a:solidFill>
                  <a:srgbClr val="003399"/>
                </a:solidFill>
                <a:latin typeface="Verdana" pitchFamily="34" charset="0"/>
                <a:cs typeface="Arial" charset="0"/>
              </a:defRPr>
            </a:lvl6pPr>
            <a:lvl7pPr marL="2971800" indent="-228600" eaLnBrk="0" fontAlgn="base" hangingPunct="0">
              <a:spcBef>
                <a:spcPct val="0"/>
              </a:spcBef>
              <a:spcAft>
                <a:spcPct val="0"/>
              </a:spcAft>
              <a:defRPr sz="2000">
                <a:solidFill>
                  <a:srgbClr val="003399"/>
                </a:solidFill>
                <a:latin typeface="Verdana" pitchFamily="34" charset="0"/>
                <a:cs typeface="Arial" charset="0"/>
              </a:defRPr>
            </a:lvl7pPr>
            <a:lvl8pPr marL="3429000" indent="-228600" eaLnBrk="0" fontAlgn="base" hangingPunct="0">
              <a:spcBef>
                <a:spcPct val="0"/>
              </a:spcBef>
              <a:spcAft>
                <a:spcPct val="0"/>
              </a:spcAft>
              <a:defRPr sz="2000">
                <a:solidFill>
                  <a:srgbClr val="003399"/>
                </a:solidFill>
                <a:latin typeface="Verdana" pitchFamily="34" charset="0"/>
                <a:cs typeface="Arial" charset="0"/>
              </a:defRPr>
            </a:lvl8pPr>
            <a:lvl9pPr marL="3886200" indent="-228600" eaLnBrk="0" fontAlgn="base" hangingPunct="0">
              <a:spcBef>
                <a:spcPct val="0"/>
              </a:spcBef>
              <a:spcAft>
                <a:spcPct val="0"/>
              </a:spcAft>
              <a:defRPr sz="2000">
                <a:solidFill>
                  <a:srgbClr val="003399"/>
                </a:solidFill>
                <a:latin typeface="Verdana" pitchFamily="34" charset="0"/>
                <a:cs typeface="Arial" charset="0"/>
              </a:defRPr>
            </a:lvl9pPr>
          </a:lstStyle>
          <a:p>
            <a:pPr fontAlgn="base">
              <a:spcBef>
                <a:spcPct val="20000"/>
              </a:spcBef>
              <a:spcAft>
                <a:spcPct val="0"/>
              </a:spcAft>
            </a:pPr>
            <a:r>
              <a:rPr lang="it-IT" dirty="0">
                <a:solidFill>
                  <a:schemeClr val="bg1">
                    <a:lumMod val="50000"/>
                  </a:schemeClr>
                </a:solidFill>
                <a:latin typeface="+mj-lt"/>
              </a:rPr>
              <a:t>dall’enciclica </a:t>
            </a:r>
            <a:r>
              <a:rPr lang="it-IT" dirty="0" err="1">
                <a:solidFill>
                  <a:schemeClr val="bg1">
                    <a:lumMod val="50000"/>
                  </a:schemeClr>
                </a:solidFill>
                <a:latin typeface="+mj-lt"/>
              </a:rPr>
              <a:t>Laudato</a:t>
            </a:r>
            <a:r>
              <a:rPr lang="it-IT" dirty="0">
                <a:solidFill>
                  <a:schemeClr val="bg1">
                    <a:lumMod val="50000"/>
                  </a:schemeClr>
                </a:solidFill>
                <a:latin typeface="+mj-lt"/>
              </a:rPr>
              <a:t> </a:t>
            </a:r>
            <a:r>
              <a:rPr lang="it-IT" dirty="0" err="1">
                <a:solidFill>
                  <a:schemeClr val="bg1">
                    <a:lumMod val="50000"/>
                  </a:schemeClr>
                </a:solidFill>
                <a:latin typeface="+mj-lt"/>
              </a:rPr>
              <a:t>si’</a:t>
            </a:r>
            <a:r>
              <a:rPr lang="it-IT" dirty="0">
                <a:solidFill>
                  <a:schemeClr val="bg1">
                    <a:lumMod val="50000"/>
                  </a:schemeClr>
                </a:solidFill>
                <a:latin typeface="+mj-lt"/>
              </a:rPr>
              <a:t>, sulla cura della casa comune </a:t>
            </a:r>
            <a:r>
              <a:rPr lang="it-IT" dirty="0" smtClean="0">
                <a:solidFill>
                  <a:schemeClr val="bg1">
                    <a:lumMod val="50000"/>
                  </a:schemeClr>
                </a:solidFill>
                <a:latin typeface="+mj-lt"/>
              </a:rPr>
              <a:t/>
            </a:r>
            <a:br>
              <a:rPr lang="it-IT" dirty="0" smtClean="0">
                <a:solidFill>
                  <a:schemeClr val="bg1">
                    <a:lumMod val="50000"/>
                  </a:schemeClr>
                </a:solidFill>
                <a:latin typeface="+mj-lt"/>
              </a:rPr>
            </a:br>
            <a:r>
              <a:rPr lang="it-IT" dirty="0" smtClean="0">
                <a:solidFill>
                  <a:schemeClr val="bg1">
                    <a:lumMod val="50000"/>
                  </a:schemeClr>
                </a:solidFill>
                <a:latin typeface="+mj-lt"/>
              </a:rPr>
              <a:t>di </a:t>
            </a:r>
            <a:r>
              <a:rPr lang="it-IT" dirty="0">
                <a:solidFill>
                  <a:schemeClr val="bg1">
                    <a:lumMod val="50000"/>
                  </a:schemeClr>
                </a:solidFill>
                <a:latin typeface="+mj-lt"/>
              </a:rPr>
              <a:t>papa Francesco:</a:t>
            </a:r>
          </a:p>
          <a:p>
            <a:pPr fontAlgn="base">
              <a:spcBef>
                <a:spcPct val="20000"/>
              </a:spcBef>
              <a:spcAft>
                <a:spcPct val="0"/>
              </a:spcAft>
            </a:pPr>
            <a:endParaRPr lang="it-IT" dirty="0" smtClean="0"/>
          </a:p>
          <a:p>
            <a:pPr fontAlgn="base">
              <a:spcBef>
                <a:spcPct val="20000"/>
              </a:spcBef>
              <a:spcAft>
                <a:spcPct val="0"/>
              </a:spcAft>
            </a:pPr>
            <a:r>
              <a:rPr lang="it-IT" dirty="0" smtClean="0">
                <a:solidFill>
                  <a:schemeClr val="bg1">
                    <a:lumMod val="50000"/>
                  </a:schemeClr>
                </a:solidFill>
                <a:latin typeface="+mj-lt"/>
              </a:rPr>
              <a:t>I </a:t>
            </a:r>
            <a:r>
              <a:rPr lang="it-IT" dirty="0">
                <a:solidFill>
                  <a:schemeClr val="bg1">
                    <a:lumMod val="50000"/>
                  </a:schemeClr>
                </a:solidFill>
                <a:latin typeface="+mj-lt"/>
              </a:rPr>
              <a:t>cambiamenti climatici sono </a:t>
            </a:r>
            <a:r>
              <a:rPr lang="it-IT" b="1" dirty="0">
                <a:solidFill>
                  <a:srgbClr val="C00000"/>
                </a:solidFill>
                <a:latin typeface="+mj-lt"/>
              </a:rPr>
              <a:t>un problema globale </a:t>
            </a:r>
            <a:r>
              <a:rPr lang="it-IT" b="1" dirty="0">
                <a:solidFill>
                  <a:schemeClr val="bg1">
                    <a:lumMod val="50000"/>
                  </a:schemeClr>
                </a:solidFill>
                <a:latin typeface="+mj-lt"/>
              </a:rPr>
              <a:t>con gravi implicazioni ambientali, sociali, economiche, distributive e politiche, </a:t>
            </a:r>
            <a:r>
              <a:rPr lang="it-IT" dirty="0">
                <a:solidFill>
                  <a:schemeClr val="bg1">
                    <a:lumMod val="50000"/>
                  </a:schemeClr>
                </a:solidFill>
                <a:latin typeface="+mj-lt"/>
              </a:rPr>
              <a:t>e costituiscono </a:t>
            </a:r>
            <a:r>
              <a:rPr lang="it-IT" b="1" dirty="0">
                <a:solidFill>
                  <a:srgbClr val="C00000"/>
                </a:solidFill>
                <a:latin typeface="+mj-lt"/>
              </a:rPr>
              <a:t>una delle principali sfide attuali per l’umanità</a:t>
            </a:r>
            <a:r>
              <a:rPr lang="it-IT" dirty="0">
                <a:solidFill>
                  <a:srgbClr val="C00000"/>
                </a:solidFill>
                <a:latin typeface="+mj-lt"/>
              </a:rPr>
              <a:t>. </a:t>
            </a:r>
            <a:endParaRPr lang="it-IT" altLang="it-IT" b="1" i="1" dirty="0">
              <a:solidFill>
                <a:schemeClr val="bg1">
                  <a:lumMod val="50000"/>
                </a:schemeClr>
              </a:solidFill>
              <a:latin typeface="+mj-lt"/>
            </a:endParaRPr>
          </a:p>
        </p:txBody>
      </p:sp>
      <p:pic>
        <p:nvPicPr>
          <p:cNvPr id="7" name="Immagin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6760" y="1340768"/>
            <a:ext cx="1905000" cy="2400300"/>
          </a:xfrm>
          <a:prstGeom prst="rect">
            <a:avLst/>
          </a:prstGeom>
        </p:spPr>
      </p:pic>
      <p:sp>
        <p:nvSpPr>
          <p:cNvPr id="8" name="Rectangle 12"/>
          <p:cNvSpPr>
            <a:spLocks noChangeArrowheads="1"/>
          </p:cNvSpPr>
          <p:nvPr/>
        </p:nvSpPr>
        <p:spPr bwMode="auto">
          <a:xfrm>
            <a:off x="323528" y="3876675"/>
            <a:ext cx="8424936" cy="252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000">
                <a:solidFill>
                  <a:srgbClr val="003399"/>
                </a:solidFill>
                <a:latin typeface="Verdana" pitchFamily="34" charset="0"/>
                <a:cs typeface="Arial" charset="0"/>
              </a:defRPr>
            </a:lvl1pPr>
            <a:lvl2pPr marL="742950" indent="-285750" eaLnBrk="0" hangingPunct="0">
              <a:defRPr sz="2000">
                <a:solidFill>
                  <a:srgbClr val="003399"/>
                </a:solidFill>
                <a:latin typeface="Verdana" pitchFamily="34" charset="0"/>
                <a:cs typeface="Arial" charset="0"/>
              </a:defRPr>
            </a:lvl2pPr>
            <a:lvl3pPr marL="1143000" indent="-228600" eaLnBrk="0" hangingPunct="0">
              <a:defRPr sz="2000">
                <a:solidFill>
                  <a:srgbClr val="003399"/>
                </a:solidFill>
                <a:latin typeface="Verdana" pitchFamily="34" charset="0"/>
                <a:cs typeface="Arial" charset="0"/>
              </a:defRPr>
            </a:lvl3pPr>
            <a:lvl4pPr marL="1600200" indent="-228600" eaLnBrk="0" hangingPunct="0">
              <a:defRPr sz="2000">
                <a:solidFill>
                  <a:srgbClr val="003399"/>
                </a:solidFill>
                <a:latin typeface="Verdana" pitchFamily="34" charset="0"/>
                <a:cs typeface="Arial" charset="0"/>
              </a:defRPr>
            </a:lvl4pPr>
            <a:lvl5pPr marL="2057400" indent="-228600" eaLnBrk="0" hangingPunct="0">
              <a:defRPr sz="2000">
                <a:solidFill>
                  <a:srgbClr val="003399"/>
                </a:solidFill>
                <a:latin typeface="Verdana" pitchFamily="34" charset="0"/>
                <a:cs typeface="Arial" charset="0"/>
              </a:defRPr>
            </a:lvl5pPr>
            <a:lvl6pPr marL="2514600" indent="-228600" eaLnBrk="0" fontAlgn="base" hangingPunct="0">
              <a:spcBef>
                <a:spcPct val="0"/>
              </a:spcBef>
              <a:spcAft>
                <a:spcPct val="0"/>
              </a:spcAft>
              <a:defRPr sz="2000">
                <a:solidFill>
                  <a:srgbClr val="003399"/>
                </a:solidFill>
                <a:latin typeface="Verdana" pitchFamily="34" charset="0"/>
                <a:cs typeface="Arial" charset="0"/>
              </a:defRPr>
            </a:lvl6pPr>
            <a:lvl7pPr marL="2971800" indent="-228600" eaLnBrk="0" fontAlgn="base" hangingPunct="0">
              <a:spcBef>
                <a:spcPct val="0"/>
              </a:spcBef>
              <a:spcAft>
                <a:spcPct val="0"/>
              </a:spcAft>
              <a:defRPr sz="2000">
                <a:solidFill>
                  <a:srgbClr val="003399"/>
                </a:solidFill>
                <a:latin typeface="Verdana" pitchFamily="34" charset="0"/>
                <a:cs typeface="Arial" charset="0"/>
              </a:defRPr>
            </a:lvl7pPr>
            <a:lvl8pPr marL="3429000" indent="-228600" eaLnBrk="0" fontAlgn="base" hangingPunct="0">
              <a:spcBef>
                <a:spcPct val="0"/>
              </a:spcBef>
              <a:spcAft>
                <a:spcPct val="0"/>
              </a:spcAft>
              <a:defRPr sz="2000">
                <a:solidFill>
                  <a:srgbClr val="003399"/>
                </a:solidFill>
                <a:latin typeface="Verdana" pitchFamily="34" charset="0"/>
                <a:cs typeface="Arial" charset="0"/>
              </a:defRPr>
            </a:lvl8pPr>
            <a:lvl9pPr marL="3886200" indent="-228600" eaLnBrk="0" fontAlgn="base" hangingPunct="0">
              <a:spcBef>
                <a:spcPct val="0"/>
              </a:spcBef>
              <a:spcAft>
                <a:spcPct val="0"/>
              </a:spcAft>
              <a:defRPr sz="2000">
                <a:solidFill>
                  <a:srgbClr val="003399"/>
                </a:solidFill>
                <a:latin typeface="Verdana" pitchFamily="34" charset="0"/>
                <a:cs typeface="Arial" charset="0"/>
              </a:defRPr>
            </a:lvl9pPr>
          </a:lstStyle>
          <a:p>
            <a:pPr fontAlgn="base">
              <a:spcBef>
                <a:spcPct val="20000"/>
              </a:spcBef>
              <a:spcAft>
                <a:spcPct val="0"/>
              </a:spcAft>
            </a:pPr>
            <a:r>
              <a:rPr lang="it-IT" b="1" dirty="0" smtClean="0">
                <a:solidFill>
                  <a:schemeClr val="bg1">
                    <a:lumMod val="50000"/>
                  </a:schemeClr>
                </a:solidFill>
                <a:latin typeface="+mj-lt"/>
              </a:rPr>
              <a:t>Il </a:t>
            </a:r>
            <a:r>
              <a:rPr lang="it-IT" b="1" dirty="0">
                <a:solidFill>
                  <a:schemeClr val="bg1">
                    <a:lumMod val="50000"/>
                  </a:schemeClr>
                </a:solidFill>
                <a:latin typeface="+mj-lt"/>
              </a:rPr>
              <a:t>clima è un bene comune</a:t>
            </a:r>
            <a:r>
              <a:rPr lang="it-IT" dirty="0">
                <a:solidFill>
                  <a:schemeClr val="bg1">
                    <a:lumMod val="50000"/>
                  </a:schemeClr>
                </a:solidFill>
                <a:latin typeface="+mj-lt"/>
              </a:rPr>
              <a:t>, di tutti e per tutti. Esso, a livello globale, è un </a:t>
            </a:r>
            <a:r>
              <a:rPr lang="it-IT" b="1" dirty="0">
                <a:solidFill>
                  <a:schemeClr val="bg1">
                    <a:lumMod val="50000"/>
                  </a:schemeClr>
                </a:solidFill>
                <a:latin typeface="+mj-lt"/>
              </a:rPr>
              <a:t>sistema complesso </a:t>
            </a:r>
            <a:r>
              <a:rPr lang="it-IT" dirty="0">
                <a:solidFill>
                  <a:schemeClr val="bg1">
                    <a:lumMod val="50000"/>
                  </a:schemeClr>
                </a:solidFill>
                <a:latin typeface="+mj-lt"/>
              </a:rPr>
              <a:t>in relazione con molte condizioni essenziali per la vita umana. Esiste un consenso scientifico molto consistente che indica che siamo in presenza di un </a:t>
            </a:r>
            <a:r>
              <a:rPr lang="it-IT" b="1" dirty="0">
                <a:solidFill>
                  <a:schemeClr val="bg1">
                    <a:lumMod val="50000"/>
                  </a:schemeClr>
                </a:solidFill>
                <a:latin typeface="+mj-lt"/>
              </a:rPr>
              <a:t>preoccupante riscaldamento </a:t>
            </a:r>
            <a:r>
              <a:rPr lang="it-IT" dirty="0">
                <a:solidFill>
                  <a:schemeClr val="bg1">
                    <a:lumMod val="50000"/>
                  </a:schemeClr>
                </a:solidFill>
                <a:latin typeface="+mj-lt"/>
              </a:rPr>
              <a:t>del sistema climatico. </a:t>
            </a:r>
            <a:r>
              <a:rPr lang="it-IT" dirty="0" smtClean="0">
                <a:solidFill>
                  <a:schemeClr val="bg1">
                    <a:lumMod val="50000"/>
                  </a:schemeClr>
                </a:solidFill>
                <a:latin typeface="+mj-lt"/>
              </a:rPr>
              <a:t>[…] </a:t>
            </a:r>
          </a:p>
          <a:p>
            <a:pPr fontAlgn="base">
              <a:spcBef>
                <a:spcPct val="20000"/>
              </a:spcBef>
              <a:spcAft>
                <a:spcPct val="0"/>
              </a:spcAft>
            </a:pPr>
            <a:r>
              <a:rPr lang="it-IT" dirty="0" smtClean="0">
                <a:solidFill>
                  <a:srgbClr val="C00000"/>
                </a:solidFill>
                <a:latin typeface="+mj-lt"/>
              </a:rPr>
              <a:t>L’umanità </a:t>
            </a:r>
            <a:r>
              <a:rPr lang="it-IT" dirty="0">
                <a:solidFill>
                  <a:srgbClr val="C00000"/>
                </a:solidFill>
                <a:latin typeface="+mj-lt"/>
              </a:rPr>
              <a:t>è chiamata a prendere coscienza della </a:t>
            </a:r>
            <a:r>
              <a:rPr lang="it-IT" b="1" dirty="0">
                <a:solidFill>
                  <a:srgbClr val="C00000"/>
                </a:solidFill>
                <a:latin typeface="+mj-lt"/>
              </a:rPr>
              <a:t>necessità di cambiamenti di stili di vita</a:t>
            </a:r>
            <a:r>
              <a:rPr lang="it-IT" b="1" dirty="0" smtClean="0">
                <a:solidFill>
                  <a:srgbClr val="C00000"/>
                </a:solidFill>
                <a:latin typeface="+mj-lt"/>
              </a:rPr>
              <a:t>, di </a:t>
            </a:r>
            <a:r>
              <a:rPr lang="it-IT" b="1" dirty="0">
                <a:solidFill>
                  <a:srgbClr val="C00000"/>
                </a:solidFill>
                <a:latin typeface="+mj-lt"/>
              </a:rPr>
              <a:t>produzione e di consumo, per combattere questo riscaldamento o, almeno, le cause umane che lo producono o lo </a:t>
            </a:r>
            <a:r>
              <a:rPr lang="it-IT" b="1" dirty="0" smtClean="0">
                <a:solidFill>
                  <a:srgbClr val="C00000"/>
                </a:solidFill>
                <a:latin typeface="+mj-lt"/>
              </a:rPr>
              <a:t>accentuano</a:t>
            </a:r>
          </a:p>
        </p:txBody>
      </p:sp>
    </p:spTree>
    <p:extLst>
      <p:ext uri="{BB962C8B-B14F-4D97-AF65-F5344CB8AC3E}">
        <p14:creationId xmlns:p14="http://schemas.microsoft.com/office/powerpoint/2010/main" val="1188763961"/>
      </p:ext>
    </p:extLst>
  </p:cSld>
  <p:clrMapOvr>
    <a:masterClrMapping/>
  </p:clrMapOvr>
  <p:transition>
    <p:strips dir="rd"/>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Picture 10" descr="meteo_fvg_O"/>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7950" y="165100"/>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Line 7"/>
          <p:cNvSpPr>
            <a:spLocks noChangeShapeType="1"/>
          </p:cNvSpPr>
          <p:nvPr/>
        </p:nvSpPr>
        <p:spPr bwMode="auto">
          <a:xfrm>
            <a:off x="1619250" y="476250"/>
            <a:ext cx="69850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it-IT" sz="2000">
              <a:solidFill>
                <a:srgbClr val="003399"/>
              </a:solidFill>
              <a:cs typeface="Arial" charset="0"/>
            </a:endParaRPr>
          </a:p>
        </p:txBody>
      </p:sp>
      <p:sp>
        <p:nvSpPr>
          <p:cNvPr id="55302" name="Line 7"/>
          <p:cNvSpPr>
            <a:spLocks noChangeShapeType="1"/>
          </p:cNvSpPr>
          <p:nvPr/>
        </p:nvSpPr>
        <p:spPr bwMode="auto">
          <a:xfrm>
            <a:off x="179388" y="6597650"/>
            <a:ext cx="8713787"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it-IT" sz="2000">
              <a:solidFill>
                <a:srgbClr val="003399"/>
              </a:solidFill>
              <a:cs typeface="Arial" charset="0"/>
            </a:endParaRPr>
          </a:p>
        </p:txBody>
      </p:sp>
      <p:sp>
        <p:nvSpPr>
          <p:cNvPr id="55303" name="Rectangle 12"/>
          <p:cNvSpPr>
            <a:spLocks noChangeArrowheads="1"/>
          </p:cNvSpPr>
          <p:nvPr/>
        </p:nvSpPr>
        <p:spPr bwMode="auto">
          <a:xfrm>
            <a:off x="539552" y="692696"/>
            <a:ext cx="8136136"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1"/>
          <a:lstStyle>
            <a:lvl1pPr eaLnBrk="0" hangingPunct="0">
              <a:defRPr sz="2000">
                <a:solidFill>
                  <a:srgbClr val="003399"/>
                </a:solidFill>
                <a:latin typeface="Verdana" pitchFamily="34" charset="0"/>
                <a:cs typeface="Arial" charset="0"/>
              </a:defRPr>
            </a:lvl1pPr>
            <a:lvl2pPr marL="742950" indent="-285750" eaLnBrk="0" hangingPunct="0">
              <a:defRPr sz="2000">
                <a:solidFill>
                  <a:srgbClr val="003399"/>
                </a:solidFill>
                <a:latin typeface="Verdana" pitchFamily="34" charset="0"/>
                <a:cs typeface="Arial" charset="0"/>
              </a:defRPr>
            </a:lvl2pPr>
            <a:lvl3pPr marL="1143000" indent="-228600" eaLnBrk="0" hangingPunct="0">
              <a:defRPr sz="2000">
                <a:solidFill>
                  <a:srgbClr val="003399"/>
                </a:solidFill>
                <a:latin typeface="Verdana" pitchFamily="34" charset="0"/>
                <a:cs typeface="Arial" charset="0"/>
              </a:defRPr>
            </a:lvl3pPr>
            <a:lvl4pPr marL="1600200" indent="-228600" eaLnBrk="0" hangingPunct="0">
              <a:defRPr sz="2000">
                <a:solidFill>
                  <a:srgbClr val="003399"/>
                </a:solidFill>
                <a:latin typeface="Verdana" pitchFamily="34" charset="0"/>
                <a:cs typeface="Arial" charset="0"/>
              </a:defRPr>
            </a:lvl4pPr>
            <a:lvl5pPr marL="2057400" indent="-228600" eaLnBrk="0" hangingPunct="0">
              <a:defRPr sz="2000">
                <a:solidFill>
                  <a:srgbClr val="003399"/>
                </a:solidFill>
                <a:latin typeface="Verdana" pitchFamily="34" charset="0"/>
                <a:cs typeface="Arial" charset="0"/>
              </a:defRPr>
            </a:lvl5pPr>
            <a:lvl6pPr marL="2514600" indent="-228600" eaLnBrk="0" fontAlgn="base" hangingPunct="0">
              <a:spcBef>
                <a:spcPct val="0"/>
              </a:spcBef>
              <a:spcAft>
                <a:spcPct val="0"/>
              </a:spcAft>
              <a:defRPr sz="2000">
                <a:solidFill>
                  <a:srgbClr val="003399"/>
                </a:solidFill>
                <a:latin typeface="Verdana" pitchFamily="34" charset="0"/>
                <a:cs typeface="Arial" charset="0"/>
              </a:defRPr>
            </a:lvl6pPr>
            <a:lvl7pPr marL="2971800" indent="-228600" eaLnBrk="0" fontAlgn="base" hangingPunct="0">
              <a:spcBef>
                <a:spcPct val="0"/>
              </a:spcBef>
              <a:spcAft>
                <a:spcPct val="0"/>
              </a:spcAft>
              <a:defRPr sz="2000">
                <a:solidFill>
                  <a:srgbClr val="003399"/>
                </a:solidFill>
                <a:latin typeface="Verdana" pitchFamily="34" charset="0"/>
                <a:cs typeface="Arial" charset="0"/>
              </a:defRPr>
            </a:lvl7pPr>
            <a:lvl8pPr marL="3429000" indent="-228600" eaLnBrk="0" fontAlgn="base" hangingPunct="0">
              <a:spcBef>
                <a:spcPct val="0"/>
              </a:spcBef>
              <a:spcAft>
                <a:spcPct val="0"/>
              </a:spcAft>
              <a:defRPr sz="2000">
                <a:solidFill>
                  <a:srgbClr val="003399"/>
                </a:solidFill>
                <a:latin typeface="Verdana" pitchFamily="34" charset="0"/>
                <a:cs typeface="Arial" charset="0"/>
              </a:defRPr>
            </a:lvl8pPr>
            <a:lvl9pPr marL="3886200" indent="-228600" eaLnBrk="0" fontAlgn="base" hangingPunct="0">
              <a:spcBef>
                <a:spcPct val="0"/>
              </a:spcBef>
              <a:spcAft>
                <a:spcPct val="0"/>
              </a:spcAft>
              <a:defRPr sz="2000">
                <a:solidFill>
                  <a:srgbClr val="003399"/>
                </a:solidFill>
                <a:latin typeface="Verdana" pitchFamily="34" charset="0"/>
                <a:cs typeface="Arial" charset="0"/>
              </a:defRPr>
            </a:lvl9pPr>
          </a:lstStyle>
          <a:p>
            <a:pPr algn="ctr" fontAlgn="base">
              <a:spcBef>
                <a:spcPct val="0"/>
              </a:spcBef>
              <a:spcAft>
                <a:spcPct val="0"/>
              </a:spcAft>
            </a:pPr>
            <a:r>
              <a:rPr lang="it-IT" altLang="it-IT" sz="3200" b="1" dirty="0">
                <a:solidFill>
                  <a:schemeClr val="bg1">
                    <a:lumMod val="50000"/>
                  </a:schemeClr>
                </a:solidFill>
                <a:latin typeface="Calibri" pitchFamily="34" charset="0"/>
              </a:rPr>
              <a:t>è</a:t>
            </a:r>
            <a:r>
              <a:rPr lang="it-IT" altLang="it-IT" sz="3200" b="1" dirty="0" smtClean="0">
                <a:solidFill>
                  <a:schemeClr val="bg1">
                    <a:lumMod val="50000"/>
                  </a:schemeClr>
                </a:solidFill>
                <a:latin typeface="Calibri" pitchFamily="34" charset="0"/>
              </a:rPr>
              <a:t> importante </a:t>
            </a:r>
            <a:r>
              <a:rPr lang="it-IT" altLang="it-IT" sz="3200" b="1" dirty="0" smtClean="0">
                <a:solidFill>
                  <a:srgbClr val="C00000"/>
                </a:solidFill>
                <a:latin typeface="Calibri" pitchFamily="34" charset="0"/>
              </a:rPr>
              <a:t>conoscere per scegliere</a:t>
            </a:r>
            <a:endParaRPr lang="it-IT" altLang="it-IT" sz="3200" b="1" dirty="0">
              <a:solidFill>
                <a:srgbClr val="C00000"/>
              </a:solidFill>
              <a:latin typeface="Calibri" pitchFamily="34" charset="0"/>
            </a:endParaRPr>
          </a:p>
        </p:txBody>
      </p:sp>
      <p:sp>
        <p:nvSpPr>
          <p:cNvPr id="55306" name="AutoShape 12" descr="Z"/>
          <p:cNvSpPr>
            <a:spLocks noChangeAspect="1" noChangeArrowheads="1"/>
          </p:cNvSpPr>
          <p:nvPr/>
        </p:nvSpPr>
        <p:spPr bwMode="auto">
          <a:xfrm>
            <a:off x="4419600" y="344426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003399"/>
                </a:solidFill>
                <a:latin typeface="Verdana" pitchFamily="34" charset="0"/>
                <a:cs typeface="Arial" charset="0"/>
              </a:defRPr>
            </a:lvl1pPr>
            <a:lvl2pPr marL="742950" indent="-285750" eaLnBrk="0" hangingPunct="0">
              <a:defRPr sz="2000">
                <a:solidFill>
                  <a:srgbClr val="003399"/>
                </a:solidFill>
                <a:latin typeface="Verdana" pitchFamily="34" charset="0"/>
                <a:cs typeface="Arial" charset="0"/>
              </a:defRPr>
            </a:lvl2pPr>
            <a:lvl3pPr marL="1143000" indent="-228600" eaLnBrk="0" hangingPunct="0">
              <a:defRPr sz="2000">
                <a:solidFill>
                  <a:srgbClr val="003399"/>
                </a:solidFill>
                <a:latin typeface="Verdana" pitchFamily="34" charset="0"/>
                <a:cs typeface="Arial" charset="0"/>
              </a:defRPr>
            </a:lvl3pPr>
            <a:lvl4pPr marL="1600200" indent="-228600" eaLnBrk="0" hangingPunct="0">
              <a:defRPr sz="2000">
                <a:solidFill>
                  <a:srgbClr val="003399"/>
                </a:solidFill>
                <a:latin typeface="Verdana" pitchFamily="34" charset="0"/>
                <a:cs typeface="Arial" charset="0"/>
              </a:defRPr>
            </a:lvl4pPr>
            <a:lvl5pPr marL="2057400" indent="-228600" eaLnBrk="0" hangingPunct="0">
              <a:defRPr sz="2000">
                <a:solidFill>
                  <a:srgbClr val="003399"/>
                </a:solidFill>
                <a:latin typeface="Verdana" pitchFamily="34" charset="0"/>
                <a:cs typeface="Arial" charset="0"/>
              </a:defRPr>
            </a:lvl5pPr>
            <a:lvl6pPr marL="2514600" indent="-228600" eaLnBrk="0" fontAlgn="base" hangingPunct="0">
              <a:spcBef>
                <a:spcPct val="0"/>
              </a:spcBef>
              <a:spcAft>
                <a:spcPct val="0"/>
              </a:spcAft>
              <a:defRPr sz="2000">
                <a:solidFill>
                  <a:srgbClr val="003399"/>
                </a:solidFill>
                <a:latin typeface="Verdana" pitchFamily="34" charset="0"/>
                <a:cs typeface="Arial" charset="0"/>
              </a:defRPr>
            </a:lvl6pPr>
            <a:lvl7pPr marL="2971800" indent="-228600" eaLnBrk="0" fontAlgn="base" hangingPunct="0">
              <a:spcBef>
                <a:spcPct val="0"/>
              </a:spcBef>
              <a:spcAft>
                <a:spcPct val="0"/>
              </a:spcAft>
              <a:defRPr sz="2000">
                <a:solidFill>
                  <a:srgbClr val="003399"/>
                </a:solidFill>
                <a:latin typeface="Verdana" pitchFamily="34" charset="0"/>
                <a:cs typeface="Arial" charset="0"/>
              </a:defRPr>
            </a:lvl7pPr>
            <a:lvl8pPr marL="3429000" indent="-228600" eaLnBrk="0" fontAlgn="base" hangingPunct="0">
              <a:spcBef>
                <a:spcPct val="0"/>
              </a:spcBef>
              <a:spcAft>
                <a:spcPct val="0"/>
              </a:spcAft>
              <a:defRPr sz="2000">
                <a:solidFill>
                  <a:srgbClr val="003399"/>
                </a:solidFill>
                <a:latin typeface="Verdana" pitchFamily="34" charset="0"/>
                <a:cs typeface="Arial" charset="0"/>
              </a:defRPr>
            </a:lvl8pPr>
            <a:lvl9pPr marL="3886200" indent="-228600" eaLnBrk="0" fontAlgn="base" hangingPunct="0">
              <a:spcBef>
                <a:spcPct val="0"/>
              </a:spcBef>
              <a:spcAft>
                <a:spcPct val="0"/>
              </a:spcAft>
              <a:defRPr sz="2000">
                <a:solidFill>
                  <a:srgbClr val="003399"/>
                </a:solidFill>
                <a:latin typeface="Verdana" pitchFamily="34" charset="0"/>
                <a:cs typeface="Arial" charset="0"/>
              </a:defRPr>
            </a:lvl9pPr>
          </a:lstStyle>
          <a:p>
            <a:pPr eaLnBrk="1" fontAlgn="base" hangingPunct="1">
              <a:spcBef>
                <a:spcPct val="0"/>
              </a:spcBef>
              <a:spcAft>
                <a:spcPct val="0"/>
              </a:spcAft>
            </a:pPr>
            <a:endParaRPr lang="it-IT" altLang="it-IT"/>
          </a:p>
        </p:txBody>
      </p:sp>
      <p:sp>
        <p:nvSpPr>
          <p:cNvPr id="55308" name="Rectangle 3"/>
          <p:cNvSpPr>
            <a:spLocks noChangeArrowheads="1"/>
          </p:cNvSpPr>
          <p:nvPr/>
        </p:nvSpPr>
        <p:spPr bwMode="auto">
          <a:xfrm>
            <a:off x="1763713" y="188913"/>
            <a:ext cx="66246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003399"/>
                </a:solidFill>
                <a:latin typeface="Verdana" pitchFamily="34" charset="0"/>
                <a:cs typeface="Arial" charset="0"/>
              </a:defRPr>
            </a:lvl1pPr>
            <a:lvl2pPr marL="742950" indent="-285750" eaLnBrk="0" hangingPunct="0">
              <a:defRPr sz="2000">
                <a:solidFill>
                  <a:srgbClr val="003399"/>
                </a:solidFill>
                <a:latin typeface="Verdana" pitchFamily="34" charset="0"/>
                <a:cs typeface="Arial" charset="0"/>
              </a:defRPr>
            </a:lvl2pPr>
            <a:lvl3pPr marL="1143000" indent="-228600" eaLnBrk="0" hangingPunct="0">
              <a:defRPr sz="2000">
                <a:solidFill>
                  <a:srgbClr val="003399"/>
                </a:solidFill>
                <a:latin typeface="Verdana" pitchFamily="34" charset="0"/>
                <a:cs typeface="Arial" charset="0"/>
              </a:defRPr>
            </a:lvl3pPr>
            <a:lvl4pPr marL="1600200" indent="-228600" eaLnBrk="0" hangingPunct="0">
              <a:defRPr sz="2000">
                <a:solidFill>
                  <a:srgbClr val="003399"/>
                </a:solidFill>
                <a:latin typeface="Verdana" pitchFamily="34" charset="0"/>
                <a:cs typeface="Arial" charset="0"/>
              </a:defRPr>
            </a:lvl4pPr>
            <a:lvl5pPr marL="2057400" indent="-228600" eaLnBrk="0" hangingPunct="0">
              <a:defRPr sz="2000">
                <a:solidFill>
                  <a:srgbClr val="003399"/>
                </a:solidFill>
                <a:latin typeface="Verdana" pitchFamily="34" charset="0"/>
                <a:cs typeface="Arial" charset="0"/>
              </a:defRPr>
            </a:lvl5pPr>
            <a:lvl6pPr marL="2514600" indent="-228600" eaLnBrk="0" fontAlgn="base" hangingPunct="0">
              <a:spcBef>
                <a:spcPct val="0"/>
              </a:spcBef>
              <a:spcAft>
                <a:spcPct val="0"/>
              </a:spcAft>
              <a:defRPr sz="2000">
                <a:solidFill>
                  <a:srgbClr val="003399"/>
                </a:solidFill>
                <a:latin typeface="Verdana" pitchFamily="34" charset="0"/>
                <a:cs typeface="Arial" charset="0"/>
              </a:defRPr>
            </a:lvl6pPr>
            <a:lvl7pPr marL="2971800" indent="-228600" eaLnBrk="0" fontAlgn="base" hangingPunct="0">
              <a:spcBef>
                <a:spcPct val="0"/>
              </a:spcBef>
              <a:spcAft>
                <a:spcPct val="0"/>
              </a:spcAft>
              <a:defRPr sz="2000">
                <a:solidFill>
                  <a:srgbClr val="003399"/>
                </a:solidFill>
                <a:latin typeface="Verdana" pitchFamily="34" charset="0"/>
                <a:cs typeface="Arial" charset="0"/>
              </a:defRPr>
            </a:lvl7pPr>
            <a:lvl8pPr marL="3429000" indent="-228600" eaLnBrk="0" fontAlgn="base" hangingPunct="0">
              <a:spcBef>
                <a:spcPct val="0"/>
              </a:spcBef>
              <a:spcAft>
                <a:spcPct val="0"/>
              </a:spcAft>
              <a:defRPr sz="2000">
                <a:solidFill>
                  <a:srgbClr val="003399"/>
                </a:solidFill>
                <a:latin typeface="Verdana" pitchFamily="34" charset="0"/>
                <a:cs typeface="Arial" charset="0"/>
              </a:defRPr>
            </a:lvl8pPr>
            <a:lvl9pPr marL="3886200" indent="-228600" eaLnBrk="0" fontAlgn="base" hangingPunct="0">
              <a:spcBef>
                <a:spcPct val="0"/>
              </a:spcBef>
              <a:spcAft>
                <a:spcPct val="0"/>
              </a:spcAft>
              <a:defRPr sz="2000">
                <a:solidFill>
                  <a:srgbClr val="003399"/>
                </a:solidFill>
                <a:latin typeface="Verdana" pitchFamily="34" charset="0"/>
                <a:cs typeface="Arial" charset="0"/>
              </a:defRPr>
            </a:lvl9pPr>
          </a:lstStyle>
          <a:p>
            <a:pPr lvl="0" algn="r" eaLnBrk="1" fontAlgn="base" hangingPunct="1">
              <a:spcAft>
                <a:spcPct val="0"/>
              </a:spcAft>
              <a:buNone/>
            </a:pPr>
            <a:r>
              <a:rPr lang="it-IT" sz="1400" i="1" kern="0" dirty="0">
                <a:solidFill>
                  <a:srgbClr val="CC6600"/>
                </a:solidFill>
                <a:latin typeface="Calibri"/>
              </a:rPr>
              <a:t>cambia il clima… in Friuli Venezia Giulia</a:t>
            </a:r>
          </a:p>
        </p:txBody>
      </p:sp>
      <p:sp>
        <p:nvSpPr>
          <p:cNvPr id="20" name="Rectangle 12"/>
          <p:cNvSpPr>
            <a:spLocks noChangeArrowheads="1"/>
          </p:cNvSpPr>
          <p:nvPr/>
        </p:nvSpPr>
        <p:spPr bwMode="auto">
          <a:xfrm>
            <a:off x="179388" y="4630264"/>
            <a:ext cx="4788656" cy="1345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000">
                <a:solidFill>
                  <a:srgbClr val="003399"/>
                </a:solidFill>
                <a:latin typeface="Verdana" pitchFamily="34" charset="0"/>
                <a:cs typeface="Arial" charset="0"/>
              </a:defRPr>
            </a:lvl1pPr>
            <a:lvl2pPr marL="742950" indent="-285750" eaLnBrk="0" hangingPunct="0">
              <a:defRPr sz="2000">
                <a:solidFill>
                  <a:srgbClr val="003399"/>
                </a:solidFill>
                <a:latin typeface="Verdana" pitchFamily="34" charset="0"/>
                <a:cs typeface="Arial" charset="0"/>
              </a:defRPr>
            </a:lvl2pPr>
            <a:lvl3pPr marL="1143000" indent="-228600" eaLnBrk="0" hangingPunct="0">
              <a:defRPr sz="2000">
                <a:solidFill>
                  <a:srgbClr val="003399"/>
                </a:solidFill>
                <a:latin typeface="Verdana" pitchFamily="34" charset="0"/>
                <a:cs typeface="Arial" charset="0"/>
              </a:defRPr>
            </a:lvl3pPr>
            <a:lvl4pPr marL="1600200" indent="-228600" eaLnBrk="0" hangingPunct="0">
              <a:defRPr sz="2000">
                <a:solidFill>
                  <a:srgbClr val="003399"/>
                </a:solidFill>
                <a:latin typeface="Verdana" pitchFamily="34" charset="0"/>
                <a:cs typeface="Arial" charset="0"/>
              </a:defRPr>
            </a:lvl4pPr>
            <a:lvl5pPr marL="2057400" indent="-228600" eaLnBrk="0" hangingPunct="0">
              <a:defRPr sz="2000">
                <a:solidFill>
                  <a:srgbClr val="003399"/>
                </a:solidFill>
                <a:latin typeface="Verdana" pitchFamily="34" charset="0"/>
                <a:cs typeface="Arial" charset="0"/>
              </a:defRPr>
            </a:lvl5pPr>
            <a:lvl6pPr marL="2514600" indent="-228600" eaLnBrk="0" fontAlgn="base" hangingPunct="0">
              <a:spcBef>
                <a:spcPct val="0"/>
              </a:spcBef>
              <a:spcAft>
                <a:spcPct val="0"/>
              </a:spcAft>
              <a:defRPr sz="2000">
                <a:solidFill>
                  <a:srgbClr val="003399"/>
                </a:solidFill>
                <a:latin typeface="Verdana" pitchFamily="34" charset="0"/>
                <a:cs typeface="Arial" charset="0"/>
              </a:defRPr>
            </a:lvl6pPr>
            <a:lvl7pPr marL="2971800" indent="-228600" eaLnBrk="0" fontAlgn="base" hangingPunct="0">
              <a:spcBef>
                <a:spcPct val="0"/>
              </a:spcBef>
              <a:spcAft>
                <a:spcPct val="0"/>
              </a:spcAft>
              <a:defRPr sz="2000">
                <a:solidFill>
                  <a:srgbClr val="003399"/>
                </a:solidFill>
                <a:latin typeface="Verdana" pitchFamily="34" charset="0"/>
                <a:cs typeface="Arial" charset="0"/>
              </a:defRPr>
            </a:lvl7pPr>
            <a:lvl8pPr marL="3429000" indent="-228600" eaLnBrk="0" fontAlgn="base" hangingPunct="0">
              <a:spcBef>
                <a:spcPct val="0"/>
              </a:spcBef>
              <a:spcAft>
                <a:spcPct val="0"/>
              </a:spcAft>
              <a:defRPr sz="2000">
                <a:solidFill>
                  <a:srgbClr val="003399"/>
                </a:solidFill>
                <a:latin typeface="Verdana" pitchFamily="34" charset="0"/>
                <a:cs typeface="Arial" charset="0"/>
              </a:defRPr>
            </a:lvl8pPr>
            <a:lvl9pPr marL="3886200" indent="-228600" eaLnBrk="0" fontAlgn="base" hangingPunct="0">
              <a:spcBef>
                <a:spcPct val="0"/>
              </a:spcBef>
              <a:spcAft>
                <a:spcPct val="0"/>
              </a:spcAft>
              <a:defRPr sz="2000">
                <a:solidFill>
                  <a:srgbClr val="003399"/>
                </a:solidFill>
                <a:latin typeface="Verdana" pitchFamily="34" charset="0"/>
                <a:cs typeface="Arial" charset="0"/>
              </a:defRPr>
            </a:lvl9pPr>
          </a:lstStyle>
          <a:p>
            <a:pPr fontAlgn="base">
              <a:spcBef>
                <a:spcPct val="20000"/>
              </a:spcBef>
              <a:spcAft>
                <a:spcPct val="0"/>
              </a:spcAft>
            </a:pPr>
            <a:r>
              <a:rPr lang="it-IT" altLang="it-IT" sz="2400" b="1" i="1" dirty="0">
                <a:solidFill>
                  <a:schemeClr val="bg1">
                    <a:lumMod val="50000"/>
                  </a:schemeClr>
                </a:solidFill>
                <a:latin typeface="Calibri" pitchFamily="34" charset="0"/>
              </a:rPr>
              <a:t>argomenti </a:t>
            </a:r>
            <a:r>
              <a:rPr lang="it-IT" altLang="it-IT" sz="2400" b="1" i="1" dirty="0" smtClean="0">
                <a:solidFill>
                  <a:schemeClr val="bg1">
                    <a:lumMod val="50000"/>
                  </a:schemeClr>
                </a:solidFill>
                <a:latin typeface="Calibri" pitchFamily="34" charset="0"/>
              </a:rPr>
              <a:t>importanti per tutti…</a:t>
            </a:r>
            <a:r>
              <a:rPr lang="it-IT" altLang="it-IT" sz="2400" b="1" i="1" dirty="0">
                <a:solidFill>
                  <a:schemeClr val="bg1">
                    <a:lumMod val="50000"/>
                  </a:schemeClr>
                </a:solidFill>
                <a:latin typeface="Calibri" pitchFamily="34" charset="0"/>
              </a:rPr>
              <a:t/>
            </a:r>
            <a:br>
              <a:rPr lang="it-IT" altLang="it-IT" sz="2400" b="1" i="1" dirty="0">
                <a:solidFill>
                  <a:schemeClr val="bg1">
                    <a:lumMod val="50000"/>
                  </a:schemeClr>
                </a:solidFill>
                <a:latin typeface="Calibri" pitchFamily="34" charset="0"/>
              </a:rPr>
            </a:br>
            <a:r>
              <a:rPr lang="it-IT" altLang="it-IT" sz="2400" b="1" i="1" dirty="0">
                <a:solidFill>
                  <a:schemeClr val="bg1">
                    <a:lumMod val="50000"/>
                  </a:schemeClr>
                </a:solidFill>
                <a:latin typeface="Calibri" pitchFamily="34" charset="0"/>
              </a:rPr>
              <a:t>… </a:t>
            </a:r>
            <a:r>
              <a:rPr lang="it-IT" altLang="it-IT" sz="2400" b="1" i="1" dirty="0" smtClean="0">
                <a:solidFill>
                  <a:schemeClr val="bg1">
                    <a:lumMod val="50000"/>
                  </a:schemeClr>
                </a:solidFill>
                <a:latin typeface="Calibri" pitchFamily="34" charset="0"/>
              </a:rPr>
              <a:t>alla portata di </a:t>
            </a:r>
            <a:r>
              <a:rPr lang="it-IT" altLang="it-IT" sz="2400" b="1" i="1" dirty="0">
                <a:solidFill>
                  <a:schemeClr val="bg1">
                    <a:lumMod val="50000"/>
                  </a:schemeClr>
                </a:solidFill>
                <a:latin typeface="Calibri" pitchFamily="34" charset="0"/>
              </a:rPr>
              <a:t>tutti!</a:t>
            </a:r>
          </a:p>
        </p:txBody>
      </p:sp>
      <p:sp>
        <p:nvSpPr>
          <p:cNvPr id="21" name="Rectangle 12"/>
          <p:cNvSpPr>
            <a:spLocks noChangeArrowheads="1"/>
          </p:cNvSpPr>
          <p:nvPr/>
        </p:nvSpPr>
        <p:spPr bwMode="auto">
          <a:xfrm>
            <a:off x="5500523" y="1196603"/>
            <a:ext cx="3286928" cy="1008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000">
                <a:solidFill>
                  <a:srgbClr val="003399"/>
                </a:solidFill>
                <a:latin typeface="Verdana" pitchFamily="34" charset="0"/>
                <a:cs typeface="Arial" charset="0"/>
              </a:defRPr>
            </a:lvl1pPr>
            <a:lvl2pPr marL="742950" indent="-285750" eaLnBrk="0" hangingPunct="0">
              <a:defRPr sz="2000">
                <a:solidFill>
                  <a:srgbClr val="003399"/>
                </a:solidFill>
                <a:latin typeface="Verdana" pitchFamily="34" charset="0"/>
                <a:cs typeface="Arial" charset="0"/>
              </a:defRPr>
            </a:lvl2pPr>
            <a:lvl3pPr marL="1143000" indent="-228600" eaLnBrk="0" hangingPunct="0">
              <a:defRPr sz="2000">
                <a:solidFill>
                  <a:srgbClr val="003399"/>
                </a:solidFill>
                <a:latin typeface="Verdana" pitchFamily="34" charset="0"/>
                <a:cs typeface="Arial" charset="0"/>
              </a:defRPr>
            </a:lvl3pPr>
            <a:lvl4pPr marL="1600200" indent="-228600" eaLnBrk="0" hangingPunct="0">
              <a:defRPr sz="2000">
                <a:solidFill>
                  <a:srgbClr val="003399"/>
                </a:solidFill>
                <a:latin typeface="Verdana" pitchFamily="34" charset="0"/>
                <a:cs typeface="Arial" charset="0"/>
              </a:defRPr>
            </a:lvl4pPr>
            <a:lvl5pPr marL="2057400" indent="-228600" eaLnBrk="0" hangingPunct="0">
              <a:defRPr sz="2000">
                <a:solidFill>
                  <a:srgbClr val="003399"/>
                </a:solidFill>
                <a:latin typeface="Verdana" pitchFamily="34" charset="0"/>
                <a:cs typeface="Arial" charset="0"/>
              </a:defRPr>
            </a:lvl5pPr>
            <a:lvl6pPr marL="2514600" indent="-228600" eaLnBrk="0" fontAlgn="base" hangingPunct="0">
              <a:spcBef>
                <a:spcPct val="0"/>
              </a:spcBef>
              <a:spcAft>
                <a:spcPct val="0"/>
              </a:spcAft>
              <a:defRPr sz="2000">
                <a:solidFill>
                  <a:srgbClr val="003399"/>
                </a:solidFill>
                <a:latin typeface="Verdana" pitchFamily="34" charset="0"/>
                <a:cs typeface="Arial" charset="0"/>
              </a:defRPr>
            </a:lvl6pPr>
            <a:lvl7pPr marL="2971800" indent="-228600" eaLnBrk="0" fontAlgn="base" hangingPunct="0">
              <a:spcBef>
                <a:spcPct val="0"/>
              </a:spcBef>
              <a:spcAft>
                <a:spcPct val="0"/>
              </a:spcAft>
              <a:defRPr sz="2000">
                <a:solidFill>
                  <a:srgbClr val="003399"/>
                </a:solidFill>
                <a:latin typeface="Verdana" pitchFamily="34" charset="0"/>
                <a:cs typeface="Arial" charset="0"/>
              </a:defRPr>
            </a:lvl7pPr>
            <a:lvl8pPr marL="3429000" indent="-228600" eaLnBrk="0" fontAlgn="base" hangingPunct="0">
              <a:spcBef>
                <a:spcPct val="0"/>
              </a:spcBef>
              <a:spcAft>
                <a:spcPct val="0"/>
              </a:spcAft>
              <a:defRPr sz="2000">
                <a:solidFill>
                  <a:srgbClr val="003399"/>
                </a:solidFill>
                <a:latin typeface="Verdana" pitchFamily="34" charset="0"/>
                <a:cs typeface="Arial" charset="0"/>
              </a:defRPr>
            </a:lvl8pPr>
            <a:lvl9pPr marL="3886200" indent="-228600" eaLnBrk="0" fontAlgn="base" hangingPunct="0">
              <a:spcBef>
                <a:spcPct val="0"/>
              </a:spcBef>
              <a:spcAft>
                <a:spcPct val="0"/>
              </a:spcAft>
              <a:defRPr sz="2000">
                <a:solidFill>
                  <a:srgbClr val="003399"/>
                </a:solidFill>
                <a:latin typeface="Verdana" pitchFamily="34" charset="0"/>
                <a:cs typeface="Arial" charset="0"/>
              </a:defRPr>
            </a:lvl9pPr>
          </a:lstStyle>
          <a:p>
            <a:pPr fontAlgn="base">
              <a:spcBef>
                <a:spcPct val="20000"/>
              </a:spcBef>
              <a:spcAft>
                <a:spcPct val="0"/>
              </a:spcAft>
            </a:pPr>
            <a:r>
              <a:rPr lang="it-IT" altLang="it-IT" sz="2400" b="1" i="1" dirty="0" smtClean="0">
                <a:solidFill>
                  <a:schemeClr val="bg1">
                    <a:lumMod val="50000"/>
                  </a:schemeClr>
                </a:solidFill>
                <a:latin typeface="Calibri" pitchFamily="34" charset="0"/>
              </a:rPr>
              <a:t>divulgano </a:t>
            </a:r>
            <a:r>
              <a:rPr lang="it-IT" altLang="it-IT" sz="2400" b="1" i="1" dirty="0">
                <a:solidFill>
                  <a:schemeClr val="bg1">
                    <a:lumMod val="50000"/>
                  </a:schemeClr>
                </a:solidFill>
                <a:latin typeface="Calibri" pitchFamily="34" charset="0"/>
              </a:rPr>
              <a:t>autorevolmente: </a:t>
            </a:r>
          </a:p>
        </p:txBody>
      </p:sp>
      <p:pic>
        <p:nvPicPr>
          <p:cNvPr id="25" name="Immagine 24"/>
          <p:cNvPicPr/>
          <p:nvPr/>
        </p:nvPicPr>
        <p:blipFill rotWithShape="1">
          <a:blip r:embed="rId4" cstate="print">
            <a:extLst>
              <a:ext uri="{28A0092B-C50C-407E-A947-70E740481C1C}">
                <a14:useLocalDpi xmlns:a14="http://schemas.microsoft.com/office/drawing/2010/main"/>
              </a:ext>
            </a:extLst>
          </a:blip>
          <a:srcRect/>
          <a:stretch/>
        </p:blipFill>
        <p:spPr bwMode="auto">
          <a:xfrm>
            <a:off x="539552" y="1401707"/>
            <a:ext cx="4740300" cy="2661729"/>
          </a:xfrm>
          <a:prstGeom prst="rect">
            <a:avLst/>
          </a:prstGeom>
          <a:ln>
            <a:noFill/>
          </a:ln>
          <a:extLst>
            <a:ext uri="{53640926-AAD7-44D8-BBD7-CCE9431645EC}">
              <a14:shadowObscured xmlns:a14="http://schemas.microsoft.com/office/drawing/2010/main"/>
            </a:ext>
          </a:extLst>
        </p:spPr>
      </p:pic>
      <p:sp>
        <p:nvSpPr>
          <p:cNvPr id="26" name="Rectangle 12"/>
          <p:cNvSpPr>
            <a:spLocks noChangeArrowheads="1"/>
          </p:cNvSpPr>
          <p:nvPr/>
        </p:nvSpPr>
        <p:spPr bwMode="auto">
          <a:xfrm>
            <a:off x="1199447" y="4172732"/>
            <a:ext cx="3213794" cy="480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000">
                <a:solidFill>
                  <a:srgbClr val="003399"/>
                </a:solidFill>
                <a:latin typeface="Verdana" pitchFamily="34" charset="0"/>
                <a:cs typeface="Arial" charset="0"/>
              </a:defRPr>
            </a:lvl1pPr>
            <a:lvl2pPr marL="742950" indent="-285750" eaLnBrk="0" hangingPunct="0">
              <a:defRPr sz="2000">
                <a:solidFill>
                  <a:srgbClr val="003399"/>
                </a:solidFill>
                <a:latin typeface="Verdana" pitchFamily="34" charset="0"/>
                <a:cs typeface="Arial" charset="0"/>
              </a:defRPr>
            </a:lvl2pPr>
            <a:lvl3pPr marL="1143000" indent="-228600" eaLnBrk="0" hangingPunct="0">
              <a:defRPr sz="2000">
                <a:solidFill>
                  <a:srgbClr val="003399"/>
                </a:solidFill>
                <a:latin typeface="Verdana" pitchFamily="34" charset="0"/>
                <a:cs typeface="Arial" charset="0"/>
              </a:defRPr>
            </a:lvl3pPr>
            <a:lvl4pPr marL="1600200" indent="-228600" eaLnBrk="0" hangingPunct="0">
              <a:defRPr sz="2000">
                <a:solidFill>
                  <a:srgbClr val="003399"/>
                </a:solidFill>
                <a:latin typeface="Verdana" pitchFamily="34" charset="0"/>
                <a:cs typeface="Arial" charset="0"/>
              </a:defRPr>
            </a:lvl4pPr>
            <a:lvl5pPr marL="2057400" indent="-228600" eaLnBrk="0" hangingPunct="0">
              <a:defRPr sz="2000">
                <a:solidFill>
                  <a:srgbClr val="003399"/>
                </a:solidFill>
                <a:latin typeface="Verdana" pitchFamily="34" charset="0"/>
                <a:cs typeface="Arial" charset="0"/>
              </a:defRPr>
            </a:lvl5pPr>
            <a:lvl6pPr marL="2514600" indent="-228600" eaLnBrk="0" fontAlgn="base" hangingPunct="0">
              <a:spcBef>
                <a:spcPct val="0"/>
              </a:spcBef>
              <a:spcAft>
                <a:spcPct val="0"/>
              </a:spcAft>
              <a:defRPr sz="2000">
                <a:solidFill>
                  <a:srgbClr val="003399"/>
                </a:solidFill>
                <a:latin typeface="Verdana" pitchFamily="34" charset="0"/>
                <a:cs typeface="Arial" charset="0"/>
              </a:defRPr>
            </a:lvl6pPr>
            <a:lvl7pPr marL="2971800" indent="-228600" eaLnBrk="0" fontAlgn="base" hangingPunct="0">
              <a:spcBef>
                <a:spcPct val="0"/>
              </a:spcBef>
              <a:spcAft>
                <a:spcPct val="0"/>
              </a:spcAft>
              <a:defRPr sz="2000">
                <a:solidFill>
                  <a:srgbClr val="003399"/>
                </a:solidFill>
                <a:latin typeface="Verdana" pitchFamily="34" charset="0"/>
                <a:cs typeface="Arial" charset="0"/>
              </a:defRPr>
            </a:lvl7pPr>
            <a:lvl8pPr marL="3429000" indent="-228600" eaLnBrk="0" fontAlgn="base" hangingPunct="0">
              <a:spcBef>
                <a:spcPct val="0"/>
              </a:spcBef>
              <a:spcAft>
                <a:spcPct val="0"/>
              </a:spcAft>
              <a:defRPr sz="2000">
                <a:solidFill>
                  <a:srgbClr val="003399"/>
                </a:solidFill>
                <a:latin typeface="Verdana" pitchFamily="34" charset="0"/>
                <a:cs typeface="Arial" charset="0"/>
              </a:defRPr>
            </a:lvl8pPr>
            <a:lvl9pPr marL="3886200" indent="-228600" eaLnBrk="0" fontAlgn="base" hangingPunct="0">
              <a:spcBef>
                <a:spcPct val="0"/>
              </a:spcBef>
              <a:spcAft>
                <a:spcPct val="0"/>
              </a:spcAft>
              <a:defRPr sz="2000">
                <a:solidFill>
                  <a:srgbClr val="003399"/>
                </a:solidFill>
                <a:latin typeface="Verdana" pitchFamily="34" charset="0"/>
                <a:cs typeface="Arial" charset="0"/>
              </a:defRPr>
            </a:lvl9pPr>
          </a:lstStyle>
          <a:p>
            <a:pPr fontAlgn="base">
              <a:spcBef>
                <a:spcPct val="20000"/>
              </a:spcBef>
              <a:spcAft>
                <a:spcPct val="0"/>
              </a:spcAft>
            </a:pPr>
            <a:r>
              <a:rPr lang="it-IT" sz="2400" b="1" i="1" dirty="0">
                <a:solidFill>
                  <a:srgbClr val="C00000"/>
                </a:solidFill>
                <a:latin typeface="Calibri" pitchFamily="34" charset="0"/>
              </a:rPr>
              <a:t>www.clima2014.it</a:t>
            </a:r>
            <a:endParaRPr lang="it-IT" altLang="it-IT" sz="2400" b="1" i="1" dirty="0">
              <a:solidFill>
                <a:srgbClr val="C00000"/>
              </a:solidFill>
              <a:latin typeface="Calibri" pitchFamily="34" charset="0"/>
            </a:endParaRPr>
          </a:p>
        </p:txBody>
      </p:sp>
      <p:sp>
        <p:nvSpPr>
          <p:cNvPr id="27" name="Rectangle 12"/>
          <p:cNvSpPr>
            <a:spLocks noChangeArrowheads="1"/>
          </p:cNvSpPr>
          <p:nvPr/>
        </p:nvSpPr>
        <p:spPr bwMode="auto">
          <a:xfrm>
            <a:off x="2096075" y="6044940"/>
            <a:ext cx="3695109" cy="480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000">
                <a:solidFill>
                  <a:srgbClr val="003399"/>
                </a:solidFill>
                <a:latin typeface="Verdana" pitchFamily="34" charset="0"/>
                <a:cs typeface="Arial" charset="0"/>
              </a:defRPr>
            </a:lvl1pPr>
            <a:lvl2pPr marL="742950" indent="-285750" eaLnBrk="0" hangingPunct="0">
              <a:defRPr sz="2000">
                <a:solidFill>
                  <a:srgbClr val="003399"/>
                </a:solidFill>
                <a:latin typeface="Verdana" pitchFamily="34" charset="0"/>
                <a:cs typeface="Arial" charset="0"/>
              </a:defRPr>
            </a:lvl2pPr>
            <a:lvl3pPr marL="1143000" indent="-228600" eaLnBrk="0" hangingPunct="0">
              <a:defRPr sz="2000">
                <a:solidFill>
                  <a:srgbClr val="003399"/>
                </a:solidFill>
                <a:latin typeface="Verdana" pitchFamily="34" charset="0"/>
                <a:cs typeface="Arial" charset="0"/>
              </a:defRPr>
            </a:lvl3pPr>
            <a:lvl4pPr marL="1600200" indent="-228600" eaLnBrk="0" hangingPunct="0">
              <a:defRPr sz="2000">
                <a:solidFill>
                  <a:srgbClr val="003399"/>
                </a:solidFill>
                <a:latin typeface="Verdana" pitchFamily="34" charset="0"/>
                <a:cs typeface="Arial" charset="0"/>
              </a:defRPr>
            </a:lvl4pPr>
            <a:lvl5pPr marL="2057400" indent="-228600" eaLnBrk="0" hangingPunct="0">
              <a:defRPr sz="2000">
                <a:solidFill>
                  <a:srgbClr val="003399"/>
                </a:solidFill>
                <a:latin typeface="Verdana" pitchFamily="34" charset="0"/>
                <a:cs typeface="Arial" charset="0"/>
              </a:defRPr>
            </a:lvl5pPr>
            <a:lvl6pPr marL="2514600" indent="-228600" eaLnBrk="0" fontAlgn="base" hangingPunct="0">
              <a:spcBef>
                <a:spcPct val="0"/>
              </a:spcBef>
              <a:spcAft>
                <a:spcPct val="0"/>
              </a:spcAft>
              <a:defRPr sz="2000">
                <a:solidFill>
                  <a:srgbClr val="003399"/>
                </a:solidFill>
                <a:latin typeface="Verdana" pitchFamily="34" charset="0"/>
                <a:cs typeface="Arial" charset="0"/>
              </a:defRPr>
            </a:lvl6pPr>
            <a:lvl7pPr marL="2971800" indent="-228600" eaLnBrk="0" fontAlgn="base" hangingPunct="0">
              <a:spcBef>
                <a:spcPct val="0"/>
              </a:spcBef>
              <a:spcAft>
                <a:spcPct val="0"/>
              </a:spcAft>
              <a:defRPr sz="2000">
                <a:solidFill>
                  <a:srgbClr val="003399"/>
                </a:solidFill>
                <a:latin typeface="Verdana" pitchFamily="34" charset="0"/>
                <a:cs typeface="Arial" charset="0"/>
              </a:defRPr>
            </a:lvl7pPr>
            <a:lvl8pPr marL="3429000" indent="-228600" eaLnBrk="0" fontAlgn="base" hangingPunct="0">
              <a:spcBef>
                <a:spcPct val="0"/>
              </a:spcBef>
              <a:spcAft>
                <a:spcPct val="0"/>
              </a:spcAft>
              <a:defRPr sz="2000">
                <a:solidFill>
                  <a:srgbClr val="003399"/>
                </a:solidFill>
                <a:latin typeface="Verdana" pitchFamily="34" charset="0"/>
                <a:cs typeface="Arial" charset="0"/>
              </a:defRPr>
            </a:lvl8pPr>
            <a:lvl9pPr marL="3886200" indent="-228600" eaLnBrk="0" fontAlgn="base" hangingPunct="0">
              <a:spcBef>
                <a:spcPct val="0"/>
              </a:spcBef>
              <a:spcAft>
                <a:spcPct val="0"/>
              </a:spcAft>
              <a:defRPr sz="2000">
                <a:solidFill>
                  <a:srgbClr val="003399"/>
                </a:solidFill>
                <a:latin typeface="Verdana" pitchFamily="34" charset="0"/>
                <a:cs typeface="Arial" charset="0"/>
              </a:defRPr>
            </a:lvl9pPr>
          </a:lstStyle>
          <a:p>
            <a:pPr fontAlgn="base">
              <a:spcBef>
                <a:spcPct val="20000"/>
              </a:spcBef>
              <a:spcAft>
                <a:spcPct val="0"/>
              </a:spcAft>
            </a:pPr>
            <a:r>
              <a:rPr lang="it-IT" sz="2400" b="1" i="1" dirty="0" smtClean="0">
                <a:solidFill>
                  <a:srgbClr val="C00000"/>
                </a:solidFill>
                <a:latin typeface="Calibri" pitchFamily="34" charset="0"/>
              </a:rPr>
              <a:t>www.scalamercalli.rai.it</a:t>
            </a:r>
            <a:endParaRPr lang="it-IT" altLang="it-IT" sz="2400" b="1" i="1" dirty="0">
              <a:solidFill>
                <a:srgbClr val="C00000"/>
              </a:solidFill>
              <a:latin typeface="Calibri" pitchFamily="34" charset="0"/>
            </a:endParaRPr>
          </a:p>
        </p:txBody>
      </p:sp>
      <p:pic>
        <p:nvPicPr>
          <p:cNvPr id="28" name="Immagine 27"/>
          <p:cNvPicPr/>
          <p:nvPr/>
        </p:nvPicPr>
        <p:blipFill rotWithShape="1">
          <a:blip r:embed="rId5" cstate="print">
            <a:extLst>
              <a:ext uri="{28A0092B-C50C-407E-A947-70E740481C1C}">
                <a14:useLocalDpi xmlns:a14="http://schemas.microsoft.com/office/drawing/2010/main"/>
              </a:ext>
            </a:extLst>
          </a:blip>
          <a:srcRect/>
          <a:stretch/>
        </p:blipFill>
        <p:spPr bwMode="auto">
          <a:xfrm>
            <a:off x="5724128" y="2564904"/>
            <a:ext cx="2874762" cy="3891316"/>
          </a:xfrm>
          <a:prstGeom prst="rect">
            <a:avLst/>
          </a:prstGeom>
          <a:ln>
            <a:noFill/>
          </a:ln>
          <a:extLst>
            <a:ext uri="{53640926-AAD7-44D8-BBD7-CCE9431645EC}">
              <a14:shadowObscured xmlns:a14="http://schemas.microsoft.com/office/drawing/2010/main"/>
            </a:ext>
          </a:extLst>
        </p:spPr>
      </p:pic>
      <p:pic>
        <p:nvPicPr>
          <p:cNvPr id="15" name="Immagine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700733" y="123453"/>
            <a:ext cx="391158" cy="497235"/>
          </a:xfrm>
          <a:prstGeom prst="rect">
            <a:avLst/>
          </a:prstGeom>
        </p:spPr>
      </p:pic>
    </p:spTree>
    <p:extLst>
      <p:ext uri="{BB962C8B-B14F-4D97-AF65-F5344CB8AC3E}">
        <p14:creationId xmlns:p14="http://schemas.microsoft.com/office/powerpoint/2010/main" val="973980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6512" y="-27384"/>
            <a:ext cx="9180512" cy="6885384"/>
          </a:xfrm>
          <a:prstGeom prst="rect">
            <a:avLst/>
          </a:prstGeom>
        </p:spPr>
      </p:pic>
      <p:sp>
        <p:nvSpPr>
          <p:cNvPr id="4" name="Titolo 1"/>
          <p:cNvSpPr>
            <a:spLocks noGrp="1"/>
          </p:cNvSpPr>
          <p:nvPr>
            <p:ph type="title"/>
          </p:nvPr>
        </p:nvSpPr>
        <p:spPr>
          <a:xfrm>
            <a:off x="72000" y="720000"/>
            <a:ext cx="3584875" cy="832146"/>
          </a:xfrm>
          <a:solidFill>
            <a:schemeClr val="accent1">
              <a:lumMod val="40000"/>
              <a:lumOff val="60000"/>
            </a:schemeClr>
          </a:solidFill>
        </p:spPr>
        <p:txBody>
          <a:bodyPr/>
          <a:lstStyle/>
          <a:p>
            <a:pPr algn="ctr"/>
            <a:r>
              <a:rPr lang="it-IT" sz="4400" dirty="0" smtClean="0">
                <a:solidFill>
                  <a:srgbClr val="C00000"/>
                </a:solidFill>
              </a:rPr>
              <a:t>per amore di:</a:t>
            </a:r>
            <a:endParaRPr lang="it-IT" sz="4400" dirty="0">
              <a:solidFill>
                <a:srgbClr val="C00000"/>
              </a:solidFill>
            </a:endParaRPr>
          </a:p>
        </p:txBody>
      </p:sp>
      <p:sp>
        <p:nvSpPr>
          <p:cNvPr id="5" name="Titolo 1"/>
          <p:cNvSpPr txBox="1">
            <a:spLocks/>
          </p:cNvSpPr>
          <p:nvPr/>
        </p:nvSpPr>
        <p:spPr bwMode="auto">
          <a:xfrm>
            <a:off x="72000" y="72000"/>
            <a:ext cx="5976664" cy="540000"/>
          </a:xfrm>
          <a:prstGeom prst="rect">
            <a:avLst/>
          </a:prstGeom>
          <a:solidFill>
            <a:schemeClr val="accent1">
              <a:lumMod val="40000"/>
              <a:lumOff val="6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36000" numCol="1" anchor="ctr" anchorCtr="0" compatLnSpc="1">
            <a:prstTxWarp prst="textNoShape">
              <a:avLst/>
            </a:prstTxWarp>
          </a:bodyPr>
          <a:lstStyle>
            <a:lvl1pPr algn="l" rtl="0" eaLnBrk="1" fontAlgn="base" hangingPunct="1">
              <a:spcBef>
                <a:spcPct val="0"/>
              </a:spcBef>
              <a:spcAft>
                <a:spcPct val="0"/>
              </a:spcAft>
              <a:defRPr sz="2400" b="1" baseline="0">
                <a:solidFill>
                  <a:schemeClr val="tx1"/>
                </a:solidFill>
                <a:latin typeface="+mj-lt"/>
                <a:ea typeface="+mj-ea"/>
                <a:cs typeface="+mj-cs"/>
              </a:defRPr>
            </a:lvl1pPr>
            <a:lvl2pPr algn="ctr" rtl="0" eaLnBrk="1" fontAlgn="base" hangingPunct="1">
              <a:spcBef>
                <a:spcPct val="0"/>
              </a:spcBef>
              <a:spcAft>
                <a:spcPct val="0"/>
              </a:spcAft>
              <a:defRPr sz="4400">
                <a:solidFill>
                  <a:schemeClr val="tx2"/>
                </a:solidFill>
                <a:latin typeface="Verdana" pitchFamily="34" charset="0"/>
              </a:defRPr>
            </a:lvl2pPr>
            <a:lvl3pPr algn="ctr" rtl="0" eaLnBrk="1" fontAlgn="base" hangingPunct="1">
              <a:spcBef>
                <a:spcPct val="0"/>
              </a:spcBef>
              <a:spcAft>
                <a:spcPct val="0"/>
              </a:spcAft>
              <a:defRPr sz="4400">
                <a:solidFill>
                  <a:schemeClr val="tx2"/>
                </a:solidFill>
                <a:latin typeface="Verdana" pitchFamily="34" charset="0"/>
              </a:defRPr>
            </a:lvl3pPr>
            <a:lvl4pPr algn="ctr" rtl="0" eaLnBrk="1" fontAlgn="base" hangingPunct="1">
              <a:spcBef>
                <a:spcPct val="0"/>
              </a:spcBef>
              <a:spcAft>
                <a:spcPct val="0"/>
              </a:spcAft>
              <a:defRPr sz="4400">
                <a:solidFill>
                  <a:schemeClr val="tx2"/>
                </a:solidFill>
                <a:latin typeface="Verdana" pitchFamily="34" charset="0"/>
              </a:defRPr>
            </a:lvl4pPr>
            <a:lvl5pPr algn="ctr" rtl="0" eaLnBrk="1" fontAlgn="base" hangingPunct="1">
              <a:spcBef>
                <a:spcPct val="0"/>
              </a:spcBef>
              <a:spcAft>
                <a:spcPct val="0"/>
              </a:spcAft>
              <a:defRPr sz="4400">
                <a:solidFill>
                  <a:schemeClr val="tx2"/>
                </a:solidFill>
                <a:latin typeface="Verdana" pitchFamily="34" charset="0"/>
              </a:defRPr>
            </a:lvl5pPr>
            <a:lvl6pPr marL="457200" algn="ctr" rtl="0" eaLnBrk="1" fontAlgn="base" hangingPunct="1">
              <a:spcBef>
                <a:spcPct val="0"/>
              </a:spcBef>
              <a:spcAft>
                <a:spcPct val="0"/>
              </a:spcAft>
              <a:defRPr sz="4400">
                <a:solidFill>
                  <a:schemeClr val="tx2"/>
                </a:solidFill>
                <a:latin typeface="Verdana" pitchFamily="34" charset="0"/>
              </a:defRPr>
            </a:lvl6pPr>
            <a:lvl7pPr marL="914400" algn="ctr" rtl="0" eaLnBrk="1" fontAlgn="base" hangingPunct="1">
              <a:spcBef>
                <a:spcPct val="0"/>
              </a:spcBef>
              <a:spcAft>
                <a:spcPct val="0"/>
              </a:spcAft>
              <a:defRPr sz="4400">
                <a:solidFill>
                  <a:schemeClr val="tx2"/>
                </a:solidFill>
                <a:latin typeface="Verdana" pitchFamily="34" charset="0"/>
              </a:defRPr>
            </a:lvl7pPr>
            <a:lvl8pPr marL="1371600" algn="ctr" rtl="0" eaLnBrk="1" fontAlgn="base" hangingPunct="1">
              <a:spcBef>
                <a:spcPct val="0"/>
              </a:spcBef>
              <a:spcAft>
                <a:spcPct val="0"/>
              </a:spcAft>
              <a:defRPr sz="4400">
                <a:solidFill>
                  <a:schemeClr val="tx2"/>
                </a:solidFill>
                <a:latin typeface="Verdana" pitchFamily="34" charset="0"/>
              </a:defRPr>
            </a:lvl8pPr>
            <a:lvl9pPr marL="1828800" algn="ctr" rtl="0" eaLnBrk="1" fontAlgn="base" hangingPunct="1">
              <a:spcBef>
                <a:spcPct val="0"/>
              </a:spcBef>
              <a:spcAft>
                <a:spcPct val="0"/>
              </a:spcAft>
              <a:defRPr sz="4400">
                <a:solidFill>
                  <a:schemeClr val="tx2"/>
                </a:solidFill>
                <a:latin typeface="Verdana" pitchFamily="34" charset="0"/>
              </a:defRPr>
            </a:lvl9pPr>
          </a:lstStyle>
          <a:p>
            <a:pPr algn="ctr"/>
            <a:r>
              <a:rPr lang="it-IT" sz="3200" kern="0" dirty="0" smtClean="0">
                <a:solidFill>
                  <a:srgbClr val="003399"/>
                </a:solidFill>
              </a:rPr>
              <a:t>parliamo di cambiamenti climatici</a:t>
            </a:r>
            <a:endParaRPr lang="it-IT" sz="3200" kern="0" dirty="0">
              <a:solidFill>
                <a:srgbClr val="003399"/>
              </a:solidFill>
            </a:endParaRPr>
          </a:p>
        </p:txBody>
      </p:sp>
    </p:spTree>
    <p:extLst>
      <p:ext uri="{BB962C8B-B14F-4D97-AF65-F5344CB8AC3E}">
        <p14:creationId xmlns:p14="http://schemas.microsoft.com/office/powerpoint/2010/main" val="274565443"/>
      </p:ext>
    </p:extLst>
  </p:cSld>
  <p:clrMapOvr>
    <a:masterClrMapping/>
  </p:clrMapOvr>
  <mc:AlternateContent xmlns:mc="http://schemas.openxmlformats.org/markup-compatibility/2006" xmlns:p14="http://schemas.microsoft.com/office/powerpoint/2010/main">
    <mc:Choice Requires="p14">
      <p:transition spd="med" p14:dur="700" advClick="0" advTm="1200">
        <p:fade/>
      </p:transition>
    </mc:Choice>
    <mc:Fallback xmlns="">
      <p:transition spd="med" advClick="0" advTm="1200">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p:cNvSpPr>
            <a:spLocks noGrp="1"/>
          </p:cNvSpPr>
          <p:nvPr>
            <p:ph type="body" sz="quarter" idx="15"/>
          </p:nvPr>
        </p:nvSpPr>
        <p:spPr>
          <a:xfrm>
            <a:off x="1619250" y="165522"/>
            <a:ext cx="6840538" cy="311150"/>
          </a:xfrm>
        </p:spPr>
        <p:txBody>
          <a:bodyPr/>
          <a:lstStyle/>
          <a:p>
            <a:pPr lvl="0"/>
            <a:r>
              <a:rPr lang="it-IT" dirty="0"/>
              <a:t>cambia il clima… in Friuli Venezia Giulia</a:t>
            </a:r>
          </a:p>
          <a:p>
            <a:endParaRPr lang="it-IT" dirty="0"/>
          </a:p>
        </p:txBody>
      </p:sp>
      <p:sp>
        <p:nvSpPr>
          <p:cNvPr id="5" name="Segnaposto piè di pagina 4"/>
          <p:cNvSpPr>
            <a:spLocks noGrp="1"/>
          </p:cNvSpPr>
          <p:nvPr>
            <p:ph type="ftr" sz="quarter" idx="11"/>
          </p:nvPr>
        </p:nvSpPr>
        <p:spPr/>
        <p:txBody>
          <a:bodyPr/>
          <a:lstStyle/>
          <a:p>
            <a:pPr>
              <a:defRPr/>
            </a:pPr>
            <a:r>
              <a:rPr lang="it-IT" smtClean="0"/>
              <a:t>ARPA FVG - OSMER Osservatorio Meteorologico Regionale - Settore Meteo del CFD di Protezione Civile FVG</a:t>
            </a:r>
            <a:endParaRPr lang="en-US" dirty="0"/>
          </a:p>
        </p:txBody>
      </p:sp>
      <p:pic>
        <p:nvPicPr>
          <p:cNvPr id="6" name="Immagin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6608093" y="793795"/>
            <a:ext cx="1512168" cy="1132945"/>
          </a:xfrm>
          <a:prstGeom prst="rect">
            <a:avLst/>
          </a:prstGeom>
        </p:spPr>
      </p:pic>
      <p:pic>
        <p:nvPicPr>
          <p:cNvPr id="8" name="Immagine 7"/>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bright="40000"/>
                    </a14:imgEffect>
                  </a14:imgLayer>
                </a14:imgProps>
              </a:ext>
              <a:ext uri="{28A0092B-C50C-407E-A947-70E740481C1C}">
                <a14:useLocalDpi xmlns:a14="http://schemas.microsoft.com/office/drawing/2010/main"/>
              </a:ext>
            </a:extLst>
          </a:blip>
          <a:stretch>
            <a:fillRect/>
          </a:stretch>
        </p:blipFill>
        <p:spPr>
          <a:xfrm>
            <a:off x="7351051" y="2060809"/>
            <a:ext cx="1664443" cy="1106594"/>
          </a:xfrm>
          <a:prstGeom prst="rect">
            <a:avLst/>
          </a:prstGeom>
        </p:spPr>
      </p:pic>
      <p:pic>
        <p:nvPicPr>
          <p:cNvPr id="9" name="Immagin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699792" y="5327079"/>
            <a:ext cx="1742513" cy="1161222"/>
          </a:xfrm>
          <a:prstGeom prst="rect">
            <a:avLst/>
          </a:prstGeom>
        </p:spPr>
      </p:pic>
      <p:pic>
        <p:nvPicPr>
          <p:cNvPr id="10" name="Immagin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06657" y="4653135"/>
            <a:ext cx="1336456" cy="1781941"/>
          </a:xfrm>
          <a:prstGeom prst="rect">
            <a:avLst/>
          </a:prstGeom>
        </p:spPr>
      </p:pic>
      <p:pic>
        <p:nvPicPr>
          <p:cNvPr id="11" name="Immagine 10"/>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65078" y="1112625"/>
            <a:ext cx="1728192" cy="1296143"/>
          </a:xfrm>
          <a:prstGeom prst="rect">
            <a:avLst/>
          </a:prstGeom>
        </p:spPr>
      </p:pic>
      <p:pic>
        <p:nvPicPr>
          <p:cNvPr id="12" name="Immagine 1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H="1">
            <a:off x="258691" y="2708920"/>
            <a:ext cx="1487459" cy="1115595"/>
          </a:xfrm>
          <a:prstGeom prst="rect">
            <a:avLst/>
          </a:prstGeom>
        </p:spPr>
      </p:pic>
      <p:pic>
        <p:nvPicPr>
          <p:cNvPr id="13" name="Immagine 12"/>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43713" y="3928567"/>
            <a:ext cx="1216713" cy="810825"/>
          </a:xfrm>
          <a:prstGeom prst="rect">
            <a:avLst/>
          </a:prstGeom>
        </p:spPr>
      </p:pic>
      <p:pic>
        <p:nvPicPr>
          <p:cNvPr id="14" name="Immagine 13"/>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076056" y="5259860"/>
            <a:ext cx="1944249" cy="1295660"/>
          </a:xfrm>
          <a:prstGeom prst="rect">
            <a:avLst/>
          </a:prstGeom>
        </p:spPr>
      </p:pic>
      <p:pic>
        <p:nvPicPr>
          <p:cNvPr id="15" name="Immagine 14"/>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269214" y="1275823"/>
            <a:ext cx="1071414" cy="713997"/>
          </a:xfrm>
          <a:prstGeom prst="rect">
            <a:avLst/>
          </a:prstGeom>
        </p:spPr>
      </p:pic>
      <p:pic>
        <p:nvPicPr>
          <p:cNvPr id="16" name="Immagine 15"/>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flipH="1">
            <a:off x="7351052" y="3401339"/>
            <a:ext cx="1714130" cy="846351"/>
          </a:xfrm>
          <a:prstGeom prst="rect">
            <a:avLst/>
          </a:prstGeom>
        </p:spPr>
      </p:pic>
      <p:pic>
        <p:nvPicPr>
          <p:cNvPr id="17" name="Immagine 16"/>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395536" y="4922909"/>
            <a:ext cx="1842515" cy="1512168"/>
          </a:xfrm>
          <a:prstGeom prst="rect">
            <a:avLst/>
          </a:prstGeom>
        </p:spPr>
      </p:pic>
      <p:sp>
        <p:nvSpPr>
          <p:cNvPr id="2" name="Titolo 1"/>
          <p:cNvSpPr>
            <a:spLocks noGrp="1"/>
          </p:cNvSpPr>
          <p:nvPr>
            <p:ph type="title"/>
          </p:nvPr>
        </p:nvSpPr>
        <p:spPr>
          <a:xfrm>
            <a:off x="1115616" y="609600"/>
            <a:ext cx="7342584" cy="947192"/>
          </a:xfrm>
        </p:spPr>
        <p:txBody>
          <a:bodyPr/>
          <a:lstStyle/>
          <a:p>
            <a:r>
              <a:rPr lang="it-IT" dirty="0"/>
              <a:t>l</a:t>
            </a:r>
            <a:r>
              <a:rPr lang="it-IT" dirty="0" smtClean="0"/>
              <a:t>a posta in gioco</a:t>
            </a:r>
            <a:br>
              <a:rPr lang="it-IT" dirty="0" smtClean="0"/>
            </a:br>
            <a:r>
              <a:rPr lang="it-IT" dirty="0" smtClean="0"/>
              <a:t>è importante</a:t>
            </a:r>
            <a:endParaRPr lang="it-IT" dirty="0"/>
          </a:p>
        </p:txBody>
      </p:sp>
      <p:pic>
        <p:nvPicPr>
          <p:cNvPr id="7" name="Immagine 6"/>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468011" y="2204864"/>
            <a:ext cx="4264229" cy="2831715"/>
          </a:xfrm>
          <a:prstGeom prst="rect">
            <a:avLst/>
          </a:prstGeom>
        </p:spPr>
      </p:pic>
    </p:spTree>
    <p:extLst>
      <p:ext uri="{BB962C8B-B14F-4D97-AF65-F5344CB8AC3E}">
        <p14:creationId xmlns:p14="http://schemas.microsoft.com/office/powerpoint/2010/main" val="399505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10"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 y="2655"/>
            <a:ext cx="9144001" cy="6857999"/>
          </a:xfrm>
          <a:prstGeom prst="rect">
            <a:avLst/>
          </a:prstGeom>
        </p:spPr>
      </p:pic>
      <p:sp>
        <p:nvSpPr>
          <p:cNvPr id="2" name="Titolo 1"/>
          <p:cNvSpPr>
            <a:spLocks noGrp="1"/>
          </p:cNvSpPr>
          <p:nvPr>
            <p:ph type="title"/>
          </p:nvPr>
        </p:nvSpPr>
        <p:spPr>
          <a:xfrm>
            <a:off x="107503" y="620689"/>
            <a:ext cx="8984387" cy="549646"/>
          </a:xfrm>
          <a:solidFill>
            <a:srgbClr val="FFFFFF">
              <a:alpha val="74118"/>
            </a:srgbClr>
          </a:solidFill>
        </p:spPr>
        <p:txBody>
          <a:bodyPr/>
          <a:lstStyle/>
          <a:p>
            <a:r>
              <a:rPr lang="it-IT" sz="4400" dirty="0" smtClean="0"/>
              <a:t>PENSIAMOCI … ne vale la pena!</a:t>
            </a:r>
            <a:endParaRPr lang="it-IT" sz="4400" dirty="0"/>
          </a:p>
        </p:txBody>
      </p:sp>
      <p:sp>
        <p:nvSpPr>
          <p:cNvPr id="4" name="Segnaposto testo 3"/>
          <p:cNvSpPr>
            <a:spLocks noGrp="1"/>
          </p:cNvSpPr>
          <p:nvPr>
            <p:ph type="body" sz="quarter" idx="15"/>
          </p:nvPr>
        </p:nvSpPr>
        <p:spPr/>
        <p:txBody>
          <a:bodyPr/>
          <a:lstStyle/>
          <a:p>
            <a:pPr lvl="0"/>
            <a:r>
              <a:rPr lang="it-IT" dirty="0"/>
              <a:t>cambia il clima… in Friuli Venezia Giulia</a:t>
            </a:r>
          </a:p>
        </p:txBody>
      </p:sp>
      <p:pic>
        <p:nvPicPr>
          <p:cNvPr id="7" name="Immagin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00733" y="123453"/>
            <a:ext cx="391158" cy="497235"/>
          </a:xfrm>
          <a:prstGeom prst="rect">
            <a:avLst/>
          </a:prstGeom>
        </p:spPr>
      </p:pic>
      <p:pic>
        <p:nvPicPr>
          <p:cNvPr id="8" name="Picture 10" descr="meteo_fvg_O"/>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7504" y="165522"/>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219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0" descr="Nuvole-DSC_32122-rid5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10" descr="meteo_fvg_O"/>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7950" y="165100"/>
            <a:ext cx="1403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Line 7"/>
          <p:cNvSpPr>
            <a:spLocks noChangeShapeType="1"/>
          </p:cNvSpPr>
          <p:nvPr/>
        </p:nvSpPr>
        <p:spPr bwMode="auto">
          <a:xfrm>
            <a:off x="1619250" y="476250"/>
            <a:ext cx="6985000" cy="0"/>
          </a:xfrm>
          <a:prstGeom prst="line">
            <a:avLst/>
          </a:prstGeom>
          <a:noFill/>
          <a:ln w="936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57350" name="Rectangle 12"/>
          <p:cNvSpPr>
            <a:spLocks noChangeArrowheads="1"/>
          </p:cNvSpPr>
          <p:nvPr/>
        </p:nvSpPr>
        <p:spPr bwMode="auto">
          <a:xfrm>
            <a:off x="3132138" y="981075"/>
            <a:ext cx="3097212"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1"/>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spcBef>
                <a:spcPct val="0"/>
              </a:spcBef>
              <a:buFontTx/>
              <a:buNone/>
            </a:pPr>
            <a:r>
              <a:rPr lang="it-IT" altLang="it-IT" sz="5400" i="1">
                <a:solidFill>
                  <a:srgbClr val="CC6600"/>
                </a:solidFill>
              </a:rPr>
              <a:t>grazie</a:t>
            </a:r>
          </a:p>
        </p:txBody>
      </p:sp>
      <p:sp>
        <p:nvSpPr>
          <p:cNvPr id="57351" name="Rectangle 12"/>
          <p:cNvSpPr>
            <a:spLocks noChangeArrowheads="1"/>
          </p:cNvSpPr>
          <p:nvPr/>
        </p:nvSpPr>
        <p:spPr bwMode="auto">
          <a:xfrm>
            <a:off x="1763713" y="2636838"/>
            <a:ext cx="5688012" cy="2376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1"/>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ctr">
              <a:buFontTx/>
              <a:buNone/>
            </a:pPr>
            <a:r>
              <a:rPr lang="it-IT" altLang="it-IT" sz="2000">
                <a:solidFill>
                  <a:srgbClr val="003399"/>
                </a:solidFill>
              </a:rPr>
              <a:t>ARPA FVG - struttura OSMER </a:t>
            </a:r>
          </a:p>
          <a:p>
            <a:pPr algn="ctr">
              <a:buFontTx/>
              <a:buNone/>
            </a:pPr>
            <a:r>
              <a:rPr lang="it-IT" altLang="it-IT" sz="2000">
                <a:solidFill>
                  <a:srgbClr val="003399"/>
                </a:solidFill>
              </a:rPr>
              <a:t>Osservatorio Meteorologico Regionale</a:t>
            </a:r>
          </a:p>
          <a:p>
            <a:pPr algn="ctr" eaLnBrk="1" hangingPunct="1">
              <a:spcBef>
                <a:spcPct val="0"/>
              </a:spcBef>
              <a:buFontTx/>
              <a:buNone/>
            </a:pPr>
            <a:r>
              <a:rPr lang="it-IT" altLang="it-IT" sz="2000">
                <a:solidFill>
                  <a:srgbClr val="003399"/>
                </a:solidFill>
              </a:rPr>
              <a:t>Settore Meteo del CFD di Protezione Civile FVG</a:t>
            </a:r>
            <a:endParaRPr lang="en-GB" altLang="it-IT" sz="2000">
              <a:solidFill>
                <a:srgbClr val="003399"/>
              </a:solidFill>
            </a:endParaRPr>
          </a:p>
          <a:p>
            <a:pPr algn="ctr">
              <a:spcBef>
                <a:spcPct val="30000"/>
              </a:spcBef>
              <a:buFontTx/>
              <a:buNone/>
            </a:pPr>
            <a:r>
              <a:rPr lang="it-IT" altLang="it-IT" sz="2000">
                <a:solidFill>
                  <a:srgbClr val="003399"/>
                </a:solidFill>
              </a:rPr>
              <a:t>via Oberdan 18/a - 33040 Visco UD </a:t>
            </a:r>
            <a:endParaRPr lang="en-US" altLang="it-IT" sz="2000">
              <a:solidFill>
                <a:srgbClr val="003399"/>
              </a:solidFill>
            </a:endParaRPr>
          </a:p>
          <a:p>
            <a:pPr algn="ctr">
              <a:buFontTx/>
              <a:buNone/>
            </a:pPr>
            <a:r>
              <a:rPr lang="en-US" altLang="it-IT" sz="2000">
                <a:solidFill>
                  <a:srgbClr val="003399"/>
                </a:solidFill>
              </a:rPr>
              <a:t>tel +39 0432 934111, fax: +39 0432 934100</a:t>
            </a:r>
            <a:br>
              <a:rPr lang="en-US" altLang="it-IT" sz="2000">
                <a:solidFill>
                  <a:srgbClr val="003399"/>
                </a:solidFill>
              </a:rPr>
            </a:br>
            <a:r>
              <a:rPr lang="en-US" altLang="it-IT" sz="2000">
                <a:solidFill>
                  <a:srgbClr val="003399"/>
                </a:solidFill>
              </a:rPr>
              <a:t>info@ meteo.fvg.it - www.meteo.fvg.it</a:t>
            </a:r>
            <a:endParaRPr lang="it-IT" altLang="it-IT" sz="2000">
              <a:solidFill>
                <a:srgbClr val="003399"/>
              </a:solidFill>
            </a:endParaRPr>
          </a:p>
        </p:txBody>
      </p:sp>
      <p:sp>
        <p:nvSpPr>
          <p:cNvPr id="57352" name="Rectangle 3"/>
          <p:cNvSpPr>
            <a:spLocks noChangeArrowheads="1"/>
          </p:cNvSpPr>
          <p:nvPr/>
        </p:nvSpPr>
        <p:spPr bwMode="auto">
          <a:xfrm>
            <a:off x="1763713" y="188913"/>
            <a:ext cx="66246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rgbClr val="002060"/>
                </a:solidFill>
                <a:latin typeface="Calibri" pitchFamily="34" charset="0"/>
              </a:defRPr>
            </a:lvl1pPr>
            <a:lvl2pPr marL="742950" indent="-285750" eaLnBrk="0" hangingPunct="0">
              <a:spcBef>
                <a:spcPct val="20000"/>
              </a:spcBef>
              <a:buChar char="–"/>
              <a:defRPr sz="2800" b="1">
                <a:solidFill>
                  <a:srgbClr val="002060"/>
                </a:solidFill>
                <a:latin typeface="Calibri" pitchFamily="34" charset="0"/>
              </a:defRPr>
            </a:lvl2pPr>
            <a:lvl3pPr marL="1143000" indent="-228600" eaLnBrk="0" hangingPunct="0">
              <a:spcBef>
                <a:spcPct val="20000"/>
              </a:spcBef>
              <a:buChar char="•"/>
              <a:defRPr sz="2400" b="1">
                <a:solidFill>
                  <a:srgbClr val="002060"/>
                </a:solidFill>
                <a:latin typeface="Calibri" pitchFamily="34" charset="0"/>
              </a:defRPr>
            </a:lvl3pPr>
            <a:lvl4pPr marL="1600200" indent="-228600" eaLnBrk="0" hangingPunct="0">
              <a:spcBef>
                <a:spcPct val="20000"/>
              </a:spcBef>
              <a:buChar char="–"/>
              <a:defRPr sz="2000" b="1">
                <a:solidFill>
                  <a:srgbClr val="002060"/>
                </a:solidFill>
                <a:latin typeface="Calibri" pitchFamily="34" charset="0"/>
              </a:defRPr>
            </a:lvl4pPr>
            <a:lvl5pPr marL="2057400" indent="-228600" eaLnBrk="0" hangingPunct="0">
              <a:spcBef>
                <a:spcPct val="20000"/>
              </a:spcBef>
              <a:buChar char="»"/>
              <a:defRPr sz="2000" b="1">
                <a:solidFill>
                  <a:srgbClr val="002060"/>
                </a:solidFill>
                <a:latin typeface="Calibri" pitchFamily="34" charset="0"/>
              </a:defRPr>
            </a:lvl5pPr>
            <a:lvl6pPr marL="2514600" indent="-228600" eaLnBrk="0" fontAlgn="base" hangingPunct="0">
              <a:spcBef>
                <a:spcPct val="20000"/>
              </a:spcBef>
              <a:spcAft>
                <a:spcPct val="0"/>
              </a:spcAft>
              <a:buChar char="»"/>
              <a:defRPr sz="2000" b="1">
                <a:solidFill>
                  <a:srgbClr val="002060"/>
                </a:solidFill>
                <a:latin typeface="Calibri" pitchFamily="34" charset="0"/>
              </a:defRPr>
            </a:lvl6pPr>
            <a:lvl7pPr marL="2971800" indent="-228600" eaLnBrk="0" fontAlgn="base" hangingPunct="0">
              <a:spcBef>
                <a:spcPct val="20000"/>
              </a:spcBef>
              <a:spcAft>
                <a:spcPct val="0"/>
              </a:spcAft>
              <a:buChar char="»"/>
              <a:defRPr sz="2000" b="1">
                <a:solidFill>
                  <a:srgbClr val="002060"/>
                </a:solidFill>
                <a:latin typeface="Calibri" pitchFamily="34" charset="0"/>
              </a:defRPr>
            </a:lvl7pPr>
            <a:lvl8pPr marL="3429000" indent="-228600" eaLnBrk="0" fontAlgn="base" hangingPunct="0">
              <a:spcBef>
                <a:spcPct val="20000"/>
              </a:spcBef>
              <a:spcAft>
                <a:spcPct val="0"/>
              </a:spcAft>
              <a:buChar char="»"/>
              <a:defRPr sz="2000" b="1">
                <a:solidFill>
                  <a:srgbClr val="002060"/>
                </a:solidFill>
                <a:latin typeface="Calibri" pitchFamily="34" charset="0"/>
              </a:defRPr>
            </a:lvl8pPr>
            <a:lvl9pPr marL="3886200" indent="-228600" eaLnBrk="0" fontAlgn="base" hangingPunct="0">
              <a:spcBef>
                <a:spcPct val="20000"/>
              </a:spcBef>
              <a:spcAft>
                <a:spcPct val="0"/>
              </a:spcAft>
              <a:buChar char="»"/>
              <a:defRPr sz="2000" b="1">
                <a:solidFill>
                  <a:srgbClr val="002060"/>
                </a:solidFill>
                <a:latin typeface="Calibri" pitchFamily="34" charset="0"/>
              </a:defRPr>
            </a:lvl9pPr>
          </a:lstStyle>
          <a:p>
            <a:pPr algn="r">
              <a:spcBef>
                <a:spcPct val="0"/>
              </a:spcBef>
              <a:buFontTx/>
              <a:buNone/>
            </a:pPr>
            <a:r>
              <a:rPr lang="it-IT" altLang="it-IT" sz="1400" b="0" i="1">
                <a:solidFill>
                  <a:srgbClr val="CC6600"/>
                </a:solidFill>
              </a:rPr>
              <a:t>introduzione ai cambiamenti climatici in Friuli Venezia Giulia</a:t>
            </a:r>
          </a:p>
        </p:txBody>
      </p:sp>
      <p:pic>
        <p:nvPicPr>
          <p:cNvPr id="9" name="Immagin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00733" y="123453"/>
            <a:ext cx="391158" cy="497235"/>
          </a:xfrm>
          <a:prstGeom prst="rect">
            <a:avLst/>
          </a:prstGeom>
        </p:spPr>
      </p:pic>
    </p:spTree>
    <p:extLst>
      <p:ext uri="{BB962C8B-B14F-4D97-AF65-F5344CB8AC3E}">
        <p14:creationId xmlns:p14="http://schemas.microsoft.com/office/powerpoint/2010/main" val="796024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9"/>
</p:tagLst>
</file>

<file path=ppt/tags/tag2.xml><?xml version="1.0" encoding="utf-8"?>
<p:tagLst xmlns:a="http://schemas.openxmlformats.org/drawingml/2006/main" xmlns:r="http://schemas.openxmlformats.org/officeDocument/2006/relationships" xmlns:p="http://schemas.openxmlformats.org/presentationml/2006/main">
  <p:tag name="TIMING" val="|10.9"/>
</p:tagLst>
</file>

<file path=ppt/theme/theme1.xml><?xml version="1.0" encoding="utf-8"?>
<a:theme xmlns:a="http://schemas.openxmlformats.org/drawingml/2006/main" name="slidesCC-modello23apr15">
  <a:themeElements>
    <a:clrScheme name="sfondo previsioni.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rgbClr val="003399"/>
            </a:solidFill>
            <a:effectLst/>
            <a:latin typeface="Verdan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rgbClr val="003399"/>
            </a:solidFill>
            <a:effectLst/>
            <a:latin typeface="Verdana" pitchFamily="34" charset="0"/>
          </a:defRPr>
        </a:defPPr>
      </a:lstStyle>
    </a:lnDef>
  </a:objectDefaults>
  <a:extraClrSchemeLst>
    <a:extraClrScheme>
      <a:clrScheme name="sfondo previsioni.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fondo previsioni.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fondo previsioni.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fondo previsioni.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fondo previsioni.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fondo previsioni.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fondo previsioni.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fondo previsioni">
  <a:themeElements>
    <a:clrScheme name="sfondo previsioni.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fondo previsioni.po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rgbClr val="003399"/>
            </a:solidFill>
            <a:effectLst/>
            <a:latin typeface="Verdan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rgbClr val="003399"/>
            </a:solidFill>
            <a:effectLst/>
            <a:latin typeface="Verdana" pitchFamily="34" charset="0"/>
          </a:defRPr>
        </a:defPPr>
      </a:lstStyle>
    </a:lnDef>
  </a:objectDefaults>
  <a:extraClrSchemeLst>
    <a:extraClrScheme>
      <a:clrScheme name="sfondo previsioni.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fondo previsioni.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fondo previsioni.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fondo previsioni.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fondo previsioni.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fondo previsioni.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fondo previsioni.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slidesCC-modello23apr15</Template>
  <TotalTime>5432</TotalTime>
  <Words>6882</Words>
  <Application>Microsoft Office PowerPoint</Application>
  <PresentationFormat>Presentazione su schermo (4:3)</PresentationFormat>
  <Paragraphs>884</Paragraphs>
  <Slides>92</Slides>
  <Notes>66</Notes>
  <HiddenSlides>5</HiddenSlides>
  <MMClips>0</MMClips>
  <ScaleCrop>false</ScaleCrop>
  <HeadingPairs>
    <vt:vector size="6" baseType="variant">
      <vt:variant>
        <vt:lpstr>Tema</vt:lpstr>
      </vt:variant>
      <vt:variant>
        <vt:i4>2</vt:i4>
      </vt:variant>
      <vt:variant>
        <vt:lpstr>Server OLE incorporati</vt:lpstr>
      </vt:variant>
      <vt:variant>
        <vt:i4>1</vt:i4>
      </vt:variant>
      <vt:variant>
        <vt:lpstr>Titoli diapositive</vt:lpstr>
      </vt:variant>
      <vt:variant>
        <vt:i4>92</vt:i4>
      </vt:variant>
    </vt:vector>
  </HeadingPairs>
  <TitlesOfParts>
    <vt:vector size="95" baseType="lpstr">
      <vt:lpstr>slidesCC-modello23apr15</vt:lpstr>
      <vt:lpstr>sfondo previsioni</vt:lpstr>
      <vt:lpstr>Image</vt:lpstr>
      <vt:lpstr>Presentazione standard di PowerPoint</vt:lpstr>
      <vt:lpstr>parliamo di cambiamenti climatici: per amore o per forza?</vt:lpstr>
      <vt:lpstr>per amore di:</vt:lpstr>
      <vt:lpstr>per amore di:</vt:lpstr>
      <vt:lpstr>per amore di:</vt:lpstr>
      <vt:lpstr>per amore di:</vt:lpstr>
      <vt:lpstr>per amore di:</vt:lpstr>
      <vt:lpstr>per amore di:</vt:lpstr>
      <vt:lpstr>per amore di:</vt:lpstr>
      <vt:lpstr>per amore di:</vt:lpstr>
      <vt:lpstr>per amore di:</vt:lpstr>
      <vt:lpstr>per amore di:</vt:lpstr>
      <vt:lpstr>per amore di:</vt:lpstr>
      <vt:lpstr>perché riguardano tutto questo</vt:lpstr>
      <vt:lpstr>«il clima è quello che ti aspetti,  il tempo è quello che ti capita»</vt:lpstr>
      <vt:lpstr>ci basiamo su DATI, ELABORAZIONI, ANALISI</vt:lpstr>
      <vt:lpstr>vediamo insieme:</vt:lpstr>
      <vt:lpstr>come sta cambiando il clima  in Friuli Venezia Giulia?</vt:lpstr>
      <vt:lpstr>i ghiacciai del Monte Canin stanno scomparendo</vt:lpstr>
      <vt:lpstr>T FVG</vt:lpstr>
      <vt:lpstr>UD: T 100 anni</vt:lpstr>
      <vt:lpstr>aumenta la temperatura media AUTUNNALE</vt:lpstr>
      <vt:lpstr>aumenta la temperatura media INVERNALE</vt:lpstr>
      <vt:lpstr>aumenta la temperatura media PRIMAVERILE</vt:lpstr>
      <vt:lpstr>aumenta la temperatura media ESTIVA</vt:lpstr>
      <vt:lpstr>Come è andata l’estate 2016? </vt:lpstr>
      <vt:lpstr>Come è andata l’estate 2016? </vt:lpstr>
      <vt:lpstr>l’ESTATE tende ad essere nettamente più calda</vt:lpstr>
      <vt:lpstr>aumenta la media delle temperature  MASSIME ESTIVE</vt:lpstr>
      <vt:lpstr>Presentazione standard di PowerPoint</vt:lpstr>
      <vt:lpstr>Presentazione standard di PowerPoint</vt:lpstr>
      <vt:lpstr>Presentazione standard di PowerPoint</vt:lpstr>
      <vt:lpstr>Presentazione standard di PowerPoint</vt:lpstr>
      <vt:lpstr>precipitazioni FVG</vt:lpstr>
      <vt:lpstr>UD: piogge 100 anni</vt:lpstr>
      <vt:lpstr>Presentazione standard di PowerPoint</vt:lpstr>
      <vt:lpstr>Presentazione standard di PowerPoint</vt:lpstr>
      <vt:lpstr>Piogge mensili UD (zoom)</vt:lpstr>
      <vt:lpstr>Piogge mensili UD (zoom)</vt:lpstr>
      <vt:lpstr>Piogge mensili UD (zoom)</vt:lpstr>
      <vt:lpstr>Piogge mensili UD (zoom)</vt:lpstr>
      <vt:lpstr>Piogge mensili UD (zoom)</vt:lpstr>
      <vt:lpstr>collegamento locale-globale</vt:lpstr>
      <vt:lpstr>Pianura: T 50 anni</vt:lpstr>
      <vt:lpstr>Mappa variazioni T pianeta</vt:lpstr>
      <vt:lpstr>T globale – animazione NASA</vt:lpstr>
      <vt:lpstr>Grafico T globale animato</vt:lpstr>
      <vt:lpstr>diminuisce  la copertura nevosa primaverile nell’emisfero nord</vt:lpstr>
      <vt:lpstr>perché cambia il clima?</vt:lpstr>
      <vt:lpstr>il clima è cambiato molte volte in passato,</vt:lpstr>
      <vt:lpstr>il clima cambia per diverse cause</vt:lpstr>
      <vt:lpstr>Modelli 2 forzanti</vt:lpstr>
      <vt:lpstr>aumentano i “gas serra” - aumenta la temperatura</vt:lpstr>
      <vt:lpstr>Statement IPCC causa antropogenica</vt:lpstr>
      <vt:lpstr>Variazioni CO2 10.000/60 anni</vt:lpstr>
      <vt:lpstr>dove stiamo andando?</vt:lpstr>
      <vt:lpstr>T med superficiale globale</vt:lpstr>
      <vt:lpstr>quanto aumenterà la temperatura in Italia?</vt:lpstr>
      <vt:lpstr>Come aumenterà la temperatura in Italia?</vt:lpstr>
      <vt:lpstr>Impatti, conseguenze</vt:lpstr>
      <vt:lpstr>i recenti cambiamenti climatici  hanno avuto e avranno  impatti diffusi sui sistemi umani e naturali </vt:lpstr>
      <vt:lpstr>Impatti CC: globali e regionali, diversificati</vt:lpstr>
      <vt:lpstr>Impatti CC: regionali – Europa (SOER)</vt:lpstr>
      <vt:lpstr>Impatti CC: regionali – Europa (SOER)</vt:lpstr>
      <vt:lpstr>Impatti CC: FVG</vt:lpstr>
      <vt:lpstr>Impatti FVG - agricoltura</vt:lpstr>
      <vt:lpstr>quali impatti sui nostri vigneti?</vt:lpstr>
      <vt:lpstr>FVG: costi innevamento</vt:lpstr>
      <vt:lpstr>Impatti CC: salute</vt:lpstr>
      <vt:lpstr>Impatti CC: salute</vt:lpstr>
      <vt:lpstr>Migranti domani: CC</vt:lpstr>
      <vt:lpstr>i cambiamenti climatici aggraveranno la situazione</vt:lpstr>
      <vt:lpstr>Presentazione standard di PowerPoint</vt:lpstr>
      <vt:lpstr>Cosa possiamo fare</vt:lpstr>
      <vt:lpstr>possiamo agire in due modi</vt:lpstr>
      <vt:lpstr>Presentazione standard di PowerPoint</vt:lpstr>
      <vt:lpstr>Presentazione standard di PowerPoint</vt:lpstr>
      <vt:lpstr>Presentazione standard di PowerPoint</vt:lpstr>
      <vt:lpstr>Quanto costa fermare il cambiamento climatico?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il clima è un bene comune</vt:lpstr>
      <vt:lpstr>Presentazione standard di PowerPoint</vt:lpstr>
      <vt:lpstr>la posta in gioco è importante</vt:lpstr>
      <vt:lpstr>PENSIAMOCI … ne vale la pena!</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Flapp Federica</dc:creator>
  <cp:lastModifiedBy>micheletti stefano</cp:lastModifiedBy>
  <cp:revision>338</cp:revision>
  <dcterms:created xsi:type="dcterms:W3CDTF">2015-05-25T09:05:49Z</dcterms:created>
  <dcterms:modified xsi:type="dcterms:W3CDTF">2016-09-23T09:42:54Z</dcterms:modified>
</cp:coreProperties>
</file>