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304" r:id="rId17"/>
    <p:sldId id="282" r:id="rId18"/>
    <p:sldId id="280" r:id="rId19"/>
    <p:sldId id="281" r:id="rId20"/>
    <p:sldId id="305" r:id="rId21"/>
    <p:sldId id="283" r:id="rId22"/>
    <p:sldId id="284" r:id="rId23"/>
    <p:sldId id="285" r:id="rId24"/>
    <p:sldId id="286" r:id="rId25"/>
    <p:sldId id="287" r:id="rId26"/>
    <p:sldId id="288" r:id="rId27"/>
    <p:sldId id="289" r:id="rId28"/>
    <p:sldId id="290" r:id="rId29"/>
    <p:sldId id="291" r:id="rId30"/>
    <p:sldId id="292" r:id="rId31"/>
    <p:sldId id="295" r:id="rId32"/>
    <p:sldId id="307" r:id="rId33"/>
    <p:sldId id="294" r:id="rId34"/>
    <p:sldId id="306" r:id="rId35"/>
    <p:sldId id="293" r:id="rId36"/>
    <p:sldId id="256" r:id="rId37"/>
    <p:sldId id="308" r:id="rId38"/>
    <p:sldId id="30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80999-2E3C-4352-9059-A0355D17ADD6}" type="datetimeFigureOut">
              <a:rPr lang="en-US" smtClean="0"/>
              <a:pPr/>
              <a:t>4/14/2009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248BF-C203-4F8F-B390-383FE09549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46B241-6621-44C4-80B4-803EE0A2FE79}" type="slidenum">
              <a:rPr lang="en-US" smtClean="0"/>
              <a:pPr/>
              <a:t>1</a:t>
            </a:fld>
            <a:endParaRPr lang="en-US" smtClean="0"/>
          </a:p>
        </p:txBody>
      </p:sp>
      <p:sp>
        <p:nvSpPr>
          <p:cNvPr id="66563" name="Rectangle 7"/>
          <p:cNvSpPr txBox="1">
            <a:spLocks noGrp="1" noChangeArrowheads="1"/>
          </p:cNvSpPr>
          <p:nvPr/>
        </p:nvSpPr>
        <p:spPr bwMode="auto">
          <a:xfrm>
            <a:off x="3884002" y="8686379"/>
            <a:ext cx="2972899" cy="455513"/>
          </a:xfrm>
          <a:prstGeom prst="rect">
            <a:avLst/>
          </a:prstGeom>
          <a:noFill/>
          <a:ln w="9525">
            <a:noFill/>
            <a:miter lim="800000"/>
            <a:headEnd/>
            <a:tailEnd/>
          </a:ln>
        </p:spPr>
        <p:txBody>
          <a:bodyPr lIns="95930" tIns="47965" rIns="95930" bIns="47965" anchor="b"/>
          <a:lstStyle/>
          <a:p>
            <a:pPr algn="r" defTabSz="908050"/>
            <a:fld id="{BA7D1B0A-ABCA-47ED-ADA0-28D174E9DFED}" type="slidenum">
              <a:rPr lang="en-US" sz="1300"/>
              <a:pPr algn="r" defTabSz="908050"/>
              <a:t>1</a:t>
            </a:fld>
            <a:endParaRPr lang="en-US" sz="1300"/>
          </a:p>
        </p:txBody>
      </p:sp>
      <p:sp>
        <p:nvSpPr>
          <p:cNvPr id="66564" name="Rectangle 7"/>
          <p:cNvSpPr txBox="1">
            <a:spLocks noGrp="1" noChangeArrowheads="1"/>
          </p:cNvSpPr>
          <p:nvPr/>
        </p:nvSpPr>
        <p:spPr bwMode="auto">
          <a:xfrm>
            <a:off x="3884002" y="8686379"/>
            <a:ext cx="2972899" cy="455513"/>
          </a:xfrm>
          <a:prstGeom prst="rect">
            <a:avLst/>
          </a:prstGeom>
          <a:noFill/>
          <a:ln w="9525">
            <a:noFill/>
            <a:miter lim="800000"/>
            <a:headEnd/>
            <a:tailEnd/>
          </a:ln>
        </p:spPr>
        <p:txBody>
          <a:bodyPr lIns="100650" tIns="50325" rIns="100650" bIns="50325" anchor="b"/>
          <a:lstStyle/>
          <a:p>
            <a:pPr algn="r" defTabSz="1004888"/>
            <a:fld id="{47079FBD-4AA2-4D83-80C1-47C5D4CCB2F4}" type="slidenum">
              <a:rPr lang="en-US" sz="1400"/>
              <a:pPr algn="r" defTabSz="1004888"/>
              <a:t>1</a:t>
            </a:fld>
            <a:endParaRPr lang="en-US" sz="1400"/>
          </a:p>
        </p:txBody>
      </p:sp>
      <p:sp>
        <p:nvSpPr>
          <p:cNvPr id="665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6" name="Rectangle 3"/>
          <p:cNvSpPr>
            <a:spLocks noGrp="1" noChangeArrowheads="1"/>
          </p:cNvSpPr>
          <p:nvPr>
            <p:ph type="body" idx="1"/>
          </p:nvPr>
        </p:nvSpPr>
        <p:spPr>
          <a:noFill/>
          <a:ln/>
        </p:spPr>
        <p:txBody>
          <a:bodyPr lIns="100650" tIns="50325" rIns="100650" bIns="50325"/>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EC543E3-E921-4454-883B-8E2A8F4C2D6C}" type="slidenum">
              <a:rPr lang="en-US" smtClean="0"/>
              <a:pPr/>
              <a:t>28</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0BC6846-BBEF-4CE0-A783-EEC4A0902B8D}" type="slidenum">
              <a:rPr lang="en-US" smtClean="0"/>
              <a:pPr/>
              <a:t>29</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A248BF-C203-4F8F-B390-383FE09549DE}"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0EF829B-C5ED-410D-88AE-576DB5AF32AD}" type="slidenum">
              <a:rPr lang="en-US" smtClean="0"/>
              <a:pPr/>
              <a:t>4</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A0ED881-CC56-47C6-9804-69FF9A375B84}" type="slidenum">
              <a:rPr lang="en-US" smtClean="0"/>
              <a:pPr/>
              <a:t>6</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7679DD9-58F3-4AF9-93CB-C295B67DB3D6}" type="slidenum">
              <a:rPr lang="en-US" smtClean="0"/>
              <a:pPr/>
              <a:t>7</a:t>
            </a:fld>
            <a:endParaRPr lang="en-US" smtClean="0"/>
          </a:p>
        </p:txBody>
      </p:sp>
      <p:sp>
        <p:nvSpPr>
          <p:cNvPr id="69635" name="Rectangle 7"/>
          <p:cNvSpPr txBox="1">
            <a:spLocks noGrp="1" noChangeArrowheads="1"/>
          </p:cNvSpPr>
          <p:nvPr/>
        </p:nvSpPr>
        <p:spPr bwMode="auto">
          <a:xfrm>
            <a:off x="3884002" y="8686379"/>
            <a:ext cx="2972899" cy="455513"/>
          </a:xfrm>
          <a:prstGeom prst="rect">
            <a:avLst/>
          </a:prstGeom>
          <a:noFill/>
          <a:ln w="9525">
            <a:noFill/>
            <a:miter lim="800000"/>
            <a:headEnd/>
            <a:tailEnd/>
          </a:ln>
        </p:spPr>
        <p:txBody>
          <a:bodyPr lIns="95939" tIns="47969" rIns="95939" bIns="47969" anchor="b"/>
          <a:lstStyle/>
          <a:p>
            <a:pPr algn="r" defTabSz="958850"/>
            <a:fld id="{BF552BEE-BE41-418F-984B-AF980D17E5D4}" type="slidenum">
              <a:rPr lang="en-US" sz="1300"/>
              <a:pPr algn="r" defTabSz="958850"/>
              <a:t>7</a:t>
            </a:fld>
            <a:endParaRPr lang="en-US" sz="1300"/>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583EDA6-5782-4DE2-8E6B-576BA27DAA0F}" type="slidenum">
              <a:rPr lang="en-US" smtClean="0"/>
              <a:pPr/>
              <a:t>12</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002" y="8686379"/>
            <a:ext cx="2972899" cy="455513"/>
          </a:xfrm>
          <a:prstGeom prst="rect">
            <a:avLst/>
          </a:prstGeom>
          <a:noFill/>
          <a:ln w="9525">
            <a:noFill/>
            <a:miter lim="800000"/>
            <a:headEnd/>
            <a:tailEnd/>
          </a:ln>
        </p:spPr>
        <p:txBody>
          <a:bodyPr lIns="95939" tIns="47969" rIns="95939" bIns="47969" anchor="b"/>
          <a:lstStyle/>
          <a:p>
            <a:pPr algn="r" defTabSz="958850"/>
            <a:fld id="{FD856726-5536-45CE-9CC8-26E7A325C11D}" type="slidenum">
              <a:rPr lang="en-US" sz="1300"/>
              <a:pPr algn="r" defTabSz="958850"/>
              <a:t>22</a:t>
            </a:fld>
            <a:endParaRPr lang="en-US" sz="130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C17B1F3-2081-49D2-9C2F-7D642245C381}" type="slidenum">
              <a:rPr lang="en-US" smtClean="0"/>
              <a:pPr/>
              <a:t>23</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4756" name="Slide Number Placeholder 3"/>
          <p:cNvSpPr>
            <a:spLocks noGrp="1"/>
          </p:cNvSpPr>
          <p:nvPr>
            <p:ph type="sldNum" sz="quarter" idx="5"/>
          </p:nvPr>
        </p:nvSpPr>
        <p:spPr>
          <a:noFill/>
        </p:spPr>
        <p:txBody>
          <a:bodyPr/>
          <a:lstStyle/>
          <a:p>
            <a:fld id="{47701A9E-1662-48B2-BCF6-98C3C1DE1BB1}" type="slidenum">
              <a:rPr lang="en-US" smtClean="0"/>
              <a:pPr/>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401151F-2540-45CC-A78F-82D650176AFD}" type="slidenum">
              <a:rPr lang="en-US" smtClean="0"/>
              <a:pPr/>
              <a:t>27</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Warwick April 14,2009</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Marcello A. Giorgi</a:t>
            </a:r>
            <a:endParaRPr lang="en-US"/>
          </a:p>
        </p:txBody>
      </p:sp>
      <p:sp>
        <p:nvSpPr>
          <p:cNvPr id="5" name="Slide Number Placeholder 5"/>
          <p:cNvSpPr>
            <a:spLocks noGrp="1"/>
          </p:cNvSpPr>
          <p:nvPr>
            <p:ph type="sldNum" sz="quarter" idx="12"/>
          </p:nvPr>
        </p:nvSpPr>
        <p:spPr/>
        <p:txBody>
          <a:bodyPr/>
          <a:lstStyle>
            <a:lvl1pPr>
              <a:defRPr/>
            </a:lvl1pPr>
          </a:lstStyle>
          <a:p>
            <a:pPr>
              <a:defRPr/>
            </a:pPr>
            <a:fld id="{A3356182-8BB6-4BC7-BD60-B58706D72F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Warwick April 14,2009</a:t>
            </a:r>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Warwick April 14,2009</a:t>
            </a:r>
            <a:endParaRPr lang="en-US"/>
          </a:p>
        </p:txBody>
      </p:sp>
      <p:sp>
        <p:nvSpPr>
          <p:cNvPr id="8" name="Footer Placeholder 7"/>
          <p:cNvSpPr>
            <a:spLocks noGrp="1"/>
          </p:cNvSpPr>
          <p:nvPr>
            <p:ph type="ftr" sz="quarter" idx="11"/>
          </p:nvPr>
        </p:nvSpPr>
        <p:spPr/>
        <p:txBody>
          <a:bodyPr/>
          <a:lstStyle/>
          <a:p>
            <a:r>
              <a:rPr lang="en-US" smtClean="0"/>
              <a:t>Marcello A. Giorgi</a:t>
            </a:r>
            <a:endParaRPr lang="en-US"/>
          </a:p>
        </p:txBody>
      </p:sp>
      <p:sp>
        <p:nvSpPr>
          <p:cNvPr id="9" name="Slide Number Placeholder 8"/>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Warwick April 14,2009</a:t>
            </a:r>
            <a:endParaRPr lang="en-US"/>
          </a:p>
        </p:txBody>
      </p:sp>
      <p:sp>
        <p:nvSpPr>
          <p:cNvPr id="4" name="Footer Placeholder 3"/>
          <p:cNvSpPr>
            <a:spLocks noGrp="1"/>
          </p:cNvSpPr>
          <p:nvPr>
            <p:ph type="ftr" sz="quarter" idx="11"/>
          </p:nvPr>
        </p:nvSpPr>
        <p:spPr/>
        <p:txBody>
          <a:bodyPr/>
          <a:lstStyle/>
          <a:p>
            <a:r>
              <a:rPr lang="en-US" smtClean="0"/>
              <a:t>Marcello A. Giorgi</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Warwick April 14,2009</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Warwick April 14,2009</a:t>
            </a:r>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Warwick April 14,2009</a:t>
            </a:r>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Warwick April 14,2009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Marcello A. Giorgi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3EBD0-19EB-41E8-92E3-E70AEADB72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unipi.it/princ.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Microsoft_Office_Excel_97-2003_Worksheet2.xls"/></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i.infn.it/SuperB/review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i.infn.it/SuperB/review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3"/>
          <p:cNvSpPr>
            <a:spLocks noGrp="1"/>
          </p:cNvSpPr>
          <p:nvPr>
            <p:ph type="sldNum" sz="quarter" idx="12"/>
          </p:nvPr>
        </p:nvSpPr>
        <p:spPr>
          <a:xfrm>
            <a:off x="7010400" y="6492875"/>
            <a:ext cx="2133600" cy="365125"/>
          </a:xfrm>
        </p:spPr>
        <p:txBody>
          <a:bodyPr/>
          <a:lstStyle/>
          <a:p>
            <a:pPr>
              <a:defRPr/>
            </a:pPr>
            <a:fld id="{8CE0F372-26AF-499A-9B92-22000122AE65}" type="slidenum">
              <a:rPr lang="en-US" smtClean="0"/>
              <a:pPr>
                <a:defRPr/>
              </a:pPr>
              <a:t>1</a:t>
            </a:fld>
            <a:endParaRPr lang="en-US" dirty="0" smtClean="0"/>
          </a:p>
        </p:txBody>
      </p:sp>
      <p:sp>
        <p:nvSpPr>
          <p:cNvPr id="6151" name="Footer Placeholder 2"/>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endParaRPr>
          </a:p>
        </p:txBody>
      </p:sp>
      <p:sp>
        <p:nvSpPr>
          <p:cNvPr id="10" name="Date Placeholder 3"/>
          <p:cNvSpPr txBox="1">
            <a:spLocks noGrp="1"/>
          </p:cNvSpPr>
          <p:nvPr/>
        </p:nvSpPr>
        <p:spPr bwMode="auto">
          <a:xfrm>
            <a:off x="584200" y="4040188"/>
            <a:ext cx="2667000" cy="476250"/>
          </a:xfrm>
          <a:prstGeom prst="rect">
            <a:avLst/>
          </a:prstGeom>
          <a:noFill/>
          <a:ln>
            <a:miter lim="800000"/>
            <a:headEnd/>
            <a:tailEnd/>
          </a:ln>
        </p:spPr>
        <p:txBody>
          <a:bodyPr/>
          <a:lstStyle/>
          <a:p>
            <a:pPr>
              <a:defRPr/>
            </a:pPr>
            <a:r>
              <a:rPr lang="en-US" sz="1400" b="1">
                <a:solidFill>
                  <a:srgbClr val="0066FF"/>
                </a:solidFill>
                <a:latin typeface="+mn-lt"/>
              </a:rPr>
              <a:t> </a:t>
            </a:r>
          </a:p>
          <a:p>
            <a:pPr>
              <a:defRPr/>
            </a:pPr>
            <a:endParaRPr lang="en-US" sz="1400" b="1">
              <a:solidFill>
                <a:srgbClr val="0066FF"/>
              </a:solidFill>
              <a:latin typeface="+mn-lt"/>
            </a:endParaRPr>
          </a:p>
        </p:txBody>
      </p:sp>
      <p:sp>
        <p:nvSpPr>
          <p:cNvPr id="6153" name="Footer Placeholder 4"/>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endParaRPr>
          </a:p>
        </p:txBody>
      </p:sp>
      <p:pic>
        <p:nvPicPr>
          <p:cNvPr id="6154" name="Picture 6" descr="infn"/>
          <p:cNvPicPr>
            <a:picLocks noChangeAspect="1" noChangeArrowheads="1"/>
          </p:cNvPicPr>
          <p:nvPr/>
        </p:nvPicPr>
        <p:blipFill>
          <a:blip r:embed="rId3"/>
          <a:srcRect/>
          <a:stretch>
            <a:fillRect/>
          </a:stretch>
        </p:blipFill>
        <p:spPr bwMode="auto">
          <a:xfrm>
            <a:off x="228600" y="3657600"/>
            <a:ext cx="1008063" cy="990600"/>
          </a:xfrm>
          <a:prstGeom prst="rect">
            <a:avLst/>
          </a:prstGeom>
          <a:noFill/>
          <a:ln w="9525">
            <a:noFill/>
            <a:miter lim="800000"/>
            <a:headEnd/>
            <a:tailEnd/>
          </a:ln>
        </p:spPr>
      </p:pic>
      <p:pic>
        <p:nvPicPr>
          <p:cNvPr id="6155" name="Picture 7" descr="Universita' di Pisa">
            <a:hlinkClick r:id="rId4"/>
          </p:cNvPr>
          <p:cNvPicPr>
            <a:picLocks noChangeAspect="1" noChangeArrowheads="1"/>
          </p:cNvPicPr>
          <p:nvPr/>
        </p:nvPicPr>
        <p:blipFill>
          <a:blip r:embed="rId5"/>
          <a:srcRect/>
          <a:stretch>
            <a:fillRect/>
          </a:stretch>
        </p:blipFill>
        <p:spPr bwMode="auto">
          <a:xfrm>
            <a:off x="7543800" y="3352800"/>
            <a:ext cx="1330325" cy="1163638"/>
          </a:xfrm>
          <a:prstGeom prst="rect">
            <a:avLst/>
          </a:prstGeom>
          <a:noFill/>
          <a:ln w="9525">
            <a:noFill/>
            <a:miter lim="800000"/>
            <a:headEnd/>
            <a:tailEnd/>
          </a:ln>
        </p:spPr>
      </p:pic>
      <p:sp>
        <p:nvSpPr>
          <p:cNvPr id="6156" name="Rectangle 5"/>
          <p:cNvSpPr>
            <a:spLocks noChangeArrowheads="1"/>
          </p:cNvSpPr>
          <p:nvPr/>
        </p:nvSpPr>
        <p:spPr bwMode="auto">
          <a:xfrm>
            <a:off x="1427163" y="3352800"/>
            <a:ext cx="6154737" cy="2441575"/>
          </a:xfrm>
          <a:prstGeom prst="rect">
            <a:avLst/>
          </a:prstGeom>
          <a:noFill/>
          <a:ln w="28575">
            <a:noFill/>
            <a:miter lim="800000"/>
            <a:headEnd/>
            <a:tailEnd/>
          </a:ln>
        </p:spPr>
        <p:txBody>
          <a:bodyPr/>
          <a:lstStyle/>
          <a:p>
            <a:pPr marL="342900" indent="-342900" algn="ctr">
              <a:spcBef>
                <a:spcPct val="20000"/>
              </a:spcBef>
            </a:pPr>
            <a:r>
              <a:rPr lang="en-GB" sz="2800" b="1" dirty="0">
                <a:solidFill>
                  <a:srgbClr val="FF3300"/>
                </a:solidFill>
                <a:latin typeface="Bradley Hand ITC" pitchFamily="66" charset="0"/>
              </a:rPr>
              <a:t>Marcello A. </a:t>
            </a:r>
            <a:r>
              <a:rPr lang="en-GB" sz="2800" b="1" dirty="0" err="1">
                <a:solidFill>
                  <a:srgbClr val="FF3300"/>
                </a:solidFill>
                <a:latin typeface="Bradley Hand ITC" pitchFamily="66" charset="0"/>
              </a:rPr>
              <a:t>Giorgi</a:t>
            </a:r>
            <a:r>
              <a:rPr lang="en-GB" sz="2800" b="1" dirty="0">
                <a:solidFill>
                  <a:srgbClr val="FF3300"/>
                </a:solidFill>
                <a:latin typeface="Bradley Hand ITC" pitchFamily="66" charset="0"/>
              </a:rPr>
              <a:t/>
            </a:r>
            <a:br>
              <a:rPr lang="en-GB" sz="2800" b="1" dirty="0">
                <a:solidFill>
                  <a:srgbClr val="FF3300"/>
                </a:solidFill>
                <a:latin typeface="Bradley Hand ITC" pitchFamily="66" charset="0"/>
              </a:rPr>
            </a:br>
            <a:r>
              <a:rPr lang="en-GB" sz="2400" b="1" dirty="0" err="1">
                <a:solidFill>
                  <a:srgbClr val="FF3300"/>
                </a:solidFill>
                <a:latin typeface="Bradley Hand ITC" pitchFamily="66" charset="0"/>
              </a:rPr>
              <a:t>Università</a:t>
            </a:r>
            <a:r>
              <a:rPr lang="en-GB" sz="2400" b="1" dirty="0">
                <a:solidFill>
                  <a:srgbClr val="FF3300"/>
                </a:solidFill>
                <a:latin typeface="Bradley Hand ITC" pitchFamily="66" charset="0"/>
              </a:rPr>
              <a:t> </a:t>
            </a:r>
            <a:r>
              <a:rPr lang="en-GB" sz="2400" b="1" dirty="0" err="1">
                <a:solidFill>
                  <a:srgbClr val="FF3300"/>
                </a:solidFill>
                <a:latin typeface="Bradley Hand ITC" pitchFamily="66" charset="0"/>
              </a:rPr>
              <a:t>di</a:t>
            </a:r>
            <a:r>
              <a:rPr lang="en-GB" sz="2400" b="1" dirty="0">
                <a:solidFill>
                  <a:srgbClr val="FF3300"/>
                </a:solidFill>
                <a:latin typeface="Bradley Hand ITC" pitchFamily="66" charset="0"/>
              </a:rPr>
              <a:t> Pisa &amp; INFN Pisa</a:t>
            </a:r>
          </a:p>
          <a:p>
            <a:pPr marL="342900" indent="-342900" algn="ctr">
              <a:spcBef>
                <a:spcPct val="20000"/>
              </a:spcBef>
            </a:pPr>
            <a:r>
              <a:rPr lang="en-US" sz="2400" i="1" dirty="0" smtClean="0">
                <a:solidFill>
                  <a:srgbClr val="006BD6"/>
                </a:solidFill>
              </a:rPr>
              <a:t>Warwick</a:t>
            </a:r>
            <a:endParaRPr lang="en-US" sz="2400" i="1" dirty="0">
              <a:solidFill>
                <a:srgbClr val="006BD6"/>
              </a:solidFill>
            </a:endParaRPr>
          </a:p>
          <a:p>
            <a:pPr marL="342900" indent="-342900" algn="ctr">
              <a:spcBef>
                <a:spcPct val="20000"/>
              </a:spcBef>
            </a:pPr>
            <a:r>
              <a:rPr lang="en-US" sz="2400" i="1" dirty="0" smtClean="0">
                <a:solidFill>
                  <a:srgbClr val="006BD6"/>
                </a:solidFill>
              </a:rPr>
              <a:t>April 14, </a:t>
            </a:r>
            <a:r>
              <a:rPr lang="en-US" sz="2400" i="1" dirty="0">
                <a:solidFill>
                  <a:srgbClr val="006BD6"/>
                </a:solidFill>
              </a:rPr>
              <a:t>2009</a:t>
            </a:r>
            <a:endParaRPr lang="en-US" sz="3600" i="1" dirty="0">
              <a:solidFill>
                <a:srgbClr val="006BD6"/>
              </a:solidFill>
            </a:endParaRPr>
          </a:p>
        </p:txBody>
      </p:sp>
      <p:pic>
        <p:nvPicPr>
          <p:cNvPr id="6157"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25875" y="868363"/>
            <a:ext cx="1081088" cy="1123950"/>
          </a:xfrm>
          <a:prstGeom prst="rect">
            <a:avLst/>
          </a:prstGeom>
          <a:noFill/>
          <a:ln w="9525">
            <a:noFill/>
            <a:miter lim="800000"/>
            <a:headEnd/>
            <a:tailEnd/>
          </a:ln>
        </p:spPr>
      </p:pic>
      <p:sp>
        <p:nvSpPr>
          <p:cNvPr id="6158" name="TextBox 16"/>
          <p:cNvSpPr txBox="1">
            <a:spLocks noChangeArrowheads="1"/>
          </p:cNvSpPr>
          <p:nvPr/>
        </p:nvSpPr>
        <p:spPr bwMode="auto">
          <a:xfrm>
            <a:off x="593725" y="1127125"/>
            <a:ext cx="8291513" cy="831850"/>
          </a:xfrm>
          <a:prstGeom prst="rect">
            <a:avLst/>
          </a:prstGeom>
          <a:noFill/>
          <a:ln w="9525">
            <a:noFill/>
            <a:miter lim="800000"/>
            <a:headEnd/>
            <a:tailEnd/>
          </a:ln>
        </p:spPr>
        <p:txBody>
          <a:bodyPr>
            <a:spAutoFit/>
          </a:bodyPr>
          <a:lstStyle/>
          <a:p>
            <a:r>
              <a:rPr lang="en-US" sz="4800">
                <a:latin typeface="Times New Roman" pitchFamily="18" charset="0"/>
                <a:cs typeface="Times New Roman" pitchFamily="18" charset="0"/>
              </a:rPr>
              <a:t>Status of                       Project</a:t>
            </a:r>
          </a:p>
        </p:txBody>
      </p:sp>
      <p:sp>
        <p:nvSpPr>
          <p:cNvPr id="11" name="Date Placeholder 10"/>
          <p:cNvSpPr>
            <a:spLocks noGrp="1"/>
          </p:cNvSpPr>
          <p:nvPr>
            <p:ph type="dt" sz="half" idx="10"/>
          </p:nvPr>
        </p:nvSpPr>
        <p:spPr/>
        <p:txBody>
          <a:bodyPr/>
          <a:lstStyle/>
          <a:p>
            <a:r>
              <a:rPr lang="en-US" smtClean="0"/>
              <a:t>Warwick April 14,2009</a:t>
            </a:r>
            <a:endParaRPr lang="en-US"/>
          </a:p>
        </p:txBody>
      </p:sp>
      <p:sp>
        <p:nvSpPr>
          <p:cNvPr id="12" name="Footer Placeholder 11"/>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46063" y="773113"/>
            <a:ext cx="8229600" cy="4305300"/>
          </a:xfrm>
        </p:spPr>
        <p:txBody>
          <a:bodyPr/>
          <a:lstStyle/>
          <a:p>
            <a:pPr eaLnBrk="1" hangingPunct="1">
              <a:lnSpc>
                <a:spcPct val="80000"/>
              </a:lnSpc>
            </a:pPr>
            <a:endParaRPr lang="en-US" smtClean="0"/>
          </a:p>
          <a:p>
            <a:pPr eaLnBrk="1" hangingPunct="1">
              <a:lnSpc>
                <a:spcPct val="80000"/>
              </a:lnSpc>
              <a:buFont typeface="Arial" charset="0"/>
              <a:buNone/>
            </a:pPr>
            <a:r>
              <a:rPr lang="en-US" smtClean="0"/>
              <a:t>       project was presented at  CERN Council </a:t>
            </a:r>
          </a:p>
          <a:p>
            <a:pPr eaLnBrk="1" hangingPunct="1">
              <a:lnSpc>
                <a:spcPct val="80000"/>
              </a:lnSpc>
              <a:buFont typeface="Arial" charset="0"/>
              <a:buNone/>
            </a:pPr>
            <a:r>
              <a:rPr lang="en-US" smtClean="0"/>
              <a:t>           in European Session.</a:t>
            </a:r>
          </a:p>
          <a:p>
            <a:pPr eaLnBrk="1" hangingPunct="1">
              <a:lnSpc>
                <a:spcPct val="80000"/>
              </a:lnSpc>
              <a:buFont typeface="Arial" charset="0"/>
              <a:buNone/>
            </a:pPr>
            <a:endParaRPr lang="en-US" smtClean="0"/>
          </a:p>
          <a:p>
            <a:pPr eaLnBrk="1" hangingPunct="1">
              <a:lnSpc>
                <a:spcPct val="80000"/>
              </a:lnSpc>
              <a:buFont typeface="Arial" charset="0"/>
              <a:buNone/>
            </a:pPr>
            <a:r>
              <a:rPr lang="en-US" smtClean="0"/>
              <a:t>          TDR phase was  approved last  </a:t>
            </a:r>
          </a:p>
          <a:p>
            <a:pPr eaLnBrk="1" hangingPunct="1">
              <a:lnSpc>
                <a:spcPct val="80000"/>
              </a:lnSpc>
              <a:buFont typeface="Arial" charset="0"/>
              <a:buNone/>
            </a:pPr>
            <a:r>
              <a:rPr lang="en-US" smtClean="0"/>
              <a:t>          December 2008 by the Board of Directors    of  INFN.</a:t>
            </a:r>
          </a:p>
          <a:p>
            <a:pPr eaLnBrk="1" hangingPunct="1">
              <a:lnSpc>
                <a:spcPct val="80000"/>
              </a:lnSpc>
              <a:buFont typeface="Arial" charset="0"/>
              <a:buNone/>
            </a:pPr>
            <a:r>
              <a:rPr lang="en-US" smtClean="0"/>
              <a:t>The document will be ready before the end of 2010</a:t>
            </a:r>
          </a:p>
        </p:txBody>
      </p:sp>
      <p:pic>
        <p:nvPicPr>
          <p:cNvPr id="1536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2250" y="1154113"/>
            <a:ext cx="609600" cy="633412"/>
          </a:xfrm>
          <a:prstGeom prst="rect">
            <a:avLst/>
          </a:prstGeom>
          <a:noFill/>
          <a:ln w="9525">
            <a:noFill/>
            <a:miter lim="800000"/>
            <a:headEnd/>
            <a:tailEnd/>
          </a:ln>
        </p:spPr>
      </p:pic>
      <p:pic>
        <p:nvPicPr>
          <p:cNvPr id="15367"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3213" y="2586038"/>
            <a:ext cx="609600" cy="633412"/>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Warwick April 14,2009</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350"/>
            <a:ext cx="8229600" cy="1143000"/>
          </a:xfrm>
        </p:spPr>
        <p:txBody>
          <a:bodyPr/>
          <a:lstStyle/>
          <a:p>
            <a:r>
              <a:rPr lang="en-US" smtClean="0"/>
              <a:t>Physics</a:t>
            </a:r>
          </a:p>
        </p:txBody>
      </p:sp>
      <p:sp>
        <p:nvSpPr>
          <p:cNvPr id="16390" name="TextBox 5"/>
          <p:cNvSpPr txBox="1">
            <a:spLocks noChangeArrowheads="1"/>
          </p:cNvSpPr>
          <p:nvPr/>
        </p:nvSpPr>
        <p:spPr bwMode="auto">
          <a:xfrm>
            <a:off x="320675" y="1208088"/>
            <a:ext cx="8366125" cy="1200150"/>
          </a:xfrm>
          <a:prstGeom prst="rect">
            <a:avLst/>
          </a:prstGeom>
          <a:noFill/>
          <a:ln w="9525">
            <a:noFill/>
            <a:miter lim="800000"/>
            <a:headEnd/>
            <a:tailEnd/>
          </a:ln>
        </p:spPr>
        <p:txBody>
          <a:bodyPr>
            <a:spAutoFit/>
          </a:bodyPr>
          <a:lstStyle/>
          <a:p>
            <a:r>
              <a:rPr lang="en-US"/>
              <a:t>Physics goals have been discussed inside the SuperB community in the CDR published in May 2007  and in the proceedings of the Valencia  SuperB  Workshop in 2008 .It was  reviewed in  April 2008 by the IRC appointed by the President of INFN.</a:t>
            </a:r>
          </a:p>
        </p:txBody>
      </p:sp>
      <p:pic>
        <p:nvPicPr>
          <p:cNvPr id="16391" name="Picture 5" descr="front"/>
          <p:cNvPicPr>
            <a:picLocks noChangeAspect="1" noChangeArrowheads="1"/>
          </p:cNvPicPr>
          <p:nvPr/>
        </p:nvPicPr>
        <p:blipFill>
          <a:blip r:embed="rId2"/>
          <a:srcRect/>
          <a:stretch>
            <a:fillRect/>
          </a:stretch>
        </p:blipFill>
        <p:spPr bwMode="auto">
          <a:xfrm>
            <a:off x="228600" y="2620963"/>
            <a:ext cx="2101850" cy="2971800"/>
          </a:xfrm>
          <a:prstGeom prst="rect">
            <a:avLst/>
          </a:prstGeom>
          <a:noFill/>
          <a:ln w="9525">
            <a:noFill/>
            <a:miter lim="800000"/>
            <a:headEnd/>
            <a:tailEnd/>
          </a:ln>
        </p:spPr>
      </p:pic>
      <p:pic>
        <p:nvPicPr>
          <p:cNvPr id="16392" name="Picture 4"/>
          <p:cNvPicPr>
            <a:picLocks noChangeAspect="1" noChangeArrowheads="1"/>
          </p:cNvPicPr>
          <p:nvPr/>
        </p:nvPicPr>
        <p:blipFill>
          <a:blip r:embed="rId3"/>
          <a:srcRect/>
          <a:stretch>
            <a:fillRect/>
          </a:stretch>
        </p:blipFill>
        <p:spPr bwMode="auto">
          <a:xfrm>
            <a:off x="4754563" y="2292350"/>
            <a:ext cx="2928937" cy="1841500"/>
          </a:xfrm>
          <a:prstGeom prst="rect">
            <a:avLst/>
          </a:prstGeom>
          <a:noFill/>
          <a:ln w="9525">
            <a:noFill/>
            <a:miter lim="800000"/>
            <a:headEnd/>
            <a:tailEnd/>
          </a:ln>
        </p:spPr>
      </p:pic>
      <p:pic>
        <p:nvPicPr>
          <p:cNvPr id="16393" name="Picture 3"/>
          <p:cNvPicPr>
            <a:picLocks noChangeAspect="1" noChangeArrowheads="1"/>
          </p:cNvPicPr>
          <p:nvPr/>
        </p:nvPicPr>
        <p:blipFill>
          <a:blip r:embed="rId4"/>
          <a:srcRect/>
          <a:stretch>
            <a:fillRect/>
          </a:stretch>
        </p:blipFill>
        <p:spPr bwMode="auto">
          <a:xfrm>
            <a:off x="4459288" y="4346575"/>
            <a:ext cx="2171700" cy="1820863"/>
          </a:xfrm>
          <a:prstGeom prst="rect">
            <a:avLst/>
          </a:prstGeom>
          <a:noFill/>
          <a:ln w="9525">
            <a:noFill/>
            <a:miter lim="800000"/>
            <a:headEnd/>
            <a:tailEnd/>
          </a:ln>
        </p:spPr>
      </p:pic>
      <p:pic>
        <p:nvPicPr>
          <p:cNvPr id="16394" name="Picture 2"/>
          <p:cNvPicPr>
            <a:picLocks noChangeAspect="1" noChangeArrowheads="1"/>
          </p:cNvPicPr>
          <p:nvPr/>
        </p:nvPicPr>
        <p:blipFill>
          <a:blip r:embed="rId5"/>
          <a:srcRect/>
          <a:stretch>
            <a:fillRect/>
          </a:stretch>
        </p:blipFill>
        <p:spPr bwMode="auto">
          <a:xfrm>
            <a:off x="404813" y="5743575"/>
            <a:ext cx="1552575" cy="209550"/>
          </a:xfrm>
          <a:prstGeom prst="rect">
            <a:avLst/>
          </a:prstGeom>
          <a:noFill/>
          <a:ln w="9525">
            <a:solidFill>
              <a:srgbClr val="F60A31"/>
            </a:solidFill>
            <a:miter lim="800000"/>
            <a:headEnd/>
            <a:tailEnd/>
          </a:ln>
        </p:spPr>
      </p:pic>
      <p:pic>
        <p:nvPicPr>
          <p:cNvPr id="16395" name="Picture 3"/>
          <p:cNvPicPr>
            <a:picLocks noChangeAspect="1" noChangeArrowheads="1"/>
          </p:cNvPicPr>
          <p:nvPr/>
        </p:nvPicPr>
        <p:blipFill>
          <a:blip r:embed="rId6"/>
          <a:srcRect/>
          <a:stretch>
            <a:fillRect/>
          </a:stretch>
        </p:blipFill>
        <p:spPr bwMode="auto">
          <a:xfrm>
            <a:off x="7008813" y="5373688"/>
            <a:ext cx="1501775" cy="284162"/>
          </a:xfrm>
          <a:prstGeom prst="rect">
            <a:avLst/>
          </a:prstGeom>
          <a:solidFill>
            <a:srgbClr val="FFFF00"/>
          </a:solidFill>
          <a:ln w="9525">
            <a:solidFill>
              <a:srgbClr val="F60A31"/>
            </a:solidFill>
            <a:miter lim="800000"/>
            <a:headEnd/>
            <a:tailEnd/>
          </a:ln>
        </p:spPr>
      </p:pic>
      <p:sp>
        <p:nvSpPr>
          <p:cNvPr id="9" name="Date Placeholder 8"/>
          <p:cNvSpPr>
            <a:spLocks noGrp="1"/>
          </p:cNvSpPr>
          <p:nvPr>
            <p:ph type="dt" sz="half" idx="10"/>
          </p:nvPr>
        </p:nvSpPr>
        <p:spPr/>
        <p:txBody>
          <a:bodyPr/>
          <a:lstStyle/>
          <a:p>
            <a:pPr>
              <a:defRPr/>
            </a:pPr>
            <a:r>
              <a:rPr lang="en-US" smtClean="0"/>
              <a:t>Warwick April 14,2009</a:t>
            </a:r>
            <a:endParaRPr lang="en-US"/>
          </a:p>
        </p:txBody>
      </p:sp>
      <p:sp>
        <p:nvSpPr>
          <p:cNvPr id="10" name="Slide Number Placeholder 9"/>
          <p:cNvSpPr>
            <a:spLocks noGrp="1"/>
          </p:cNvSpPr>
          <p:nvPr>
            <p:ph type="sldNum" sz="quarter" idx="12"/>
          </p:nvPr>
        </p:nvSpPr>
        <p:spPr/>
        <p:txBody>
          <a:bodyPr/>
          <a:lstStyle/>
          <a:p>
            <a:pPr>
              <a:defRPr/>
            </a:pPr>
            <a:fld id="{A3356182-8BB6-4BC7-BD60-B58706D72F7F}" type="slidenum">
              <a:rPr lang="en-US" smtClean="0"/>
              <a:pPr>
                <a:defRPr/>
              </a:pPr>
              <a:t>11</a:t>
            </a:fld>
            <a:endParaRPr lang="en-US"/>
          </a:p>
        </p:txBody>
      </p:sp>
      <p:sp>
        <p:nvSpPr>
          <p:cNvPr id="11" name="Footer Placeholder 10"/>
          <p:cNvSpPr>
            <a:spLocks noGrp="1"/>
          </p:cNvSpPr>
          <p:nvPr>
            <p:ph type="ftr" sz="quarter" idx="11"/>
          </p:nvPr>
        </p:nvSpPr>
        <p:spPr/>
        <p:txBody>
          <a:bodyPr/>
          <a:lstStyle/>
          <a:p>
            <a:pPr>
              <a:defRPr/>
            </a:pPr>
            <a:r>
              <a:rPr lang="en-US" smtClean="0"/>
              <a:t>Marcello A. Giorgi</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3"/>
          <a:srcRect l="27231" t="28439" r="24127" b="13211"/>
          <a:stretch>
            <a:fillRect/>
          </a:stretch>
        </p:blipFill>
        <p:spPr bwMode="auto">
          <a:xfrm>
            <a:off x="304800" y="2438400"/>
            <a:ext cx="4191000" cy="3387725"/>
          </a:xfrm>
          <a:prstGeom prst="rect">
            <a:avLst/>
          </a:prstGeom>
          <a:noFill/>
          <a:ln w="9525">
            <a:noFill/>
            <a:miter lim="800000"/>
            <a:headEnd/>
            <a:tailEnd/>
          </a:ln>
        </p:spPr>
      </p:pic>
      <p:sp>
        <p:nvSpPr>
          <p:cNvPr id="17413" name="Rectangle 3"/>
          <p:cNvSpPr>
            <a:spLocks noGrp="1" noChangeArrowheads="1"/>
          </p:cNvSpPr>
          <p:nvPr>
            <p:ph type="title"/>
          </p:nvPr>
        </p:nvSpPr>
        <p:spPr>
          <a:xfrm>
            <a:off x="0" y="61913"/>
            <a:ext cx="9144000" cy="531812"/>
          </a:xfrm>
        </p:spPr>
        <p:txBody>
          <a:bodyPr/>
          <a:lstStyle/>
          <a:p>
            <a:pPr eaLnBrk="1" hangingPunct="1"/>
            <a:r>
              <a:rPr lang="en-US" sz="2800" smtClean="0"/>
              <a:t>CDR signatures: some numbers</a:t>
            </a:r>
          </a:p>
        </p:txBody>
      </p:sp>
      <p:sp>
        <p:nvSpPr>
          <p:cNvPr id="17414" name="Rectangle 4"/>
          <p:cNvSpPr>
            <a:spLocks noGrp="1" noChangeArrowheads="1"/>
          </p:cNvSpPr>
          <p:nvPr>
            <p:ph type="body" idx="1"/>
          </p:nvPr>
        </p:nvSpPr>
        <p:spPr>
          <a:xfrm>
            <a:off x="152400" y="715963"/>
            <a:ext cx="4967288" cy="2027237"/>
          </a:xfrm>
        </p:spPr>
        <p:txBody>
          <a:bodyPr/>
          <a:lstStyle/>
          <a:p>
            <a:pPr eaLnBrk="1" hangingPunct="1">
              <a:lnSpc>
                <a:spcPct val="90000"/>
              </a:lnSpc>
            </a:pPr>
            <a:r>
              <a:rPr lang="en-US" sz="2400" smtClean="0"/>
              <a:t>320 Signatures</a:t>
            </a:r>
          </a:p>
          <a:p>
            <a:pPr eaLnBrk="1" hangingPunct="1">
              <a:lnSpc>
                <a:spcPct val="90000"/>
              </a:lnSpc>
            </a:pPr>
            <a:r>
              <a:rPr lang="en-US" sz="2400" smtClean="0"/>
              <a:t>About 85 institutions</a:t>
            </a:r>
          </a:p>
          <a:p>
            <a:pPr eaLnBrk="1" hangingPunct="1">
              <a:lnSpc>
                <a:spcPct val="90000"/>
              </a:lnSpc>
            </a:pPr>
            <a:r>
              <a:rPr lang="en-US" sz="2400" smtClean="0"/>
              <a:t>174 Babar members</a:t>
            </a:r>
          </a:p>
          <a:p>
            <a:pPr lvl="1" eaLnBrk="1" hangingPunct="1">
              <a:lnSpc>
                <a:spcPct val="90000"/>
              </a:lnSpc>
            </a:pPr>
            <a:r>
              <a:rPr lang="en-US" sz="2400" smtClean="0"/>
              <a:t>65 non Babar exper. </a:t>
            </a:r>
            <a:endParaRPr lang="en-US" smtClean="0"/>
          </a:p>
          <a:p>
            <a:pPr eaLnBrk="1" hangingPunct="1">
              <a:lnSpc>
                <a:spcPct val="90000"/>
              </a:lnSpc>
              <a:buFontTx/>
              <a:buNone/>
            </a:pPr>
            <a:endParaRPr lang="en-US" smtClean="0"/>
          </a:p>
        </p:txBody>
      </p:sp>
      <p:grpSp>
        <p:nvGrpSpPr>
          <p:cNvPr id="2" name="Group 5"/>
          <p:cNvGrpSpPr>
            <a:grpSpLocks/>
          </p:cNvGrpSpPr>
          <p:nvPr/>
        </p:nvGrpSpPr>
        <p:grpSpPr bwMode="auto">
          <a:xfrm>
            <a:off x="4876800" y="1385888"/>
            <a:ext cx="4038600" cy="4557712"/>
            <a:chOff x="2976" y="681"/>
            <a:chExt cx="2688" cy="3159"/>
          </a:xfrm>
        </p:grpSpPr>
        <p:pic>
          <p:nvPicPr>
            <p:cNvPr id="17416" name="Picture 6"/>
            <p:cNvPicPr>
              <a:picLocks noChangeAspect="1" noChangeArrowheads="1"/>
            </p:cNvPicPr>
            <p:nvPr/>
          </p:nvPicPr>
          <p:blipFill>
            <a:blip r:embed="rId4"/>
            <a:srcRect l="9563" t="22206" r="29234" b="13054"/>
            <a:stretch>
              <a:fillRect/>
            </a:stretch>
          </p:blipFill>
          <p:spPr bwMode="auto">
            <a:xfrm>
              <a:off x="2976" y="681"/>
              <a:ext cx="2688" cy="2688"/>
            </a:xfrm>
            <a:prstGeom prst="rect">
              <a:avLst/>
            </a:prstGeom>
            <a:noFill/>
            <a:ln w="9525">
              <a:noFill/>
              <a:miter lim="800000"/>
              <a:headEnd/>
              <a:tailEnd/>
            </a:ln>
          </p:spPr>
        </p:pic>
        <p:sp>
          <p:nvSpPr>
            <p:cNvPr id="17417" name="Text Box 7"/>
            <p:cNvSpPr txBox="1">
              <a:spLocks noChangeArrowheads="1"/>
            </p:cNvSpPr>
            <p:nvPr/>
          </p:nvSpPr>
          <p:spPr bwMode="auto">
            <a:xfrm>
              <a:off x="3120" y="3609"/>
              <a:ext cx="2436" cy="231"/>
            </a:xfrm>
            <a:prstGeom prst="rect">
              <a:avLst/>
            </a:prstGeom>
            <a:noFill/>
            <a:ln w="9525">
              <a:noFill/>
              <a:miter lim="800000"/>
              <a:headEnd/>
              <a:tailEnd/>
            </a:ln>
          </p:spPr>
          <p:txBody>
            <a:bodyPr wrap="none">
              <a:spAutoFit/>
            </a:bodyPr>
            <a:lstStyle/>
            <a:p>
              <a:pPr eaLnBrk="0" hangingPunct="0"/>
              <a:r>
                <a:rPr lang="en-US" b="1"/>
                <a:t>Signatures breakdown by country</a:t>
              </a:r>
            </a:p>
          </p:txBody>
        </p:sp>
      </p:grpSp>
      <p:sp>
        <p:nvSpPr>
          <p:cNvPr id="8" name="Date Placeholder 7"/>
          <p:cNvSpPr>
            <a:spLocks noGrp="1"/>
          </p:cNvSpPr>
          <p:nvPr>
            <p:ph type="dt" sz="half" idx="10"/>
          </p:nvPr>
        </p:nvSpPr>
        <p:spPr/>
        <p:txBody>
          <a:bodyPr/>
          <a:lstStyle/>
          <a:p>
            <a:r>
              <a:rPr lang="en-US" smtClean="0"/>
              <a:t>Warwick April 14,2009</a:t>
            </a:r>
            <a:endParaRPr lang="en-US"/>
          </a:p>
        </p:txBody>
      </p:sp>
      <p:sp>
        <p:nvSpPr>
          <p:cNvPr id="9" name="Slide Number Placeholder 8"/>
          <p:cNvSpPr>
            <a:spLocks noGrp="1"/>
          </p:cNvSpPr>
          <p:nvPr>
            <p:ph type="sldNum" sz="quarter" idx="12"/>
          </p:nvPr>
        </p:nvSpPr>
        <p:spPr/>
        <p:txBody>
          <a:bodyPr/>
          <a:lstStyle/>
          <a:p>
            <a:fld id="{2743EBD0-19EB-41E8-92E3-E70AEADB721E}" type="slidenum">
              <a:rPr lang="en-US" smtClean="0"/>
              <a:pPr/>
              <a:t>12</a:t>
            </a:fld>
            <a:endParaRPr lang="en-US"/>
          </a:p>
        </p:txBody>
      </p:sp>
      <p:sp>
        <p:nvSpPr>
          <p:cNvPr id="10" name="Footer Placeholder 9"/>
          <p:cNvSpPr>
            <a:spLocks noGrp="1"/>
          </p:cNvSpPr>
          <p:nvPr>
            <p:ph type="ftr" sz="quarter" idx="11"/>
          </p:nvPr>
        </p:nvSpPr>
        <p:spPr/>
        <p:txBody>
          <a:bodyPr/>
          <a:lstStyle/>
          <a:p>
            <a:r>
              <a:rPr lang="en-US" smtClean="0"/>
              <a:t>Marcello A. Giorgi</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92162"/>
          </a:xfrm>
        </p:spPr>
        <p:txBody>
          <a:bodyPr/>
          <a:lstStyle/>
          <a:p>
            <a:r>
              <a:rPr lang="en-US" smtClean="0"/>
              <a:t>Beyond SM </a:t>
            </a:r>
          </a:p>
        </p:txBody>
      </p:sp>
      <p:pic>
        <p:nvPicPr>
          <p:cNvPr id="18438" name="Picture 2"/>
          <p:cNvPicPr>
            <a:picLocks noGrp="1" noChangeAspect="1" noChangeArrowheads="1"/>
          </p:cNvPicPr>
          <p:nvPr>
            <p:ph idx="1"/>
          </p:nvPr>
        </p:nvPicPr>
        <p:blipFill>
          <a:blip r:embed="rId2"/>
          <a:srcRect/>
          <a:stretch>
            <a:fillRect/>
          </a:stretch>
        </p:blipFill>
        <p:spPr>
          <a:xfrm>
            <a:off x="504825" y="1862138"/>
            <a:ext cx="7372350" cy="771525"/>
          </a:xfrm>
          <a:noFill/>
        </p:spPr>
      </p:pic>
      <p:sp>
        <p:nvSpPr>
          <p:cNvPr id="8" name="TextBox 7"/>
          <p:cNvSpPr txBox="1"/>
          <p:nvPr/>
        </p:nvSpPr>
        <p:spPr>
          <a:xfrm>
            <a:off x="365125" y="1082675"/>
            <a:ext cx="7467600" cy="368300"/>
          </a:xfrm>
          <a:prstGeom prst="rect">
            <a:avLst/>
          </a:prstGeom>
          <a:noFill/>
        </p:spPr>
        <p:txBody>
          <a:bodyPr>
            <a:spAutoFit/>
          </a:bodyPr>
          <a:lstStyle/>
          <a:p>
            <a:pPr>
              <a:defRPr/>
            </a:pPr>
            <a:r>
              <a:rPr lang="en-US" dirty="0">
                <a:latin typeface="+mj-lt"/>
              </a:rPr>
              <a:t>Flavor Physics  : search  for NP through </a:t>
            </a:r>
            <a:r>
              <a:rPr lang="en-US" dirty="0">
                <a:solidFill>
                  <a:srgbClr val="FF0000"/>
                </a:solidFill>
                <a:latin typeface="+mj-lt"/>
              </a:rPr>
              <a:t>VIRTUAL EFFECTS  </a:t>
            </a:r>
          </a:p>
        </p:txBody>
      </p:sp>
      <p:sp>
        <p:nvSpPr>
          <p:cNvPr id="9" name="TextBox 8"/>
          <p:cNvSpPr txBox="1"/>
          <p:nvPr/>
        </p:nvSpPr>
        <p:spPr>
          <a:xfrm>
            <a:off x="228600" y="2789238"/>
            <a:ext cx="8016875" cy="922337"/>
          </a:xfrm>
          <a:prstGeom prst="rect">
            <a:avLst/>
          </a:prstGeom>
          <a:noFill/>
        </p:spPr>
        <p:txBody>
          <a:bodyPr>
            <a:spAutoFit/>
          </a:bodyPr>
          <a:lstStyle/>
          <a:p>
            <a:pPr>
              <a:defRPr/>
            </a:pPr>
            <a:r>
              <a:rPr lang="en-US" dirty="0"/>
              <a:t>New Physics effects in Flavor could come from :</a:t>
            </a:r>
          </a:p>
          <a:p>
            <a:pPr>
              <a:buFont typeface="Arial" pitchFamily="34" charset="0"/>
              <a:buChar char="•"/>
              <a:defRPr/>
            </a:pPr>
            <a:r>
              <a:rPr lang="en-US" dirty="0">
                <a:solidFill>
                  <a:srgbClr val="FF0000"/>
                </a:solidFill>
              </a:rPr>
              <a:t>New Physics Scale  </a:t>
            </a:r>
            <a:r>
              <a:rPr lang="en-US" dirty="0">
                <a:solidFill>
                  <a:srgbClr val="FF0000"/>
                </a:solidFill>
                <a:latin typeface="Symbol" pitchFamily="18" charset="2"/>
              </a:rPr>
              <a:t>L  </a:t>
            </a:r>
            <a:endParaRPr lang="en-US" dirty="0">
              <a:solidFill>
                <a:srgbClr val="FF0000"/>
              </a:solidFill>
              <a:latin typeface="+mj-lt"/>
            </a:endParaRPr>
          </a:p>
          <a:p>
            <a:pPr>
              <a:buFont typeface="Arial" pitchFamily="34" charset="0"/>
              <a:buChar char="•"/>
              <a:defRPr/>
            </a:pPr>
            <a:r>
              <a:rPr lang="en-US" dirty="0">
                <a:solidFill>
                  <a:srgbClr val="FF0000"/>
                </a:solidFill>
                <a:latin typeface="+mj-lt"/>
              </a:rPr>
              <a:t>Effective Flavor Violating couplings</a:t>
            </a:r>
            <a:endParaRPr lang="en-US" dirty="0">
              <a:solidFill>
                <a:srgbClr val="FF0000"/>
              </a:solidFill>
              <a:latin typeface="Symbol" pitchFamily="18" charset="2"/>
            </a:endParaRPr>
          </a:p>
        </p:txBody>
      </p:sp>
      <p:pic>
        <p:nvPicPr>
          <p:cNvPr id="18441" name="Picture 3"/>
          <p:cNvPicPr>
            <a:picLocks noChangeAspect="1" noChangeArrowheads="1"/>
          </p:cNvPicPr>
          <p:nvPr/>
        </p:nvPicPr>
        <p:blipFill>
          <a:blip r:embed="rId3"/>
          <a:srcRect/>
          <a:stretch>
            <a:fillRect/>
          </a:stretch>
        </p:blipFill>
        <p:spPr bwMode="auto">
          <a:xfrm>
            <a:off x="206375" y="3663950"/>
            <a:ext cx="6819900" cy="2816225"/>
          </a:xfrm>
          <a:prstGeom prst="rect">
            <a:avLst/>
          </a:prstGeom>
          <a:noFill/>
          <a:ln w="9525">
            <a:noFill/>
            <a:miter lim="800000"/>
            <a:headEnd/>
            <a:tailEnd/>
          </a:ln>
        </p:spPr>
      </p:pic>
      <p:sp>
        <p:nvSpPr>
          <p:cNvPr id="18442" name="TextBox 10"/>
          <p:cNvSpPr txBox="1">
            <a:spLocks noChangeArrowheads="1"/>
          </p:cNvSpPr>
          <p:nvPr/>
        </p:nvSpPr>
        <p:spPr bwMode="auto">
          <a:xfrm>
            <a:off x="7208838" y="5715000"/>
            <a:ext cx="1752600" cy="646113"/>
          </a:xfrm>
          <a:prstGeom prst="rect">
            <a:avLst/>
          </a:prstGeom>
          <a:solidFill>
            <a:srgbClr val="FFFF00"/>
          </a:solidFill>
          <a:ln w="9525">
            <a:noFill/>
            <a:miter lim="800000"/>
            <a:headEnd/>
            <a:tailEnd/>
          </a:ln>
        </p:spPr>
        <p:txBody>
          <a:bodyPr>
            <a:spAutoFit/>
          </a:bodyPr>
          <a:lstStyle/>
          <a:p>
            <a:r>
              <a:rPr lang="en-US" sz="1200"/>
              <a:t>See M.Ciuchini Talk at Orsay SuperB workshop. Feb.17,09</a:t>
            </a:r>
          </a:p>
        </p:txBody>
      </p:sp>
      <p:sp>
        <p:nvSpPr>
          <p:cNvPr id="10" name="Date Placeholder 9"/>
          <p:cNvSpPr>
            <a:spLocks noGrp="1"/>
          </p:cNvSpPr>
          <p:nvPr>
            <p:ph type="dt" sz="half" idx="10"/>
          </p:nvPr>
        </p:nvSpPr>
        <p:spPr/>
        <p:txBody>
          <a:bodyPr/>
          <a:lstStyle/>
          <a:p>
            <a:r>
              <a:rPr lang="en-US" smtClean="0"/>
              <a:t>Warwick April 14,2009</a:t>
            </a:r>
            <a:endParaRPr lang="en-US"/>
          </a:p>
        </p:txBody>
      </p:sp>
      <p:sp>
        <p:nvSpPr>
          <p:cNvPr id="11" name="Slide Number Placeholder 10"/>
          <p:cNvSpPr>
            <a:spLocks noGrp="1"/>
          </p:cNvSpPr>
          <p:nvPr>
            <p:ph type="sldNum" sz="quarter" idx="12"/>
          </p:nvPr>
        </p:nvSpPr>
        <p:spPr/>
        <p:txBody>
          <a:bodyPr/>
          <a:lstStyle/>
          <a:p>
            <a:fld id="{2743EBD0-19EB-41E8-92E3-E70AEADB721E}" type="slidenum">
              <a:rPr lang="en-US" smtClean="0"/>
              <a:pPr/>
              <a:t>13</a:t>
            </a:fld>
            <a:endParaRPr lang="en-US"/>
          </a:p>
        </p:txBody>
      </p:sp>
      <p:sp>
        <p:nvSpPr>
          <p:cNvPr id="12" name="Footer Placeholder 11"/>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Physics Goals</a:t>
            </a:r>
          </a:p>
        </p:txBody>
      </p:sp>
      <p:sp>
        <p:nvSpPr>
          <p:cNvPr id="19459" name="Content Placeholder 2"/>
          <p:cNvSpPr>
            <a:spLocks noGrp="1"/>
          </p:cNvSpPr>
          <p:nvPr>
            <p:ph idx="1"/>
          </p:nvPr>
        </p:nvSpPr>
        <p:spPr>
          <a:xfrm>
            <a:off x="457200" y="1600200"/>
            <a:ext cx="8229600" cy="3932238"/>
          </a:xfrm>
        </p:spPr>
        <p:txBody>
          <a:bodyPr/>
          <a:lstStyle/>
          <a:p>
            <a:r>
              <a:rPr lang="en-US" sz="2400" smtClean="0"/>
              <a:t>Increase by O(10) the precision of BaBar &amp;Belle (*)</a:t>
            </a:r>
          </a:p>
          <a:p>
            <a:r>
              <a:rPr lang="en-US" sz="2400" smtClean="0"/>
              <a:t>Challenge CKM at the level of 1%  (*)</a:t>
            </a:r>
          </a:p>
          <a:p>
            <a:r>
              <a:rPr lang="en-US" sz="2400" smtClean="0"/>
              <a:t> </a:t>
            </a:r>
            <a:r>
              <a:rPr lang="en-US" sz="2400" smtClean="0">
                <a:latin typeface="Symbol" pitchFamily="18" charset="2"/>
              </a:rPr>
              <a:t>t</a:t>
            </a:r>
            <a:r>
              <a:rPr lang="en-US" sz="2400" smtClean="0"/>
              <a:t> LFV sensitivity improvement by  a factor between 10 and 100.</a:t>
            </a:r>
          </a:p>
          <a:p>
            <a:r>
              <a:rPr lang="en-US" sz="2400" smtClean="0"/>
              <a:t>Explore T-violation in </a:t>
            </a:r>
            <a:r>
              <a:rPr lang="en-US" sz="2400" smtClean="0">
                <a:latin typeface="Symbol" pitchFamily="18" charset="2"/>
              </a:rPr>
              <a:t>t</a:t>
            </a:r>
            <a:r>
              <a:rPr lang="en-US" sz="2400" smtClean="0"/>
              <a:t> .</a:t>
            </a:r>
          </a:p>
          <a:p>
            <a:r>
              <a:rPr lang="en-US" sz="2400" smtClean="0"/>
              <a:t>Search for magnetic structure of </a:t>
            </a:r>
            <a:r>
              <a:rPr lang="en-US" sz="2400" smtClean="0">
                <a:latin typeface="Symbol" pitchFamily="18" charset="2"/>
              </a:rPr>
              <a:t>t</a:t>
            </a:r>
            <a:r>
              <a:rPr lang="en-US" sz="2400" smtClean="0"/>
              <a:t> . </a:t>
            </a:r>
          </a:p>
          <a:p>
            <a:r>
              <a:rPr lang="en-US" sz="2400" smtClean="0"/>
              <a:t>Explore CPV in  Charm.</a:t>
            </a:r>
          </a:p>
          <a:p>
            <a:r>
              <a:rPr lang="en-US" sz="2400" smtClean="0"/>
              <a:t>Great new Spectroscopy exploration.</a:t>
            </a:r>
          </a:p>
        </p:txBody>
      </p:sp>
      <p:pic>
        <p:nvPicPr>
          <p:cNvPr id="1946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12838" y="212725"/>
            <a:ext cx="1081087" cy="1123950"/>
          </a:xfrm>
          <a:prstGeom prst="rect">
            <a:avLst/>
          </a:prstGeom>
          <a:noFill/>
          <a:ln w="9525">
            <a:noFill/>
            <a:miter lim="800000"/>
            <a:headEnd/>
            <a:tailEnd/>
          </a:ln>
        </p:spPr>
      </p:pic>
      <p:grpSp>
        <p:nvGrpSpPr>
          <p:cNvPr id="2" name="Group 35"/>
          <p:cNvGrpSpPr>
            <a:grpSpLocks/>
          </p:cNvGrpSpPr>
          <p:nvPr/>
        </p:nvGrpSpPr>
        <p:grpSpPr bwMode="auto">
          <a:xfrm>
            <a:off x="685800" y="2835275"/>
            <a:ext cx="8016875" cy="1736725"/>
            <a:chOff x="685800" y="2834640"/>
            <a:chExt cx="8016240" cy="1737360"/>
          </a:xfrm>
        </p:grpSpPr>
        <p:sp>
          <p:nvSpPr>
            <p:cNvPr id="19466" name="TextBox 8"/>
            <p:cNvSpPr txBox="1">
              <a:spLocks noChangeArrowheads="1"/>
            </p:cNvSpPr>
            <p:nvPr/>
          </p:nvSpPr>
          <p:spPr bwMode="auto">
            <a:xfrm>
              <a:off x="6080760" y="3108960"/>
              <a:ext cx="2621280" cy="923330"/>
            </a:xfrm>
            <a:prstGeom prst="rect">
              <a:avLst/>
            </a:prstGeom>
            <a:noFill/>
            <a:ln w="28575">
              <a:solidFill>
                <a:srgbClr val="FF0000"/>
              </a:solidFill>
              <a:miter lim="800000"/>
              <a:headEnd/>
              <a:tailEnd/>
            </a:ln>
          </p:spPr>
          <p:txBody>
            <a:bodyPr>
              <a:spAutoFit/>
            </a:bodyPr>
            <a:lstStyle/>
            <a:p>
              <a:r>
                <a:rPr lang="en-US">
                  <a:solidFill>
                    <a:srgbClr val="FF0000"/>
                  </a:solidFill>
                </a:rPr>
                <a:t>Beam Polarization option and possibility to run at charm threshold</a:t>
              </a:r>
            </a:p>
          </p:txBody>
        </p:sp>
        <p:cxnSp>
          <p:nvCxnSpPr>
            <p:cNvPr id="11" name="Straight Arrow Connector 10"/>
            <p:cNvCxnSpPr/>
            <p:nvPr/>
          </p:nvCxnSpPr>
          <p:spPr>
            <a:xfrm rot="10800000">
              <a:off x="3839913" y="2894987"/>
              <a:ext cx="2255658" cy="3049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4389145" y="3458756"/>
              <a:ext cx="1706427" cy="2604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5379666" y="3719201"/>
              <a:ext cx="669872" cy="425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4024049" y="4068579"/>
              <a:ext cx="3322374" cy="5034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98508" y="2834640"/>
              <a:ext cx="7559076" cy="92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8188" y="3185606"/>
              <a:ext cx="42700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2314" y="3673146"/>
              <a:ext cx="3566830" cy="460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7868" y="4100341"/>
              <a:ext cx="4585925" cy="44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5800" y="4511653"/>
              <a:ext cx="3382695" cy="60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a:spLocks noChangeArrowheads="1"/>
          </p:cNvSpPr>
          <p:nvPr/>
        </p:nvSpPr>
        <p:spPr bwMode="auto">
          <a:xfrm>
            <a:off x="533400" y="5075238"/>
            <a:ext cx="8305800" cy="1200150"/>
          </a:xfrm>
          <a:prstGeom prst="rect">
            <a:avLst/>
          </a:prstGeom>
          <a:solidFill>
            <a:srgbClr val="FFFF00"/>
          </a:solidFill>
          <a:ln w="9525">
            <a:noFill/>
            <a:miter lim="800000"/>
            <a:headEnd/>
            <a:tailEnd/>
          </a:ln>
        </p:spPr>
        <p:txBody>
          <a:bodyPr>
            <a:spAutoFit/>
          </a:bodyPr>
          <a:lstStyle/>
          <a:p>
            <a:r>
              <a:rPr lang="en-US" sz="2400">
                <a:solidFill>
                  <a:srgbClr val="0070C0"/>
                </a:solidFill>
                <a:latin typeface="Lucida Calligraphy" pitchFamily="66" charset="0"/>
              </a:rPr>
              <a:t>It can be  allowed with 75 ab</a:t>
            </a:r>
            <a:r>
              <a:rPr lang="en-US" sz="2400" baseline="30000">
                <a:solidFill>
                  <a:srgbClr val="0070C0"/>
                </a:solidFill>
                <a:latin typeface="Lucida Calligraphy" pitchFamily="66" charset="0"/>
              </a:rPr>
              <a:t>-1 </a:t>
            </a:r>
            <a:r>
              <a:rPr lang="en-US" sz="2400">
                <a:solidFill>
                  <a:srgbClr val="0070C0"/>
                </a:solidFill>
                <a:latin typeface="Lucida Calligraphy" pitchFamily="66" charset="0"/>
              </a:rPr>
              <a:t>in 5 years at Y(4s) and a few months at Charm threshold with peak lumi of 10 </a:t>
            </a:r>
            <a:r>
              <a:rPr lang="en-US" sz="2400" baseline="30000">
                <a:solidFill>
                  <a:srgbClr val="0070C0"/>
                </a:solidFill>
                <a:latin typeface="Lucida Calligraphy" pitchFamily="66" charset="0"/>
              </a:rPr>
              <a:t>35</a:t>
            </a:r>
            <a:r>
              <a:rPr lang="en-US" sz="2400">
                <a:solidFill>
                  <a:srgbClr val="0070C0"/>
                </a:solidFill>
                <a:latin typeface="Lucida Calligraphy" pitchFamily="66" charset="0"/>
              </a:rPr>
              <a:t> cm</a:t>
            </a:r>
            <a:r>
              <a:rPr lang="en-US" sz="2400" baseline="30000">
                <a:solidFill>
                  <a:srgbClr val="0070C0"/>
                </a:solidFill>
                <a:latin typeface="Lucida Calligraphy" pitchFamily="66" charset="0"/>
              </a:rPr>
              <a:t>2</a:t>
            </a:r>
            <a:r>
              <a:rPr lang="en-US" sz="2400">
                <a:solidFill>
                  <a:srgbClr val="0070C0"/>
                </a:solidFill>
                <a:latin typeface="Lucida Calligraphy" pitchFamily="66" charset="0"/>
              </a:rPr>
              <a:t> s</a:t>
            </a:r>
            <a:r>
              <a:rPr lang="en-US" sz="2400" baseline="30000">
                <a:solidFill>
                  <a:srgbClr val="0070C0"/>
                </a:solidFill>
                <a:latin typeface="Lucida Calligraphy" pitchFamily="66" charset="0"/>
              </a:rPr>
              <a:t>-1</a:t>
            </a:r>
            <a:r>
              <a:rPr lang="en-US" sz="2400">
                <a:solidFill>
                  <a:srgbClr val="0070C0"/>
                </a:solidFill>
                <a:latin typeface="Lucida Calligraphy" pitchFamily="66" charset="0"/>
              </a:rPr>
              <a:t>.</a:t>
            </a:r>
          </a:p>
        </p:txBody>
      </p:sp>
      <p:sp>
        <p:nvSpPr>
          <p:cNvPr id="17" name="Date Placeholder 16"/>
          <p:cNvSpPr>
            <a:spLocks noGrp="1"/>
          </p:cNvSpPr>
          <p:nvPr>
            <p:ph type="dt" sz="half" idx="10"/>
          </p:nvPr>
        </p:nvSpPr>
        <p:spPr/>
        <p:txBody>
          <a:bodyPr/>
          <a:lstStyle/>
          <a:p>
            <a:r>
              <a:rPr lang="en-US" smtClean="0"/>
              <a:t>Warwick April 14,2009</a:t>
            </a:r>
            <a:endParaRPr lang="en-US"/>
          </a:p>
        </p:txBody>
      </p:sp>
      <p:sp>
        <p:nvSpPr>
          <p:cNvPr id="18" name="Slide Number Placeholder 17"/>
          <p:cNvSpPr>
            <a:spLocks noGrp="1"/>
          </p:cNvSpPr>
          <p:nvPr>
            <p:ph type="sldNum" sz="quarter" idx="12"/>
          </p:nvPr>
        </p:nvSpPr>
        <p:spPr/>
        <p:txBody>
          <a:bodyPr/>
          <a:lstStyle/>
          <a:p>
            <a:fld id="{2743EBD0-19EB-41E8-92E3-E70AEADB721E}" type="slidenum">
              <a:rPr lang="en-US" smtClean="0"/>
              <a:pPr/>
              <a:t>14</a:t>
            </a:fld>
            <a:endParaRPr lang="en-US"/>
          </a:p>
        </p:txBody>
      </p:sp>
      <p:sp>
        <p:nvSpPr>
          <p:cNvPr id="19" name="Footer Placeholder 18"/>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Date Placeholder 1"/>
          <p:cNvSpPr txBox="1">
            <a:spLocks noGrp="1"/>
          </p:cNvSpPr>
          <p:nvPr/>
        </p:nvSpPr>
        <p:spPr bwMode="auto">
          <a:xfrm>
            <a:off x="152400" y="6305550"/>
            <a:ext cx="2667000" cy="476250"/>
          </a:xfrm>
          <a:prstGeom prst="rect">
            <a:avLst/>
          </a:prstGeom>
          <a:noFill/>
          <a:ln w="9525">
            <a:noFill/>
            <a:miter lim="800000"/>
            <a:headEnd/>
            <a:tailEnd/>
          </a:ln>
        </p:spPr>
        <p:txBody>
          <a:bodyPr/>
          <a:lstStyle/>
          <a:p>
            <a:endParaRPr lang="en-US" sz="1400">
              <a:solidFill>
                <a:srgbClr val="F55F0B"/>
              </a:solidFill>
              <a:latin typeface="Times New Roman" pitchFamily="18" charset="0"/>
            </a:endParaRPr>
          </a:p>
          <a:p>
            <a:endParaRPr lang="en-US">
              <a:solidFill>
                <a:srgbClr val="0066FF"/>
              </a:solidFill>
              <a:latin typeface="Times New Roman" pitchFamily="18" charset="0"/>
            </a:endParaRPr>
          </a:p>
        </p:txBody>
      </p:sp>
      <p:sp>
        <p:nvSpPr>
          <p:cNvPr id="22538" name="Text Box 2"/>
          <p:cNvSpPr txBox="1">
            <a:spLocks noChangeArrowheads="1"/>
          </p:cNvSpPr>
          <p:nvPr/>
        </p:nvSpPr>
        <p:spPr bwMode="auto">
          <a:xfrm>
            <a:off x="5181600" y="3886200"/>
            <a:ext cx="3886200" cy="877163"/>
          </a:xfrm>
          <a:prstGeom prst="rect">
            <a:avLst/>
          </a:prstGeom>
          <a:noFill/>
          <a:ln w="9525">
            <a:noFill/>
            <a:miter lim="800000"/>
            <a:headEnd/>
            <a:tailEnd/>
          </a:ln>
        </p:spPr>
        <p:txBody>
          <a:bodyPr>
            <a:spAutoFit/>
          </a:bodyPr>
          <a:lstStyle/>
          <a:p>
            <a:pPr>
              <a:spcBef>
                <a:spcPct val="50000"/>
              </a:spcBef>
            </a:pPr>
            <a:r>
              <a:rPr lang="en-US" dirty="0">
                <a:solidFill>
                  <a:srgbClr val="F23400"/>
                </a:solidFill>
                <a:latin typeface="Times New Roman" pitchFamily="18" charset="0"/>
              </a:rPr>
              <a:t>Red are LHC+EW </a:t>
            </a:r>
            <a:r>
              <a:rPr lang="en-US" dirty="0" smtClean="0">
                <a:solidFill>
                  <a:srgbClr val="F23400"/>
                </a:solidFill>
                <a:latin typeface="Times New Roman" pitchFamily="18" charset="0"/>
              </a:rPr>
              <a:t>constraints</a:t>
            </a:r>
            <a:r>
              <a:rPr lang="en-US" sz="2400" dirty="0" smtClean="0">
                <a:solidFill>
                  <a:srgbClr val="F23400"/>
                </a:solidFill>
                <a:latin typeface="Times New Roman" pitchFamily="18" charset="0"/>
              </a:rPr>
              <a:t> +</a:t>
            </a:r>
            <a:endParaRPr lang="en-US" sz="2400" i="1" dirty="0">
              <a:solidFill>
                <a:srgbClr val="F23400"/>
              </a:solidFill>
              <a:latin typeface="Times New Roman" pitchFamily="18" charset="0"/>
            </a:endParaRPr>
          </a:p>
          <a:p>
            <a:pPr>
              <a:spcBef>
                <a:spcPct val="50000"/>
              </a:spcBef>
            </a:pPr>
            <a:r>
              <a:rPr lang="en-US" dirty="0">
                <a:solidFill>
                  <a:srgbClr val="006BD6"/>
                </a:solidFill>
                <a:latin typeface="Times New Roman" pitchFamily="18" charset="0"/>
              </a:rPr>
              <a:t>Blue is LHC alone</a:t>
            </a:r>
          </a:p>
        </p:txBody>
      </p:sp>
      <p:sp>
        <p:nvSpPr>
          <p:cNvPr id="22539" name="Rectangle 3"/>
          <p:cNvSpPr>
            <a:spLocks noGrp="1" noChangeArrowheads="1"/>
          </p:cNvSpPr>
          <p:nvPr>
            <p:ph type="title" idx="4294967295"/>
          </p:nvPr>
        </p:nvSpPr>
        <p:spPr>
          <a:xfrm>
            <a:off x="457200" y="133958"/>
            <a:ext cx="8229600" cy="569424"/>
          </a:xfrm>
        </p:spPr>
        <p:txBody>
          <a:bodyPr/>
          <a:lstStyle/>
          <a:p>
            <a:pPr eaLnBrk="1" hangingPunct="1"/>
            <a:r>
              <a:rPr lang="en-US" sz="2800" dirty="0" smtClean="0"/>
              <a:t>COMPLEMENTARY: LHC and </a:t>
            </a:r>
            <a:r>
              <a:rPr lang="en-US" sz="2800" dirty="0" err="1" smtClean="0"/>
              <a:t>Flavour</a:t>
            </a:r>
            <a:r>
              <a:rPr lang="en-US" sz="2800" dirty="0" smtClean="0"/>
              <a:t>  with 75 ab</a:t>
            </a:r>
            <a:r>
              <a:rPr lang="en-US" sz="2800" baseline="30000" dirty="0" smtClean="0"/>
              <a:t>-1</a:t>
            </a:r>
          </a:p>
        </p:txBody>
      </p:sp>
      <p:sp>
        <p:nvSpPr>
          <p:cNvPr id="22540" name="Text Box 4"/>
          <p:cNvSpPr txBox="1">
            <a:spLocks noChangeArrowheads="1"/>
          </p:cNvSpPr>
          <p:nvPr/>
        </p:nvSpPr>
        <p:spPr bwMode="auto">
          <a:xfrm>
            <a:off x="5791200" y="914400"/>
            <a:ext cx="2971800" cy="82232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IF LHC DISCOVERS SUPERSYMMETRY</a:t>
            </a:r>
          </a:p>
        </p:txBody>
      </p:sp>
      <p:pic>
        <p:nvPicPr>
          <p:cNvPr id="22541" name="Picture 5"/>
          <p:cNvPicPr>
            <a:picLocks noChangeAspect="1" noChangeArrowheads="1"/>
          </p:cNvPicPr>
          <p:nvPr/>
        </p:nvPicPr>
        <p:blipFill>
          <a:blip r:embed="rId2"/>
          <a:srcRect/>
          <a:stretch>
            <a:fillRect/>
          </a:stretch>
        </p:blipFill>
        <p:spPr bwMode="auto">
          <a:xfrm>
            <a:off x="304800" y="1001156"/>
            <a:ext cx="4886325" cy="5334000"/>
          </a:xfrm>
          <a:prstGeom prst="rect">
            <a:avLst/>
          </a:prstGeom>
          <a:noFill/>
          <a:ln w="9525">
            <a:noFill/>
            <a:miter lim="800000"/>
            <a:headEnd/>
            <a:tailEnd/>
          </a:ln>
        </p:spPr>
      </p:pic>
      <p:cxnSp>
        <p:nvCxnSpPr>
          <p:cNvPr id="16" name="Straight Connector 15"/>
          <p:cNvCxnSpPr/>
          <p:nvPr/>
        </p:nvCxnSpPr>
        <p:spPr>
          <a:xfrm flipV="1">
            <a:off x="0" y="703385"/>
            <a:ext cx="9144000" cy="56270"/>
          </a:xfrm>
          <a:prstGeom prst="line">
            <a:avLst/>
          </a:prstGeom>
          <a:ln w="38100">
            <a:solidFill>
              <a:srgbClr val="F60A31"/>
            </a:solidFill>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57700" y="3812344"/>
            <a:ext cx="568546" cy="591088"/>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smtClean="0"/>
              <a:t>Warwick April 14,2009</a:t>
            </a:r>
            <a:endParaRPr lang="en-US"/>
          </a:p>
        </p:txBody>
      </p:sp>
      <p:sp>
        <p:nvSpPr>
          <p:cNvPr id="10" name="Slide Number Placeholder 9"/>
          <p:cNvSpPr>
            <a:spLocks noGrp="1"/>
          </p:cNvSpPr>
          <p:nvPr>
            <p:ph type="sldNum" sz="quarter" idx="12"/>
          </p:nvPr>
        </p:nvSpPr>
        <p:spPr/>
        <p:txBody>
          <a:bodyPr/>
          <a:lstStyle/>
          <a:p>
            <a:fld id="{2743EBD0-19EB-41E8-92E3-E70AEADB721E}" type="slidenum">
              <a:rPr lang="en-US" smtClean="0"/>
              <a:pPr/>
              <a:t>15</a:t>
            </a:fld>
            <a:endParaRPr lang="en-US"/>
          </a:p>
        </p:txBody>
      </p:sp>
      <p:sp>
        <p:nvSpPr>
          <p:cNvPr id="11" name="Footer Placeholder 10"/>
          <p:cNvSpPr>
            <a:spLocks noGrp="1"/>
          </p:cNvSpPr>
          <p:nvPr>
            <p:ph type="ftr" sz="quarter" idx="11"/>
          </p:nvPr>
        </p:nvSpPr>
        <p:spPr/>
        <p:txBody>
          <a:bodyPr/>
          <a:lstStyle/>
          <a:p>
            <a:r>
              <a:rPr lang="en-US" smtClean="0"/>
              <a:t>Marcello A. Giorgi</a:t>
            </a:r>
            <a:endParaRPr lang="en-US"/>
          </a:p>
        </p:txBody>
      </p:sp>
      <p:sp>
        <p:nvSpPr>
          <p:cNvPr id="12" name="TextBox 11"/>
          <p:cNvSpPr txBox="1"/>
          <p:nvPr/>
        </p:nvSpPr>
        <p:spPr>
          <a:xfrm rot="19936779">
            <a:off x="5410200" y="2362200"/>
            <a:ext cx="3200400" cy="646331"/>
          </a:xfrm>
          <a:prstGeom prst="rect">
            <a:avLst/>
          </a:prstGeom>
          <a:solidFill>
            <a:srgbClr val="FFFF00"/>
          </a:solidFill>
        </p:spPr>
        <p:txBody>
          <a:bodyPr wrap="square" rtlCol="0">
            <a:spAutoFit/>
          </a:bodyPr>
          <a:lstStyle/>
          <a:p>
            <a:r>
              <a:rPr lang="en-US" dirty="0" smtClean="0"/>
              <a:t> </a:t>
            </a:r>
            <a:r>
              <a:rPr lang="en-US" dirty="0" smtClean="0">
                <a:latin typeface="Times New Roman" pitchFamily="18" charset="0"/>
                <a:cs typeface="Times New Roman" pitchFamily="18" charset="0"/>
              </a:rPr>
              <a:t>EXAMPLE FROM VALENCIA PROCEEDINGS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Warwick April 14,2009</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16</a:t>
            </a:fld>
            <a:endParaRPr lang="en-US"/>
          </a:p>
        </p:txBody>
      </p:sp>
      <p:sp>
        <p:nvSpPr>
          <p:cNvPr id="5" name="TextBox 4"/>
          <p:cNvSpPr txBox="1"/>
          <p:nvPr/>
        </p:nvSpPr>
        <p:spPr>
          <a:xfrm>
            <a:off x="228600" y="990600"/>
            <a:ext cx="8382000" cy="6001643"/>
          </a:xfrm>
          <a:prstGeom prst="rect">
            <a:avLst/>
          </a:prstGeom>
          <a:noFill/>
        </p:spPr>
        <p:txBody>
          <a:bodyPr wrap="square" rtlCol="0">
            <a:spAutoFit/>
          </a:bodyPr>
          <a:lstStyle/>
          <a:p>
            <a:r>
              <a:rPr lang="en-US" sz="3200" dirty="0" err="1" smtClean="0">
                <a:solidFill>
                  <a:srgbClr val="FF0000"/>
                </a:solidFill>
              </a:rPr>
              <a:t>SuperB</a:t>
            </a:r>
            <a:r>
              <a:rPr lang="en-US" sz="3200" dirty="0" smtClean="0">
                <a:solidFill>
                  <a:srgbClr val="FF0000"/>
                </a:solidFill>
              </a:rPr>
              <a:t> Design has the unique possibility of running with one polarized beam and at charm threshold.</a:t>
            </a:r>
          </a:p>
          <a:p>
            <a:endParaRPr lang="en-US" sz="3200" dirty="0" smtClean="0">
              <a:solidFill>
                <a:srgbClr val="FF0000"/>
              </a:solidFill>
            </a:endParaRPr>
          </a:p>
          <a:p>
            <a:pPr>
              <a:buFont typeface="Arial" pitchFamily="34" charset="0"/>
              <a:buChar char="•"/>
            </a:pPr>
            <a:r>
              <a:rPr lang="en-US" sz="3200" dirty="0" smtClean="0"/>
              <a:t>Polarization is expected to contribute to tau physics .</a:t>
            </a:r>
          </a:p>
          <a:p>
            <a:pPr>
              <a:buFont typeface="Arial" pitchFamily="34" charset="0"/>
              <a:buChar char="•"/>
            </a:pPr>
            <a:r>
              <a:rPr lang="en-US" sz="3200" dirty="0" smtClean="0"/>
              <a:t>Low energy runs to add to  potential discovery in Charm CP Violation.</a:t>
            </a:r>
          </a:p>
          <a:p>
            <a:pPr>
              <a:buFont typeface="Arial" pitchFamily="34" charset="0"/>
              <a:buChar char="•"/>
            </a:pPr>
            <a:endParaRPr lang="en-US" sz="3200" dirty="0" smtClean="0"/>
          </a:p>
          <a:p>
            <a:r>
              <a:rPr lang="en-US" sz="3200" b="1" dirty="0" smtClean="0">
                <a:solidFill>
                  <a:srgbClr val="0070C0"/>
                </a:solidFill>
              </a:rPr>
              <a:t>In TDR  these topics should be better addressed.</a:t>
            </a:r>
          </a:p>
          <a:p>
            <a:endParaRPr lang="en-US" sz="3200" dirty="0" smtClean="0"/>
          </a:p>
          <a:p>
            <a:endParaRPr lang="en-US" sz="3200" dirty="0"/>
          </a:p>
        </p:txBody>
      </p:sp>
      <p:sp>
        <p:nvSpPr>
          <p:cNvPr id="6" name="TextBox 5"/>
          <p:cNvSpPr txBox="1"/>
          <p:nvPr/>
        </p:nvSpPr>
        <p:spPr>
          <a:xfrm>
            <a:off x="1600200" y="228600"/>
            <a:ext cx="5334000" cy="646331"/>
          </a:xfrm>
          <a:prstGeom prst="rect">
            <a:avLst/>
          </a:prstGeom>
          <a:solidFill>
            <a:srgbClr val="FFFF00"/>
          </a:solidFill>
          <a:ln w="38100">
            <a:solidFill>
              <a:srgbClr val="002060"/>
            </a:solidFill>
          </a:ln>
        </p:spPr>
        <p:txBody>
          <a:bodyPr wrap="square" rtlCol="0">
            <a:spAutoFit/>
          </a:bodyPr>
          <a:lstStyle/>
          <a:p>
            <a:r>
              <a:rPr lang="en-US" sz="3600" dirty="0" smtClean="0"/>
              <a:t> </a:t>
            </a:r>
            <a:r>
              <a:rPr lang="en-US" sz="3600" dirty="0" smtClean="0">
                <a:solidFill>
                  <a:srgbClr val="0070C0"/>
                </a:solidFill>
              </a:rPr>
              <a:t>NOT ONLY LUMINOSITY !</a:t>
            </a:r>
            <a:endParaRPr lang="en-US" sz="3600" dirty="0">
              <a:solidFill>
                <a:srgbClr val="0070C0"/>
              </a:solidFill>
            </a:endParaRPr>
          </a:p>
        </p:txBody>
      </p:sp>
      <p:cxnSp>
        <p:nvCxnSpPr>
          <p:cNvPr id="7" name="Straight Connector 6"/>
          <p:cNvCxnSpPr/>
          <p:nvPr/>
        </p:nvCxnSpPr>
        <p:spPr>
          <a:xfrm>
            <a:off x="0" y="990600"/>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Date Placeholder 1"/>
          <p:cNvSpPr txBox="1">
            <a:spLocks noGrp="1"/>
          </p:cNvSpPr>
          <p:nvPr/>
        </p:nvSpPr>
        <p:spPr bwMode="auto">
          <a:xfrm>
            <a:off x="152400" y="6305550"/>
            <a:ext cx="2667000" cy="476250"/>
          </a:xfrm>
          <a:prstGeom prst="rect">
            <a:avLst/>
          </a:prstGeom>
          <a:noFill/>
          <a:ln w="9525">
            <a:noFill/>
            <a:miter lim="800000"/>
            <a:headEnd/>
            <a:tailEnd/>
          </a:ln>
        </p:spPr>
        <p:txBody>
          <a:bodyPr/>
          <a:lstStyle/>
          <a:p>
            <a:endParaRPr lang="en-US" sz="1400">
              <a:solidFill>
                <a:srgbClr val="F55F0B"/>
              </a:solidFill>
            </a:endParaRPr>
          </a:p>
          <a:p>
            <a:endParaRPr lang="en-US">
              <a:solidFill>
                <a:srgbClr val="0066FF"/>
              </a:solidFill>
            </a:endParaRPr>
          </a:p>
        </p:txBody>
      </p:sp>
      <p:sp>
        <p:nvSpPr>
          <p:cNvPr id="31753" name="Footer Placeholder 2"/>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endParaRPr>
          </a:p>
        </p:txBody>
      </p:sp>
      <p:sp>
        <p:nvSpPr>
          <p:cNvPr id="31755" name="Footer Placeholder 4"/>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endParaRPr>
          </a:p>
        </p:txBody>
      </p:sp>
      <p:sp>
        <p:nvSpPr>
          <p:cNvPr id="31757" name="Rectangle 2"/>
          <p:cNvSpPr>
            <a:spLocks noGrp="1" noChangeArrowheads="1"/>
          </p:cNvSpPr>
          <p:nvPr>
            <p:ph type="title" idx="4294967295"/>
          </p:nvPr>
        </p:nvSpPr>
        <p:spPr>
          <a:xfrm>
            <a:off x="457200" y="141288"/>
            <a:ext cx="8229600" cy="854075"/>
          </a:xfrm>
        </p:spPr>
        <p:txBody>
          <a:bodyPr>
            <a:normAutofit fontScale="90000"/>
          </a:bodyPr>
          <a:lstStyle/>
          <a:p>
            <a:pPr eaLnBrk="1" hangingPunct="1"/>
            <a:r>
              <a:rPr lang="en-US" sz="3600" dirty="0" smtClean="0"/>
              <a:t>Specifications to hit the physics target</a:t>
            </a:r>
            <a:br>
              <a:rPr lang="en-US" sz="3600" dirty="0" smtClean="0"/>
            </a:br>
            <a:r>
              <a:rPr lang="en-US" sz="3600" dirty="0" smtClean="0">
                <a:solidFill>
                  <a:srgbClr val="FF0000"/>
                </a:solidFill>
              </a:rPr>
              <a:t>(NOT ONLY LUMINOSITY!)</a:t>
            </a:r>
          </a:p>
        </p:txBody>
      </p:sp>
      <p:sp>
        <p:nvSpPr>
          <p:cNvPr id="31758" name="Rectangle 3"/>
          <p:cNvSpPr>
            <a:spLocks noGrp="1" noChangeArrowheads="1"/>
          </p:cNvSpPr>
          <p:nvPr>
            <p:ph type="body" idx="4294967295"/>
          </p:nvPr>
        </p:nvSpPr>
        <p:spPr>
          <a:xfrm>
            <a:off x="0" y="1427163"/>
            <a:ext cx="8991600" cy="4148137"/>
          </a:xfrm>
        </p:spPr>
        <p:txBody>
          <a:bodyPr/>
          <a:lstStyle/>
          <a:p>
            <a:pPr eaLnBrk="1" hangingPunct="1">
              <a:lnSpc>
                <a:spcPct val="80000"/>
              </a:lnSpc>
            </a:pPr>
            <a:r>
              <a:rPr lang="en-US" sz="2000" dirty="0" smtClean="0"/>
              <a:t>L</a:t>
            </a:r>
            <a:r>
              <a:rPr lang="en-US" sz="2000" baseline="-25000" dirty="0" smtClean="0"/>
              <a:t>peak</a:t>
            </a:r>
            <a:r>
              <a:rPr lang="en-US" sz="2000" dirty="0" smtClean="0">
                <a:cs typeface="Times New Roman" pitchFamily="18" charset="0"/>
              </a:rPr>
              <a:t>≥10</a:t>
            </a:r>
            <a:r>
              <a:rPr lang="en-US" sz="2000" baseline="30000" dirty="0" smtClean="0">
                <a:cs typeface="Times New Roman" pitchFamily="18" charset="0"/>
              </a:rPr>
              <a:t>36</a:t>
            </a:r>
            <a:r>
              <a:rPr lang="en-US" sz="2000" dirty="0" smtClean="0">
                <a:cs typeface="Times New Roman" pitchFamily="18" charset="0"/>
              </a:rPr>
              <a:t> cm</a:t>
            </a:r>
            <a:r>
              <a:rPr lang="en-US" sz="2000" baseline="30000" dirty="0" smtClean="0">
                <a:cs typeface="Times New Roman" pitchFamily="18" charset="0"/>
              </a:rPr>
              <a:t>-2</a:t>
            </a:r>
            <a:r>
              <a:rPr lang="en-US" sz="2000" dirty="0" smtClean="0">
                <a:cs typeface="Times New Roman" pitchFamily="18" charset="0"/>
              </a:rPr>
              <a:t>s</a:t>
            </a:r>
            <a:r>
              <a:rPr lang="en-US" sz="2000" baseline="30000" dirty="0" smtClean="0">
                <a:cs typeface="Times New Roman" pitchFamily="18" charset="0"/>
              </a:rPr>
              <a:t>-1 </a:t>
            </a:r>
            <a:r>
              <a:rPr lang="en-US" sz="2000" dirty="0" smtClean="0">
                <a:cs typeface="Times New Roman" pitchFamily="18" charset="0"/>
              </a:rPr>
              <a:t>( asymmetric  7.0+4.0 </a:t>
            </a:r>
            <a:r>
              <a:rPr lang="en-US" sz="2000" dirty="0" err="1" smtClean="0">
                <a:cs typeface="Times New Roman" pitchFamily="18" charset="0"/>
              </a:rPr>
              <a:t>GeV</a:t>
            </a:r>
            <a:r>
              <a:rPr lang="en-US" sz="2000" dirty="0" smtClean="0">
                <a:cs typeface="Times New Roman" pitchFamily="18" charset="0"/>
              </a:rPr>
              <a:t> </a:t>
            </a:r>
            <a:r>
              <a:rPr lang="en-US" sz="2000" dirty="0" err="1" smtClean="0">
                <a:cs typeface="Times New Roman" pitchFamily="18" charset="0"/>
              </a:rPr>
              <a:t>E</a:t>
            </a:r>
            <a:r>
              <a:rPr lang="en-US" sz="2000" baseline="-25000" dirty="0" err="1" smtClean="0">
                <a:cs typeface="Times New Roman" pitchFamily="18" charset="0"/>
              </a:rPr>
              <a:t>cm</a:t>
            </a:r>
            <a:r>
              <a:rPr lang="en-US" sz="2000" dirty="0" smtClean="0">
                <a:cs typeface="Times New Roman" pitchFamily="18" charset="0"/>
              </a:rPr>
              <a:t>= </a:t>
            </a:r>
            <a:r>
              <a:rPr lang="en-US" sz="2000" dirty="0" err="1" smtClean="0">
                <a:cs typeface="Times New Roman" pitchFamily="18" charset="0"/>
              </a:rPr>
              <a:t>m</a:t>
            </a:r>
            <a:r>
              <a:rPr lang="en-US" sz="2000" baseline="-25000" dirty="0" err="1" smtClean="0">
                <a:cs typeface="Times New Roman" pitchFamily="18" charset="0"/>
              </a:rPr>
              <a:t>Y</a:t>
            </a:r>
            <a:r>
              <a:rPr lang="en-US" sz="2000" baseline="-25000" dirty="0" smtClean="0">
                <a:cs typeface="Times New Roman" pitchFamily="18" charset="0"/>
              </a:rPr>
              <a:t>(4s)</a:t>
            </a:r>
            <a:r>
              <a:rPr lang="en-US" sz="2000" dirty="0" smtClean="0">
                <a:cs typeface="Times New Roman" pitchFamily="18" charset="0"/>
              </a:rPr>
              <a:t>).</a:t>
            </a:r>
          </a:p>
          <a:p>
            <a:pPr eaLnBrk="1" hangingPunct="1">
              <a:lnSpc>
                <a:spcPct val="80000"/>
              </a:lnSpc>
            </a:pPr>
            <a:r>
              <a:rPr lang="en-US" sz="2000" dirty="0" smtClean="0">
                <a:cs typeface="Times New Roman" pitchFamily="18" charset="0"/>
              </a:rPr>
              <a:t>85% Polarization </a:t>
            </a:r>
            <a:r>
              <a:rPr lang="en-US" sz="2000" dirty="0" err="1" smtClean="0">
                <a:cs typeface="Times New Roman" pitchFamily="18" charset="0"/>
              </a:rPr>
              <a:t>di</a:t>
            </a:r>
            <a:r>
              <a:rPr lang="en-US" sz="2000" dirty="0" smtClean="0">
                <a:cs typeface="Times New Roman" pitchFamily="18" charset="0"/>
              </a:rPr>
              <a:t> e</a:t>
            </a:r>
            <a:r>
              <a:rPr lang="en-US" sz="2000" baseline="30000" dirty="0" smtClean="0">
                <a:cs typeface="Times New Roman" pitchFamily="18" charset="0"/>
              </a:rPr>
              <a:t>-</a:t>
            </a:r>
            <a:r>
              <a:rPr lang="en-US" sz="2000" dirty="0" smtClean="0">
                <a:cs typeface="Times New Roman" pitchFamily="18" charset="0"/>
              </a:rPr>
              <a:t> (7.0GeV) for </a:t>
            </a:r>
            <a:r>
              <a:rPr lang="en-US" sz="2000" dirty="0" smtClean="0">
                <a:latin typeface="Symbol" pitchFamily="18" charset="2"/>
                <a:cs typeface="Times New Roman" pitchFamily="18" charset="0"/>
              </a:rPr>
              <a:t>t </a:t>
            </a:r>
            <a:r>
              <a:rPr lang="en-US" sz="2000" dirty="0" smtClean="0">
                <a:cs typeface="Times New Roman" pitchFamily="18" charset="0"/>
              </a:rPr>
              <a:t>:</a:t>
            </a:r>
          </a:p>
          <a:p>
            <a:pPr eaLnBrk="1" hangingPunct="1">
              <a:lnSpc>
                <a:spcPct val="80000"/>
              </a:lnSpc>
              <a:buFontTx/>
              <a:buNone/>
            </a:pPr>
            <a:r>
              <a:rPr lang="en-US" sz="2000" dirty="0" smtClean="0">
                <a:cs typeface="Times New Roman" pitchFamily="18" charset="0"/>
              </a:rPr>
              <a:t>		T and CP  Violation</a:t>
            </a:r>
          </a:p>
          <a:p>
            <a:pPr eaLnBrk="1" hangingPunct="1">
              <a:lnSpc>
                <a:spcPct val="80000"/>
              </a:lnSpc>
              <a:buFontTx/>
              <a:buNone/>
            </a:pPr>
            <a:r>
              <a:rPr lang="en-US" sz="2000" dirty="0" smtClean="0">
                <a:cs typeface="Times New Roman" pitchFamily="18" charset="0"/>
              </a:rPr>
              <a:t>		BKG reduction in LFV, distinguish among LFV models.</a:t>
            </a:r>
          </a:p>
          <a:p>
            <a:pPr eaLnBrk="1" hangingPunct="1">
              <a:lnSpc>
                <a:spcPct val="80000"/>
              </a:lnSpc>
              <a:buFontTx/>
              <a:buNone/>
            </a:pPr>
            <a:r>
              <a:rPr lang="en-US" sz="2000" dirty="0" smtClean="0">
                <a:cs typeface="Times New Roman" pitchFamily="18" charset="0"/>
              </a:rPr>
              <a:t>		</a:t>
            </a:r>
            <a:r>
              <a:rPr lang="en-US" sz="2000" dirty="0" smtClean="0">
                <a:latin typeface="Symbol" pitchFamily="18" charset="2"/>
                <a:cs typeface="Times New Roman" pitchFamily="18" charset="0"/>
              </a:rPr>
              <a:t>t</a:t>
            </a:r>
            <a:r>
              <a:rPr lang="en-US" sz="2000" dirty="0" smtClean="0">
                <a:cs typeface="Times New Roman" pitchFamily="18" charset="0"/>
              </a:rPr>
              <a:t> g-2.  </a:t>
            </a:r>
          </a:p>
          <a:p>
            <a:pPr eaLnBrk="1" hangingPunct="1">
              <a:lnSpc>
                <a:spcPct val="80000"/>
              </a:lnSpc>
            </a:pPr>
            <a:r>
              <a:rPr lang="en-US" sz="2000" dirty="0" smtClean="0"/>
              <a:t>Option to run </a:t>
            </a:r>
            <a:r>
              <a:rPr lang="en-US" sz="2000" i="1" dirty="0" err="1" smtClean="0"/>
              <a:t>SuperB</a:t>
            </a:r>
            <a:r>
              <a:rPr lang="en-US" sz="2000" dirty="0" smtClean="0"/>
              <a:t>  still with a luminosity of 10</a:t>
            </a:r>
            <a:r>
              <a:rPr lang="en-US" sz="2000" baseline="30000" dirty="0" smtClean="0"/>
              <a:t>35</a:t>
            </a:r>
            <a:r>
              <a:rPr lang="en-US" sz="2000" dirty="0" smtClean="0"/>
              <a:t> cm</a:t>
            </a:r>
            <a:r>
              <a:rPr lang="en-US" sz="2000" baseline="30000" dirty="0" smtClean="0"/>
              <a:t>-2</a:t>
            </a:r>
            <a:r>
              <a:rPr lang="en-US" sz="2000" dirty="0" smtClean="0"/>
              <a:t>s</a:t>
            </a:r>
            <a:r>
              <a:rPr lang="en-US" sz="2000" baseline="30000" dirty="0" smtClean="0"/>
              <a:t>-1</a:t>
            </a:r>
            <a:r>
              <a:rPr lang="en-US" sz="2000" dirty="0" smtClean="0"/>
              <a:t> at charm threshold         (4 .0 </a:t>
            </a:r>
            <a:r>
              <a:rPr lang="en-US" sz="2000" dirty="0" err="1" smtClean="0"/>
              <a:t>GeV</a:t>
            </a:r>
            <a:r>
              <a:rPr lang="en-US" sz="2000" dirty="0" smtClean="0"/>
              <a:t> ) . Pure </a:t>
            </a:r>
            <a:r>
              <a:rPr lang="en-US" sz="2000" dirty="0" err="1" smtClean="0"/>
              <a:t>DD</a:t>
            </a:r>
            <a:r>
              <a:rPr lang="en-US" sz="2000" baseline="-25000" dirty="0" err="1" smtClean="0"/>
              <a:t>bar</a:t>
            </a:r>
            <a:r>
              <a:rPr lang="en-US" sz="2000" dirty="0" smtClean="0"/>
              <a:t>,  no additional fragmentation.</a:t>
            </a:r>
          </a:p>
          <a:p>
            <a:pPr eaLnBrk="1" hangingPunct="1">
              <a:lnSpc>
                <a:spcPct val="80000"/>
              </a:lnSpc>
            </a:pPr>
            <a:r>
              <a:rPr lang="en-US" sz="2000" dirty="0" smtClean="0"/>
              <a:t>High signal/</a:t>
            </a:r>
            <a:r>
              <a:rPr lang="en-US" sz="2000" dirty="0" err="1" smtClean="0"/>
              <a:t>bkg</a:t>
            </a:r>
            <a:r>
              <a:rPr lang="en-US" sz="2000" dirty="0" smtClean="0"/>
              <a:t> : optimal for  channels with</a:t>
            </a:r>
          </a:p>
          <a:p>
            <a:pPr eaLnBrk="1" hangingPunct="1">
              <a:lnSpc>
                <a:spcPct val="80000"/>
              </a:lnSpc>
            </a:pPr>
            <a:r>
              <a:rPr lang="en-US" sz="2000" dirty="0" smtClean="0"/>
              <a:t>Quantum Coherence: unique opportunity to measure D</a:t>
            </a:r>
            <a:r>
              <a:rPr lang="en-US" sz="2000" baseline="30000" dirty="0" smtClean="0"/>
              <a:t>0</a:t>
            </a:r>
            <a:r>
              <a:rPr lang="en-US" sz="2000" dirty="0" smtClean="0"/>
              <a:t>-D</a:t>
            </a:r>
            <a:r>
              <a:rPr lang="en-US" sz="2000" baseline="30000" dirty="0" smtClean="0"/>
              <a:t>0</a:t>
            </a:r>
            <a:r>
              <a:rPr lang="en-US" sz="2000" baseline="-25000" dirty="0" smtClean="0"/>
              <a:t>bar</a:t>
            </a:r>
            <a:r>
              <a:rPr lang="en-US" sz="2000" dirty="0" smtClean="0"/>
              <a:t>relative  phase.</a:t>
            </a:r>
          </a:p>
          <a:p>
            <a:pPr eaLnBrk="1" hangingPunct="1">
              <a:lnSpc>
                <a:spcPct val="80000"/>
              </a:lnSpc>
            </a:pPr>
            <a:r>
              <a:rPr lang="en-US" sz="2000" dirty="0" smtClean="0"/>
              <a:t>~10</a:t>
            </a:r>
            <a:r>
              <a:rPr lang="en-US" sz="2000" baseline="30000" dirty="0" smtClean="0"/>
              <a:t>9</a:t>
            </a:r>
            <a:r>
              <a:rPr lang="en-US" sz="2000" dirty="0" smtClean="0"/>
              <a:t> DD /month at 10</a:t>
            </a:r>
            <a:r>
              <a:rPr lang="en-US" sz="2000" baseline="30000" dirty="0" smtClean="0"/>
              <a:t>35</a:t>
            </a:r>
            <a:r>
              <a:rPr lang="en-US" sz="2000" dirty="0" smtClean="0"/>
              <a:t> cm</a:t>
            </a:r>
            <a:r>
              <a:rPr lang="en-US" sz="2000" baseline="30000" dirty="0" smtClean="0"/>
              <a:t>-2</a:t>
            </a:r>
            <a:r>
              <a:rPr lang="en-US" sz="2000" dirty="0" smtClean="0"/>
              <a:t>s</a:t>
            </a:r>
            <a:r>
              <a:rPr lang="en-US" sz="2000" baseline="30000" dirty="0" smtClean="0"/>
              <a:t>-1</a:t>
            </a:r>
            <a:r>
              <a:rPr lang="en-US" sz="2000" dirty="0" smtClean="0"/>
              <a:t> . (using</a:t>
            </a:r>
          </a:p>
          <a:p>
            <a:pPr eaLnBrk="1" hangingPunct="1">
              <a:lnSpc>
                <a:spcPct val="80000"/>
              </a:lnSpc>
              <a:buFontTx/>
              <a:buNone/>
            </a:pPr>
            <a:r>
              <a:rPr lang="en-US" sz="2000" dirty="0" smtClean="0">
                <a:latin typeface="Symbol" pitchFamily="18" charset="2"/>
              </a:rPr>
              <a:t>        s</a:t>
            </a:r>
            <a:r>
              <a:rPr lang="en-US" sz="2000" dirty="0" smtClean="0"/>
              <a:t>(</a:t>
            </a:r>
            <a:r>
              <a:rPr lang="en-US" sz="2000" dirty="0" err="1" smtClean="0"/>
              <a:t>e</a:t>
            </a:r>
            <a:r>
              <a:rPr lang="en-US" sz="2000" baseline="30000" dirty="0" err="1" smtClean="0"/>
              <a:t>+</a:t>
            </a:r>
            <a:r>
              <a:rPr lang="en-US" sz="2000" dirty="0" err="1" smtClean="0"/>
              <a:t>e</a:t>
            </a:r>
            <a:r>
              <a:rPr lang="en-US" sz="2000" baseline="30000" dirty="0" smtClean="0"/>
              <a:t>-</a:t>
            </a:r>
            <a:r>
              <a:rPr lang="en-US" sz="2000" dirty="0" smtClean="0">
                <a:sym typeface="Symbol" pitchFamily="18" charset="2"/>
              </a:rPr>
              <a:t>D</a:t>
            </a:r>
            <a:r>
              <a:rPr lang="en-US" sz="2000" baseline="30000" dirty="0" smtClean="0">
                <a:sym typeface="Symbol" pitchFamily="18" charset="2"/>
              </a:rPr>
              <a:t>0</a:t>
            </a:r>
            <a:r>
              <a:rPr lang="en-US" sz="2000" dirty="0" smtClean="0">
                <a:sym typeface="Symbol" pitchFamily="18" charset="2"/>
              </a:rPr>
              <a:t>D</a:t>
            </a:r>
            <a:r>
              <a:rPr lang="en-US" sz="2000" baseline="30000" dirty="0" smtClean="0">
                <a:sym typeface="Symbol" pitchFamily="18" charset="2"/>
              </a:rPr>
              <a:t>0</a:t>
            </a:r>
            <a:r>
              <a:rPr lang="en-US" sz="2000" dirty="0" smtClean="0"/>
              <a:t>)~3.6 </a:t>
            </a:r>
            <a:r>
              <a:rPr lang="en-US" sz="2000" dirty="0" err="1" smtClean="0"/>
              <a:t>nb</a:t>
            </a:r>
            <a:r>
              <a:rPr lang="en-US" sz="2000" dirty="0" smtClean="0"/>
              <a:t>  + </a:t>
            </a:r>
            <a:r>
              <a:rPr lang="en-US" sz="2000" dirty="0" smtClean="0">
                <a:latin typeface="Symbol" pitchFamily="18" charset="2"/>
              </a:rPr>
              <a:t>s</a:t>
            </a:r>
            <a:r>
              <a:rPr lang="en-US" sz="2000" dirty="0" smtClean="0"/>
              <a:t>(</a:t>
            </a:r>
            <a:r>
              <a:rPr lang="en-US" sz="2000" dirty="0" err="1" smtClean="0"/>
              <a:t>e</a:t>
            </a:r>
            <a:r>
              <a:rPr lang="en-US" sz="2000" baseline="30000" dirty="0" err="1" smtClean="0"/>
              <a:t>+</a:t>
            </a:r>
            <a:r>
              <a:rPr lang="en-US" sz="2000" dirty="0" err="1" smtClean="0"/>
              <a:t>e</a:t>
            </a:r>
            <a:r>
              <a:rPr lang="en-US" sz="2000" baseline="30000" dirty="0" smtClean="0"/>
              <a:t>-</a:t>
            </a:r>
            <a:r>
              <a:rPr lang="en-US" sz="2000" dirty="0" smtClean="0">
                <a:sym typeface="Symbol" pitchFamily="18" charset="2"/>
              </a:rPr>
              <a:t>D</a:t>
            </a:r>
            <a:r>
              <a:rPr lang="en-US" sz="2000" baseline="30000" dirty="0" smtClean="0">
                <a:sym typeface="Symbol" pitchFamily="18" charset="2"/>
              </a:rPr>
              <a:t>+</a:t>
            </a:r>
            <a:r>
              <a:rPr lang="en-US" sz="2000" dirty="0" smtClean="0">
                <a:sym typeface="Symbol" pitchFamily="18" charset="2"/>
              </a:rPr>
              <a:t>D</a:t>
            </a:r>
            <a:r>
              <a:rPr lang="en-US" sz="2000" baseline="30000" dirty="0" smtClean="0">
                <a:sym typeface="Symbol" pitchFamily="18" charset="2"/>
              </a:rPr>
              <a:t>-</a:t>
            </a:r>
            <a:r>
              <a:rPr lang="en-US" sz="2000" dirty="0" smtClean="0"/>
              <a:t>)~2.8 </a:t>
            </a:r>
            <a:r>
              <a:rPr lang="en-US" sz="2000" dirty="0" err="1" smtClean="0"/>
              <a:t>nb</a:t>
            </a:r>
            <a:r>
              <a:rPr lang="en-US" sz="2000" dirty="0" smtClean="0"/>
              <a:t> ~ 6.4 </a:t>
            </a:r>
            <a:r>
              <a:rPr lang="en-US" sz="2000" dirty="0" err="1" smtClean="0"/>
              <a:t>nb</a:t>
            </a:r>
            <a:r>
              <a:rPr lang="en-US" sz="2000" dirty="0" smtClean="0"/>
              <a:t> as measured by CLEO-C)</a:t>
            </a:r>
          </a:p>
          <a:p>
            <a:pPr eaLnBrk="1" hangingPunct="1">
              <a:lnSpc>
                <a:spcPct val="80000"/>
              </a:lnSpc>
            </a:pPr>
            <a:r>
              <a:rPr lang="en-US" sz="2000" dirty="0" err="1" smtClean="0"/>
              <a:t>Misure</a:t>
            </a:r>
            <a:r>
              <a:rPr lang="en-US" sz="2000" dirty="0" smtClean="0"/>
              <a:t> </a:t>
            </a:r>
            <a:r>
              <a:rPr lang="en-US" sz="2000" dirty="0" err="1" smtClean="0"/>
              <a:t>dipendenti</a:t>
            </a:r>
            <a:r>
              <a:rPr lang="en-US" sz="2000" dirty="0" smtClean="0"/>
              <a:t> </a:t>
            </a:r>
            <a:r>
              <a:rPr lang="en-US" sz="2000" dirty="0" err="1" smtClean="0"/>
              <a:t>dTime</a:t>
            </a:r>
            <a:r>
              <a:rPr lang="en-US" sz="2000" dirty="0" smtClean="0"/>
              <a:t> dependent measurements at4 </a:t>
            </a:r>
            <a:r>
              <a:rPr lang="en-US" sz="2000" dirty="0" err="1" smtClean="0"/>
              <a:t>GeV</a:t>
            </a:r>
            <a:r>
              <a:rPr lang="en-US" sz="2000" dirty="0" smtClean="0"/>
              <a:t> as for B sector at Y(4s) in BABAR and Belle.  I will be only possible at  </a:t>
            </a:r>
            <a:r>
              <a:rPr lang="en-US" sz="2400" i="1" dirty="0" err="1" smtClean="0">
                <a:solidFill>
                  <a:srgbClr val="FF0000"/>
                </a:solidFill>
              </a:rPr>
              <a:t>SuperB</a:t>
            </a:r>
            <a:r>
              <a:rPr lang="en-US" sz="2400" i="1" dirty="0" smtClean="0">
                <a:solidFill>
                  <a:srgbClr val="FF0000"/>
                </a:solidFill>
              </a:rPr>
              <a:t>.</a:t>
            </a:r>
          </a:p>
          <a:p>
            <a:pPr eaLnBrk="1" hangingPunct="1">
              <a:lnSpc>
                <a:spcPct val="80000"/>
              </a:lnSpc>
            </a:pPr>
            <a:endParaRPr lang="en-US" dirty="0" smtClean="0"/>
          </a:p>
        </p:txBody>
      </p:sp>
      <p:pic>
        <p:nvPicPr>
          <p:cNvPr id="3175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3675" y="280988"/>
            <a:ext cx="609600" cy="633412"/>
          </a:xfrm>
          <a:prstGeom prst="rect">
            <a:avLst/>
          </a:prstGeom>
          <a:noFill/>
          <a:ln w="9525">
            <a:noFill/>
            <a:miter lim="800000"/>
            <a:headEnd/>
            <a:tailEnd/>
          </a:ln>
        </p:spPr>
      </p:pic>
      <p:cxnSp>
        <p:nvCxnSpPr>
          <p:cNvPr id="17" name="Straight Connector 16"/>
          <p:cNvCxnSpPr/>
          <p:nvPr/>
        </p:nvCxnSpPr>
        <p:spPr>
          <a:xfrm>
            <a:off x="0" y="1139825"/>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Warwick April 14,2009</a:t>
            </a:r>
            <a:endParaRPr lang="en-US"/>
          </a:p>
        </p:txBody>
      </p:sp>
      <p:sp>
        <p:nvSpPr>
          <p:cNvPr id="10" name="Slide Number Placeholder 9"/>
          <p:cNvSpPr>
            <a:spLocks noGrp="1"/>
          </p:cNvSpPr>
          <p:nvPr>
            <p:ph type="sldNum" sz="quarter" idx="12"/>
          </p:nvPr>
        </p:nvSpPr>
        <p:spPr/>
        <p:txBody>
          <a:bodyPr/>
          <a:lstStyle/>
          <a:p>
            <a:fld id="{2743EBD0-19EB-41E8-92E3-E70AEADB721E}" type="slidenum">
              <a:rPr lang="en-US" smtClean="0"/>
              <a:pPr/>
              <a:t>17</a:t>
            </a:fld>
            <a:endParaRPr lang="en-US"/>
          </a:p>
        </p:txBody>
      </p:sp>
      <p:sp>
        <p:nvSpPr>
          <p:cNvPr id="11" name="Footer Placeholder 10"/>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Date Placeholder 1"/>
          <p:cNvSpPr txBox="1">
            <a:spLocks noGrp="1"/>
          </p:cNvSpPr>
          <p:nvPr/>
        </p:nvSpPr>
        <p:spPr bwMode="auto">
          <a:xfrm>
            <a:off x="152400" y="6305550"/>
            <a:ext cx="2667000" cy="476250"/>
          </a:xfrm>
          <a:prstGeom prst="rect">
            <a:avLst/>
          </a:prstGeom>
          <a:noFill/>
          <a:ln w="9525">
            <a:noFill/>
            <a:miter lim="800000"/>
            <a:headEnd/>
            <a:tailEnd/>
          </a:ln>
        </p:spPr>
        <p:txBody>
          <a:bodyPr/>
          <a:lstStyle/>
          <a:p>
            <a:endParaRPr lang="en-US" sz="1400">
              <a:solidFill>
                <a:srgbClr val="F55F0B"/>
              </a:solidFill>
              <a:latin typeface="Times New Roman" pitchFamily="18" charset="0"/>
            </a:endParaRPr>
          </a:p>
          <a:p>
            <a:endParaRPr lang="en-US">
              <a:solidFill>
                <a:srgbClr val="0066FF"/>
              </a:solidFill>
              <a:latin typeface="Times New Roman" pitchFamily="18" charset="0"/>
            </a:endParaRPr>
          </a:p>
        </p:txBody>
      </p:sp>
      <p:sp>
        <p:nvSpPr>
          <p:cNvPr id="30726" name="Footer Placeholder 2"/>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latin typeface="Times New Roman" pitchFamily="18" charset="0"/>
            </a:endParaRPr>
          </a:p>
        </p:txBody>
      </p:sp>
      <p:sp>
        <p:nvSpPr>
          <p:cNvPr id="30728" name="Footer Placeholder 4"/>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latin typeface="Times New Roman" pitchFamily="18" charset="0"/>
            </a:endParaRPr>
          </a:p>
        </p:txBody>
      </p:sp>
      <p:sp>
        <p:nvSpPr>
          <p:cNvPr id="30730" name="Rectangle 2"/>
          <p:cNvSpPr>
            <a:spLocks noGrp="1" noChangeArrowheads="1"/>
          </p:cNvSpPr>
          <p:nvPr>
            <p:ph type="title" idx="4294967295"/>
          </p:nvPr>
        </p:nvSpPr>
        <p:spPr>
          <a:xfrm>
            <a:off x="457200" y="0"/>
            <a:ext cx="8229600" cy="1143000"/>
          </a:xfrm>
        </p:spPr>
        <p:txBody>
          <a:bodyPr/>
          <a:lstStyle/>
          <a:p>
            <a:pPr eaLnBrk="1" hangingPunct="1"/>
            <a:r>
              <a:rPr lang="en-US" dirty="0" smtClean="0"/>
              <a:t>Charm</a:t>
            </a:r>
          </a:p>
        </p:txBody>
      </p:sp>
      <p:sp>
        <p:nvSpPr>
          <p:cNvPr id="30731" name="Rectangle 3"/>
          <p:cNvSpPr>
            <a:spLocks noGrp="1" noChangeArrowheads="1"/>
          </p:cNvSpPr>
          <p:nvPr>
            <p:ph type="body" idx="4294967295"/>
          </p:nvPr>
        </p:nvSpPr>
        <p:spPr>
          <a:xfrm>
            <a:off x="328613" y="1066800"/>
            <a:ext cx="8815387" cy="5211762"/>
          </a:xfrm>
        </p:spPr>
        <p:txBody>
          <a:bodyPr/>
          <a:lstStyle/>
          <a:p>
            <a:pPr eaLnBrk="1" hangingPunct="1">
              <a:lnSpc>
                <a:spcPct val="90000"/>
              </a:lnSpc>
            </a:pPr>
            <a:r>
              <a:rPr lang="en-US" sz="2400" dirty="0" smtClean="0"/>
              <a:t>Charm events at threshold are very clean: pure DD, no additional fragmentation</a:t>
            </a:r>
          </a:p>
          <a:p>
            <a:pPr eaLnBrk="1" hangingPunct="1">
              <a:lnSpc>
                <a:spcPct val="90000"/>
              </a:lnSpc>
            </a:pPr>
            <a:r>
              <a:rPr lang="en-US" sz="2400" dirty="0" smtClean="0"/>
              <a:t>High signal/</a:t>
            </a:r>
            <a:r>
              <a:rPr lang="en-US" sz="2400" dirty="0" err="1" smtClean="0"/>
              <a:t>bkg</a:t>
            </a:r>
            <a:r>
              <a:rPr lang="en-US" sz="2400" dirty="0" smtClean="0"/>
              <a:t> ratio: optimal for decays with neutrinos.</a:t>
            </a:r>
          </a:p>
          <a:p>
            <a:pPr eaLnBrk="1" hangingPunct="1">
              <a:lnSpc>
                <a:spcPct val="90000"/>
              </a:lnSpc>
            </a:pPr>
            <a:r>
              <a:rPr lang="en-US" sz="2400" dirty="0" smtClean="0"/>
              <a:t>Quantum Coherence: new and alternative CP violation measurement </a:t>
            </a:r>
            <a:r>
              <a:rPr lang="en-US" sz="2400" dirty="0" err="1" smtClean="0"/>
              <a:t>wrt</a:t>
            </a:r>
            <a:r>
              <a:rPr lang="en-US" sz="2400" dirty="0" smtClean="0"/>
              <a:t> to </a:t>
            </a:r>
            <a:r>
              <a:rPr lang="en-US" sz="2400" dirty="0" smtClean="0">
                <a:sym typeface="Symbol" pitchFamily="18" charset="2"/>
              </a:rPr>
              <a:t>(</a:t>
            </a:r>
            <a:r>
              <a:rPr lang="en-US" sz="2400" dirty="0" smtClean="0"/>
              <a:t>4S). Unique opportunity to measure D</a:t>
            </a:r>
            <a:r>
              <a:rPr lang="en-US" sz="2400" baseline="30000" dirty="0" smtClean="0"/>
              <a:t>0</a:t>
            </a:r>
            <a:r>
              <a:rPr lang="en-US" sz="2400" dirty="0" smtClean="0"/>
              <a:t>-D</a:t>
            </a:r>
            <a:r>
              <a:rPr lang="en-US" sz="2400" baseline="30000" dirty="0" smtClean="0"/>
              <a:t>0</a:t>
            </a:r>
            <a:r>
              <a:rPr lang="en-US" sz="2400" dirty="0" smtClean="0"/>
              <a:t> relative phase.</a:t>
            </a:r>
          </a:p>
          <a:p>
            <a:pPr eaLnBrk="1" hangingPunct="1">
              <a:lnSpc>
                <a:spcPct val="90000"/>
              </a:lnSpc>
            </a:pPr>
            <a:r>
              <a:rPr lang="en-US" sz="2400" dirty="0" smtClean="0"/>
              <a:t>Increased statistics is not an advantage running at threshold: cross-section 3x </a:t>
            </a:r>
            <a:r>
              <a:rPr lang="en-US" sz="2400" dirty="0" err="1" smtClean="0"/>
              <a:t>wrt</a:t>
            </a:r>
            <a:r>
              <a:rPr lang="en-US" sz="2400" dirty="0" smtClean="0"/>
              <a:t> 10GeV but luminosity 10x smaller.</a:t>
            </a:r>
          </a:p>
          <a:p>
            <a:pPr eaLnBrk="1" hangingPunct="1">
              <a:lnSpc>
                <a:spcPct val="90000"/>
              </a:lnSpc>
            </a:pPr>
            <a:r>
              <a:rPr lang="en-US" sz="2400" dirty="0" err="1" smtClean="0"/>
              <a:t>SuperB</a:t>
            </a:r>
            <a:r>
              <a:rPr lang="en-US" sz="2400" dirty="0" smtClean="0"/>
              <a:t> </a:t>
            </a:r>
            <a:r>
              <a:rPr lang="en-US" sz="2400" dirty="0" err="1" smtClean="0"/>
              <a:t>lumi</a:t>
            </a:r>
            <a:r>
              <a:rPr lang="en-US" sz="2400" dirty="0" smtClean="0"/>
              <a:t> at 4 </a:t>
            </a:r>
            <a:r>
              <a:rPr lang="en-US" sz="2400" dirty="0" err="1" smtClean="0"/>
              <a:t>GeV</a:t>
            </a:r>
            <a:r>
              <a:rPr lang="en-US" sz="2400" dirty="0" smtClean="0"/>
              <a:t> = 10</a:t>
            </a:r>
            <a:r>
              <a:rPr lang="en-US" sz="2400" baseline="30000" dirty="0" smtClean="0"/>
              <a:t>35</a:t>
            </a:r>
            <a:r>
              <a:rPr lang="en-US" sz="2400" dirty="0" smtClean="0"/>
              <a:t> cm</a:t>
            </a:r>
            <a:r>
              <a:rPr lang="en-US" sz="2400" baseline="30000" dirty="0" smtClean="0"/>
              <a:t>-2</a:t>
            </a:r>
            <a:r>
              <a:rPr lang="en-US" sz="2400" dirty="0" smtClean="0"/>
              <a:t>s</a:t>
            </a:r>
            <a:r>
              <a:rPr lang="en-US" sz="2400" baseline="30000" dirty="0" smtClean="0"/>
              <a:t>-1</a:t>
            </a:r>
            <a:r>
              <a:rPr lang="en-US" sz="2400" dirty="0" smtClean="0"/>
              <a:t> produces ~10</a:t>
            </a:r>
            <a:r>
              <a:rPr lang="en-US" sz="2400" baseline="30000" dirty="0" smtClean="0"/>
              <a:t>9</a:t>
            </a:r>
            <a:r>
              <a:rPr lang="en-US" sz="2400" dirty="0" smtClean="0"/>
              <a:t> DD pairs per month of running. (using Cleo-c cross-section measurement </a:t>
            </a:r>
          </a:p>
          <a:p>
            <a:pPr eaLnBrk="1" hangingPunct="1">
              <a:lnSpc>
                <a:spcPct val="90000"/>
              </a:lnSpc>
              <a:buFontTx/>
              <a:buNone/>
            </a:pPr>
            <a:r>
              <a:rPr lang="en-US" sz="2400" dirty="0" smtClean="0">
                <a:latin typeface="Symbol" pitchFamily="18" charset="2"/>
              </a:rPr>
              <a:t>s</a:t>
            </a:r>
            <a:r>
              <a:rPr lang="en-US" sz="2400" dirty="0" smtClean="0"/>
              <a:t>(</a:t>
            </a:r>
            <a:r>
              <a:rPr lang="en-US" sz="2400" dirty="0" err="1" smtClean="0"/>
              <a:t>e</a:t>
            </a:r>
            <a:r>
              <a:rPr lang="en-US" sz="2400" baseline="30000" dirty="0" err="1" smtClean="0"/>
              <a:t>+</a:t>
            </a:r>
            <a:r>
              <a:rPr lang="en-US" sz="2400" dirty="0" err="1" smtClean="0"/>
              <a:t>e</a:t>
            </a:r>
            <a:r>
              <a:rPr lang="en-US" sz="2400" baseline="30000" dirty="0" smtClean="0"/>
              <a:t>-</a:t>
            </a:r>
            <a:r>
              <a:rPr lang="en-US" sz="2400" dirty="0" smtClean="0">
                <a:sym typeface="Symbol" pitchFamily="18" charset="2"/>
              </a:rPr>
              <a:t>D</a:t>
            </a:r>
            <a:r>
              <a:rPr lang="en-US" sz="2400" baseline="30000" dirty="0" smtClean="0">
                <a:sym typeface="Symbol" pitchFamily="18" charset="2"/>
              </a:rPr>
              <a:t>0</a:t>
            </a:r>
            <a:r>
              <a:rPr lang="en-US" sz="2400" dirty="0" smtClean="0">
                <a:sym typeface="Symbol" pitchFamily="18" charset="2"/>
              </a:rPr>
              <a:t>D</a:t>
            </a:r>
            <a:r>
              <a:rPr lang="en-US" sz="2400" baseline="30000" dirty="0" smtClean="0">
                <a:sym typeface="Symbol" pitchFamily="18" charset="2"/>
              </a:rPr>
              <a:t>0</a:t>
            </a:r>
            <a:r>
              <a:rPr lang="en-US" sz="2400" dirty="0" smtClean="0"/>
              <a:t>)~3.6 </a:t>
            </a:r>
            <a:r>
              <a:rPr lang="en-US" sz="2400" dirty="0" err="1" smtClean="0"/>
              <a:t>nb</a:t>
            </a:r>
            <a:r>
              <a:rPr lang="en-US" sz="2400" dirty="0" smtClean="0"/>
              <a:t>  + </a:t>
            </a:r>
            <a:r>
              <a:rPr lang="en-US" sz="2400" dirty="0" smtClean="0">
                <a:latin typeface="Symbol" pitchFamily="18" charset="2"/>
              </a:rPr>
              <a:t>s</a:t>
            </a:r>
            <a:r>
              <a:rPr lang="en-US" sz="2400" dirty="0" smtClean="0"/>
              <a:t>(</a:t>
            </a:r>
            <a:r>
              <a:rPr lang="en-US" sz="2400" dirty="0" err="1" smtClean="0"/>
              <a:t>e</a:t>
            </a:r>
            <a:r>
              <a:rPr lang="en-US" sz="2400" baseline="30000" dirty="0" err="1" smtClean="0"/>
              <a:t>+</a:t>
            </a:r>
            <a:r>
              <a:rPr lang="en-US" sz="2400" dirty="0" err="1" smtClean="0"/>
              <a:t>e</a:t>
            </a:r>
            <a:r>
              <a:rPr lang="en-US" sz="2400" baseline="30000" dirty="0" smtClean="0"/>
              <a:t>-</a:t>
            </a:r>
            <a:r>
              <a:rPr lang="en-US" sz="2400" dirty="0" smtClean="0">
                <a:sym typeface="Symbol" pitchFamily="18" charset="2"/>
              </a:rPr>
              <a:t>D</a:t>
            </a:r>
            <a:r>
              <a:rPr lang="en-US" sz="2400" baseline="30000" dirty="0" smtClean="0">
                <a:sym typeface="Symbol" pitchFamily="18" charset="2"/>
              </a:rPr>
              <a:t>+</a:t>
            </a:r>
            <a:r>
              <a:rPr lang="en-US" sz="2400" dirty="0" smtClean="0">
                <a:sym typeface="Symbol" pitchFamily="18" charset="2"/>
              </a:rPr>
              <a:t>D</a:t>
            </a:r>
            <a:r>
              <a:rPr lang="en-US" sz="2400" baseline="30000" dirty="0" smtClean="0">
                <a:sym typeface="Symbol" pitchFamily="18" charset="2"/>
              </a:rPr>
              <a:t>-</a:t>
            </a:r>
            <a:r>
              <a:rPr lang="en-US" sz="2400" dirty="0" smtClean="0"/>
              <a:t>)~2.8 </a:t>
            </a:r>
            <a:r>
              <a:rPr lang="en-US" sz="2400" dirty="0" err="1" smtClean="0"/>
              <a:t>nb</a:t>
            </a:r>
            <a:r>
              <a:rPr lang="en-US" sz="2400" dirty="0" smtClean="0"/>
              <a:t> ~ 6.4 </a:t>
            </a:r>
            <a:r>
              <a:rPr lang="en-US" sz="2400" dirty="0" err="1" smtClean="0"/>
              <a:t>nb</a:t>
            </a:r>
            <a:r>
              <a:rPr lang="en-US" sz="2400" dirty="0" smtClean="0"/>
              <a:t>)</a:t>
            </a:r>
          </a:p>
          <a:p>
            <a:pPr eaLnBrk="1" hangingPunct="1">
              <a:lnSpc>
                <a:spcPct val="90000"/>
              </a:lnSpc>
            </a:pPr>
            <a:r>
              <a:rPr lang="en-US" sz="2400" dirty="0" smtClean="0"/>
              <a:t>Time-dependent measurements at 4 </a:t>
            </a:r>
            <a:r>
              <a:rPr lang="en-US" sz="2400" dirty="0" err="1" smtClean="0"/>
              <a:t>GeV</a:t>
            </a:r>
            <a:r>
              <a:rPr lang="en-US" sz="2400" dirty="0" smtClean="0"/>
              <a:t> only possible at </a:t>
            </a:r>
            <a:r>
              <a:rPr lang="en-US" sz="2400" dirty="0" err="1" smtClean="0"/>
              <a:t>SuperB</a:t>
            </a:r>
            <a:r>
              <a:rPr lang="en-US" sz="2400" dirty="0" smtClean="0"/>
              <a:t>.</a:t>
            </a:r>
          </a:p>
          <a:p>
            <a:pPr eaLnBrk="1" hangingPunct="1">
              <a:lnSpc>
                <a:spcPct val="90000"/>
              </a:lnSpc>
            </a:pPr>
            <a:endParaRPr lang="en-US" sz="3600" dirty="0" smtClean="0"/>
          </a:p>
        </p:txBody>
      </p:sp>
      <p:sp>
        <p:nvSpPr>
          <p:cNvPr id="7" name="Date Placeholder 6"/>
          <p:cNvSpPr>
            <a:spLocks noGrp="1"/>
          </p:cNvSpPr>
          <p:nvPr>
            <p:ph type="dt" sz="half" idx="10"/>
          </p:nvPr>
        </p:nvSpPr>
        <p:spPr/>
        <p:txBody>
          <a:bodyPr/>
          <a:lstStyle/>
          <a:p>
            <a:r>
              <a:rPr lang="en-US" smtClean="0"/>
              <a:t>Warwick April 14,2009</a:t>
            </a:r>
            <a:endParaRPr lang="en-US"/>
          </a:p>
        </p:txBody>
      </p:sp>
      <p:sp>
        <p:nvSpPr>
          <p:cNvPr id="8" name="Slide Number Placeholder 7"/>
          <p:cNvSpPr>
            <a:spLocks noGrp="1"/>
          </p:cNvSpPr>
          <p:nvPr>
            <p:ph type="sldNum" sz="quarter" idx="12"/>
          </p:nvPr>
        </p:nvSpPr>
        <p:spPr/>
        <p:txBody>
          <a:bodyPr/>
          <a:lstStyle/>
          <a:p>
            <a:fld id="{2743EBD0-19EB-41E8-92E3-E70AEADB721E}" type="slidenum">
              <a:rPr lang="en-US" smtClean="0"/>
              <a:pPr/>
              <a:t>18</a:t>
            </a:fld>
            <a:endParaRPr lang="en-US"/>
          </a:p>
        </p:txBody>
      </p:sp>
      <p:sp>
        <p:nvSpPr>
          <p:cNvPr id="9" name="Footer Placeholder 8"/>
          <p:cNvSpPr>
            <a:spLocks noGrp="1"/>
          </p:cNvSpPr>
          <p:nvPr>
            <p:ph type="ftr" sz="quarter" idx="11"/>
          </p:nvPr>
        </p:nvSpPr>
        <p:spPr/>
        <p:txBody>
          <a:bodyPr/>
          <a:lstStyle/>
          <a:p>
            <a:r>
              <a:rPr lang="en-US" smtClean="0"/>
              <a:t>Marcello A. Giorgi</a:t>
            </a:r>
            <a:endParaRPr lang="en-US"/>
          </a:p>
        </p:txBody>
      </p:sp>
      <p:sp>
        <p:nvSpPr>
          <p:cNvPr id="10" name="TextBox 9"/>
          <p:cNvSpPr txBox="1"/>
          <p:nvPr/>
        </p:nvSpPr>
        <p:spPr>
          <a:xfrm>
            <a:off x="381000" y="457200"/>
            <a:ext cx="2971800" cy="369332"/>
          </a:xfrm>
          <a:prstGeom prst="rect">
            <a:avLst/>
          </a:prstGeom>
          <a:solidFill>
            <a:srgbClr val="FFFF00"/>
          </a:solidFill>
        </p:spPr>
        <p:txBody>
          <a:bodyPr wrap="square" rtlCol="0">
            <a:spAutoFit/>
          </a:bodyPr>
          <a:lstStyle/>
          <a:p>
            <a:r>
              <a:rPr lang="en-US" b="1" dirty="0" smtClean="0">
                <a:solidFill>
                  <a:srgbClr val="FF0000"/>
                </a:solidFill>
              </a:rPr>
              <a:t>EXAMPLE FOR CHARM</a:t>
            </a:r>
            <a:endParaRPr lang="en-US" b="1" dirty="0">
              <a:solidFill>
                <a:srgbClr val="FF0000"/>
              </a:solidFill>
            </a:endParaRPr>
          </a:p>
        </p:txBody>
      </p:sp>
      <p:cxnSp>
        <p:nvCxnSpPr>
          <p:cNvPr id="12" name="Straight Connector 11"/>
          <p:cNvCxnSpPr/>
          <p:nvPr/>
        </p:nvCxnSpPr>
        <p:spPr>
          <a:xfrm>
            <a:off x="0" y="990600"/>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Date Placeholder 1"/>
          <p:cNvSpPr txBox="1">
            <a:spLocks noGrp="1"/>
          </p:cNvSpPr>
          <p:nvPr/>
        </p:nvSpPr>
        <p:spPr bwMode="auto">
          <a:xfrm>
            <a:off x="152400" y="6305550"/>
            <a:ext cx="2667000" cy="476250"/>
          </a:xfrm>
          <a:prstGeom prst="rect">
            <a:avLst/>
          </a:prstGeom>
          <a:noFill/>
          <a:ln w="9525">
            <a:noFill/>
            <a:miter lim="800000"/>
            <a:headEnd/>
            <a:tailEnd/>
          </a:ln>
        </p:spPr>
        <p:txBody>
          <a:bodyPr/>
          <a:lstStyle/>
          <a:p>
            <a:endParaRPr lang="en-US" sz="1400">
              <a:solidFill>
                <a:srgbClr val="F55F0B"/>
              </a:solidFill>
              <a:latin typeface="Times New Roman" pitchFamily="18" charset="0"/>
            </a:endParaRPr>
          </a:p>
          <a:p>
            <a:endParaRPr lang="en-US">
              <a:solidFill>
                <a:srgbClr val="0066FF"/>
              </a:solidFill>
              <a:latin typeface="Times New Roman" pitchFamily="18" charset="0"/>
            </a:endParaRPr>
          </a:p>
        </p:txBody>
      </p:sp>
      <p:sp>
        <p:nvSpPr>
          <p:cNvPr id="3079" name="Footer Placeholder 2"/>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latin typeface="Times New Roman" pitchFamily="18" charset="0"/>
            </a:endParaRPr>
          </a:p>
        </p:txBody>
      </p:sp>
      <p:sp>
        <p:nvSpPr>
          <p:cNvPr id="3081" name="Footer Placeholder 2"/>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latin typeface="Times New Roman" pitchFamily="18" charset="0"/>
            </a:endParaRPr>
          </a:p>
        </p:txBody>
      </p:sp>
      <p:sp>
        <p:nvSpPr>
          <p:cNvPr id="3083" name="Line 13"/>
          <p:cNvSpPr>
            <a:spLocks noChangeShapeType="1"/>
          </p:cNvSpPr>
          <p:nvPr/>
        </p:nvSpPr>
        <p:spPr bwMode="auto">
          <a:xfrm>
            <a:off x="7162800" y="2819400"/>
            <a:ext cx="152400" cy="0"/>
          </a:xfrm>
          <a:prstGeom prst="line">
            <a:avLst/>
          </a:prstGeom>
          <a:noFill/>
          <a:ln w="38100">
            <a:solidFill>
              <a:schemeClr val="tx1"/>
            </a:solidFill>
            <a:round/>
            <a:headEnd/>
            <a:tailEnd/>
          </a:ln>
        </p:spPr>
        <p:txBody>
          <a:bodyPr wrap="none" anchor="ctr"/>
          <a:lstStyle/>
          <a:p>
            <a:endParaRPr lang="en-US"/>
          </a:p>
        </p:txBody>
      </p:sp>
      <p:grpSp>
        <p:nvGrpSpPr>
          <p:cNvPr id="2" name="Group 8"/>
          <p:cNvGrpSpPr>
            <a:grpSpLocks/>
          </p:cNvGrpSpPr>
          <p:nvPr/>
        </p:nvGrpSpPr>
        <p:grpSpPr bwMode="auto">
          <a:xfrm>
            <a:off x="0" y="1524000"/>
            <a:ext cx="4876800" cy="3368675"/>
            <a:chOff x="144" y="912"/>
            <a:chExt cx="3072" cy="2122"/>
          </a:xfrm>
        </p:grpSpPr>
        <p:pic>
          <p:nvPicPr>
            <p:cNvPr id="3097" name="Picture 4"/>
            <p:cNvPicPr>
              <a:picLocks noChangeAspect="1" noChangeArrowheads="1"/>
            </p:cNvPicPr>
            <p:nvPr/>
          </p:nvPicPr>
          <p:blipFill>
            <a:blip r:embed="rId3"/>
            <a:srcRect/>
            <a:stretch>
              <a:fillRect/>
            </a:stretch>
          </p:blipFill>
          <p:spPr bwMode="auto">
            <a:xfrm>
              <a:off x="144" y="912"/>
              <a:ext cx="3072" cy="2083"/>
            </a:xfrm>
            <a:prstGeom prst="rect">
              <a:avLst/>
            </a:prstGeom>
            <a:noFill/>
            <a:ln w="9525">
              <a:noFill/>
              <a:miter lim="800000"/>
              <a:headEnd/>
              <a:tailEnd/>
            </a:ln>
          </p:spPr>
        </p:pic>
        <p:sp>
          <p:nvSpPr>
            <p:cNvPr id="3098" name="Line 8"/>
            <p:cNvSpPr>
              <a:spLocks noChangeShapeType="1"/>
            </p:cNvSpPr>
            <p:nvPr/>
          </p:nvSpPr>
          <p:spPr bwMode="auto">
            <a:xfrm>
              <a:off x="1440" y="1776"/>
              <a:ext cx="0" cy="1008"/>
            </a:xfrm>
            <a:prstGeom prst="line">
              <a:avLst/>
            </a:prstGeom>
            <a:noFill/>
            <a:ln w="38100">
              <a:solidFill>
                <a:srgbClr val="000000"/>
              </a:solidFill>
              <a:round/>
              <a:headEnd/>
              <a:tailEnd type="triangle" w="med" len="med"/>
            </a:ln>
          </p:spPr>
          <p:txBody>
            <a:bodyPr wrap="none" anchor="ctr"/>
            <a:lstStyle/>
            <a:p>
              <a:endParaRPr lang="en-US"/>
            </a:p>
          </p:txBody>
        </p:sp>
        <p:sp>
          <p:nvSpPr>
            <p:cNvPr id="3099" name="Text Box 9"/>
            <p:cNvSpPr txBox="1">
              <a:spLocks noChangeArrowheads="1"/>
            </p:cNvSpPr>
            <p:nvPr/>
          </p:nvSpPr>
          <p:spPr bwMode="auto">
            <a:xfrm>
              <a:off x="1193" y="1584"/>
              <a:ext cx="1255" cy="212"/>
            </a:xfrm>
            <a:prstGeom prst="rect">
              <a:avLst/>
            </a:prstGeom>
            <a:noFill/>
            <a:ln w="9525">
              <a:noFill/>
              <a:miter lim="800000"/>
              <a:headEnd/>
              <a:tailEnd/>
            </a:ln>
          </p:spPr>
          <p:txBody>
            <a:bodyPr wrap="none">
              <a:spAutoFit/>
            </a:bodyPr>
            <a:lstStyle/>
            <a:p>
              <a:pPr eaLnBrk="0" hangingPunct="0"/>
              <a:r>
                <a:rPr lang="en-US" sz="1600" i="1">
                  <a:latin typeface="Times" pitchFamily="18" charset="0"/>
                </a:rPr>
                <a:t>SuperB nominal boost</a:t>
              </a:r>
              <a:endParaRPr lang="en-US" sz="2400" i="1">
                <a:latin typeface="Times" pitchFamily="18" charset="0"/>
              </a:endParaRPr>
            </a:p>
          </p:txBody>
        </p:sp>
        <p:sp>
          <p:nvSpPr>
            <p:cNvPr id="3100" name="Text Box 15"/>
            <p:cNvSpPr txBox="1">
              <a:spLocks noChangeArrowheads="1"/>
            </p:cNvSpPr>
            <p:nvPr/>
          </p:nvSpPr>
          <p:spPr bwMode="auto">
            <a:xfrm>
              <a:off x="2724" y="2784"/>
              <a:ext cx="270" cy="250"/>
            </a:xfrm>
            <a:prstGeom prst="rect">
              <a:avLst/>
            </a:prstGeom>
            <a:solidFill>
              <a:schemeClr val="bg1"/>
            </a:solidFill>
            <a:ln w="9525">
              <a:noFill/>
              <a:miter lim="800000"/>
              <a:headEnd/>
              <a:tailEnd/>
            </a:ln>
          </p:spPr>
          <p:txBody>
            <a:bodyPr wrap="none">
              <a:spAutoFit/>
            </a:bodyPr>
            <a:lstStyle/>
            <a:p>
              <a:pPr eaLnBrk="0" hangingPunct="0"/>
              <a:r>
                <a:rPr lang="en-US" sz="2000" b="1">
                  <a:latin typeface="Symbol" pitchFamily="18" charset="2"/>
                </a:rPr>
                <a:t>bg</a:t>
              </a:r>
              <a:endParaRPr lang="en-US" sz="2000">
                <a:latin typeface="Times" pitchFamily="18" charset="0"/>
              </a:endParaRPr>
            </a:p>
          </p:txBody>
        </p:sp>
      </p:grpSp>
      <p:grpSp>
        <p:nvGrpSpPr>
          <p:cNvPr id="3" name="Group 13"/>
          <p:cNvGrpSpPr>
            <a:grpSpLocks/>
          </p:cNvGrpSpPr>
          <p:nvPr/>
        </p:nvGrpSpPr>
        <p:grpSpPr bwMode="auto">
          <a:xfrm>
            <a:off x="4876800" y="3276600"/>
            <a:ext cx="4191000" cy="1295400"/>
            <a:chOff x="3072" y="2064"/>
            <a:chExt cx="2640" cy="816"/>
          </a:xfrm>
        </p:grpSpPr>
        <p:sp>
          <p:nvSpPr>
            <p:cNvPr id="3095" name="Text Box 10"/>
            <p:cNvSpPr txBox="1">
              <a:spLocks noChangeArrowheads="1"/>
            </p:cNvSpPr>
            <p:nvPr/>
          </p:nvSpPr>
          <p:spPr bwMode="auto">
            <a:xfrm>
              <a:off x="3120" y="2112"/>
              <a:ext cx="2592" cy="683"/>
            </a:xfrm>
            <a:prstGeom prst="rect">
              <a:avLst/>
            </a:prstGeom>
            <a:noFill/>
            <a:ln w="9525">
              <a:noFill/>
              <a:miter lim="800000"/>
              <a:headEnd/>
              <a:tailEnd/>
            </a:ln>
          </p:spPr>
          <p:txBody>
            <a:bodyPr>
              <a:spAutoFit/>
            </a:bodyPr>
            <a:lstStyle/>
            <a:p>
              <a:pPr algn="ctr" eaLnBrk="0" hangingPunct="0">
                <a:spcBef>
                  <a:spcPct val="50000"/>
                </a:spcBef>
              </a:pPr>
              <a:r>
                <a:rPr lang="en-US" sz="2000">
                  <a:latin typeface="Symbol" pitchFamily="18" charset="2"/>
                </a:rPr>
                <a:t>bg</a:t>
              </a:r>
              <a:r>
                <a:rPr lang="en-US" sz="2000">
                  <a:latin typeface="Times" pitchFamily="18" charset="0"/>
                </a:rPr>
                <a:t>ct = 0.28 </a:t>
              </a:r>
              <a:r>
                <a:rPr lang="en-US" sz="2000">
                  <a:latin typeface="Times" pitchFamily="18" charset="0"/>
                  <a:sym typeface="Symbol" pitchFamily="18" charset="2"/>
                </a:rPr>
                <a:t> 120 </a:t>
              </a:r>
              <a:r>
                <a:rPr lang="en-US" sz="2000">
                  <a:latin typeface="Symbol" pitchFamily="18" charset="2"/>
                  <a:sym typeface="Symbol" pitchFamily="18" charset="2"/>
                </a:rPr>
                <a:t>m</a:t>
              </a:r>
              <a:r>
                <a:rPr lang="en-US" sz="2000">
                  <a:latin typeface="Times" pitchFamily="18" charset="0"/>
                  <a:sym typeface="Symbol" pitchFamily="18" charset="2"/>
                </a:rPr>
                <a:t>m ~ 30</a:t>
              </a:r>
              <a:r>
                <a:rPr lang="en-US" sz="2000">
                  <a:latin typeface="Symbol" pitchFamily="18" charset="2"/>
                  <a:sym typeface="Symbol" pitchFamily="18" charset="2"/>
                </a:rPr>
                <a:t>m</a:t>
              </a:r>
              <a:r>
                <a:rPr lang="en-US" sz="2000">
                  <a:latin typeface="Times" pitchFamily="18" charset="0"/>
                  <a:sym typeface="Symbol" pitchFamily="18" charset="2"/>
                </a:rPr>
                <a:t>m</a:t>
              </a:r>
            </a:p>
            <a:p>
              <a:pPr algn="ctr" eaLnBrk="0" hangingPunct="0">
                <a:spcBef>
                  <a:spcPct val="50000"/>
                </a:spcBef>
              </a:pPr>
              <a:r>
                <a:rPr lang="en-US">
                  <a:latin typeface="Comic Sans MS" pitchFamily="66" charset="0"/>
                  <a:ea typeface="ＭＳ Ｐゴシック" pitchFamily="48" charset="-128"/>
                </a:rPr>
                <a:t>Average flight distance similar to vertex resolution </a:t>
              </a:r>
              <a:r>
                <a:rPr lang="en-US">
                  <a:latin typeface="Comic Sans MS" pitchFamily="66" charset="0"/>
                  <a:ea typeface="ＭＳ Ｐゴシック" pitchFamily="48" charset="-128"/>
                  <a:sym typeface="Symbol" pitchFamily="18" charset="2"/>
                </a:rPr>
                <a:t></a:t>
              </a:r>
              <a:r>
                <a:rPr lang="en-US">
                  <a:latin typeface="Comic Sans MS" pitchFamily="66" charset="0"/>
                  <a:ea typeface="ＭＳ Ｐゴシック" pitchFamily="48" charset="-128"/>
                </a:rPr>
                <a:t> </a:t>
              </a:r>
              <a:r>
                <a:rPr lang="en-US">
                  <a:latin typeface="Symbol" pitchFamily="18" charset="2"/>
                  <a:ea typeface="ＭＳ Ｐゴシック" pitchFamily="48" charset="-128"/>
                </a:rPr>
                <a:t>s</a:t>
              </a:r>
              <a:r>
                <a:rPr lang="en-US" baseline="-25000">
                  <a:latin typeface="Comic Sans MS" pitchFamily="66" charset="0"/>
                  <a:ea typeface="ＭＳ Ｐゴシック" pitchFamily="48" charset="-128"/>
                </a:rPr>
                <a:t>t</a:t>
              </a:r>
              <a:r>
                <a:rPr lang="en-US">
                  <a:latin typeface="Comic Sans MS" pitchFamily="66" charset="0"/>
                  <a:ea typeface="ＭＳ Ｐゴシック" pitchFamily="48" charset="-128"/>
                </a:rPr>
                <a:t>~</a:t>
              </a:r>
              <a:r>
                <a:rPr lang="en-US">
                  <a:latin typeface="Symbol" pitchFamily="18" charset="2"/>
                  <a:ea typeface="ＭＳ Ｐゴシック" pitchFamily="48" charset="-128"/>
                </a:rPr>
                <a:t>t</a:t>
              </a:r>
            </a:p>
          </p:txBody>
        </p:sp>
        <p:sp>
          <p:nvSpPr>
            <p:cNvPr id="3096" name="AutoShape 16"/>
            <p:cNvSpPr>
              <a:spLocks noChangeArrowheads="1"/>
            </p:cNvSpPr>
            <p:nvPr/>
          </p:nvSpPr>
          <p:spPr bwMode="auto">
            <a:xfrm>
              <a:off x="3072" y="2064"/>
              <a:ext cx="2592" cy="816"/>
            </a:xfrm>
            <a:prstGeom prst="roundRect">
              <a:avLst>
                <a:gd name="adj" fmla="val 16667"/>
              </a:avLst>
            </a:prstGeom>
            <a:noFill/>
            <a:ln w="19050">
              <a:solidFill>
                <a:srgbClr val="008000"/>
              </a:solidFill>
              <a:round/>
              <a:headEnd/>
              <a:tailEnd/>
            </a:ln>
          </p:spPr>
          <p:txBody>
            <a:bodyPr wrap="none" anchor="ctr"/>
            <a:lstStyle/>
            <a:p>
              <a:endParaRPr lang="en-US"/>
            </a:p>
          </p:txBody>
        </p:sp>
      </p:grpSp>
      <p:grpSp>
        <p:nvGrpSpPr>
          <p:cNvPr id="4" name="Group 16"/>
          <p:cNvGrpSpPr>
            <a:grpSpLocks/>
          </p:cNvGrpSpPr>
          <p:nvPr/>
        </p:nvGrpSpPr>
        <p:grpSpPr bwMode="auto">
          <a:xfrm>
            <a:off x="609600" y="4876800"/>
            <a:ext cx="8305800" cy="1295400"/>
            <a:chOff x="384" y="3072"/>
            <a:chExt cx="5232" cy="816"/>
          </a:xfrm>
        </p:grpSpPr>
        <p:sp>
          <p:nvSpPr>
            <p:cNvPr id="3093" name="Text Box 5"/>
            <p:cNvSpPr txBox="1">
              <a:spLocks noChangeArrowheads="1"/>
            </p:cNvSpPr>
            <p:nvPr/>
          </p:nvSpPr>
          <p:spPr bwMode="auto">
            <a:xfrm>
              <a:off x="384" y="3072"/>
              <a:ext cx="5232" cy="548"/>
            </a:xfrm>
            <a:prstGeom prst="rect">
              <a:avLst/>
            </a:prstGeom>
            <a:noFill/>
            <a:ln w="19050">
              <a:noFill/>
              <a:miter lim="800000"/>
              <a:headEnd/>
              <a:tailEnd/>
            </a:ln>
          </p:spPr>
          <p:txBody>
            <a:bodyPr>
              <a:spAutoFit/>
            </a:bodyPr>
            <a:lstStyle/>
            <a:p>
              <a:pPr algn="ctr" eaLnBrk="0" hangingPunct="0">
                <a:spcBef>
                  <a:spcPct val="50000"/>
                </a:spcBef>
              </a:pPr>
              <a:r>
                <a:rPr lang="en-US" sz="2400" i="1">
                  <a:latin typeface="Times" pitchFamily="18" charset="0"/>
                  <a:ea typeface="ＭＳ Ｐゴシック" pitchFamily="48" charset="-128"/>
                </a:rPr>
                <a:t>Resolution is still adequate for time dependent measurements </a:t>
              </a:r>
            </a:p>
            <a:p>
              <a:pPr algn="ctr" eaLnBrk="0" hangingPunct="0">
                <a:spcBef>
                  <a:spcPct val="50000"/>
                </a:spcBef>
              </a:pPr>
              <a:r>
                <a:rPr lang="en-US">
                  <a:latin typeface="Times New Roman" pitchFamily="18" charset="0"/>
                  <a:ea typeface="ＭＳ Ｐゴシック" pitchFamily="48" charset="-128"/>
                </a:rPr>
                <a:t>Error on lifetime                                           (wrt perfect resolution)</a:t>
              </a:r>
              <a:endParaRPr lang="en-US" sz="2000">
                <a:latin typeface="Times New Roman" pitchFamily="18" charset="0"/>
                <a:ea typeface="ＭＳ Ｐゴシック" pitchFamily="48" charset="-128"/>
              </a:endParaRPr>
            </a:p>
          </p:txBody>
        </p:sp>
        <p:graphicFrame>
          <p:nvGraphicFramePr>
            <p:cNvPr id="3074" name="Object 6"/>
            <p:cNvGraphicFramePr>
              <a:graphicFrameLocks noChangeAspect="1"/>
            </p:cNvGraphicFramePr>
            <p:nvPr/>
          </p:nvGraphicFramePr>
          <p:xfrm>
            <a:off x="2064" y="3264"/>
            <a:ext cx="1392" cy="460"/>
          </p:xfrm>
          <a:graphic>
            <a:graphicData uri="http://schemas.openxmlformats.org/presentationml/2006/ole">
              <p:oleObj spid="_x0000_s2050" name="Equation" r:id="rId4" imgW="1422400" imgH="469900" progId="">
                <p:embed/>
              </p:oleObj>
            </a:graphicData>
          </a:graphic>
        </p:graphicFrame>
        <p:sp>
          <p:nvSpPr>
            <p:cNvPr id="3094" name="AutoShape 17"/>
            <p:cNvSpPr>
              <a:spLocks noChangeArrowheads="1"/>
            </p:cNvSpPr>
            <p:nvPr/>
          </p:nvSpPr>
          <p:spPr bwMode="auto">
            <a:xfrm>
              <a:off x="528" y="3120"/>
              <a:ext cx="4896" cy="768"/>
            </a:xfrm>
            <a:prstGeom prst="roundRect">
              <a:avLst>
                <a:gd name="adj" fmla="val 16667"/>
              </a:avLst>
            </a:prstGeom>
            <a:noFill/>
            <a:ln w="38100">
              <a:solidFill>
                <a:srgbClr val="FF0000"/>
              </a:solidFill>
              <a:round/>
              <a:headEnd/>
              <a:tailEnd/>
            </a:ln>
          </p:spPr>
          <p:txBody>
            <a:bodyPr wrap="none" anchor="ctr"/>
            <a:lstStyle/>
            <a:p>
              <a:endParaRPr lang="en-US"/>
            </a:p>
          </p:txBody>
        </p:sp>
      </p:grpSp>
      <p:sp>
        <p:nvSpPr>
          <p:cNvPr id="3087" name="Rectangle 2"/>
          <p:cNvSpPr>
            <a:spLocks noChangeArrowheads="1"/>
          </p:cNvSpPr>
          <p:nvPr/>
        </p:nvSpPr>
        <p:spPr bwMode="auto">
          <a:xfrm>
            <a:off x="0" y="0"/>
            <a:ext cx="9144000" cy="762000"/>
          </a:xfrm>
          <a:prstGeom prst="rect">
            <a:avLst/>
          </a:prstGeom>
          <a:solidFill>
            <a:srgbClr val="006BD6"/>
          </a:solidFill>
          <a:ln w="9525">
            <a:noFill/>
            <a:miter lim="800000"/>
            <a:headEnd/>
            <a:tailEnd/>
          </a:ln>
        </p:spPr>
        <p:txBody>
          <a:bodyPr anchor="ctr"/>
          <a:lstStyle/>
          <a:p>
            <a:pPr algn="ctr"/>
            <a:r>
              <a:rPr lang="en-US" sz="2400">
                <a:solidFill>
                  <a:schemeClr val="bg1"/>
                </a:solidFill>
                <a:latin typeface="Times New Roman" pitchFamily="18" charset="0"/>
              </a:rPr>
              <a:t>Time dependent measurements at DD threshold: only possible at SuperB </a:t>
            </a:r>
          </a:p>
        </p:txBody>
      </p:sp>
      <p:sp>
        <p:nvSpPr>
          <p:cNvPr id="3088" name="Line 14"/>
          <p:cNvSpPr>
            <a:spLocks noChangeShapeType="1"/>
          </p:cNvSpPr>
          <p:nvPr/>
        </p:nvSpPr>
        <p:spPr bwMode="auto">
          <a:xfrm flipH="1">
            <a:off x="2514600" y="1371600"/>
            <a:ext cx="2667000" cy="2286000"/>
          </a:xfrm>
          <a:prstGeom prst="line">
            <a:avLst/>
          </a:prstGeom>
          <a:noFill/>
          <a:ln w="9525">
            <a:solidFill>
              <a:schemeClr val="tx1"/>
            </a:solidFill>
            <a:round/>
            <a:headEnd/>
            <a:tailEnd type="triangle" w="med" len="med"/>
          </a:ln>
        </p:spPr>
        <p:txBody>
          <a:bodyPr wrap="none" anchor="ctr"/>
          <a:lstStyle/>
          <a:p>
            <a:endParaRPr lang="en-US"/>
          </a:p>
        </p:txBody>
      </p:sp>
      <p:sp>
        <p:nvSpPr>
          <p:cNvPr id="3089" name="Rectangle 3"/>
          <p:cNvSpPr>
            <a:spLocks noChangeArrowheads="1"/>
          </p:cNvSpPr>
          <p:nvPr/>
        </p:nvSpPr>
        <p:spPr bwMode="auto">
          <a:xfrm>
            <a:off x="0" y="838200"/>
            <a:ext cx="8001000" cy="685800"/>
          </a:xfrm>
          <a:prstGeom prst="rect">
            <a:avLst/>
          </a:prstGeom>
          <a:noFill/>
          <a:ln w="9525">
            <a:noFill/>
            <a:miter lim="800000"/>
            <a:headEnd/>
            <a:tailEnd/>
          </a:ln>
        </p:spPr>
        <p:txBody>
          <a:bodyPr/>
          <a:lstStyle/>
          <a:p>
            <a:pPr marL="342900" indent="-342900">
              <a:spcBef>
                <a:spcPct val="20000"/>
              </a:spcBef>
              <a:buFontTx/>
              <a:buChar char="•"/>
            </a:pPr>
            <a:r>
              <a:rPr lang="en-US" sz="2000">
                <a:latin typeface="Times New Roman" pitchFamily="18" charset="0"/>
              </a:rPr>
              <a:t>Proper time resolution dominated by decay vertex resolution. </a:t>
            </a:r>
          </a:p>
          <a:p>
            <a:pPr marL="742950" lvl="1" indent="-285750">
              <a:spcBef>
                <a:spcPct val="20000"/>
              </a:spcBef>
              <a:buFontTx/>
              <a:buChar char="–"/>
            </a:pPr>
            <a:r>
              <a:rPr lang="en-US">
                <a:latin typeface="Times New Roman" pitchFamily="18" charset="0"/>
              </a:rPr>
              <a:t>Production vertex precisely determined thanks to nm beamspot  dimensions  </a:t>
            </a:r>
          </a:p>
        </p:txBody>
      </p:sp>
      <p:grpSp>
        <p:nvGrpSpPr>
          <p:cNvPr id="5" name="Group 23"/>
          <p:cNvGrpSpPr>
            <a:grpSpLocks/>
          </p:cNvGrpSpPr>
          <p:nvPr/>
        </p:nvGrpSpPr>
        <p:grpSpPr bwMode="auto">
          <a:xfrm>
            <a:off x="4724400" y="1600200"/>
            <a:ext cx="4343400" cy="1219200"/>
            <a:chOff x="2976" y="1248"/>
            <a:chExt cx="2736" cy="768"/>
          </a:xfrm>
        </p:grpSpPr>
        <p:sp>
          <p:nvSpPr>
            <p:cNvPr id="3091" name="Rectangle 11"/>
            <p:cNvSpPr>
              <a:spLocks noChangeArrowheads="1"/>
            </p:cNvSpPr>
            <p:nvPr/>
          </p:nvSpPr>
          <p:spPr bwMode="auto">
            <a:xfrm>
              <a:off x="3136" y="1344"/>
              <a:ext cx="2491" cy="442"/>
            </a:xfrm>
            <a:prstGeom prst="rect">
              <a:avLst/>
            </a:prstGeom>
            <a:noFill/>
            <a:ln w="9525">
              <a:noFill/>
              <a:miter lim="800000"/>
              <a:headEnd/>
              <a:tailEnd/>
            </a:ln>
          </p:spPr>
          <p:txBody>
            <a:bodyPr wrap="none">
              <a:spAutoFit/>
            </a:bodyPr>
            <a:lstStyle/>
            <a:p>
              <a:pPr algn="ctr" eaLnBrk="0" hangingPunct="0"/>
              <a:r>
                <a:rPr lang="en-US" sz="2000">
                  <a:latin typeface="Times New Roman" pitchFamily="18" charset="0"/>
                </a:rPr>
                <a:t>SuperB lumi at 4 GeV = 10</a:t>
              </a:r>
              <a:r>
                <a:rPr lang="en-US" sz="2000" baseline="30000">
                  <a:latin typeface="Times New Roman" pitchFamily="18" charset="0"/>
                </a:rPr>
                <a:t>35</a:t>
              </a:r>
              <a:r>
                <a:rPr lang="en-US" sz="2000">
                  <a:latin typeface="Times New Roman" pitchFamily="18" charset="0"/>
                </a:rPr>
                <a:t> cm</a:t>
              </a:r>
              <a:r>
                <a:rPr lang="en-US" sz="2000" baseline="30000">
                  <a:latin typeface="Times New Roman" pitchFamily="18" charset="0"/>
                </a:rPr>
                <a:t>-2</a:t>
              </a:r>
              <a:r>
                <a:rPr lang="en-US" sz="2000">
                  <a:latin typeface="Times New Roman" pitchFamily="18" charset="0"/>
                </a:rPr>
                <a:t>s</a:t>
              </a:r>
              <a:r>
                <a:rPr lang="en-US" sz="2000" baseline="30000">
                  <a:latin typeface="Times New Roman" pitchFamily="18" charset="0"/>
                </a:rPr>
                <a:t>-1</a:t>
              </a:r>
              <a:r>
                <a:rPr lang="en-US" sz="2000">
                  <a:latin typeface="Times New Roman" pitchFamily="18" charset="0"/>
                </a:rPr>
                <a:t> </a:t>
              </a:r>
            </a:p>
            <a:p>
              <a:pPr algn="ctr" eaLnBrk="0" hangingPunct="0"/>
              <a:r>
                <a:rPr lang="en-US" sz="2000">
                  <a:latin typeface="Times New Roman" pitchFamily="18" charset="0"/>
                </a:rPr>
                <a:t>produces ~10</a:t>
              </a:r>
              <a:r>
                <a:rPr lang="en-US" sz="2000" baseline="30000">
                  <a:latin typeface="Times New Roman" pitchFamily="18" charset="0"/>
                </a:rPr>
                <a:t>9</a:t>
              </a:r>
              <a:r>
                <a:rPr lang="en-US" sz="2000">
                  <a:latin typeface="Times New Roman" pitchFamily="18" charset="0"/>
                </a:rPr>
                <a:t> DD per month</a:t>
              </a:r>
              <a:r>
                <a:rPr lang="en-US" sz="2000">
                  <a:latin typeface="Comic Sans MS" pitchFamily="66" charset="0"/>
                </a:rPr>
                <a:t> </a:t>
              </a:r>
            </a:p>
          </p:txBody>
        </p:sp>
        <p:sp>
          <p:nvSpPr>
            <p:cNvPr id="3092" name="AutoShape 12"/>
            <p:cNvSpPr>
              <a:spLocks noChangeArrowheads="1"/>
            </p:cNvSpPr>
            <p:nvPr/>
          </p:nvSpPr>
          <p:spPr bwMode="auto">
            <a:xfrm>
              <a:off x="2976" y="1248"/>
              <a:ext cx="2736" cy="768"/>
            </a:xfrm>
            <a:prstGeom prst="roundRect">
              <a:avLst>
                <a:gd name="adj" fmla="val 16667"/>
              </a:avLst>
            </a:prstGeom>
            <a:noFill/>
            <a:ln w="38100">
              <a:solidFill>
                <a:srgbClr val="FF0000"/>
              </a:solidFill>
              <a:round/>
              <a:headEnd/>
              <a:tailEnd/>
            </a:ln>
          </p:spPr>
          <p:txBody>
            <a:bodyPr wrap="none" anchor="ctr"/>
            <a:lstStyle/>
            <a:p>
              <a:endParaRPr lang="en-US"/>
            </a:p>
          </p:txBody>
        </p:sp>
      </p:grpSp>
      <p:sp>
        <p:nvSpPr>
          <p:cNvPr id="24" name="Date Placeholder 23"/>
          <p:cNvSpPr>
            <a:spLocks noGrp="1"/>
          </p:cNvSpPr>
          <p:nvPr>
            <p:ph type="dt" sz="half" idx="10"/>
          </p:nvPr>
        </p:nvSpPr>
        <p:spPr/>
        <p:txBody>
          <a:bodyPr/>
          <a:lstStyle/>
          <a:p>
            <a:r>
              <a:rPr lang="en-US" smtClean="0"/>
              <a:t>Warwick April 14,2009</a:t>
            </a:r>
            <a:endParaRPr lang="en-US"/>
          </a:p>
        </p:txBody>
      </p:sp>
      <p:sp>
        <p:nvSpPr>
          <p:cNvPr id="25" name="Slide Number Placeholder 24"/>
          <p:cNvSpPr>
            <a:spLocks noGrp="1"/>
          </p:cNvSpPr>
          <p:nvPr>
            <p:ph type="sldNum" sz="quarter" idx="12"/>
          </p:nvPr>
        </p:nvSpPr>
        <p:spPr/>
        <p:txBody>
          <a:bodyPr/>
          <a:lstStyle/>
          <a:p>
            <a:fld id="{2743EBD0-19EB-41E8-92E3-E70AEADB721E}" type="slidenum">
              <a:rPr lang="en-US" smtClean="0"/>
              <a:pPr/>
              <a:t>19</a:t>
            </a:fld>
            <a:endParaRPr lang="en-US"/>
          </a:p>
        </p:txBody>
      </p:sp>
      <p:sp>
        <p:nvSpPr>
          <p:cNvPr id="26" name="Footer Placeholder 25"/>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Outline</a:t>
            </a:r>
          </a:p>
        </p:txBody>
      </p:sp>
      <p:sp>
        <p:nvSpPr>
          <p:cNvPr id="3" name="TextBox 2"/>
          <p:cNvSpPr txBox="1"/>
          <p:nvPr/>
        </p:nvSpPr>
        <p:spPr>
          <a:xfrm>
            <a:off x="838200" y="1951038"/>
            <a:ext cx="7680325" cy="1570037"/>
          </a:xfrm>
          <a:prstGeom prst="rect">
            <a:avLst/>
          </a:prstGeom>
          <a:noFill/>
        </p:spPr>
        <p:txBody>
          <a:bodyPr>
            <a:spAutoFit/>
          </a:bodyPr>
          <a:lstStyle/>
          <a:p>
            <a:pPr>
              <a:buFont typeface="Arial" pitchFamily="34" charset="0"/>
              <a:buChar char="•"/>
              <a:defRPr/>
            </a:pPr>
            <a:r>
              <a:rPr lang="en-US" sz="2400" dirty="0">
                <a:latin typeface="+mj-lt"/>
              </a:rPr>
              <a:t>A bit of History.</a:t>
            </a:r>
          </a:p>
          <a:p>
            <a:pPr>
              <a:buFont typeface="Arial" pitchFamily="34" charset="0"/>
              <a:buChar char="•"/>
              <a:defRPr/>
            </a:pPr>
            <a:r>
              <a:rPr lang="en-US" sz="2400" dirty="0">
                <a:latin typeface="+mj-lt"/>
              </a:rPr>
              <a:t> A glance  at Physics opportunity with          . </a:t>
            </a:r>
          </a:p>
          <a:p>
            <a:pPr>
              <a:buFont typeface="Arial" pitchFamily="34" charset="0"/>
              <a:buChar char="•"/>
              <a:defRPr/>
            </a:pPr>
            <a:r>
              <a:rPr lang="en-US" sz="2400" dirty="0">
                <a:latin typeface="+mj-lt"/>
              </a:rPr>
              <a:t> Organizing the TDR effort.</a:t>
            </a:r>
          </a:p>
          <a:p>
            <a:pPr>
              <a:buFont typeface="Arial" pitchFamily="34" charset="0"/>
              <a:buChar char="•"/>
              <a:defRPr/>
            </a:pPr>
            <a:r>
              <a:rPr lang="en-US" sz="2400" dirty="0">
                <a:latin typeface="+mj-lt"/>
              </a:rPr>
              <a:t>Next steps.</a:t>
            </a:r>
          </a:p>
        </p:txBody>
      </p:sp>
      <p:pic>
        <p:nvPicPr>
          <p:cNvPr id="7172"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156325" y="2244725"/>
            <a:ext cx="549275" cy="569913"/>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r>
              <a:rPr lang="en-US" smtClean="0"/>
              <a:t>Warwick April 14,2009</a:t>
            </a:r>
            <a:endParaRPr lang="en-US" dirty="0"/>
          </a:p>
        </p:txBody>
      </p:sp>
      <p:sp>
        <p:nvSpPr>
          <p:cNvPr id="6" name="Slide Number Placeholder 5"/>
          <p:cNvSpPr>
            <a:spLocks noGrp="1"/>
          </p:cNvSpPr>
          <p:nvPr>
            <p:ph type="sldNum" sz="quarter" idx="12"/>
          </p:nvPr>
        </p:nvSpPr>
        <p:spPr/>
        <p:txBody>
          <a:bodyPr/>
          <a:lstStyle/>
          <a:p>
            <a:pPr>
              <a:defRPr/>
            </a:pPr>
            <a:fld id="{7E16AC9D-7A8D-4468-92FD-DA12B1F641F6}" type="slidenum">
              <a:rPr lang="en-US" smtClean="0"/>
              <a:pPr>
                <a:defRPr/>
              </a:pPr>
              <a:t>2</a:t>
            </a:fld>
            <a:endParaRPr lang="en-US"/>
          </a:p>
        </p:txBody>
      </p:sp>
      <p:sp>
        <p:nvSpPr>
          <p:cNvPr id="7" name="Footer Placeholder 6"/>
          <p:cNvSpPr>
            <a:spLocks noGrp="1"/>
          </p:cNvSpPr>
          <p:nvPr>
            <p:ph type="ftr" sz="quarter" idx="11"/>
          </p:nvPr>
        </p:nvSpPr>
        <p:spPr/>
        <p:txBody>
          <a:bodyPr/>
          <a:lstStyle/>
          <a:p>
            <a:pPr>
              <a:defRPr/>
            </a:pPr>
            <a:r>
              <a:rPr lang="en-US" smtClean="0"/>
              <a:t>Marcello A. Giorgi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FF00"/>
          </a:solidFill>
        </p:spPr>
        <p:txBody>
          <a:bodyPr/>
          <a:lstStyle/>
          <a:p>
            <a:r>
              <a:rPr lang="en-US" dirty="0" smtClean="0">
                <a:latin typeface="Times New Roman" pitchFamily="18" charset="0"/>
                <a:cs typeface="Times New Roman" pitchFamily="18" charset="0"/>
              </a:rPr>
              <a:t>Crab Waist test was successful</a:t>
            </a:r>
            <a:endParaRPr lang="en-US"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r>
              <a:rPr lang="en-US" smtClean="0"/>
              <a:t>Warwick April 14,2009</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20</a:t>
            </a:fld>
            <a:endParaRPr lang="en-US"/>
          </a:p>
        </p:txBody>
      </p:sp>
      <p:sp>
        <p:nvSpPr>
          <p:cNvPr id="6" name="TextBox 5"/>
          <p:cNvSpPr txBox="1"/>
          <p:nvPr/>
        </p:nvSpPr>
        <p:spPr>
          <a:xfrm>
            <a:off x="838200" y="2057400"/>
            <a:ext cx="7315200" cy="2215991"/>
          </a:xfrm>
          <a:prstGeom prst="rect">
            <a:avLst/>
          </a:prstGeom>
          <a:noFill/>
        </p:spPr>
        <p:txBody>
          <a:bodyPr wrap="square" rtlCol="0">
            <a:spAutoFit/>
          </a:bodyPr>
          <a:lstStyle/>
          <a:p>
            <a:r>
              <a:rPr lang="en-US" sz="2400" dirty="0" err="1" smtClean="0"/>
              <a:t>Da</a:t>
            </a:r>
            <a:r>
              <a:rPr lang="en-US" sz="2400" dirty="0" err="1" smtClean="0">
                <a:latin typeface="Symbol" pitchFamily="18" charset="2"/>
              </a:rPr>
              <a:t>F</a:t>
            </a:r>
            <a:r>
              <a:rPr lang="en-US" sz="2400" dirty="0" err="1" smtClean="0"/>
              <a:t>ne</a:t>
            </a:r>
            <a:r>
              <a:rPr lang="en-US" sz="2400" dirty="0" smtClean="0"/>
              <a:t> test in </a:t>
            </a:r>
            <a:r>
              <a:rPr lang="en-US" sz="2400" dirty="0" err="1" smtClean="0"/>
              <a:t>Frascati</a:t>
            </a:r>
            <a:r>
              <a:rPr lang="en-US" sz="2400" dirty="0" smtClean="0"/>
              <a:t> very successful, the luminosity has grown by more than a factor 3 as expected from simulations.</a:t>
            </a:r>
          </a:p>
          <a:p>
            <a:r>
              <a:rPr lang="en-US" sz="2400" dirty="0" smtClean="0"/>
              <a:t>All the results agree with beam </a:t>
            </a:r>
            <a:r>
              <a:rPr lang="en-US" sz="2400" dirty="0" err="1" smtClean="0"/>
              <a:t>beam</a:t>
            </a:r>
            <a:r>
              <a:rPr lang="en-US" sz="2400" dirty="0" smtClean="0"/>
              <a:t> simulations, now also with strong-strong</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Date Placeholder 3"/>
          <p:cNvSpPr txBox="1">
            <a:spLocks noGrp="1"/>
          </p:cNvSpPr>
          <p:nvPr/>
        </p:nvSpPr>
        <p:spPr bwMode="auto">
          <a:xfrm>
            <a:off x="152400" y="6305550"/>
            <a:ext cx="2667000" cy="476250"/>
          </a:xfrm>
          <a:prstGeom prst="rect">
            <a:avLst/>
          </a:prstGeom>
          <a:noFill/>
          <a:ln w="9525">
            <a:noFill/>
            <a:miter lim="800000"/>
            <a:headEnd/>
            <a:tailEnd/>
          </a:ln>
        </p:spPr>
        <p:txBody>
          <a:bodyPr/>
          <a:lstStyle/>
          <a:p>
            <a:endParaRPr lang="en-US" sz="1400">
              <a:solidFill>
                <a:srgbClr val="F55F0B"/>
              </a:solidFill>
            </a:endParaRPr>
          </a:p>
          <a:p>
            <a:endParaRPr lang="en-US">
              <a:solidFill>
                <a:srgbClr val="0066FF"/>
              </a:solidFill>
            </a:endParaRPr>
          </a:p>
        </p:txBody>
      </p:sp>
      <p:sp>
        <p:nvSpPr>
          <p:cNvPr id="4108" name="Rectangle 2"/>
          <p:cNvSpPr>
            <a:spLocks noGrp="1" noChangeArrowheads="1"/>
          </p:cNvSpPr>
          <p:nvPr>
            <p:ph type="title" idx="4294967295"/>
          </p:nvPr>
        </p:nvSpPr>
        <p:spPr>
          <a:xfrm>
            <a:off x="457200" y="471488"/>
            <a:ext cx="8229600" cy="1143000"/>
          </a:xfrm>
        </p:spPr>
        <p:txBody>
          <a:bodyPr/>
          <a:lstStyle/>
          <a:p>
            <a:pPr eaLnBrk="1" hangingPunct="1"/>
            <a:r>
              <a:rPr lang="en-US" smtClean="0"/>
              <a:t>expectation</a:t>
            </a:r>
          </a:p>
        </p:txBody>
      </p:sp>
      <p:sp>
        <p:nvSpPr>
          <p:cNvPr id="4109" name="Text Box 3"/>
          <p:cNvSpPr txBox="1">
            <a:spLocks noChangeArrowheads="1"/>
          </p:cNvSpPr>
          <p:nvPr/>
        </p:nvSpPr>
        <p:spPr bwMode="auto">
          <a:xfrm>
            <a:off x="228600" y="58738"/>
            <a:ext cx="8458200" cy="396875"/>
          </a:xfrm>
          <a:prstGeom prst="rect">
            <a:avLst/>
          </a:prstGeom>
          <a:solidFill>
            <a:srgbClr val="FFFF99"/>
          </a:solidFill>
          <a:ln w="9525">
            <a:noFill/>
            <a:miter lim="800000"/>
            <a:headEnd/>
            <a:tailEnd/>
          </a:ln>
        </p:spPr>
        <p:txBody>
          <a:bodyPr>
            <a:spAutoFit/>
          </a:bodyPr>
          <a:lstStyle/>
          <a:p>
            <a:pPr>
              <a:spcBef>
                <a:spcPct val="50000"/>
              </a:spcBef>
            </a:pPr>
            <a:r>
              <a:rPr lang="en-US" sz="2000">
                <a:solidFill>
                  <a:srgbClr val="F23400"/>
                </a:solidFill>
              </a:rPr>
              <a:t>With 7</a:t>
            </a:r>
            <a:r>
              <a:rPr lang="en-US" sz="2000" baseline="30000">
                <a:solidFill>
                  <a:srgbClr val="F23400"/>
                </a:solidFill>
              </a:rPr>
              <a:t>th</a:t>
            </a:r>
            <a:r>
              <a:rPr lang="en-US" sz="2000">
                <a:solidFill>
                  <a:srgbClr val="F23400"/>
                </a:solidFill>
              </a:rPr>
              <a:t> year integrated Luminosity can grow at rate of </a:t>
            </a:r>
            <a:r>
              <a:rPr lang="en-US" sz="2000">
                <a:solidFill>
                  <a:srgbClr val="F23400"/>
                </a:solidFill>
                <a:sym typeface="Symbol" pitchFamily="18" charset="2"/>
              </a:rPr>
              <a:t></a:t>
            </a:r>
            <a:r>
              <a:rPr lang="en-US" sz="2000">
                <a:solidFill>
                  <a:srgbClr val="F23400"/>
                </a:solidFill>
              </a:rPr>
              <a:t>40 </a:t>
            </a:r>
            <a:r>
              <a:rPr lang="en-US">
                <a:solidFill>
                  <a:srgbClr val="FF3300"/>
                </a:solidFill>
              </a:rPr>
              <a:t>÷ 60</a:t>
            </a:r>
            <a:r>
              <a:rPr lang="en-US"/>
              <a:t> </a:t>
            </a:r>
            <a:r>
              <a:rPr lang="en-US" sz="2000">
                <a:solidFill>
                  <a:srgbClr val="F23400"/>
                </a:solidFill>
              </a:rPr>
              <a:t>ab</a:t>
            </a:r>
            <a:r>
              <a:rPr lang="en-US" sz="2000" baseline="30000">
                <a:solidFill>
                  <a:srgbClr val="F23400"/>
                </a:solidFill>
              </a:rPr>
              <a:t>-1</a:t>
            </a:r>
            <a:r>
              <a:rPr lang="en-US" sz="2000">
                <a:solidFill>
                  <a:srgbClr val="F23400"/>
                </a:solidFill>
              </a:rPr>
              <a:t>/year</a:t>
            </a:r>
          </a:p>
        </p:txBody>
      </p:sp>
      <p:graphicFrame>
        <p:nvGraphicFramePr>
          <p:cNvPr id="4098" name="Object 4"/>
          <p:cNvGraphicFramePr>
            <a:graphicFrameLocks noChangeAspect="1"/>
          </p:cNvGraphicFramePr>
          <p:nvPr/>
        </p:nvGraphicFramePr>
        <p:xfrm>
          <a:off x="4648200" y="1600200"/>
          <a:ext cx="4419600" cy="3390900"/>
        </p:xfrm>
        <a:graphic>
          <a:graphicData uri="http://schemas.openxmlformats.org/presentationml/2006/ole">
            <p:oleObj spid="_x0000_s3074" name="Chart" r:id="rId3" imgW="4248099" imgH="3391038" progId="Excel.Sheet.8">
              <p:embed/>
            </p:oleObj>
          </a:graphicData>
        </a:graphic>
      </p:graphicFrame>
      <p:grpSp>
        <p:nvGrpSpPr>
          <p:cNvPr id="2" name="Group 5"/>
          <p:cNvGrpSpPr>
            <a:grpSpLocks/>
          </p:cNvGrpSpPr>
          <p:nvPr/>
        </p:nvGrpSpPr>
        <p:grpSpPr bwMode="auto">
          <a:xfrm>
            <a:off x="6019800" y="1219200"/>
            <a:ext cx="2667000" cy="1357313"/>
            <a:chOff x="4128" y="969"/>
            <a:chExt cx="1392" cy="855"/>
          </a:xfrm>
        </p:grpSpPr>
        <p:sp>
          <p:nvSpPr>
            <p:cNvPr id="4115" name="Line 6"/>
            <p:cNvSpPr>
              <a:spLocks noChangeShapeType="1"/>
            </p:cNvSpPr>
            <p:nvPr/>
          </p:nvSpPr>
          <p:spPr bwMode="auto">
            <a:xfrm>
              <a:off x="5136" y="1152"/>
              <a:ext cx="0" cy="672"/>
            </a:xfrm>
            <a:prstGeom prst="line">
              <a:avLst/>
            </a:prstGeom>
            <a:noFill/>
            <a:ln w="76200">
              <a:solidFill>
                <a:srgbClr val="F23400"/>
              </a:solidFill>
              <a:round/>
              <a:headEnd/>
              <a:tailEnd type="triangle" w="med" len="med"/>
            </a:ln>
          </p:spPr>
          <p:txBody>
            <a:bodyPr/>
            <a:lstStyle/>
            <a:p>
              <a:endParaRPr lang="en-US"/>
            </a:p>
          </p:txBody>
        </p:sp>
        <p:sp>
          <p:nvSpPr>
            <p:cNvPr id="4116" name="Text Box 7"/>
            <p:cNvSpPr txBox="1">
              <a:spLocks noChangeArrowheads="1"/>
            </p:cNvSpPr>
            <p:nvPr/>
          </p:nvSpPr>
          <p:spPr bwMode="auto">
            <a:xfrm>
              <a:off x="4128" y="969"/>
              <a:ext cx="1392" cy="231"/>
            </a:xfrm>
            <a:prstGeom prst="rect">
              <a:avLst/>
            </a:prstGeom>
            <a:solidFill>
              <a:srgbClr val="F23400"/>
            </a:solidFill>
            <a:ln w="9525">
              <a:noFill/>
              <a:miter lim="800000"/>
              <a:headEnd/>
              <a:tailEnd/>
            </a:ln>
          </p:spPr>
          <p:txBody>
            <a:bodyPr>
              <a:spAutoFit/>
            </a:bodyPr>
            <a:lstStyle/>
            <a:p>
              <a:pPr>
                <a:spcBef>
                  <a:spcPct val="50000"/>
                </a:spcBef>
              </a:pPr>
              <a:r>
                <a:rPr lang="en-US" b="1">
                  <a:solidFill>
                    <a:schemeClr val="bg1"/>
                  </a:solidFill>
                </a:rPr>
                <a:t>&gt;80ab-1 after 6 years</a:t>
              </a:r>
            </a:p>
          </p:txBody>
        </p:sp>
      </p:grpSp>
      <p:graphicFrame>
        <p:nvGraphicFramePr>
          <p:cNvPr id="4099" name="Object 8"/>
          <p:cNvGraphicFramePr>
            <a:graphicFrameLocks noChangeAspect="1"/>
          </p:cNvGraphicFramePr>
          <p:nvPr/>
        </p:nvGraphicFramePr>
        <p:xfrm>
          <a:off x="152400" y="1600200"/>
          <a:ext cx="4457700" cy="3352800"/>
        </p:xfrm>
        <a:graphic>
          <a:graphicData uri="http://schemas.openxmlformats.org/presentationml/2006/ole">
            <p:oleObj spid="_x0000_s3075" name="Chart" r:id="rId4" imgW="4457854" imgH="3333630" progId="Excel.Sheet.8">
              <p:embed/>
            </p:oleObj>
          </a:graphicData>
        </a:graphic>
      </p:graphicFrame>
      <p:sp>
        <p:nvSpPr>
          <p:cNvPr id="4111" name="AutoShape 16"/>
          <p:cNvSpPr>
            <a:spLocks noChangeArrowheads="1"/>
          </p:cNvSpPr>
          <p:nvPr/>
        </p:nvSpPr>
        <p:spPr bwMode="auto">
          <a:xfrm>
            <a:off x="5181600" y="4800600"/>
            <a:ext cx="76200" cy="762000"/>
          </a:xfrm>
          <a:prstGeom prst="upArrow">
            <a:avLst>
              <a:gd name="adj1" fmla="val 50000"/>
              <a:gd name="adj2" fmla="val 250000"/>
            </a:avLst>
          </a:prstGeom>
          <a:solidFill>
            <a:srgbClr val="A4FAA6"/>
          </a:solidFill>
          <a:ln w="9525">
            <a:solidFill>
              <a:srgbClr val="FF3300"/>
            </a:solidFill>
            <a:miter lim="800000"/>
            <a:headEnd/>
            <a:tailEnd/>
          </a:ln>
        </p:spPr>
        <p:txBody>
          <a:bodyPr vert="eaVert" wrap="none" anchor="ctr"/>
          <a:lstStyle/>
          <a:p>
            <a:endParaRPr lang="en-US"/>
          </a:p>
        </p:txBody>
      </p:sp>
      <p:sp>
        <p:nvSpPr>
          <p:cNvPr id="4112" name="Text Box 17"/>
          <p:cNvSpPr txBox="1">
            <a:spLocks noChangeArrowheads="1"/>
          </p:cNvSpPr>
          <p:nvPr/>
        </p:nvSpPr>
        <p:spPr bwMode="auto">
          <a:xfrm>
            <a:off x="4702175" y="5359400"/>
            <a:ext cx="838200" cy="425450"/>
          </a:xfrm>
          <a:prstGeom prst="rect">
            <a:avLst/>
          </a:prstGeom>
          <a:solidFill>
            <a:srgbClr val="A4FAA6"/>
          </a:solidFill>
          <a:ln w="28575">
            <a:solidFill>
              <a:srgbClr val="FF3300"/>
            </a:solidFill>
            <a:miter lim="800000"/>
            <a:headEnd/>
            <a:tailEnd/>
          </a:ln>
        </p:spPr>
        <p:txBody>
          <a:bodyPr>
            <a:spAutoFit/>
          </a:bodyPr>
          <a:lstStyle/>
          <a:p>
            <a:pPr>
              <a:spcBef>
                <a:spcPct val="50000"/>
              </a:spcBef>
            </a:pPr>
            <a:r>
              <a:rPr lang="en-US" sz="2000">
                <a:solidFill>
                  <a:srgbClr val="FF3300"/>
                </a:solidFill>
              </a:rPr>
              <a:t>2015?</a:t>
            </a:r>
          </a:p>
        </p:txBody>
      </p:sp>
      <p:sp>
        <p:nvSpPr>
          <p:cNvPr id="185362" name="Text Box 18"/>
          <p:cNvSpPr txBox="1">
            <a:spLocks noChangeArrowheads="1"/>
          </p:cNvSpPr>
          <p:nvPr/>
        </p:nvSpPr>
        <p:spPr bwMode="auto">
          <a:xfrm>
            <a:off x="152400" y="5029200"/>
            <a:ext cx="4114800" cy="925513"/>
          </a:xfrm>
          <a:prstGeom prst="rect">
            <a:avLst/>
          </a:prstGeom>
          <a:solidFill>
            <a:srgbClr val="F1FABC"/>
          </a:solidFill>
          <a:ln w="9525">
            <a:solidFill>
              <a:srgbClr val="3366FF"/>
            </a:solidFill>
            <a:miter lim="800000"/>
            <a:headEnd/>
            <a:tailEnd/>
          </a:ln>
        </p:spPr>
        <p:txBody>
          <a:bodyPr>
            <a:spAutoFit/>
          </a:bodyPr>
          <a:lstStyle/>
          <a:p>
            <a:pPr>
              <a:spcBef>
                <a:spcPct val="50000"/>
              </a:spcBef>
            </a:pPr>
            <a:r>
              <a:rPr lang="en-US"/>
              <a:t>With more money a second interaction can be included in SuperB, without compromising on Luminosity!</a:t>
            </a:r>
          </a:p>
        </p:txBody>
      </p:sp>
      <p:pic>
        <p:nvPicPr>
          <p:cNvPr id="4114"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87488" y="436563"/>
            <a:ext cx="1150937" cy="1195387"/>
          </a:xfrm>
          <a:prstGeom prst="rect">
            <a:avLst/>
          </a:prstGeom>
          <a:noFill/>
          <a:ln w="9525">
            <a:noFill/>
            <a:miter lim="800000"/>
            <a:headEnd/>
            <a:tailEnd/>
          </a:ln>
        </p:spPr>
      </p:pic>
      <p:sp>
        <p:nvSpPr>
          <p:cNvPr id="14" name="Date Placeholder 13"/>
          <p:cNvSpPr>
            <a:spLocks noGrp="1"/>
          </p:cNvSpPr>
          <p:nvPr>
            <p:ph type="dt" sz="half" idx="10"/>
          </p:nvPr>
        </p:nvSpPr>
        <p:spPr/>
        <p:txBody>
          <a:bodyPr/>
          <a:lstStyle/>
          <a:p>
            <a:r>
              <a:rPr lang="en-US" smtClean="0"/>
              <a:t>Warwick April 14,2009</a:t>
            </a:r>
            <a:endParaRPr lang="en-US"/>
          </a:p>
        </p:txBody>
      </p:sp>
      <p:sp>
        <p:nvSpPr>
          <p:cNvPr id="15" name="Slide Number Placeholder 14"/>
          <p:cNvSpPr>
            <a:spLocks noGrp="1"/>
          </p:cNvSpPr>
          <p:nvPr>
            <p:ph type="sldNum" sz="quarter" idx="12"/>
          </p:nvPr>
        </p:nvSpPr>
        <p:spPr/>
        <p:txBody>
          <a:bodyPr/>
          <a:lstStyle/>
          <a:p>
            <a:fld id="{2743EBD0-19EB-41E8-92E3-E70AEADB721E}" type="slidenum">
              <a:rPr lang="en-US" smtClean="0"/>
              <a:pPr/>
              <a:t>21</a:t>
            </a:fld>
            <a:endParaRPr lang="en-US"/>
          </a:p>
        </p:txBody>
      </p:sp>
      <p:sp>
        <p:nvSpPr>
          <p:cNvPr id="16" name="Footer Placeholder 15"/>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Grp="1" noChangeArrowheads="1"/>
          </p:cNvSpPr>
          <p:nvPr>
            <p:ph type="dt" sz="quarter" idx="10"/>
          </p:nvPr>
        </p:nvSpPr>
        <p:spPr/>
        <p:txBody>
          <a:bodyPr/>
          <a:lstStyle/>
          <a:p>
            <a:pPr>
              <a:defRPr/>
            </a:pPr>
            <a:r>
              <a:rPr lang="en-US" smtClean="0"/>
              <a:t>Warwick April 14,2009</a:t>
            </a:r>
            <a:endParaRPr lang="en-US"/>
          </a:p>
        </p:txBody>
      </p:sp>
      <p:sp>
        <p:nvSpPr>
          <p:cNvPr id="12" name="Rectangle 5"/>
          <p:cNvSpPr>
            <a:spLocks noGrp="1" noChangeArrowheads="1"/>
          </p:cNvSpPr>
          <p:nvPr>
            <p:ph type="ftr" sz="quarter" idx="11"/>
          </p:nvPr>
        </p:nvSpPr>
        <p:spPr/>
        <p:txBody>
          <a:bodyPr/>
          <a:lstStyle/>
          <a:p>
            <a:pPr>
              <a:defRPr/>
            </a:pPr>
            <a:r>
              <a:rPr lang="en-US" smtClean="0"/>
              <a:t>Marcello A. Giorgi</a:t>
            </a:r>
            <a:endParaRPr lang="en-US"/>
          </a:p>
        </p:txBody>
      </p:sp>
      <p:sp>
        <p:nvSpPr>
          <p:cNvPr id="13" name="Rectangle 6"/>
          <p:cNvSpPr>
            <a:spLocks noGrp="1" noChangeArrowheads="1"/>
          </p:cNvSpPr>
          <p:nvPr>
            <p:ph type="sldNum" sz="quarter" idx="12"/>
          </p:nvPr>
        </p:nvSpPr>
        <p:spPr/>
        <p:txBody>
          <a:bodyPr/>
          <a:lstStyle/>
          <a:p>
            <a:pPr>
              <a:defRPr/>
            </a:pPr>
            <a:fld id="{B6AF752C-60A7-423A-8438-CD88B685F941}" type="slidenum">
              <a:rPr lang="en-US"/>
              <a:pPr>
                <a:defRPr/>
              </a:pPr>
              <a:t>22</a:t>
            </a:fld>
            <a:endParaRPr lang="en-US"/>
          </a:p>
        </p:txBody>
      </p:sp>
      <p:sp>
        <p:nvSpPr>
          <p:cNvPr id="32773"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400">
                <a:solidFill>
                  <a:srgbClr val="006BD6"/>
                </a:solidFill>
              </a:rPr>
              <a:t>28 Nov,2008</a:t>
            </a:r>
          </a:p>
        </p:txBody>
      </p:sp>
      <p:sp>
        <p:nvSpPr>
          <p:cNvPr id="32774" name="Footer Placeholder 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en-US" sz="1400">
                <a:solidFill>
                  <a:srgbClr val="006BD6"/>
                </a:solidFill>
              </a:rPr>
              <a:t>Marcello A.Giorgi</a:t>
            </a:r>
          </a:p>
        </p:txBody>
      </p:sp>
      <p:sp>
        <p:nvSpPr>
          <p:cNvPr id="3277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ED93A0F-6F9B-4BE4-8578-5D18A12B7BAB}" type="slidenum">
              <a:rPr lang="en-US" sz="1400"/>
              <a:pPr algn="r"/>
              <a:t>22</a:t>
            </a:fld>
            <a:endParaRPr lang="en-US" sz="1400"/>
          </a:p>
        </p:txBody>
      </p:sp>
      <p:sp>
        <p:nvSpPr>
          <p:cNvPr id="32776" name="Rectangle 2"/>
          <p:cNvSpPr>
            <a:spLocks noGrp="1" noChangeArrowheads="1"/>
          </p:cNvSpPr>
          <p:nvPr>
            <p:ph type="title" idx="4294967295"/>
          </p:nvPr>
        </p:nvSpPr>
        <p:spPr>
          <a:xfrm>
            <a:off x="0" y="0"/>
            <a:ext cx="9144000" cy="381000"/>
          </a:xfrm>
        </p:spPr>
        <p:txBody>
          <a:bodyPr>
            <a:normAutofit fontScale="90000"/>
          </a:bodyPr>
          <a:lstStyle/>
          <a:p>
            <a:pPr eaLnBrk="1" hangingPunct="1"/>
            <a:r>
              <a:rPr lang="it-IT" sz="2800" smtClean="0"/>
              <a:t>Detector Layout – Reuse parts of Babar (or Belle)</a:t>
            </a:r>
            <a:endParaRPr lang="en-US" sz="2800" smtClean="0">
              <a:solidFill>
                <a:srgbClr val="0000FF"/>
              </a:solidFill>
            </a:endParaRPr>
          </a:p>
        </p:txBody>
      </p:sp>
      <p:grpSp>
        <p:nvGrpSpPr>
          <p:cNvPr id="2" name="Group 3"/>
          <p:cNvGrpSpPr>
            <a:grpSpLocks/>
          </p:cNvGrpSpPr>
          <p:nvPr/>
        </p:nvGrpSpPr>
        <p:grpSpPr bwMode="auto">
          <a:xfrm>
            <a:off x="0" y="584200"/>
            <a:ext cx="8683625" cy="6311900"/>
            <a:chOff x="0" y="0"/>
            <a:chExt cx="5790" cy="4344"/>
          </a:xfrm>
        </p:grpSpPr>
        <p:pic>
          <p:nvPicPr>
            <p:cNvPr id="32780" name="Picture 4">
              <a:hlinkClick r:id="" action="ppaction://hlinkshowjump?jump=lastslideviewed"/>
            </p:cNvPr>
            <p:cNvPicPr>
              <a:picLocks noChangeAspect="1" noChangeArrowheads="1"/>
            </p:cNvPicPr>
            <p:nvPr/>
          </p:nvPicPr>
          <p:blipFill>
            <a:blip r:embed="rId3"/>
            <a:srcRect/>
            <a:stretch>
              <a:fillRect/>
            </a:stretch>
          </p:blipFill>
          <p:spPr bwMode="auto">
            <a:xfrm>
              <a:off x="0" y="0"/>
              <a:ext cx="5790" cy="4344"/>
            </a:xfrm>
            <a:prstGeom prst="rect">
              <a:avLst/>
            </a:prstGeom>
            <a:noFill/>
            <a:ln w="9525">
              <a:noFill/>
              <a:miter lim="800000"/>
              <a:headEnd/>
              <a:tailEnd/>
            </a:ln>
          </p:spPr>
        </p:pic>
        <p:sp>
          <p:nvSpPr>
            <p:cNvPr id="32781" name="Rectangle 5"/>
            <p:cNvSpPr>
              <a:spLocks noChangeArrowheads="1"/>
            </p:cNvSpPr>
            <p:nvPr/>
          </p:nvSpPr>
          <p:spPr bwMode="auto">
            <a:xfrm>
              <a:off x="3220" y="3156"/>
              <a:ext cx="912" cy="156"/>
            </a:xfrm>
            <a:prstGeom prst="rect">
              <a:avLst/>
            </a:prstGeom>
            <a:solidFill>
              <a:schemeClr val="bg1"/>
            </a:solidFill>
            <a:ln w="9525">
              <a:noFill/>
              <a:miter lim="800000"/>
              <a:headEnd/>
              <a:tailEnd/>
            </a:ln>
          </p:spPr>
          <p:txBody>
            <a:bodyPr wrap="none" anchor="ctr"/>
            <a:lstStyle/>
            <a:p>
              <a:endParaRPr lang="en-US"/>
            </a:p>
          </p:txBody>
        </p:sp>
      </p:grpSp>
      <p:sp>
        <p:nvSpPr>
          <p:cNvPr id="32778" name="Text Box 6"/>
          <p:cNvSpPr txBox="1">
            <a:spLocks noChangeArrowheads="1"/>
          </p:cNvSpPr>
          <p:nvPr/>
        </p:nvSpPr>
        <p:spPr bwMode="auto">
          <a:xfrm>
            <a:off x="4419600" y="533400"/>
            <a:ext cx="1385888" cy="376238"/>
          </a:xfrm>
          <a:prstGeom prst="rect">
            <a:avLst/>
          </a:prstGeom>
          <a:solidFill>
            <a:srgbClr val="FFFF66"/>
          </a:solidFill>
          <a:ln w="9525">
            <a:solidFill>
              <a:srgbClr val="FF3300"/>
            </a:solidFill>
            <a:miter lim="800000"/>
            <a:headEnd/>
            <a:tailEnd/>
          </a:ln>
        </p:spPr>
        <p:txBody>
          <a:bodyPr wrap="none">
            <a:spAutoFit/>
          </a:bodyPr>
          <a:lstStyle/>
          <a:p>
            <a:pPr eaLnBrk="0" hangingPunct="0"/>
            <a:r>
              <a:rPr lang="it-IT" b="1">
                <a:solidFill>
                  <a:srgbClr val="FF3300"/>
                </a:solidFill>
                <a:latin typeface="Comic Sans MS" pitchFamily="66" charset="0"/>
              </a:rPr>
              <a:t>BASELINE</a:t>
            </a:r>
            <a:endParaRPr lang="en-US" b="1">
              <a:solidFill>
                <a:srgbClr val="FF3300"/>
              </a:solidFill>
              <a:latin typeface="Comic Sans MS" pitchFamily="66" charset="0"/>
            </a:endParaRPr>
          </a:p>
        </p:txBody>
      </p:sp>
      <p:sp>
        <p:nvSpPr>
          <p:cNvPr id="32779" name="Text Box 7"/>
          <p:cNvSpPr txBox="1">
            <a:spLocks noChangeArrowheads="1"/>
          </p:cNvSpPr>
          <p:nvPr/>
        </p:nvSpPr>
        <p:spPr bwMode="auto">
          <a:xfrm>
            <a:off x="4648200" y="5715000"/>
            <a:ext cx="1150938" cy="376238"/>
          </a:xfrm>
          <a:prstGeom prst="rect">
            <a:avLst/>
          </a:prstGeom>
          <a:solidFill>
            <a:srgbClr val="FFFF66"/>
          </a:solidFill>
          <a:ln w="9525">
            <a:solidFill>
              <a:srgbClr val="FF3300"/>
            </a:solidFill>
            <a:miter lim="800000"/>
            <a:headEnd/>
            <a:tailEnd/>
          </a:ln>
        </p:spPr>
        <p:txBody>
          <a:bodyPr wrap="none">
            <a:spAutoFit/>
          </a:bodyPr>
          <a:lstStyle/>
          <a:p>
            <a:pPr eaLnBrk="0" hangingPunct="0"/>
            <a:r>
              <a:rPr lang="it-IT" b="1">
                <a:solidFill>
                  <a:srgbClr val="FF3300"/>
                </a:solidFill>
                <a:latin typeface="Comic Sans MS" pitchFamily="66" charset="0"/>
              </a:rPr>
              <a:t>OPTION</a:t>
            </a:r>
            <a:endParaRPr lang="en-US" b="1">
              <a:solidFill>
                <a:srgbClr val="FF33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0" y="0"/>
            <a:ext cx="9144000" cy="381000"/>
          </a:xfrm>
        </p:spPr>
        <p:txBody>
          <a:bodyPr>
            <a:normAutofit fontScale="90000"/>
          </a:bodyPr>
          <a:lstStyle/>
          <a:p>
            <a:pPr eaLnBrk="1" hangingPunct="1"/>
            <a:r>
              <a:rPr lang="it-IT" sz="2800" smtClean="0"/>
              <a:t>Progress and Reuse</a:t>
            </a:r>
            <a:endParaRPr lang="en-US" sz="2800" smtClean="0">
              <a:solidFill>
                <a:srgbClr val="0000FF"/>
              </a:solidFill>
            </a:endParaRPr>
          </a:p>
        </p:txBody>
      </p:sp>
      <p:sp>
        <p:nvSpPr>
          <p:cNvPr id="33798" name="TextBox 11"/>
          <p:cNvSpPr txBox="1">
            <a:spLocks noChangeArrowheads="1"/>
          </p:cNvSpPr>
          <p:nvPr/>
        </p:nvSpPr>
        <p:spPr bwMode="auto">
          <a:xfrm>
            <a:off x="381000" y="1758480"/>
            <a:ext cx="8382000" cy="2585323"/>
          </a:xfrm>
          <a:prstGeom prst="rect">
            <a:avLst/>
          </a:prstGeom>
          <a:noFill/>
          <a:ln w="9525">
            <a:noFill/>
            <a:miter lim="800000"/>
            <a:headEnd/>
            <a:tailEnd/>
          </a:ln>
        </p:spPr>
        <p:txBody>
          <a:bodyPr>
            <a:spAutoFit/>
          </a:bodyPr>
          <a:lstStyle/>
          <a:p>
            <a:r>
              <a:rPr lang="en-US" dirty="0"/>
              <a:t>A lot of progress in Detector design including  R&amp;D</a:t>
            </a:r>
            <a:r>
              <a:rPr lang="en-US" dirty="0" smtClean="0"/>
              <a:t>.</a:t>
            </a:r>
          </a:p>
          <a:p>
            <a:endParaRPr lang="en-US" dirty="0"/>
          </a:p>
          <a:p>
            <a:r>
              <a:rPr lang="en-US" dirty="0"/>
              <a:t>An ad hoc committee on geometry set up by </a:t>
            </a:r>
            <a:r>
              <a:rPr lang="en-US" dirty="0" smtClean="0"/>
              <a:t>Coordinators.</a:t>
            </a:r>
            <a:endParaRPr lang="en-US" dirty="0"/>
          </a:p>
          <a:p>
            <a:endParaRPr lang="en-US" dirty="0"/>
          </a:p>
          <a:p>
            <a:r>
              <a:rPr lang="en-US" dirty="0"/>
              <a:t>Reuse in </a:t>
            </a:r>
            <a:r>
              <a:rPr lang="en-US" dirty="0" err="1"/>
              <a:t>SuperB</a:t>
            </a:r>
            <a:r>
              <a:rPr lang="en-US" dirty="0"/>
              <a:t>  of  BABAR and PEPII will be defined soon. About PEPII </a:t>
            </a:r>
            <a:r>
              <a:rPr lang="en-US" dirty="0" smtClean="0"/>
              <a:t>there </a:t>
            </a:r>
            <a:r>
              <a:rPr lang="en-US" dirty="0"/>
              <a:t>was a constructive </a:t>
            </a:r>
            <a:r>
              <a:rPr lang="en-US" dirty="0" smtClean="0"/>
              <a:t>interactions between INFN management </a:t>
            </a:r>
            <a:r>
              <a:rPr lang="en-US" dirty="0"/>
              <a:t>and the SLAC </a:t>
            </a:r>
            <a:r>
              <a:rPr lang="en-US" dirty="0" smtClean="0"/>
              <a:t>Directorate.</a:t>
            </a:r>
            <a:endParaRPr lang="en-US" dirty="0"/>
          </a:p>
          <a:p>
            <a:endParaRPr lang="en-US" dirty="0"/>
          </a:p>
          <a:p>
            <a:r>
              <a:rPr lang="en-US" dirty="0"/>
              <a:t>D&amp;D Review  on March </a:t>
            </a:r>
            <a:r>
              <a:rPr lang="en-US" dirty="0" smtClean="0"/>
              <a:t>23-24 at SLAC.</a:t>
            </a:r>
            <a:endParaRPr lang="en-US" dirty="0"/>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4488" y="2644775"/>
            <a:ext cx="5162550" cy="830263"/>
          </a:xfrm>
          <a:prstGeom prst="rect">
            <a:avLst/>
          </a:prstGeom>
          <a:noFill/>
        </p:spPr>
        <p:txBody>
          <a:bodyPr>
            <a:spAutoFit/>
          </a:bodyPr>
          <a:lstStyle/>
          <a:p>
            <a:pPr>
              <a:defRPr/>
            </a:pPr>
            <a:r>
              <a:rPr lang="en-US" sz="4800" dirty="0">
                <a:latin typeface="+mj-lt"/>
              </a:rPr>
              <a:t>ORGANIZATION</a:t>
            </a:r>
          </a:p>
        </p:txBody>
      </p:sp>
      <p:pic>
        <p:nvPicPr>
          <p:cNvPr id="34822"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4075" y="2152650"/>
            <a:ext cx="1762125" cy="183038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Warwick April 14,2009</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2149475" y="-76200"/>
            <a:ext cx="5160772" cy="523220"/>
          </a:xfrm>
          <a:prstGeom prst="rect">
            <a:avLst/>
          </a:prstGeom>
          <a:noFill/>
          <a:ln w="9525">
            <a:noFill/>
            <a:miter lim="800000"/>
            <a:headEnd/>
            <a:tailEnd/>
          </a:ln>
        </p:spPr>
        <p:txBody>
          <a:bodyPr wrap="none">
            <a:spAutoFit/>
          </a:bodyPr>
          <a:lstStyle/>
          <a:p>
            <a:r>
              <a:rPr lang="en-US" dirty="0" smtClean="0">
                <a:latin typeface="Calibri" pitchFamily="34" charset="0"/>
              </a:rPr>
              <a:t> </a:t>
            </a:r>
            <a:r>
              <a:rPr lang="en-US" sz="2800" dirty="0">
                <a:latin typeface="Calibri" pitchFamily="34" charset="0"/>
              </a:rPr>
              <a:t>Organization Chart  for TDR Phase</a:t>
            </a:r>
          </a:p>
        </p:txBody>
      </p:sp>
      <p:sp>
        <p:nvSpPr>
          <p:cNvPr id="110" name="Rectangle 109"/>
          <p:cNvSpPr/>
          <p:nvPr/>
        </p:nvSpPr>
        <p:spPr>
          <a:xfrm>
            <a:off x="3086100" y="661988"/>
            <a:ext cx="2681288" cy="19685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7"/>
          <p:cNvGrpSpPr>
            <a:grpSpLocks/>
          </p:cNvGrpSpPr>
          <p:nvPr/>
        </p:nvGrpSpPr>
        <p:grpSpPr bwMode="auto">
          <a:xfrm>
            <a:off x="571500" y="2965450"/>
            <a:ext cx="8572500" cy="3724275"/>
            <a:chOff x="507461" y="2882417"/>
            <a:chExt cx="8572669" cy="3724573"/>
          </a:xfrm>
        </p:grpSpPr>
        <p:grpSp>
          <p:nvGrpSpPr>
            <p:cNvPr id="3" name="Group 116"/>
            <p:cNvGrpSpPr>
              <a:grpSpLocks/>
            </p:cNvGrpSpPr>
            <p:nvPr/>
          </p:nvGrpSpPr>
          <p:grpSpPr bwMode="auto">
            <a:xfrm>
              <a:off x="507461" y="2890837"/>
              <a:ext cx="4739581" cy="3716153"/>
              <a:chOff x="507461" y="2890837"/>
              <a:chExt cx="4739581" cy="3716153"/>
            </a:xfrm>
          </p:grpSpPr>
          <p:sp>
            <p:nvSpPr>
              <p:cNvPr id="100" name="Rounded Rectangle 99"/>
              <p:cNvSpPr/>
              <p:nvPr/>
            </p:nvSpPr>
            <p:spPr>
              <a:xfrm>
                <a:off x="507461" y="2890356"/>
                <a:ext cx="2286045" cy="365789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6096" name="TextBox 15"/>
              <p:cNvSpPr txBox="1">
                <a:spLocks noChangeArrowheads="1"/>
              </p:cNvSpPr>
              <p:nvPr/>
            </p:nvSpPr>
            <p:spPr bwMode="auto">
              <a:xfrm>
                <a:off x="602697" y="3178160"/>
                <a:ext cx="1936467" cy="711165"/>
              </a:xfrm>
              <a:prstGeom prst="rect">
                <a:avLst/>
              </a:prstGeom>
              <a:noFill/>
              <a:ln w="19050">
                <a:solidFill>
                  <a:schemeClr val="tx1"/>
                </a:solidFill>
                <a:miter lim="800000"/>
                <a:headEnd/>
                <a:tailEnd/>
              </a:ln>
            </p:spPr>
            <p:txBody>
              <a:bodyPr lIns="45720" tIns="27432" rIns="45720" bIns="27432">
                <a:spAutoFit/>
              </a:bodyPr>
              <a:lstStyle/>
              <a:p>
                <a:pPr algn="ctr"/>
                <a:r>
                  <a:rPr lang="en-US" sz="1400">
                    <a:latin typeface="Calibri" pitchFamily="34" charset="0"/>
                  </a:rPr>
                  <a:t>Accelerator</a:t>
                </a:r>
                <a:br>
                  <a:rPr lang="en-US" sz="1400">
                    <a:latin typeface="Calibri" pitchFamily="34" charset="0"/>
                  </a:rPr>
                </a:br>
                <a:r>
                  <a:rPr lang="en-US" sz="1400">
                    <a:latin typeface="Calibri" pitchFamily="34" charset="0"/>
                  </a:rPr>
                  <a:t>R&amp;D, Engineering </a:t>
                </a:r>
                <a:br>
                  <a:rPr lang="en-US" sz="1400">
                    <a:latin typeface="Calibri" pitchFamily="34" charset="0"/>
                  </a:rPr>
                </a:br>
                <a:r>
                  <a:rPr lang="en-US" sz="1400">
                    <a:latin typeface="Calibri" pitchFamily="34" charset="0"/>
                  </a:rPr>
                  <a:t>and Construction</a:t>
                </a:r>
              </a:p>
            </p:txBody>
          </p:sp>
          <p:grpSp>
            <p:nvGrpSpPr>
              <p:cNvPr id="4" name="Group 87"/>
              <p:cNvGrpSpPr>
                <a:grpSpLocks/>
              </p:cNvGrpSpPr>
              <p:nvPr/>
            </p:nvGrpSpPr>
            <p:grpSpPr bwMode="auto">
              <a:xfrm>
                <a:off x="709103" y="6065050"/>
                <a:ext cx="1518011" cy="489266"/>
                <a:chOff x="1130843" y="6547540"/>
                <a:chExt cx="842962" cy="311220"/>
              </a:xfrm>
            </p:grpSpPr>
            <p:sp>
              <p:nvSpPr>
                <p:cNvPr id="141" name="Rounded Rectangle 140"/>
                <p:cNvSpPr/>
                <p:nvPr/>
              </p:nvSpPr>
              <p:spPr>
                <a:xfrm>
                  <a:off x="1130829" y="6614548"/>
                  <a:ext cx="842778" cy="20803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04" name="TextBox 85"/>
                <p:cNvSpPr txBox="1">
                  <a:spLocks noChangeArrowheads="1"/>
                </p:cNvSpPr>
                <p:nvPr/>
              </p:nvSpPr>
              <p:spPr bwMode="auto">
                <a:xfrm>
                  <a:off x="1174049" y="6547540"/>
                  <a:ext cx="744205" cy="311220"/>
                </a:xfrm>
                <a:prstGeom prst="rect">
                  <a:avLst/>
                </a:prstGeom>
                <a:noFill/>
                <a:ln w="9525">
                  <a:noFill/>
                  <a:miter lim="800000"/>
                  <a:headEnd/>
                  <a:tailEnd/>
                </a:ln>
              </p:spPr>
              <p:txBody>
                <a:bodyPr tIns="91440" bIns="91440">
                  <a:spAutoFit/>
                </a:bodyPr>
                <a:lstStyle/>
                <a:p>
                  <a:pPr algn="ctr"/>
                  <a:r>
                    <a:rPr lang="en-US" sz="1000" b="1">
                      <a:solidFill>
                        <a:srgbClr val="FF0000"/>
                      </a:solidFill>
                    </a:rPr>
                    <a:t>Accelerator</a:t>
                  </a:r>
                  <a:br>
                    <a:rPr lang="en-US" sz="1000" b="1">
                      <a:solidFill>
                        <a:srgbClr val="FF0000"/>
                      </a:solidFill>
                    </a:rPr>
                  </a:br>
                  <a:r>
                    <a:rPr lang="en-US" sz="1000" b="1">
                      <a:solidFill>
                        <a:srgbClr val="FF0000"/>
                      </a:solidFill>
                    </a:rPr>
                    <a:t>Technical Board</a:t>
                  </a:r>
                </a:p>
              </p:txBody>
            </p:sp>
          </p:grpSp>
          <p:sp>
            <p:nvSpPr>
              <p:cNvPr id="152" name="Rounded Rectangle 151"/>
              <p:cNvSpPr/>
              <p:nvPr/>
            </p:nvSpPr>
            <p:spPr>
              <a:xfrm>
                <a:off x="3190389" y="2949098"/>
                <a:ext cx="2057440" cy="365789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099" name="TextBox 16"/>
              <p:cNvSpPr txBox="1">
                <a:spLocks noChangeArrowheads="1"/>
              </p:cNvSpPr>
              <p:nvPr/>
            </p:nvSpPr>
            <p:spPr bwMode="auto">
              <a:xfrm>
                <a:off x="3448668" y="3414686"/>
                <a:ext cx="1599966" cy="749263"/>
              </a:xfrm>
              <a:prstGeom prst="rect">
                <a:avLst/>
              </a:prstGeom>
              <a:noFill/>
              <a:ln w="19050">
                <a:solidFill>
                  <a:schemeClr val="tx1"/>
                </a:solidFill>
                <a:miter lim="800000"/>
                <a:headEnd/>
                <a:tailEnd/>
              </a:ln>
            </p:spPr>
            <p:txBody>
              <a:bodyPr rIns="0">
                <a:spAutoFit/>
              </a:bodyPr>
              <a:lstStyle/>
              <a:p>
                <a:pPr algn="ctr"/>
                <a:r>
                  <a:rPr lang="en-US" sz="1400">
                    <a:latin typeface="Calibri" pitchFamily="34" charset="0"/>
                  </a:rPr>
                  <a:t>Detector</a:t>
                </a:r>
                <a:br>
                  <a:rPr lang="en-US" sz="1400">
                    <a:latin typeface="Calibri" pitchFamily="34" charset="0"/>
                  </a:rPr>
                </a:br>
                <a:r>
                  <a:rPr lang="en-US" sz="1400">
                    <a:latin typeface="Calibri" pitchFamily="34" charset="0"/>
                  </a:rPr>
                  <a:t>R&amp;D, Engineering </a:t>
                </a:r>
                <a:br>
                  <a:rPr lang="en-US" sz="1400">
                    <a:latin typeface="Calibri" pitchFamily="34" charset="0"/>
                  </a:rPr>
                </a:br>
                <a:r>
                  <a:rPr lang="en-US" sz="1400">
                    <a:latin typeface="Calibri" pitchFamily="34" charset="0"/>
                  </a:rPr>
                  <a:t>and Construction</a:t>
                </a:r>
              </a:p>
            </p:txBody>
          </p:sp>
          <p:grpSp>
            <p:nvGrpSpPr>
              <p:cNvPr id="5" name="Group 87"/>
              <p:cNvGrpSpPr>
                <a:grpSpLocks/>
              </p:cNvGrpSpPr>
              <p:nvPr/>
            </p:nvGrpSpPr>
            <p:grpSpPr bwMode="auto">
              <a:xfrm>
                <a:off x="3524252" y="6062669"/>
                <a:ext cx="1400174" cy="489266"/>
                <a:chOff x="1202531" y="6546025"/>
                <a:chExt cx="842962" cy="311220"/>
              </a:xfrm>
            </p:grpSpPr>
            <p:sp>
              <p:nvSpPr>
                <p:cNvPr id="181" name="Rounded Rectangle 180"/>
                <p:cNvSpPr/>
                <p:nvPr/>
              </p:nvSpPr>
              <p:spPr>
                <a:xfrm>
                  <a:off x="1208931" y="6600409"/>
                  <a:ext cx="842979" cy="20803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02" name="TextBox 85"/>
                <p:cNvSpPr txBox="1">
                  <a:spLocks noChangeArrowheads="1"/>
                </p:cNvSpPr>
                <p:nvPr/>
              </p:nvSpPr>
              <p:spPr bwMode="auto">
                <a:xfrm>
                  <a:off x="1276123" y="6546025"/>
                  <a:ext cx="743565" cy="311220"/>
                </a:xfrm>
                <a:prstGeom prst="rect">
                  <a:avLst/>
                </a:prstGeom>
                <a:noFill/>
                <a:ln w="9525">
                  <a:noFill/>
                  <a:miter lim="800000"/>
                  <a:headEnd/>
                  <a:tailEnd/>
                </a:ln>
              </p:spPr>
              <p:txBody>
                <a:bodyPr tIns="91440" bIns="91440">
                  <a:spAutoFit/>
                </a:bodyPr>
                <a:lstStyle/>
                <a:p>
                  <a:pPr algn="ctr"/>
                  <a:r>
                    <a:rPr lang="en-US" sz="1000" b="1">
                      <a:solidFill>
                        <a:srgbClr val="FF0000"/>
                      </a:solidFill>
                    </a:rPr>
                    <a:t>Detector</a:t>
                  </a:r>
                  <a:br>
                    <a:rPr lang="en-US" sz="1000" b="1">
                      <a:solidFill>
                        <a:srgbClr val="FF0000"/>
                      </a:solidFill>
                    </a:rPr>
                  </a:br>
                  <a:r>
                    <a:rPr lang="en-US" sz="1000" b="1">
                      <a:solidFill>
                        <a:srgbClr val="FF0000"/>
                      </a:solidFill>
                    </a:rPr>
                    <a:t>Technical Board</a:t>
                  </a:r>
                </a:p>
              </p:txBody>
            </p:sp>
          </p:grpSp>
        </p:grpSp>
        <p:grpSp>
          <p:nvGrpSpPr>
            <p:cNvPr id="7" name="Group 114"/>
            <p:cNvGrpSpPr>
              <a:grpSpLocks/>
            </p:cNvGrpSpPr>
            <p:nvPr/>
          </p:nvGrpSpPr>
          <p:grpSpPr bwMode="auto">
            <a:xfrm>
              <a:off x="5829443" y="2882417"/>
              <a:ext cx="3250687" cy="2888615"/>
              <a:chOff x="5829443" y="2882417"/>
              <a:chExt cx="3250687" cy="2888615"/>
            </a:xfrm>
          </p:grpSpPr>
          <p:sp>
            <p:nvSpPr>
              <p:cNvPr id="178" name="Rounded Rectangle 177"/>
              <p:cNvSpPr/>
              <p:nvPr/>
            </p:nvSpPr>
            <p:spPr>
              <a:xfrm>
                <a:off x="7670402" y="2882417"/>
                <a:ext cx="1409728" cy="188768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Rounded Rectangle 96"/>
              <p:cNvSpPr/>
              <p:nvPr/>
            </p:nvSpPr>
            <p:spPr>
              <a:xfrm>
                <a:off x="5828866" y="2882417"/>
                <a:ext cx="1411316" cy="28878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2065" name="TextBox 191"/>
          <p:cNvSpPr txBox="1">
            <a:spLocks noChangeArrowheads="1"/>
          </p:cNvSpPr>
          <p:nvPr/>
        </p:nvSpPr>
        <p:spPr bwMode="auto">
          <a:xfrm>
            <a:off x="6003925" y="3856038"/>
            <a:ext cx="1138238" cy="1600200"/>
          </a:xfrm>
          <a:prstGeom prst="rect">
            <a:avLst/>
          </a:prstGeom>
          <a:noFill/>
          <a:ln w="19050">
            <a:noFill/>
            <a:miter lim="800000"/>
            <a:headEnd/>
            <a:tailEnd/>
          </a:ln>
        </p:spPr>
        <p:txBody>
          <a:bodyPr rIns="0">
            <a:spAutoFit/>
          </a:bodyPr>
          <a:lstStyle/>
          <a:p>
            <a:pPr algn="ctr"/>
            <a:r>
              <a:rPr lang="en-US" sz="1400">
                <a:latin typeface="Calibri" pitchFamily="34" charset="0"/>
              </a:rPr>
              <a:t>Site computing system, </a:t>
            </a:r>
          </a:p>
          <a:p>
            <a:pPr algn="ctr"/>
            <a:r>
              <a:rPr lang="en-US" sz="1400">
                <a:latin typeface="Calibri" pitchFamily="34" charset="0"/>
              </a:rPr>
              <a:t>offline </a:t>
            </a:r>
          </a:p>
          <a:p>
            <a:pPr algn="ctr"/>
            <a:r>
              <a:rPr lang="en-US" sz="1400">
                <a:latin typeface="Calibri" pitchFamily="34" charset="0"/>
              </a:rPr>
              <a:t>Infrastructure,Facilities, Services</a:t>
            </a:r>
          </a:p>
        </p:txBody>
      </p:sp>
      <p:grpSp>
        <p:nvGrpSpPr>
          <p:cNvPr id="8" name="Group 266"/>
          <p:cNvGrpSpPr>
            <a:grpSpLocks/>
          </p:cNvGrpSpPr>
          <p:nvPr/>
        </p:nvGrpSpPr>
        <p:grpSpPr bwMode="auto">
          <a:xfrm>
            <a:off x="1495425" y="711200"/>
            <a:ext cx="1587500" cy="1292225"/>
            <a:chOff x="1494992" y="711345"/>
            <a:chExt cx="1588655" cy="1292513"/>
          </a:xfrm>
        </p:grpSpPr>
        <p:grpSp>
          <p:nvGrpSpPr>
            <p:cNvPr id="9" name="Group 264"/>
            <p:cNvGrpSpPr>
              <a:grpSpLocks/>
            </p:cNvGrpSpPr>
            <p:nvPr/>
          </p:nvGrpSpPr>
          <p:grpSpPr bwMode="auto">
            <a:xfrm>
              <a:off x="1926359" y="711345"/>
              <a:ext cx="1150216" cy="463550"/>
              <a:chOff x="1936750" y="690563"/>
              <a:chExt cx="1150216" cy="463550"/>
            </a:xfrm>
          </p:grpSpPr>
          <p:sp>
            <p:nvSpPr>
              <p:cNvPr id="66" name="Rounded Rectangle 65"/>
              <p:cNvSpPr/>
              <p:nvPr/>
            </p:nvSpPr>
            <p:spPr>
              <a:xfrm>
                <a:off x="1937498" y="690563"/>
                <a:ext cx="767321" cy="46365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260"/>
              <p:cNvGrpSpPr>
                <a:grpSpLocks/>
              </p:cNvGrpSpPr>
              <p:nvPr/>
            </p:nvGrpSpPr>
            <p:grpSpPr bwMode="auto">
              <a:xfrm>
                <a:off x="1950316" y="691284"/>
                <a:ext cx="1136650" cy="461963"/>
                <a:chOff x="1939925" y="701675"/>
                <a:chExt cx="1136650" cy="461963"/>
              </a:xfrm>
            </p:grpSpPr>
            <p:sp>
              <p:nvSpPr>
                <p:cNvPr id="56" name="TextBox 55"/>
                <p:cNvSpPr txBox="1"/>
                <p:nvPr/>
              </p:nvSpPr>
              <p:spPr>
                <a:xfrm>
                  <a:off x="1949348" y="700954"/>
                  <a:ext cx="780030" cy="462066"/>
                </a:xfrm>
                <a:prstGeom prst="rect">
                  <a:avLst/>
                </a:prstGeom>
                <a:noFill/>
                <a:ln w="19050">
                  <a:noFill/>
                </a:ln>
              </p:spPr>
              <p:txBody>
                <a:bodyPr wrap="none">
                  <a:spAutoFit/>
                </a:bodyPr>
                <a:lstStyle/>
                <a:p>
                  <a:pPr algn="ctr" fontAlgn="auto">
                    <a:spcBef>
                      <a:spcPts val="0"/>
                    </a:spcBef>
                    <a:spcAft>
                      <a:spcPts val="0"/>
                    </a:spcAft>
                    <a:defRPr/>
                  </a:pPr>
                  <a:r>
                    <a:rPr lang="en-US" sz="1200" dirty="0">
                      <a:solidFill>
                        <a:schemeClr val="tx2">
                          <a:lumMod val="60000"/>
                          <a:lumOff val="40000"/>
                        </a:schemeClr>
                      </a:solidFill>
                      <a:latin typeface="+mn-lt"/>
                      <a:cs typeface="+mn-cs"/>
                    </a:rPr>
                    <a:t>Oversight</a:t>
                  </a:r>
                </a:p>
                <a:p>
                  <a:pPr algn="ctr" fontAlgn="auto">
                    <a:spcBef>
                      <a:spcPts val="0"/>
                    </a:spcBef>
                    <a:spcAft>
                      <a:spcPts val="0"/>
                    </a:spcAft>
                    <a:defRPr/>
                  </a:pPr>
                  <a:r>
                    <a:rPr lang="en-US" sz="1200" dirty="0">
                      <a:solidFill>
                        <a:schemeClr val="tx2">
                          <a:lumMod val="60000"/>
                          <a:lumOff val="40000"/>
                        </a:schemeClr>
                      </a:solidFill>
                      <a:latin typeface="+mn-lt"/>
                      <a:cs typeface="+mn-cs"/>
                    </a:rPr>
                    <a:t>Board</a:t>
                  </a:r>
                </a:p>
              </p:txBody>
            </p:sp>
            <p:cxnSp>
              <p:nvCxnSpPr>
                <p:cNvPr id="83" name="Straight Connector 82"/>
                <p:cNvCxnSpPr/>
                <p:nvPr/>
              </p:nvCxnSpPr>
              <p:spPr>
                <a:xfrm>
                  <a:off x="2696015" y="929605"/>
                  <a:ext cx="381277" cy="317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1" name="Group 265"/>
            <p:cNvGrpSpPr>
              <a:grpSpLocks/>
            </p:cNvGrpSpPr>
            <p:nvPr/>
          </p:nvGrpSpPr>
          <p:grpSpPr bwMode="auto">
            <a:xfrm>
              <a:off x="1494992" y="1357745"/>
              <a:ext cx="1588655" cy="646113"/>
              <a:chOff x="1515774" y="1399309"/>
              <a:chExt cx="1588655" cy="646113"/>
            </a:xfrm>
          </p:grpSpPr>
          <p:sp>
            <p:nvSpPr>
              <p:cNvPr id="120" name="Rounded Rectangle 119"/>
              <p:cNvSpPr/>
              <p:nvPr/>
            </p:nvSpPr>
            <p:spPr>
              <a:xfrm>
                <a:off x="1515774" y="1418220"/>
                <a:ext cx="1191491" cy="616087"/>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259"/>
              <p:cNvGrpSpPr>
                <a:grpSpLocks/>
              </p:cNvGrpSpPr>
              <p:nvPr/>
            </p:nvGrpSpPr>
            <p:grpSpPr bwMode="auto">
              <a:xfrm>
                <a:off x="1526454" y="1399309"/>
                <a:ext cx="1577975" cy="646113"/>
                <a:chOff x="1516063" y="1409700"/>
                <a:chExt cx="1577975" cy="646113"/>
              </a:xfrm>
            </p:grpSpPr>
            <p:cxnSp>
              <p:nvCxnSpPr>
                <p:cNvPr id="122" name="Straight Connector 121"/>
                <p:cNvCxnSpPr/>
                <p:nvPr/>
              </p:nvCxnSpPr>
              <p:spPr>
                <a:xfrm>
                  <a:off x="2704818" y="1725539"/>
                  <a:ext cx="389220" cy="1111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516504" y="1409557"/>
                  <a:ext cx="1248683" cy="646256"/>
                </a:xfrm>
                <a:prstGeom prst="rect">
                  <a:avLst/>
                </a:prstGeom>
                <a:noFill/>
                <a:ln w="19050">
                  <a:noFill/>
                </a:ln>
              </p:spPr>
              <p:txBody>
                <a:bodyPr>
                  <a:spAutoFit/>
                </a:bodyPr>
                <a:lstStyle/>
                <a:p>
                  <a:pPr algn="ctr" fontAlgn="auto">
                    <a:spcBef>
                      <a:spcPts val="0"/>
                    </a:spcBef>
                    <a:spcAft>
                      <a:spcPts val="0"/>
                    </a:spcAft>
                    <a:defRPr/>
                  </a:pPr>
                  <a:r>
                    <a:rPr lang="en-US" sz="1200" dirty="0">
                      <a:solidFill>
                        <a:schemeClr val="tx2">
                          <a:lumMod val="60000"/>
                          <a:lumOff val="40000"/>
                        </a:schemeClr>
                      </a:solidFill>
                      <a:latin typeface="+mn-lt"/>
                      <a:cs typeface="+mn-cs"/>
                    </a:rPr>
                    <a:t>International</a:t>
                  </a:r>
                </a:p>
                <a:p>
                  <a:pPr algn="ctr" fontAlgn="auto">
                    <a:spcBef>
                      <a:spcPts val="0"/>
                    </a:spcBef>
                    <a:spcAft>
                      <a:spcPts val="0"/>
                    </a:spcAft>
                    <a:defRPr/>
                  </a:pPr>
                  <a:r>
                    <a:rPr lang="en-US" sz="1200" dirty="0">
                      <a:solidFill>
                        <a:schemeClr val="tx2">
                          <a:lumMod val="60000"/>
                          <a:lumOff val="40000"/>
                        </a:schemeClr>
                      </a:solidFill>
                      <a:latin typeface="+mn-lt"/>
                      <a:cs typeface="+mn-cs"/>
                    </a:rPr>
                    <a:t>Board of</a:t>
                  </a:r>
                  <a:br>
                    <a:rPr lang="en-US" sz="1200" dirty="0">
                      <a:solidFill>
                        <a:schemeClr val="tx2">
                          <a:lumMod val="60000"/>
                          <a:lumOff val="40000"/>
                        </a:schemeClr>
                      </a:solidFill>
                      <a:latin typeface="+mn-lt"/>
                      <a:cs typeface="+mn-cs"/>
                    </a:rPr>
                  </a:br>
                  <a:r>
                    <a:rPr lang="en-US" sz="1200" dirty="0">
                      <a:solidFill>
                        <a:schemeClr val="tx2">
                          <a:lumMod val="60000"/>
                          <a:lumOff val="40000"/>
                        </a:schemeClr>
                      </a:solidFill>
                      <a:latin typeface="+mn-lt"/>
                      <a:cs typeface="+mn-cs"/>
                    </a:rPr>
                    <a:t>Representatives</a:t>
                  </a:r>
                </a:p>
              </p:txBody>
            </p:sp>
          </p:grpSp>
        </p:grpSp>
      </p:grpSp>
      <p:cxnSp>
        <p:nvCxnSpPr>
          <p:cNvPr id="149" name="Straight Connector 148"/>
          <p:cNvCxnSpPr/>
          <p:nvPr/>
        </p:nvCxnSpPr>
        <p:spPr>
          <a:xfrm>
            <a:off x="4256088" y="6054725"/>
            <a:ext cx="1730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848" name="Rectangle 36"/>
          <p:cNvSpPr>
            <a:spLocks noChangeArrowheads="1"/>
          </p:cNvSpPr>
          <p:nvPr/>
        </p:nvSpPr>
        <p:spPr bwMode="auto">
          <a:xfrm>
            <a:off x="-511175" y="4192588"/>
            <a:ext cx="1266825" cy="182562"/>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49" name="Rectangle 38"/>
          <p:cNvSpPr>
            <a:spLocks noChangeArrowheads="1"/>
          </p:cNvSpPr>
          <p:nvPr/>
        </p:nvSpPr>
        <p:spPr bwMode="auto">
          <a:xfrm>
            <a:off x="-511175" y="4375150"/>
            <a:ext cx="1514475" cy="182563"/>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50" name="Rectangle 40"/>
          <p:cNvSpPr>
            <a:spLocks noChangeArrowheads="1"/>
          </p:cNvSpPr>
          <p:nvPr/>
        </p:nvSpPr>
        <p:spPr bwMode="auto">
          <a:xfrm>
            <a:off x="-511175" y="4557713"/>
            <a:ext cx="982663" cy="182562"/>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51" name="Rectangle 42"/>
          <p:cNvSpPr>
            <a:spLocks noChangeArrowheads="1"/>
          </p:cNvSpPr>
          <p:nvPr/>
        </p:nvSpPr>
        <p:spPr bwMode="auto">
          <a:xfrm>
            <a:off x="-511175" y="4740275"/>
            <a:ext cx="1266825" cy="184150"/>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52" name="Rectangle 44"/>
          <p:cNvSpPr>
            <a:spLocks noChangeArrowheads="1"/>
          </p:cNvSpPr>
          <p:nvPr/>
        </p:nvSpPr>
        <p:spPr bwMode="auto">
          <a:xfrm>
            <a:off x="-511175" y="4924425"/>
            <a:ext cx="1163638" cy="182563"/>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53" name="Rectangle 46"/>
          <p:cNvSpPr>
            <a:spLocks noChangeArrowheads="1"/>
          </p:cNvSpPr>
          <p:nvPr/>
        </p:nvSpPr>
        <p:spPr bwMode="auto">
          <a:xfrm>
            <a:off x="155575" y="5106988"/>
            <a:ext cx="1073150" cy="182562"/>
          </a:xfrm>
          <a:prstGeom prst="rect">
            <a:avLst/>
          </a:prstGeom>
          <a:noFill/>
          <a:ln w="9525">
            <a:noFill/>
            <a:miter lim="800000"/>
            <a:headEnd/>
            <a:tailEnd/>
          </a:ln>
        </p:spPr>
        <p:txBody>
          <a:bodyPr lIns="45720" tIns="9144" rIns="45720" bIns="9144" anchor="ctr"/>
          <a:lstStyle/>
          <a:p>
            <a:pPr algn="ctr"/>
            <a:endParaRPr lang="en-US" sz="1000">
              <a:latin typeface="Calibri" pitchFamily="34" charset="0"/>
            </a:endParaRPr>
          </a:p>
        </p:txBody>
      </p:sp>
      <p:sp>
        <p:nvSpPr>
          <p:cNvPr id="35854" name="Rectangle 48"/>
          <p:cNvSpPr>
            <a:spLocks noChangeArrowheads="1"/>
          </p:cNvSpPr>
          <p:nvPr/>
        </p:nvSpPr>
        <p:spPr bwMode="auto">
          <a:xfrm>
            <a:off x="-511175" y="5289550"/>
            <a:ext cx="1073150" cy="182563"/>
          </a:xfrm>
          <a:prstGeom prst="rect">
            <a:avLst/>
          </a:prstGeom>
          <a:noFill/>
          <a:ln w="9525">
            <a:noFill/>
            <a:miter lim="800000"/>
            <a:headEnd/>
            <a:tailEnd/>
          </a:ln>
        </p:spPr>
        <p:txBody>
          <a:bodyPr lIns="45720" tIns="9144" rIns="45720" bIns="9144" anchor="ctr"/>
          <a:lstStyle/>
          <a:p>
            <a:pPr algn="ctr"/>
            <a:endParaRPr lang="en-US" sz="1000">
              <a:latin typeface="Calibri" pitchFamily="34" charset="0"/>
            </a:endParaRPr>
          </a:p>
        </p:txBody>
      </p:sp>
      <p:sp>
        <p:nvSpPr>
          <p:cNvPr id="35855" name="Rectangle 50"/>
          <p:cNvSpPr>
            <a:spLocks noChangeArrowheads="1"/>
          </p:cNvSpPr>
          <p:nvPr/>
        </p:nvSpPr>
        <p:spPr bwMode="auto">
          <a:xfrm>
            <a:off x="-511175" y="5472113"/>
            <a:ext cx="1073150" cy="182562"/>
          </a:xfrm>
          <a:prstGeom prst="rect">
            <a:avLst/>
          </a:prstGeom>
          <a:noFill/>
          <a:ln w="9525">
            <a:noFill/>
            <a:miter lim="800000"/>
            <a:headEnd/>
            <a:tailEnd/>
          </a:ln>
        </p:spPr>
        <p:txBody>
          <a:bodyPr lIns="45720" tIns="9144" rIns="45720" bIns="9144" anchor="ctr"/>
          <a:lstStyle/>
          <a:p>
            <a:pPr algn="ctr"/>
            <a:endParaRPr lang="en-US" sz="1000">
              <a:latin typeface="Calibri" pitchFamily="34" charset="0"/>
            </a:endParaRPr>
          </a:p>
        </p:txBody>
      </p:sp>
      <p:sp>
        <p:nvSpPr>
          <p:cNvPr id="35856" name="Rectangle 52"/>
          <p:cNvSpPr>
            <a:spLocks noChangeArrowheads="1"/>
          </p:cNvSpPr>
          <p:nvPr/>
        </p:nvSpPr>
        <p:spPr bwMode="auto">
          <a:xfrm>
            <a:off x="-511175" y="5654675"/>
            <a:ext cx="1073150" cy="184150"/>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57" name="Rectangle 54"/>
          <p:cNvSpPr>
            <a:spLocks noChangeArrowheads="1"/>
          </p:cNvSpPr>
          <p:nvPr/>
        </p:nvSpPr>
        <p:spPr bwMode="auto">
          <a:xfrm>
            <a:off x="0" y="5637213"/>
            <a:ext cx="1073150" cy="182562"/>
          </a:xfrm>
          <a:prstGeom prst="rect">
            <a:avLst/>
          </a:prstGeom>
          <a:noFill/>
          <a:ln w="9525">
            <a:noFill/>
            <a:miter lim="800000"/>
            <a:headEnd/>
            <a:tailEnd/>
          </a:ln>
        </p:spPr>
        <p:txBody>
          <a:bodyPr lIns="45720" tIns="9144" rIns="45720" bIns="9144" anchor="ctr"/>
          <a:lstStyle/>
          <a:p>
            <a:pPr algn="ctr"/>
            <a:endParaRPr lang="en-US" sz="1000">
              <a:latin typeface="Calibri" pitchFamily="34" charset="0"/>
            </a:endParaRPr>
          </a:p>
        </p:txBody>
      </p:sp>
      <p:sp>
        <p:nvSpPr>
          <p:cNvPr id="35858" name="Rectangle 76"/>
          <p:cNvSpPr>
            <a:spLocks noChangeArrowheads="1"/>
          </p:cNvSpPr>
          <p:nvPr/>
        </p:nvSpPr>
        <p:spPr bwMode="auto">
          <a:xfrm>
            <a:off x="8220075" y="4332288"/>
            <a:ext cx="79375" cy="566737"/>
          </a:xfrm>
          <a:prstGeom prst="rect">
            <a:avLst/>
          </a:prstGeom>
          <a:noFill/>
          <a:ln w="9525">
            <a:noFill/>
            <a:miter lim="800000"/>
            <a:headEnd/>
            <a:tailEnd/>
          </a:ln>
        </p:spPr>
        <p:txBody>
          <a:bodyPr lIns="27432" tIns="9144" rIns="27432" bIns="9144" anchor="ctr"/>
          <a:lstStyle/>
          <a:p>
            <a:endParaRPr lang="en-US">
              <a:latin typeface="Calibri" pitchFamily="34" charset="0"/>
            </a:endParaRPr>
          </a:p>
        </p:txBody>
      </p:sp>
      <p:sp>
        <p:nvSpPr>
          <p:cNvPr id="35859" name="Rectangle 78"/>
          <p:cNvSpPr>
            <a:spLocks noChangeArrowheads="1"/>
          </p:cNvSpPr>
          <p:nvPr/>
        </p:nvSpPr>
        <p:spPr bwMode="auto">
          <a:xfrm>
            <a:off x="7810500" y="4899025"/>
            <a:ext cx="488950" cy="190500"/>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60" name="Rectangle 80"/>
          <p:cNvSpPr>
            <a:spLocks noChangeArrowheads="1"/>
          </p:cNvSpPr>
          <p:nvPr/>
        </p:nvSpPr>
        <p:spPr bwMode="auto">
          <a:xfrm>
            <a:off x="7977188" y="5089525"/>
            <a:ext cx="322262" cy="179388"/>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61" name="Rectangle 84"/>
          <p:cNvSpPr>
            <a:spLocks noChangeArrowheads="1"/>
          </p:cNvSpPr>
          <p:nvPr/>
        </p:nvSpPr>
        <p:spPr bwMode="auto">
          <a:xfrm>
            <a:off x="7977188" y="5627688"/>
            <a:ext cx="322262" cy="179387"/>
          </a:xfrm>
          <a:prstGeom prst="rect">
            <a:avLst/>
          </a:prstGeom>
          <a:noFill/>
          <a:ln w="9525">
            <a:noFill/>
            <a:miter lim="800000"/>
            <a:headEnd/>
            <a:tailEnd/>
          </a:ln>
        </p:spPr>
        <p:txBody>
          <a:bodyPr lIns="27432" tIns="9144" rIns="27432" bIns="9144" anchor="ctr"/>
          <a:lstStyle/>
          <a:p>
            <a:endParaRPr lang="en-US" sz="900">
              <a:latin typeface="Calibri" pitchFamily="34" charset="0"/>
            </a:endParaRPr>
          </a:p>
        </p:txBody>
      </p:sp>
      <p:sp>
        <p:nvSpPr>
          <p:cNvPr id="35862" name="Rectangle 87"/>
          <p:cNvSpPr>
            <a:spLocks noChangeArrowheads="1"/>
          </p:cNvSpPr>
          <p:nvPr/>
        </p:nvSpPr>
        <p:spPr bwMode="auto">
          <a:xfrm>
            <a:off x="8140700" y="5986463"/>
            <a:ext cx="158750" cy="179387"/>
          </a:xfrm>
          <a:prstGeom prst="rect">
            <a:avLst/>
          </a:prstGeom>
          <a:noFill/>
          <a:ln w="9525">
            <a:noFill/>
            <a:miter lim="800000"/>
            <a:headEnd/>
            <a:tailEnd/>
          </a:ln>
        </p:spPr>
        <p:txBody>
          <a:bodyPr lIns="27432" tIns="9144" rIns="27432" bIns="9144" anchor="ctr"/>
          <a:lstStyle/>
          <a:p>
            <a:endParaRPr lang="en-US" sz="700">
              <a:latin typeface="Calibri" pitchFamily="34" charset="0"/>
            </a:endParaRPr>
          </a:p>
        </p:txBody>
      </p:sp>
      <p:sp>
        <p:nvSpPr>
          <p:cNvPr id="35863" name="Rectangle 109"/>
          <p:cNvSpPr>
            <a:spLocks noChangeArrowheads="1"/>
          </p:cNvSpPr>
          <p:nvPr/>
        </p:nvSpPr>
        <p:spPr bwMode="auto">
          <a:xfrm>
            <a:off x="5672138" y="5486400"/>
            <a:ext cx="200025" cy="182563"/>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64" name="Rectangle 111"/>
          <p:cNvSpPr>
            <a:spLocks noChangeArrowheads="1"/>
          </p:cNvSpPr>
          <p:nvPr/>
        </p:nvSpPr>
        <p:spPr bwMode="auto">
          <a:xfrm>
            <a:off x="5672138" y="5668963"/>
            <a:ext cx="200025" cy="182562"/>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65" name="Rectangle 113"/>
          <p:cNvSpPr>
            <a:spLocks noChangeArrowheads="1"/>
          </p:cNvSpPr>
          <p:nvPr/>
        </p:nvSpPr>
        <p:spPr bwMode="auto">
          <a:xfrm>
            <a:off x="5672138" y="5851525"/>
            <a:ext cx="200025" cy="182563"/>
          </a:xfrm>
          <a:prstGeom prst="rect">
            <a:avLst/>
          </a:prstGeom>
          <a:noFill/>
          <a:ln w="9525">
            <a:noFill/>
            <a:miter lim="800000"/>
            <a:headEnd/>
            <a:tailEnd/>
          </a:ln>
        </p:spPr>
        <p:txBody>
          <a:bodyPr lIns="45720" tIns="9144" rIns="45720" bIns="9144" anchor="ctr"/>
          <a:lstStyle/>
          <a:p>
            <a:pPr algn="ctr"/>
            <a:endParaRPr lang="en-US" sz="1000">
              <a:latin typeface="Calibri" pitchFamily="34" charset="0"/>
            </a:endParaRPr>
          </a:p>
        </p:txBody>
      </p:sp>
      <p:sp>
        <p:nvSpPr>
          <p:cNvPr id="35866" name="Rectangle 115"/>
          <p:cNvSpPr>
            <a:spLocks noChangeArrowheads="1"/>
          </p:cNvSpPr>
          <p:nvPr/>
        </p:nvSpPr>
        <p:spPr bwMode="auto">
          <a:xfrm>
            <a:off x="5672138" y="6034088"/>
            <a:ext cx="200025" cy="182562"/>
          </a:xfrm>
          <a:prstGeom prst="rect">
            <a:avLst/>
          </a:prstGeom>
          <a:noFill/>
          <a:ln w="9525">
            <a:noFill/>
            <a:miter lim="800000"/>
            <a:headEnd/>
            <a:tailEnd/>
          </a:ln>
        </p:spPr>
        <p:txBody>
          <a:bodyPr lIns="45720" tIns="9144" rIns="45720" bIns="9144" anchor="ctr"/>
          <a:lstStyle/>
          <a:p>
            <a:pPr algn="r"/>
            <a:endParaRPr lang="en-US" sz="1000">
              <a:latin typeface="Calibri" pitchFamily="34" charset="0"/>
            </a:endParaRPr>
          </a:p>
        </p:txBody>
      </p:sp>
      <p:sp>
        <p:nvSpPr>
          <p:cNvPr id="35867" name="Rectangle 132"/>
          <p:cNvSpPr>
            <a:spLocks noChangeArrowheads="1"/>
          </p:cNvSpPr>
          <p:nvPr/>
        </p:nvSpPr>
        <p:spPr bwMode="auto">
          <a:xfrm>
            <a:off x="8029575" y="4392613"/>
            <a:ext cx="276225" cy="323850"/>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68" name="Rectangle 134"/>
          <p:cNvSpPr>
            <a:spLocks noChangeArrowheads="1"/>
          </p:cNvSpPr>
          <p:nvPr/>
        </p:nvSpPr>
        <p:spPr bwMode="auto">
          <a:xfrm>
            <a:off x="8029575" y="4716463"/>
            <a:ext cx="276225" cy="322262"/>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69" name="Rectangle 136"/>
          <p:cNvSpPr>
            <a:spLocks noChangeArrowheads="1"/>
          </p:cNvSpPr>
          <p:nvPr/>
        </p:nvSpPr>
        <p:spPr bwMode="auto">
          <a:xfrm>
            <a:off x="8029575" y="5038725"/>
            <a:ext cx="276225" cy="182563"/>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70" name="Rectangle 138"/>
          <p:cNvSpPr>
            <a:spLocks noChangeArrowheads="1"/>
          </p:cNvSpPr>
          <p:nvPr/>
        </p:nvSpPr>
        <p:spPr bwMode="auto">
          <a:xfrm>
            <a:off x="7929563" y="5221288"/>
            <a:ext cx="376237" cy="182562"/>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71" name="Rectangle 140"/>
          <p:cNvSpPr>
            <a:spLocks noChangeArrowheads="1"/>
          </p:cNvSpPr>
          <p:nvPr/>
        </p:nvSpPr>
        <p:spPr bwMode="auto">
          <a:xfrm>
            <a:off x="7772400" y="5403850"/>
            <a:ext cx="533400" cy="184150"/>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72" name="Rectangle 142"/>
          <p:cNvSpPr>
            <a:spLocks noChangeArrowheads="1"/>
          </p:cNvSpPr>
          <p:nvPr/>
        </p:nvSpPr>
        <p:spPr bwMode="auto">
          <a:xfrm>
            <a:off x="8216900" y="5588000"/>
            <a:ext cx="88900" cy="182563"/>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5873" name="Rectangle 144"/>
          <p:cNvSpPr>
            <a:spLocks noChangeArrowheads="1"/>
          </p:cNvSpPr>
          <p:nvPr/>
        </p:nvSpPr>
        <p:spPr bwMode="auto">
          <a:xfrm>
            <a:off x="8216900" y="5770563"/>
            <a:ext cx="88900" cy="182562"/>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grpSp>
        <p:nvGrpSpPr>
          <p:cNvPr id="13" name="Group 262"/>
          <p:cNvGrpSpPr>
            <a:grpSpLocks/>
          </p:cNvGrpSpPr>
          <p:nvPr/>
        </p:nvGrpSpPr>
        <p:grpSpPr bwMode="auto">
          <a:xfrm>
            <a:off x="493713" y="4032250"/>
            <a:ext cx="2314575" cy="2555875"/>
            <a:chOff x="311" y="2540"/>
            <a:chExt cx="1458" cy="1610"/>
          </a:xfrm>
        </p:grpSpPr>
        <p:sp>
          <p:nvSpPr>
            <p:cNvPr id="121" name="Rounded Rectangle 120"/>
            <p:cNvSpPr/>
            <p:nvPr/>
          </p:nvSpPr>
          <p:spPr>
            <a:xfrm>
              <a:off x="311" y="2544"/>
              <a:ext cx="1458" cy="160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261"/>
            <p:cNvGrpSpPr>
              <a:grpSpLocks/>
            </p:cNvGrpSpPr>
            <p:nvPr/>
          </p:nvGrpSpPr>
          <p:grpSpPr bwMode="auto">
            <a:xfrm>
              <a:off x="338" y="2540"/>
              <a:ext cx="1380" cy="1307"/>
              <a:chOff x="290" y="2552"/>
              <a:chExt cx="1380" cy="1307"/>
            </a:xfrm>
          </p:grpSpPr>
          <p:grpSp>
            <p:nvGrpSpPr>
              <p:cNvPr id="15" name="Group 260"/>
              <p:cNvGrpSpPr>
                <a:grpSpLocks/>
              </p:cNvGrpSpPr>
              <p:nvPr/>
            </p:nvGrpSpPr>
            <p:grpSpPr bwMode="auto">
              <a:xfrm>
                <a:off x="1095" y="2591"/>
                <a:ext cx="575" cy="1268"/>
                <a:chOff x="4587" y="2729"/>
                <a:chExt cx="575" cy="1268"/>
              </a:xfrm>
            </p:grpSpPr>
            <p:grpSp>
              <p:nvGrpSpPr>
                <p:cNvPr id="16" name="Group 257"/>
                <p:cNvGrpSpPr>
                  <a:grpSpLocks/>
                </p:cNvGrpSpPr>
                <p:nvPr/>
              </p:nvGrpSpPr>
              <p:grpSpPr bwMode="auto">
                <a:xfrm>
                  <a:off x="4611" y="2729"/>
                  <a:ext cx="551" cy="1268"/>
                  <a:chOff x="4677" y="2729"/>
                  <a:chExt cx="551" cy="1268"/>
                </a:xfrm>
              </p:grpSpPr>
              <p:sp>
                <p:nvSpPr>
                  <p:cNvPr id="36072" name="Rectangle 75"/>
                  <p:cNvSpPr>
                    <a:spLocks noChangeArrowheads="1"/>
                  </p:cNvSpPr>
                  <p:nvPr/>
                </p:nvSpPr>
                <p:spPr bwMode="auto">
                  <a:xfrm>
                    <a:off x="4677" y="2729"/>
                    <a:ext cx="501" cy="357"/>
                  </a:xfrm>
                  <a:prstGeom prst="rect">
                    <a:avLst/>
                  </a:prstGeom>
                  <a:noFill/>
                  <a:ln w="9525">
                    <a:noFill/>
                    <a:miter lim="800000"/>
                    <a:headEnd/>
                    <a:tailEnd/>
                  </a:ln>
                </p:spPr>
                <p:txBody>
                  <a:bodyPr lIns="27432" tIns="9144" rIns="27432" bIns="9144" anchor="ctr"/>
                  <a:lstStyle/>
                  <a:p>
                    <a:r>
                      <a:rPr lang="en-US" sz="1200">
                        <a:solidFill>
                          <a:srgbClr val="FF0000"/>
                        </a:solidFill>
                        <a:latin typeface="Calibri" pitchFamily="34" charset="0"/>
                      </a:rPr>
                      <a:t>R&amp;D  + Preparatory Studies</a:t>
                    </a:r>
                  </a:p>
                </p:txBody>
              </p:sp>
              <p:sp>
                <p:nvSpPr>
                  <p:cNvPr id="36073" name="Rectangle 77"/>
                  <p:cNvSpPr>
                    <a:spLocks noChangeArrowheads="1"/>
                  </p:cNvSpPr>
                  <p:nvPr/>
                </p:nvSpPr>
                <p:spPr bwMode="auto">
                  <a:xfrm>
                    <a:off x="4677" y="3086"/>
                    <a:ext cx="243" cy="120"/>
                  </a:xfrm>
                  <a:prstGeom prst="rect">
                    <a:avLst/>
                  </a:prstGeom>
                  <a:noFill/>
                  <a:ln w="9525">
                    <a:noFill/>
                    <a:miter lim="800000"/>
                    <a:headEnd/>
                    <a:tailEnd/>
                  </a:ln>
                </p:spPr>
                <p:txBody>
                  <a:bodyPr lIns="27432" tIns="9144" rIns="27432" bIns="9144" anchor="ctr"/>
                  <a:lstStyle/>
                  <a:p>
                    <a:r>
                      <a:rPr lang="en-US" sz="1000">
                        <a:latin typeface="Calibri" pitchFamily="34" charset="0"/>
                      </a:rPr>
                      <a:t>Linac</a:t>
                    </a:r>
                  </a:p>
                </p:txBody>
              </p:sp>
              <p:sp>
                <p:nvSpPr>
                  <p:cNvPr id="36074" name="Rectangle 79"/>
                  <p:cNvSpPr>
                    <a:spLocks noChangeArrowheads="1"/>
                  </p:cNvSpPr>
                  <p:nvPr/>
                </p:nvSpPr>
                <p:spPr bwMode="auto">
                  <a:xfrm>
                    <a:off x="4677" y="3206"/>
                    <a:ext cx="348" cy="113"/>
                  </a:xfrm>
                  <a:prstGeom prst="rect">
                    <a:avLst/>
                  </a:prstGeom>
                  <a:noFill/>
                  <a:ln w="9525">
                    <a:noFill/>
                    <a:miter lim="800000"/>
                    <a:headEnd/>
                    <a:tailEnd/>
                  </a:ln>
                </p:spPr>
                <p:txBody>
                  <a:bodyPr lIns="27432" tIns="9144" rIns="27432" bIns="9144" anchor="ctr"/>
                  <a:lstStyle/>
                  <a:p>
                    <a:r>
                      <a:rPr lang="en-US" sz="1000">
                        <a:latin typeface="Calibri" pitchFamily="34" charset="0"/>
                      </a:rPr>
                      <a:t>Magnets</a:t>
                    </a:r>
                  </a:p>
                </p:txBody>
              </p:sp>
              <p:sp>
                <p:nvSpPr>
                  <p:cNvPr id="36075" name="Rectangle 81"/>
                  <p:cNvSpPr>
                    <a:spLocks noChangeArrowheads="1"/>
                  </p:cNvSpPr>
                  <p:nvPr/>
                </p:nvSpPr>
                <p:spPr bwMode="auto">
                  <a:xfrm>
                    <a:off x="4677" y="3319"/>
                    <a:ext cx="551" cy="113"/>
                  </a:xfrm>
                  <a:prstGeom prst="rect">
                    <a:avLst/>
                  </a:prstGeom>
                  <a:noFill/>
                  <a:ln w="9525">
                    <a:noFill/>
                    <a:miter lim="800000"/>
                    <a:headEnd/>
                    <a:tailEnd/>
                  </a:ln>
                </p:spPr>
                <p:txBody>
                  <a:bodyPr lIns="27432" tIns="9144" rIns="27432" bIns="9144" anchor="ctr"/>
                  <a:lstStyle/>
                  <a:p>
                    <a:r>
                      <a:rPr lang="en-US" sz="1000">
                        <a:latin typeface="Calibri" pitchFamily="34" charset="0"/>
                      </a:rPr>
                      <a:t>Mech. Design</a:t>
                    </a:r>
                  </a:p>
                </p:txBody>
              </p:sp>
              <p:sp>
                <p:nvSpPr>
                  <p:cNvPr id="36076" name="Rectangle 82"/>
                  <p:cNvSpPr>
                    <a:spLocks noChangeArrowheads="1"/>
                  </p:cNvSpPr>
                  <p:nvPr/>
                </p:nvSpPr>
                <p:spPr bwMode="auto">
                  <a:xfrm>
                    <a:off x="4677" y="3432"/>
                    <a:ext cx="551" cy="113"/>
                  </a:xfrm>
                  <a:prstGeom prst="rect">
                    <a:avLst/>
                  </a:prstGeom>
                  <a:noFill/>
                  <a:ln w="9525">
                    <a:noFill/>
                    <a:miter lim="800000"/>
                    <a:headEnd/>
                    <a:tailEnd/>
                  </a:ln>
                </p:spPr>
                <p:txBody>
                  <a:bodyPr lIns="27432" tIns="9144" rIns="27432" bIns="9144" anchor="ctr"/>
                  <a:lstStyle/>
                  <a:p>
                    <a:r>
                      <a:rPr lang="en-US" sz="1000">
                        <a:latin typeface="Calibri" pitchFamily="34" charset="0"/>
                      </a:rPr>
                      <a:t>IR/Final Focus</a:t>
                    </a:r>
                  </a:p>
                </p:txBody>
              </p:sp>
              <p:sp>
                <p:nvSpPr>
                  <p:cNvPr id="36077" name="Rectangle 83"/>
                  <p:cNvSpPr>
                    <a:spLocks noChangeArrowheads="1"/>
                  </p:cNvSpPr>
                  <p:nvPr/>
                </p:nvSpPr>
                <p:spPr bwMode="auto">
                  <a:xfrm>
                    <a:off x="4677" y="3545"/>
                    <a:ext cx="348" cy="113"/>
                  </a:xfrm>
                  <a:prstGeom prst="rect">
                    <a:avLst/>
                  </a:prstGeom>
                  <a:noFill/>
                  <a:ln w="9525">
                    <a:noFill/>
                    <a:miter lim="800000"/>
                    <a:headEnd/>
                    <a:tailEnd/>
                  </a:ln>
                </p:spPr>
                <p:txBody>
                  <a:bodyPr lIns="27432" tIns="9144" rIns="27432" bIns="9144" anchor="ctr"/>
                  <a:lstStyle/>
                  <a:p>
                    <a:r>
                      <a:rPr lang="en-US" sz="1000">
                        <a:latin typeface="Calibri" pitchFamily="34" charset="0"/>
                      </a:rPr>
                      <a:t>Vacuum</a:t>
                    </a:r>
                  </a:p>
                </p:txBody>
              </p:sp>
              <p:sp>
                <p:nvSpPr>
                  <p:cNvPr id="36078" name="Rectangle 85"/>
                  <p:cNvSpPr>
                    <a:spLocks noChangeArrowheads="1"/>
                  </p:cNvSpPr>
                  <p:nvPr/>
                </p:nvSpPr>
                <p:spPr bwMode="auto">
                  <a:xfrm>
                    <a:off x="4677" y="3658"/>
                    <a:ext cx="551" cy="113"/>
                  </a:xfrm>
                  <a:prstGeom prst="rect">
                    <a:avLst/>
                  </a:prstGeom>
                  <a:noFill/>
                  <a:ln w="9525">
                    <a:noFill/>
                    <a:miter lim="800000"/>
                    <a:headEnd/>
                    <a:tailEnd/>
                  </a:ln>
                </p:spPr>
                <p:txBody>
                  <a:bodyPr lIns="27432" tIns="9144" rIns="27432" bIns="9144" anchor="ctr"/>
                  <a:lstStyle/>
                  <a:p>
                    <a:r>
                      <a:rPr lang="en-US" sz="1000">
                        <a:latin typeface="Calibri" pitchFamily="34" charset="0"/>
                      </a:rPr>
                      <a:t>Transfer Lines</a:t>
                    </a:r>
                  </a:p>
                </p:txBody>
              </p:sp>
              <p:sp>
                <p:nvSpPr>
                  <p:cNvPr id="36079" name="Rectangle 86"/>
                  <p:cNvSpPr>
                    <a:spLocks noChangeArrowheads="1"/>
                  </p:cNvSpPr>
                  <p:nvPr/>
                </p:nvSpPr>
                <p:spPr bwMode="auto">
                  <a:xfrm>
                    <a:off x="4677" y="3771"/>
                    <a:ext cx="451" cy="113"/>
                  </a:xfrm>
                  <a:prstGeom prst="rect">
                    <a:avLst/>
                  </a:prstGeom>
                  <a:noFill/>
                  <a:ln w="9525">
                    <a:noFill/>
                    <a:miter lim="800000"/>
                    <a:headEnd/>
                    <a:tailEnd/>
                  </a:ln>
                </p:spPr>
                <p:txBody>
                  <a:bodyPr lIns="27432" tIns="9144" rIns="27432" bIns="9144" anchor="ctr"/>
                  <a:lstStyle/>
                  <a:p>
                    <a:r>
                      <a:rPr lang="en-US" sz="1000">
                        <a:latin typeface="Calibri" pitchFamily="34" charset="0"/>
                      </a:rPr>
                      <a:t>Alignment</a:t>
                    </a:r>
                  </a:p>
                </p:txBody>
              </p:sp>
              <p:sp>
                <p:nvSpPr>
                  <p:cNvPr id="36080" name="Rectangle 88"/>
                  <p:cNvSpPr>
                    <a:spLocks noChangeArrowheads="1"/>
                  </p:cNvSpPr>
                  <p:nvPr/>
                </p:nvSpPr>
                <p:spPr bwMode="auto">
                  <a:xfrm>
                    <a:off x="4677" y="3884"/>
                    <a:ext cx="451" cy="113"/>
                  </a:xfrm>
                  <a:prstGeom prst="rect">
                    <a:avLst/>
                  </a:prstGeom>
                  <a:noFill/>
                  <a:ln w="9525">
                    <a:noFill/>
                    <a:miter lim="800000"/>
                    <a:headEnd/>
                    <a:tailEnd/>
                  </a:ln>
                </p:spPr>
                <p:txBody>
                  <a:bodyPr lIns="27432" tIns="9144" rIns="27432" bIns="9144" anchor="ctr"/>
                  <a:lstStyle/>
                  <a:p>
                    <a:r>
                      <a:rPr lang="en-US" sz="1000">
                        <a:latin typeface="Calibri" pitchFamily="34" charset="0"/>
                      </a:rPr>
                      <a:t>Diagnostics</a:t>
                    </a:r>
                  </a:p>
                </p:txBody>
              </p:sp>
            </p:grpSp>
            <p:grpSp>
              <p:nvGrpSpPr>
                <p:cNvPr id="17" name="Group 259"/>
                <p:cNvGrpSpPr>
                  <a:grpSpLocks/>
                </p:cNvGrpSpPr>
                <p:nvPr/>
              </p:nvGrpSpPr>
              <p:grpSpPr bwMode="auto">
                <a:xfrm>
                  <a:off x="4587" y="2729"/>
                  <a:ext cx="551" cy="1268"/>
                  <a:chOff x="4611" y="2729"/>
                  <a:chExt cx="551" cy="1268"/>
                </a:xfrm>
              </p:grpSpPr>
              <p:grpSp>
                <p:nvGrpSpPr>
                  <p:cNvPr id="18" name="Group 258"/>
                  <p:cNvGrpSpPr>
                    <a:grpSpLocks/>
                  </p:cNvGrpSpPr>
                  <p:nvPr/>
                </p:nvGrpSpPr>
                <p:grpSpPr bwMode="auto">
                  <a:xfrm>
                    <a:off x="4611" y="2729"/>
                    <a:ext cx="551" cy="1268"/>
                    <a:chOff x="4677" y="2729"/>
                    <a:chExt cx="551" cy="1268"/>
                  </a:xfrm>
                </p:grpSpPr>
                <p:sp>
                  <p:nvSpPr>
                    <p:cNvPr id="36055" name="Line 90"/>
                    <p:cNvSpPr>
                      <a:spLocks noChangeShapeType="1"/>
                    </p:cNvSpPr>
                    <p:nvPr/>
                  </p:nvSpPr>
                  <p:spPr bwMode="auto">
                    <a:xfrm>
                      <a:off x="4920" y="3086"/>
                      <a:ext cx="0" cy="120"/>
                    </a:xfrm>
                    <a:prstGeom prst="line">
                      <a:avLst/>
                    </a:prstGeom>
                    <a:noFill/>
                    <a:ln w="19050" algn="ctr">
                      <a:solidFill>
                        <a:schemeClr val="tx1"/>
                      </a:solidFill>
                      <a:round/>
                      <a:headEnd/>
                      <a:tailEnd/>
                    </a:ln>
                  </p:spPr>
                  <p:txBody>
                    <a:bodyPr/>
                    <a:lstStyle/>
                    <a:p>
                      <a:endParaRPr lang="en-US"/>
                    </a:p>
                  </p:txBody>
                </p:sp>
                <p:sp>
                  <p:nvSpPr>
                    <p:cNvPr id="36056" name="Line 91"/>
                    <p:cNvSpPr>
                      <a:spLocks noChangeShapeType="1"/>
                    </p:cNvSpPr>
                    <p:nvPr/>
                  </p:nvSpPr>
                  <p:spPr bwMode="auto">
                    <a:xfrm>
                      <a:off x="5025" y="3206"/>
                      <a:ext cx="0" cy="113"/>
                    </a:xfrm>
                    <a:prstGeom prst="line">
                      <a:avLst/>
                    </a:prstGeom>
                    <a:noFill/>
                    <a:ln w="19050" algn="ctr">
                      <a:solidFill>
                        <a:schemeClr val="tx1"/>
                      </a:solidFill>
                      <a:round/>
                      <a:headEnd/>
                      <a:tailEnd/>
                    </a:ln>
                  </p:spPr>
                  <p:txBody>
                    <a:bodyPr/>
                    <a:lstStyle/>
                    <a:p>
                      <a:endParaRPr lang="en-US"/>
                    </a:p>
                  </p:txBody>
                </p:sp>
                <p:sp>
                  <p:nvSpPr>
                    <p:cNvPr id="36057" name="Line 92"/>
                    <p:cNvSpPr>
                      <a:spLocks noChangeShapeType="1"/>
                    </p:cNvSpPr>
                    <p:nvPr/>
                  </p:nvSpPr>
                  <p:spPr bwMode="auto">
                    <a:xfrm>
                      <a:off x="5025" y="3545"/>
                      <a:ext cx="0" cy="113"/>
                    </a:xfrm>
                    <a:prstGeom prst="line">
                      <a:avLst/>
                    </a:prstGeom>
                    <a:noFill/>
                    <a:ln w="19050" algn="ctr">
                      <a:solidFill>
                        <a:schemeClr val="tx1"/>
                      </a:solidFill>
                      <a:round/>
                      <a:headEnd/>
                      <a:tailEnd/>
                    </a:ln>
                  </p:spPr>
                  <p:txBody>
                    <a:bodyPr/>
                    <a:lstStyle/>
                    <a:p>
                      <a:endParaRPr lang="en-US"/>
                    </a:p>
                  </p:txBody>
                </p:sp>
                <p:sp>
                  <p:nvSpPr>
                    <p:cNvPr id="36058" name="Line 93"/>
                    <p:cNvSpPr>
                      <a:spLocks noChangeShapeType="1"/>
                    </p:cNvSpPr>
                    <p:nvPr/>
                  </p:nvSpPr>
                  <p:spPr bwMode="auto">
                    <a:xfrm>
                      <a:off x="5128" y="3771"/>
                      <a:ext cx="0" cy="226"/>
                    </a:xfrm>
                    <a:prstGeom prst="line">
                      <a:avLst/>
                    </a:prstGeom>
                    <a:noFill/>
                    <a:ln w="19050" algn="ctr">
                      <a:solidFill>
                        <a:schemeClr val="tx1"/>
                      </a:solidFill>
                      <a:round/>
                      <a:headEnd/>
                      <a:tailEnd/>
                    </a:ln>
                  </p:spPr>
                  <p:txBody>
                    <a:bodyPr/>
                    <a:lstStyle/>
                    <a:p>
                      <a:endParaRPr lang="en-US"/>
                    </a:p>
                  </p:txBody>
                </p:sp>
                <p:sp>
                  <p:nvSpPr>
                    <p:cNvPr id="36059" name="Line 94"/>
                    <p:cNvSpPr>
                      <a:spLocks noChangeShapeType="1"/>
                    </p:cNvSpPr>
                    <p:nvPr/>
                  </p:nvSpPr>
                  <p:spPr bwMode="auto">
                    <a:xfrm>
                      <a:off x="5178" y="2729"/>
                      <a:ext cx="0" cy="357"/>
                    </a:xfrm>
                    <a:prstGeom prst="line">
                      <a:avLst/>
                    </a:prstGeom>
                    <a:noFill/>
                    <a:ln w="19050" algn="ctr">
                      <a:solidFill>
                        <a:schemeClr val="tx1"/>
                      </a:solidFill>
                      <a:round/>
                      <a:headEnd/>
                      <a:tailEnd/>
                    </a:ln>
                  </p:spPr>
                  <p:txBody>
                    <a:bodyPr/>
                    <a:lstStyle/>
                    <a:p>
                      <a:endParaRPr lang="en-US"/>
                    </a:p>
                  </p:txBody>
                </p:sp>
                <p:sp>
                  <p:nvSpPr>
                    <p:cNvPr id="36060" name="Line 95"/>
                    <p:cNvSpPr>
                      <a:spLocks noChangeShapeType="1"/>
                    </p:cNvSpPr>
                    <p:nvPr/>
                  </p:nvSpPr>
                  <p:spPr bwMode="auto">
                    <a:xfrm>
                      <a:off x="4677" y="3086"/>
                      <a:ext cx="501" cy="0"/>
                    </a:xfrm>
                    <a:prstGeom prst="line">
                      <a:avLst/>
                    </a:prstGeom>
                    <a:noFill/>
                    <a:ln w="19050" algn="ctr">
                      <a:solidFill>
                        <a:schemeClr val="tx1"/>
                      </a:solidFill>
                      <a:round/>
                      <a:headEnd/>
                      <a:tailEnd/>
                    </a:ln>
                  </p:spPr>
                  <p:txBody>
                    <a:bodyPr/>
                    <a:lstStyle/>
                    <a:p>
                      <a:endParaRPr lang="en-US"/>
                    </a:p>
                  </p:txBody>
                </p:sp>
                <p:sp>
                  <p:nvSpPr>
                    <p:cNvPr id="36061" name="Line 96"/>
                    <p:cNvSpPr>
                      <a:spLocks noChangeShapeType="1"/>
                    </p:cNvSpPr>
                    <p:nvPr/>
                  </p:nvSpPr>
                  <p:spPr bwMode="auto">
                    <a:xfrm>
                      <a:off x="4677" y="3206"/>
                      <a:ext cx="348" cy="0"/>
                    </a:xfrm>
                    <a:prstGeom prst="line">
                      <a:avLst/>
                    </a:prstGeom>
                    <a:noFill/>
                    <a:ln w="19050" algn="ctr">
                      <a:solidFill>
                        <a:schemeClr val="tx1"/>
                      </a:solidFill>
                      <a:round/>
                      <a:headEnd/>
                      <a:tailEnd/>
                    </a:ln>
                  </p:spPr>
                  <p:txBody>
                    <a:bodyPr/>
                    <a:lstStyle/>
                    <a:p>
                      <a:endParaRPr lang="en-US"/>
                    </a:p>
                  </p:txBody>
                </p:sp>
                <p:sp>
                  <p:nvSpPr>
                    <p:cNvPr id="36062" name="Line 97"/>
                    <p:cNvSpPr>
                      <a:spLocks noChangeShapeType="1"/>
                    </p:cNvSpPr>
                    <p:nvPr/>
                  </p:nvSpPr>
                  <p:spPr bwMode="auto">
                    <a:xfrm>
                      <a:off x="4677" y="3319"/>
                      <a:ext cx="551" cy="0"/>
                    </a:xfrm>
                    <a:prstGeom prst="line">
                      <a:avLst/>
                    </a:prstGeom>
                    <a:noFill/>
                    <a:ln w="19050" algn="ctr">
                      <a:solidFill>
                        <a:schemeClr val="tx1"/>
                      </a:solidFill>
                      <a:round/>
                      <a:headEnd/>
                      <a:tailEnd/>
                    </a:ln>
                  </p:spPr>
                  <p:txBody>
                    <a:bodyPr/>
                    <a:lstStyle/>
                    <a:p>
                      <a:endParaRPr lang="en-US"/>
                    </a:p>
                  </p:txBody>
                </p:sp>
                <p:sp>
                  <p:nvSpPr>
                    <p:cNvPr id="36063" name="Line 98"/>
                    <p:cNvSpPr>
                      <a:spLocks noChangeShapeType="1"/>
                    </p:cNvSpPr>
                    <p:nvPr/>
                  </p:nvSpPr>
                  <p:spPr bwMode="auto">
                    <a:xfrm>
                      <a:off x="4677" y="3432"/>
                      <a:ext cx="551" cy="0"/>
                    </a:xfrm>
                    <a:prstGeom prst="line">
                      <a:avLst/>
                    </a:prstGeom>
                    <a:noFill/>
                    <a:ln w="19050" algn="ctr">
                      <a:solidFill>
                        <a:schemeClr val="tx1"/>
                      </a:solidFill>
                      <a:round/>
                      <a:headEnd/>
                      <a:tailEnd/>
                    </a:ln>
                  </p:spPr>
                  <p:txBody>
                    <a:bodyPr/>
                    <a:lstStyle/>
                    <a:p>
                      <a:endParaRPr lang="en-US"/>
                    </a:p>
                  </p:txBody>
                </p:sp>
                <p:sp>
                  <p:nvSpPr>
                    <p:cNvPr id="36064" name="Line 99"/>
                    <p:cNvSpPr>
                      <a:spLocks noChangeShapeType="1"/>
                    </p:cNvSpPr>
                    <p:nvPr/>
                  </p:nvSpPr>
                  <p:spPr bwMode="auto">
                    <a:xfrm>
                      <a:off x="4677" y="3545"/>
                      <a:ext cx="551" cy="0"/>
                    </a:xfrm>
                    <a:prstGeom prst="line">
                      <a:avLst/>
                    </a:prstGeom>
                    <a:noFill/>
                    <a:ln w="19050" algn="ctr">
                      <a:solidFill>
                        <a:schemeClr val="tx1"/>
                      </a:solidFill>
                      <a:round/>
                      <a:headEnd/>
                      <a:tailEnd/>
                    </a:ln>
                  </p:spPr>
                  <p:txBody>
                    <a:bodyPr/>
                    <a:lstStyle/>
                    <a:p>
                      <a:endParaRPr lang="en-US"/>
                    </a:p>
                  </p:txBody>
                </p:sp>
                <p:sp>
                  <p:nvSpPr>
                    <p:cNvPr id="36065" name="Line 100"/>
                    <p:cNvSpPr>
                      <a:spLocks noChangeShapeType="1"/>
                    </p:cNvSpPr>
                    <p:nvPr/>
                  </p:nvSpPr>
                  <p:spPr bwMode="auto">
                    <a:xfrm>
                      <a:off x="4677" y="3658"/>
                      <a:ext cx="551" cy="0"/>
                    </a:xfrm>
                    <a:prstGeom prst="line">
                      <a:avLst/>
                    </a:prstGeom>
                    <a:noFill/>
                    <a:ln w="19050" algn="ctr">
                      <a:solidFill>
                        <a:schemeClr val="tx1"/>
                      </a:solidFill>
                      <a:round/>
                      <a:headEnd/>
                      <a:tailEnd/>
                    </a:ln>
                  </p:spPr>
                  <p:txBody>
                    <a:bodyPr/>
                    <a:lstStyle/>
                    <a:p>
                      <a:endParaRPr lang="en-US"/>
                    </a:p>
                  </p:txBody>
                </p:sp>
                <p:sp>
                  <p:nvSpPr>
                    <p:cNvPr id="36066" name="Line 101"/>
                    <p:cNvSpPr>
                      <a:spLocks noChangeShapeType="1"/>
                    </p:cNvSpPr>
                    <p:nvPr/>
                  </p:nvSpPr>
                  <p:spPr bwMode="auto">
                    <a:xfrm>
                      <a:off x="4677" y="3771"/>
                      <a:ext cx="551" cy="0"/>
                    </a:xfrm>
                    <a:prstGeom prst="line">
                      <a:avLst/>
                    </a:prstGeom>
                    <a:noFill/>
                    <a:ln w="19050" algn="ctr">
                      <a:solidFill>
                        <a:schemeClr val="tx1"/>
                      </a:solidFill>
                      <a:round/>
                      <a:headEnd/>
                      <a:tailEnd/>
                    </a:ln>
                  </p:spPr>
                  <p:txBody>
                    <a:bodyPr/>
                    <a:lstStyle/>
                    <a:p>
                      <a:endParaRPr lang="en-US"/>
                    </a:p>
                  </p:txBody>
                </p:sp>
                <p:sp>
                  <p:nvSpPr>
                    <p:cNvPr id="36067" name="Line 102"/>
                    <p:cNvSpPr>
                      <a:spLocks noChangeShapeType="1"/>
                    </p:cNvSpPr>
                    <p:nvPr/>
                  </p:nvSpPr>
                  <p:spPr bwMode="auto">
                    <a:xfrm>
                      <a:off x="4677" y="3884"/>
                      <a:ext cx="451" cy="0"/>
                    </a:xfrm>
                    <a:prstGeom prst="line">
                      <a:avLst/>
                    </a:prstGeom>
                    <a:noFill/>
                    <a:ln w="19050" algn="ctr">
                      <a:solidFill>
                        <a:schemeClr val="tx1"/>
                      </a:solidFill>
                      <a:round/>
                      <a:headEnd/>
                      <a:tailEnd/>
                    </a:ln>
                  </p:spPr>
                  <p:txBody>
                    <a:bodyPr/>
                    <a:lstStyle/>
                    <a:p>
                      <a:endParaRPr lang="en-US"/>
                    </a:p>
                  </p:txBody>
                </p:sp>
                <p:sp>
                  <p:nvSpPr>
                    <p:cNvPr id="36068" name="Line 103"/>
                    <p:cNvSpPr>
                      <a:spLocks noChangeShapeType="1"/>
                    </p:cNvSpPr>
                    <p:nvPr/>
                  </p:nvSpPr>
                  <p:spPr bwMode="auto">
                    <a:xfrm>
                      <a:off x="4677" y="2729"/>
                      <a:ext cx="0" cy="1268"/>
                    </a:xfrm>
                    <a:prstGeom prst="line">
                      <a:avLst/>
                    </a:prstGeom>
                    <a:noFill/>
                    <a:ln w="19050" algn="ctr">
                      <a:solidFill>
                        <a:schemeClr val="tx1"/>
                      </a:solidFill>
                      <a:round/>
                      <a:headEnd/>
                      <a:tailEnd/>
                    </a:ln>
                  </p:spPr>
                  <p:txBody>
                    <a:bodyPr/>
                    <a:lstStyle/>
                    <a:p>
                      <a:endParaRPr lang="en-US"/>
                    </a:p>
                  </p:txBody>
                </p:sp>
                <p:sp>
                  <p:nvSpPr>
                    <p:cNvPr id="36069" name="Line 104"/>
                    <p:cNvSpPr>
                      <a:spLocks noChangeShapeType="1"/>
                    </p:cNvSpPr>
                    <p:nvPr/>
                  </p:nvSpPr>
                  <p:spPr bwMode="auto">
                    <a:xfrm>
                      <a:off x="5228" y="3319"/>
                      <a:ext cx="0" cy="226"/>
                    </a:xfrm>
                    <a:prstGeom prst="line">
                      <a:avLst/>
                    </a:prstGeom>
                    <a:noFill/>
                    <a:ln w="19050" algn="ctr">
                      <a:solidFill>
                        <a:schemeClr val="tx1"/>
                      </a:solidFill>
                      <a:round/>
                      <a:headEnd/>
                      <a:tailEnd/>
                    </a:ln>
                  </p:spPr>
                  <p:txBody>
                    <a:bodyPr/>
                    <a:lstStyle/>
                    <a:p>
                      <a:endParaRPr lang="en-US"/>
                    </a:p>
                  </p:txBody>
                </p:sp>
                <p:sp>
                  <p:nvSpPr>
                    <p:cNvPr id="36070" name="Line 105"/>
                    <p:cNvSpPr>
                      <a:spLocks noChangeShapeType="1"/>
                    </p:cNvSpPr>
                    <p:nvPr/>
                  </p:nvSpPr>
                  <p:spPr bwMode="auto">
                    <a:xfrm>
                      <a:off x="5228" y="3658"/>
                      <a:ext cx="0" cy="113"/>
                    </a:xfrm>
                    <a:prstGeom prst="line">
                      <a:avLst/>
                    </a:prstGeom>
                    <a:noFill/>
                    <a:ln w="19050" algn="ctr">
                      <a:solidFill>
                        <a:schemeClr val="tx1"/>
                      </a:solidFill>
                      <a:round/>
                      <a:headEnd/>
                      <a:tailEnd/>
                    </a:ln>
                  </p:spPr>
                  <p:txBody>
                    <a:bodyPr/>
                    <a:lstStyle/>
                    <a:p>
                      <a:endParaRPr lang="en-US"/>
                    </a:p>
                  </p:txBody>
                </p:sp>
                <p:sp>
                  <p:nvSpPr>
                    <p:cNvPr id="36071" name="Line 106"/>
                    <p:cNvSpPr>
                      <a:spLocks noChangeShapeType="1"/>
                    </p:cNvSpPr>
                    <p:nvPr/>
                  </p:nvSpPr>
                  <p:spPr bwMode="auto">
                    <a:xfrm>
                      <a:off x="4677" y="2729"/>
                      <a:ext cx="501" cy="0"/>
                    </a:xfrm>
                    <a:prstGeom prst="line">
                      <a:avLst/>
                    </a:prstGeom>
                    <a:noFill/>
                    <a:ln w="19050" algn="ctr">
                      <a:solidFill>
                        <a:schemeClr val="tx1"/>
                      </a:solidFill>
                      <a:round/>
                      <a:headEnd/>
                      <a:tailEnd/>
                    </a:ln>
                  </p:spPr>
                  <p:txBody>
                    <a:bodyPr/>
                    <a:lstStyle/>
                    <a:p>
                      <a:endParaRPr lang="en-US"/>
                    </a:p>
                  </p:txBody>
                </p:sp>
              </p:grpSp>
              <p:sp>
                <p:nvSpPr>
                  <p:cNvPr id="36054" name="Line 107"/>
                  <p:cNvSpPr>
                    <a:spLocks noChangeShapeType="1"/>
                  </p:cNvSpPr>
                  <p:nvPr/>
                </p:nvSpPr>
                <p:spPr bwMode="auto">
                  <a:xfrm>
                    <a:off x="4614" y="3997"/>
                    <a:ext cx="451" cy="0"/>
                  </a:xfrm>
                  <a:prstGeom prst="line">
                    <a:avLst/>
                  </a:prstGeom>
                  <a:noFill/>
                  <a:ln w="19050" algn="ctr">
                    <a:solidFill>
                      <a:schemeClr val="tx1"/>
                    </a:solidFill>
                    <a:round/>
                    <a:headEnd/>
                    <a:tailEnd/>
                  </a:ln>
                </p:spPr>
                <p:txBody>
                  <a:bodyPr/>
                  <a:lstStyle/>
                  <a:p>
                    <a:endParaRPr lang="en-US"/>
                  </a:p>
                </p:txBody>
              </p:sp>
            </p:grpSp>
          </p:grpSp>
          <p:grpSp>
            <p:nvGrpSpPr>
              <p:cNvPr id="19" name="Group 256"/>
              <p:cNvGrpSpPr>
                <a:grpSpLocks/>
              </p:cNvGrpSpPr>
              <p:nvPr/>
            </p:nvGrpSpPr>
            <p:grpSpPr bwMode="auto">
              <a:xfrm>
                <a:off x="290" y="2552"/>
                <a:ext cx="813" cy="1272"/>
                <a:chOff x="290" y="2552"/>
                <a:chExt cx="813" cy="1272"/>
              </a:xfrm>
            </p:grpSpPr>
            <p:grpSp>
              <p:nvGrpSpPr>
                <p:cNvPr id="20" name="Group 255"/>
                <p:cNvGrpSpPr>
                  <a:grpSpLocks/>
                </p:cNvGrpSpPr>
                <p:nvPr/>
              </p:nvGrpSpPr>
              <p:grpSpPr bwMode="auto">
                <a:xfrm>
                  <a:off x="290" y="2656"/>
                  <a:ext cx="629" cy="1155"/>
                  <a:chOff x="290" y="2692"/>
                  <a:chExt cx="629" cy="1155"/>
                </a:xfrm>
              </p:grpSpPr>
              <p:sp>
                <p:nvSpPr>
                  <p:cNvPr id="36015" name="Rectangle 43"/>
                  <p:cNvSpPr>
                    <a:spLocks noChangeArrowheads="1"/>
                  </p:cNvSpPr>
                  <p:nvPr/>
                </p:nvSpPr>
                <p:spPr bwMode="auto">
                  <a:xfrm>
                    <a:off x="438" y="3032"/>
                    <a:ext cx="444" cy="116"/>
                  </a:xfrm>
                  <a:prstGeom prst="rect">
                    <a:avLst/>
                  </a:prstGeom>
                  <a:noFill/>
                  <a:ln w="9525">
                    <a:noFill/>
                    <a:miter lim="800000"/>
                    <a:headEnd/>
                    <a:tailEnd/>
                  </a:ln>
                </p:spPr>
                <p:txBody>
                  <a:bodyPr lIns="45720" tIns="9144" rIns="45720" bIns="9144" anchor="ctr"/>
                  <a:lstStyle/>
                  <a:p>
                    <a:pPr algn="r"/>
                    <a:r>
                      <a:rPr lang="en-US" sz="1000">
                        <a:latin typeface="Calibri" pitchFamily="34" charset="0"/>
                      </a:rPr>
                      <a:t>Polarization</a:t>
                    </a:r>
                  </a:p>
                </p:txBody>
              </p:sp>
              <p:grpSp>
                <p:nvGrpSpPr>
                  <p:cNvPr id="21" name="Group 254"/>
                  <p:cNvGrpSpPr>
                    <a:grpSpLocks/>
                  </p:cNvGrpSpPr>
                  <p:nvPr/>
                </p:nvGrpSpPr>
                <p:grpSpPr bwMode="auto">
                  <a:xfrm>
                    <a:off x="290" y="2692"/>
                    <a:ext cx="629" cy="1155"/>
                    <a:chOff x="290" y="2686"/>
                    <a:chExt cx="629" cy="1155"/>
                  </a:xfrm>
                </p:grpSpPr>
                <p:sp>
                  <p:nvSpPr>
                    <p:cNvPr id="36017" name="Rectangle 37"/>
                    <p:cNvSpPr>
                      <a:spLocks noChangeArrowheads="1"/>
                    </p:cNvSpPr>
                    <p:nvPr/>
                  </p:nvSpPr>
                  <p:spPr bwMode="auto">
                    <a:xfrm>
                      <a:off x="462" y="2686"/>
                      <a:ext cx="444" cy="115"/>
                    </a:xfrm>
                    <a:prstGeom prst="rect">
                      <a:avLst/>
                    </a:prstGeom>
                    <a:noFill/>
                    <a:ln w="9525">
                      <a:noFill/>
                      <a:miter lim="800000"/>
                      <a:headEnd/>
                      <a:tailEnd/>
                    </a:ln>
                  </p:spPr>
                  <p:txBody>
                    <a:bodyPr lIns="45720" tIns="9144" rIns="45720" bIns="9144" anchor="ctr"/>
                    <a:lstStyle/>
                    <a:p>
                      <a:pPr algn="r"/>
                      <a:r>
                        <a:rPr lang="en-US" sz="1000">
                          <a:latin typeface="Calibri" pitchFamily="34" charset="0"/>
                        </a:rPr>
                        <a:t>Parameters</a:t>
                      </a:r>
                    </a:p>
                  </p:txBody>
                </p:sp>
                <p:sp>
                  <p:nvSpPr>
                    <p:cNvPr id="36018" name="Rectangle 39"/>
                    <p:cNvSpPr>
                      <a:spLocks noChangeArrowheads="1"/>
                    </p:cNvSpPr>
                    <p:nvPr/>
                  </p:nvSpPr>
                  <p:spPr bwMode="auto">
                    <a:xfrm>
                      <a:off x="612" y="2807"/>
                      <a:ext cx="288" cy="115"/>
                    </a:xfrm>
                    <a:prstGeom prst="rect">
                      <a:avLst/>
                    </a:prstGeom>
                    <a:noFill/>
                    <a:ln w="9525">
                      <a:noFill/>
                      <a:miter lim="800000"/>
                      <a:headEnd/>
                      <a:tailEnd/>
                    </a:ln>
                  </p:spPr>
                  <p:txBody>
                    <a:bodyPr lIns="45720" tIns="9144" rIns="45720" bIns="9144" anchor="ctr"/>
                    <a:lstStyle/>
                    <a:p>
                      <a:pPr algn="r"/>
                      <a:r>
                        <a:rPr lang="en-US" sz="1000">
                          <a:latin typeface="Calibri" pitchFamily="34" charset="0"/>
                        </a:rPr>
                        <a:t>Optics</a:t>
                      </a:r>
                    </a:p>
                  </p:txBody>
                </p:sp>
                <p:sp>
                  <p:nvSpPr>
                    <p:cNvPr id="36019" name="Rectangle 41"/>
                    <p:cNvSpPr>
                      <a:spLocks noChangeArrowheads="1"/>
                    </p:cNvSpPr>
                    <p:nvPr/>
                  </p:nvSpPr>
                  <p:spPr bwMode="auto">
                    <a:xfrm>
                      <a:off x="296" y="2917"/>
                      <a:ext cx="623"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Beam Dynamics</a:t>
                      </a:r>
                    </a:p>
                  </p:txBody>
                </p:sp>
                <p:grpSp>
                  <p:nvGrpSpPr>
                    <p:cNvPr id="22" name="Group 253"/>
                    <p:cNvGrpSpPr>
                      <a:grpSpLocks/>
                    </p:cNvGrpSpPr>
                    <p:nvPr/>
                  </p:nvGrpSpPr>
                  <p:grpSpPr bwMode="auto">
                    <a:xfrm>
                      <a:off x="290" y="2688"/>
                      <a:ext cx="624" cy="1153"/>
                      <a:chOff x="284" y="2682"/>
                      <a:chExt cx="624" cy="1153"/>
                    </a:xfrm>
                  </p:grpSpPr>
                  <p:grpSp>
                    <p:nvGrpSpPr>
                      <p:cNvPr id="23" name="Group 252"/>
                      <p:cNvGrpSpPr>
                        <a:grpSpLocks/>
                      </p:cNvGrpSpPr>
                      <p:nvPr/>
                    </p:nvGrpSpPr>
                    <p:grpSpPr bwMode="auto">
                      <a:xfrm>
                        <a:off x="341" y="3121"/>
                        <a:ext cx="566" cy="699"/>
                        <a:chOff x="4512" y="2981"/>
                        <a:chExt cx="566" cy="699"/>
                      </a:xfrm>
                    </p:grpSpPr>
                    <p:sp>
                      <p:nvSpPr>
                        <p:cNvPr id="36045" name="Rectangle 45"/>
                        <p:cNvSpPr>
                          <a:spLocks noChangeArrowheads="1"/>
                        </p:cNvSpPr>
                        <p:nvPr/>
                      </p:nvSpPr>
                      <p:spPr bwMode="auto">
                        <a:xfrm>
                          <a:off x="4544" y="2981"/>
                          <a:ext cx="509"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RF/Feedback</a:t>
                          </a:r>
                        </a:p>
                      </p:txBody>
                    </p:sp>
                    <p:sp>
                      <p:nvSpPr>
                        <p:cNvPr id="36046" name="Rectangle 53"/>
                        <p:cNvSpPr>
                          <a:spLocks noChangeArrowheads="1"/>
                        </p:cNvSpPr>
                        <p:nvPr/>
                      </p:nvSpPr>
                      <p:spPr bwMode="auto">
                        <a:xfrm>
                          <a:off x="4512" y="3449"/>
                          <a:ext cx="566" cy="116"/>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Fluid Supplies</a:t>
                          </a:r>
                        </a:p>
                      </p:txBody>
                    </p:sp>
                    <p:sp>
                      <p:nvSpPr>
                        <p:cNvPr id="36047" name="Rectangle 47"/>
                        <p:cNvSpPr>
                          <a:spLocks noChangeArrowheads="1"/>
                        </p:cNvSpPr>
                        <p:nvPr/>
                      </p:nvSpPr>
                      <p:spPr bwMode="auto">
                        <a:xfrm>
                          <a:off x="4512" y="3104"/>
                          <a:ext cx="566"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Damping Rings</a:t>
                          </a:r>
                        </a:p>
                      </p:txBody>
                    </p:sp>
                    <p:sp>
                      <p:nvSpPr>
                        <p:cNvPr id="36048" name="Rectangle 49"/>
                        <p:cNvSpPr>
                          <a:spLocks noChangeArrowheads="1"/>
                        </p:cNvSpPr>
                        <p:nvPr/>
                      </p:nvSpPr>
                      <p:spPr bwMode="auto">
                        <a:xfrm>
                          <a:off x="4512" y="3219"/>
                          <a:ext cx="566"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Control System</a:t>
                          </a:r>
                        </a:p>
                      </p:txBody>
                    </p:sp>
                    <p:sp>
                      <p:nvSpPr>
                        <p:cNvPr id="36049" name="Rectangle 51"/>
                        <p:cNvSpPr>
                          <a:spLocks noChangeArrowheads="1"/>
                        </p:cNvSpPr>
                        <p:nvPr/>
                      </p:nvSpPr>
                      <p:spPr bwMode="auto">
                        <a:xfrm>
                          <a:off x="4512" y="3334"/>
                          <a:ext cx="566"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Power Supplies</a:t>
                          </a:r>
                        </a:p>
                      </p:txBody>
                    </p:sp>
                    <p:sp>
                      <p:nvSpPr>
                        <p:cNvPr id="36050" name="Rectangle 55"/>
                        <p:cNvSpPr>
                          <a:spLocks noChangeArrowheads="1"/>
                        </p:cNvSpPr>
                        <p:nvPr/>
                      </p:nvSpPr>
                      <p:spPr bwMode="auto">
                        <a:xfrm>
                          <a:off x="4512" y="3565"/>
                          <a:ext cx="566"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Rad. Protection</a:t>
                          </a:r>
                        </a:p>
                      </p:txBody>
                    </p:sp>
                  </p:grpSp>
                  <p:grpSp>
                    <p:nvGrpSpPr>
                      <p:cNvPr id="24" name="Group 251"/>
                      <p:cNvGrpSpPr>
                        <a:grpSpLocks/>
                      </p:cNvGrpSpPr>
                      <p:nvPr/>
                    </p:nvGrpSpPr>
                    <p:grpSpPr bwMode="auto">
                      <a:xfrm>
                        <a:off x="284" y="2682"/>
                        <a:ext cx="624" cy="1153"/>
                        <a:chOff x="284" y="2682"/>
                        <a:chExt cx="624" cy="1153"/>
                      </a:xfrm>
                    </p:grpSpPr>
                    <p:sp>
                      <p:nvSpPr>
                        <p:cNvPr id="36023" name="Line 58"/>
                        <p:cNvSpPr>
                          <a:spLocks noChangeShapeType="1"/>
                        </p:cNvSpPr>
                        <p:nvPr/>
                      </p:nvSpPr>
                      <p:spPr bwMode="auto">
                        <a:xfrm>
                          <a:off x="398" y="3039"/>
                          <a:ext cx="0" cy="115"/>
                        </a:xfrm>
                        <a:prstGeom prst="line">
                          <a:avLst/>
                        </a:prstGeom>
                        <a:noFill/>
                        <a:ln w="19050" algn="ctr">
                          <a:solidFill>
                            <a:schemeClr val="tx1"/>
                          </a:solidFill>
                          <a:round/>
                          <a:headEnd/>
                          <a:tailEnd/>
                        </a:ln>
                      </p:spPr>
                      <p:txBody>
                        <a:bodyPr/>
                        <a:lstStyle/>
                        <a:p>
                          <a:endParaRPr lang="en-US"/>
                        </a:p>
                      </p:txBody>
                    </p:sp>
                    <p:grpSp>
                      <p:nvGrpSpPr>
                        <p:cNvPr id="25" name="Group 250"/>
                        <p:cNvGrpSpPr>
                          <a:grpSpLocks/>
                        </p:cNvGrpSpPr>
                        <p:nvPr/>
                      </p:nvGrpSpPr>
                      <p:grpSpPr bwMode="auto">
                        <a:xfrm>
                          <a:off x="284" y="2682"/>
                          <a:ext cx="624" cy="1153"/>
                          <a:chOff x="284" y="3420"/>
                          <a:chExt cx="624" cy="1153"/>
                        </a:xfrm>
                      </p:grpSpPr>
                      <p:sp>
                        <p:nvSpPr>
                          <p:cNvPr id="36026" name="Line 60"/>
                          <p:cNvSpPr>
                            <a:spLocks noChangeShapeType="1"/>
                          </p:cNvSpPr>
                          <p:nvPr/>
                        </p:nvSpPr>
                        <p:spPr bwMode="auto">
                          <a:xfrm>
                            <a:off x="399" y="3878"/>
                            <a:ext cx="0" cy="116"/>
                          </a:xfrm>
                          <a:prstGeom prst="line">
                            <a:avLst/>
                          </a:prstGeom>
                          <a:noFill/>
                          <a:ln w="19050" algn="ctr">
                            <a:solidFill>
                              <a:schemeClr val="tx1"/>
                            </a:solidFill>
                            <a:round/>
                            <a:headEnd/>
                            <a:tailEnd/>
                          </a:ln>
                        </p:spPr>
                        <p:txBody>
                          <a:bodyPr/>
                          <a:lstStyle/>
                          <a:p>
                            <a:endParaRPr lang="en-US"/>
                          </a:p>
                        </p:txBody>
                      </p:sp>
                      <p:grpSp>
                        <p:nvGrpSpPr>
                          <p:cNvPr id="26" name="Group 249"/>
                          <p:cNvGrpSpPr>
                            <a:grpSpLocks/>
                          </p:cNvGrpSpPr>
                          <p:nvPr/>
                        </p:nvGrpSpPr>
                        <p:grpSpPr bwMode="auto">
                          <a:xfrm>
                            <a:off x="284" y="3420"/>
                            <a:ext cx="624" cy="1153"/>
                            <a:chOff x="284" y="3420"/>
                            <a:chExt cx="624" cy="1153"/>
                          </a:xfrm>
                        </p:grpSpPr>
                        <p:sp>
                          <p:nvSpPr>
                            <p:cNvPr id="36028" name="Line 59"/>
                            <p:cNvSpPr>
                              <a:spLocks noChangeShapeType="1"/>
                            </p:cNvSpPr>
                            <p:nvPr/>
                          </p:nvSpPr>
                          <p:spPr bwMode="auto">
                            <a:xfrm>
                              <a:off x="471" y="3420"/>
                              <a:ext cx="0" cy="115"/>
                            </a:xfrm>
                            <a:prstGeom prst="line">
                              <a:avLst/>
                            </a:prstGeom>
                            <a:noFill/>
                            <a:ln w="19050" algn="ctr">
                              <a:solidFill>
                                <a:schemeClr val="tx1"/>
                              </a:solidFill>
                              <a:round/>
                              <a:headEnd/>
                              <a:tailEnd/>
                            </a:ln>
                          </p:spPr>
                          <p:txBody>
                            <a:bodyPr/>
                            <a:lstStyle/>
                            <a:p>
                              <a:endParaRPr lang="en-US"/>
                            </a:p>
                          </p:txBody>
                        </p:sp>
                        <p:grpSp>
                          <p:nvGrpSpPr>
                            <p:cNvPr id="27" name="Group 247"/>
                            <p:cNvGrpSpPr>
                              <a:grpSpLocks/>
                            </p:cNvGrpSpPr>
                            <p:nvPr/>
                          </p:nvGrpSpPr>
                          <p:grpSpPr bwMode="auto">
                            <a:xfrm>
                              <a:off x="284" y="3421"/>
                              <a:ext cx="624" cy="1152"/>
                              <a:chOff x="296" y="3421"/>
                              <a:chExt cx="624" cy="1152"/>
                            </a:xfrm>
                          </p:grpSpPr>
                          <p:grpSp>
                            <p:nvGrpSpPr>
                              <p:cNvPr id="28" name="Group 246"/>
                              <p:cNvGrpSpPr>
                                <a:grpSpLocks/>
                              </p:cNvGrpSpPr>
                              <p:nvPr/>
                            </p:nvGrpSpPr>
                            <p:grpSpPr bwMode="auto">
                              <a:xfrm>
                                <a:off x="297" y="3421"/>
                                <a:ext cx="623" cy="1152"/>
                                <a:chOff x="297" y="2641"/>
                                <a:chExt cx="623" cy="1152"/>
                              </a:xfrm>
                            </p:grpSpPr>
                            <p:sp>
                              <p:nvSpPr>
                                <p:cNvPr id="36032" name="Line 56"/>
                                <p:cNvSpPr>
                                  <a:spLocks noChangeShapeType="1"/>
                                </p:cNvSpPr>
                                <p:nvPr/>
                              </p:nvSpPr>
                              <p:spPr bwMode="auto">
                                <a:xfrm>
                                  <a:off x="297" y="2871"/>
                                  <a:ext cx="0" cy="115"/>
                                </a:xfrm>
                                <a:prstGeom prst="line">
                                  <a:avLst/>
                                </a:prstGeom>
                                <a:noFill/>
                                <a:ln w="19050" algn="ctr">
                                  <a:solidFill>
                                    <a:schemeClr val="tx1"/>
                                  </a:solidFill>
                                  <a:round/>
                                  <a:headEnd/>
                                  <a:tailEnd/>
                                </a:ln>
                              </p:spPr>
                              <p:txBody>
                                <a:bodyPr/>
                                <a:lstStyle/>
                                <a:p>
                                  <a:endParaRPr lang="en-US"/>
                                </a:p>
                              </p:txBody>
                            </p:sp>
                            <p:sp>
                              <p:nvSpPr>
                                <p:cNvPr id="36033" name="Line 57"/>
                                <p:cNvSpPr>
                                  <a:spLocks noChangeShapeType="1"/>
                                </p:cNvSpPr>
                                <p:nvPr/>
                              </p:nvSpPr>
                              <p:spPr bwMode="auto">
                                <a:xfrm>
                                  <a:off x="354" y="3217"/>
                                  <a:ext cx="0" cy="576"/>
                                </a:xfrm>
                                <a:prstGeom prst="line">
                                  <a:avLst/>
                                </a:prstGeom>
                                <a:noFill/>
                                <a:ln w="19050" algn="ctr">
                                  <a:solidFill>
                                    <a:schemeClr val="tx1"/>
                                  </a:solidFill>
                                  <a:round/>
                                  <a:headEnd/>
                                  <a:tailEnd/>
                                </a:ln>
                              </p:spPr>
                              <p:txBody>
                                <a:bodyPr/>
                                <a:lstStyle/>
                                <a:p>
                                  <a:endParaRPr lang="en-US"/>
                                </a:p>
                              </p:txBody>
                            </p:sp>
                            <p:sp>
                              <p:nvSpPr>
                                <p:cNvPr id="36034" name="Line 61"/>
                                <p:cNvSpPr>
                                  <a:spLocks noChangeShapeType="1"/>
                                </p:cNvSpPr>
                                <p:nvPr/>
                              </p:nvSpPr>
                              <p:spPr bwMode="auto">
                                <a:xfrm>
                                  <a:off x="632" y="2756"/>
                                  <a:ext cx="0" cy="115"/>
                                </a:xfrm>
                                <a:prstGeom prst="line">
                                  <a:avLst/>
                                </a:prstGeom>
                                <a:noFill/>
                                <a:ln w="19050" algn="ctr">
                                  <a:solidFill>
                                    <a:schemeClr val="tx1"/>
                                  </a:solidFill>
                                  <a:round/>
                                  <a:headEnd/>
                                  <a:tailEnd/>
                                </a:ln>
                              </p:spPr>
                              <p:txBody>
                                <a:bodyPr/>
                                <a:lstStyle/>
                                <a:p>
                                  <a:endParaRPr lang="en-US"/>
                                </a:p>
                              </p:txBody>
                            </p:sp>
                            <p:sp>
                              <p:nvSpPr>
                                <p:cNvPr id="36035" name="Line 62"/>
                                <p:cNvSpPr>
                                  <a:spLocks noChangeShapeType="1"/>
                                </p:cNvSpPr>
                                <p:nvPr/>
                              </p:nvSpPr>
                              <p:spPr bwMode="auto">
                                <a:xfrm>
                                  <a:off x="476" y="2756"/>
                                  <a:ext cx="444" cy="0"/>
                                </a:xfrm>
                                <a:prstGeom prst="line">
                                  <a:avLst/>
                                </a:prstGeom>
                                <a:noFill/>
                                <a:ln w="19050" algn="ctr">
                                  <a:solidFill>
                                    <a:schemeClr val="tx1"/>
                                  </a:solidFill>
                                  <a:round/>
                                  <a:headEnd/>
                                  <a:tailEnd/>
                                </a:ln>
                              </p:spPr>
                              <p:txBody>
                                <a:bodyPr/>
                                <a:lstStyle/>
                                <a:p>
                                  <a:endParaRPr lang="en-US"/>
                                </a:p>
                              </p:txBody>
                            </p:sp>
                            <p:sp>
                              <p:nvSpPr>
                                <p:cNvPr id="36036" name="Line 64"/>
                                <p:cNvSpPr>
                                  <a:spLocks noChangeShapeType="1"/>
                                </p:cNvSpPr>
                                <p:nvPr/>
                              </p:nvSpPr>
                              <p:spPr bwMode="auto">
                                <a:xfrm>
                                  <a:off x="297" y="2986"/>
                                  <a:ext cx="623" cy="0"/>
                                </a:xfrm>
                                <a:prstGeom prst="line">
                                  <a:avLst/>
                                </a:prstGeom>
                                <a:noFill/>
                                <a:ln w="19050" algn="ctr">
                                  <a:solidFill>
                                    <a:schemeClr val="tx1"/>
                                  </a:solidFill>
                                  <a:round/>
                                  <a:headEnd/>
                                  <a:tailEnd/>
                                </a:ln>
                              </p:spPr>
                              <p:txBody>
                                <a:bodyPr/>
                                <a:lstStyle/>
                                <a:p>
                                  <a:endParaRPr lang="en-US"/>
                                </a:p>
                              </p:txBody>
                            </p:sp>
                            <p:sp>
                              <p:nvSpPr>
                                <p:cNvPr id="36037" name="Line 65"/>
                                <p:cNvSpPr>
                                  <a:spLocks noChangeShapeType="1"/>
                                </p:cNvSpPr>
                                <p:nvPr/>
                              </p:nvSpPr>
                              <p:spPr bwMode="auto">
                                <a:xfrm>
                                  <a:off x="411" y="3102"/>
                                  <a:ext cx="509" cy="0"/>
                                </a:xfrm>
                                <a:prstGeom prst="line">
                                  <a:avLst/>
                                </a:prstGeom>
                                <a:noFill/>
                                <a:ln w="19050" algn="ctr">
                                  <a:solidFill>
                                    <a:schemeClr val="tx1"/>
                                  </a:solidFill>
                                  <a:round/>
                                  <a:headEnd/>
                                  <a:tailEnd/>
                                </a:ln>
                              </p:spPr>
                              <p:txBody>
                                <a:bodyPr/>
                                <a:lstStyle/>
                                <a:p>
                                  <a:endParaRPr lang="en-US"/>
                                </a:p>
                              </p:txBody>
                            </p:sp>
                            <p:sp>
                              <p:nvSpPr>
                                <p:cNvPr id="36038" name="Line 66"/>
                                <p:cNvSpPr>
                                  <a:spLocks noChangeShapeType="1"/>
                                </p:cNvSpPr>
                                <p:nvPr/>
                              </p:nvSpPr>
                              <p:spPr bwMode="auto">
                                <a:xfrm>
                                  <a:off x="354" y="3217"/>
                                  <a:ext cx="566" cy="0"/>
                                </a:xfrm>
                                <a:prstGeom prst="line">
                                  <a:avLst/>
                                </a:prstGeom>
                                <a:noFill/>
                                <a:ln w="19050" algn="ctr">
                                  <a:solidFill>
                                    <a:schemeClr val="tx1"/>
                                  </a:solidFill>
                                  <a:round/>
                                  <a:headEnd/>
                                  <a:tailEnd/>
                                </a:ln>
                              </p:spPr>
                              <p:txBody>
                                <a:bodyPr/>
                                <a:lstStyle/>
                                <a:p>
                                  <a:endParaRPr lang="en-US"/>
                                </a:p>
                              </p:txBody>
                            </p:sp>
                            <p:sp>
                              <p:nvSpPr>
                                <p:cNvPr id="36039" name="Line 67"/>
                                <p:cNvSpPr>
                                  <a:spLocks noChangeShapeType="1"/>
                                </p:cNvSpPr>
                                <p:nvPr/>
                              </p:nvSpPr>
                              <p:spPr bwMode="auto">
                                <a:xfrm>
                                  <a:off x="354" y="3332"/>
                                  <a:ext cx="566" cy="0"/>
                                </a:xfrm>
                                <a:prstGeom prst="line">
                                  <a:avLst/>
                                </a:prstGeom>
                                <a:noFill/>
                                <a:ln w="19050" algn="ctr">
                                  <a:solidFill>
                                    <a:schemeClr val="tx1"/>
                                  </a:solidFill>
                                  <a:round/>
                                  <a:headEnd/>
                                  <a:tailEnd/>
                                </a:ln>
                              </p:spPr>
                              <p:txBody>
                                <a:bodyPr/>
                                <a:lstStyle/>
                                <a:p>
                                  <a:endParaRPr lang="en-US"/>
                                </a:p>
                              </p:txBody>
                            </p:sp>
                            <p:sp>
                              <p:nvSpPr>
                                <p:cNvPr id="36040" name="Line 68"/>
                                <p:cNvSpPr>
                                  <a:spLocks noChangeShapeType="1"/>
                                </p:cNvSpPr>
                                <p:nvPr/>
                              </p:nvSpPr>
                              <p:spPr bwMode="auto">
                                <a:xfrm>
                                  <a:off x="354" y="3447"/>
                                  <a:ext cx="566" cy="0"/>
                                </a:xfrm>
                                <a:prstGeom prst="line">
                                  <a:avLst/>
                                </a:prstGeom>
                                <a:noFill/>
                                <a:ln w="19050" algn="ctr">
                                  <a:solidFill>
                                    <a:schemeClr val="tx1"/>
                                  </a:solidFill>
                                  <a:round/>
                                  <a:headEnd/>
                                  <a:tailEnd/>
                                </a:ln>
                              </p:spPr>
                              <p:txBody>
                                <a:bodyPr/>
                                <a:lstStyle/>
                                <a:p>
                                  <a:endParaRPr lang="en-US"/>
                                </a:p>
                              </p:txBody>
                            </p:sp>
                            <p:sp>
                              <p:nvSpPr>
                                <p:cNvPr id="36041" name="Line 69"/>
                                <p:cNvSpPr>
                                  <a:spLocks noChangeShapeType="1"/>
                                </p:cNvSpPr>
                                <p:nvPr/>
                              </p:nvSpPr>
                              <p:spPr bwMode="auto">
                                <a:xfrm>
                                  <a:off x="354" y="3562"/>
                                  <a:ext cx="566" cy="0"/>
                                </a:xfrm>
                                <a:prstGeom prst="line">
                                  <a:avLst/>
                                </a:prstGeom>
                                <a:noFill/>
                                <a:ln w="19050" algn="ctr">
                                  <a:solidFill>
                                    <a:schemeClr val="tx1"/>
                                  </a:solidFill>
                                  <a:round/>
                                  <a:headEnd/>
                                  <a:tailEnd/>
                                </a:ln>
                              </p:spPr>
                              <p:txBody>
                                <a:bodyPr/>
                                <a:lstStyle/>
                                <a:p>
                                  <a:endParaRPr lang="en-US"/>
                                </a:p>
                              </p:txBody>
                            </p:sp>
                            <p:sp>
                              <p:nvSpPr>
                                <p:cNvPr id="36042" name="Line 70"/>
                                <p:cNvSpPr>
                                  <a:spLocks noChangeShapeType="1"/>
                                </p:cNvSpPr>
                                <p:nvPr/>
                              </p:nvSpPr>
                              <p:spPr bwMode="auto">
                                <a:xfrm>
                                  <a:off x="354" y="3678"/>
                                  <a:ext cx="566" cy="0"/>
                                </a:xfrm>
                                <a:prstGeom prst="line">
                                  <a:avLst/>
                                </a:prstGeom>
                                <a:noFill/>
                                <a:ln w="19050" algn="ctr">
                                  <a:solidFill>
                                    <a:schemeClr val="tx1"/>
                                  </a:solidFill>
                                  <a:round/>
                                  <a:headEnd/>
                                  <a:tailEnd/>
                                </a:ln>
                              </p:spPr>
                              <p:txBody>
                                <a:bodyPr/>
                                <a:lstStyle/>
                                <a:p>
                                  <a:endParaRPr lang="en-US"/>
                                </a:p>
                              </p:txBody>
                            </p:sp>
                            <p:sp>
                              <p:nvSpPr>
                                <p:cNvPr id="36043" name="Line 71"/>
                                <p:cNvSpPr>
                                  <a:spLocks noChangeShapeType="1"/>
                                </p:cNvSpPr>
                                <p:nvPr/>
                              </p:nvSpPr>
                              <p:spPr bwMode="auto">
                                <a:xfrm>
                                  <a:off x="920" y="2641"/>
                                  <a:ext cx="0" cy="1152"/>
                                </a:xfrm>
                                <a:prstGeom prst="line">
                                  <a:avLst/>
                                </a:prstGeom>
                                <a:noFill/>
                                <a:ln w="19050" algn="ctr">
                                  <a:solidFill>
                                    <a:schemeClr val="tx1"/>
                                  </a:solidFill>
                                  <a:round/>
                                  <a:headEnd/>
                                  <a:tailEnd/>
                                </a:ln>
                              </p:spPr>
                              <p:txBody>
                                <a:bodyPr/>
                                <a:lstStyle/>
                                <a:p>
                                  <a:endParaRPr lang="en-US"/>
                                </a:p>
                              </p:txBody>
                            </p:sp>
                            <p:sp>
                              <p:nvSpPr>
                                <p:cNvPr id="36044" name="Line 72"/>
                                <p:cNvSpPr>
                                  <a:spLocks noChangeShapeType="1"/>
                                </p:cNvSpPr>
                                <p:nvPr/>
                              </p:nvSpPr>
                              <p:spPr bwMode="auto">
                                <a:xfrm>
                                  <a:off x="476" y="2641"/>
                                  <a:ext cx="444" cy="0"/>
                                </a:xfrm>
                                <a:prstGeom prst="line">
                                  <a:avLst/>
                                </a:prstGeom>
                                <a:noFill/>
                                <a:ln w="19050" algn="ctr">
                                  <a:solidFill>
                                    <a:schemeClr val="tx1"/>
                                  </a:solidFill>
                                  <a:round/>
                                  <a:headEnd/>
                                  <a:tailEnd/>
                                </a:ln>
                              </p:spPr>
                              <p:txBody>
                                <a:bodyPr/>
                                <a:lstStyle/>
                                <a:p>
                                  <a:endParaRPr lang="en-US"/>
                                </a:p>
                              </p:txBody>
                            </p:sp>
                          </p:grpSp>
                          <p:sp>
                            <p:nvSpPr>
                              <p:cNvPr id="36031" name="Line 63"/>
                              <p:cNvSpPr>
                                <a:spLocks noChangeShapeType="1"/>
                              </p:cNvSpPr>
                              <p:nvPr/>
                            </p:nvSpPr>
                            <p:spPr bwMode="auto">
                              <a:xfrm>
                                <a:off x="296" y="3657"/>
                                <a:ext cx="623" cy="0"/>
                              </a:xfrm>
                              <a:prstGeom prst="line">
                                <a:avLst/>
                              </a:prstGeom>
                              <a:noFill/>
                              <a:ln w="19050" algn="ctr">
                                <a:solidFill>
                                  <a:schemeClr val="tx1"/>
                                </a:solidFill>
                                <a:round/>
                                <a:headEnd/>
                                <a:tailEnd/>
                              </a:ln>
                            </p:spPr>
                            <p:txBody>
                              <a:bodyPr/>
                              <a:lstStyle/>
                              <a:p>
                                <a:endParaRPr lang="en-US"/>
                              </a:p>
                            </p:txBody>
                          </p:sp>
                        </p:grpSp>
                      </p:grpSp>
                    </p:grpSp>
                    <p:sp>
                      <p:nvSpPr>
                        <p:cNvPr id="36025" name="Line 73"/>
                        <p:cNvSpPr>
                          <a:spLocks noChangeShapeType="1"/>
                        </p:cNvSpPr>
                        <p:nvPr/>
                      </p:nvSpPr>
                      <p:spPr bwMode="auto">
                        <a:xfrm>
                          <a:off x="334" y="3818"/>
                          <a:ext cx="566" cy="0"/>
                        </a:xfrm>
                        <a:prstGeom prst="line">
                          <a:avLst/>
                        </a:prstGeom>
                        <a:noFill/>
                        <a:ln w="19050" algn="ctr">
                          <a:solidFill>
                            <a:schemeClr val="tx1"/>
                          </a:solidFill>
                          <a:round/>
                          <a:headEnd/>
                          <a:tailEnd/>
                        </a:ln>
                      </p:spPr>
                      <p:txBody>
                        <a:bodyPr/>
                        <a:lstStyle/>
                        <a:p>
                          <a:endParaRPr lang="en-US"/>
                        </a:p>
                      </p:txBody>
                    </p:sp>
                  </p:grpSp>
                </p:grpSp>
              </p:grpSp>
            </p:grpSp>
            <p:grpSp>
              <p:nvGrpSpPr>
                <p:cNvPr id="29" name="Group 138"/>
                <p:cNvGrpSpPr>
                  <a:grpSpLocks/>
                </p:cNvGrpSpPr>
                <p:nvPr/>
              </p:nvGrpSpPr>
              <p:grpSpPr bwMode="auto">
                <a:xfrm>
                  <a:off x="918" y="2552"/>
                  <a:ext cx="185" cy="1272"/>
                  <a:chOff x="1562099" y="4030310"/>
                  <a:chExt cx="292895" cy="2019298"/>
                </a:xfrm>
              </p:grpSpPr>
              <p:cxnSp>
                <p:nvCxnSpPr>
                  <p:cNvPr id="228" name="Straight Connector 227"/>
                  <p:cNvCxnSpPr/>
                  <p:nvPr/>
                </p:nvCxnSpPr>
                <p:spPr>
                  <a:xfrm flipV="1">
                    <a:off x="1703005" y="4752622"/>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137"/>
                  <p:cNvGrpSpPr>
                    <a:grpSpLocks/>
                  </p:cNvGrpSpPr>
                  <p:nvPr/>
                </p:nvGrpSpPr>
                <p:grpSpPr bwMode="auto">
                  <a:xfrm>
                    <a:off x="1562099" y="4030310"/>
                    <a:ext cx="292895" cy="2019298"/>
                    <a:chOff x="1562099" y="4019552"/>
                    <a:chExt cx="292895" cy="2019298"/>
                  </a:xfrm>
                </p:grpSpPr>
                <p:grpSp>
                  <p:nvGrpSpPr>
                    <p:cNvPr id="31" name="Group 135"/>
                    <p:cNvGrpSpPr>
                      <a:grpSpLocks/>
                    </p:cNvGrpSpPr>
                    <p:nvPr/>
                  </p:nvGrpSpPr>
                  <p:grpSpPr bwMode="auto">
                    <a:xfrm>
                      <a:off x="1562099" y="4019552"/>
                      <a:ext cx="292895" cy="2019298"/>
                      <a:chOff x="1562099" y="4041068"/>
                      <a:chExt cx="292895" cy="2019298"/>
                    </a:xfrm>
                  </p:grpSpPr>
                  <p:cxnSp>
                    <p:nvCxnSpPr>
                      <p:cNvPr id="151" name="Straight Connector 150"/>
                      <p:cNvCxnSpPr/>
                      <p:nvPr/>
                    </p:nvCxnSpPr>
                    <p:spPr>
                      <a:xfrm rot="16200000" flipH="1">
                        <a:off x="697314" y="5048341"/>
                        <a:ext cx="2019298" cy="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1570015" y="4288718"/>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1566848" y="4464931"/>
                        <a:ext cx="140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1707754" y="4409368"/>
                        <a:ext cx="139323" cy="0"/>
                      </a:xfrm>
                      <a:prstGeom prst="line">
                        <a:avLst/>
                      </a:prstGeom>
                      <a:ln>
                        <a:solidFill>
                          <a:srgbClr val="F60A3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1565264" y="4650667"/>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1570015" y="4833230"/>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1570015" y="5014205"/>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1570015" y="5195180"/>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V="1">
                        <a:off x="1562098" y="5371392"/>
                        <a:ext cx="140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1566848" y="5561891"/>
                        <a:ext cx="140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1571597" y="5741279"/>
                        <a:ext cx="140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1574764" y="5928604"/>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1709337" y="4938005"/>
                        <a:ext cx="140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1712504" y="5126917"/>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1712504" y="5309480"/>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1707754" y="5498392"/>
                        <a:ext cx="139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1709337" y="5674604"/>
                        <a:ext cx="140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1714087" y="5842879"/>
                        <a:ext cx="140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7" name="Straight Connector 236"/>
                    <p:cNvCxnSpPr/>
                    <p:nvPr/>
                  </p:nvCxnSpPr>
                  <p:spPr>
                    <a:xfrm flipV="1">
                      <a:off x="1709337" y="6037263"/>
                      <a:ext cx="140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sp>
        <p:nvSpPr>
          <p:cNvPr id="2225" name="TextBox 191"/>
          <p:cNvSpPr txBox="1">
            <a:spLocks noChangeArrowheads="1"/>
          </p:cNvSpPr>
          <p:nvPr/>
        </p:nvSpPr>
        <p:spPr bwMode="auto">
          <a:xfrm>
            <a:off x="7948613" y="3378200"/>
            <a:ext cx="893762" cy="1155700"/>
          </a:xfrm>
          <a:prstGeom prst="rect">
            <a:avLst/>
          </a:prstGeom>
          <a:noFill/>
          <a:ln w="19050">
            <a:noFill/>
            <a:miter lim="800000"/>
            <a:headEnd/>
            <a:tailEnd/>
          </a:ln>
        </p:spPr>
        <p:txBody>
          <a:bodyPr rIns="0">
            <a:spAutoFit/>
          </a:bodyPr>
          <a:lstStyle/>
          <a:p>
            <a:pPr algn="ctr"/>
            <a:r>
              <a:rPr lang="en-US" sz="1400">
                <a:latin typeface="Calibri" pitchFamily="34" charset="0"/>
              </a:rPr>
              <a:t>Tunnel,</a:t>
            </a:r>
          </a:p>
          <a:p>
            <a:pPr algn="ctr"/>
            <a:r>
              <a:rPr lang="en-US" sz="1400">
                <a:latin typeface="Calibri" pitchFamily="34" charset="0"/>
              </a:rPr>
              <a:t>power,</a:t>
            </a:r>
            <a:br>
              <a:rPr lang="en-US" sz="1400">
                <a:latin typeface="Calibri" pitchFamily="34" charset="0"/>
              </a:rPr>
            </a:br>
            <a:r>
              <a:rPr lang="en-US" sz="1400">
                <a:latin typeface="Calibri" pitchFamily="34" charset="0"/>
              </a:rPr>
              <a:t>water,</a:t>
            </a:r>
            <a:br>
              <a:rPr lang="en-US" sz="1400">
                <a:latin typeface="Calibri" pitchFamily="34" charset="0"/>
              </a:rPr>
            </a:br>
            <a:r>
              <a:rPr lang="en-US" sz="1400">
                <a:latin typeface="Calibri" pitchFamily="34" charset="0"/>
              </a:rPr>
              <a:t>utilities,</a:t>
            </a:r>
            <a:br>
              <a:rPr lang="en-US" sz="1400">
                <a:latin typeface="Calibri" pitchFamily="34" charset="0"/>
              </a:rPr>
            </a:br>
            <a:r>
              <a:rPr lang="en-US" sz="1400">
                <a:latin typeface="Calibri" pitchFamily="34" charset="0"/>
              </a:rPr>
              <a:t>………</a:t>
            </a:r>
          </a:p>
        </p:txBody>
      </p:sp>
      <p:grpSp>
        <p:nvGrpSpPr>
          <p:cNvPr id="36081" name="Group 129"/>
          <p:cNvGrpSpPr>
            <a:grpSpLocks/>
          </p:cNvGrpSpPr>
          <p:nvPr/>
        </p:nvGrpSpPr>
        <p:grpSpPr bwMode="auto">
          <a:xfrm>
            <a:off x="5153025" y="1984375"/>
            <a:ext cx="2052638" cy="1317625"/>
            <a:chOff x="5153346" y="1974153"/>
            <a:chExt cx="2052796" cy="1316720"/>
          </a:xfrm>
        </p:grpSpPr>
        <p:cxnSp>
          <p:nvCxnSpPr>
            <p:cNvPr id="169" name="Straight Connector 168"/>
            <p:cNvCxnSpPr/>
            <p:nvPr/>
          </p:nvCxnSpPr>
          <p:spPr>
            <a:xfrm>
              <a:off x="5153346" y="1974153"/>
              <a:ext cx="1084346" cy="766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082" name="Group 124"/>
            <p:cNvGrpSpPr>
              <a:grpSpLocks/>
            </p:cNvGrpSpPr>
            <p:nvPr/>
          </p:nvGrpSpPr>
          <p:grpSpPr bwMode="auto">
            <a:xfrm>
              <a:off x="5878513" y="2716592"/>
              <a:ext cx="1327629" cy="574281"/>
              <a:chOff x="5878513" y="2716592"/>
              <a:chExt cx="1327629" cy="574281"/>
            </a:xfrm>
          </p:grpSpPr>
          <p:sp>
            <p:nvSpPr>
              <p:cNvPr id="98" name="Rounded Rectangle 97"/>
              <p:cNvSpPr/>
              <p:nvPr/>
            </p:nvSpPr>
            <p:spPr>
              <a:xfrm>
                <a:off x="5921755" y="2716593"/>
                <a:ext cx="1284387" cy="5330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986" name="TextBox 178"/>
              <p:cNvSpPr txBox="1">
                <a:spLocks noChangeArrowheads="1"/>
              </p:cNvSpPr>
              <p:nvPr/>
            </p:nvSpPr>
            <p:spPr bwMode="auto">
              <a:xfrm>
                <a:off x="5878513" y="2833986"/>
                <a:ext cx="1208524" cy="456887"/>
              </a:xfrm>
              <a:prstGeom prst="rect">
                <a:avLst/>
              </a:prstGeom>
              <a:noFill/>
              <a:ln w="9525">
                <a:noFill/>
                <a:miter lim="800000"/>
                <a:headEnd/>
                <a:tailEnd/>
              </a:ln>
            </p:spPr>
            <p:txBody>
              <a:bodyPr>
                <a:spAutoFit/>
              </a:bodyPr>
              <a:lstStyle/>
              <a:p>
                <a:pPr algn="ctr"/>
                <a:r>
                  <a:rPr lang="en-US" sz="1200">
                    <a:latin typeface="Calibri" pitchFamily="34" charset="0"/>
                  </a:rPr>
                  <a:t>Computing</a:t>
                </a:r>
              </a:p>
              <a:p>
                <a:pPr algn="ctr"/>
                <a:r>
                  <a:rPr lang="en-US" sz="1200">
                    <a:latin typeface="Calibri" pitchFamily="34" charset="0"/>
                  </a:rPr>
                  <a:t>(M.Morandin)</a:t>
                </a:r>
              </a:p>
            </p:txBody>
          </p:sp>
        </p:grpSp>
      </p:grpSp>
      <p:cxnSp>
        <p:nvCxnSpPr>
          <p:cNvPr id="67" name="Straight Arrow Connector 66"/>
          <p:cNvCxnSpPr/>
          <p:nvPr/>
        </p:nvCxnSpPr>
        <p:spPr>
          <a:xfrm flipV="1">
            <a:off x="1254125" y="1970088"/>
            <a:ext cx="2768600" cy="6858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771525" y="2632075"/>
            <a:ext cx="1597025"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79" name="TextBox 124"/>
          <p:cNvSpPr txBox="1">
            <a:spLocks noChangeArrowheads="1"/>
          </p:cNvSpPr>
          <p:nvPr/>
        </p:nvSpPr>
        <p:spPr bwMode="auto">
          <a:xfrm>
            <a:off x="739775" y="2655888"/>
            <a:ext cx="1687513" cy="457200"/>
          </a:xfrm>
          <a:prstGeom prst="rect">
            <a:avLst/>
          </a:prstGeom>
          <a:noFill/>
          <a:ln w="9525">
            <a:noFill/>
            <a:miter lim="800000"/>
            <a:headEnd/>
            <a:tailEnd/>
          </a:ln>
        </p:spPr>
        <p:txBody>
          <a:bodyPr>
            <a:spAutoFit/>
          </a:bodyPr>
          <a:lstStyle/>
          <a:p>
            <a:r>
              <a:rPr lang="en-US" sz="1200">
                <a:latin typeface="Calibri" pitchFamily="34" charset="0"/>
              </a:rPr>
              <a:t>Accelerator Consortium</a:t>
            </a:r>
          </a:p>
          <a:p>
            <a:r>
              <a:rPr lang="en-US" sz="1200">
                <a:latin typeface="Calibri" pitchFamily="34" charset="0"/>
              </a:rPr>
              <a:t>        (J.Seeman )</a:t>
            </a:r>
          </a:p>
        </p:txBody>
      </p:sp>
      <p:cxnSp>
        <p:nvCxnSpPr>
          <p:cNvPr id="137" name="Straight Arrow Connector 136"/>
          <p:cNvCxnSpPr/>
          <p:nvPr/>
        </p:nvCxnSpPr>
        <p:spPr>
          <a:xfrm rot="5400000" flipH="1" flipV="1">
            <a:off x="3856831" y="2358232"/>
            <a:ext cx="757237" cy="635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3" name="Rounded Rectangle 162"/>
          <p:cNvSpPr/>
          <p:nvPr/>
        </p:nvSpPr>
        <p:spPr>
          <a:xfrm>
            <a:off x="3265488" y="2744788"/>
            <a:ext cx="1676400" cy="5349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82" name="TextBox 127"/>
          <p:cNvSpPr txBox="1">
            <a:spLocks noChangeArrowheads="1"/>
          </p:cNvSpPr>
          <p:nvPr/>
        </p:nvSpPr>
        <p:spPr bwMode="auto">
          <a:xfrm>
            <a:off x="3146425" y="2740025"/>
            <a:ext cx="1820863" cy="457200"/>
          </a:xfrm>
          <a:prstGeom prst="rect">
            <a:avLst/>
          </a:prstGeom>
          <a:noFill/>
          <a:ln w="9525">
            <a:noFill/>
            <a:miter lim="800000"/>
            <a:headEnd/>
            <a:tailEnd/>
          </a:ln>
        </p:spPr>
        <p:txBody>
          <a:bodyPr>
            <a:spAutoFit/>
          </a:bodyPr>
          <a:lstStyle/>
          <a:p>
            <a:pPr algn="ctr"/>
            <a:r>
              <a:rPr lang="en-US" sz="1200">
                <a:latin typeface="Calibri" pitchFamily="34" charset="0"/>
              </a:rPr>
              <a:t>Detector   Collaboration</a:t>
            </a:r>
          </a:p>
          <a:p>
            <a:pPr algn="ctr"/>
            <a:r>
              <a:rPr lang="en-US" sz="1200">
                <a:latin typeface="Calibri" pitchFamily="34" charset="0"/>
              </a:rPr>
              <a:t>(F.Forti B.Ratcliff)</a:t>
            </a:r>
          </a:p>
        </p:txBody>
      </p:sp>
      <p:grpSp>
        <p:nvGrpSpPr>
          <p:cNvPr id="36083" name="Group 130"/>
          <p:cNvGrpSpPr>
            <a:grpSpLocks/>
          </p:cNvGrpSpPr>
          <p:nvPr/>
        </p:nvGrpSpPr>
        <p:grpSpPr bwMode="auto">
          <a:xfrm>
            <a:off x="6086475" y="1992313"/>
            <a:ext cx="2955925" cy="1287462"/>
            <a:chOff x="6086868" y="1982086"/>
            <a:chExt cx="2956153" cy="1286626"/>
          </a:xfrm>
        </p:grpSpPr>
        <p:cxnSp>
          <p:nvCxnSpPr>
            <p:cNvPr id="171" name="Straight Connector 170"/>
            <p:cNvCxnSpPr/>
            <p:nvPr/>
          </p:nvCxnSpPr>
          <p:spPr>
            <a:xfrm>
              <a:off x="6086868" y="1982086"/>
              <a:ext cx="2114713" cy="747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084" name="Group 123"/>
            <p:cNvGrpSpPr>
              <a:grpSpLocks/>
            </p:cNvGrpSpPr>
            <p:nvPr/>
          </p:nvGrpSpPr>
          <p:grpSpPr bwMode="auto">
            <a:xfrm>
              <a:off x="7739583" y="2628695"/>
              <a:ext cx="1303438" cy="640017"/>
              <a:chOff x="7686575" y="2973247"/>
              <a:chExt cx="1303438" cy="640017"/>
            </a:xfrm>
          </p:grpSpPr>
          <p:sp>
            <p:nvSpPr>
              <p:cNvPr id="180" name="Rounded Rectangle 179"/>
              <p:cNvSpPr/>
              <p:nvPr/>
            </p:nvSpPr>
            <p:spPr>
              <a:xfrm>
                <a:off x="7686575" y="3035789"/>
                <a:ext cx="1285975" cy="5330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982" name="TextBox 178"/>
              <p:cNvSpPr txBox="1">
                <a:spLocks noChangeArrowheads="1"/>
              </p:cNvSpPr>
              <p:nvPr/>
            </p:nvSpPr>
            <p:spPr bwMode="auto">
              <a:xfrm>
                <a:off x="7780245" y="2973247"/>
                <a:ext cx="1209768" cy="640017"/>
              </a:xfrm>
              <a:prstGeom prst="rect">
                <a:avLst/>
              </a:prstGeom>
              <a:noFill/>
              <a:ln w="9525">
                <a:noFill/>
                <a:miter lim="800000"/>
                <a:headEnd/>
                <a:tailEnd/>
              </a:ln>
            </p:spPr>
            <p:txBody>
              <a:bodyPr>
                <a:spAutoFit/>
              </a:bodyPr>
              <a:lstStyle/>
              <a:p>
                <a:pPr algn="ctr"/>
                <a:r>
                  <a:rPr lang="en-US" sz="1200" dirty="0">
                    <a:latin typeface="Calibri" pitchFamily="34" charset="0"/>
                  </a:rPr>
                  <a:t>Local</a:t>
                </a:r>
                <a:br>
                  <a:rPr lang="en-US" sz="1200" dirty="0">
                    <a:latin typeface="Calibri" pitchFamily="34" charset="0"/>
                  </a:rPr>
                </a:br>
                <a:r>
                  <a:rPr lang="en-US" sz="1200" dirty="0">
                    <a:latin typeface="Calibri" pitchFamily="34" charset="0"/>
                  </a:rPr>
                  <a:t>Infrastructure</a:t>
                </a:r>
              </a:p>
              <a:p>
                <a:pPr algn="ctr"/>
                <a:r>
                  <a:rPr lang="en-US" sz="1200" dirty="0">
                    <a:latin typeface="Calibri" pitchFamily="34" charset="0"/>
                  </a:rPr>
                  <a:t>(</a:t>
                </a:r>
                <a:r>
                  <a:rPr lang="en-US" sz="1200" dirty="0" err="1" smtClean="0">
                    <a:latin typeface="Calibri" pitchFamily="34" charset="0"/>
                  </a:rPr>
                  <a:t>S.Tomassini</a:t>
                </a:r>
                <a:r>
                  <a:rPr lang="en-US" sz="1200" dirty="0" smtClean="0">
                    <a:latin typeface="Calibri" pitchFamily="34" charset="0"/>
                  </a:rPr>
                  <a:t>(?))</a:t>
                </a:r>
                <a:endParaRPr lang="en-US" sz="1200" dirty="0">
                  <a:latin typeface="Calibri" pitchFamily="34" charset="0"/>
                </a:endParaRPr>
              </a:p>
            </p:txBody>
          </p:sp>
        </p:grpSp>
      </p:grpSp>
      <p:grpSp>
        <p:nvGrpSpPr>
          <p:cNvPr id="36085" name="Group 280"/>
          <p:cNvGrpSpPr>
            <a:grpSpLocks/>
          </p:cNvGrpSpPr>
          <p:nvPr/>
        </p:nvGrpSpPr>
        <p:grpSpPr bwMode="auto">
          <a:xfrm>
            <a:off x="3248025" y="4359275"/>
            <a:ext cx="1958975" cy="2316163"/>
            <a:chOff x="2039" y="2759"/>
            <a:chExt cx="1234" cy="1459"/>
          </a:xfrm>
        </p:grpSpPr>
        <p:sp>
          <p:nvSpPr>
            <p:cNvPr id="166" name="Rounded Rectangle 165"/>
            <p:cNvSpPr/>
            <p:nvPr/>
          </p:nvSpPr>
          <p:spPr>
            <a:xfrm>
              <a:off x="2039" y="2766"/>
              <a:ext cx="1234" cy="145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6086" name="Group 279"/>
            <p:cNvGrpSpPr>
              <a:grpSpLocks/>
            </p:cNvGrpSpPr>
            <p:nvPr/>
          </p:nvGrpSpPr>
          <p:grpSpPr bwMode="auto">
            <a:xfrm>
              <a:off x="2112" y="2759"/>
              <a:ext cx="1092" cy="1071"/>
              <a:chOff x="2112" y="2771"/>
              <a:chExt cx="1092" cy="1071"/>
            </a:xfrm>
          </p:grpSpPr>
          <p:grpSp>
            <p:nvGrpSpPr>
              <p:cNvPr id="36087" name="Group 269"/>
              <p:cNvGrpSpPr>
                <a:grpSpLocks/>
              </p:cNvGrpSpPr>
              <p:nvPr/>
            </p:nvGrpSpPr>
            <p:grpSpPr bwMode="auto">
              <a:xfrm>
                <a:off x="2112" y="2836"/>
                <a:ext cx="352" cy="691"/>
                <a:chOff x="3249" y="3456"/>
                <a:chExt cx="352" cy="691"/>
              </a:xfrm>
            </p:grpSpPr>
            <p:grpSp>
              <p:nvGrpSpPr>
                <p:cNvPr id="36088" name="Group 267"/>
                <p:cNvGrpSpPr>
                  <a:grpSpLocks/>
                </p:cNvGrpSpPr>
                <p:nvPr/>
              </p:nvGrpSpPr>
              <p:grpSpPr bwMode="auto">
                <a:xfrm>
                  <a:off x="3249" y="3456"/>
                  <a:ext cx="346" cy="691"/>
                  <a:chOff x="3573" y="3456"/>
                  <a:chExt cx="346" cy="691"/>
                </a:xfrm>
              </p:grpSpPr>
              <p:sp>
                <p:nvSpPr>
                  <p:cNvPr id="35972" name="Rectangle 110"/>
                  <p:cNvSpPr>
                    <a:spLocks noChangeArrowheads="1"/>
                  </p:cNvSpPr>
                  <p:nvPr/>
                </p:nvSpPr>
                <p:spPr bwMode="auto">
                  <a:xfrm>
                    <a:off x="3699" y="3456"/>
                    <a:ext cx="220"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SVT</a:t>
                    </a:r>
                  </a:p>
                </p:txBody>
              </p:sp>
              <p:sp>
                <p:nvSpPr>
                  <p:cNvPr id="35973" name="Rectangle 112"/>
                  <p:cNvSpPr>
                    <a:spLocks noChangeArrowheads="1"/>
                  </p:cNvSpPr>
                  <p:nvPr/>
                </p:nvSpPr>
                <p:spPr bwMode="auto">
                  <a:xfrm>
                    <a:off x="3699" y="3571"/>
                    <a:ext cx="220" cy="115"/>
                  </a:xfrm>
                  <a:prstGeom prst="rect">
                    <a:avLst/>
                  </a:prstGeom>
                  <a:noFill/>
                  <a:ln w="9525">
                    <a:noFill/>
                    <a:miter lim="800000"/>
                    <a:headEnd/>
                    <a:tailEnd/>
                  </a:ln>
                </p:spPr>
                <p:txBody>
                  <a:bodyPr lIns="45720" tIns="9144" rIns="45720" bIns="9144" anchor="ctr"/>
                  <a:lstStyle/>
                  <a:p>
                    <a:pPr algn="r"/>
                    <a:r>
                      <a:rPr lang="en-US" sz="1000">
                        <a:latin typeface="Calibri" pitchFamily="34" charset="0"/>
                      </a:rPr>
                      <a:t>DCH</a:t>
                    </a:r>
                  </a:p>
                </p:txBody>
              </p:sp>
              <p:sp>
                <p:nvSpPr>
                  <p:cNvPr id="35974" name="Rectangle 114"/>
                  <p:cNvSpPr>
                    <a:spLocks noChangeArrowheads="1"/>
                  </p:cNvSpPr>
                  <p:nvPr/>
                </p:nvSpPr>
                <p:spPr bwMode="auto">
                  <a:xfrm>
                    <a:off x="3699" y="3686"/>
                    <a:ext cx="220"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PID</a:t>
                    </a:r>
                  </a:p>
                </p:txBody>
              </p:sp>
              <p:sp>
                <p:nvSpPr>
                  <p:cNvPr id="35975" name="Rectangle 116"/>
                  <p:cNvSpPr>
                    <a:spLocks noChangeArrowheads="1"/>
                  </p:cNvSpPr>
                  <p:nvPr/>
                </p:nvSpPr>
                <p:spPr bwMode="auto">
                  <a:xfrm>
                    <a:off x="3699" y="3801"/>
                    <a:ext cx="220" cy="115"/>
                  </a:xfrm>
                  <a:prstGeom prst="rect">
                    <a:avLst/>
                  </a:prstGeom>
                  <a:noFill/>
                  <a:ln w="9525">
                    <a:noFill/>
                    <a:miter lim="800000"/>
                    <a:headEnd/>
                    <a:tailEnd/>
                  </a:ln>
                </p:spPr>
                <p:txBody>
                  <a:bodyPr lIns="45720" tIns="9144" rIns="45720" bIns="9144" anchor="ctr"/>
                  <a:lstStyle/>
                  <a:p>
                    <a:pPr algn="r"/>
                    <a:r>
                      <a:rPr lang="en-US" sz="1000">
                        <a:latin typeface="Calibri" pitchFamily="34" charset="0"/>
                      </a:rPr>
                      <a:t>EMC</a:t>
                    </a:r>
                  </a:p>
                </p:txBody>
              </p:sp>
              <p:sp>
                <p:nvSpPr>
                  <p:cNvPr id="35976" name="Rectangle 118"/>
                  <p:cNvSpPr>
                    <a:spLocks noChangeArrowheads="1"/>
                  </p:cNvSpPr>
                  <p:nvPr/>
                </p:nvSpPr>
                <p:spPr bwMode="auto">
                  <a:xfrm>
                    <a:off x="3699" y="3916"/>
                    <a:ext cx="220" cy="116"/>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IFR</a:t>
                    </a:r>
                  </a:p>
                </p:txBody>
              </p:sp>
              <p:sp>
                <p:nvSpPr>
                  <p:cNvPr id="35977" name="Rectangle 119"/>
                  <p:cNvSpPr>
                    <a:spLocks noChangeArrowheads="1"/>
                  </p:cNvSpPr>
                  <p:nvPr/>
                </p:nvSpPr>
                <p:spPr bwMode="auto">
                  <a:xfrm>
                    <a:off x="3573" y="4032"/>
                    <a:ext cx="346" cy="115"/>
                  </a:xfrm>
                  <a:prstGeom prst="rect">
                    <a:avLst/>
                  </a:prstGeom>
                  <a:noFill/>
                  <a:ln w="9525">
                    <a:noFill/>
                    <a:miter lim="800000"/>
                    <a:headEnd/>
                    <a:tailEnd/>
                  </a:ln>
                </p:spPr>
                <p:txBody>
                  <a:bodyPr lIns="45720" tIns="9144" rIns="45720" bIns="9144" anchor="ctr"/>
                  <a:lstStyle/>
                  <a:p>
                    <a:pPr algn="ctr"/>
                    <a:r>
                      <a:rPr lang="en-US" sz="1000">
                        <a:latin typeface="Calibri" pitchFamily="34" charset="0"/>
                      </a:rPr>
                      <a:t>Magnet</a:t>
                    </a:r>
                  </a:p>
                </p:txBody>
              </p:sp>
              <p:sp>
                <p:nvSpPr>
                  <p:cNvPr id="35978" name="Line 122"/>
                  <p:cNvSpPr>
                    <a:spLocks noChangeShapeType="1"/>
                  </p:cNvSpPr>
                  <p:nvPr/>
                </p:nvSpPr>
                <p:spPr bwMode="auto">
                  <a:xfrm>
                    <a:off x="3699" y="3686"/>
                    <a:ext cx="220" cy="0"/>
                  </a:xfrm>
                  <a:prstGeom prst="line">
                    <a:avLst/>
                  </a:prstGeom>
                  <a:noFill/>
                  <a:ln w="19050" algn="ctr">
                    <a:solidFill>
                      <a:schemeClr val="tx1"/>
                    </a:solidFill>
                    <a:round/>
                    <a:headEnd/>
                    <a:tailEnd/>
                  </a:ln>
                </p:spPr>
                <p:txBody>
                  <a:bodyPr/>
                  <a:lstStyle/>
                  <a:p>
                    <a:endParaRPr lang="en-US"/>
                  </a:p>
                </p:txBody>
              </p:sp>
            </p:grpSp>
            <p:grpSp>
              <p:nvGrpSpPr>
                <p:cNvPr id="36089" name="Group 268"/>
                <p:cNvGrpSpPr>
                  <a:grpSpLocks/>
                </p:cNvGrpSpPr>
                <p:nvPr/>
              </p:nvGrpSpPr>
              <p:grpSpPr bwMode="auto">
                <a:xfrm>
                  <a:off x="3255" y="3456"/>
                  <a:ext cx="346" cy="691"/>
                  <a:chOff x="3573" y="3456"/>
                  <a:chExt cx="346" cy="691"/>
                </a:xfrm>
              </p:grpSpPr>
              <p:sp>
                <p:nvSpPr>
                  <p:cNvPr id="35963" name="Line 120"/>
                  <p:cNvSpPr>
                    <a:spLocks noChangeShapeType="1"/>
                  </p:cNvSpPr>
                  <p:nvPr/>
                </p:nvSpPr>
                <p:spPr bwMode="auto">
                  <a:xfrm>
                    <a:off x="3699" y="3456"/>
                    <a:ext cx="0" cy="576"/>
                  </a:xfrm>
                  <a:prstGeom prst="line">
                    <a:avLst/>
                  </a:prstGeom>
                  <a:noFill/>
                  <a:ln w="19050" algn="ctr">
                    <a:solidFill>
                      <a:schemeClr val="tx1"/>
                    </a:solidFill>
                    <a:round/>
                    <a:headEnd/>
                    <a:tailEnd/>
                  </a:ln>
                </p:spPr>
                <p:txBody>
                  <a:bodyPr/>
                  <a:lstStyle/>
                  <a:p>
                    <a:endParaRPr lang="en-US"/>
                  </a:p>
                </p:txBody>
              </p:sp>
              <p:sp>
                <p:nvSpPr>
                  <p:cNvPr id="35964" name="Line 121"/>
                  <p:cNvSpPr>
                    <a:spLocks noChangeShapeType="1"/>
                  </p:cNvSpPr>
                  <p:nvPr/>
                </p:nvSpPr>
                <p:spPr bwMode="auto">
                  <a:xfrm>
                    <a:off x="3699" y="3571"/>
                    <a:ext cx="220" cy="0"/>
                  </a:xfrm>
                  <a:prstGeom prst="line">
                    <a:avLst/>
                  </a:prstGeom>
                  <a:noFill/>
                  <a:ln w="19050" algn="ctr">
                    <a:solidFill>
                      <a:schemeClr val="tx1"/>
                    </a:solidFill>
                    <a:round/>
                    <a:headEnd/>
                    <a:tailEnd/>
                  </a:ln>
                </p:spPr>
                <p:txBody>
                  <a:bodyPr/>
                  <a:lstStyle/>
                  <a:p>
                    <a:endParaRPr lang="en-US"/>
                  </a:p>
                </p:txBody>
              </p:sp>
              <p:sp>
                <p:nvSpPr>
                  <p:cNvPr id="35965" name="Line 123"/>
                  <p:cNvSpPr>
                    <a:spLocks noChangeShapeType="1"/>
                  </p:cNvSpPr>
                  <p:nvPr/>
                </p:nvSpPr>
                <p:spPr bwMode="auto">
                  <a:xfrm>
                    <a:off x="3699" y="3801"/>
                    <a:ext cx="220" cy="0"/>
                  </a:xfrm>
                  <a:prstGeom prst="line">
                    <a:avLst/>
                  </a:prstGeom>
                  <a:noFill/>
                  <a:ln w="19050" algn="ctr">
                    <a:solidFill>
                      <a:schemeClr val="tx1"/>
                    </a:solidFill>
                    <a:round/>
                    <a:headEnd/>
                    <a:tailEnd/>
                  </a:ln>
                </p:spPr>
                <p:txBody>
                  <a:bodyPr/>
                  <a:lstStyle/>
                  <a:p>
                    <a:endParaRPr lang="en-US"/>
                  </a:p>
                </p:txBody>
              </p:sp>
              <p:sp>
                <p:nvSpPr>
                  <p:cNvPr id="35966" name="Line 124"/>
                  <p:cNvSpPr>
                    <a:spLocks noChangeShapeType="1"/>
                  </p:cNvSpPr>
                  <p:nvPr/>
                </p:nvSpPr>
                <p:spPr bwMode="auto">
                  <a:xfrm>
                    <a:off x="3699" y="3916"/>
                    <a:ext cx="220" cy="0"/>
                  </a:xfrm>
                  <a:prstGeom prst="line">
                    <a:avLst/>
                  </a:prstGeom>
                  <a:noFill/>
                  <a:ln w="19050" algn="ctr">
                    <a:solidFill>
                      <a:schemeClr val="tx1"/>
                    </a:solidFill>
                    <a:round/>
                    <a:headEnd/>
                    <a:tailEnd/>
                  </a:ln>
                </p:spPr>
                <p:txBody>
                  <a:bodyPr/>
                  <a:lstStyle/>
                  <a:p>
                    <a:endParaRPr lang="en-US"/>
                  </a:p>
                </p:txBody>
              </p:sp>
              <p:sp>
                <p:nvSpPr>
                  <p:cNvPr id="35967" name="Line 125"/>
                  <p:cNvSpPr>
                    <a:spLocks noChangeShapeType="1"/>
                  </p:cNvSpPr>
                  <p:nvPr/>
                </p:nvSpPr>
                <p:spPr bwMode="auto">
                  <a:xfrm>
                    <a:off x="3573" y="4032"/>
                    <a:ext cx="346" cy="0"/>
                  </a:xfrm>
                  <a:prstGeom prst="line">
                    <a:avLst/>
                  </a:prstGeom>
                  <a:noFill/>
                  <a:ln w="19050" algn="ctr">
                    <a:solidFill>
                      <a:schemeClr val="tx1"/>
                    </a:solidFill>
                    <a:round/>
                    <a:headEnd/>
                    <a:tailEnd/>
                  </a:ln>
                </p:spPr>
                <p:txBody>
                  <a:bodyPr/>
                  <a:lstStyle/>
                  <a:p>
                    <a:endParaRPr lang="en-US"/>
                  </a:p>
                </p:txBody>
              </p:sp>
              <p:sp>
                <p:nvSpPr>
                  <p:cNvPr id="35968" name="Line 126"/>
                  <p:cNvSpPr>
                    <a:spLocks noChangeShapeType="1"/>
                  </p:cNvSpPr>
                  <p:nvPr/>
                </p:nvSpPr>
                <p:spPr bwMode="auto">
                  <a:xfrm>
                    <a:off x="3573" y="4032"/>
                    <a:ext cx="0" cy="115"/>
                  </a:xfrm>
                  <a:prstGeom prst="line">
                    <a:avLst/>
                  </a:prstGeom>
                  <a:noFill/>
                  <a:ln w="19050" algn="ctr">
                    <a:solidFill>
                      <a:schemeClr val="tx1"/>
                    </a:solidFill>
                    <a:round/>
                    <a:headEnd/>
                    <a:tailEnd/>
                  </a:ln>
                </p:spPr>
                <p:txBody>
                  <a:bodyPr/>
                  <a:lstStyle/>
                  <a:p>
                    <a:endParaRPr lang="en-US"/>
                  </a:p>
                </p:txBody>
              </p:sp>
              <p:sp>
                <p:nvSpPr>
                  <p:cNvPr id="35969" name="Line 127"/>
                  <p:cNvSpPr>
                    <a:spLocks noChangeShapeType="1"/>
                  </p:cNvSpPr>
                  <p:nvPr/>
                </p:nvSpPr>
                <p:spPr bwMode="auto">
                  <a:xfrm>
                    <a:off x="3919" y="3456"/>
                    <a:ext cx="0" cy="691"/>
                  </a:xfrm>
                  <a:prstGeom prst="line">
                    <a:avLst/>
                  </a:prstGeom>
                  <a:noFill/>
                  <a:ln w="19050" algn="ctr">
                    <a:solidFill>
                      <a:schemeClr val="tx1"/>
                    </a:solidFill>
                    <a:round/>
                    <a:headEnd/>
                    <a:tailEnd/>
                  </a:ln>
                </p:spPr>
                <p:txBody>
                  <a:bodyPr/>
                  <a:lstStyle/>
                  <a:p>
                    <a:endParaRPr lang="en-US"/>
                  </a:p>
                </p:txBody>
              </p:sp>
              <p:sp>
                <p:nvSpPr>
                  <p:cNvPr id="35970" name="Line 128"/>
                  <p:cNvSpPr>
                    <a:spLocks noChangeShapeType="1"/>
                  </p:cNvSpPr>
                  <p:nvPr/>
                </p:nvSpPr>
                <p:spPr bwMode="auto">
                  <a:xfrm>
                    <a:off x="3699" y="3456"/>
                    <a:ext cx="220" cy="0"/>
                  </a:xfrm>
                  <a:prstGeom prst="line">
                    <a:avLst/>
                  </a:prstGeom>
                  <a:noFill/>
                  <a:ln w="19050" algn="ctr">
                    <a:solidFill>
                      <a:schemeClr val="tx1"/>
                    </a:solidFill>
                    <a:round/>
                    <a:headEnd/>
                    <a:tailEnd/>
                  </a:ln>
                </p:spPr>
                <p:txBody>
                  <a:bodyPr/>
                  <a:lstStyle/>
                  <a:p>
                    <a:endParaRPr lang="en-US"/>
                  </a:p>
                </p:txBody>
              </p:sp>
              <p:sp>
                <p:nvSpPr>
                  <p:cNvPr id="35971" name="Line 129"/>
                  <p:cNvSpPr>
                    <a:spLocks noChangeShapeType="1"/>
                  </p:cNvSpPr>
                  <p:nvPr/>
                </p:nvSpPr>
                <p:spPr bwMode="auto">
                  <a:xfrm>
                    <a:off x="3573" y="4147"/>
                    <a:ext cx="346" cy="0"/>
                  </a:xfrm>
                  <a:prstGeom prst="line">
                    <a:avLst/>
                  </a:prstGeom>
                  <a:noFill/>
                  <a:ln w="19050" algn="ctr">
                    <a:solidFill>
                      <a:schemeClr val="tx1"/>
                    </a:solidFill>
                    <a:round/>
                    <a:headEnd/>
                    <a:tailEnd/>
                  </a:ln>
                </p:spPr>
                <p:txBody>
                  <a:bodyPr/>
                  <a:lstStyle/>
                  <a:p>
                    <a:endParaRPr lang="en-US"/>
                  </a:p>
                </p:txBody>
              </p:sp>
            </p:grpSp>
          </p:grpSp>
          <p:grpSp>
            <p:nvGrpSpPr>
              <p:cNvPr id="36090" name="Group 266"/>
              <p:cNvGrpSpPr>
                <a:grpSpLocks/>
              </p:cNvGrpSpPr>
              <p:nvPr/>
            </p:nvGrpSpPr>
            <p:grpSpPr bwMode="auto">
              <a:xfrm>
                <a:off x="2684" y="2834"/>
                <a:ext cx="520" cy="989"/>
                <a:chOff x="4656" y="2773"/>
                <a:chExt cx="520" cy="989"/>
              </a:xfrm>
            </p:grpSpPr>
            <p:grpSp>
              <p:nvGrpSpPr>
                <p:cNvPr id="36091" name="Group 264"/>
                <p:cNvGrpSpPr>
                  <a:grpSpLocks/>
                </p:cNvGrpSpPr>
                <p:nvPr/>
              </p:nvGrpSpPr>
              <p:grpSpPr bwMode="auto">
                <a:xfrm>
                  <a:off x="4656" y="2773"/>
                  <a:ext cx="520" cy="983"/>
                  <a:chOff x="4656" y="2767"/>
                  <a:chExt cx="520" cy="983"/>
                </a:xfrm>
              </p:grpSpPr>
              <p:sp>
                <p:nvSpPr>
                  <p:cNvPr id="35953" name="Rectangle 131"/>
                  <p:cNvSpPr>
                    <a:spLocks noChangeArrowheads="1"/>
                  </p:cNvSpPr>
                  <p:nvPr/>
                </p:nvSpPr>
                <p:spPr bwMode="auto">
                  <a:xfrm>
                    <a:off x="4656" y="2767"/>
                    <a:ext cx="402" cy="204"/>
                  </a:xfrm>
                  <a:prstGeom prst="rect">
                    <a:avLst/>
                  </a:prstGeom>
                  <a:noFill/>
                  <a:ln w="9525">
                    <a:noFill/>
                    <a:miter lim="800000"/>
                    <a:headEnd/>
                    <a:tailEnd/>
                  </a:ln>
                </p:spPr>
                <p:txBody>
                  <a:bodyPr lIns="27432" tIns="9144" rIns="27432" bIns="9144" anchor="ctr"/>
                  <a:lstStyle/>
                  <a:p>
                    <a:pPr algn="ctr"/>
                    <a:r>
                      <a:rPr lang="en-US" sz="1000">
                        <a:latin typeface="Calibri" pitchFamily="34" charset="0"/>
                      </a:rPr>
                      <a:t>Offline Computing</a:t>
                    </a:r>
                  </a:p>
                </p:txBody>
              </p:sp>
              <p:sp>
                <p:nvSpPr>
                  <p:cNvPr id="35954" name="Rectangle 133"/>
                  <p:cNvSpPr>
                    <a:spLocks noChangeArrowheads="1"/>
                  </p:cNvSpPr>
                  <p:nvPr/>
                </p:nvSpPr>
                <p:spPr bwMode="auto">
                  <a:xfrm>
                    <a:off x="4656" y="2971"/>
                    <a:ext cx="402" cy="203"/>
                  </a:xfrm>
                  <a:prstGeom prst="rect">
                    <a:avLst/>
                  </a:prstGeom>
                  <a:noFill/>
                  <a:ln w="9525">
                    <a:noFill/>
                    <a:miter lim="800000"/>
                    <a:headEnd/>
                    <a:tailEnd/>
                  </a:ln>
                </p:spPr>
                <p:txBody>
                  <a:bodyPr lIns="27432" tIns="9144" rIns="27432" bIns="9144" anchor="ctr"/>
                  <a:lstStyle/>
                  <a:p>
                    <a:pPr algn="ctr"/>
                    <a:r>
                      <a:rPr lang="en-US" sz="1000">
                        <a:latin typeface="Calibri" pitchFamily="34" charset="0"/>
                      </a:rPr>
                      <a:t>Online Computing</a:t>
                    </a:r>
                  </a:p>
                </p:txBody>
              </p:sp>
              <p:sp>
                <p:nvSpPr>
                  <p:cNvPr id="35955" name="Rectangle 135"/>
                  <p:cNvSpPr>
                    <a:spLocks noChangeArrowheads="1"/>
                  </p:cNvSpPr>
                  <p:nvPr/>
                </p:nvSpPr>
                <p:spPr bwMode="auto">
                  <a:xfrm>
                    <a:off x="4656" y="3174"/>
                    <a:ext cx="402" cy="115"/>
                  </a:xfrm>
                  <a:prstGeom prst="rect">
                    <a:avLst/>
                  </a:prstGeom>
                  <a:noFill/>
                  <a:ln w="9525">
                    <a:noFill/>
                    <a:miter lim="800000"/>
                    <a:headEnd/>
                    <a:tailEnd/>
                  </a:ln>
                </p:spPr>
                <p:txBody>
                  <a:bodyPr lIns="27432" tIns="9144" rIns="27432" bIns="9144" anchor="ctr"/>
                  <a:lstStyle/>
                  <a:p>
                    <a:r>
                      <a:rPr lang="en-US" sz="1000">
                        <a:latin typeface="Calibri" pitchFamily="34" charset="0"/>
                      </a:rPr>
                      <a:t>Electronics</a:t>
                    </a:r>
                  </a:p>
                </p:txBody>
              </p:sp>
              <p:sp>
                <p:nvSpPr>
                  <p:cNvPr id="35956" name="Rectangle 137"/>
                  <p:cNvSpPr>
                    <a:spLocks noChangeArrowheads="1"/>
                  </p:cNvSpPr>
                  <p:nvPr/>
                </p:nvSpPr>
                <p:spPr bwMode="auto">
                  <a:xfrm>
                    <a:off x="4656" y="3289"/>
                    <a:ext cx="339" cy="115"/>
                  </a:xfrm>
                  <a:prstGeom prst="rect">
                    <a:avLst/>
                  </a:prstGeom>
                  <a:noFill/>
                  <a:ln w="9525">
                    <a:noFill/>
                    <a:miter lim="800000"/>
                    <a:headEnd/>
                    <a:tailEnd/>
                  </a:ln>
                </p:spPr>
                <p:txBody>
                  <a:bodyPr lIns="27432" tIns="9144" rIns="27432" bIns="9144" anchor="ctr"/>
                  <a:lstStyle/>
                  <a:p>
                    <a:r>
                      <a:rPr lang="en-US" sz="1000">
                        <a:latin typeface="Calibri" pitchFamily="34" charset="0"/>
                      </a:rPr>
                      <a:t>Trigger</a:t>
                    </a:r>
                  </a:p>
                </p:txBody>
              </p:sp>
              <p:sp>
                <p:nvSpPr>
                  <p:cNvPr id="35957" name="Rectangle 139"/>
                  <p:cNvSpPr>
                    <a:spLocks noChangeArrowheads="1"/>
                  </p:cNvSpPr>
                  <p:nvPr/>
                </p:nvSpPr>
                <p:spPr bwMode="auto">
                  <a:xfrm>
                    <a:off x="4656" y="3404"/>
                    <a:ext cx="240" cy="116"/>
                  </a:xfrm>
                  <a:prstGeom prst="rect">
                    <a:avLst/>
                  </a:prstGeom>
                  <a:noFill/>
                  <a:ln w="9525">
                    <a:noFill/>
                    <a:miter lim="800000"/>
                    <a:headEnd/>
                    <a:tailEnd/>
                  </a:ln>
                </p:spPr>
                <p:txBody>
                  <a:bodyPr lIns="27432" tIns="9144" rIns="27432" bIns="9144" anchor="ctr"/>
                  <a:lstStyle/>
                  <a:p>
                    <a:r>
                      <a:rPr lang="en-US" sz="1000">
                        <a:latin typeface="Calibri" pitchFamily="34" charset="0"/>
                      </a:rPr>
                      <a:t>DAQ</a:t>
                    </a:r>
                  </a:p>
                </p:txBody>
              </p:sp>
              <p:sp>
                <p:nvSpPr>
                  <p:cNvPr id="35958" name="Rectangle 141"/>
                  <p:cNvSpPr>
                    <a:spLocks noChangeArrowheads="1"/>
                  </p:cNvSpPr>
                  <p:nvPr/>
                </p:nvSpPr>
                <p:spPr bwMode="auto">
                  <a:xfrm>
                    <a:off x="4656" y="3520"/>
                    <a:ext cx="520" cy="115"/>
                  </a:xfrm>
                  <a:prstGeom prst="rect">
                    <a:avLst/>
                  </a:prstGeom>
                  <a:noFill/>
                  <a:ln w="9525">
                    <a:noFill/>
                    <a:miter lim="800000"/>
                    <a:headEnd/>
                    <a:tailEnd/>
                  </a:ln>
                </p:spPr>
                <p:txBody>
                  <a:bodyPr lIns="27432" tIns="9144" rIns="27432" bIns="9144" anchor="ctr"/>
                  <a:lstStyle/>
                  <a:p>
                    <a:r>
                      <a:rPr lang="en-US" sz="1000">
                        <a:latin typeface="Calibri" pitchFamily="34" charset="0"/>
                      </a:rPr>
                      <a:t>Rad. Monitor</a:t>
                    </a:r>
                  </a:p>
                </p:txBody>
              </p:sp>
              <p:sp>
                <p:nvSpPr>
                  <p:cNvPr id="35959" name="Rectangle 143"/>
                  <p:cNvSpPr>
                    <a:spLocks noChangeArrowheads="1"/>
                  </p:cNvSpPr>
                  <p:nvPr/>
                </p:nvSpPr>
                <p:spPr bwMode="auto">
                  <a:xfrm>
                    <a:off x="4656" y="3635"/>
                    <a:ext cx="520" cy="115"/>
                  </a:xfrm>
                  <a:prstGeom prst="rect">
                    <a:avLst/>
                  </a:prstGeom>
                  <a:noFill/>
                  <a:ln w="9525">
                    <a:noFill/>
                    <a:miter lim="800000"/>
                    <a:headEnd/>
                    <a:tailEnd/>
                  </a:ln>
                </p:spPr>
                <p:txBody>
                  <a:bodyPr lIns="27432" tIns="9144" rIns="27432" bIns="9144" anchor="ctr"/>
                  <a:lstStyle/>
                  <a:p>
                    <a:r>
                      <a:rPr lang="en-US" sz="1000">
                        <a:latin typeface="Calibri" pitchFamily="34" charset="0"/>
                      </a:rPr>
                      <a:t>Lum. Monitor</a:t>
                    </a:r>
                  </a:p>
                </p:txBody>
              </p:sp>
              <p:sp>
                <p:nvSpPr>
                  <p:cNvPr id="35960" name="Line 152"/>
                  <p:cNvSpPr>
                    <a:spLocks noChangeShapeType="1"/>
                  </p:cNvSpPr>
                  <p:nvPr/>
                </p:nvSpPr>
                <p:spPr bwMode="auto">
                  <a:xfrm>
                    <a:off x="4656" y="3404"/>
                    <a:ext cx="339" cy="0"/>
                  </a:xfrm>
                  <a:prstGeom prst="line">
                    <a:avLst/>
                  </a:prstGeom>
                  <a:noFill/>
                  <a:ln w="19050" algn="ctr">
                    <a:solidFill>
                      <a:schemeClr val="tx1"/>
                    </a:solidFill>
                    <a:round/>
                    <a:headEnd/>
                    <a:tailEnd/>
                  </a:ln>
                </p:spPr>
                <p:txBody>
                  <a:bodyPr/>
                  <a:lstStyle/>
                  <a:p>
                    <a:endParaRPr lang="en-US"/>
                  </a:p>
                </p:txBody>
              </p:sp>
            </p:grpSp>
            <p:grpSp>
              <p:nvGrpSpPr>
                <p:cNvPr id="36092" name="Group 265"/>
                <p:cNvGrpSpPr>
                  <a:grpSpLocks/>
                </p:cNvGrpSpPr>
                <p:nvPr/>
              </p:nvGrpSpPr>
              <p:grpSpPr bwMode="auto">
                <a:xfrm>
                  <a:off x="4656" y="2779"/>
                  <a:ext cx="520" cy="983"/>
                  <a:chOff x="4656" y="2767"/>
                  <a:chExt cx="520" cy="983"/>
                </a:xfrm>
              </p:grpSpPr>
              <p:sp>
                <p:nvSpPr>
                  <p:cNvPr id="35941" name="Line 145"/>
                  <p:cNvSpPr>
                    <a:spLocks noChangeShapeType="1"/>
                  </p:cNvSpPr>
                  <p:nvPr/>
                </p:nvSpPr>
                <p:spPr bwMode="auto">
                  <a:xfrm>
                    <a:off x="4896" y="3404"/>
                    <a:ext cx="0" cy="116"/>
                  </a:xfrm>
                  <a:prstGeom prst="line">
                    <a:avLst/>
                  </a:prstGeom>
                  <a:noFill/>
                  <a:ln w="19050" algn="ctr">
                    <a:solidFill>
                      <a:schemeClr val="tx1"/>
                    </a:solidFill>
                    <a:round/>
                    <a:headEnd/>
                    <a:tailEnd/>
                  </a:ln>
                </p:spPr>
                <p:txBody>
                  <a:bodyPr/>
                  <a:lstStyle/>
                  <a:p>
                    <a:endParaRPr lang="en-US"/>
                  </a:p>
                </p:txBody>
              </p:sp>
              <p:sp>
                <p:nvSpPr>
                  <p:cNvPr id="35942" name="Line 146"/>
                  <p:cNvSpPr>
                    <a:spLocks noChangeShapeType="1"/>
                  </p:cNvSpPr>
                  <p:nvPr/>
                </p:nvSpPr>
                <p:spPr bwMode="auto">
                  <a:xfrm>
                    <a:off x="4995" y="3289"/>
                    <a:ext cx="0" cy="115"/>
                  </a:xfrm>
                  <a:prstGeom prst="line">
                    <a:avLst/>
                  </a:prstGeom>
                  <a:noFill/>
                  <a:ln w="19050" algn="ctr">
                    <a:solidFill>
                      <a:schemeClr val="tx1"/>
                    </a:solidFill>
                    <a:round/>
                    <a:headEnd/>
                    <a:tailEnd/>
                  </a:ln>
                </p:spPr>
                <p:txBody>
                  <a:bodyPr/>
                  <a:lstStyle/>
                  <a:p>
                    <a:endParaRPr lang="en-US"/>
                  </a:p>
                </p:txBody>
              </p:sp>
              <p:sp>
                <p:nvSpPr>
                  <p:cNvPr id="35943" name="Line 147"/>
                  <p:cNvSpPr>
                    <a:spLocks noChangeShapeType="1"/>
                  </p:cNvSpPr>
                  <p:nvPr/>
                </p:nvSpPr>
                <p:spPr bwMode="auto">
                  <a:xfrm>
                    <a:off x="5058" y="2767"/>
                    <a:ext cx="0" cy="522"/>
                  </a:xfrm>
                  <a:prstGeom prst="line">
                    <a:avLst/>
                  </a:prstGeom>
                  <a:noFill/>
                  <a:ln w="19050" algn="ctr">
                    <a:solidFill>
                      <a:schemeClr val="tx1"/>
                    </a:solidFill>
                    <a:round/>
                    <a:headEnd/>
                    <a:tailEnd/>
                  </a:ln>
                </p:spPr>
                <p:txBody>
                  <a:bodyPr/>
                  <a:lstStyle/>
                  <a:p>
                    <a:endParaRPr lang="en-US"/>
                  </a:p>
                </p:txBody>
              </p:sp>
              <p:sp>
                <p:nvSpPr>
                  <p:cNvPr id="35944" name="Line 148"/>
                  <p:cNvSpPr>
                    <a:spLocks noChangeShapeType="1"/>
                  </p:cNvSpPr>
                  <p:nvPr/>
                </p:nvSpPr>
                <p:spPr bwMode="auto">
                  <a:xfrm>
                    <a:off x="5176" y="3520"/>
                    <a:ext cx="0" cy="230"/>
                  </a:xfrm>
                  <a:prstGeom prst="line">
                    <a:avLst/>
                  </a:prstGeom>
                  <a:noFill/>
                  <a:ln w="19050" algn="ctr">
                    <a:solidFill>
                      <a:schemeClr val="tx1"/>
                    </a:solidFill>
                    <a:round/>
                    <a:headEnd/>
                    <a:tailEnd/>
                  </a:ln>
                </p:spPr>
                <p:txBody>
                  <a:bodyPr/>
                  <a:lstStyle/>
                  <a:p>
                    <a:endParaRPr lang="en-US"/>
                  </a:p>
                </p:txBody>
              </p:sp>
              <p:sp>
                <p:nvSpPr>
                  <p:cNvPr id="35945" name="Line 149"/>
                  <p:cNvSpPr>
                    <a:spLocks noChangeShapeType="1"/>
                  </p:cNvSpPr>
                  <p:nvPr/>
                </p:nvSpPr>
                <p:spPr bwMode="auto">
                  <a:xfrm>
                    <a:off x="4656" y="2971"/>
                    <a:ext cx="402" cy="0"/>
                  </a:xfrm>
                  <a:prstGeom prst="line">
                    <a:avLst/>
                  </a:prstGeom>
                  <a:noFill/>
                  <a:ln w="19050" algn="ctr">
                    <a:solidFill>
                      <a:schemeClr val="tx1"/>
                    </a:solidFill>
                    <a:round/>
                    <a:headEnd/>
                    <a:tailEnd/>
                  </a:ln>
                </p:spPr>
                <p:txBody>
                  <a:bodyPr/>
                  <a:lstStyle/>
                  <a:p>
                    <a:endParaRPr lang="en-US"/>
                  </a:p>
                </p:txBody>
              </p:sp>
              <p:sp>
                <p:nvSpPr>
                  <p:cNvPr id="35946" name="Line 150"/>
                  <p:cNvSpPr>
                    <a:spLocks noChangeShapeType="1"/>
                  </p:cNvSpPr>
                  <p:nvPr/>
                </p:nvSpPr>
                <p:spPr bwMode="auto">
                  <a:xfrm>
                    <a:off x="4656" y="3174"/>
                    <a:ext cx="402" cy="0"/>
                  </a:xfrm>
                  <a:prstGeom prst="line">
                    <a:avLst/>
                  </a:prstGeom>
                  <a:noFill/>
                  <a:ln w="19050" algn="ctr">
                    <a:solidFill>
                      <a:schemeClr val="tx1"/>
                    </a:solidFill>
                    <a:round/>
                    <a:headEnd/>
                    <a:tailEnd/>
                  </a:ln>
                </p:spPr>
                <p:txBody>
                  <a:bodyPr/>
                  <a:lstStyle/>
                  <a:p>
                    <a:endParaRPr lang="en-US"/>
                  </a:p>
                </p:txBody>
              </p:sp>
              <p:sp>
                <p:nvSpPr>
                  <p:cNvPr id="35947" name="Line 151"/>
                  <p:cNvSpPr>
                    <a:spLocks noChangeShapeType="1"/>
                  </p:cNvSpPr>
                  <p:nvPr/>
                </p:nvSpPr>
                <p:spPr bwMode="auto">
                  <a:xfrm>
                    <a:off x="4656" y="3289"/>
                    <a:ext cx="402" cy="0"/>
                  </a:xfrm>
                  <a:prstGeom prst="line">
                    <a:avLst/>
                  </a:prstGeom>
                  <a:noFill/>
                  <a:ln w="19050" algn="ctr">
                    <a:solidFill>
                      <a:schemeClr val="tx1"/>
                    </a:solidFill>
                    <a:round/>
                    <a:headEnd/>
                    <a:tailEnd/>
                  </a:ln>
                </p:spPr>
                <p:txBody>
                  <a:bodyPr/>
                  <a:lstStyle/>
                  <a:p>
                    <a:endParaRPr lang="en-US"/>
                  </a:p>
                </p:txBody>
              </p:sp>
              <p:sp>
                <p:nvSpPr>
                  <p:cNvPr id="35948" name="Line 153"/>
                  <p:cNvSpPr>
                    <a:spLocks noChangeShapeType="1"/>
                  </p:cNvSpPr>
                  <p:nvPr/>
                </p:nvSpPr>
                <p:spPr bwMode="auto">
                  <a:xfrm>
                    <a:off x="4656" y="3520"/>
                    <a:ext cx="520" cy="0"/>
                  </a:xfrm>
                  <a:prstGeom prst="line">
                    <a:avLst/>
                  </a:prstGeom>
                  <a:noFill/>
                  <a:ln w="19050" algn="ctr">
                    <a:solidFill>
                      <a:schemeClr val="tx1"/>
                    </a:solidFill>
                    <a:round/>
                    <a:headEnd/>
                    <a:tailEnd/>
                  </a:ln>
                </p:spPr>
                <p:txBody>
                  <a:bodyPr/>
                  <a:lstStyle/>
                  <a:p>
                    <a:endParaRPr lang="en-US"/>
                  </a:p>
                </p:txBody>
              </p:sp>
              <p:sp>
                <p:nvSpPr>
                  <p:cNvPr id="35949" name="Line 154"/>
                  <p:cNvSpPr>
                    <a:spLocks noChangeShapeType="1"/>
                  </p:cNvSpPr>
                  <p:nvPr/>
                </p:nvSpPr>
                <p:spPr bwMode="auto">
                  <a:xfrm>
                    <a:off x="4656" y="3635"/>
                    <a:ext cx="520" cy="0"/>
                  </a:xfrm>
                  <a:prstGeom prst="line">
                    <a:avLst/>
                  </a:prstGeom>
                  <a:noFill/>
                  <a:ln w="19050" algn="ctr">
                    <a:solidFill>
                      <a:schemeClr val="tx1"/>
                    </a:solidFill>
                    <a:round/>
                    <a:headEnd/>
                    <a:tailEnd/>
                  </a:ln>
                </p:spPr>
                <p:txBody>
                  <a:bodyPr/>
                  <a:lstStyle/>
                  <a:p>
                    <a:endParaRPr lang="en-US"/>
                  </a:p>
                </p:txBody>
              </p:sp>
              <p:sp>
                <p:nvSpPr>
                  <p:cNvPr id="35950" name="Line 155"/>
                  <p:cNvSpPr>
                    <a:spLocks noChangeShapeType="1"/>
                  </p:cNvSpPr>
                  <p:nvPr/>
                </p:nvSpPr>
                <p:spPr bwMode="auto">
                  <a:xfrm>
                    <a:off x="4656" y="2767"/>
                    <a:ext cx="0" cy="983"/>
                  </a:xfrm>
                  <a:prstGeom prst="line">
                    <a:avLst/>
                  </a:prstGeom>
                  <a:noFill/>
                  <a:ln w="19050" algn="ctr">
                    <a:solidFill>
                      <a:schemeClr val="tx1"/>
                    </a:solidFill>
                    <a:round/>
                    <a:headEnd/>
                    <a:tailEnd/>
                  </a:ln>
                </p:spPr>
                <p:txBody>
                  <a:bodyPr/>
                  <a:lstStyle/>
                  <a:p>
                    <a:endParaRPr lang="en-US"/>
                  </a:p>
                </p:txBody>
              </p:sp>
              <p:sp>
                <p:nvSpPr>
                  <p:cNvPr id="35951" name="Line 156"/>
                  <p:cNvSpPr>
                    <a:spLocks noChangeShapeType="1"/>
                  </p:cNvSpPr>
                  <p:nvPr/>
                </p:nvSpPr>
                <p:spPr bwMode="auto">
                  <a:xfrm>
                    <a:off x="4656" y="2767"/>
                    <a:ext cx="402" cy="0"/>
                  </a:xfrm>
                  <a:prstGeom prst="line">
                    <a:avLst/>
                  </a:prstGeom>
                  <a:noFill/>
                  <a:ln w="19050" algn="ctr">
                    <a:solidFill>
                      <a:schemeClr val="tx1"/>
                    </a:solidFill>
                    <a:round/>
                    <a:headEnd/>
                    <a:tailEnd/>
                  </a:ln>
                </p:spPr>
                <p:txBody>
                  <a:bodyPr/>
                  <a:lstStyle/>
                  <a:p>
                    <a:endParaRPr lang="en-US"/>
                  </a:p>
                </p:txBody>
              </p:sp>
              <p:sp>
                <p:nvSpPr>
                  <p:cNvPr id="35952" name="Line 157"/>
                  <p:cNvSpPr>
                    <a:spLocks noChangeShapeType="1"/>
                  </p:cNvSpPr>
                  <p:nvPr/>
                </p:nvSpPr>
                <p:spPr bwMode="auto">
                  <a:xfrm>
                    <a:off x="4656" y="3750"/>
                    <a:ext cx="520" cy="0"/>
                  </a:xfrm>
                  <a:prstGeom prst="line">
                    <a:avLst/>
                  </a:prstGeom>
                  <a:noFill/>
                  <a:ln w="19050" algn="ctr">
                    <a:solidFill>
                      <a:schemeClr val="tx1"/>
                    </a:solidFill>
                    <a:round/>
                    <a:headEnd/>
                    <a:tailEnd/>
                  </a:ln>
                </p:spPr>
                <p:txBody>
                  <a:bodyPr/>
                  <a:lstStyle/>
                  <a:p>
                    <a:endParaRPr lang="en-US"/>
                  </a:p>
                </p:txBody>
              </p:sp>
            </p:grpSp>
          </p:grpSp>
          <p:grpSp>
            <p:nvGrpSpPr>
              <p:cNvPr id="36093" name="Group 278"/>
              <p:cNvGrpSpPr>
                <a:grpSpLocks/>
              </p:cNvGrpSpPr>
              <p:nvPr/>
            </p:nvGrpSpPr>
            <p:grpSpPr bwMode="auto">
              <a:xfrm>
                <a:off x="2477" y="2771"/>
                <a:ext cx="199" cy="1071"/>
                <a:chOff x="2477" y="2771"/>
                <a:chExt cx="199" cy="1071"/>
              </a:xfrm>
            </p:grpSpPr>
            <p:cxnSp>
              <p:nvCxnSpPr>
                <p:cNvPr id="146" name="Straight Connector 145"/>
                <p:cNvCxnSpPr/>
                <p:nvPr/>
              </p:nvCxnSpPr>
              <p:spPr>
                <a:xfrm>
                  <a:off x="2567" y="2953"/>
                  <a:ext cx="10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564" y="3430"/>
                  <a:ext cx="10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27" name="Straight Connector 158"/>
                <p:cNvCxnSpPr>
                  <a:cxnSpLocks noChangeShapeType="1"/>
                </p:cNvCxnSpPr>
                <p:nvPr/>
              </p:nvCxnSpPr>
              <p:spPr bwMode="auto">
                <a:xfrm rot="5400000">
                  <a:off x="2021" y="3304"/>
                  <a:ext cx="1071" cy="5"/>
                </a:xfrm>
                <a:prstGeom prst="line">
                  <a:avLst/>
                </a:prstGeom>
                <a:noFill/>
                <a:ln w="9525" algn="ctr">
                  <a:solidFill>
                    <a:schemeClr val="tx1"/>
                  </a:solidFill>
                  <a:round/>
                  <a:headEnd/>
                  <a:tailEnd/>
                </a:ln>
              </p:spPr>
            </p:cxnSp>
            <p:cxnSp>
              <p:nvCxnSpPr>
                <p:cNvPr id="35928" name="Elbow Connector 176"/>
                <p:cNvCxnSpPr>
                  <a:cxnSpLocks noChangeShapeType="1"/>
                </p:cNvCxnSpPr>
                <p:nvPr/>
              </p:nvCxnSpPr>
              <p:spPr bwMode="auto">
                <a:xfrm rot="10800000" flipV="1">
                  <a:off x="2480" y="2872"/>
                  <a:ext cx="80" cy="0"/>
                </a:xfrm>
                <a:prstGeom prst="bentConnector3">
                  <a:avLst>
                    <a:gd name="adj1" fmla="val 94069"/>
                  </a:avLst>
                </a:prstGeom>
                <a:noFill/>
                <a:ln w="9525" algn="ctr">
                  <a:solidFill>
                    <a:schemeClr val="tx1"/>
                  </a:solidFill>
                  <a:miter lim="800000"/>
                  <a:headEnd/>
                  <a:tailEnd/>
                </a:ln>
              </p:spPr>
            </p:cxnSp>
            <p:cxnSp>
              <p:nvCxnSpPr>
                <p:cNvPr id="35929" name="Elbow Connector 183"/>
                <p:cNvCxnSpPr>
                  <a:cxnSpLocks noChangeShapeType="1"/>
                </p:cNvCxnSpPr>
                <p:nvPr/>
              </p:nvCxnSpPr>
              <p:spPr bwMode="auto">
                <a:xfrm rot="10800000" flipV="1">
                  <a:off x="2478" y="3008"/>
                  <a:ext cx="81" cy="0"/>
                </a:xfrm>
                <a:prstGeom prst="bentConnector3">
                  <a:avLst>
                    <a:gd name="adj1" fmla="val 94069"/>
                  </a:avLst>
                </a:prstGeom>
                <a:noFill/>
                <a:ln w="9525" algn="ctr">
                  <a:solidFill>
                    <a:schemeClr val="tx1"/>
                  </a:solidFill>
                  <a:miter lim="800000"/>
                  <a:headEnd/>
                  <a:tailEnd/>
                </a:ln>
              </p:spPr>
            </p:cxnSp>
            <p:cxnSp>
              <p:nvCxnSpPr>
                <p:cNvPr id="35930" name="Elbow Connector 184"/>
                <p:cNvCxnSpPr>
                  <a:cxnSpLocks noChangeShapeType="1"/>
                </p:cNvCxnSpPr>
                <p:nvPr/>
              </p:nvCxnSpPr>
              <p:spPr bwMode="auto">
                <a:xfrm rot="10800000" flipV="1">
                  <a:off x="2483" y="3109"/>
                  <a:ext cx="80" cy="0"/>
                </a:xfrm>
                <a:prstGeom prst="bentConnector3">
                  <a:avLst>
                    <a:gd name="adj1" fmla="val 94069"/>
                  </a:avLst>
                </a:prstGeom>
                <a:noFill/>
                <a:ln w="9525" algn="ctr">
                  <a:solidFill>
                    <a:schemeClr val="tx1"/>
                  </a:solidFill>
                  <a:miter lim="800000"/>
                  <a:headEnd/>
                  <a:tailEnd/>
                </a:ln>
              </p:spPr>
            </p:cxnSp>
            <p:cxnSp>
              <p:nvCxnSpPr>
                <p:cNvPr id="35931" name="Elbow Connector 185"/>
                <p:cNvCxnSpPr>
                  <a:cxnSpLocks noChangeShapeType="1"/>
                </p:cNvCxnSpPr>
                <p:nvPr/>
              </p:nvCxnSpPr>
              <p:spPr bwMode="auto">
                <a:xfrm rot="10800000" flipV="1">
                  <a:off x="2477" y="3223"/>
                  <a:ext cx="80" cy="0"/>
                </a:xfrm>
                <a:prstGeom prst="bentConnector3">
                  <a:avLst>
                    <a:gd name="adj1" fmla="val 94069"/>
                  </a:avLst>
                </a:prstGeom>
                <a:noFill/>
                <a:ln w="9525" algn="ctr">
                  <a:solidFill>
                    <a:schemeClr val="tx1"/>
                  </a:solidFill>
                  <a:miter lim="800000"/>
                  <a:headEnd/>
                  <a:tailEnd/>
                </a:ln>
              </p:spPr>
            </p:cxnSp>
            <p:cxnSp>
              <p:nvCxnSpPr>
                <p:cNvPr id="35932" name="Elbow Connector 186"/>
                <p:cNvCxnSpPr>
                  <a:cxnSpLocks noChangeShapeType="1"/>
                </p:cNvCxnSpPr>
                <p:nvPr/>
              </p:nvCxnSpPr>
              <p:spPr bwMode="auto">
                <a:xfrm rot="10800000" flipV="1">
                  <a:off x="2480" y="3334"/>
                  <a:ext cx="80" cy="0"/>
                </a:xfrm>
                <a:prstGeom prst="bentConnector3">
                  <a:avLst>
                    <a:gd name="adj1" fmla="val 94069"/>
                  </a:avLst>
                </a:prstGeom>
                <a:noFill/>
                <a:ln w="9525" algn="ctr">
                  <a:solidFill>
                    <a:schemeClr val="tx1"/>
                  </a:solidFill>
                  <a:miter lim="800000"/>
                  <a:headEnd/>
                  <a:tailEnd/>
                </a:ln>
              </p:spPr>
            </p:cxnSp>
            <p:cxnSp>
              <p:nvCxnSpPr>
                <p:cNvPr id="35933" name="Elbow Connector 187"/>
                <p:cNvCxnSpPr>
                  <a:cxnSpLocks noChangeShapeType="1"/>
                </p:cNvCxnSpPr>
                <p:nvPr/>
              </p:nvCxnSpPr>
              <p:spPr bwMode="auto">
                <a:xfrm rot="10800000" flipV="1">
                  <a:off x="2477" y="3460"/>
                  <a:ext cx="80" cy="0"/>
                </a:xfrm>
                <a:prstGeom prst="bentConnector3">
                  <a:avLst>
                    <a:gd name="adj1" fmla="val 94069"/>
                  </a:avLst>
                </a:prstGeom>
                <a:noFill/>
                <a:ln w="9525" algn="ctr">
                  <a:solidFill>
                    <a:schemeClr val="tx1"/>
                  </a:solidFill>
                  <a:miter lim="800000"/>
                  <a:headEnd/>
                  <a:tailEnd/>
                </a:ln>
              </p:spPr>
            </p:cxnSp>
            <p:cxnSp>
              <p:nvCxnSpPr>
                <p:cNvPr id="80" name="Straight Connector 147"/>
                <p:cNvCxnSpPr/>
                <p:nvPr/>
              </p:nvCxnSpPr>
              <p:spPr>
                <a:xfrm>
                  <a:off x="2559" y="3323"/>
                  <a:ext cx="10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147"/>
                <p:cNvCxnSpPr/>
                <p:nvPr/>
              </p:nvCxnSpPr>
              <p:spPr>
                <a:xfrm>
                  <a:off x="2555" y="3643"/>
                  <a:ext cx="10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147"/>
                <p:cNvCxnSpPr/>
                <p:nvPr/>
              </p:nvCxnSpPr>
              <p:spPr>
                <a:xfrm>
                  <a:off x="2556" y="3758"/>
                  <a:ext cx="10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147"/>
                <p:cNvCxnSpPr/>
                <p:nvPr/>
              </p:nvCxnSpPr>
              <p:spPr>
                <a:xfrm>
                  <a:off x="2562" y="3526"/>
                  <a:ext cx="10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145"/>
                <p:cNvCxnSpPr/>
                <p:nvPr/>
              </p:nvCxnSpPr>
              <p:spPr>
                <a:xfrm>
                  <a:off x="2556" y="3158"/>
                  <a:ext cx="10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72" name="Oval 171"/>
          <p:cNvSpPr/>
          <p:nvPr/>
        </p:nvSpPr>
        <p:spPr>
          <a:xfrm>
            <a:off x="2628900" y="6027738"/>
            <a:ext cx="838200" cy="3048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MDI</a:t>
            </a:r>
            <a:endParaRPr lang="en-US" sz="1200" dirty="0"/>
          </a:p>
        </p:txBody>
      </p:sp>
      <p:sp>
        <p:nvSpPr>
          <p:cNvPr id="183" name="Oval 182"/>
          <p:cNvSpPr/>
          <p:nvPr/>
        </p:nvSpPr>
        <p:spPr>
          <a:xfrm>
            <a:off x="4902200" y="4343400"/>
            <a:ext cx="1457325" cy="4762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Computing Model</a:t>
            </a:r>
          </a:p>
        </p:txBody>
      </p:sp>
      <p:grpSp>
        <p:nvGrpSpPr>
          <p:cNvPr id="36094" name="Group 258"/>
          <p:cNvGrpSpPr>
            <a:grpSpLocks/>
          </p:cNvGrpSpPr>
          <p:nvPr/>
        </p:nvGrpSpPr>
        <p:grpSpPr bwMode="auto">
          <a:xfrm>
            <a:off x="-263525" y="1663700"/>
            <a:ext cx="8164513" cy="1230313"/>
            <a:chOff x="-158750" y="1844531"/>
            <a:chExt cx="8164368" cy="1230457"/>
          </a:xfrm>
        </p:grpSpPr>
        <p:grpSp>
          <p:nvGrpSpPr>
            <p:cNvPr id="36095" name="Group 255"/>
            <p:cNvGrpSpPr>
              <a:grpSpLocks/>
            </p:cNvGrpSpPr>
            <p:nvPr/>
          </p:nvGrpSpPr>
          <p:grpSpPr bwMode="auto">
            <a:xfrm>
              <a:off x="-158750" y="1858241"/>
              <a:ext cx="3502025" cy="1216747"/>
              <a:chOff x="-158750" y="1858241"/>
              <a:chExt cx="3502025" cy="1216747"/>
            </a:xfrm>
          </p:grpSpPr>
          <p:cxnSp>
            <p:nvCxnSpPr>
              <p:cNvPr id="150" name="Straight Arrow Connector 149"/>
              <p:cNvCxnSpPr/>
              <p:nvPr/>
            </p:nvCxnSpPr>
            <p:spPr>
              <a:xfrm rot="5400000" flipH="1" flipV="1">
                <a:off x="1455647" y="893700"/>
                <a:ext cx="922445" cy="28526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208" name="Group 182"/>
              <p:cNvGrpSpPr>
                <a:grpSpLocks/>
              </p:cNvGrpSpPr>
              <p:nvPr/>
            </p:nvGrpSpPr>
            <p:grpSpPr bwMode="auto">
              <a:xfrm>
                <a:off x="-158750" y="2770188"/>
                <a:ext cx="1276350" cy="304800"/>
                <a:chOff x="227092" y="2667000"/>
                <a:chExt cx="1276538" cy="304604"/>
              </a:xfrm>
            </p:grpSpPr>
            <p:sp>
              <p:nvSpPr>
                <p:cNvPr id="109" name="Rounded Rectangle 108"/>
                <p:cNvSpPr/>
                <p:nvPr/>
              </p:nvSpPr>
              <p:spPr>
                <a:xfrm>
                  <a:off x="503353" y="2666964"/>
                  <a:ext cx="746221" cy="3046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endParaRPr lang="en-US"/>
                </a:p>
              </p:txBody>
            </p:sp>
            <p:sp>
              <p:nvSpPr>
                <p:cNvPr id="113" name="TextBox 112"/>
                <p:cNvSpPr txBox="1"/>
                <p:nvPr/>
              </p:nvSpPr>
              <p:spPr>
                <a:xfrm>
                  <a:off x="227092" y="2684417"/>
                  <a:ext cx="1276515" cy="274494"/>
                </a:xfrm>
                <a:prstGeom prst="rect">
                  <a:avLst/>
                </a:prstGeom>
                <a:noFill/>
              </p:spPr>
              <p:txBody>
                <a:bodyPr>
                  <a:spAutoFit/>
                </a:bodyPr>
                <a:lstStyle/>
                <a:p>
                  <a:pPr algn="ctr" fontAlgn="auto">
                    <a:spcBef>
                      <a:spcPts val="0"/>
                    </a:spcBef>
                    <a:spcAft>
                      <a:spcPts val="0"/>
                    </a:spcAft>
                    <a:defRPr/>
                  </a:pPr>
                  <a:r>
                    <a:rPr lang="en-US" sz="1200" dirty="0">
                      <a:solidFill>
                        <a:schemeClr val="tx2">
                          <a:lumMod val="60000"/>
                          <a:lumOff val="40000"/>
                        </a:schemeClr>
                      </a:solidFill>
                      <a:latin typeface="+mn-lt"/>
                      <a:cs typeface="+mn-cs"/>
                    </a:rPr>
                    <a:t>Mini-MAC</a:t>
                  </a:r>
                </a:p>
              </p:txBody>
            </p:sp>
          </p:grpSp>
        </p:grpSp>
        <p:grpSp>
          <p:nvGrpSpPr>
            <p:cNvPr id="2209" name="Group 256"/>
            <p:cNvGrpSpPr>
              <a:grpSpLocks/>
            </p:cNvGrpSpPr>
            <p:nvPr/>
          </p:nvGrpSpPr>
          <p:grpSpPr bwMode="auto">
            <a:xfrm>
              <a:off x="4425950" y="1855788"/>
              <a:ext cx="1582738" cy="1158875"/>
              <a:chOff x="4425950" y="1855788"/>
              <a:chExt cx="1582738" cy="1158875"/>
            </a:xfrm>
          </p:grpSpPr>
          <p:cxnSp>
            <p:nvCxnSpPr>
              <p:cNvPr id="162" name="Straight Arrow Connector 161"/>
              <p:cNvCxnSpPr>
                <a:stCxn id="239" idx="0"/>
                <a:endCxn id="6" idx="2"/>
              </p:cNvCxnSpPr>
              <p:nvPr/>
            </p:nvCxnSpPr>
            <p:spPr>
              <a:xfrm rot="16200000" flipV="1">
                <a:off x="4466292" y="1815222"/>
                <a:ext cx="854175" cy="935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210" name="Group 182"/>
              <p:cNvGrpSpPr>
                <a:grpSpLocks/>
              </p:cNvGrpSpPr>
              <p:nvPr/>
            </p:nvGrpSpPr>
            <p:grpSpPr bwMode="auto">
              <a:xfrm>
                <a:off x="4692650" y="2709863"/>
                <a:ext cx="1316038" cy="304800"/>
                <a:chOff x="227092" y="2667000"/>
                <a:chExt cx="1276538" cy="304604"/>
              </a:xfrm>
            </p:grpSpPr>
            <p:sp>
              <p:nvSpPr>
                <p:cNvPr id="239" name="Rounded Rectangle 238"/>
                <p:cNvSpPr/>
                <p:nvPr/>
              </p:nvSpPr>
              <p:spPr>
                <a:xfrm>
                  <a:off x="502638" y="2666957"/>
                  <a:ext cx="746815" cy="3046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endParaRPr lang="en-US"/>
                </a:p>
              </p:txBody>
            </p:sp>
            <p:sp>
              <p:nvSpPr>
                <p:cNvPr id="240" name="TextBox 239"/>
                <p:cNvSpPr txBox="1"/>
                <p:nvPr/>
              </p:nvSpPr>
              <p:spPr>
                <a:xfrm>
                  <a:off x="227009" y="2684410"/>
                  <a:ext cx="1276516" cy="274494"/>
                </a:xfrm>
                <a:prstGeom prst="rect">
                  <a:avLst/>
                </a:prstGeom>
                <a:noFill/>
              </p:spPr>
              <p:txBody>
                <a:bodyPr>
                  <a:spAutoFit/>
                </a:bodyPr>
                <a:lstStyle/>
                <a:p>
                  <a:pPr algn="ctr" fontAlgn="auto">
                    <a:spcBef>
                      <a:spcPts val="0"/>
                    </a:spcBef>
                    <a:spcAft>
                      <a:spcPts val="0"/>
                    </a:spcAft>
                    <a:defRPr/>
                  </a:pPr>
                  <a:r>
                    <a:rPr lang="en-US" sz="1200" dirty="0">
                      <a:solidFill>
                        <a:schemeClr val="tx2">
                          <a:lumMod val="60000"/>
                          <a:lumOff val="40000"/>
                        </a:schemeClr>
                      </a:solidFill>
                      <a:latin typeface="+mn-lt"/>
                      <a:cs typeface="+mn-cs"/>
                    </a:rPr>
                    <a:t>Mini-DET</a:t>
                  </a:r>
                </a:p>
              </p:txBody>
            </p:sp>
          </p:grpSp>
        </p:grpSp>
        <p:grpSp>
          <p:nvGrpSpPr>
            <p:cNvPr id="2211" name="Group 257"/>
            <p:cNvGrpSpPr>
              <a:grpSpLocks/>
            </p:cNvGrpSpPr>
            <p:nvPr/>
          </p:nvGrpSpPr>
          <p:grpSpPr bwMode="auto">
            <a:xfrm>
              <a:off x="5471967" y="1844531"/>
              <a:ext cx="2533651" cy="1071852"/>
              <a:chOff x="5471967" y="1844531"/>
              <a:chExt cx="2533651" cy="1071852"/>
            </a:xfrm>
          </p:grpSpPr>
          <p:cxnSp>
            <p:nvCxnSpPr>
              <p:cNvPr id="164" name="Straight Arrow Connector 163"/>
              <p:cNvCxnSpPr/>
              <p:nvPr/>
            </p:nvCxnSpPr>
            <p:spPr>
              <a:xfrm rot="16200000" flipV="1">
                <a:off x="5853743" y="1462801"/>
                <a:ext cx="857350" cy="16208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212" name="Group 182"/>
              <p:cNvGrpSpPr>
                <a:grpSpLocks/>
              </p:cNvGrpSpPr>
              <p:nvPr/>
            </p:nvGrpSpPr>
            <p:grpSpPr bwMode="auto">
              <a:xfrm>
                <a:off x="6407006" y="2597874"/>
                <a:ext cx="1598612" cy="318509"/>
                <a:chOff x="227092" y="2653300"/>
                <a:chExt cx="1276538" cy="318304"/>
              </a:xfrm>
            </p:grpSpPr>
            <p:sp>
              <p:nvSpPr>
                <p:cNvPr id="160" name="Rounded Rectangle 159"/>
                <p:cNvSpPr/>
                <p:nvPr/>
              </p:nvSpPr>
              <p:spPr>
                <a:xfrm>
                  <a:off x="503460" y="2666801"/>
                  <a:ext cx="746642" cy="30463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endParaRPr lang="en-US"/>
                </a:p>
              </p:txBody>
            </p:sp>
            <p:sp>
              <p:nvSpPr>
                <p:cNvPr id="161" name="TextBox 160"/>
                <p:cNvSpPr txBox="1"/>
                <p:nvPr/>
              </p:nvSpPr>
              <p:spPr>
                <a:xfrm>
                  <a:off x="227114" y="2652520"/>
                  <a:ext cx="1276516" cy="274493"/>
                </a:xfrm>
                <a:prstGeom prst="rect">
                  <a:avLst/>
                </a:prstGeom>
                <a:noFill/>
              </p:spPr>
              <p:txBody>
                <a:bodyPr>
                  <a:spAutoFit/>
                </a:bodyPr>
                <a:lstStyle/>
                <a:p>
                  <a:pPr algn="ctr" fontAlgn="auto">
                    <a:spcBef>
                      <a:spcPts val="0"/>
                    </a:spcBef>
                    <a:spcAft>
                      <a:spcPts val="0"/>
                    </a:spcAft>
                    <a:defRPr/>
                  </a:pPr>
                  <a:r>
                    <a:rPr lang="en-US" sz="1200" dirty="0">
                      <a:solidFill>
                        <a:schemeClr val="tx2">
                          <a:lumMod val="60000"/>
                          <a:lumOff val="40000"/>
                        </a:schemeClr>
                      </a:solidFill>
                      <a:latin typeface="+mn-lt"/>
                      <a:cs typeface="+mn-cs"/>
                    </a:rPr>
                    <a:t>Mini-COMP</a:t>
                  </a:r>
                </a:p>
              </p:txBody>
            </p:sp>
          </p:grpSp>
        </p:grpSp>
      </p:grpSp>
      <p:sp>
        <p:nvSpPr>
          <p:cNvPr id="6" name="Rectangle 5"/>
          <p:cNvSpPr/>
          <p:nvPr/>
        </p:nvSpPr>
        <p:spPr>
          <a:xfrm>
            <a:off x="3086100" y="668338"/>
            <a:ext cx="2679700" cy="118745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2881313" y="506413"/>
            <a:ext cx="3500437" cy="1479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TextBox 110"/>
          <p:cNvSpPr txBox="1"/>
          <p:nvPr/>
        </p:nvSpPr>
        <p:spPr>
          <a:xfrm>
            <a:off x="2998788" y="644525"/>
            <a:ext cx="2800350" cy="244475"/>
          </a:xfrm>
          <a:prstGeom prst="rect">
            <a:avLst/>
          </a:prstGeom>
          <a:noFill/>
        </p:spPr>
        <p:txBody>
          <a:bodyPr>
            <a:spAutoFit/>
          </a:bodyPr>
          <a:lstStyle/>
          <a:p>
            <a:pPr algn="ctr">
              <a:defRPr/>
            </a:pPr>
            <a:r>
              <a:rPr lang="en-US" sz="1050" dirty="0">
                <a:solidFill>
                  <a:schemeClr val="tx2">
                    <a:lumMod val="60000"/>
                    <a:lumOff val="40000"/>
                  </a:schemeClr>
                </a:solidFill>
              </a:rPr>
              <a:t>Super</a:t>
            </a:r>
            <a:r>
              <a:rPr lang="en-US" sz="1050" i="1" dirty="0">
                <a:solidFill>
                  <a:schemeClr val="tx2">
                    <a:lumMod val="60000"/>
                    <a:lumOff val="40000"/>
                  </a:schemeClr>
                </a:solidFill>
              </a:rPr>
              <a:t>B</a:t>
            </a:r>
            <a:r>
              <a:rPr lang="en-US" sz="1050" dirty="0">
                <a:solidFill>
                  <a:schemeClr val="tx2">
                    <a:lumMod val="60000"/>
                    <a:lumOff val="40000"/>
                  </a:schemeClr>
                </a:solidFill>
              </a:rPr>
              <a:t> Project Office - TDR Phase</a:t>
            </a:r>
          </a:p>
        </p:txBody>
      </p:sp>
      <p:sp>
        <p:nvSpPr>
          <p:cNvPr id="35891" name="TextBox 111"/>
          <p:cNvSpPr txBox="1">
            <a:spLocks noChangeArrowheads="1"/>
          </p:cNvSpPr>
          <p:nvPr/>
        </p:nvSpPr>
        <p:spPr bwMode="auto">
          <a:xfrm>
            <a:off x="3851275" y="915988"/>
            <a:ext cx="1412875" cy="190500"/>
          </a:xfrm>
          <a:prstGeom prst="rect">
            <a:avLst/>
          </a:prstGeom>
          <a:noFill/>
          <a:ln w="19050">
            <a:noFill/>
            <a:miter lim="800000"/>
            <a:headEnd/>
            <a:tailEnd/>
          </a:ln>
        </p:spPr>
        <p:txBody>
          <a:bodyPr lIns="45720" tIns="18288" rIns="45720" bIns="18288" anchor="ctr">
            <a:spAutoFit/>
          </a:bodyPr>
          <a:lstStyle/>
          <a:p>
            <a:pPr algn="ctr"/>
            <a:r>
              <a:rPr lang="en-US" sz="1000">
                <a:solidFill>
                  <a:srgbClr val="558ED5"/>
                </a:solidFill>
              </a:rPr>
              <a:t>Director (M.Giorgi)</a:t>
            </a:r>
          </a:p>
        </p:txBody>
      </p:sp>
      <p:sp>
        <p:nvSpPr>
          <p:cNvPr id="35892" name="Rectangle 195"/>
          <p:cNvSpPr>
            <a:spLocks noChangeArrowheads="1"/>
          </p:cNvSpPr>
          <p:nvPr/>
        </p:nvSpPr>
        <p:spPr bwMode="auto">
          <a:xfrm>
            <a:off x="3167063" y="1135063"/>
            <a:ext cx="733425" cy="549275"/>
          </a:xfrm>
          <a:prstGeom prst="rect">
            <a:avLst/>
          </a:prstGeom>
          <a:noFill/>
          <a:ln w="9525">
            <a:noFill/>
            <a:miter lim="800000"/>
            <a:headEnd/>
            <a:tailEnd/>
          </a:ln>
        </p:spPr>
        <p:txBody>
          <a:bodyPr>
            <a:spAutoFit/>
          </a:bodyPr>
          <a:lstStyle/>
          <a:p>
            <a:pPr algn="ctr"/>
            <a:r>
              <a:rPr lang="en-US" sz="1000">
                <a:solidFill>
                  <a:srgbClr val="558ED5"/>
                </a:solidFill>
              </a:rPr>
              <a:t>Deputy</a:t>
            </a:r>
            <a:br>
              <a:rPr lang="en-US" sz="1000">
                <a:solidFill>
                  <a:srgbClr val="558ED5"/>
                </a:solidFill>
              </a:rPr>
            </a:br>
            <a:r>
              <a:rPr lang="en-US" sz="1000">
                <a:solidFill>
                  <a:srgbClr val="558ED5"/>
                </a:solidFill>
              </a:rPr>
              <a:t>Director 1</a:t>
            </a:r>
          </a:p>
          <a:p>
            <a:pPr algn="ctr"/>
            <a:r>
              <a:rPr lang="en-US" sz="1000">
                <a:solidFill>
                  <a:srgbClr val="558ED5"/>
                </a:solidFill>
              </a:rPr>
              <a:t>(D.Hitlin)</a:t>
            </a:r>
          </a:p>
        </p:txBody>
      </p:sp>
      <p:sp>
        <p:nvSpPr>
          <p:cNvPr id="35893" name="Rectangle 196"/>
          <p:cNvSpPr>
            <a:spLocks noChangeArrowheads="1"/>
          </p:cNvSpPr>
          <p:nvPr/>
        </p:nvSpPr>
        <p:spPr bwMode="auto">
          <a:xfrm>
            <a:off x="4014788" y="1116013"/>
            <a:ext cx="733425" cy="549275"/>
          </a:xfrm>
          <a:prstGeom prst="rect">
            <a:avLst/>
          </a:prstGeom>
          <a:noFill/>
          <a:ln w="9525">
            <a:noFill/>
            <a:miter lim="800000"/>
            <a:headEnd/>
            <a:tailEnd/>
          </a:ln>
        </p:spPr>
        <p:txBody>
          <a:bodyPr wrap="none">
            <a:spAutoFit/>
          </a:bodyPr>
          <a:lstStyle/>
          <a:p>
            <a:pPr algn="ctr"/>
            <a:r>
              <a:rPr lang="en-US" sz="1000">
                <a:solidFill>
                  <a:srgbClr val="558ED5"/>
                </a:solidFill>
              </a:rPr>
              <a:t>Deputy</a:t>
            </a:r>
            <a:br>
              <a:rPr lang="en-US" sz="1000">
                <a:solidFill>
                  <a:srgbClr val="558ED5"/>
                </a:solidFill>
              </a:rPr>
            </a:br>
            <a:r>
              <a:rPr lang="en-US" sz="1000">
                <a:solidFill>
                  <a:srgbClr val="558ED5"/>
                </a:solidFill>
              </a:rPr>
              <a:t>Director 2</a:t>
            </a:r>
          </a:p>
          <a:p>
            <a:pPr algn="ctr"/>
            <a:r>
              <a:rPr lang="en-US" sz="1000">
                <a:solidFill>
                  <a:srgbClr val="558ED5"/>
                </a:solidFill>
              </a:rPr>
              <a:t>(D.Leith)</a:t>
            </a:r>
          </a:p>
        </p:txBody>
      </p:sp>
      <p:sp>
        <p:nvSpPr>
          <p:cNvPr id="35894" name="Rectangle 197"/>
          <p:cNvSpPr>
            <a:spLocks noChangeArrowheads="1"/>
          </p:cNvSpPr>
          <p:nvPr/>
        </p:nvSpPr>
        <p:spPr bwMode="auto">
          <a:xfrm>
            <a:off x="4848225" y="1116013"/>
            <a:ext cx="919163" cy="549275"/>
          </a:xfrm>
          <a:prstGeom prst="rect">
            <a:avLst/>
          </a:prstGeom>
          <a:noFill/>
          <a:ln w="9525">
            <a:noFill/>
            <a:miter lim="800000"/>
            <a:headEnd/>
            <a:tailEnd/>
          </a:ln>
        </p:spPr>
        <p:txBody>
          <a:bodyPr wrap="none">
            <a:spAutoFit/>
          </a:bodyPr>
          <a:lstStyle/>
          <a:p>
            <a:pPr algn="ctr"/>
            <a:r>
              <a:rPr lang="en-US" sz="1000">
                <a:solidFill>
                  <a:srgbClr val="558ED5"/>
                </a:solidFill>
              </a:rPr>
              <a:t>Deputy</a:t>
            </a:r>
            <a:br>
              <a:rPr lang="en-US" sz="1000">
                <a:solidFill>
                  <a:srgbClr val="558ED5"/>
                </a:solidFill>
              </a:rPr>
            </a:br>
            <a:r>
              <a:rPr lang="en-US" sz="1000">
                <a:solidFill>
                  <a:srgbClr val="558ED5"/>
                </a:solidFill>
              </a:rPr>
              <a:t>Director 3</a:t>
            </a:r>
          </a:p>
          <a:p>
            <a:pPr algn="ctr"/>
            <a:r>
              <a:rPr lang="en-US" sz="1000">
                <a:solidFill>
                  <a:srgbClr val="558ED5"/>
                </a:solidFill>
              </a:rPr>
              <a:t>(G.Wormser)</a:t>
            </a:r>
          </a:p>
        </p:txBody>
      </p:sp>
      <p:sp>
        <p:nvSpPr>
          <p:cNvPr id="133" name="Rectangle 132"/>
          <p:cNvSpPr/>
          <p:nvPr/>
        </p:nvSpPr>
        <p:spPr>
          <a:xfrm>
            <a:off x="3335338" y="1579563"/>
            <a:ext cx="2293937" cy="246062"/>
          </a:xfrm>
          <a:prstGeom prst="rect">
            <a:avLst/>
          </a:prstGeom>
        </p:spPr>
        <p:txBody>
          <a:bodyPr>
            <a:spAutoFit/>
          </a:bodyPr>
          <a:lstStyle/>
          <a:p>
            <a:pPr algn="ctr">
              <a:defRPr/>
            </a:pPr>
            <a:r>
              <a:rPr lang="en-US" sz="1000" dirty="0">
                <a:solidFill>
                  <a:schemeClr val="tx2">
                    <a:lumMod val="60000"/>
                    <a:lumOff val="40000"/>
                  </a:schemeClr>
                </a:solidFill>
              </a:rPr>
              <a:t>Administrative and scientific staff</a:t>
            </a:r>
          </a:p>
        </p:txBody>
      </p:sp>
      <p:pic>
        <p:nvPicPr>
          <p:cNvPr id="35896" name="Picture 6" descr="infn"/>
          <p:cNvPicPr>
            <a:picLocks noChangeAspect="1" noChangeArrowheads="1"/>
          </p:cNvPicPr>
          <p:nvPr/>
        </p:nvPicPr>
        <p:blipFill>
          <a:blip r:embed="rId3"/>
          <a:srcRect/>
          <a:stretch>
            <a:fillRect/>
          </a:stretch>
        </p:blipFill>
        <p:spPr bwMode="auto">
          <a:xfrm>
            <a:off x="5776913" y="706438"/>
            <a:ext cx="554037" cy="544512"/>
          </a:xfrm>
          <a:prstGeom prst="rect">
            <a:avLst/>
          </a:prstGeom>
          <a:noFill/>
          <a:ln w="9525">
            <a:noFill/>
            <a:miter lim="800000"/>
            <a:headEnd/>
            <a:tailEnd/>
          </a:ln>
        </p:spPr>
      </p:pic>
      <p:sp>
        <p:nvSpPr>
          <p:cNvPr id="262" name="Date Placeholder 261"/>
          <p:cNvSpPr>
            <a:spLocks noGrp="1"/>
          </p:cNvSpPr>
          <p:nvPr>
            <p:ph type="dt" sz="half" idx="10"/>
          </p:nvPr>
        </p:nvSpPr>
        <p:spPr/>
        <p:txBody>
          <a:bodyPr/>
          <a:lstStyle/>
          <a:p>
            <a:r>
              <a:rPr lang="en-US" smtClean="0"/>
              <a:t>Warwick April 14,2009</a:t>
            </a:r>
            <a:endParaRPr lang="en-US"/>
          </a:p>
        </p:txBody>
      </p:sp>
      <p:sp>
        <p:nvSpPr>
          <p:cNvPr id="263" name="Slide Number Placeholder 262"/>
          <p:cNvSpPr>
            <a:spLocks noGrp="1"/>
          </p:cNvSpPr>
          <p:nvPr>
            <p:ph type="sldNum" sz="quarter" idx="12"/>
          </p:nvPr>
        </p:nvSpPr>
        <p:spPr/>
        <p:txBody>
          <a:bodyPr/>
          <a:lstStyle/>
          <a:p>
            <a:fld id="{2743EBD0-19EB-41E8-92E3-E70AEADB721E}" type="slidenum">
              <a:rPr lang="en-US" smtClean="0"/>
              <a:pPr/>
              <a:t>25</a:t>
            </a:fld>
            <a:endParaRPr lang="en-US"/>
          </a:p>
        </p:txBody>
      </p:sp>
      <p:sp>
        <p:nvSpPr>
          <p:cNvPr id="264" name="Footer Placeholder 263"/>
          <p:cNvSpPr>
            <a:spLocks noGrp="1"/>
          </p:cNvSpPr>
          <p:nvPr>
            <p:ph type="ftr" sz="quarter" idx="11"/>
          </p:nvPr>
        </p:nvSpPr>
        <p:spPr/>
        <p:txBody>
          <a:bodyPr/>
          <a:lstStyle/>
          <a:p>
            <a:r>
              <a:rPr lang="en-US" smtClean="0"/>
              <a:t>Marcello A. Giorgi</a:t>
            </a:r>
            <a:endParaRPr lang="en-US"/>
          </a:p>
        </p:txBody>
      </p:sp>
      <p:pic>
        <p:nvPicPr>
          <p:cNvPr id="26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76400" y="-17711"/>
            <a:ext cx="533400" cy="554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0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225" grpId="0"/>
      <p:bldP spid="172" grpId="0" animBg="1"/>
      <p:bldP spid="1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6"/>
            <a:ext cx="8229600" cy="780445"/>
          </a:xfrm>
        </p:spPr>
        <p:txBody>
          <a:bodyPr/>
          <a:lstStyle/>
          <a:p>
            <a:r>
              <a:rPr lang="en-US" sz="3600" dirty="0" smtClean="0"/>
              <a:t>Steering Committee</a:t>
            </a:r>
            <a:endParaRPr lang="en-US" sz="3600" dirty="0"/>
          </a:p>
        </p:txBody>
      </p:sp>
      <p:sp>
        <p:nvSpPr>
          <p:cNvPr id="6" name="TextBox 5"/>
          <p:cNvSpPr txBox="1"/>
          <p:nvPr/>
        </p:nvSpPr>
        <p:spPr>
          <a:xfrm>
            <a:off x="168812" y="1083204"/>
            <a:ext cx="8736037" cy="5078313"/>
          </a:xfrm>
          <a:prstGeom prst="rect">
            <a:avLst/>
          </a:prstGeom>
          <a:noFill/>
        </p:spPr>
        <p:txBody>
          <a:bodyPr wrap="square" rtlCol="0">
            <a:spAutoFit/>
          </a:bodyPr>
          <a:lstStyle/>
          <a:p>
            <a:r>
              <a:rPr lang="en-US" dirty="0" smtClean="0"/>
              <a:t>Since 2006 a    Steering Committee is in place</a:t>
            </a:r>
          </a:p>
          <a:p>
            <a:endParaRPr lang="en-US" dirty="0"/>
          </a:p>
          <a:p>
            <a:r>
              <a:rPr lang="en-US" dirty="0" smtClean="0"/>
              <a:t>M.G. ( INFN Italy-Chair)</a:t>
            </a:r>
          </a:p>
          <a:p>
            <a:r>
              <a:rPr lang="en-US" dirty="0" err="1" smtClean="0"/>
              <a:t>W.Gradl</a:t>
            </a:r>
            <a:r>
              <a:rPr lang="en-US" dirty="0" smtClean="0"/>
              <a:t>  (Germany)</a:t>
            </a:r>
          </a:p>
          <a:p>
            <a:r>
              <a:rPr lang="en-US" dirty="0" err="1" smtClean="0"/>
              <a:t>P.Harrison</a:t>
            </a:r>
            <a:r>
              <a:rPr lang="en-US" dirty="0" smtClean="0"/>
              <a:t> (UK)</a:t>
            </a:r>
          </a:p>
          <a:p>
            <a:r>
              <a:rPr lang="en-US" dirty="0" err="1" smtClean="0"/>
              <a:t>D.Hitlin</a:t>
            </a:r>
            <a:r>
              <a:rPr lang="en-US" dirty="0" smtClean="0"/>
              <a:t> (USA)</a:t>
            </a:r>
          </a:p>
          <a:p>
            <a:r>
              <a:rPr lang="en-US" dirty="0" err="1" smtClean="0"/>
              <a:t>H.Jawahery</a:t>
            </a:r>
            <a:r>
              <a:rPr lang="en-US" dirty="0" smtClean="0"/>
              <a:t> (USA)</a:t>
            </a:r>
          </a:p>
          <a:p>
            <a:r>
              <a:rPr lang="en-US" dirty="0" err="1" smtClean="0"/>
              <a:t>D.Leith</a:t>
            </a:r>
            <a:r>
              <a:rPr lang="en-US" dirty="0" smtClean="0"/>
              <a:t>  (USA)</a:t>
            </a:r>
          </a:p>
          <a:p>
            <a:r>
              <a:rPr lang="en-US" dirty="0" err="1" smtClean="0"/>
              <a:t>E.Levichev</a:t>
            </a:r>
            <a:r>
              <a:rPr lang="en-US" dirty="0" smtClean="0"/>
              <a:t>(Russia)</a:t>
            </a:r>
          </a:p>
          <a:p>
            <a:r>
              <a:rPr lang="en-US" dirty="0" smtClean="0"/>
              <a:t>F. Martinez-Vidal (Spain)</a:t>
            </a:r>
          </a:p>
          <a:p>
            <a:r>
              <a:rPr lang="en-US" dirty="0" err="1" smtClean="0"/>
              <a:t>P.Raimondi</a:t>
            </a:r>
            <a:r>
              <a:rPr lang="en-US" dirty="0" smtClean="0"/>
              <a:t> (INFN Italy)</a:t>
            </a:r>
          </a:p>
          <a:p>
            <a:r>
              <a:rPr lang="en-US" dirty="0" err="1" smtClean="0"/>
              <a:t>M.Roney</a:t>
            </a:r>
            <a:r>
              <a:rPr lang="en-US" dirty="0" smtClean="0"/>
              <a:t> (Canada)</a:t>
            </a:r>
          </a:p>
          <a:p>
            <a:r>
              <a:rPr lang="en-US" dirty="0" err="1" smtClean="0"/>
              <a:t>G.Wormser</a:t>
            </a:r>
            <a:r>
              <a:rPr lang="en-US" dirty="0" smtClean="0"/>
              <a:t>  (France)</a:t>
            </a:r>
          </a:p>
          <a:p>
            <a:endParaRPr lang="en-US" dirty="0" smtClean="0"/>
          </a:p>
          <a:p>
            <a:r>
              <a:rPr lang="en-US" b="1" dirty="0" smtClean="0"/>
              <a:t>+ Detector Coordinators +Accelerator Coordinators</a:t>
            </a:r>
          </a:p>
          <a:p>
            <a:endParaRPr lang="en-US" dirty="0"/>
          </a:p>
          <a:p>
            <a:r>
              <a:rPr lang="en-US" dirty="0" smtClean="0">
                <a:solidFill>
                  <a:srgbClr val="FF0000"/>
                </a:solidFill>
              </a:rPr>
              <a:t>This committee is in a restructuring phase and will evolve into the International board of representatives</a:t>
            </a:r>
            <a:r>
              <a:rPr lang="en-US" dirty="0" smtClean="0"/>
              <a:t>.</a:t>
            </a:r>
          </a:p>
        </p:txBody>
      </p:sp>
      <p:cxnSp>
        <p:nvCxnSpPr>
          <p:cNvPr id="8" name="Straight Connector 7"/>
          <p:cNvCxnSpPr/>
          <p:nvPr/>
        </p:nvCxnSpPr>
        <p:spPr>
          <a:xfrm flipV="1">
            <a:off x="0" y="984738"/>
            <a:ext cx="9144000" cy="28136"/>
          </a:xfrm>
          <a:prstGeom prst="line">
            <a:avLst/>
          </a:prstGeom>
          <a:ln w="38100">
            <a:solidFill>
              <a:srgbClr val="F60A3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Warwick April 14,2009</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26</a:t>
            </a:fld>
            <a:endParaRPr lang="en-US"/>
          </a:p>
        </p:txBody>
      </p:sp>
      <p:sp>
        <p:nvSpPr>
          <p:cNvPr id="9" name="Footer Placeholder 8"/>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639762"/>
          </a:xfrm>
        </p:spPr>
        <p:txBody>
          <a:bodyPr/>
          <a:lstStyle/>
          <a:p>
            <a:r>
              <a:rPr lang="en-US" sz="3200" dirty="0" smtClean="0"/>
              <a:t>Detector (Proto) Technical Board </a:t>
            </a:r>
          </a:p>
        </p:txBody>
      </p:sp>
      <p:sp>
        <p:nvSpPr>
          <p:cNvPr id="36867" name="Rectangle 3"/>
          <p:cNvSpPr>
            <a:spLocks noGrp="1" noChangeArrowheads="1"/>
          </p:cNvSpPr>
          <p:nvPr>
            <p:ph type="body" sz="half" idx="1"/>
          </p:nvPr>
        </p:nvSpPr>
        <p:spPr>
          <a:xfrm>
            <a:off x="450850" y="1052513"/>
            <a:ext cx="8154988" cy="5530850"/>
          </a:xfrm>
        </p:spPr>
        <p:txBody>
          <a:bodyPr/>
          <a:lstStyle/>
          <a:p>
            <a:pPr>
              <a:lnSpc>
                <a:spcPct val="80000"/>
              </a:lnSpc>
              <a:buFontTx/>
              <a:buNone/>
            </a:pPr>
            <a:r>
              <a:rPr lang="en-US" sz="1800" smtClean="0"/>
              <a:t>Detector Coordinators – B.Ratcliff, F. Forti</a:t>
            </a:r>
          </a:p>
          <a:p>
            <a:pPr>
              <a:lnSpc>
                <a:spcPct val="80000"/>
              </a:lnSpc>
              <a:buFontTx/>
              <a:buNone/>
            </a:pPr>
            <a:r>
              <a:rPr lang="en-US" sz="1800" smtClean="0"/>
              <a:t>Technical Coordinator – W.Wisnieswki</a:t>
            </a:r>
          </a:p>
          <a:p>
            <a:pPr>
              <a:lnSpc>
                <a:spcPct val="80000"/>
              </a:lnSpc>
              <a:buFontTx/>
              <a:buNone/>
            </a:pPr>
            <a:endParaRPr lang="en-US" sz="1800" smtClean="0"/>
          </a:p>
          <a:p>
            <a:pPr>
              <a:lnSpc>
                <a:spcPct val="80000"/>
              </a:lnSpc>
            </a:pPr>
            <a:r>
              <a:rPr lang="en-US" sz="1800" smtClean="0"/>
              <a:t>SVT – G. Rizzo </a:t>
            </a:r>
          </a:p>
          <a:p>
            <a:pPr>
              <a:lnSpc>
                <a:spcPct val="80000"/>
              </a:lnSpc>
            </a:pPr>
            <a:r>
              <a:rPr lang="en-US" sz="1800" smtClean="0"/>
              <a:t>DCH – G. Finocchiaro</a:t>
            </a:r>
          </a:p>
          <a:p>
            <a:pPr>
              <a:lnSpc>
                <a:spcPct val="80000"/>
              </a:lnSpc>
            </a:pPr>
            <a:r>
              <a:rPr lang="en-US" sz="1800" smtClean="0"/>
              <a:t>PID – N.Arnaud, J.Va’vra</a:t>
            </a:r>
          </a:p>
          <a:p>
            <a:pPr>
              <a:lnSpc>
                <a:spcPct val="80000"/>
              </a:lnSpc>
            </a:pPr>
            <a:r>
              <a:rPr lang="en-US" sz="1800" smtClean="0"/>
              <a:t>EMC – D.Hitlin </a:t>
            </a:r>
            <a:r>
              <a:rPr lang="en-US" sz="1800" smtClean="0">
                <a:sym typeface="Wingdings" pitchFamily="2" charset="2"/>
              </a:rPr>
              <a:t> C.Cecchi, F.Porter</a:t>
            </a:r>
            <a:endParaRPr lang="en-US" sz="1800" smtClean="0"/>
          </a:p>
          <a:p>
            <a:pPr>
              <a:lnSpc>
                <a:spcPct val="80000"/>
              </a:lnSpc>
            </a:pPr>
            <a:r>
              <a:rPr lang="en-US" sz="1800" smtClean="0"/>
              <a:t>IFR – R.Calabrese</a:t>
            </a:r>
          </a:p>
          <a:p>
            <a:pPr>
              <a:lnSpc>
                <a:spcPct val="80000"/>
              </a:lnSpc>
            </a:pPr>
            <a:r>
              <a:rPr lang="en-US" sz="1800" smtClean="0"/>
              <a:t>Magnet – W.Wisniewski</a:t>
            </a:r>
          </a:p>
          <a:p>
            <a:pPr>
              <a:lnSpc>
                <a:spcPct val="80000"/>
              </a:lnSpc>
            </a:pPr>
            <a:r>
              <a:rPr lang="en-US" sz="1800" smtClean="0"/>
              <a:t>Electronics, Trigger, DAQ – D. Breton, U. Marconi</a:t>
            </a:r>
          </a:p>
          <a:p>
            <a:pPr>
              <a:lnSpc>
                <a:spcPct val="80000"/>
              </a:lnSpc>
            </a:pPr>
            <a:r>
              <a:rPr lang="en-US" sz="1800" smtClean="0"/>
              <a:t>Online/DAQ – </a:t>
            </a:r>
          </a:p>
          <a:p>
            <a:pPr>
              <a:lnSpc>
                <a:spcPct val="80000"/>
              </a:lnSpc>
            </a:pPr>
            <a:r>
              <a:rPr lang="en-US" sz="1800" smtClean="0"/>
              <a:t>Offline SW – </a:t>
            </a:r>
          </a:p>
          <a:p>
            <a:pPr lvl="1">
              <a:lnSpc>
                <a:spcPct val="80000"/>
              </a:lnSpc>
            </a:pPr>
            <a:r>
              <a:rPr lang="en-US" sz="1600" smtClean="0"/>
              <a:t>Simulation coordinator – D.Brown</a:t>
            </a:r>
          </a:p>
          <a:p>
            <a:pPr lvl="1">
              <a:lnSpc>
                <a:spcPct val="80000"/>
              </a:lnSpc>
            </a:pPr>
            <a:r>
              <a:rPr lang="en-US" sz="1600" smtClean="0"/>
              <a:t>Fast simulation – M. Rama</a:t>
            </a:r>
          </a:p>
          <a:p>
            <a:pPr lvl="1">
              <a:lnSpc>
                <a:spcPct val="80000"/>
              </a:lnSpc>
            </a:pPr>
            <a:r>
              <a:rPr lang="en-US" sz="1600" smtClean="0"/>
              <a:t>Full Simulation – F. Bianchi </a:t>
            </a:r>
          </a:p>
          <a:p>
            <a:pPr>
              <a:lnSpc>
                <a:spcPct val="80000"/>
              </a:lnSpc>
            </a:pPr>
            <a:r>
              <a:rPr lang="en-US" sz="1800" smtClean="0"/>
              <a:t>Rad monitor – </a:t>
            </a:r>
          </a:p>
          <a:p>
            <a:pPr>
              <a:lnSpc>
                <a:spcPct val="80000"/>
              </a:lnSpc>
            </a:pPr>
            <a:r>
              <a:rPr lang="en-US" sz="1800" smtClean="0"/>
              <a:t>Lumi monitor – </a:t>
            </a:r>
          </a:p>
          <a:p>
            <a:pPr>
              <a:lnSpc>
                <a:spcPct val="80000"/>
              </a:lnSpc>
            </a:pPr>
            <a:r>
              <a:rPr lang="en-US" sz="1800" smtClean="0"/>
              <a:t>Background simulation &amp; Machine Detector Interface –– M.Boscolo, E.Paoloni +M.Sullivan </a:t>
            </a:r>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228600"/>
            <a:ext cx="5562600" cy="639763"/>
          </a:xfrm>
        </p:spPr>
        <p:txBody>
          <a:bodyPr>
            <a:normAutofit fontScale="90000"/>
          </a:bodyPr>
          <a:lstStyle/>
          <a:p>
            <a:r>
              <a:rPr lang="en-US" sz="3600" smtClean="0"/>
              <a:t>Detector R&amp;D</a:t>
            </a:r>
          </a:p>
        </p:txBody>
      </p:sp>
      <p:sp>
        <p:nvSpPr>
          <p:cNvPr id="37891" name="Rectangle 3"/>
          <p:cNvSpPr>
            <a:spLocks noGrp="1" noChangeArrowheads="1"/>
          </p:cNvSpPr>
          <p:nvPr>
            <p:ph type="body" sz="half" idx="1"/>
          </p:nvPr>
        </p:nvSpPr>
        <p:spPr>
          <a:xfrm>
            <a:off x="457200" y="1066800"/>
            <a:ext cx="7848600" cy="1600200"/>
          </a:xfrm>
        </p:spPr>
        <p:txBody>
          <a:bodyPr/>
          <a:lstStyle/>
          <a:p>
            <a:pPr>
              <a:lnSpc>
                <a:spcPct val="80000"/>
              </a:lnSpc>
            </a:pPr>
            <a:r>
              <a:rPr lang="en-US" sz="1800" smtClean="0"/>
              <a:t>Main parts of Babar to reuse</a:t>
            </a:r>
          </a:p>
          <a:p>
            <a:pPr lvl="1">
              <a:lnSpc>
                <a:spcPct val="80000"/>
              </a:lnSpc>
            </a:pPr>
            <a:r>
              <a:rPr lang="en-US" sz="1600" smtClean="0"/>
              <a:t>Quartz bars of the DIRC</a:t>
            </a:r>
          </a:p>
          <a:p>
            <a:pPr lvl="1">
              <a:lnSpc>
                <a:spcPct val="80000"/>
              </a:lnSpc>
            </a:pPr>
            <a:r>
              <a:rPr lang="en-US" sz="1600" smtClean="0"/>
              <a:t>Barrel EMC CsI(Tl) crystal and mechanical structure</a:t>
            </a:r>
          </a:p>
          <a:p>
            <a:pPr lvl="1">
              <a:lnSpc>
                <a:spcPct val="80000"/>
              </a:lnSpc>
            </a:pPr>
            <a:r>
              <a:rPr lang="en-US" sz="1600" smtClean="0"/>
              <a:t>Superconducting coil and flux return yoke.</a:t>
            </a:r>
          </a:p>
        </p:txBody>
      </p:sp>
      <p:graphicFrame>
        <p:nvGraphicFramePr>
          <p:cNvPr id="12372" name="Group 84"/>
          <p:cNvGraphicFramePr>
            <a:graphicFrameLocks noGrp="1"/>
          </p:cNvGraphicFramePr>
          <p:nvPr/>
        </p:nvGraphicFramePr>
        <p:xfrm>
          <a:off x="381000" y="2420938"/>
          <a:ext cx="8458200" cy="3810635"/>
        </p:xfrm>
        <a:graphic>
          <a:graphicData uri="http://schemas.openxmlformats.org/drawingml/2006/table">
            <a:tbl>
              <a:tblPr/>
              <a:tblGrid>
                <a:gridCol w="1057275"/>
                <a:gridCol w="3667125"/>
                <a:gridCol w="3733800"/>
              </a:tblGrid>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R&amp;D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Engineering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SVT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Layer 0 thin pixels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Low mass mechanical support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Silicon strip layers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Readout architecture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High speed waveform digitizing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CF mechanical structure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Gas speed, cell size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Barrel PID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Photon detection for quartz bars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Standoff box replacement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Forw PID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Time of flight option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Focusing RICH option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Mechanical integration.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Electronics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EMC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LYSO characterization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Light detection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Readout electronics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Forward EMC mechanical support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IFR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Fiber disposition in scintillator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Location of photo-detectors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High speed data link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Radiation hard devices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Trigger strategy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Bhabha rejection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Warwick April 14,2009</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33350"/>
            <a:ext cx="8229600" cy="1143000"/>
          </a:xfrm>
        </p:spPr>
        <p:txBody>
          <a:bodyPr/>
          <a:lstStyle/>
          <a:p>
            <a:r>
              <a:rPr lang="en-US" sz="3600" smtClean="0"/>
              <a:t>Resources for Detector and Computing</a:t>
            </a:r>
          </a:p>
        </p:txBody>
      </p:sp>
      <p:pic>
        <p:nvPicPr>
          <p:cNvPr id="38915" name="Picture 4"/>
          <p:cNvPicPr>
            <a:picLocks noChangeAspect="1" noChangeArrowheads="1"/>
          </p:cNvPicPr>
          <p:nvPr/>
        </p:nvPicPr>
        <p:blipFill>
          <a:blip r:embed="rId3"/>
          <a:srcRect/>
          <a:stretch>
            <a:fillRect/>
          </a:stretch>
        </p:blipFill>
        <p:spPr bwMode="auto">
          <a:xfrm>
            <a:off x="76200" y="1308100"/>
            <a:ext cx="8839200" cy="2871788"/>
          </a:xfrm>
          <a:prstGeom prst="rect">
            <a:avLst/>
          </a:prstGeom>
          <a:noFill/>
          <a:ln w="9525">
            <a:noFill/>
            <a:miter lim="800000"/>
            <a:headEnd/>
            <a:tailEnd/>
          </a:ln>
        </p:spPr>
      </p:pic>
      <p:sp>
        <p:nvSpPr>
          <p:cNvPr id="38916" name="TextBox 3"/>
          <p:cNvSpPr txBox="1">
            <a:spLocks noChangeArrowheads="1"/>
          </p:cNvSpPr>
          <p:nvPr/>
        </p:nvSpPr>
        <p:spPr bwMode="auto">
          <a:xfrm>
            <a:off x="280988" y="4557713"/>
            <a:ext cx="8623300" cy="1754326"/>
          </a:xfrm>
          <a:prstGeom prst="rect">
            <a:avLst/>
          </a:prstGeom>
          <a:noFill/>
          <a:ln w="9525">
            <a:noFill/>
            <a:miter lim="800000"/>
            <a:headEnd/>
            <a:tailEnd/>
          </a:ln>
        </p:spPr>
        <p:txBody>
          <a:bodyPr>
            <a:spAutoFit/>
          </a:bodyPr>
          <a:lstStyle/>
          <a:p>
            <a:r>
              <a:rPr lang="en-US" b="1" dirty="0">
                <a:solidFill>
                  <a:srgbClr val="FF0000"/>
                </a:solidFill>
              </a:rPr>
              <a:t>Comment:  </a:t>
            </a:r>
            <a:r>
              <a:rPr lang="en-US" dirty="0">
                <a:solidFill>
                  <a:srgbClr val="FF0000"/>
                </a:solidFill>
              </a:rPr>
              <a:t>We don’t </a:t>
            </a:r>
            <a:r>
              <a:rPr lang="en-US" dirty="0" smtClean="0">
                <a:solidFill>
                  <a:srgbClr val="FF0000"/>
                </a:solidFill>
              </a:rPr>
              <a:t>consider at the moment  the need for hiring engineers </a:t>
            </a:r>
            <a:r>
              <a:rPr lang="en-US" dirty="0">
                <a:solidFill>
                  <a:srgbClr val="FF0000"/>
                </a:solidFill>
              </a:rPr>
              <a:t>for detector outside the present institutions that  are taking commitments in </a:t>
            </a:r>
            <a:r>
              <a:rPr lang="en-US" dirty="0" err="1" smtClean="0">
                <a:solidFill>
                  <a:srgbClr val="FF0000"/>
                </a:solidFill>
              </a:rPr>
              <a:t>SuperB</a:t>
            </a:r>
            <a:r>
              <a:rPr lang="en-US" dirty="0" smtClean="0">
                <a:solidFill>
                  <a:srgbClr val="FF0000"/>
                </a:solidFill>
              </a:rPr>
              <a:t>.</a:t>
            </a:r>
            <a:endParaRPr lang="en-US" dirty="0">
              <a:solidFill>
                <a:srgbClr val="FF0000"/>
              </a:solidFill>
            </a:endParaRPr>
          </a:p>
          <a:p>
            <a:r>
              <a:rPr lang="en-US" dirty="0">
                <a:solidFill>
                  <a:srgbClr val="0070C0"/>
                </a:solidFill>
              </a:rPr>
              <a:t>About </a:t>
            </a:r>
            <a:r>
              <a:rPr lang="en-US" dirty="0" smtClean="0">
                <a:solidFill>
                  <a:srgbClr val="0070C0"/>
                </a:solidFill>
              </a:rPr>
              <a:t> </a:t>
            </a:r>
            <a:r>
              <a:rPr lang="en-US" dirty="0" err="1" smtClean="0">
                <a:solidFill>
                  <a:srgbClr val="0070C0"/>
                </a:solidFill>
              </a:rPr>
              <a:t>experimentalists:we</a:t>
            </a:r>
            <a:r>
              <a:rPr lang="en-US" dirty="0" smtClean="0">
                <a:solidFill>
                  <a:srgbClr val="0070C0"/>
                </a:solidFill>
              </a:rPr>
              <a:t> are verifying the interest  of people already  in  </a:t>
            </a:r>
            <a:r>
              <a:rPr lang="en-US" dirty="0" err="1" smtClean="0">
                <a:solidFill>
                  <a:srgbClr val="0070C0"/>
                </a:solidFill>
              </a:rPr>
              <a:t>SuperB</a:t>
            </a:r>
            <a:r>
              <a:rPr lang="en-US" dirty="0" smtClean="0">
                <a:solidFill>
                  <a:srgbClr val="0070C0"/>
                </a:solidFill>
              </a:rPr>
              <a:t>, that have not yet chosen the detector subsystem .</a:t>
            </a:r>
            <a:r>
              <a:rPr lang="en-US" dirty="0">
                <a:solidFill>
                  <a:srgbClr val="0070C0"/>
                </a:solidFill>
              </a:rPr>
              <a:t> </a:t>
            </a:r>
            <a:r>
              <a:rPr lang="en-US" dirty="0" smtClean="0">
                <a:solidFill>
                  <a:srgbClr val="0070C0"/>
                </a:solidFill>
              </a:rPr>
              <a:t>We  estimate  however  the need to recruitment  about 10 </a:t>
            </a:r>
            <a:r>
              <a:rPr lang="en-US" dirty="0" err="1">
                <a:solidFill>
                  <a:srgbClr val="0070C0"/>
                </a:solidFill>
              </a:rPr>
              <a:t>postdocs</a:t>
            </a:r>
            <a:r>
              <a:rPr lang="en-US" dirty="0" smtClean="0">
                <a:solidFill>
                  <a:srgbClr val="FF0000"/>
                </a:solidFill>
              </a:rPr>
              <a:t>.</a:t>
            </a:r>
            <a:r>
              <a:rPr lang="en-US" dirty="0" smtClean="0">
                <a:solidFill>
                  <a:srgbClr val="0070C0"/>
                </a:solidFill>
              </a:rPr>
              <a:t>.</a:t>
            </a:r>
            <a:endParaRPr lang="en-US" dirty="0">
              <a:solidFill>
                <a:srgbClr val="0070C0"/>
              </a:solidFill>
            </a:endParaRPr>
          </a:p>
          <a:p>
            <a:r>
              <a:rPr lang="en-US" dirty="0">
                <a:solidFill>
                  <a:srgbClr val="FF0000"/>
                </a:solidFill>
              </a:rPr>
              <a:t>Computer manpower  (mostly </a:t>
            </a:r>
            <a:r>
              <a:rPr lang="en-US" dirty="0" err="1">
                <a:solidFill>
                  <a:srgbClr val="FF0000"/>
                </a:solidFill>
              </a:rPr>
              <a:t>postdocs</a:t>
            </a:r>
            <a:r>
              <a:rPr lang="en-US" dirty="0">
                <a:solidFill>
                  <a:srgbClr val="FF0000"/>
                </a:solidFill>
              </a:rPr>
              <a:t>) are needed quite soon.</a:t>
            </a:r>
          </a:p>
        </p:txBody>
      </p:sp>
      <p:cxnSp>
        <p:nvCxnSpPr>
          <p:cNvPr id="6" name="Straight Connector 5"/>
          <p:cNvCxnSpPr/>
          <p:nvPr/>
        </p:nvCxnSpPr>
        <p:spPr>
          <a:xfrm>
            <a:off x="0" y="1154113"/>
            <a:ext cx="9144000"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Warwick April 14,2009</a:t>
            </a:r>
            <a:endParaRPr lang="en-US"/>
          </a:p>
        </p:txBody>
      </p:sp>
      <p:sp>
        <p:nvSpPr>
          <p:cNvPr id="8" name="Slide Number Placeholder 7"/>
          <p:cNvSpPr>
            <a:spLocks noGrp="1"/>
          </p:cNvSpPr>
          <p:nvPr>
            <p:ph type="sldNum" sz="quarter" idx="12"/>
          </p:nvPr>
        </p:nvSpPr>
        <p:spPr/>
        <p:txBody>
          <a:bodyPr/>
          <a:lstStyle/>
          <a:p>
            <a:fld id="{2743EBD0-19EB-41E8-92E3-E70AEADB721E}"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body" idx="4294967295"/>
          </p:nvPr>
        </p:nvSpPr>
        <p:spPr>
          <a:xfrm>
            <a:off x="304800" y="1612900"/>
            <a:ext cx="8458200" cy="1370013"/>
          </a:xfrm>
        </p:spPr>
        <p:txBody>
          <a:bodyPr/>
          <a:lstStyle/>
          <a:p>
            <a:pPr eaLnBrk="1" hangingPunct="1">
              <a:lnSpc>
                <a:spcPct val="80000"/>
              </a:lnSpc>
              <a:buFontTx/>
              <a:buNone/>
            </a:pPr>
            <a:r>
              <a:rPr lang="en-US" i="1" smtClean="0"/>
              <a:t>Several preparatory meetings from 2005 to form the community and to prepare the CDR, delivered in may 2007.</a:t>
            </a:r>
          </a:p>
        </p:txBody>
      </p:sp>
      <p:sp>
        <p:nvSpPr>
          <p:cNvPr id="7" name="TextBox 6"/>
          <p:cNvSpPr txBox="1"/>
          <p:nvPr/>
        </p:nvSpPr>
        <p:spPr>
          <a:xfrm>
            <a:off x="411163" y="268288"/>
            <a:ext cx="8504237" cy="1200150"/>
          </a:xfrm>
          <a:prstGeom prst="rect">
            <a:avLst/>
          </a:prstGeom>
          <a:noFill/>
        </p:spPr>
        <p:txBody>
          <a:bodyPr>
            <a:spAutoFit/>
          </a:bodyPr>
          <a:lstStyle/>
          <a:p>
            <a:pPr>
              <a:defRPr/>
            </a:pPr>
            <a:r>
              <a:rPr lang="en-US" sz="2400" dirty="0">
                <a:latin typeface="+mj-lt"/>
              </a:rPr>
              <a:t>                       is  now  in TDR Phase.</a:t>
            </a:r>
          </a:p>
          <a:p>
            <a:pPr>
              <a:defRPr/>
            </a:pPr>
            <a:endParaRPr lang="en-US" sz="2400" dirty="0">
              <a:latin typeface="+mj-lt"/>
            </a:endParaRPr>
          </a:p>
          <a:p>
            <a:pPr>
              <a:defRPr/>
            </a:pPr>
            <a:r>
              <a:rPr lang="en-US" sz="2400" dirty="0">
                <a:latin typeface="+mj-lt"/>
              </a:rPr>
              <a:t>But  a bit of HISTORY:</a:t>
            </a:r>
          </a:p>
        </p:txBody>
      </p:sp>
      <p:pic>
        <p:nvPicPr>
          <p:cNvPr id="819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25563" y="180975"/>
            <a:ext cx="608012" cy="633413"/>
          </a:xfrm>
          <a:prstGeom prst="rect">
            <a:avLst/>
          </a:prstGeom>
          <a:noFill/>
          <a:ln w="9525">
            <a:noFill/>
            <a:miter lim="800000"/>
            <a:headEnd/>
            <a:tailEnd/>
          </a:ln>
        </p:spPr>
      </p:pic>
      <p:sp>
        <p:nvSpPr>
          <p:cNvPr id="11" name="TextBox 10"/>
          <p:cNvSpPr txBox="1"/>
          <p:nvPr/>
        </p:nvSpPr>
        <p:spPr>
          <a:xfrm>
            <a:off x="0" y="3179763"/>
            <a:ext cx="8947150" cy="3678237"/>
          </a:xfrm>
          <a:prstGeom prst="rect">
            <a:avLst/>
          </a:prstGeom>
          <a:noFill/>
        </p:spPr>
        <p:txBody>
          <a:bodyPr>
            <a:spAutoFit/>
          </a:bodyPr>
          <a:lstStyle/>
          <a:p>
            <a:pPr>
              <a:lnSpc>
                <a:spcPct val="90000"/>
              </a:lnSpc>
              <a:defRPr/>
            </a:pPr>
            <a:r>
              <a:rPr lang="en-US" dirty="0">
                <a:latin typeface="+mj-lt"/>
              </a:rPr>
              <a:t>IRC appointed by the President of INFN in summer 2007  (Chair: John </a:t>
            </a:r>
            <a:r>
              <a:rPr lang="en-US" dirty="0" err="1">
                <a:latin typeface="+mj-lt"/>
              </a:rPr>
              <a:t>Dainton</a:t>
            </a:r>
            <a:r>
              <a:rPr lang="en-US" dirty="0">
                <a:latin typeface="+mj-lt"/>
              </a:rPr>
              <a:t>)</a:t>
            </a:r>
          </a:p>
          <a:p>
            <a:pPr>
              <a:lnSpc>
                <a:spcPct val="90000"/>
              </a:lnSpc>
              <a:defRPr/>
            </a:pPr>
            <a:r>
              <a:rPr lang="en-US" sz="2400" dirty="0">
                <a:solidFill>
                  <a:srgbClr val="F01035"/>
                </a:solidFill>
                <a:latin typeface="+mj-lt"/>
              </a:rPr>
              <a:t>Preliminary meeting in Rome end July 2007 (committee with INFN management and proponents).</a:t>
            </a:r>
          </a:p>
          <a:p>
            <a:pPr>
              <a:lnSpc>
                <a:spcPct val="90000"/>
              </a:lnSpc>
              <a:defRPr/>
            </a:pPr>
            <a:r>
              <a:rPr lang="en-US" sz="2400" dirty="0">
                <a:solidFill>
                  <a:srgbClr val="F01035"/>
                </a:solidFill>
                <a:latin typeface="+mj-lt"/>
              </a:rPr>
              <a:t>First review meeting in LNF Nov. 12-13 , 2007.</a:t>
            </a:r>
          </a:p>
          <a:p>
            <a:pPr>
              <a:lnSpc>
                <a:spcPct val="90000"/>
              </a:lnSpc>
              <a:defRPr/>
            </a:pPr>
            <a:r>
              <a:rPr lang="en-US" sz="2400" dirty="0">
                <a:solidFill>
                  <a:srgbClr val="F01035"/>
                </a:solidFill>
                <a:latin typeface="+mj-lt"/>
              </a:rPr>
              <a:t>Final meeting before report to President of INFN in Rome, Apr. 29-30, 2008</a:t>
            </a:r>
            <a:r>
              <a:rPr lang="en-US" sz="2400" dirty="0">
                <a:latin typeface="+mj-lt"/>
              </a:rPr>
              <a:t> .</a:t>
            </a:r>
          </a:p>
          <a:p>
            <a:pPr>
              <a:lnSpc>
                <a:spcPct val="90000"/>
              </a:lnSpc>
              <a:defRPr/>
            </a:pPr>
            <a:endParaRPr lang="en-US" sz="2400" dirty="0">
              <a:latin typeface="+mj-lt"/>
            </a:endParaRPr>
          </a:p>
          <a:p>
            <a:pPr>
              <a:lnSpc>
                <a:spcPct val="90000"/>
              </a:lnSpc>
              <a:defRPr/>
            </a:pPr>
            <a:r>
              <a:rPr lang="en-US" sz="2400" dirty="0">
                <a:latin typeface="+mj-lt"/>
              </a:rPr>
              <a:t>IRC has delivered the report to the President of INFN  on May 30,2008.</a:t>
            </a:r>
          </a:p>
          <a:p>
            <a:pPr>
              <a:lnSpc>
                <a:spcPct val="90000"/>
              </a:lnSpc>
              <a:defRPr/>
            </a:pPr>
            <a:r>
              <a:rPr lang="en-US" sz="2400" dirty="0">
                <a:latin typeface="+mj-lt"/>
              </a:rPr>
              <a:t> </a:t>
            </a:r>
          </a:p>
          <a:p>
            <a:pPr>
              <a:defRPr/>
            </a:pPr>
            <a:endParaRPr lang="en-US" dirty="0">
              <a:latin typeface="+mj-lt"/>
            </a:endParaRPr>
          </a:p>
        </p:txBody>
      </p:sp>
      <p:cxnSp>
        <p:nvCxnSpPr>
          <p:cNvPr id="13" name="Straight Connector 12"/>
          <p:cNvCxnSpPr/>
          <p:nvPr/>
        </p:nvCxnSpPr>
        <p:spPr>
          <a:xfrm>
            <a:off x="0" y="1490663"/>
            <a:ext cx="9144000"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Warwick April 14,2009</a:t>
            </a:r>
            <a:endParaRPr lang="en-US"/>
          </a:p>
        </p:txBody>
      </p:sp>
      <p:sp>
        <p:nvSpPr>
          <p:cNvPr id="9" name="Slide Number Placeholder 8"/>
          <p:cNvSpPr>
            <a:spLocks noGrp="1"/>
          </p:cNvSpPr>
          <p:nvPr>
            <p:ph type="sldNum" sz="quarter" idx="12"/>
          </p:nvPr>
        </p:nvSpPr>
        <p:spPr/>
        <p:txBody>
          <a:bodyPr/>
          <a:lstStyle/>
          <a:p>
            <a:fld id="{2743EBD0-19EB-41E8-92E3-E70AEADB721E}" type="slidenum">
              <a:rPr lang="en-US" smtClean="0"/>
              <a:pPr/>
              <a:t>3</a:t>
            </a:fld>
            <a:endParaRPr lang="en-US"/>
          </a:p>
        </p:txBody>
      </p:sp>
      <p:sp>
        <p:nvSpPr>
          <p:cNvPr id="10" name="Footer Placeholder 9"/>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7"/>
          <p:cNvSpPr>
            <a:spLocks noChangeArrowheads="1"/>
          </p:cNvSpPr>
          <p:nvPr/>
        </p:nvSpPr>
        <p:spPr bwMode="auto">
          <a:xfrm flipH="1">
            <a:off x="4289425" y="1219200"/>
            <a:ext cx="881063" cy="196850"/>
          </a:xfrm>
          <a:prstGeom prst="rect">
            <a:avLst/>
          </a:prstGeom>
          <a:noFill/>
          <a:ln w="9525">
            <a:noFill/>
            <a:miter lim="800000"/>
            <a:headEnd/>
            <a:tailEnd/>
          </a:ln>
        </p:spPr>
        <p:txBody>
          <a:bodyPr lIns="27432" tIns="9144" rIns="27432" bIns="9144" anchor="ctr"/>
          <a:lstStyle/>
          <a:p>
            <a:endParaRPr lang="en-US" sz="1000">
              <a:latin typeface="Calibri" pitchFamily="34" charset="0"/>
            </a:endParaRPr>
          </a:p>
        </p:txBody>
      </p:sp>
      <p:sp>
        <p:nvSpPr>
          <p:cNvPr id="39939" name="Line 90"/>
          <p:cNvSpPr>
            <a:spLocks noChangeShapeType="1"/>
          </p:cNvSpPr>
          <p:nvPr/>
        </p:nvSpPr>
        <p:spPr bwMode="auto">
          <a:xfrm flipH="1">
            <a:off x="7196138" y="1708150"/>
            <a:ext cx="0" cy="6350"/>
          </a:xfrm>
          <a:prstGeom prst="line">
            <a:avLst/>
          </a:prstGeom>
          <a:noFill/>
          <a:ln w="19050" algn="ctr">
            <a:solidFill>
              <a:schemeClr val="tx1"/>
            </a:solidFill>
            <a:round/>
            <a:headEnd/>
            <a:tailEnd/>
          </a:ln>
        </p:spPr>
        <p:txBody>
          <a:bodyPr/>
          <a:lstStyle/>
          <a:p>
            <a:endParaRPr lang="en-US"/>
          </a:p>
        </p:txBody>
      </p:sp>
      <p:sp>
        <p:nvSpPr>
          <p:cNvPr id="39940" name="Line 92"/>
          <p:cNvSpPr>
            <a:spLocks noChangeShapeType="1"/>
          </p:cNvSpPr>
          <p:nvPr/>
        </p:nvSpPr>
        <p:spPr bwMode="auto">
          <a:xfrm flipH="1">
            <a:off x="6815138" y="1735138"/>
            <a:ext cx="0" cy="7937"/>
          </a:xfrm>
          <a:prstGeom prst="line">
            <a:avLst/>
          </a:prstGeom>
          <a:noFill/>
          <a:ln w="19050" algn="ctr">
            <a:solidFill>
              <a:schemeClr val="tx1"/>
            </a:solidFill>
            <a:round/>
            <a:headEnd/>
            <a:tailEnd/>
          </a:ln>
        </p:spPr>
        <p:txBody>
          <a:bodyPr/>
          <a:lstStyle/>
          <a:p>
            <a:endParaRPr lang="en-US"/>
          </a:p>
        </p:txBody>
      </p:sp>
      <p:grpSp>
        <p:nvGrpSpPr>
          <p:cNvPr id="2" name="Group 138"/>
          <p:cNvGrpSpPr>
            <a:grpSpLocks/>
          </p:cNvGrpSpPr>
          <p:nvPr/>
        </p:nvGrpSpPr>
        <p:grpSpPr bwMode="auto">
          <a:xfrm>
            <a:off x="4070350" y="1432864800"/>
            <a:ext cx="1035050" cy="716078388"/>
            <a:chOff x="1562098" y="4030309"/>
            <a:chExt cx="292896" cy="2019298"/>
          </a:xfrm>
        </p:grpSpPr>
        <p:cxnSp>
          <p:nvCxnSpPr>
            <p:cNvPr id="8" name="Straight Connector 7"/>
            <p:cNvCxnSpPr/>
            <p:nvPr/>
          </p:nvCxnSpPr>
          <p:spPr>
            <a:xfrm flipV="1">
              <a:off x="1703155" y="4752622"/>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137"/>
            <p:cNvGrpSpPr>
              <a:grpSpLocks/>
            </p:cNvGrpSpPr>
            <p:nvPr/>
          </p:nvGrpSpPr>
          <p:grpSpPr bwMode="auto">
            <a:xfrm>
              <a:off x="1562098" y="4030309"/>
              <a:ext cx="292896" cy="2019298"/>
              <a:chOff x="1562098" y="4019551"/>
              <a:chExt cx="292896" cy="2019298"/>
            </a:xfrm>
          </p:grpSpPr>
          <p:grpSp>
            <p:nvGrpSpPr>
              <p:cNvPr id="4" name="Group 135"/>
              <p:cNvGrpSpPr>
                <a:grpSpLocks/>
              </p:cNvGrpSpPr>
              <p:nvPr/>
            </p:nvGrpSpPr>
            <p:grpSpPr bwMode="auto">
              <a:xfrm>
                <a:off x="1562098" y="4019551"/>
                <a:ext cx="292896" cy="2019298"/>
                <a:chOff x="1562098" y="4041067"/>
                <a:chExt cx="292896" cy="2019298"/>
              </a:xfrm>
            </p:grpSpPr>
            <p:cxnSp>
              <p:nvCxnSpPr>
                <p:cNvPr id="12" name="Straight Connector 11"/>
                <p:cNvCxnSpPr/>
                <p:nvPr/>
              </p:nvCxnSpPr>
              <p:spPr>
                <a:xfrm rot="16200000" flipH="1">
                  <a:off x="697325" y="5048245"/>
                  <a:ext cx="2019298" cy="49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70184" y="4288720"/>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567040" y="4464930"/>
                  <a:ext cx="140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707648" y="4409366"/>
                  <a:ext cx="139260" cy="0"/>
                </a:xfrm>
                <a:prstGeom prst="line">
                  <a:avLst/>
                </a:prstGeom>
                <a:ln>
                  <a:solidFill>
                    <a:srgbClr val="F60A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565243" y="4650666"/>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70184" y="4833229"/>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570184" y="5014207"/>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70184" y="5195180"/>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62098" y="5371390"/>
                  <a:ext cx="141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67040" y="5561890"/>
                  <a:ext cx="140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71532" y="5741278"/>
                  <a:ext cx="141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74676" y="5928604"/>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709444" y="4938005"/>
                  <a:ext cx="140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712589" y="5126915"/>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12589" y="5309478"/>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07648" y="5498393"/>
                  <a:ext cx="139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09444" y="5674603"/>
                  <a:ext cx="140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13937" y="5842880"/>
                  <a:ext cx="141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709444" y="6034733"/>
                <a:ext cx="140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942" name="TextBox 95"/>
          <p:cNvSpPr txBox="1">
            <a:spLocks noChangeArrowheads="1"/>
          </p:cNvSpPr>
          <p:nvPr/>
        </p:nvSpPr>
        <p:spPr bwMode="auto">
          <a:xfrm>
            <a:off x="314325" y="801688"/>
            <a:ext cx="4214813" cy="5078412"/>
          </a:xfrm>
          <a:prstGeom prst="rect">
            <a:avLst/>
          </a:prstGeom>
          <a:noFill/>
          <a:ln w="9525">
            <a:noFill/>
            <a:miter lim="800000"/>
            <a:headEnd/>
            <a:tailEnd/>
          </a:ln>
        </p:spPr>
        <p:txBody>
          <a:bodyPr>
            <a:spAutoFit/>
          </a:bodyPr>
          <a:lstStyle/>
          <a:p>
            <a:endParaRPr lang="en-US">
              <a:solidFill>
                <a:srgbClr val="FF0000"/>
              </a:solidFill>
              <a:latin typeface="Calibri" pitchFamily="34" charset="0"/>
            </a:endParaRPr>
          </a:p>
          <a:p>
            <a:r>
              <a:rPr lang="en-US">
                <a:latin typeface="Calibri" pitchFamily="34" charset="0"/>
              </a:rPr>
              <a:t>Linac:  Boni/Seeman</a:t>
            </a:r>
          </a:p>
          <a:p>
            <a:r>
              <a:rPr lang="en-US">
                <a:latin typeface="Calibri" pitchFamily="34" charset="0"/>
              </a:rPr>
              <a:t>Parameters: Raimondi/ Seeman</a:t>
            </a:r>
          </a:p>
          <a:p>
            <a:r>
              <a:rPr lang="en-US">
                <a:latin typeface="Calibri" pitchFamily="34" charset="0"/>
              </a:rPr>
              <a:t>Magnets:  (LNF)/XX                     	   </a:t>
            </a:r>
          </a:p>
          <a:p>
            <a:r>
              <a:rPr lang="en-US">
                <a:latin typeface="Calibri" pitchFamily="34" charset="0"/>
              </a:rPr>
              <a:t>Optics: Biagini/Wienands</a:t>
            </a:r>
          </a:p>
          <a:p>
            <a:r>
              <a:rPr lang="en-US">
                <a:latin typeface="Calibri" pitchFamily="34" charset="0"/>
              </a:rPr>
              <a:t>Mechanical Design: Tomassini/XX	   </a:t>
            </a:r>
          </a:p>
          <a:p>
            <a:r>
              <a:rPr lang="en-US">
                <a:latin typeface="Calibri" pitchFamily="34" charset="0"/>
              </a:rPr>
              <a:t>Beam Dynamics: Zobov/Novokhatski</a:t>
            </a:r>
          </a:p>
          <a:p>
            <a:r>
              <a:rPr lang="en-US">
                <a:latin typeface="Calibri" pitchFamily="34" charset="0"/>
              </a:rPr>
              <a:t>IR/Final Focus: Sullivan/Raimondi 	  </a:t>
            </a:r>
          </a:p>
          <a:p>
            <a:r>
              <a:rPr lang="en-US">
                <a:latin typeface="Calibri" pitchFamily="34" charset="0"/>
              </a:rPr>
              <a:t>Polarization: Wienands/Wittmer</a:t>
            </a:r>
          </a:p>
          <a:p>
            <a:r>
              <a:rPr lang="en-US">
                <a:latin typeface="Calibri" pitchFamily="34" charset="0"/>
              </a:rPr>
              <a:t>Vacuum:  (LNF)/ XX	  </a:t>
            </a:r>
          </a:p>
          <a:p>
            <a:r>
              <a:rPr lang="en-US">
                <a:latin typeface="Calibri" pitchFamily="34" charset="0"/>
              </a:rPr>
              <a:t>RF/Feedback: Drago/Bertsche </a:t>
            </a:r>
          </a:p>
          <a:p>
            <a:r>
              <a:rPr lang="en-US">
                <a:latin typeface="Calibri" pitchFamily="34" charset="0"/>
              </a:rPr>
              <a:t>Damping Rings/Transfer Lines: Guiducci</a:t>
            </a:r>
          </a:p>
          <a:p>
            <a:r>
              <a:rPr lang="en-US">
                <a:latin typeface="Calibri" pitchFamily="34" charset="0"/>
              </a:rPr>
              <a:t>Alignment: Sgamma/XX	  </a:t>
            </a:r>
          </a:p>
          <a:p>
            <a:r>
              <a:rPr lang="en-US">
                <a:latin typeface="Calibri" pitchFamily="34" charset="0"/>
              </a:rPr>
              <a:t>Control System: Stecchi/ XX</a:t>
            </a:r>
          </a:p>
          <a:p>
            <a:r>
              <a:rPr lang="en-US">
                <a:latin typeface="Calibri" pitchFamily="34" charset="0"/>
              </a:rPr>
              <a:t>Diagnostics: Serio/XX   </a:t>
            </a:r>
          </a:p>
          <a:p>
            <a:r>
              <a:rPr lang="en-US">
                <a:latin typeface="Calibri" pitchFamily="34" charset="0"/>
              </a:rPr>
              <a:t>Power Supplies: Ricci/ XX</a:t>
            </a:r>
          </a:p>
          <a:p>
            <a:r>
              <a:rPr lang="en-US">
                <a:latin typeface="Calibri" pitchFamily="34" charset="0"/>
              </a:rPr>
              <a:t>Fluids: Pellegrino/ XX		  </a:t>
            </a:r>
          </a:p>
          <a:p>
            <a:r>
              <a:rPr lang="en-US">
                <a:latin typeface="Calibri" pitchFamily="34" charset="0"/>
              </a:rPr>
              <a:t>Rad. Protection: Esposito/ XX		</a:t>
            </a:r>
          </a:p>
        </p:txBody>
      </p:sp>
      <p:sp>
        <p:nvSpPr>
          <p:cNvPr id="30" name="TextBox 29"/>
          <p:cNvSpPr txBox="1"/>
          <p:nvPr/>
        </p:nvSpPr>
        <p:spPr>
          <a:xfrm>
            <a:off x="225425" y="239713"/>
            <a:ext cx="8918575" cy="646331"/>
          </a:xfrm>
          <a:prstGeom prst="rect">
            <a:avLst/>
          </a:prstGeom>
          <a:noFill/>
        </p:spPr>
        <p:txBody>
          <a:bodyPr>
            <a:spAutoFit/>
          </a:bodyPr>
          <a:lstStyle/>
          <a:p>
            <a:pPr>
              <a:defRPr/>
            </a:pPr>
            <a:r>
              <a:rPr lang="en-US" sz="3600" dirty="0">
                <a:latin typeface="+mn-lt"/>
              </a:rPr>
              <a:t>Accelerator         </a:t>
            </a:r>
            <a:r>
              <a:rPr lang="en-US" sz="3600" dirty="0" smtClean="0">
                <a:latin typeface="+mn-lt"/>
              </a:rPr>
              <a:t>responsibilities </a:t>
            </a:r>
            <a:r>
              <a:rPr lang="en-US" sz="2400" dirty="0" smtClean="0">
                <a:solidFill>
                  <a:srgbClr val="FF0000"/>
                </a:solidFill>
                <a:latin typeface="+mn-lt"/>
              </a:rPr>
              <a:t>(already assigned)</a:t>
            </a:r>
            <a:endParaRPr lang="en-US" sz="2400" dirty="0">
              <a:solidFill>
                <a:srgbClr val="FF0000"/>
              </a:solidFill>
              <a:latin typeface="+mn-lt"/>
            </a:endParaRPr>
          </a:p>
        </p:txBody>
      </p:sp>
      <p:cxnSp>
        <p:nvCxnSpPr>
          <p:cNvPr id="32" name="Straight Connector 31"/>
          <p:cNvCxnSpPr/>
          <p:nvPr/>
        </p:nvCxnSpPr>
        <p:spPr>
          <a:xfrm flipV="1">
            <a:off x="0" y="885825"/>
            <a:ext cx="9144000" cy="14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04714" y="1547446"/>
            <a:ext cx="4135901" cy="3693319"/>
          </a:xfrm>
          <a:prstGeom prst="rect">
            <a:avLst/>
          </a:prstGeom>
          <a:solidFill>
            <a:schemeClr val="bg2">
              <a:lumMod val="90000"/>
            </a:schemeClr>
          </a:solidFill>
          <a:ln w="12700">
            <a:solidFill>
              <a:srgbClr val="F60A31"/>
            </a:solidFill>
          </a:ln>
        </p:spPr>
        <p:txBody>
          <a:bodyPr wrap="square" rtlCol="0">
            <a:spAutoFit/>
          </a:bodyPr>
          <a:lstStyle/>
          <a:p>
            <a:r>
              <a:rPr lang="en-US" dirty="0" smtClean="0"/>
              <a:t>Beyond Italy and USA  the inventory of  available resources is in progress and  the assignment of  responsibilities is not yet final.</a:t>
            </a:r>
          </a:p>
          <a:p>
            <a:r>
              <a:rPr lang="en-US" dirty="0" smtClean="0"/>
              <a:t>From a recent meeting in France we know that a total of 8.5 FTE  for accelerator are available from </a:t>
            </a:r>
            <a:r>
              <a:rPr lang="en-US" dirty="0" err="1" smtClean="0"/>
              <a:t>Annecy,Orsay</a:t>
            </a:r>
            <a:r>
              <a:rPr lang="en-US" dirty="0" smtClean="0"/>
              <a:t> and </a:t>
            </a:r>
            <a:r>
              <a:rPr lang="en-US" dirty="0" err="1" smtClean="0"/>
              <a:t>Saclay</a:t>
            </a:r>
            <a:r>
              <a:rPr lang="en-US" dirty="0" smtClean="0"/>
              <a:t>.</a:t>
            </a:r>
          </a:p>
          <a:p>
            <a:endParaRPr lang="en-US" dirty="0" smtClean="0"/>
          </a:p>
          <a:p>
            <a:r>
              <a:rPr lang="en-US" dirty="0" smtClean="0"/>
              <a:t>Recruitment is going on:</a:t>
            </a:r>
          </a:p>
          <a:p>
            <a:r>
              <a:rPr lang="en-US" dirty="0" smtClean="0"/>
              <a:t>8 FTE from Novosibirsk</a:t>
            </a:r>
          </a:p>
          <a:p>
            <a:r>
              <a:rPr lang="en-US" dirty="0" smtClean="0"/>
              <a:t>We expect soon to finalize the participation from UK and Canada.</a:t>
            </a:r>
            <a:endParaRPr lang="en-US" dirty="0"/>
          </a:p>
        </p:txBody>
      </p:sp>
      <p:sp>
        <p:nvSpPr>
          <p:cNvPr id="33" name="Date Placeholder 32"/>
          <p:cNvSpPr>
            <a:spLocks noGrp="1"/>
          </p:cNvSpPr>
          <p:nvPr>
            <p:ph type="dt" sz="half" idx="10"/>
          </p:nvPr>
        </p:nvSpPr>
        <p:spPr/>
        <p:txBody>
          <a:bodyPr/>
          <a:lstStyle/>
          <a:p>
            <a:r>
              <a:rPr lang="en-US" smtClean="0"/>
              <a:t>Warwick April 14,2009</a:t>
            </a:r>
            <a:endParaRPr lang="en-US"/>
          </a:p>
        </p:txBody>
      </p:sp>
      <p:sp>
        <p:nvSpPr>
          <p:cNvPr id="34" name="Slide Number Placeholder 33"/>
          <p:cNvSpPr>
            <a:spLocks noGrp="1"/>
          </p:cNvSpPr>
          <p:nvPr>
            <p:ph type="sldNum" sz="quarter" idx="12"/>
          </p:nvPr>
        </p:nvSpPr>
        <p:spPr/>
        <p:txBody>
          <a:bodyPr/>
          <a:lstStyle/>
          <a:p>
            <a:fld id="{2743EBD0-19EB-41E8-92E3-E70AEADB721E}" type="slidenum">
              <a:rPr lang="en-US" smtClean="0"/>
              <a:pPr/>
              <a:t>30</a:t>
            </a:fld>
            <a:endParaRPr lang="en-US"/>
          </a:p>
        </p:txBody>
      </p:sp>
      <p:sp>
        <p:nvSpPr>
          <p:cNvPr id="35" name="Footer Placeholder 34"/>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Warwick April 14,2009</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31</a:t>
            </a:fld>
            <a:endParaRPr lang="en-US"/>
          </a:p>
        </p:txBody>
      </p:sp>
      <p:sp>
        <p:nvSpPr>
          <p:cNvPr id="491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7" name="Table 6"/>
          <p:cNvGraphicFramePr>
            <a:graphicFrameLocks noGrp="1"/>
          </p:cNvGraphicFramePr>
          <p:nvPr/>
        </p:nvGraphicFramePr>
        <p:xfrm>
          <a:off x="609600" y="167321"/>
          <a:ext cx="4038600" cy="3718879"/>
        </p:xfrm>
        <a:graphic>
          <a:graphicData uri="http://schemas.openxmlformats.org/drawingml/2006/table">
            <a:tbl>
              <a:tblPr/>
              <a:tblGrid>
                <a:gridCol w="2946068"/>
                <a:gridCol w="1092532"/>
              </a:tblGrid>
              <a:tr h="213679">
                <a:tc gridSpan="2">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US"/>
                    </a:p>
                  </a:txBody>
                  <a:tcPr/>
                </a:tc>
              </a:tr>
              <a:tr h="176524">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tcPr>
                </a:tc>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dirty="0">
                          <a:latin typeface="Arial"/>
                          <a:ea typeface="Times New Roman"/>
                          <a:cs typeface="Times New Roman"/>
                        </a:rPr>
                        <a:t>Project </a:t>
                      </a:r>
                      <a:r>
                        <a:rPr lang="en-US" sz="1000" dirty="0" err="1">
                          <a:latin typeface="Arial"/>
                          <a:ea typeface="Times New Roman"/>
                          <a:cs typeface="Times New Roman"/>
                        </a:rPr>
                        <a:t>Oversite</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Seeman</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Raimondi</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a:latin typeface="Arial"/>
                          <a:ea typeface="Times New Roman"/>
                          <a:cs typeface="Times New Roman"/>
                        </a:rPr>
                        <a:t>Accelerator Physics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Raimondi</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Variola</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a:latin typeface="Arial"/>
                          <a:ea typeface="Times New Roman"/>
                          <a:cs typeface="Times New Roman"/>
                        </a:rPr>
                        <a:t>Magnets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Sanelli</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dirty="0">
                          <a:latin typeface="Arial"/>
                          <a:ea typeface="Times New Roman"/>
                          <a:cs typeface="Times New Roman"/>
                        </a:rPr>
                        <a:t>Mechanical design</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Tomassini</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Kharakh</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a:latin typeface="Arial"/>
                          <a:ea typeface="Times New Roman"/>
                          <a:cs typeface="Times New Roman"/>
                        </a:rPr>
                        <a:t>Reused components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Sullivan</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MacFarlane</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Kharakh</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a:latin typeface="Arial"/>
                          <a:ea typeface="Times New Roman"/>
                          <a:cs typeface="Times New Roman"/>
                        </a:rPr>
                        <a:t>Parameters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Raimondi</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Seeman</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a:latin typeface="Arial"/>
                          <a:ea typeface="Times New Roman"/>
                          <a:cs typeface="Times New Roman"/>
                        </a:rPr>
                        <a:t>Diagnostics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Serio</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Wittmer</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a:latin typeface="Arial"/>
                          <a:ea typeface="Times New Roman"/>
                          <a:cs typeface="Times New Roman"/>
                        </a:rPr>
                        <a:t>Power supplies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Ricci</a:t>
                      </a:r>
                      <a:endParaRPr lang="en-US" sz="1100">
                        <a:latin typeface="Calibri"/>
                        <a:ea typeface="Calibri"/>
                        <a:cs typeface="Times New Roman"/>
                      </a:endParaRPr>
                    </a:p>
                  </a:txBody>
                  <a:tcPr marL="68580" marR="68580" marT="0" marB="0" anchor="b">
                    <a:lnL>
                      <a:noFill/>
                    </a:lnL>
                    <a:lnR>
                      <a:noFill/>
                    </a:lnR>
                    <a:lnT>
                      <a:noFill/>
                    </a:lnT>
                    <a:lnB>
                      <a:noFill/>
                    </a:lnB>
                  </a:tcPr>
                </a:tc>
              </a:tr>
              <a:tr h="152628">
                <a:tc>
                  <a:txBody>
                    <a:bodyPr/>
                    <a:lstStyle/>
                    <a:p>
                      <a:pPr marL="0" marR="0">
                        <a:lnSpc>
                          <a:spcPct val="115000"/>
                        </a:lnSpc>
                        <a:spcBef>
                          <a:spcPts val="0"/>
                        </a:spcBef>
                        <a:spcAft>
                          <a:spcPts val="0"/>
                        </a:spcAft>
                      </a:pPr>
                      <a:r>
                        <a:rPr lang="en-US" sz="1000">
                          <a:latin typeface="Arial"/>
                          <a:ea typeface="Times New Roman"/>
                          <a:cs typeface="Times New Roman"/>
                        </a:rPr>
                        <a:t>Beam dynamics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Zobov</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Novokhatski</a:t>
                      </a:r>
                      <a:endParaRPr lang="en-US" sz="1100">
                        <a:latin typeface="Calibri"/>
                        <a:ea typeface="Calibri"/>
                        <a:cs typeface="Times New Roman"/>
                      </a:endParaRPr>
                    </a:p>
                  </a:txBody>
                  <a:tcPr marL="68580" marR="68580" marT="0" marB="0" anchor="b">
                    <a:lnL>
                      <a:noFill/>
                    </a:lnL>
                    <a:lnR>
                      <a:noFill/>
                    </a:lnR>
                    <a:lnT>
                      <a:noFill/>
                    </a:lnT>
                    <a:lnB>
                      <a:noFill/>
                    </a:lnB>
                  </a:tcPr>
                </a:tc>
              </a:tr>
              <a:tr h="17652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dirty="0" err="1">
                          <a:latin typeface="Arial"/>
                          <a:ea typeface="Times New Roman"/>
                          <a:cs typeface="Times New Roman"/>
                        </a:rPr>
                        <a:t>Nikitin</a:t>
                      </a:r>
                      <a:endParaRPr lang="en-US" sz="1100" dirty="0">
                        <a:latin typeface="Calibri"/>
                        <a:ea typeface="Calibri"/>
                        <a:cs typeface="Times New Roman"/>
                      </a:endParaRPr>
                    </a:p>
                  </a:txBody>
                  <a:tcPr marL="68580" marR="68580" marT="0" marB="0" anchor="b">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533400" y="3908346"/>
          <a:ext cx="4191000" cy="2873454"/>
        </p:xfrm>
        <a:graphic>
          <a:graphicData uri="http://schemas.openxmlformats.org/drawingml/2006/table">
            <a:tbl>
              <a:tblPr/>
              <a:tblGrid>
                <a:gridCol w="3057241"/>
                <a:gridCol w="1133759"/>
              </a:tblGrid>
              <a:tr h="220982">
                <a:tc>
                  <a:txBody>
                    <a:bodyPr/>
                    <a:lstStyle/>
                    <a:p>
                      <a:pPr marL="0" marR="0">
                        <a:lnSpc>
                          <a:spcPct val="115000"/>
                        </a:lnSpc>
                        <a:spcBef>
                          <a:spcPts val="0"/>
                        </a:spcBef>
                        <a:spcAft>
                          <a:spcPts val="0"/>
                        </a:spcAft>
                      </a:pPr>
                      <a:r>
                        <a:rPr lang="en-US" sz="1000" dirty="0">
                          <a:latin typeface="Arial"/>
                          <a:ea typeface="Times New Roman"/>
                          <a:cs typeface="Times New Roman"/>
                        </a:rPr>
                        <a:t>Mechanical design</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Tomassini</a:t>
                      </a:r>
                      <a:endParaRPr lang="en-US" sz="1100">
                        <a:latin typeface="Calibri"/>
                        <a:ea typeface="Calibri"/>
                        <a:cs typeface="Times New Roman"/>
                      </a:endParaRPr>
                    </a:p>
                  </a:txBody>
                  <a:tcPr marL="68580" marR="68580" marT="0" marB="0" anchor="b">
                    <a:lnL>
                      <a:noFill/>
                    </a:lnL>
                    <a:lnR>
                      <a:noFill/>
                    </a:lnR>
                    <a:lnT>
                      <a:noFill/>
                    </a:lnT>
                    <a:lnB>
                      <a:noFill/>
                    </a:lnB>
                  </a:tcPr>
                </a:tc>
              </a:tr>
              <a:tr h="220982">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Kharakh</a:t>
                      </a:r>
                      <a:endParaRPr lang="en-US" sz="1100">
                        <a:latin typeface="Calibri"/>
                        <a:ea typeface="Calibri"/>
                        <a:cs typeface="Times New Roman"/>
                      </a:endParaRPr>
                    </a:p>
                  </a:txBody>
                  <a:tcPr marL="68580" marR="68580" marT="0" marB="0" anchor="b">
                    <a:lnL>
                      <a:noFill/>
                    </a:lnL>
                    <a:lnR>
                      <a:noFill/>
                    </a:lnR>
                    <a:lnT>
                      <a:noFill/>
                    </a:lnT>
                    <a:lnB>
                      <a:noFill/>
                    </a:lnB>
                  </a:tcPr>
                </a:tc>
              </a:tr>
              <a:tr h="207820">
                <a:tc>
                  <a:txBody>
                    <a:bodyPr/>
                    <a:lstStyle/>
                    <a:p>
                      <a:pPr marL="0" marR="0">
                        <a:lnSpc>
                          <a:spcPct val="115000"/>
                        </a:lnSpc>
                        <a:spcBef>
                          <a:spcPts val="0"/>
                        </a:spcBef>
                        <a:spcAft>
                          <a:spcPts val="0"/>
                        </a:spcAft>
                      </a:pPr>
                      <a:r>
                        <a:rPr lang="en-US" sz="1000">
                          <a:latin typeface="Arial"/>
                          <a:ea typeface="Times New Roman"/>
                          <a:cs typeface="Times New Roman"/>
                        </a:rPr>
                        <a:t>Reused components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Sullivan</a:t>
                      </a:r>
                      <a:endParaRPr lang="en-US" sz="1100">
                        <a:latin typeface="Calibri"/>
                        <a:ea typeface="Calibri"/>
                        <a:cs typeface="Times New Roman"/>
                      </a:endParaRPr>
                    </a:p>
                  </a:txBody>
                  <a:tcPr marL="68580" marR="68580" marT="0" marB="0" anchor="b">
                    <a:lnL>
                      <a:noFill/>
                    </a:lnL>
                    <a:lnR>
                      <a:noFill/>
                    </a:lnR>
                    <a:lnT>
                      <a:noFill/>
                    </a:lnT>
                    <a:lnB>
                      <a:noFill/>
                    </a:lnB>
                  </a:tcPr>
                </a:tc>
              </a:tr>
              <a:tr h="21031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MacFarlane</a:t>
                      </a:r>
                      <a:endParaRPr lang="en-US" sz="1100">
                        <a:latin typeface="Calibri"/>
                        <a:ea typeface="Calibri"/>
                        <a:cs typeface="Times New Roman"/>
                      </a:endParaRPr>
                    </a:p>
                  </a:txBody>
                  <a:tcPr marL="68580" marR="68580" marT="0" marB="0" anchor="b">
                    <a:lnL>
                      <a:noFill/>
                    </a:lnL>
                    <a:lnR>
                      <a:noFill/>
                    </a:lnR>
                    <a:lnT>
                      <a:noFill/>
                    </a:lnT>
                    <a:lnB>
                      <a:noFill/>
                    </a:lnB>
                  </a:tcPr>
                </a:tc>
              </a:tr>
              <a:tr h="21031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dirty="0" err="1">
                          <a:latin typeface="Arial"/>
                          <a:ea typeface="Times New Roman"/>
                          <a:cs typeface="Times New Roman"/>
                        </a:rPr>
                        <a:t>Kharakh</a:t>
                      </a:r>
                      <a:endParaRPr lang="en-US" sz="1100" dirty="0">
                        <a:latin typeface="Calibri"/>
                        <a:ea typeface="Calibri"/>
                        <a:cs typeface="Times New Roman"/>
                      </a:endParaRPr>
                    </a:p>
                  </a:txBody>
                  <a:tcPr marL="68580" marR="68580" marT="0" marB="0" anchor="b">
                    <a:lnL>
                      <a:noFill/>
                    </a:lnL>
                    <a:lnR>
                      <a:noFill/>
                    </a:lnR>
                    <a:lnT>
                      <a:noFill/>
                    </a:lnT>
                    <a:lnB>
                      <a:noFill/>
                    </a:lnB>
                  </a:tcPr>
                </a:tc>
              </a:tr>
              <a:tr h="207820">
                <a:tc>
                  <a:txBody>
                    <a:bodyPr/>
                    <a:lstStyle/>
                    <a:p>
                      <a:pPr marL="0" marR="0">
                        <a:lnSpc>
                          <a:spcPct val="115000"/>
                        </a:lnSpc>
                        <a:spcBef>
                          <a:spcPts val="0"/>
                        </a:spcBef>
                        <a:spcAft>
                          <a:spcPts val="0"/>
                        </a:spcAft>
                      </a:pPr>
                      <a:r>
                        <a:rPr lang="en-US" sz="1000">
                          <a:latin typeface="Arial"/>
                          <a:ea typeface="Times New Roman"/>
                          <a:cs typeface="Times New Roman"/>
                        </a:rPr>
                        <a:t>Parameters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dirty="0">
                          <a:latin typeface="Arial"/>
                          <a:ea typeface="Times New Roman"/>
                          <a:cs typeface="Times New Roman"/>
                        </a:rPr>
                        <a:t>Raimondi</a:t>
                      </a:r>
                      <a:endParaRPr lang="en-US" sz="1100" dirty="0">
                        <a:latin typeface="Calibri"/>
                        <a:ea typeface="Calibri"/>
                        <a:cs typeface="Times New Roman"/>
                      </a:endParaRPr>
                    </a:p>
                  </a:txBody>
                  <a:tcPr marL="68580" marR="68580" marT="0" marB="0" anchor="b">
                    <a:lnL>
                      <a:noFill/>
                    </a:lnL>
                    <a:lnR>
                      <a:noFill/>
                    </a:lnR>
                    <a:lnT>
                      <a:noFill/>
                    </a:lnT>
                    <a:lnB>
                      <a:noFill/>
                    </a:lnB>
                  </a:tcPr>
                </a:tc>
              </a:tr>
              <a:tr h="21031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Seeman</a:t>
                      </a:r>
                      <a:endParaRPr lang="en-US" sz="1100">
                        <a:latin typeface="Calibri"/>
                        <a:ea typeface="Calibri"/>
                        <a:cs typeface="Times New Roman"/>
                      </a:endParaRPr>
                    </a:p>
                  </a:txBody>
                  <a:tcPr marL="68580" marR="68580" marT="0" marB="0" anchor="b">
                    <a:lnL>
                      <a:noFill/>
                    </a:lnL>
                    <a:lnR>
                      <a:noFill/>
                    </a:lnR>
                    <a:lnT>
                      <a:noFill/>
                    </a:lnT>
                    <a:lnB>
                      <a:noFill/>
                    </a:lnB>
                  </a:tcPr>
                </a:tc>
              </a:tr>
              <a:tr h="207820">
                <a:tc>
                  <a:txBody>
                    <a:bodyPr/>
                    <a:lstStyle/>
                    <a:p>
                      <a:pPr marL="0" marR="0">
                        <a:lnSpc>
                          <a:spcPct val="115000"/>
                        </a:lnSpc>
                        <a:spcBef>
                          <a:spcPts val="0"/>
                        </a:spcBef>
                        <a:spcAft>
                          <a:spcPts val="0"/>
                        </a:spcAft>
                      </a:pPr>
                      <a:r>
                        <a:rPr lang="en-US" sz="1000">
                          <a:latin typeface="Arial"/>
                          <a:ea typeface="Times New Roman"/>
                          <a:cs typeface="Times New Roman"/>
                        </a:rPr>
                        <a:t>Diagnostics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Serio</a:t>
                      </a:r>
                      <a:endParaRPr lang="en-US" sz="1100">
                        <a:latin typeface="Calibri"/>
                        <a:ea typeface="Calibri"/>
                        <a:cs typeface="Times New Roman"/>
                      </a:endParaRPr>
                    </a:p>
                  </a:txBody>
                  <a:tcPr marL="68580" marR="68580" marT="0" marB="0" anchor="b">
                    <a:lnL>
                      <a:noFill/>
                    </a:lnL>
                    <a:lnR>
                      <a:noFill/>
                    </a:lnR>
                    <a:lnT>
                      <a:noFill/>
                    </a:lnT>
                    <a:lnB>
                      <a:noFill/>
                    </a:lnB>
                  </a:tcPr>
                </a:tc>
              </a:tr>
              <a:tr h="21031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Wittmer</a:t>
                      </a:r>
                      <a:endParaRPr lang="en-US" sz="1100">
                        <a:latin typeface="Calibri"/>
                        <a:ea typeface="Calibri"/>
                        <a:cs typeface="Times New Roman"/>
                      </a:endParaRPr>
                    </a:p>
                  </a:txBody>
                  <a:tcPr marL="68580" marR="68580" marT="0" marB="0" anchor="b">
                    <a:lnL>
                      <a:noFill/>
                    </a:lnL>
                    <a:lnR>
                      <a:noFill/>
                    </a:lnR>
                    <a:lnT>
                      <a:noFill/>
                    </a:lnT>
                    <a:lnB>
                      <a:noFill/>
                    </a:lnB>
                  </a:tcPr>
                </a:tc>
              </a:tr>
              <a:tr h="207820">
                <a:tc>
                  <a:txBody>
                    <a:bodyPr/>
                    <a:lstStyle/>
                    <a:p>
                      <a:pPr marL="0" marR="0">
                        <a:lnSpc>
                          <a:spcPct val="115000"/>
                        </a:lnSpc>
                        <a:spcBef>
                          <a:spcPts val="0"/>
                        </a:spcBef>
                        <a:spcAft>
                          <a:spcPts val="0"/>
                        </a:spcAft>
                      </a:pPr>
                      <a:r>
                        <a:rPr lang="en-US" sz="1000">
                          <a:latin typeface="Arial"/>
                          <a:ea typeface="Times New Roman"/>
                          <a:cs typeface="Times New Roman"/>
                        </a:rPr>
                        <a:t>Power supplies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Ricci</a:t>
                      </a:r>
                      <a:endParaRPr lang="en-US" sz="1100">
                        <a:latin typeface="Calibri"/>
                        <a:ea typeface="Calibri"/>
                        <a:cs typeface="Times New Roman"/>
                      </a:endParaRPr>
                    </a:p>
                  </a:txBody>
                  <a:tcPr marL="68580" marR="68580" marT="0" marB="0" anchor="b">
                    <a:lnL>
                      <a:noFill/>
                    </a:lnL>
                    <a:lnR>
                      <a:noFill/>
                    </a:lnR>
                    <a:lnT>
                      <a:noFill/>
                    </a:lnT>
                    <a:lnB>
                      <a:noFill/>
                    </a:lnB>
                  </a:tcPr>
                </a:tc>
              </a:tr>
              <a:tr h="207820">
                <a:tc>
                  <a:txBody>
                    <a:bodyPr/>
                    <a:lstStyle/>
                    <a:p>
                      <a:endParaRPr lang="en-US" dirty="0"/>
                    </a:p>
                  </a:txBody>
                  <a:tcPr marL="68580" marR="68580" marT="0" marB="0" anchor="b">
                    <a:lnL>
                      <a:noFill/>
                    </a:lnL>
                    <a:lnR>
                      <a:noFill/>
                    </a:lnR>
                    <a:lnT>
                      <a:noFill/>
                    </a:lnT>
                    <a:lnB>
                      <a:noFill/>
                    </a:lnB>
                  </a:tcPr>
                </a:tc>
                <a:tc>
                  <a:txBody>
                    <a:bodyPr/>
                    <a:lstStyle/>
                    <a:p>
                      <a:endParaRPr lang="en-US" dirty="0"/>
                    </a:p>
                  </a:txBody>
                  <a:tcPr marL="68580" marR="68580" marT="0" marB="0" anchor="b">
                    <a:lnL>
                      <a:noFill/>
                    </a:lnL>
                    <a:lnR>
                      <a:noFill/>
                    </a:lnR>
                    <a:lnT>
                      <a:noFill/>
                    </a:lnT>
                    <a:lnB>
                      <a:noFill/>
                    </a:lnB>
                  </a:tcPr>
                </a:tc>
              </a:tr>
              <a:tr h="210314">
                <a:tc>
                  <a:txBody>
                    <a:bodyPr/>
                    <a:lstStyle/>
                    <a:p>
                      <a:endParaRPr lang="en-US" dirty="0"/>
                    </a:p>
                  </a:txBody>
                  <a:tcPr marL="68580" marR="68580" marT="0" marB="0" anchor="b">
                    <a:lnL>
                      <a:noFill/>
                    </a:lnL>
                    <a:lnR>
                      <a:noFill/>
                    </a:lnR>
                    <a:lnT>
                      <a:noFill/>
                    </a:lnT>
                    <a:lnB>
                      <a:noFill/>
                    </a:lnB>
                  </a:tcPr>
                </a:tc>
                <a:tc>
                  <a:txBody>
                    <a:bodyPr/>
                    <a:lstStyle/>
                    <a:p>
                      <a:endParaRPr lang="en-US" dirty="0"/>
                    </a:p>
                  </a:txBody>
                  <a:tcPr marL="68580" marR="68580" marT="0" marB="0" anchor="b">
                    <a:lnL>
                      <a:noFill/>
                    </a:lnL>
                    <a:lnR>
                      <a:noFill/>
                    </a:lnR>
                    <a:lnT>
                      <a:noFill/>
                    </a:lnT>
                    <a:lnB>
                      <a:noFill/>
                    </a:lnB>
                  </a:tcPr>
                </a:tc>
              </a:tr>
              <a:tr h="210314">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5181600" y="1752600"/>
          <a:ext cx="3403600" cy="4023360"/>
        </p:xfrm>
        <a:graphic>
          <a:graphicData uri="http://schemas.openxmlformats.org/drawingml/2006/table">
            <a:tbl>
              <a:tblPr/>
              <a:tblGrid>
                <a:gridCol w="2482850"/>
                <a:gridCol w="920750"/>
              </a:tblGrid>
              <a:tr h="190500">
                <a:tc>
                  <a:txBody>
                    <a:bodyPr/>
                    <a:lstStyle/>
                    <a:p>
                      <a:pPr marL="0" marR="0">
                        <a:lnSpc>
                          <a:spcPct val="115000"/>
                        </a:lnSpc>
                        <a:spcBef>
                          <a:spcPts val="0"/>
                        </a:spcBef>
                        <a:spcAft>
                          <a:spcPts val="0"/>
                        </a:spcAft>
                      </a:pPr>
                      <a:r>
                        <a:rPr lang="en-US" sz="1000" dirty="0">
                          <a:latin typeface="Arial"/>
                          <a:ea typeface="Times New Roman"/>
                          <a:cs typeface="Times New Roman"/>
                        </a:rPr>
                        <a:t>Vacuum</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Clozza</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Lollo</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Kharakh</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RF/Feedback</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Drago</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Bertsche</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Alignment</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Sgamma</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Control system</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Stecchi</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Cooling systems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Pellegrino</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Parameters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Raimondi</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Seeman</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Radiation monitoring</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Esposito</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Polarization</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Wienands</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Cai</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IR/Final Focus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Sullivan</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Raimondi</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Paoloni</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Damping rings and transport lines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Guiducci</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Yocky</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1000">
                          <a:latin typeface="Arial"/>
                          <a:ea typeface="Times New Roman"/>
                          <a:cs typeface="Times New Roman"/>
                        </a:rPr>
                        <a:t>Beam-beam simulations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Piminov</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Levichev</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dirty="0" err="1">
                          <a:latin typeface="Arial"/>
                          <a:ea typeface="Times New Roman"/>
                          <a:cs typeface="Times New Roman"/>
                        </a:rPr>
                        <a:t>Shatilov</a:t>
                      </a:r>
                      <a:endParaRPr lang="en-US" sz="1100" dirty="0">
                        <a:latin typeface="Calibri"/>
                        <a:ea typeface="Calibri"/>
                        <a:cs typeface="Times New Roman"/>
                      </a:endParaRPr>
                    </a:p>
                  </a:txBody>
                  <a:tcPr marL="68580" marR="68580" marT="0" marB="0" anchor="b">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5181600" y="762000"/>
          <a:ext cx="3403600" cy="961644"/>
        </p:xfrm>
        <a:graphic>
          <a:graphicData uri="http://schemas.openxmlformats.org/drawingml/2006/table">
            <a:tbl>
              <a:tblPr/>
              <a:tblGrid>
                <a:gridCol w="2482850"/>
                <a:gridCol w="920750"/>
              </a:tblGrid>
              <a:tr h="190500">
                <a:tc>
                  <a:txBody>
                    <a:bodyPr/>
                    <a:lstStyle/>
                    <a:p>
                      <a:pPr marL="0" marR="0">
                        <a:lnSpc>
                          <a:spcPct val="115000"/>
                        </a:lnSpc>
                        <a:spcBef>
                          <a:spcPts val="0"/>
                        </a:spcBef>
                        <a:spcAft>
                          <a:spcPts val="0"/>
                        </a:spcAft>
                      </a:pPr>
                      <a:r>
                        <a:rPr lang="en-US" sz="1000" dirty="0">
                          <a:latin typeface="Arial"/>
                          <a:ea typeface="Times New Roman"/>
                          <a:cs typeface="Times New Roman"/>
                        </a:rPr>
                        <a:t>Beam </a:t>
                      </a:r>
                      <a:r>
                        <a:rPr lang="en-US" sz="1000" dirty="0" smtClean="0">
                          <a:latin typeface="Arial"/>
                          <a:ea typeface="Times New Roman"/>
                          <a:cs typeface="Times New Roman"/>
                        </a:rPr>
                        <a:t>dynamics (</a:t>
                      </a:r>
                      <a:r>
                        <a:rPr lang="en-US" sz="1000" dirty="0" err="1" smtClean="0">
                          <a:latin typeface="Arial"/>
                          <a:ea typeface="Times New Roman"/>
                          <a:cs typeface="Times New Roman"/>
                        </a:rPr>
                        <a:t>alread</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Zobov</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Novokhatski</a:t>
                      </a:r>
                      <a:endParaRPr lang="en-US" sz="110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dirty="0" err="1">
                          <a:latin typeface="Arial"/>
                          <a:ea typeface="Times New Roman"/>
                          <a:cs typeface="Times New Roman"/>
                        </a:rPr>
                        <a:t>Nikitin</a:t>
                      </a:r>
                      <a:endParaRPr lang="en-US" sz="1100" dirty="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dirty="0" err="1">
                          <a:latin typeface="Arial"/>
                          <a:ea typeface="Times New Roman"/>
                          <a:cs typeface="Times New Roman"/>
                        </a:rPr>
                        <a:t>Boscolo</a:t>
                      </a:r>
                      <a:endParaRPr lang="en-US" sz="1100" dirty="0">
                        <a:latin typeface="Calibri"/>
                        <a:ea typeface="Calibri"/>
                        <a:cs typeface="Times New Roman"/>
                      </a:endParaRPr>
                    </a:p>
                  </a:txBody>
                  <a:tcPr marL="68580" marR="68580" marT="0" marB="0" anchor="b">
                    <a:lnL>
                      <a:noFill/>
                    </a:lnL>
                    <a:lnR>
                      <a:noFill/>
                    </a:lnR>
                    <a:lnT>
                      <a:noFill/>
                    </a:lnT>
                    <a:lnB>
                      <a:noFill/>
                    </a:lnB>
                  </a:tcPr>
                </a:tc>
              </a:tr>
              <a:tr h="190500">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000" dirty="0" err="1">
                          <a:latin typeface="Arial"/>
                          <a:ea typeface="Times New Roman"/>
                          <a:cs typeface="Times New Roman"/>
                        </a:rPr>
                        <a:t>Demma</a:t>
                      </a:r>
                      <a:endParaRPr lang="en-US" sz="1100" dirty="0">
                        <a:latin typeface="Calibri"/>
                        <a:ea typeface="Calibri"/>
                        <a:cs typeface="Times New Roman"/>
                      </a:endParaRPr>
                    </a:p>
                  </a:txBody>
                  <a:tcPr marL="68580" marR="68580" marT="0" marB="0" anchor="b">
                    <a:lnL>
                      <a:noFill/>
                    </a:lnL>
                    <a:lnR>
                      <a:noFill/>
                    </a:lnR>
                    <a:lnT>
                      <a:noFill/>
                    </a:lnT>
                    <a:lnB>
                      <a:noFill/>
                    </a:lnB>
                  </a:tcPr>
                </a:tc>
              </a:tr>
            </a:tbl>
          </a:graphicData>
        </a:graphic>
      </p:graphicFrame>
      <p:pic>
        <p:nvPicPr>
          <p:cNvPr id="1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0"/>
            <a:ext cx="365125" cy="379270"/>
          </a:xfrm>
          <a:prstGeom prst="rect">
            <a:avLst/>
          </a:prstGeom>
          <a:noFill/>
          <a:ln w="9525">
            <a:noFill/>
            <a:miter lim="800000"/>
            <a:headEnd/>
            <a:tailEnd/>
          </a:ln>
        </p:spPr>
      </p:pic>
      <p:sp>
        <p:nvSpPr>
          <p:cNvPr id="14" name="TextBox 13"/>
          <p:cNvSpPr txBox="1"/>
          <p:nvPr/>
        </p:nvSpPr>
        <p:spPr>
          <a:xfrm>
            <a:off x="1600200" y="-76200"/>
            <a:ext cx="6934200" cy="461665"/>
          </a:xfrm>
          <a:prstGeom prst="rect">
            <a:avLst/>
          </a:prstGeom>
          <a:noFill/>
        </p:spPr>
        <p:txBody>
          <a:bodyPr wrap="square" rtlCol="0">
            <a:spAutoFit/>
          </a:bodyPr>
          <a:lstStyle/>
          <a:p>
            <a:r>
              <a:rPr lang="en-US" sz="2400" dirty="0" smtClean="0">
                <a:solidFill>
                  <a:srgbClr val="0070C0"/>
                </a:solidFill>
              </a:rPr>
              <a:t>Accelerator and Facilities Contributors (in progress)</a:t>
            </a:r>
            <a:endParaRPr lang="en-US" sz="2400" dirty="0">
              <a:solidFill>
                <a:srgbClr val="0070C0"/>
              </a:solidFill>
            </a:endParaRPr>
          </a:p>
        </p:txBody>
      </p:sp>
      <p:cxnSp>
        <p:nvCxnSpPr>
          <p:cNvPr id="16" name="Straight Connector 15"/>
          <p:cNvCxnSpPr/>
          <p:nvPr/>
        </p:nvCxnSpPr>
        <p:spPr>
          <a:xfrm>
            <a:off x="0" y="455612"/>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rgbClr val="0070C0"/>
                </a:solidFill>
              </a:rPr>
              <a:t>Accelerator and Facilities Contributors</a:t>
            </a:r>
            <a:endParaRPr lang="en-US" dirty="0"/>
          </a:p>
        </p:txBody>
      </p:sp>
      <p:sp>
        <p:nvSpPr>
          <p:cNvPr id="3" name="Date Placeholder 2"/>
          <p:cNvSpPr>
            <a:spLocks noGrp="1"/>
          </p:cNvSpPr>
          <p:nvPr>
            <p:ph type="dt" sz="half" idx="10"/>
          </p:nvPr>
        </p:nvSpPr>
        <p:spPr/>
        <p:txBody>
          <a:bodyPr/>
          <a:lstStyle/>
          <a:p>
            <a:r>
              <a:rPr lang="en-US" smtClean="0"/>
              <a:t>Warwick April 14,2009</a:t>
            </a:r>
            <a:endParaRPr lang="en-US"/>
          </a:p>
        </p:txBody>
      </p:sp>
      <p:sp>
        <p:nvSpPr>
          <p:cNvPr id="4" name="Footer Placeholder 3"/>
          <p:cNvSpPr>
            <a:spLocks noGrp="1"/>
          </p:cNvSpPr>
          <p:nvPr>
            <p:ph type="ftr" sz="quarter" idx="11"/>
          </p:nvPr>
        </p:nvSpPr>
        <p:spPr/>
        <p:txBody>
          <a:bodyPr/>
          <a:lstStyle/>
          <a:p>
            <a:r>
              <a:rPr lang="en-US" smtClean="0"/>
              <a:t>Marcello A. Giorgi</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32</a:t>
            </a:fld>
            <a:endParaRPr lang="en-US" dirty="0"/>
          </a:p>
        </p:txBody>
      </p:sp>
      <p:graphicFrame>
        <p:nvGraphicFramePr>
          <p:cNvPr id="9" name="Table 8"/>
          <p:cNvGraphicFramePr>
            <a:graphicFrameLocks noGrp="1"/>
          </p:cNvGraphicFramePr>
          <p:nvPr/>
        </p:nvGraphicFramePr>
        <p:xfrm>
          <a:off x="307998" y="1371600"/>
          <a:ext cx="4111602" cy="4417911"/>
        </p:xfrm>
        <a:graphic>
          <a:graphicData uri="http://schemas.openxmlformats.org/drawingml/2006/table">
            <a:tbl>
              <a:tblPr/>
              <a:tblGrid>
                <a:gridCol w="1942983"/>
                <a:gridCol w="1416498"/>
                <a:gridCol w="752121"/>
              </a:tblGrid>
              <a:tr h="93575">
                <a:tc>
                  <a:txBody>
                    <a:bodyPr/>
                    <a:lstStyle/>
                    <a:p>
                      <a:pPr algn="l" fontAlgn="b"/>
                      <a:endParaRPr lang="en-US" sz="500" b="1"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1"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1" i="0" u="none" strike="noStrike">
                        <a:latin typeface="Arial"/>
                      </a:endParaRP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Italy area coordinator</a:t>
                      </a:r>
                    </a:p>
                  </a:txBody>
                  <a:tcPr marL="4516" marR="4516" marT="4516" marB="0" anchor="b">
                    <a:lnL>
                      <a:noFill/>
                    </a:lnL>
                    <a:lnR>
                      <a:noFill/>
                    </a:lnR>
                    <a:lnT>
                      <a:noFill/>
                    </a:lnT>
                    <a:lnB>
                      <a:noFill/>
                    </a:lnB>
                  </a:tcPr>
                </a:tc>
                <a:tc>
                  <a:txBody>
                    <a:bodyPr/>
                    <a:lstStyle/>
                    <a:p>
                      <a:pPr algn="l" fontAlgn="b"/>
                      <a:r>
                        <a:rPr lang="en-US" sz="500" b="0" i="0" u="none" strike="noStrike">
                          <a:latin typeface="Arial"/>
                        </a:rPr>
                        <a:t>Marica Biagini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Pantaleo Raimondi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UK area coordinator</a:t>
                      </a:r>
                    </a:p>
                  </a:txBody>
                  <a:tcPr marL="4516" marR="4516" marT="4516" marB="0" anchor="b">
                    <a:lnL>
                      <a:noFill/>
                    </a:lnL>
                    <a:lnR>
                      <a:noFill/>
                    </a:lnR>
                    <a:lnT>
                      <a:noFill/>
                    </a:lnT>
                    <a:lnB>
                      <a:noFill/>
                    </a:lnB>
                  </a:tcPr>
                </a:tc>
                <a:tc>
                  <a:txBody>
                    <a:bodyPr/>
                    <a:lstStyle/>
                    <a:p>
                      <a:pPr algn="l" fontAlgn="b"/>
                      <a:r>
                        <a:rPr lang="en-US" sz="500" b="0" i="0" u="none" strike="noStrike">
                          <a:latin typeface="Arial"/>
                        </a:rPr>
                        <a:t>Gabriele Bassi</a:t>
                      </a:r>
                    </a:p>
                  </a:txBody>
                  <a:tcPr marL="4516" marR="4516" marT="4516" marB="0" anchor="b">
                    <a:lnL>
                      <a:noFill/>
                    </a:lnL>
                    <a:lnR>
                      <a:noFill/>
                    </a:lnR>
                    <a:lnT>
                      <a:noFill/>
                    </a:lnT>
                    <a:lnB>
                      <a:noFill/>
                    </a:lnB>
                  </a:tcPr>
                </a:tc>
                <a:tc>
                  <a:txBody>
                    <a:bodyPr/>
                    <a:lstStyle/>
                    <a:p>
                      <a:pPr algn="l" fontAlgn="b"/>
                      <a:r>
                        <a:rPr lang="en-US" sz="500" b="0" i="0" u="none" strike="noStrike">
                          <a:latin typeface="Arial"/>
                        </a:rPr>
                        <a:t>Cockroft</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France area coordinator</a:t>
                      </a:r>
                    </a:p>
                  </a:txBody>
                  <a:tcPr marL="4516" marR="4516" marT="4516" marB="0" anchor="b">
                    <a:lnL>
                      <a:noFill/>
                    </a:lnL>
                    <a:lnR>
                      <a:noFill/>
                    </a:lnR>
                    <a:lnT>
                      <a:noFill/>
                    </a:lnT>
                    <a:lnB>
                      <a:noFill/>
                    </a:lnB>
                  </a:tcPr>
                </a:tc>
                <a:tc>
                  <a:txBody>
                    <a:bodyPr/>
                    <a:lstStyle/>
                    <a:p>
                      <a:pPr algn="l" fontAlgn="b"/>
                      <a:r>
                        <a:rPr lang="en-US" sz="500" b="0" i="0" u="none" strike="noStrike">
                          <a:latin typeface="Arial"/>
                        </a:rPr>
                        <a:t>Alessandro Variola</a:t>
                      </a:r>
                    </a:p>
                  </a:txBody>
                  <a:tcPr marL="4516" marR="4516" marT="4516" marB="0" anchor="b">
                    <a:lnL>
                      <a:noFill/>
                    </a:lnL>
                    <a:lnR>
                      <a:noFill/>
                    </a:lnR>
                    <a:lnT>
                      <a:noFill/>
                    </a:lnT>
                    <a:lnB>
                      <a:noFill/>
                    </a:lnB>
                  </a:tcPr>
                </a:tc>
                <a:tc>
                  <a:txBody>
                    <a:bodyPr/>
                    <a:lstStyle/>
                    <a:p>
                      <a:pPr algn="l" fontAlgn="b"/>
                      <a:r>
                        <a:rPr lang="en-US" sz="500" b="0" i="0" u="none" strike="noStrike">
                          <a:latin typeface="Arial"/>
                        </a:rPr>
                        <a:t>IN2P3 LAL</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United States area coordinator</a:t>
                      </a:r>
                    </a:p>
                  </a:txBody>
                  <a:tcPr marL="4516" marR="4516" marT="4516" marB="0" anchor="b">
                    <a:lnL>
                      <a:noFill/>
                    </a:lnL>
                    <a:lnR>
                      <a:noFill/>
                    </a:lnR>
                    <a:lnT>
                      <a:noFill/>
                    </a:lnT>
                    <a:lnB>
                      <a:noFill/>
                    </a:lnB>
                  </a:tcPr>
                </a:tc>
                <a:tc>
                  <a:txBody>
                    <a:bodyPr/>
                    <a:lstStyle/>
                    <a:p>
                      <a:pPr algn="l" fontAlgn="b"/>
                      <a:r>
                        <a:rPr lang="en-US" sz="500" b="0" i="0" u="none" strike="noStrike">
                          <a:latin typeface="Arial"/>
                        </a:rPr>
                        <a:t>Michael Sullivan</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John Seeman</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Russia area coodinator</a:t>
                      </a:r>
                    </a:p>
                  </a:txBody>
                  <a:tcPr marL="4516" marR="4516" marT="4516" marB="0" anchor="b">
                    <a:lnL>
                      <a:noFill/>
                    </a:lnL>
                    <a:lnR>
                      <a:noFill/>
                    </a:lnR>
                    <a:lnT>
                      <a:noFill/>
                    </a:lnT>
                    <a:lnB>
                      <a:noFill/>
                    </a:lnB>
                  </a:tcPr>
                </a:tc>
                <a:tc>
                  <a:txBody>
                    <a:bodyPr/>
                    <a:lstStyle/>
                    <a:p>
                      <a:pPr algn="l" fontAlgn="b"/>
                      <a:r>
                        <a:rPr lang="en-US" sz="500" b="0" i="0" u="none" strike="noStrike">
                          <a:latin typeface="Arial"/>
                        </a:rPr>
                        <a:t>E. Levichev</a:t>
                      </a:r>
                    </a:p>
                  </a:txBody>
                  <a:tcPr marL="4516" marR="4516" marT="4516" marB="0" anchor="b">
                    <a:lnL>
                      <a:noFill/>
                    </a:lnL>
                    <a:lnR>
                      <a:noFill/>
                    </a:lnR>
                    <a:lnT>
                      <a:noFill/>
                    </a:lnT>
                    <a:lnB>
                      <a:noFill/>
                    </a:lnB>
                  </a:tcPr>
                </a:tc>
                <a:tc>
                  <a:txBody>
                    <a:bodyPr/>
                    <a:lstStyle/>
                    <a:p>
                      <a:pPr algn="l" fontAlgn="b"/>
                      <a:r>
                        <a:rPr lang="en-US" sz="500" b="0" i="0" u="none" strike="noStrike">
                          <a:latin typeface="Arial"/>
                        </a:rPr>
                        <a:t>BINP</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Project oversite</a:t>
                      </a:r>
                    </a:p>
                  </a:txBody>
                  <a:tcPr marL="4516" marR="4516" marT="4516" marB="0" anchor="b">
                    <a:lnL>
                      <a:noFill/>
                    </a:lnL>
                    <a:lnR>
                      <a:noFill/>
                    </a:lnR>
                    <a:lnT>
                      <a:noFill/>
                    </a:lnT>
                    <a:lnB>
                      <a:noFill/>
                    </a:lnB>
                  </a:tcPr>
                </a:tc>
                <a:tc>
                  <a:txBody>
                    <a:bodyPr/>
                    <a:lstStyle/>
                    <a:p>
                      <a:pPr algn="l" fontAlgn="b"/>
                      <a:r>
                        <a:rPr lang="en-US" sz="500" b="0" i="0" u="none" strike="noStrike">
                          <a:latin typeface="Arial"/>
                        </a:rPr>
                        <a:t>John Seeman</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Pantaleo Raimondi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Accelerator physics overview</a:t>
                      </a:r>
                    </a:p>
                  </a:txBody>
                  <a:tcPr marL="4516" marR="4516" marT="4516" marB="0" anchor="b">
                    <a:lnL>
                      <a:noFill/>
                    </a:lnL>
                    <a:lnR>
                      <a:noFill/>
                    </a:lnR>
                    <a:lnT>
                      <a:noFill/>
                    </a:lnT>
                    <a:lnB>
                      <a:noFill/>
                    </a:lnB>
                  </a:tcPr>
                </a:tc>
                <a:tc>
                  <a:txBody>
                    <a:bodyPr/>
                    <a:lstStyle/>
                    <a:p>
                      <a:pPr algn="l" fontAlgn="b"/>
                      <a:r>
                        <a:rPr lang="en-US" sz="500" b="0" i="0" u="none" strike="noStrike">
                          <a:latin typeface="Arial"/>
                        </a:rPr>
                        <a:t>Pantaleo Raimondi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Alessandro Variola</a:t>
                      </a:r>
                    </a:p>
                  </a:txBody>
                  <a:tcPr marL="4516" marR="4516" marT="4516" marB="0" anchor="b">
                    <a:lnL>
                      <a:noFill/>
                    </a:lnL>
                    <a:lnR>
                      <a:noFill/>
                    </a:lnR>
                    <a:lnT>
                      <a:noFill/>
                    </a:lnT>
                    <a:lnB>
                      <a:noFill/>
                    </a:lnB>
                  </a:tcPr>
                </a:tc>
                <a:tc>
                  <a:txBody>
                    <a:bodyPr/>
                    <a:lstStyle/>
                    <a:p>
                      <a:pPr algn="l" fontAlgn="b"/>
                      <a:r>
                        <a:rPr lang="en-US" sz="500" b="0" i="0" u="none" strike="noStrike">
                          <a:latin typeface="Arial"/>
                        </a:rPr>
                        <a:t>Orsay</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Uli Wienands</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Alignment</a:t>
                      </a:r>
                    </a:p>
                  </a:txBody>
                  <a:tcPr marL="4516" marR="4516" marT="4516" marB="0" anchor="b">
                    <a:lnL>
                      <a:noFill/>
                    </a:lnL>
                    <a:lnR>
                      <a:noFill/>
                    </a:lnR>
                    <a:lnT>
                      <a:noFill/>
                    </a:lnT>
                    <a:lnB>
                      <a:noFill/>
                    </a:lnB>
                  </a:tcPr>
                </a:tc>
                <a:tc>
                  <a:txBody>
                    <a:bodyPr/>
                    <a:lstStyle/>
                    <a:p>
                      <a:pPr algn="l" fontAlgn="b"/>
                      <a:r>
                        <a:rPr lang="en-US" sz="500" b="0" i="0" u="none" strike="noStrike">
                          <a:latin typeface="Arial"/>
                        </a:rPr>
                        <a:t>Sgamma</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Beam-beam simulations</a:t>
                      </a:r>
                    </a:p>
                  </a:txBody>
                  <a:tcPr marL="4516" marR="4516" marT="4516" marB="0" anchor="b">
                    <a:lnL>
                      <a:noFill/>
                    </a:lnL>
                    <a:lnR>
                      <a:noFill/>
                    </a:lnR>
                    <a:lnT>
                      <a:noFill/>
                    </a:lnT>
                    <a:lnB>
                      <a:noFill/>
                    </a:lnB>
                  </a:tcPr>
                </a:tc>
                <a:tc>
                  <a:txBody>
                    <a:bodyPr/>
                    <a:lstStyle/>
                    <a:p>
                      <a:pPr algn="l" fontAlgn="b"/>
                      <a:r>
                        <a:rPr lang="en-US" sz="500" b="0" i="0" u="none" strike="noStrike">
                          <a:latin typeface="Arial"/>
                        </a:rPr>
                        <a:t>Piminov</a:t>
                      </a:r>
                    </a:p>
                  </a:txBody>
                  <a:tcPr marL="4516" marR="4516" marT="4516" marB="0" anchor="b">
                    <a:lnL>
                      <a:noFill/>
                    </a:lnL>
                    <a:lnR>
                      <a:noFill/>
                    </a:lnR>
                    <a:lnT>
                      <a:noFill/>
                    </a:lnT>
                    <a:lnB>
                      <a:noFill/>
                    </a:lnB>
                  </a:tcPr>
                </a:tc>
                <a:tc>
                  <a:txBody>
                    <a:bodyPr/>
                    <a:lstStyle/>
                    <a:p>
                      <a:pPr algn="l" fontAlgn="b"/>
                      <a:r>
                        <a:rPr lang="en-US" sz="500" b="0" i="0" u="none" strike="noStrike">
                          <a:latin typeface="Arial"/>
                        </a:rPr>
                        <a:t>BINP</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E. Levichev</a:t>
                      </a:r>
                    </a:p>
                  </a:txBody>
                  <a:tcPr marL="4516" marR="4516" marT="4516" marB="0" anchor="b">
                    <a:lnL>
                      <a:noFill/>
                    </a:lnL>
                    <a:lnR>
                      <a:noFill/>
                    </a:lnR>
                    <a:lnT>
                      <a:noFill/>
                    </a:lnT>
                    <a:lnB>
                      <a:noFill/>
                    </a:lnB>
                  </a:tcPr>
                </a:tc>
                <a:tc>
                  <a:txBody>
                    <a:bodyPr/>
                    <a:lstStyle/>
                    <a:p>
                      <a:pPr algn="l" fontAlgn="b"/>
                      <a:r>
                        <a:rPr lang="en-US" sz="500" b="0" i="0" u="none" strike="noStrike">
                          <a:latin typeface="Arial"/>
                        </a:rPr>
                        <a:t>BINP</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D. Shatilov</a:t>
                      </a:r>
                    </a:p>
                  </a:txBody>
                  <a:tcPr marL="4516" marR="4516" marT="4516" marB="0" anchor="b">
                    <a:lnL>
                      <a:noFill/>
                    </a:lnL>
                    <a:lnR>
                      <a:noFill/>
                    </a:lnR>
                    <a:lnT>
                      <a:noFill/>
                    </a:lnT>
                    <a:lnB>
                      <a:noFill/>
                    </a:lnB>
                  </a:tcPr>
                </a:tc>
                <a:tc>
                  <a:txBody>
                    <a:bodyPr/>
                    <a:lstStyle/>
                    <a:p>
                      <a:pPr algn="l" fontAlgn="b"/>
                      <a:r>
                        <a:rPr lang="en-US" sz="500" b="0" i="0" u="none" strike="noStrike">
                          <a:latin typeface="Arial"/>
                        </a:rPr>
                        <a:t>BINP</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Mikhail Zobov</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Beam dynamics</a:t>
                      </a:r>
                    </a:p>
                  </a:txBody>
                  <a:tcPr marL="4516" marR="4516" marT="4516" marB="0" anchor="b">
                    <a:lnL>
                      <a:noFill/>
                    </a:lnL>
                    <a:lnR>
                      <a:noFill/>
                    </a:lnR>
                    <a:lnT>
                      <a:noFill/>
                    </a:lnT>
                    <a:lnB>
                      <a:noFill/>
                    </a:lnB>
                  </a:tcPr>
                </a:tc>
                <a:tc>
                  <a:txBody>
                    <a:bodyPr/>
                    <a:lstStyle/>
                    <a:p>
                      <a:pPr algn="l" fontAlgn="b"/>
                      <a:r>
                        <a:rPr lang="en-US" sz="500" b="0" i="0" u="none" strike="noStrike">
                          <a:latin typeface="Arial"/>
                        </a:rPr>
                        <a:t>Alexander Novokhatski</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Manuela Boscolo</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Theo Demma</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Mauro Pivi</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Olivier Napoly</a:t>
                      </a:r>
                    </a:p>
                  </a:txBody>
                  <a:tcPr marL="4516" marR="4516" marT="4516" marB="0" anchor="b">
                    <a:lnL>
                      <a:noFill/>
                    </a:lnL>
                    <a:lnR>
                      <a:noFill/>
                    </a:lnR>
                    <a:lnT>
                      <a:noFill/>
                    </a:lnT>
                    <a:lnB>
                      <a:noFill/>
                    </a:lnB>
                  </a:tcPr>
                </a:tc>
                <a:tc>
                  <a:txBody>
                    <a:bodyPr/>
                    <a:lstStyle/>
                    <a:p>
                      <a:pPr algn="l" fontAlgn="b"/>
                      <a:r>
                        <a:rPr lang="en-US" sz="500" b="0" i="0" u="none" strike="noStrike">
                          <a:latin typeface="Arial"/>
                        </a:rPr>
                        <a:t>IRFU-LAPP</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J. M. DeConto</a:t>
                      </a:r>
                    </a:p>
                  </a:txBody>
                  <a:tcPr marL="4516" marR="4516" marT="4516" marB="0" anchor="b">
                    <a:lnL>
                      <a:noFill/>
                    </a:lnL>
                    <a:lnR>
                      <a:noFill/>
                    </a:lnR>
                    <a:lnT>
                      <a:noFill/>
                    </a:lnT>
                    <a:lnB>
                      <a:noFill/>
                    </a:lnB>
                  </a:tcPr>
                </a:tc>
                <a:tc>
                  <a:txBody>
                    <a:bodyPr/>
                    <a:lstStyle/>
                    <a:p>
                      <a:pPr algn="l" fontAlgn="b"/>
                      <a:r>
                        <a:rPr lang="en-US" sz="500" b="0" i="0" u="none" strike="noStrike">
                          <a:latin typeface="Arial"/>
                        </a:rPr>
                        <a:t>IN2P3 LAL</a:t>
                      </a:r>
                    </a:p>
                  </a:txBody>
                  <a:tcPr marL="4516" marR="4516" marT="4516" marB="0" anchor="b">
                    <a:lnL>
                      <a:noFill/>
                    </a:lnL>
                    <a:lnR>
                      <a:noFill/>
                    </a:lnR>
                    <a:lnT>
                      <a:noFill/>
                    </a:lnT>
                    <a:lnB>
                      <a:noFill/>
                    </a:lnB>
                  </a:tcPr>
                </a:tc>
              </a:tr>
              <a:tr h="162587">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A. Chance</a:t>
                      </a:r>
                    </a:p>
                  </a:txBody>
                  <a:tcPr marL="4516" marR="4516" marT="4516" marB="0" anchor="b">
                    <a:lnL>
                      <a:noFill/>
                    </a:lnL>
                    <a:lnR>
                      <a:noFill/>
                    </a:lnR>
                    <a:lnT>
                      <a:noFill/>
                    </a:lnT>
                    <a:lnB>
                      <a:noFill/>
                    </a:lnB>
                  </a:tcPr>
                </a:tc>
                <a:tc>
                  <a:txBody>
                    <a:bodyPr/>
                    <a:lstStyle/>
                    <a:p>
                      <a:pPr algn="l" fontAlgn="b"/>
                      <a:r>
                        <a:rPr lang="en-US" sz="500" b="0" i="0" u="none" strike="noStrike">
                          <a:latin typeface="Arial"/>
                        </a:rPr>
                        <a:t>IRFU Saclay</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Control system</a:t>
                      </a:r>
                    </a:p>
                  </a:txBody>
                  <a:tcPr marL="4516" marR="4516" marT="4516" marB="0" anchor="b">
                    <a:lnL>
                      <a:noFill/>
                    </a:lnL>
                    <a:lnR>
                      <a:noFill/>
                    </a:lnR>
                    <a:lnT>
                      <a:noFill/>
                    </a:lnT>
                    <a:lnB>
                      <a:noFill/>
                    </a:lnB>
                  </a:tcPr>
                </a:tc>
                <a:tc>
                  <a:txBody>
                    <a:bodyPr/>
                    <a:lstStyle/>
                    <a:p>
                      <a:pPr algn="l" fontAlgn="b"/>
                      <a:r>
                        <a:rPr lang="en-US" sz="500" b="0" i="0" u="none" strike="noStrike">
                          <a:latin typeface="Arial"/>
                        </a:rPr>
                        <a:t>Stecchi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Cooling systems</a:t>
                      </a:r>
                    </a:p>
                  </a:txBody>
                  <a:tcPr marL="4516" marR="4516" marT="4516" marB="0" anchor="b">
                    <a:lnL>
                      <a:noFill/>
                    </a:lnL>
                    <a:lnR>
                      <a:noFill/>
                    </a:lnR>
                    <a:lnT>
                      <a:noFill/>
                    </a:lnT>
                    <a:lnB>
                      <a:noFill/>
                    </a:lnB>
                  </a:tcPr>
                </a:tc>
                <a:tc>
                  <a:txBody>
                    <a:bodyPr/>
                    <a:lstStyle/>
                    <a:p>
                      <a:pPr algn="l" fontAlgn="b"/>
                      <a:r>
                        <a:rPr lang="en-US" sz="500" b="0" i="0" u="none" strike="noStrike">
                          <a:latin typeface="Arial"/>
                        </a:rPr>
                        <a:t>Pellegrino</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Cryogenics</a:t>
                      </a:r>
                    </a:p>
                  </a:txBody>
                  <a:tcPr marL="4516" marR="4516" marT="4516" marB="0" anchor="b">
                    <a:lnL>
                      <a:noFill/>
                    </a:lnL>
                    <a:lnR>
                      <a:noFill/>
                    </a:lnR>
                    <a:lnT>
                      <a:noFill/>
                    </a:lnT>
                    <a:lnB>
                      <a:noFill/>
                    </a:lnB>
                  </a:tcPr>
                </a:tc>
                <a:tc>
                  <a:txBody>
                    <a:bodyPr/>
                    <a:lstStyle/>
                    <a:p>
                      <a:pPr algn="l" fontAlgn="b"/>
                      <a:r>
                        <a:rPr lang="en-US" sz="500" b="0" i="0" u="none" strike="noStrike">
                          <a:latin typeface="Arial"/>
                        </a:rPr>
                        <a:t>J. Wiesend</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162587">
                <a:tc>
                  <a:txBody>
                    <a:bodyPr/>
                    <a:lstStyle/>
                    <a:p>
                      <a:pPr algn="l" fontAlgn="b"/>
                      <a:r>
                        <a:rPr lang="en-US" sz="500" b="0" i="0" u="none" strike="noStrike">
                          <a:latin typeface="Arial"/>
                        </a:rPr>
                        <a:t>Damping rings and transport lines</a:t>
                      </a:r>
                    </a:p>
                  </a:txBody>
                  <a:tcPr marL="4516" marR="4516" marT="4516" marB="0" anchor="b">
                    <a:lnL>
                      <a:noFill/>
                    </a:lnL>
                    <a:lnR>
                      <a:noFill/>
                    </a:lnR>
                    <a:lnT>
                      <a:noFill/>
                    </a:lnT>
                    <a:lnB>
                      <a:noFill/>
                    </a:lnB>
                  </a:tcPr>
                </a:tc>
                <a:tc>
                  <a:txBody>
                    <a:bodyPr/>
                    <a:lstStyle/>
                    <a:p>
                      <a:pPr algn="l" fontAlgn="b"/>
                      <a:r>
                        <a:rPr lang="en-US" sz="500" b="0" i="0" u="none" strike="noStrike">
                          <a:latin typeface="Arial"/>
                        </a:rPr>
                        <a:t>Susanna Guiducci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Gerry Yocky</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Diagnostics</a:t>
                      </a:r>
                    </a:p>
                  </a:txBody>
                  <a:tcPr marL="4516" marR="4516" marT="4516" marB="0" anchor="b">
                    <a:lnL>
                      <a:noFill/>
                    </a:lnL>
                    <a:lnR>
                      <a:noFill/>
                    </a:lnR>
                    <a:lnT>
                      <a:noFill/>
                    </a:lnT>
                    <a:lnB>
                      <a:noFill/>
                    </a:lnB>
                  </a:tcPr>
                </a:tc>
                <a:tc>
                  <a:txBody>
                    <a:bodyPr/>
                    <a:lstStyle/>
                    <a:p>
                      <a:pPr algn="l" fontAlgn="b"/>
                      <a:r>
                        <a:rPr lang="en-US" sz="500" b="0" i="0" u="none" strike="noStrike">
                          <a:latin typeface="Arial"/>
                        </a:rPr>
                        <a:t>Mario Serio</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Walter Wittmer</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Dynamic Aperture</a:t>
                      </a:r>
                    </a:p>
                  </a:txBody>
                  <a:tcPr marL="4516" marR="4516" marT="4516" marB="0" anchor="b">
                    <a:lnL>
                      <a:noFill/>
                    </a:lnL>
                    <a:lnR>
                      <a:noFill/>
                    </a:lnR>
                    <a:lnT>
                      <a:noFill/>
                    </a:lnT>
                    <a:lnB>
                      <a:noFill/>
                    </a:lnB>
                  </a:tcPr>
                </a:tc>
                <a:tc>
                  <a:txBody>
                    <a:bodyPr/>
                    <a:lstStyle/>
                    <a:p>
                      <a:pPr algn="l" fontAlgn="b"/>
                      <a:r>
                        <a:rPr lang="en-US" sz="500" b="0" i="0" u="none" strike="noStrike">
                          <a:latin typeface="Arial"/>
                        </a:rPr>
                        <a:t>E. Levichev</a:t>
                      </a:r>
                    </a:p>
                  </a:txBody>
                  <a:tcPr marL="4516" marR="4516" marT="4516" marB="0" anchor="b">
                    <a:lnL>
                      <a:noFill/>
                    </a:lnL>
                    <a:lnR>
                      <a:noFill/>
                    </a:lnR>
                    <a:lnT>
                      <a:noFill/>
                    </a:lnT>
                    <a:lnB>
                      <a:noFill/>
                    </a:lnB>
                  </a:tcPr>
                </a:tc>
                <a:tc>
                  <a:txBody>
                    <a:bodyPr/>
                    <a:lstStyle/>
                    <a:p>
                      <a:pPr algn="l" fontAlgn="b"/>
                      <a:r>
                        <a:rPr lang="en-US" sz="500" b="0" i="0" u="none" strike="noStrike">
                          <a:latin typeface="Arial"/>
                        </a:rPr>
                        <a:t>BINP</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Gerry Yocky</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Interaction region and final focus</a:t>
                      </a:r>
                    </a:p>
                  </a:txBody>
                  <a:tcPr marL="4516" marR="4516" marT="4516" marB="0" anchor="b">
                    <a:lnL>
                      <a:noFill/>
                    </a:lnL>
                    <a:lnR>
                      <a:noFill/>
                    </a:lnR>
                    <a:lnT>
                      <a:noFill/>
                    </a:lnT>
                    <a:lnB>
                      <a:noFill/>
                    </a:lnB>
                  </a:tcPr>
                </a:tc>
                <a:tc>
                  <a:txBody>
                    <a:bodyPr/>
                    <a:lstStyle/>
                    <a:p>
                      <a:pPr algn="l" fontAlgn="b"/>
                      <a:r>
                        <a:rPr lang="en-US" sz="500" b="0" i="0" u="none" strike="noStrike">
                          <a:latin typeface="Arial"/>
                        </a:rPr>
                        <a:t>Michael Sullivan</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Pantaleo Raimondi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Eugenio Paoloni</a:t>
                      </a:r>
                    </a:p>
                  </a:txBody>
                  <a:tcPr marL="4516" marR="4516" marT="4516" marB="0" anchor="b">
                    <a:lnL>
                      <a:noFill/>
                    </a:lnL>
                    <a:lnR>
                      <a:noFill/>
                    </a:lnR>
                    <a:lnT>
                      <a:noFill/>
                    </a:lnT>
                    <a:lnB>
                      <a:noFill/>
                    </a:lnB>
                  </a:tcPr>
                </a:tc>
                <a:tc>
                  <a:txBody>
                    <a:bodyPr/>
                    <a:lstStyle/>
                    <a:p>
                      <a:pPr algn="l" fontAlgn="b"/>
                      <a:r>
                        <a:rPr lang="en-US" sz="500" b="0" i="0" u="none" strike="noStrike">
                          <a:latin typeface="Arial"/>
                        </a:rPr>
                        <a:t>Pisa</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Simona Bettoni</a:t>
                      </a:r>
                    </a:p>
                  </a:txBody>
                  <a:tcPr marL="4516" marR="4516" marT="4516" marB="0" anchor="b">
                    <a:lnL>
                      <a:noFill/>
                    </a:lnL>
                    <a:lnR>
                      <a:noFill/>
                    </a:lnR>
                    <a:lnT>
                      <a:noFill/>
                    </a:lnT>
                    <a:lnB>
                      <a:noFill/>
                    </a:lnB>
                  </a:tcPr>
                </a:tc>
                <a:tc>
                  <a:txBody>
                    <a:bodyPr/>
                    <a:lstStyle/>
                    <a:p>
                      <a:pPr algn="l" fontAlgn="b"/>
                      <a:r>
                        <a:rPr lang="en-US" sz="500" b="0" i="0" u="none" strike="noStrike">
                          <a:latin typeface="Arial"/>
                        </a:rPr>
                        <a:t>CERN</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Linac-Injection</a:t>
                      </a:r>
                    </a:p>
                  </a:txBody>
                  <a:tcPr marL="4516" marR="4516" marT="4516" marB="0" anchor="b">
                    <a:lnL>
                      <a:noFill/>
                    </a:lnL>
                    <a:lnR>
                      <a:noFill/>
                    </a:lnR>
                    <a:lnT>
                      <a:noFill/>
                    </a:lnT>
                    <a:lnB>
                      <a:noFill/>
                    </a:lnB>
                  </a:tcPr>
                </a:tc>
                <a:tc>
                  <a:txBody>
                    <a:bodyPr/>
                    <a:lstStyle/>
                    <a:p>
                      <a:pPr algn="l" fontAlgn="b"/>
                      <a:r>
                        <a:rPr lang="en-US" sz="500" b="0" i="0" u="none" strike="noStrike">
                          <a:latin typeface="Arial"/>
                        </a:rPr>
                        <a:t>Roberto Boni</a:t>
                      </a:r>
                    </a:p>
                  </a:txBody>
                  <a:tcPr marL="4516" marR="4516" marT="4516" marB="0" anchor="b">
                    <a:lnL>
                      <a:noFill/>
                    </a:lnL>
                    <a:lnR>
                      <a:noFill/>
                    </a:lnR>
                    <a:lnT>
                      <a:noFill/>
                    </a:lnT>
                    <a:lnB>
                      <a:noFill/>
                    </a:lnB>
                  </a:tcPr>
                </a:tc>
                <a:tc>
                  <a:txBody>
                    <a:bodyPr/>
                    <a:lstStyle/>
                    <a:p>
                      <a:pPr algn="l" fontAlgn="b"/>
                      <a:r>
                        <a:rPr lang="en-US" sz="500" b="0" i="0" u="none" strike="noStrike">
                          <a:latin typeface="Arial"/>
                        </a:rPr>
                        <a:t>LNF INFN</a:t>
                      </a:r>
                    </a:p>
                  </a:txBody>
                  <a:tcPr marL="4516" marR="4516" marT="4516" marB="0" anchor="b">
                    <a:lnL>
                      <a:noFill/>
                    </a:lnL>
                    <a:lnR>
                      <a:noFill/>
                    </a:lnR>
                    <a:lnT>
                      <a:noFill/>
                    </a:lnT>
                    <a:lnB>
                      <a:noFill/>
                    </a:lnB>
                  </a:tcPr>
                </a:tc>
              </a:tr>
              <a:tr h="93575">
                <a:tc>
                  <a:txBody>
                    <a:bodyPr/>
                    <a:lstStyle/>
                    <a:p>
                      <a:pPr algn="l" fontAlgn="b"/>
                      <a:endParaRPr lang="en-US" sz="500" b="0" i="0" u="none" strike="noStrike">
                        <a:latin typeface="Arial"/>
                      </a:endParaRPr>
                    </a:p>
                  </a:txBody>
                  <a:tcPr marL="4516" marR="4516" marT="4516" marB="0" anchor="b">
                    <a:lnL>
                      <a:noFill/>
                    </a:lnL>
                    <a:lnR>
                      <a:noFill/>
                    </a:lnR>
                    <a:lnT>
                      <a:noFill/>
                    </a:lnT>
                    <a:lnB>
                      <a:noFill/>
                    </a:lnB>
                  </a:tcPr>
                </a:tc>
                <a:tc>
                  <a:txBody>
                    <a:bodyPr/>
                    <a:lstStyle/>
                    <a:p>
                      <a:pPr algn="l" fontAlgn="b"/>
                      <a:r>
                        <a:rPr lang="en-US" sz="500" b="0" i="0" u="none" strike="noStrike">
                          <a:latin typeface="Arial"/>
                        </a:rPr>
                        <a:t>John Seeman</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162587">
                <a:tc>
                  <a:txBody>
                    <a:bodyPr/>
                    <a:lstStyle/>
                    <a:p>
                      <a:pPr algn="l" fontAlgn="b"/>
                      <a:r>
                        <a:rPr lang="en-US" sz="500" b="0" i="0" u="none" strike="noStrike">
                          <a:latin typeface="Arial"/>
                        </a:rPr>
                        <a:t>Low Level RF</a:t>
                      </a:r>
                    </a:p>
                  </a:txBody>
                  <a:tcPr marL="4516" marR="4516" marT="4516" marB="0" anchor="b">
                    <a:lnL>
                      <a:noFill/>
                    </a:lnL>
                    <a:lnR>
                      <a:noFill/>
                    </a:lnR>
                    <a:lnT>
                      <a:noFill/>
                    </a:lnT>
                    <a:lnB>
                      <a:noFill/>
                    </a:lnB>
                  </a:tcPr>
                </a:tc>
                <a:tc>
                  <a:txBody>
                    <a:bodyPr/>
                    <a:lstStyle/>
                    <a:p>
                      <a:pPr algn="l" fontAlgn="b"/>
                      <a:r>
                        <a:rPr lang="en-US" sz="500" b="0" i="0" u="none" strike="noStrike">
                          <a:latin typeface="Arial"/>
                        </a:rPr>
                        <a:t>Tourres</a:t>
                      </a:r>
                    </a:p>
                  </a:txBody>
                  <a:tcPr marL="4516" marR="4516" marT="4516" marB="0" anchor="b">
                    <a:lnL>
                      <a:noFill/>
                    </a:lnL>
                    <a:lnR>
                      <a:noFill/>
                    </a:lnR>
                    <a:lnT>
                      <a:noFill/>
                    </a:lnT>
                    <a:lnB>
                      <a:noFill/>
                    </a:lnB>
                  </a:tcPr>
                </a:tc>
                <a:tc>
                  <a:txBody>
                    <a:bodyPr/>
                    <a:lstStyle/>
                    <a:p>
                      <a:pPr algn="l" fontAlgn="b"/>
                      <a:r>
                        <a:rPr lang="en-US" sz="500" b="0" i="0" u="none" strike="noStrike">
                          <a:latin typeface="Arial"/>
                        </a:rPr>
                        <a:t>CNRS LPSC</a:t>
                      </a:r>
                    </a:p>
                  </a:txBody>
                  <a:tcPr marL="4516" marR="4516" marT="4516" marB="0" anchor="b">
                    <a:lnL>
                      <a:noFill/>
                    </a:lnL>
                    <a:lnR>
                      <a:noFill/>
                    </a:lnR>
                    <a:lnT>
                      <a:noFill/>
                    </a:lnT>
                    <a:lnB>
                      <a:noFill/>
                    </a:lnB>
                  </a:tcPr>
                </a:tc>
              </a:tr>
              <a:tr h="93575">
                <a:tc>
                  <a:txBody>
                    <a:bodyPr/>
                    <a:lstStyle/>
                    <a:p>
                      <a:pPr algn="l" fontAlgn="b"/>
                      <a:r>
                        <a:rPr lang="en-US" sz="500" b="0" i="0" u="none" strike="noStrike">
                          <a:latin typeface="Arial"/>
                        </a:rPr>
                        <a:t>Machine detector interface</a:t>
                      </a:r>
                    </a:p>
                  </a:txBody>
                  <a:tcPr marL="4516" marR="4516" marT="4516" marB="0" anchor="b">
                    <a:lnL>
                      <a:noFill/>
                    </a:lnL>
                    <a:lnR>
                      <a:noFill/>
                    </a:lnR>
                    <a:lnT>
                      <a:noFill/>
                    </a:lnT>
                    <a:lnB>
                      <a:noFill/>
                    </a:lnB>
                  </a:tcPr>
                </a:tc>
                <a:tc>
                  <a:txBody>
                    <a:bodyPr/>
                    <a:lstStyle/>
                    <a:p>
                      <a:pPr algn="l" fontAlgn="b"/>
                      <a:r>
                        <a:rPr lang="en-US" sz="500" b="0" i="0" u="none" strike="noStrike">
                          <a:latin typeface="Arial"/>
                        </a:rPr>
                        <a:t>Michael Sullivan</a:t>
                      </a:r>
                    </a:p>
                  </a:txBody>
                  <a:tcPr marL="4516" marR="4516" marT="4516" marB="0" anchor="b">
                    <a:lnL>
                      <a:noFill/>
                    </a:lnL>
                    <a:lnR>
                      <a:noFill/>
                    </a:lnR>
                    <a:lnT>
                      <a:noFill/>
                    </a:lnT>
                    <a:lnB>
                      <a:noFill/>
                    </a:lnB>
                  </a:tcPr>
                </a:tc>
                <a:tc>
                  <a:txBody>
                    <a:bodyPr/>
                    <a:lstStyle/>
                    <a:p>
                      <a:pPr algn="l" fontAlgn="b"/>
                      <a:r>
                        <a:rPr lang="en-US" sz="500" b="0" i="0" u="none" strike="noStrike">
                          <a:latin typeface="Arial"/>
                        </a:rPr>
                        <a:t>SLAC</a:t>
                      </a:r>
                    </a:p>
                  </a:txBody>
                  <a:tcPr marL="4516" marR="4516" marT="4516" marB="0" anchor="b">
                    <a:lnL>
                      <a:noFill/>
                    </a:lnL>
                    <a:lnR>
                      <a:noFill/>
                    </a:lnR>
                    <a:lnT>
                      <a:noFill/>
                    </a:lnT>
                    <a:lnB>
                      <a:noFill/>
                    </a:lnB>
                  </a:tcPr>
                </a:tc>
              </a:tr>
              <a:tr h="93575">
                <a:tc>
                  <a:txBody>
                    <a:bodyPr/>
                    <a:lstStyle/>
                    <a:p>
                      <a:pPr algn="l" fontAlgn="b"/>
                      <a:endParaRPr lang="en-US" sz="500" b="1"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1" i="0" u="none" strike="noStrike">
                        <a:latin typeface="Arial"/>
                      </a:endParaRPr>
                    </a:p>
                  </a:txBody>
                  <a:tcPr marL="4516" marR="4516" marT="4516" marB="0" anchor="b">
                    <a:lnL>
                      <a:noFill/>
                    </a:lnL>
                    <a:lnR>
                      <a:noFill/>
                    </a:lnR>
                    <a:lnT>
                      <a:noFill/>
                    </a:lnT>
                    <a:lnB>
                      <a:noFill/>
                    </a:lnB>
                  </a:tcPr>
                </a:tc>
                <a:tc>
                  <a:txBody>
                    <a:bodyPr/>
                    <a:lstStyle/>
                    <a:p>
                      <a:pPr algn="l" fontAlgn="b"/>
                      <a:endParaRPr lang="en-US" sz="500" b="1" i="0" u="none" strike="noStrike" dirty="0">
                        <a:latin typeface="Arial"/>
                      </a:endParaRPr>
                    </a:p>
                  </a:txBody>
                  <a:tcPr marL="4516" marR="4516" marT="4516"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4800580" y="1447800"/>
          <a:ext cx="4114820" cy="4609551"/>
        </p:xfrm>
        <a:graphic>
          <a:graphicData uri="http://schemas.openxmlformats.org/drawingml/2006/table">
            <a:tbl>
              <a:tblPr/>
              <a:tblGrid>
                <a:gridCol w="1944504"/>
                <a:gridCol w="1417605"/>
                <a:gridCol w="752711"/>
              </a:tblGrid>
              <a:tr h="110992">
                <a:tc>
                  <a:txBody>
                    <a:bodyPr/>
                    <a:lstStyle/>
                    <a:p>
                      <a:pPr algn="l" fontAlgn="b"/>
                      <a:r>
                        <a:rPr lang="en-US" sz="500" b="0" i="0" u="none" strike="noStrike">
                          <a:latin typeface="Arial"/>
                        </a:rPr>
                        <a:t>Magnets</a:t>
                      </a:r>
                    </a:p>
                  </a:txBody>
                  <a:tcPr marL="4879" marR="4879" marT="4879" marB="0" anchor="b">
                    <a:lnL>
                      <a:noFill/>
                    </a:lnL>
                    <a:lnR>
                      <a:noFill/>
                    </a:lnR>
                    <a:lnT>
                      <a:noFill/>
                    </a:lnT>
                    <a:lnB>
                      <a:noFill/>
                    </a:lnB>
                  </a:tcPr>
                </a:tc>
                <a:tc>
                  <a:txBody>
                    <a:bodyPr/>
                    <a:lstStyle/>
                    <a:p>
                      <a:pPr algn="l" fontAlgn="b"/>
                      <a:r>
                        <a:rPr lang="en-US" sz="500" b="0" i="0" u="none" strike="noStrike">
                          <a:latin typeface="Arial"/>
                        </a:rPr>
                        <a:t>Sanelli</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Miro Preger</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Nanyang Li</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Mechanical design and systems</a:t>
                      </a:r>
                    </a:p>
                  </a:txBody>
                  <a:tcPr marL="4879" marR="4879" marT="4879" marB="0" anchor="b">
                    <a:lnL>
                      <a:noFill/>
                    </a:lnL>
                    <a:lnR>
                      <a:noFill/>
                    </a:lnR>
                    <a:lnT>
                      <a:noFill/>
                    </a:lnT>
                    <a:lnB>
                      <a:noFill/>
                    </a:lnB>
                  </a:tcPr>
                </a:tc>
                <a:tc>
                  <a:txBody>
                    <a:bodyPr/>
                    <a:lstStyle/>
                    <a:p>
                      <a:pPr algn="l" fontAlgn="b"/>
                      <a:r>
                        <a:rPr lang="en-US" sz="500" b="0" i="0" u="none" strike="noStrike">
                          <a:latin typeface="Arial"/>
                        </a:rPr>
                        <a:t>Sandro Tomassini</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David Kharakh</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Francesco Sgamma</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Giancarlo Sensolini</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Marco Esposito</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Optics-lattice-tuning</a:t>
                      </a:r>
                    </a:p>
                  </a:txBody>
                  <a:tcPr marL="4879" marR="4879" marT="4879" marB="0" anchor="b">
                    <a:lnL>
                      <a:noFill/>
                    </a:lnL>
                    <a:lnR>
                      <a:noFill/>
                    </a:lnR>
                    <a:lnT>
                      <a:noFill/>
                    </a:lnT>
                    <a:lnB>
                      <a:noFill/>
                    </a:lnB>
                  </a:tcPr>
                </a:tc>
                <a:tc>
                  <a:txBody>
                    <a:bodyPr/>
                    <a:lstStyle/>
                    <a:p>
                      <a:pPr algn="l" fontAlgn="b"/>
                      <a:r>
                        <a:rPr lang="en-US" sz="500" b="0" i="0" u="none" strike="noStrike">
                          <a:latin typeface="Arial"/>
                        </a:rPr>
                        <a:t>Marica Biagini</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Walter Wittmer</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Uli Wienands</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Martin Donald</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Yuri Nosochkov</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Andy Wolski</a:t>
                      </a:r>
                    </a:p>
                  </a:txBody>
                  <a:tcPr marL="4879" marR="4879" marT="4879" marB="0" anchor="b">
                    <a:lnL>
                      <a:noFill/>
                    </a:lnL>
                    <a:lnR>
                      <a:noFill/>
                    </a:lnR>
                    <a:lnT>
                      <a:noFill/>
                    </a:lnT>
                    <a:lnB>
                      <a:noFill/>
                    </a:lnB>
                  </a:tcPr>
                </a:tc>
                <a:tc>
                  <a:txBody>
                    <a:bodyPr/>
                    <a:lstStyle/>
                    <a:p>
                      <a:pPr algn="l" fontAlgn="b"/>
                      <a:r>
                        <a:rPr lang="en-US" sz="500" b="0" i="0" u="none" strike="noStrike">
                          <a:latin typeface="Arial"/>
                        </a:rPr>
                        <a:t>Cockroft</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Parameters</a:t>
                      </a:r>
                    </a:p>
                  </a:txBody>
                  <a:tcPr marL="4879" marR="4879" marT="4879" marB="0" anchor="b">
                    <a:lnL>
                      <a:noFill/>
                    </a:lnL>
                    <a:lnR>
                      <a:noFill/>
                    </a:lnR>
                    <a:lnT>
                      <a:noFill/>
                    </a:lnT>
                    <a:lnB>
                      <a:noFill/>
                    </a:lnB>
                  </a:tcPr>
                </a:tc>
                <a:tc>
                  <a:txBody>
                    <a:bodyPr/>
                    <a:lstStyle/>
                    <a:p>
                      <a:pPr algn="l" fontAlgn="b"/>
                      <a:r>
                        <a:rPr lang="en-US" sz="500" b="0" i="0" u="none" strike="noStrike">
                          <a:latin typeface="Arial"/>
                        </a:rPr>
                        <a:t>Pantaleo Raimondi</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John Seeman</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PEP-II reused components</a:t>
                      </a:r>
                    </a:p>
                  </a:txBody>
                  <a:tcPr marL="4879" marR="4879" marT="4879" marB="0" anchor="b">
                    <a:lnL>
                      <a:noFill/>
                    </a:lnL>
                    <a:lnR>
                      <a:noFill/>
                    </a:lnR>
                    <a:lnT>
                      <a:noFill/>
                    </a:lnT>
                    <a:lnB>
                      <a:noFill/>
                    </a:lnB>
                  </a:tcPr>
                </a:tc>
                <a:tc>
                  <a:txBody>
                    <a:bodyPr/>
                    <a:lstStyle/>
                    <a:p>
                      <a:pPr algn="l" fontAlgn="b"/>
                      <a:r>
                        <a:rPr lang="en-US" sz="500" b="0" i="0" u="none" strike="noStrike">
                          <a:latin typeface="Arial"/>
                        </a:rPr>
                        <a:t>Michael Sullivan</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David MacFarlane</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David Kharakh</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Polarization</a:t>
                      </a:r>
                    </a:p>
                  </a:txBody>
                  <a:tcPr marL="4879" marR="4879" marT="4879" marB="0" anchor="b">
                    <a:lnL>
                      <a:noFill/>
                    </a:lnL>
                    <a:lnR>
                      <a:noFill/>
                    </a:lnR>
                    <a:lnT>
                      <a:noFill/>
                    </a:lnT>
                    <a:lnB>
                      <a:noFill/>
                    </a:lnB>
                  </a:tcPr>
                </a:tc>
                <a:tc>
                  <a:txBody>
                    <a:bodyPr/>
                    <a:lstStyle/>
                    <a:p>
                      <a:pPr algn="l" fontAlgn="b"/>
                      <a:r>
                        <a:rPr lang="en-US" sz="500" b="0" i="0" u="none" strike="noStrike">
                          <a:latin typeface="Arial"/>
                        </a:rPr>
                        <a:t>Uli Wienands</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S. Nikitin</a:t>
                      </a:r>
                    </a:p>
                  </a:txBody>
                  <a:tcPr marL="4879" marR="4879" marT="4879" marB="0" anchor="b">
                    <a:lnL>
                      <a:noFill/>
                    </a:lnL>
                    <a:lnR>
                      <a:noFill/>
                    </a:lnR>
                    <a:lnT>
                      <a:noFill/>
                    </a:lnT>
                    <a:lnB>
                      <a:noFill/>
                    </a:lnB>
                  </a:tcPr>
                </a:tc>
                <a:tc>
                  <a:txBody>
                    <a:bodyPr/>
                    <a:lstStyle/>
                    <a:p>
                      <a:pPr algn="l" fontAlgn="b"/>
                      <a:r>
                        <a:rPr lang="en-US" sz="500" b="0" i="0" u="none" strike="noStrike">
                          <a:latin typeface="Arial"/>
                        </a:rPr>
                        <a:t>BINP</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Yunhai Cai</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Alex Chao</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M. Baylac</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J. M. DeConto</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Gomez</a:t>
                      </a:r>
                    </a:p>
                  </a:txBody>
                  <a:tcPr marL="4879" marR="4879" marT="4879" marB="0" anchor="b">
                    <a:lnL>
                      <a:noFill/>
                    </a:lnL>
                    <a:lnR>
                      <a:noFill/>
                    </a:lnR>
                    <a:lnT>
                      <a:noFill/>
                    </a:lnT>
                    <a:lnB>
                      <a:noFill/>
                    </a:lnB>
                  </a:tcPr>
                </a:tc>
                <a:tc>
                  <a:txBody>
                    <a:bodyPr/>
                    <a:lstStyle/>
                    <a:p>
                      <a:pPr algn="l" fontAlgn="b"/>
                      <a:r>
                        <a:rPr lang="en-US" sz="500" b="0" i="0" u="none" strike="noStrike">
                          <a:latin typeface="Arial"/>
                        </a:rPr>
                        <a:t>CNRS LPSC</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Positron source</a:t>
                      </a:r>
                    </a:p>
                  </a:txBody>
                  <a:tcPr marL="4879" marR="4879" marT="4879" marB="0" anchor="b">
                    <a:lnL>
                      <a:noFill/>
                    </a:lnL>
                    <a:lnR>
                      <a:noFill/>
                    </a:lnR>
                    <a:lnT>
                      <a:noFill/>
                    </a:lnT>
                    <a:lnB>
                      <a:noFill/>
                    </a:lnB>
                  </a:tcPr>
                </a:tc>
                <a:tc>
                  <a:txBody>
                    <a:bodyPr/>
                    <a:lstStyle/>
                    <a:p>
                      <a:pPr algn="l" fontAlgn="b"/>
                      <a:r>
                        <a:rPr lang="en-US" sz="500" b="0" i="0" u="none" strike="noStrike">
                          <a:latin typeface="Arial"/>
                        </a:rPr>
                        <a:t>A. Variola</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 LAL</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F. Poirier</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 LAL</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R. Chehab</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 LAL</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J. Bonis</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 LAL</a:t>
                      </a:r>
                    </a:p>
                  </a:txBody>
                  <a:tcPr marL="4879" marR="4879" marT="4879" marB="0" anchor="b">
                    <a:lnL>
                      <a:noFill/>
                    </a:lnL>
                    <a:lnR>
                      <a:noFill/>
                    </a:lnR>
                    <a:lnT>
                      <a:noFill/>
                    </a:lnT>
                    <a:lnB>
                      <a:noFill/>
                    </a:lnB>
                  </a:tcPr>
                </a:tc>
              </a:tr>
              <a:tr h="0">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G. Lemeur</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 LAL</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F. Touze</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 LAL</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Power supplies</a:t>
                      </a:r>
                    </a:p>
                  </a:txBody>
                  <a:tcPr marL="4879" marR="4879" marT="4879" marB="0" anchor="b">
                    <a:lnL>
                      <a:noFill/>
                    </a:lnL>
                    <a:lnR>
                      <a:noFill/>
                    </a:lnR>
                    <a:lnT>
                      <a:noFill/>
                    </a:lnT>
                    <a:lnB>
                      <a:noFill/>
                    </a:lnB>
                  </a:tcPr>
                </a:tc>
                <a:tc>
                  <a:txBody>
                    <a:bodyPr/>
                    <a:lstStyle/>
                    <a:p>
                      <a:pPr algn="l" fontAlgn="b"/>
                      <a:r>
                        <a:rPr lang="en-US" sz="500" b="0" i="0" u="none" strike="noStrike">
                          <a:latin typeface="Arial"/>
                        </a:rPr>
                        <a:t>Ricci</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A. Di Lira</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Radiation monitoring</a:t>
                      </a:r>
                    </a:p>
                  </a:txBody>
                  <a:tcPr marL="4879" marR="4879" marT="4879" marB="0" anchor="b">
                    <a:lnL>
                      <a:noFill/>
                    </a:lnL>
                    <a:lnR>
                      <a:noFill/>
                    </a:lnR>
                    <a:lnT>
                      <a:noFill/>
                    </a:lnT>
                    <a:lnB>
                      <a:noFill/>
                    </a:lnB>
                  </a:tcPr>
                </a:tc>
                <a:tc>
                  <a:txBody>
                    <a:bodyPr/>
                    <a:lstStyle/>
                    <a:p>
                      <a:pPr algn="l" fontAlgn="b"/>
                      <a:r>
                        <a:rPr lang="en-US" sz="500" b="0" i="0" u="none" strike="noStrike">
                          <a:latin typeface="Arial"/>
                        </a:rPr>
                        <a:t>Esposito</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RF and feedback</a:t>
                      </a:r>
                    </a:p>
                  </a:txBody>
                  <a:tcPr marL="4879" marR="4879" marT="4879" marB="0" anchor="b">
                    <a:lnL>
                      <a:noFill/>
                    </a:lnL>
                    <a:lnR>
                      <a:noFill/>
                    </a:lnR>
                    <a:lnT>
                      <a:noFill/>
                    </a:lnT>
                    <a:lnB>
                      <a:noFill/>
                    </a:lnB>
                  </a:tcPr>
                </a:tc>
                <a:tc>
                  <a:txBody>
                    <a:bodyPr/>
                    <a:lstStyle/>
                    <a:p>
                      <a:pPr algn="l" fontAlgn="b"/>
                      <a:r>
                        <a:rPr lang="en-US" sz="500" b="0" i="0" u="none" strike="noStrike">
                          <a:latin typeface="Arial"/>
                        </a:rPr>
                        <a:t>Allesandro Drago</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Kirk Bertsche</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IR stabilization</a:t>
                      </a:r>
                    </a:p>
                  </a:txBody>
                  <a:tcPr marL="4879" marR="4879" marT="4879" marB="0" anchor="b">
                    <a:lnL>
                      <a:noFill/>
                    </a:lnL>
                    <a:lnR>
                      <a:noFill/>
                    </a:lnR>
                    <a:lnT>
                      <a:noFill/>
                    </a:lnT>
                    <a:lnB>
                      <a:noFill/>
                    </a:lnB>
                  </a:tcPr>
                </a:tc>
                <a:tc>
                  <a:txBody>
                    <a:bodyPr/>
                    <a:lstStyle/>
                    <a:p>
                      <a:pPr algn="l" fontAlgn="b"/>
                      <a:r>
                        <a:rPr lang="en-US" sz="500" b="0" i="0" u="none" strike="noStrike">
                          <a:latin typeface="Arial"/>
                        </a:rPr>
                        <a:t>A. Jaremie</a:t>
                      </a:r>
                    </a:p>
                  </a:txBody>
                  <a:tcPr marL="4879" marR="4879" marT="4879" marB="0" anchor="b">
                    <a:lnL>
                      <a:noFill/>
                    </a:lnL>
                    <a:lnR>
                      <a:noFill/>
                    </a:lnR>
                    <a:lnT>
                      <a:noFill/>
                    </a:lnT>
                    <a:lnB>
                      <a:noFill/>
                    </a:lnB>
                  </a:tcPr>
                </a:tc>
                <a:tc>
                  <a:txBody>
                    <a:bodyPr/>
                    <a:lstStyle/>
                    <a:p>
                      <a:pPr algn="l" fontAlgn="b"/>
                      <a:r>
                        <a:rPr lang="en-US" sz="500" b="0" i="0" u="none" strike="noStrike">
                          <a:latin typeface="Arial"/>
                        </a:rPr>
                        <a:t>CNRS LAPP</a:t>
                      </a:r>
                    </a:p>
                  </a:txBody>
                  <a:tcPr marL="4879" marR="4879" marT="4879" marB="0" anchor="b">
                    <a:lnL>
                      <a:noFill/>
                    </a:lnL>
                    <a:lnR>
                      <a:noFill/>
                    </a:lnR>
                    <a:lnT>
                      <a:noFill/>
                    </a:lnT>
                    <a:lnB>
                      <a:noFill/>
                    </a:lnB>
                  </a:tcPr>
                </a:tc>
              </a:tr>
              <a:tr h="110992">
                <a:tc>
                  <a:txBody>
                    <a:bodyPr/>
                    <a:lstStyle/>
                    <a:p>
                      <a:pPr algn="l" fontAlgn="b"/>
                      <a:r>
                        <a:rPr lang="en-US" sz="500" b="0" i="0" u="none" strike="noStrike">
                          <a:latin typeface="Arial"/>
                        </a:rPr>
                        <a:t>Vacuum</a:t>
                      </a:r>
                    </a:p>
                  </a:txBody>
                  <a:tcPr marL="4879" marR="4879" marT="4879" marB="0" anchor="b">
                    <a:lnL>
                      <a:noFill/>
                    </a:lnL>
                    <a:lnR>
                      <a:noFill/>
                    </a:lnR>
                    <a:lnT>
                      <a:noFill/>
                    </a:lnT>
                    <a:lnB>
                      <a:noFill/>
                    </a:lnB>
                  </a:tcPr>
                </a:tc>
                <a:tc>
                  <a:txBody>
                    <a:bodyPr/>
                    <a:lstStyle/>
                    <a:p>
                      <a:pPr algn="l" fontAlgn="b"/>
                      <a:r>
                        <a:rPr lang="en-US" sz="500" b="0" i="0" u="none" strike="noStrike">
                          <a:latin typeface="Arial"/>
                        </a:rPr>
                        <a:t>Clozza</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Lollo</a:t>
                      </a:r>
                    </a:p>
                  </a:txBody>
                  <a:tcPr marL="4879" marR="4879" marT="4879" marB="0" anchor="b">
                    <a:lnL>
                      <a:noFill/>
                    </a:lnL>
                    <a:lnR>
                      <a:noFill/>
                    </a:lnR>
                    <a:lnT>
                      <a:noFill/>
                    </a:lnT>
                    <a:lnB>
                      <a:noFill/>
                    </a:lnB>
                  </a:tcPr>
                </a:tc>
                <a:tc>
                  <a:txBody>
                    <a:bodyPr/>
                    <a:lstStyle/>
                    <a:p>
                      <a:pPr algn="l" fontAlgn="b"/>
                      <a:r>
                        <a:rPr lang="en-US" sz="500" b="0" i="0" u="none" strike="noStrike">
                          <a:latin typeface="Arial"/>
                        </a:rPr>
                        <a:t>LNF INFN</a:t>
                      </a:r>
                    </a:p>
                  </a:txBody>
                  <a:tcPr marL="4879" marR="4879" marT="4879" marB="0" anchor="b">
                    <a:lnL>
                      <a:noFill/>
                    </a:lnL>
                    <a:lnR>
                      <a:noFill/>
                    </a:lnR>
                    <a:lnT>
                      <a:noFill/>
                    </a:lnT>
                    <a:lnB>
                      <a:noFill/>
                    </a:lnB>
                  </a:tcPr>
                </a:tc>
              </a:tr>
              <a:tr h="110992">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David Kharakh</a:t>
                      </a:r>
                    </a:p>
                  </a:txBody>
                  <a:tcPr marL="4879" marR="4879" marT="4879" marB="0" anchor="b">
                    <a:lnL>
                      <a:noFill/>
                    </a:lnL>
                    <a:lnR>
                      <a:noFill/>
                    </a:lnR>
                    <a:lnT>
                      <a:noFill/>
                    </a:lnT>
                    <a:lnB>
                      <a:noFill/>
                    </a:lnB>
                  </a:tcPr>
                </a:tc>
                <a:tc>
                  <a:txBody>
                    <a:bodyPr/>
                    <a:lstStyle/>
                    <a:p>
                      <a:pPr algn="l" fontAlgn="b"/>
                      <a:r>
                        <a:rPr lang="en-US" sz="500" b="0" i="0" u="none" strike="noStrike">
                          <a:latin typeface="Arial"/>
                        </a:rPr>
                        <a:t>SLAC</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C. Prevost</a:t>
                      </a:r>
                    </a:p>
                  </a:txBody>
                  <a:tcPr marL="4879" marR="4879" marT="4879" marB="0" anchor="b">
                    <a:lnL>
                      <a:noFill/>
                    </a:lnL>
                    <a:lnR>
                      <a:noFill/>
                    </a:lnR>
                    <a:lnT>
                      <a:noFill/>
                    </a:lnT>
                    <a:lnB>
                      <a:noFill/>
                    </a:lnB>
                  </a:tcPr>
                </a:tc>
                <a:tc>
                  <a:txBody>
                    <a:bodyPr/>
                    <a:lstStyle/>
                    <a:p>
                      <a:pPr algn="l" fontAlgn="b"/>
                      <a:r>
                        <a:rPr lang="en-US" sz="500" b="0" i="0" u="none" strike="noStrike">
                          <a:latin typeface="Arial"/>
                        </a:rPr>
                        <a:t>IN2P3 LAL</a:t>
                      </a:r>
                    </a:p>
                  </a:txBody>
                  <a:tcPr marL="4879" marR="4879" marT="4879" marB="0" anchor="b">
                    <a:lnL>
                      <a:noFill/>
                    </a:lnL>
                    <a:lnR>
                      <a:noFill/>
                    </a:lnR>
                    <a:lnT>
                      <a:noFill/>
                    </a:lnT>
                    <a:lnB>
                      <a:noFill/>
                    </a:lnB>
                  </a:tcPr>
                </a:tc>
              </a:tr>
              <a:tr h="94343">
                <a:tc>
                  <a:txBody>
                    <a:bodyPr/>
                    <a:lstStyle/>
                    <a:p>
                      <a:pPr algn="l" fontAlgn="b"/>
                      <a:endParaRPr lang="en-US" sz="500" b="0" i="0" u="none" strike="noStrike">
                        <a:latin typeface="Arial"/>
                      </a:endParaRPr>
                    </a:p>
                  </a:txBody>
                  <a:tcPr marL="4879" marR="4879" marT="4879" marB="0" anchor="b">
                    <a:lnL>
                      <a:noFill/>
                    </a:lnL>
                    <a:lnR>
                      <a:noFill/>
                    </a:lnR>
                    <a:lnT>
                      <a:noFill/>
                    </a:lnT>
                    <a:lnB>
                      <a:noFill/>
                    </a:lnB>
                  </a:tcPr>
                </a:tc>
                <a:tc>
                  <a:txBody>
                    <a:bodyPr/>
                    <a:lstStyle/>
                    <a:p>
                      <a:pPr algn="l" fontAlgn="b"/>
                      <a:r>
                        <a:rPr lang="en-US" sz="500" b="0" i="0" u="none" strike="noStrike">
                          <a:latin typeface="Arial"/>
                        </a:rPr>
                        <a:t>B. Mercier</a:t>
                      </a:r>
                    </a:p>
                  </a:txBody>
                  <a:tcPr marL="4879" marR="4879" marT="4879" marB="0" anchor="b">
                    <a:lnL>
                      <a:noFill/>
                    </a:lnL>
                    <a:lnR>
                      <a:noFill/>
                    </a:lnR>
                    <a:lnT>
                      <a:noFill/>
                    </a:lnT>
                    <a:lnB>
                      <a:noFill/>
                    </a:lnB>
                  </a:tcPr>
                </a:tc>
                <a:tc>
                  <a:txBody>
                    <a:bodyPr/>
                    <a:lstStyle/>
                    <a:p>
                      <a:pPr algn="l" fontAlgn="b"/>
                      <a:r>
                        <a:rPr lang="en-US" sz="500" b="0" i="0" u="none" strike="noStrike" dirty="0">
                          <a:latin typeface="Arial"/>
                        </a:rPr>
                        <a:t>IN2P3 LAL</a:t>
                      </a:r>
                    </a:p>
                  </a:txBody>
                  <a:tcPr marL="4879" marR="4879" marT="4879" marB="0" anchor="b">
                    <a:lnL>
                      <a:noFill/>
                    </a:lnL>
                    <a:lnR>
                      <a:noFill/>
                    </a:lnR>
                    <a:lnT>
                      <a:noFill/>
                    </a:lnT>
                    <a:lnB>
                      <a:noFill/>
                    </a:lnB>
                  </a:tcPr>
                </a:tc>
              </a:tr>
            </a:tbl>
          </a:graphicData>
        </a:graphic>
      </p:graphicFrame>
      <p:cxnSp>
        <p:nvCxnSpPr>
          <p:cNvPr id="12" name="Straight Connector 11"/>
          <p:cNvCxnSpPr/>
          <p:nvPr/>
        </p:nvCxnSpPr>
        <p:spPr>
          <a:xfrm>
            <a:off x="0" y="11430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866900" y="3619500"/>
            <a:ext cx="4953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381000"/>
            <a:ext cx="365125" cy="37927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2"/>
          <p:cNvSpPr>
            <a:spLocks noGrp="1" noChangeArrowheads="1"/>
          </p:cNvSpPr>
          <p:nvPr>
            <p:ph type="title" idx="4294967295"/>
          </p:nvPr>
        </p:nvSpPr>
        <p:spPr/>
        <p:txBody>
          <a:bodyPr/>
          <a:lstStyle/>
          <a:p>
            <a:pPr eaLnBrk="1" hangingPunct="1"/>
            <a:r>
              <a:rPr lang="it-IT" sz="3200" smtClean="0"/>
              <a:t>SuperB  on Tor Vergata site</a:t>
            </a:r>
            <a:endParaRPr lang="en-US" sz="3200" smtClean="0"/>
          </a:p>
        </p:txBody>
      </p:sp>
      <p:grpSp>
        <p:nvGrpSpPr>
          <p:cNvPr id="2" name="Group 3"/>
          <p:cNvGrpSpPr>
            <a:grpSpLocks/>
          </p:cNvGrpSpPr>
          <p:nvPr/>
        </p:nvGrpSpPr>
        <p:grpSpPr bwMode="auto">
          <a:xfrm>
            <a:off x="838200" y="1257300"/>
            <a:ext cx="7610475" cy="4991100"/>
            <a:chOff x="528" y="792"/>
            <a:chExt cx="4794" cy="3144"/>
          </a:xfrm>
        </p:grpSpPr>
        <p:pic>
          <p:nvPicPr>
            <p:cNvPr id="44043" name="Picture 4"/>
            <p:cNvPicPr>
              <a:picLocks noChangeAspect="1" noChangeArrowheads="1"/>
            </p:cNvPicPr>
            <p:nvPr/>
          </p:nvPicPr>
          <p:blipFill>
            <a:blip r:embed="rId2"/>
            <a:srcRect/>
            <a:stretch>
              <a:fillRect/>
            </a:stretch>
          </p:blipFill>
          <p:spPr bwMode="auto">
            <a:xfrm>
              <a:off x="528" y="792"/>
              <a:ext cx="4794" cy="3144"/>
            </a:xfrm>
            <a:prstGeom prst="rect">
              <a:avLst/>
            </a:prstGeom>
            <a:noFill/>
            <a:ln w="9525">
              <a:noFill/>
              <a:miter lim="800000"/>
              <a:headEnd/>
              <a:tailEnd/>
            </a:ln>
          </p:spPr>
        </p:pic>
        <p:sp>
          <p:nvSpPr>
            <p:cNvPr id="44044" name="AutoShape 5"/>
            <p:cNvSpPr>
              <a:spLocks noChangeArrowheads="1"/>
            </p:cNvSpPr>
            <p:nvPr/>
          </p:nvSpPr>
          <p:spPr bwMode="auto">
            <a:xfrm>
              <a:off x="3456" y="1056"/>
              <a:ext cx="1152" cy="288"/>
            </a:xfrm>
            <a:prstGeom prst="wedgeRectCallout">
              <a:avLst>
                <a:gd name="adj1" fmla="val -44009"/>
                <a:gd name="adj2" fmla="val 111458"/>
              </a:avLst>
            </a:prstGeom>
            <a:solidFill>
              <a:srgbClr val="FFFF99"/>
            </a:solidFill>
            <a:ln w="38100">
              <a:solidFill>
                <a:srgbClr val="FF0000"/>
              </a:solidFill>
              <a:miter lim="800000"/>
              <a:headEnd/>
              <a:tailEnd/>
            </a:ln>
          </p:spPr>
          <p:txBody>
            <a:bodyPr/>
            <a:lstStyle/>
            <a:p>
              <a:pPr algn="ctr"/>
              <a:r>
                <a:rPr lang="it-IT" b="1">
                  <a:solidFill>
                    <a:srgbClr val="FF0000"/>
                  </a:solidFill>
                </a:rPr>
                <a:t>SuperB rings</a:t>
              </a:r>
              <a:endParaRPr lang="en-US" b="1">
                <a:solidFill>
                  <a:srgbClr val="FF0000"/>
                </a:solidFill>
              </a:endParaRPr>
            </a:p>
          </p:txBody>
        </p:sp>
      </p:grpSp>
      <p:pic>
        <p:nvPicPr>
          <p:cNvPr id="202761" name="Picture 9"/>
          <p:cNvPicPr>
            <a:picLocks noChangeAspect="1" noChangeArrowheads="1"/>
          </p:cNvPicPr>
          <p:nvPr/>
        </p:nvPicPr>
        <p:blipFill>
          <a:blip r:embed="rId3"/>
          <a:srcRect/>
          <a:stretch>
            <a:fillRect/>
          </a:stretch>
        </p:blipFill>
        <p:spPr bwMode="auto">
          <a:xfrm>
            <a:off x="685800" y="2135188"/>
            <a:ext cx="5105400" cy="341947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Warwick April 14,2009</a:t>
            </a:r>
            <a:endParaRPr lang="en-US"/>
          </a:p>
        </p:txBody>
      </p:sp>
      <p:sp>
        <p:nvSpPr>
          <p:cNvPr id="8" name="Slide Number Placeholder 7"/>
          <p:cNvSpPr>
            <a:spLocks noGrp="1"/>
          </p:cNvSpPr>
          <p:nvPr>
            <p:ph type="sldNum" sz="quarter" idx="12"/>
          </p:nvPr>
        </p:nvSpPr>
        <p:spPr/>
        <p:txBody>
          <a:bodyPr/>
          <a:lstStyle/>
          <a:p>
            <a:fld id="{2743EBD0-19EB-41E8-92E3-E70AEADB721E}" type="slidenum">
              <a:rPr lang="en-US" smtClean="0"/>
              <a:pPr/>
              <a:t>33</a:t>
            </a:fld>
            <a:endParaRPr lang="en-US"/>
          </a:p>
        </p:txBody>
      </p:sp>
      <p:sp>
        <p:nvSpPr>
          <p:cNvPr id="9" name="Footer Placeholder 8"/>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Meanwhile in KEK…</a:t>
            </a:r>
            <a:endParaRPr lang="en-US" dirty="0"/>
          </a:p>
        </p:txBody>
      </p:sp>
      <p:sp>
        <p:nvSpPr>
          <p:cNvPr id="3" name="Date Placeholder 2"/>
          <p:cNvSpPr>
            <a:spLocks noGrp="1"/>
          </p:cNvSpPr>
          <p:nvPr>
            <p:ph type="dt" sz="half" idx="10"/>
          </p:nvPr>
        </p:nvSpPr>
        <p:spPr/>
        <p:txBody>
          <a:bodyPr/>
          <a:lstStyle/>
          <a:p>
            <a:pPr>
              <a:defRPr/>
            </a:pPr>
            <a:r>
              <a:rPr lang="en-US" smtClean="0"/>
              <a:t>Warwick April 14,2009</a:t>
            </a:r>
            <a:endParaRPr lang="en-US"/>
          </a:p>
        </p:txBody>
      </p:sp>
      <p:sp>
        <p:nvSpPr>
          <p:cNvPr id="4" name="Footer Placeholder 3"/>
          <p:cNvSpPr>
            <a:spLocks noGrp="1"/>
          </p:cNvSpPr>
          <p:nvPr>
            <p:ph type="ftr" sz="quarter" idx="11"/>
          </p:nvPr>
        </p:nvSpPr>
        <p:spPr/>
        <p:txBody>
          <a:bodyPr/>
          <a:lstStyle/>
          <a:p>
            <a:pPr>
              <a:defRPr/>
            </a:pPr>
            <a:r>
              <a:rPr lang="en-US" smtClean="0"/>
              <a:t>Marcello A. Giorgi</a:t>
            </a:r>
            <a:endParaRPr lang="en-US"/>
          </a:p>
        </p:txBody>
      </p:sp>
      <p:sp>
        <p:nvSpPr>
          <p:cNvPr id="5" name="Slide Number Placeholder 4"/>
          <p:cNvSpPr>
            <a:spLocks noGrp="1"/>
          </p:cNvSpPr>
          <p:nvPr>
            <p:ph type="sldNum" sz="quarter" idx="12"/>
          </p:nvPr>
        </p:nvSpPr>
        <p:spPr/>
        <p:txBody>
          <a:bodyPr/>
          <a:lstStyle/>
          <a:p>
            <a:pPr>
              <a:defRPr/>
            </a:pPr>
            <a:fld id="{A3356182-8BB6-4BC7-BD60-B58706D72F7F}" type="slidenum">
              <a:rPr lang="en-US" smtClean="0"/>
              <a:pPr>
                <a:defRPr/>
              </a:pPr>
              <a:t>34</a:t>
            </a:fld>
            <a:endParaRPr lang="en-US"/>
          </a:p>
        </p:txBody>
      </p:sp>
      <p:sp>
        <p:nvSpPr>
          <p:cNvPr id="6" name="TextBox 5"/>
          <p:cNvSpPr txBox="1"/>
          <p:nvPr/>
        </p:nvSpPr>
        <p:spPr>
          <a:xfrm>
            <a:off x="457200" y="2057400"/>
            <a:ext cx="8229600" cy="3416320"/>
          </a:xfrm>
          <a:prstGeom prst="rect">
            <a:avLst/>
          </a:prstGeom>
          <a:noFill/>
        </p:spPr>
        <p:txBody>
          <a:bodyPr wrap="square" rtlCol="0">
            <a:spAutoFit/>
          </a:bodyPr>
          <a:lstStyle/>
          <a:p>
            <a:r>
              <a:rPr lang="en-US" sz="2400" dirty="0" smtClean="0"/>
              <a:t>We have understood that in KEK are now considering an alternative design not entirely based on “BRUTE FORCE”. </a:t>
            </a:r>
            <a:r>
              <a:rPr lang="en-US" sz="2400" dirty="0" err="1" smtClean="0"/>
              <a:t>Nanobeams</a:t>
            </a:r>
            <a:r>
              <a:rPr lang="en-US" sz="2400" dirty="0" smtClean="0"/>
              <a:t> are considered in a scheme that is named “</a:t>
            </a:r>
            <a:r>
              <a:rPr lang="en-US" sz="2400" dirty="0" err="1" smtClean="0"/>
              <a:t>italian</a:t>
            </a:r>
            <a:r>
              <a:rPr lang="en-US" sz="2400" dirty="0" smtClean="0"/>
              <a:t>” or “half-</a:t>
            </a:r>
            <a:r>
              <a:rPr lang="en-US" sz="2400" dirty="0" err="1" smtClean="0"/>
              <a:t>italian</a:t>
            </a:r>
            <a:r>
              <a:rPr lang="en-US" sz="2400" dirty="0" smtClean="0"/>
              <a:t>”.</a:t>
            </a:r>
          </a:p>
          <a:p>
            <a:r>
              <a:rPr lang="en-US" sz="2400" dirty="0" smtClean="0"/>
              <a:t>It is a good news for us since it is a further validation of </a:t>
            </a:r>
            <a:r>
              <a:rPr lang="en-US" sz="2400" dirty="0" err="1" smtClean="0"/>
              <a:t>SuperB</a:t>
            </a:r>
            <a:r>
              <a:rPr lang="en-US" sz="2400" dirty="0" smtClean="0"/>
              <a:t> approach.</a:t>
            </a:r>
          </a:p>
          <a:p>
            <a:r>
              <a:rPr lang="en-US" sz="2400" dirty="0" smtClean="0"/>
              <a:t>I invited </a:t>
            </a:r>
            <a:r>
              <a:rPr lang="en-US" sz="2400" dirty="0" err="1" smtClean="0"/>
              <a:t>A.Suzuki</a:t>
            </a:r>
            <a:r>
              <a:rPr lang="en-US" sz="2400" dirty="0" smtClean="0"/>
              <a:t> or a person designated by him from KEK to come to our next general meeting and discuss with us their new strategy towards </a:t>
            </a:r>
            <a:r>
              <a:rPr lang="en-US" sz="2400" dirty="0" err="1" smtClean="0"/>
              <a:t>SuperKEKB</a:t>
            </a:r>
            <a:r>
              <a:rPr lang="en-US" sz="2400" dirty="0" smtClean="0"/>
              <a:t>.</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idx="4294967295"/>
          </p:nvPr>
        </p:nvSpPr>
        <p:spPr>
          <a:xfrm>
            <a:off x="457200" y="274638"/>
            <a:ext cx="8229600" cy="657347"/>
          </a:xfrm>
        </p:spPr>
        <p:txBody>
          <a:bodyPr>
            <a:normAutofit fontScale="90000"/>
          </a:bodyPr>
          <a:lstStyle/>
          <a:p>
            <a:pPr eaLnBrk="1" hangingPunct="1"/>
            <a:r>
              <a:rPr lang="en-US" dirty="0" smtClean="0"/>
              <a:t>NEXT        EVENTS</a:t>
            </a:r>
          </a:p>
        </p:txBody>
      </p:sp>
      <p:sp>
        <p:nvSpPr>
          <p:cNvPr id="45063" name="Rectangle 3"/>
          <p:cNvSpPr>
            <a:spLocks noGrp="1" noChangeArrowheads="1"/>
          </p:cNvSpPr>
          <p:nvPr>
            <p:ph type="body" idx="4294967295"/>
          </p:nvPr>
        </p:nvSpPr>
        <p:spPr>
          <a:xfrm>
            <a:off x="457200" y="990600"/>
            <a:ext cx="8229600" cy="5135563"/>
          </a:xfrm>
        </p:spPr>
        <p:txBody>
          <a:bodyPr/>
          <a:lstStyle/>
          <a:p>
            <a:pPr eaLnBrk="1" hangingPunct="1">
              <a:buFontTx/>
              <a:buNone/>
            </a:pPr>
            <a:r>
              <a:rPr lang="en-US" sz="2800" dirty="0" smtClean="0"/>
              <a:t>LNF April 23-24,2009 –</a:t>
            </a:r>
            <a:r>
              <a:rPr lang="en-US" sz="2800" dirty="0" err="1" smtClean="0"/>
              <a:t>MiniMac</a:t>
            </a:r>
            <a:r>
              <a:rPr lang="en-US" sz="2800" dirty="0" smtClean="0"/>
              <a:t>  </a:t>
            </a:r>
            <a:r>
              <a:rPr lang="en-US" sz="2400" dirty="0" smtClean="0">
                <a:solidFill>
                  <a:srgbClr val="FF0000"/>
                </a:solidFill>
              </a:rPr>
              <a:t>(</a:t>
            </a:r>
            <a:r>
              <a:rPr lang="en-US" sz="2400" dirty="0" err="1" smtClean="0">
                <a:solidFill>
                  <a:srgbClr val="FF0000"/>
                </a:solidFill>
              </a:rPr>
              <a:t>J.Dorfan</a:t>
            </a:r>
            <a:r>
              <a:rPr lang="en-US" sz="2400" dirty="0" smtClean="0">
                <a:solidFill>
                  <a:srgbClr val="FF0000"/>
                </a:solidFill>
              </a:rPr>
              <a:t>)</a:t>
            </a:r>
          </a:p>
          <a:p>
            <a:pPr eaLnBrk="1" hangingPunct="1">
              <a:buFontTx/>
              <a:buNone/>
            </a:pPr>
            <a:endParaRPr lang="en-US" sz="2400" dirty="0" smtClean="0">
              <a:solidFill>
                <a:srgbClr val="FF0000"/>
              </a:solidFill>
            </a:endParaRPr>
          </a:p>
          <a:p>
            <a:pPr eaLnBrk="1" hangingPunct="1">
              <a:buFontTx/>
              <a:buNone/>
            </a:pPr>
            <a:r>
              <a:rPr lang="en-US" sz="2800" dirty="0" smtClean="0"/>
              <a:t>Perugia June 16-20- General Meeting (</a:t>
            </a:r>
            <a:r>
              <a:rPr lang="en-US" sz="2800" dirty="0" smtClean="0">
                <a:solidFill>
                  <a:srgbClr val="FF0000"/>
                </a:solidFill>
              </a:rPr>
              <a:t>Claudia </a:t>
            </a:r>
            <a:r>
              <a:rPr lang="en-US" sz="2800" dirty="0" err="1" smtClean="0">
                <a:solidFill>
                  <a:srgbClr val="FF0000"/>
                </a:solidFill>
              </a:rPr>
              <a:t>Cecchi</a:t>
            </a:r>
            <a:r>
              <a:rPr lang="en-US" sz="2800" dirty="0" smtClean="0">
                <a:solidFill>
                  <a:srgbClr val="FF0000"/>
                </a:solidFill>
              </a:rPr>
              <a:t> </a:t>
            </a:r>
            <a:r>
              <a:rPr lang="en-US" sz="2800" dirty="0" smtClean="0"/>
              <a:t>is the meeting coordinator).</a:t>
            </a:r>
          </a:p>
          <a:p>
            <a:pPr eaLnBrk="1" hangingPunct="1">
              <a:buFontTx/>
              <a:buNone/>
            </a:pPr>
            <a:endParaRPr lang="en-US" sz="2800" dirty="0" smtClean="0"/>
          </a:p>
          <a:p>
            <a:pPr eaLnBrk="1" hangingPunct="1">
              <a:buFontTx/>
              <a:buNone/>
            </a:pPr>
            <a:r>
              <a:rPr lang="en-US" sz="2800" dirty="0" smtClean="0"/>
              <a:t>SLAC October 5-9 – General Meeting</a:t>
            </a:r>
          </a:p>
          <a:p>
            <a:pPr eaLnBrk="1" hangingPunct="1">
              <a:buFontTx/>
              <a:buNone/>
            </a:pPr>
            <a:endParaRPr lang="en-US" sz="2800" dirty="0" smtClean="0"/>
          </a:p>
          <a:p>
            <a:pPr eaLnBrk="1" hangingPunct="1">
              <a:buFontTx/>
              <a:buNone/>
            </a:pPr>
            <a:r>
              <a:rPr lang="en-US" sz="2800" dirty="0" smtClean="0"/>
              <a:t>Intermediate document ready by December 2009.</a:t>
            </a:r>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pic>
        <p:nvPicPr>
          <p:cNvPr id="8"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62400" y="304800"/>
            <a:ext cx="533400" cy="55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END</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Warwick April 14,2009</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Warwick April 14,2009</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37</a:t>
            </a:fld>
            <a:endParaRPr lang="en-US"/>
          </a:p>
        </p:txBody>
      </p:sp>
      <p:pic>
        <p:nvPicPr>
          <p:cNvPr id="82946" name="Picture 2"/>
          <p:cNvPicPr>
            <a:picLocks noChangeAspect="1" noChangeArrowheads="1"/>
          </p:cNvPicPr>
          <p:nvPr/>
        </p:nvPicPr>
        <p:blipFill>
          <a:blip r:embed="rId2"/>
          <a:srcRect/>
          <a:stretch>
            <a:fillRect/>
          </a:stretch>
        </p:blipFill>
        <p:spPr bwMode="auto">
          <a:xfrm>
            <a:off x="220774" y="685800"/>
            <a:ext cx="8473440" cy="56388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Warwick April 14,2009</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38</a:t>
            </a:fld>
            <a:endParaRPr lang="en-US"/>
          </a:p>
        </p:txBody>
      </p:sp>
      <p:pic>
        <p:nvPicPr>
          <p:cNvPr id="83970" name="Picture 2"/>
          <p:cNvPicPr>
            <a:picLocks noChangeAspect="1" noChangeArrowheads="1"/>
          </p:cNvPicPr>
          <p:nvPr/>
        </p:nvPicPr>
        <p:blipFill>
          <a:blip r:embed="rId2"/>
          <a:srcRect/>
          <a:stretch>
            <a:fillRect/>
          </a:stretch>
        </p:blipFill>
        <p:spPr bwMode="auto">
          <a:xfrm>
            <a:off x="656617" y="533400"/>
            <a:ext cx="8166370" cy="5562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76200"/>
            <a:ext cx="3886200" cy="1143000"/>
          </a:xfrm>
        </p:spPr>
        <p:txBody>
          <a:bodyPr/>
          <a:lstStyle/>
          <a:p>
            <a:pPr eaLnBrk="1" hangingPunct="1"/>
            <a:r>
              <a:rPr lang="en-US" sz="2800" smtClean="0"/>
              <a:t>Comments on </a:t>
            </a:r>
            <a:br>
              <a:rPr lang="en-US" sz="2800" smtClean="0"/>
            </a:br>
            <a:r>
              <a:rPr lang="en-US" sz="2800" smtClean="0"/>
              <a:t>reviews</a:t>
            </a:r>
          </a:p>
        </p:txBody>
      </p:sp>
      <p:sp>
        <p:nvSpPr>
          <p:cNvPr id="9222" name="Rectangle 3"/>
          <p:cNvSpPr>
            <a:spLocks noGrp="1" noChangeArrowheads="1"/>
          </p:cNvSpPr>
          <p:nvPr>
            <p:ph type="body" idx="1"/>
          </p:nvPr>
        </p:nvSpPr>
        <p:spPr>
          <a:xfrm>
            <a:off x="457200" y="1371600"/>
            <a:ext cx="3962400" cy="2195513"/>
          </a:xfrm>
        </p:spPr>
        <p:txBody>
          <a:bodyPr>
            <a:normAutofit lnSpcReduction="10000"/>
          </a:bodyPr>
          <a:lstStyle/>
          <a:p>
            <a:pPr eaLnBrk="1" hangingPunct="1">
              <a:lnSpc>
                <a:spcPct val="90000"/>
              </a:lnSpc>
            </a:pPr>
            <a:r>
              <a:rPr lang="en-US" sz="2800" smtClean="0"/>
              <a:t>Link to meetings and reports:</a:t>
            </a:r>
          </a:p>
          <a:p>
            <a:pPr lvl="1" eaLnBrk="1" hangingPunct="1">
              <a:lnSpc>
                <a:spcPct val="90000"/>
              </a:lnSpc>
              <a:buFontTx/>
              <a:buNone/>
            </a:pPr>
            <a:r>
              <a:rPr lang="en-US" sz="1600" smtClean="0">
                <a:latin typeface="Lucida Console" pitchFamily="49" charset="0"/>
                <a:hlinkClick r:id="rId3"/>
              </a:rPr>
              <a:t>http://www.pi.infn.it/SuperB/reviews</a:t>
            </a:r>
            <a:endParaRPr lang="en-US" sz="1600" smtClean="0">
              <a:latin typeface="Lucida Console" pitchFamily="49" charset="0"/>
            </a:endParaRPr>
          </a:p>
          <a:p>
            <a:pPr eaLnBrk="1" hangingPunct="1">
              <a:lnSpc>
                <a:spcPct val="90000"/>
              </a:lnSpc>
            </a:pPr>
            <a:r>
              <a:rPr lang="en-US" sz="2800" smtClean="0"/>
              <a:t>Dainton committee </a:t>
            </a:r>
            <a:r>
              <a:rPr lang="en-US" sz="2800" smtClean="0">
                <a:sym typeface="Wingdings" pitchFamily="2" charset="2"/>
              </a:rPr>
              <a:t></a:t>
            </a:r>
            <a:endParaRPr lang="en-US" sz="2800" smtClean="0"/>
          </a:p>
          <a:p>
            <a:pPr eaLnBrk="1" hangingPunct="1">
              <a:lnSpc>
                <a:spcPct val="90000"/>
              </a:lnSpc>
            </a:pPr>
            <a:r>
              <a:rPr lang="en-US" sz="2800" smtClean="0"/>
              <a:t>Mini MAC</a:t>
            </a:r>
          </a:p>
        </p:txBody>
      </p:sp>
      <p:pic>
        <p:nvPicPr>
          <p:cNvPr id="9223" name="Picture 4"/>
          <p:cNvPicPr>
            <a:picLocks noChangeAspect="1" noChangeArrowheads="1"/>
          </p:cNvPicPr>
          <p:nvPr/>
        </p:nvPicPr>
        <p:blipFill>
          <a:blip r:embed="rId4"/>
          <a:srcRect/>
          <a:stretch>
            <a:fillRect/>
          </a:stretch>
        </p:blipFill>
        <p:spPr bwMode="auto">
          <a:xfrm>
            <a:off x="4343400" y="152400"/>
            <a:ext cx="4800600" cy="3429000"/>
          </a:xfrm>
          <a:prstGeom prst="rect">
            <a:avLst/>
          </a:prstGeom>
          <a:noFill/>
          <a:ln w="9525">
            <a:noFill/>
            <a:miter lim="800000"/>
            <a:headEnd/>
            <a:tailEnd/>
          </a:ln>
        </p:spPr>
      </p:pic>
      <p:sp>
        <p:nvSpPr>
          <p:cNvPr id="9224" name="Text Box 5"/>
          <p:cNvSpPr txBox="1">
            <a:spLocks noChangeArrowheads="1"/>
          </p:cNvSpPr>
          <p:nvPr/>
        </p:nvSpPr>
        <p:spPr bwMode="auto">
          <a:xfrm>
            <a:off x="457200" y="3657600"/>
            <a:ext cx="8229600" cy="2628900"/>
          </a:xfrm>
          <a:prstGeom prst="rect">
            <a:avLst/>
          </a:prstGeom>
          <a:noFill/>
          <a:ln w="9525">
            <a:solidFill>
              <a:schemeClr val="tx1"/>
            </a:solidFill>
            <a:miter lim="800000"/>
            <a:headEnd/>
            <a:tailEnd/>
          </a:ln>
        </p:spPr>
        <p:txBody>
          <a:bodyPr>
            <a:spAutoFit/>
          </a:bodyPr>
          <a:lstStyle/>
          <a:p>
            <a:pPr eaLnBrk="0" hangingPunct="0">
              <a:buFontTx/>
              <a:buChar char="•"/>
            </a:pPr>
            <a:r>
              <a:rPr lang="en-GB">
                <a:latin typeface="Times New Roman" pitchFamily="18" charset="0"/>
              </a:rPr>
              <a:t>Very exciting project  --  Committee is exhilarated by the challenge</a:t>
            </a:r>
          </a:p>
          <a:p>
            <a:pPr eaLnBrk="0" hangingPunct="0">
              <a:buFontTx/>
              <a:buChar char="•"/>
            </a:pPr>
            <a:r>
              <a:rPr lang="en-GB">
                <a:latin typeface="Times New Roman" pitchFamily="18" charset="0"/>
              </a:rPr>
              <a:t>Physics requirement of 10**36 cm-2 sec-1 or 75 ab-1/5yr is very demanding</a:t>
            </a:r>
          </a:p>
          <a:p>
            <a:pPr eaLnBrk="0" hangingPunct="0">
              <a:buFontTx/>
              <a:buChar char="•"/>
            </a:pPr>
            <a:r>
              <a:rPr lang="en-GB">
                <a:latin typeface="Times New Roman" pitchFamily="18" charset="0"/>
              </a:rPr>
              <a:t>Committee considers the SINGLE MOST ESSENTIAL  ingredient for moving forward </a:t>
            </a:r>
            <a:r>
              <a:rPr lang="en-GB">
                <a:solidFill>
                  <a:srgbClr val="F01035"/>
                </a:solidFill>
                <a:latin typeface="Times New Roman" pitchFamily="18" charset="0"/>
              </a:rPr>
              <a:t>is the formation of a sanctioned management structure which formally incorporates a dedicated machine design team</a:t>
            </a:r>
            <a:r>
              <a:rPr lang="en-GB">
                <a:latin typeface="Times New Roman" pitchFamily="18" charset="0"/>
              </a:rPr>
              <a:t>. The team members must have the strong support of their home institutions to work on the design.  The team needs a designated leader, who is as close to full time as is possible</a:t>
            </a:r>
          </a:p>
          <a:p>
            <a:pPr>
              <a:spcBef>
                <a:spcPct val="20000"/>
              </a:spcBef>
              <a:buFont typeface="Arial" charset="0"/>
              <a:buChar char="•"/>
            </a:pPr>
            <a:r>
              <a:rPr lang="en-GB">
                <a:latin typeface="Times New Roman" pitchFamily="18" charset="0"/>
              </a:rPr>
              <a:t>The Committee sees no glaring showstoppers wrt achieving the design performance.  However, in several key areas, more work is needed before the design can be blessed</a:t>
            </a:r>
            <a:endParaRPr lang="en-US">
              <a:latin typeface="Times New Roman" pitchFamily="18" charset="0"/>
            </a:endParaRPr>
          </a:p>
        </p:txBody>
      </p:sp>
      <p:sp>
        <p:nvSpPr>
          <p:cNvPr id="6" name="Date Placeholder 5"/>
          <p:cNvSpPr>
            <a:spLocks noGrp="1"/>
          </p:cNvSpPr>
          <p:nvPr>
            <p:ph type="dt" sz="half" idx="10"/>
          </p:nvPr>
        </p:nvSpPr>
        <p:spPr/>
        <p:txBody>
          <a:bodyPr/>
          <a:lstStyle/>
          <a:p>
            <a:r>
              <a:rPr lang="en-US" smtClean="0"/>
              <a:t>Warwick April 14,2009</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01638" y="84138"/>
            <a:ext cx="8229600" cy="1266825"/>
          </a:xfrm>
        </p:spPr>
        <p:txBody>
          <a:bodyPr>
            <a:normAutofit fontScale="90000"/>
          </a:bodyPr>
          <a:lstStyle/>
          <a:p>
            <a:r>
              <a:rPr lang="en-US" sz="3200" smtClean="0">
                <a:latin typeface="Times New Roman" pitchFamily="18" charset="0"/>
                <a:cs typeface="Times New Roman" pitchFamily="18" charset="0"/>
              </a:rPr>
              <a:t>FROM   </a:t>
            </a:r>
            <a:r>
              <a:rPr lang="en-US" sz="4000" smtClean="0">
                <a:solidFill>
                  <a:srgbClr val="FF0000"/>
                </a:solidFill>
                <a:latin typeface="Times New Roman" pitchFamily="18" charset="0"/>
                <a:cs typeface="Times New Roman" pitchFamily="18" charset="0"/>
              </a:rPr>
              <a:t>P 5</a:t>
            </a:r>
            <a:br>
              <a:rPr lang="en-US" sz="4000" smtClean="0">
                <a:solidFill>
                  <a:srgbClr val="FF0000"/>
                </a:solidFill>
                <a:latin typeface="Times New Roman" pitchFamily="18" charset="0"/>
                <a:cs typeface="Times New Roman" pitchFamily="18" charset="0"/>
              </a:rPr>
            </a:br>
            <a:r>
              <a:rPr lang="en-US" sz="2400" smtClean="0">
                <a:latin typeface="Times New Roman" pitchFamily="18" charset="0"/>
                <a:cs typeface="Times New Roman" pitchFamily="18" charset="0"/>
              </a:rPr>
              <a:t>(</a:t>
            </a:r>
            <a:r>
              <a:rPr lang="en-US" sz="2400" smtClean="0">
                <a:latin typeface="Times New Roman" pitchFamily="18" charset="0"/>
              </a:rPr>
              <a:t>Report released May 2008)</a:t>
            </a:r>
            <a:br>
              <a:rPr lang="en-US" sz="2400" smtClean="0">
                <a:latin typeface="Times New Roman" pitchFamily="18" charset="0"/>
              </a:rPr>
            </a:br>
            <a:r>
              <a:rPr lang="en-US" sz="4000" smtClean="0">
                <a:solidFill>
                  <a:srgbClr val="FF0000"/>
                </a:solidFill>
                <a:latin typeface="Times New Roman" pitchFamily="18" charset="0"/>
                <a:cs typeface="Times New Roman" pitchFamily="18" charset="0"/>
              </a:rPr>
              <a:t> </a:t>
            </a:r>
          </a:p>
        </p:txBody>
      </p:sp>
      <p:pic>
        <p:nvPicPr>
          <p:cNvPr id="10246" name="Picture 3"/>
          <p:cNvPicPr>
            <a:picLocks noGrp="1" noChangeAspect="1" noChangeArrowheads="1"/>
          </p:cNvPicPr>
          <p:nvPr>
            <p:ph idx="1"/>
          </p:nvPr>
        </p:nvPicPr>
        <p:blipFill>
          <a:blip r:embed="rId2"/>
          <a:srcRect/>
          <a:stretch>
            <a:fillRect/>
          </a:stretch>
        </p:blipFill>
        <p:spPr>
          <a:xfrm>
            <a:off x="0" y="871538"/>
            <a:ext cx="8510588" cy="5437187"/>
          </a:xfrm>
          <a:noFill/>
        </p:spPr>
      </p:pic>
      <p:sp>
        <p:nvSpPr>
          <p:cNvPr id="4" name="Date Placeholder 3"/>
          <p:cNvSpPr>
            <a:spLocks noGrp="1"/>
          </p:cNvSpPr>
          <p:nvPr>
            <p:ph type="dt" sz="half" idx="10"/>
          </p:nvPr>
        </p:nvSpPr>
        <p:spPr/>
        <p:txBody>
          <a:bodyPr/>
          <a:lstStyle/>
          <a:p>
            <a:r>
              <a:rPr lang="en-US" smtClean="0"/>
              <a:t>Warwick April 14,2009</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381000" y="-84138"/>
            <a:ext cx="8382000" cy="563563"/>
          </a:xfrm>
        </p:spPr>
        <p:txBody>
          <a:bodyPr/>
          <a:lstStyle/>
          <a:p>
            <a:pPr eaLnBrk="1" hangingPunct="1"/>
            <a:r>
              <a:rPr lang="en-US" sz="2800" smtClean="0">
                <a:solidFill>
                  <a:srgbClr val="0070C0"/>
                </a:solidFill>
              </a:rPr>
              <a:t>From MiniMac </a:t>
            </a:r>
          </a:p>
        </p:txBody>
      </p:sp>
      <p:sp>
        <p:nvSpPr>
          <p:cNvPr id="11270" name="Rectangle 6"/>
          <p:cNvSpPr>
            <a:spLocks noChangeArrowheads="1"/>
          </p:cNvSpPr>
          <p:nvPr/>
        </p:nvSpPr>
        <p:spPr bwMode="auto">
          <a:xfrm>
            <a:off x="228600" y="379413"/>
            <a:ext cx="4419600" cy="5248275"/>
          </a:xfrm>
          <a:prstGeom prst="rect">
            <a:avLst/>
          </a:prstGeom>
          <a:noFill/>
          <a:ln w="9525">
            <a:solidFill>
              <a:schemeClr val="accent2"/>
            </a:solidFill>
            <a:miter lim="800000"/>
            <a:headEnd/>
            <a:tailEnd/>
          </a:ln>
        </p:spPr>
        <p:txBody>
          <a:bodyPr/>
          <a:lstStyle/>
          <a:p>
            <a:pPr marL="342900" indent="-342900">
              <a:lnSpc>
                <a:spcPct val="80000"/>
              </a:lnSpc>
              <a:spcBef>
                <a:spcPct val="20000"/>
              </a:spcBef>
            </a:pPr>
            <a:endParaRPr lang="en-US" sz="2000">
              <a:solidFill>
                <a:srgbClr val="F01035"/>
              </a:solidFill>
            </a:endParaRPr>
          </a:p>
          <a:p>
            <a:pPr marL="342900" indent="-342900">
              <a:lnSpc>
                <a:spcPct val="80000"/>
              </a:lnSpc>
              <a:spcBef>
                <a:spcPct val="20000"/>
              </a:spcBef>
            </a:pPr>
            <a:endParaRPr lang="en-US" sz="2000">
              <a:solidFill>
                <a:srgbClr val="F01035"/>
              </a:solidFill>
            </a:endParaRPr>
          </a:p>
          <a:p>
            <a:pPr marL="342900" indent="-342900">
              <a:lnSpc>
                <a:spcPct val="80000"/>
              </a:lnSpc>
              <a:spcBef>
                <a:spcPct val="20000"/>
              </a:spcBef>
            </a:pPr>
            <a:endParaRPr lang="en-US" sz="2000">
              <a:solidFill>
                <a:srgbClr val="F01035"/>
              </a:solidFill>
            </a:endParaRPr>
          </a:p>
          <a:p>
            <a:pPr marL="342900" indent="-342900">
              <a:lnSpc>
                <a:spcPct val="80000"/>
              </a:lnSpc>
              <a:spcBef>
                <a:spcPct val="20000"/>
              </a:spcBef>
            </a:pPr>
            <a:endParaRPr lang="en-US" sz="2000">
              <a:solidFill>
                <a:srgbClr val="F01035"/>
              </a:solidFill>
            </a:endParaRPr>
          </a:p>
          <a:p>
            <a:pPr marL="342900" indent="-342900">
              <a:lnSpc>
                <a:spcPct val="80000"/>
              </a:lnSpc>
              <a:spcBef>
                <a:spcPct val="20000"/>
              </a:spcBef>
            </a:pPr>
            <a:r>
              <a:rPr lang="en-US" sz="2000">
                <a:solidFill>
                  <a:srgbClr val="F01035"/>
                </a:solidFill>
              </a:rPr>
              <a:t>Mini Machine Advisory Committee</a:t>
            </a:r>
          </a:p>
          <a:p>
            <a:pPr marL="742950" lvl="1" indent="-285750">
              <a:lnSpc>
                <a:spcPct val="80000"/>
              </a:lnSpc>
              <a:spcBef>
                <a:spcPct val="20000"/>
              </a:spcBef>
              <a:buFontTx/>
              <a:buChar char="–"/>
            </a:pPr>
            <a:r>
              <a:rPr lang="en-US" sz="1600"/>
              <a:t>Klaus Balewski (DESY)</a:t>
            </a:r>
          </a:p>
          <a:p>
            <a:pPr marL="742950" lvl="1" indent="-285750">
              <a:lnSpc>
                <a:spcPct val="80000"/>
              </a:lnSpc>
              <a:spcBef>
                <a:spcPct val="20000"/>
              </a:spcBef>
              <a:buFontTx/>
              <a:buChar char="–"/>
            </a:pPr>
            <a:r>
              <a:rPr lang="en-US" sz="1600"/>
              <a:t>John Corlett (LBNL)</a:t>
            </a:r>
          </a:p>
          <a:p>
            <a:pPr marL="742950" lvl="1" indent="-285750">
              <a:lnSpc>
                <a:spcPct val="80000"/>
              </a:lnSpc>
              <a:spcBef>
                <a:spcPct val="20000"/>
              </a:spcBef>
              <a:buFontTx/>
              <a:buChar char="–"/>
            </a:pPr>
            <a:r>
              <a:rPr lang="en-US" sz="1600">
                <a:solidFill>
                  <a:srgbClr val="F01035"/>
                </a:solidFill>
              </a:rPr>
              <a:t>Jonathan Dorfan (SLAC, Chair)</a:t>
            </a:r>
          </a:p>
          <a:p>
            <a:pPr marL="742950" lvl="1" indent="-285750">
              <a:lnSpc>
                <a:spcPct val="80000"/>
              </a:lnSpc>
              <a:spcBef>
                <a:spcPct val="20000"/>
              </a:spcBef>
              <a:buFontTx/>
              <a:buChar char="–"/>
            </a:pPr>
            <a:r>
              <a:rPr lang="en-US" sz="1600"/>
              <a:t>Tom Himel (SLAC/ DESY)</a:t>
            </a:r>
          </a:p>
          <a:p>
            <a:pPr marL="742950" lvl="1" indent="-285750">
              <a:lnSpc>
                <a:spcPct val="80000"/>
              </a:lnSpc>
              <a:spcBef>
                <a:spcPct val="20000"/>
              </a:spcBef>
              <a:buFontTx/>
              <a:buChar char="–"/>
            </a:pPr>
            <a:r>
              <a:rPr lang="en-US" sz="1600"/>
              <a:t>Claudio Pellegrini (UCLA)</a:t>
            </a:r>
          </a:p>
          <a:p>
            <a:pPr marL="742950" lvl="1" indent="-285750">
              <a:lnSpc>
                <a:spcPct val="80000"/>
              </a:lnSpc>
              <a:spcBef>
                <a:spcPct val="20000"/>
              </a:spcBef>
              <a:buFontTx/>
              <a:buChar char="–"/>
            </a:pPr>
            <a:r>
              <a:rPr lang="en-US" sz="1600"/>
              <a:t>Daniel Schulte (CERN)</a:t>
            </a:r>
          </a:p>
          <a:p>
            <a:pPr marL="742950" lvl="1" indent="-285750">
              <a:lnSpc>
                <a:spcPct val="80000"/>
              </a:lnSpc>
              <a:spcBef>
                <a:spcPct val="20000"/>
              </a:spcBef>
              <a:buFontTx/>
              <a:buChar char="–"/>
            </a:pPr>
            <a:r>
              <a:rPr lang="en-US" sz="1600"/>
              <a:t>Ferdi Willeke (BNL)</a:t>
            </a:r>
          </a:p>
          <a:p>
            <a:pPr marL="742950" lvl="1" indent="-285750">
              <a:lnSpc>
                <a:spcPct val="80000"/>
              </a:lnSpc>
              <a:spcBef>
                <a:spcPct val="20000"/>
              </a:spcBef>
              <a:buFontTx/>
              <a:buChar char="–"/>
            </a:pPr>
            <a:r>
              <a:rPr lang="en-US" sz="1600"/>
              <a:t>Andy Wolski (Liverpool) </a:t>
            </a:r>
          </a:p>
          <a:p>
            <a:pPr marL="742950" lvl="1" indent="-285750">
              <a:lnSpc>
                <a:spcPct val="80000"/>
              </a:lnSpc>
              <a:spcBef>
                <a:spcPct val="20000"/>
              </a:spcBef>
              <a:buFontTx/>
              <a:buChar char="–"/>
            </a:pPr>
            <a:r>
              <a:rPr lang="en-US" sz="1600"/>
              <a:t>Frank Zimmermann (CERN)</a:t>
            </a:r>
          </a:p>
          <a:p>
            <a:pPr marL="342900" indent="-342900">
              <a:lnSpc>
                <a:spcPct val="80000"/>
              </a:lnSpc>
              <a:spcBef>
                <a:spcPct val="20000"/>
              </a:spcBef>
            </a:pPr>
            <a:r>
              <a:rPr lang="en-US"/>
              <a:t>First meeting in July 16-17,2008</a:t>
            </a:r>
          </a:p>
          <a:p>
            <a:pPr marL="342900" indent="-342900">
              <a:lnSpc>
                <a:spcPct val="80000"/>
              </a:lnSpc>
              <a:spcBef>
                <a:spcPct val="20000"/>
              </a:spcBef>
            </a:pPr>
            <a:r>
              <a:rPr lang="en-US"/>
              <a:t>	</a:t>
            </a:r>
            <a:r>
              <a:rPr lang="en-US">
                <a:solidFill>
                  <a:srgbClr val="F01035"/>
                </a:solidFill>
              </a:rPr>
              <a:t>No glaring showstoppers</a:t>
            </a:r>
          </a:p>
          <a:p>
            <a:pPr marL="342900" indent="-342900">
              <a:lnSpc>
                <a:spcPct val="80000"/>
              </a:lnSpc>
              <a:spcBef>
                <a:spcPct val="20000"/>
              </a:spcBef>
            </a:pPr>
            <a:r>
              <a:rPr lang="en-US">
                <a:solidFill>
                  <a:srgbClr val="F01035"/>
                </a:solidFill>
              </a:rPr>
              <a:t>RECOMMENDATION:</a:t>
            </a:r>
          </a:p>
          <a:p>
            <a:pPr marL="342900" indent="-342900">
              <a:lnSpc>
                <a:spcPct val="80000"/>
              </a:lnSpc>
              <a:spcBef>
                <a:spcPct val="20000"/>
              </a:spcBef>
            </a:pPr>
            <a:r>
              <a:rPr lang="en-US">
                <a:solidFill>
                  <a:srgbClr val="F01035"/>
                </a:solidFill>
              </a:rPr>
              <a:t>	</a:t>
            </a:r>
            <a:r>
              <a:rPr lang="en-US" sz="2400" i="1">
                <a:solidFill>
                  <a:srgbClr val="F01035"/>
                </a:solidFill>
              </a:rPr>
              <a:t>Form a management structure!</a:t>
            </a:r>
          </a:p>
        </p:txBody>
      </p:sp>
      <p:sp>
        <p:nvSpPr>
          <p:cNvPr id="11271" name="Text Box 12"/>
          <p:cNvSpPr txBox="1">
            <a:spLocks noChangeArrowheads="1"/>
          </p:cNvSpPr>
          <p:nvPr/>
        </p:nvSpPr>
        <p:spPr bwMode="auto">
          <a:xfrm>
            <a:off x="228600" y="609600"/>
            <a:ext cx="4300538" cy="784225"/>
          </a:xfrm>
          <a:prstGeom prst="rect">
            <a:avLst/>
          </a:prstGeom>
          <a:noFill/>
          <a:ln w="9525">
            <a:noFill/>
            <a:miter lim="800000"/>
            <a:headEnd/>
            <a:tailEnd/>
          </a:ln>
        </p:spPr>
        <p:txBody>
          <a:bodyPr>
            <a:spAutoFit/>
          </a:bodyPr>
          <a:lstStyle/>
          <a:p>
            <a:pPr>
              <a:spcBef>
                <a:spcPct val="50000"/>
              </a:spcBef>
            </a:pPr>
            <a:r>
              <a:rPr lang="en-US"/>
              <a:t>MiniMac was appointed by the President </a:t>
            </a:r>
          </a:p>
          <a:p>
            <a:pPr>
              <a:spcBef>
                <a:spcPct val="50000"/>
              </a:spcBef>
            </a:pPr>
            <a:r>
              <a:rPr lang="en-US"/>
              <a:t>of INFN at end of June 2008</a:t>
            </a:r>
          </a:p>
        </p:txBody>
      </p:sp>
      <p:sp>
        <p:nvSpPr>
          <p:cNvPr id="11272" name="Text Box 5"/>
          <p:cNvSpPr txBox="1">
            <a:spLocks noChangeArrowheads="1"/>
          </p:cNvSpPr>
          <p:nvPr/>
        </p:nvSpPr>
        <p:spPr bwMode="auto">
          <a:xfrm>
            <a:off x="4757738" y="388938"/>
            <a:ext cx="4343400" cy="5688012"/>
          </a:xfrm>
          <a:prstGeom prst="rect">
            <a:avLst/>
          </a:prstGeom>
          <a:noFill/>
          <a:ln w="9525">
            <a:solidFill>
              <a:schemeClr val="tx1"/>
            </a:solidFill>
            <a:miter lim="800000"/>
            <a:headEnd/>
            <a:tailEnd/>
          </a:ln>
        </p:spPr>
        <p:txBody>
          <a:bodyPr>
            <a:spAutoFit/>
          </a:bodyPr>
          <a:lstStyle/>
          <a:p>
            <a:pPr eaLnBrk="0" hangingPunct="0">
              <a:buFontTx/>
              <a:buChar char="•"/>
            </a:pPr>
            <a:r>
              <a:rPr lang="en-GB"/>
              <a:t>Very exciting project  --  Committee is exhilarated by the challenge</a:t>
            </a:r>
          </a:p>
          <a:p>
            <a:pPr eaLnBrk="0" hangingPunct="0">
              <a:buFontTx/>
              <a:buChar char="•"/>
            </a:pPr>
            <a:r>
              <a:rPr lang="en-GB"/>
              <a:t>Physics requirement of 10**36 cm-2 sec-1 or 75 ab-1/5yr is very demanding</a:t>
            </a:r>
          </a:p>
          <a:p>
            <a:pPr eaLnBrk="0" hangingPunct="0">
              <a:buFontTx/>
              <a:buChar char="•"/>
            </a:pPr>
            <a:r>
              <a:rPr lang="en-GB"/>
              <a:t>Committee considers the SINGLE MOST ESSENTIAL  ingredient for moving forward </a:t>
            </a:r>
            <a:r>
              <a:rPr lang="en-GB">
                <a:solidFill>
                  <a:srgbClr val="F01035"/>
                </a:solidFill>
              </a:rPr>
              <a:t>is the formation of a sanctioned management structure which formally incorporates a dedicated machine design team</a:t>
            </a:r>
            <a:r>
              <a:rPr lang="en-GB"/>
              <a:t>. The team members must have the strong support of their home institutions to work on the design.  The team needs a designated leader, who is as close to full time as is possible</a:t>
            </a:r>
          </a:p>
          <a:p>
            <a:pPr>
              <a:spcBef>
                <a:spcPct val="20000"/>
              </a:spcBef>
              <a:buFont typeface="Arial" charset="0"/>
              <a:buChar char="•"/>
            </a:pPr>
            <a:r>
              <a:rPr lang="en-GB"/>
              <a:t>The Committee sees no glaring showstoppers wrt achieving the design performance.  However, in several key areas, more work is needed before the design can be blessed</a:t>
            </a:r>
            <a:endParaRPr lang="en-US"/>
          </a:p>
        </p:txBody>
      </p:sp>
      <p:sp>
        <p:nvSpPr>
          <p:cNvPr id="11273" name="Text Box 14"/>
          <p:cNvSpPr txBox="1">
            <a:spLocks noChangeArrowheads="1"/>
          </p:cNvSpPr>
          <p:nvPr/>
        </p:nvSpPr>
        <p:spPr bwMode="auto">
          <a:xfrm>
            <a:off x="0" y="5638800"/>
            <a:ext cx="4267200" cy="641350"/>
          </a:xfrm>
          <a:prstGeom prst="rect">
            <a:avLst/>
          </a:prstGeom>
          <a:noFill/>
          <a:ln w="9525">
            <a:noFill/>
            <a:miter lim="800000"/>
            <a:headEnd/>
            <a:tailEnd/>
          </a:ln>
        </p:spPr>
        <p:txBody>
          <a:bodyPr>
            <a:spAutoFit/>
          </a:bodyPr>
          <a:lstStyle/>
          <a:p>
            <a:r>
              <a:rPr lang="en-US"/>
              <a:t>Link to meetings and reports:</a:t>
            </a:r>
          </a:p>
          <a:p>
            <a:pPr lvl="1"/>
            <a:r>
              <a:rPr lang="en-US">
                <a:hlinkClick r:id="rId3"/>
              </a:rPr>
              <a:t>http://www.pi.infn.it/SuperB/reviews</a:t>
            </a:r>
            <a:endParaRPr lang="en-US"/>
          </a:p>
        </p:txBody>
      </p:sp>
      <p:sp>
        <p:nvSpPr>
          <p:cNvPr id="7" name="Date Placeholder 6"/>
          <p:cNvSpPr>
            <a:spLocks noGrp="1"/>
          </p:cNvSpPr>
          <p:nvPr>
            <p:ph type="dt" sz="half" idx="10"/>
          </p:nvPr>
        </p:nvSpPr>
        <p:spPr/>
        <p:txBody>
          <a:bodyPr/>
          <a:lstStyle/>
          <a:p>
            <a:r>
              <a:rPr lang="en-US" smtClean="0"/>
              <a:t>Warwick April 14,2009</a:t>
            </a:r>
            <a:endParaRPr lang="en-US"/>
          </a:p>
        </p:txBody>
      </p:sp>
      <p:sp>
        <p:nvSpPr>
          <p:cNvPr id="8" name="Slide Number Placeholder 7"/>
          <p:cNvSpPr>
            <a:spLocks noGrp="1"/>
          </p:cNvSpPr>
          <p:nvPr>
            <p:ph type="sldNum" sz="quarter" idx="12"/>
          </p:nvPr>
        </p:nvSpPr>
        <p:spPr/>
        <p:txBody>
          <a:bodyPr/>
          <a:lstStyle/>
          <a:p>
            <a:fld id="{2743EBD0-19EB-41E8-92E3-E70AEADB721E}"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a:srcRect/>
          <a:stretch>
            <a:fillRect/>
          </a:stretch>
        </p:blipFill>
        <p:spPr bwMode="auto">
          <a:xfrm>
            <a:off x="4495800" y="609600"/>
            <a:ext cx="2209800" cy="1536700"/>
          </a:xfrm>
          <a:prstGeom prst="rect">
            <a:avLst/>
          </a:prstGeom>
          <a:noFill/>
          <a:ln w="9525">
            <a:noFill/>
            <a:miter lim="800000"/>
            <a:headEnd/>
            <a:tailEnd/>
          </a:ln>
        </p:spPr>
      </p:pic>
      <p:sp>
        <p:nvSpPr>
          <p:cNvPr id="12291" name="Rectangle 2"/>
          <p:cNvSpPr>
            <a:spLocks noGrp="1" noChangeArrowheads="1"/>
          </p:cNvSpPr>
          <p:nvPr>
            <p:ph type="title" idx="4294967295"/>
          </p:nvPr>
        </p:nvSpPr>
        <p:spPr>
          <a:xfrm>
            <a:off x="0" y="0"/>
            <a:ext cx="8961438" cy="520700"/>
          </a:xfrm>
          <a:solidFill>
            <a:srgbClr val="FFFF00"/>
          </a:solidFill>
        </p:spPr>
        <p:txBody>
          <a:bodyPr/>
          <a:lstStyle/>
          <a:p>
            <a:pPr eaLnBrk="1" hangingPunct="1"/>
            <a:r>
              <a:rPr lang="en-US" sz="2800" smtClean="0"/>
              <a:t>Presentations of the              Project at ECFA meetings                   </a:t>
            </a:r>
          </a:p>
        </p:txBody>
      </p:sp>
      <p:sp>
        <p:nvSpPr>
          <p:cNvPr id="12292" name="Rectangle 3"/>
          <p:cNvSpPr>
            <a:spLocks noGrp="1" noChangeArrowheads="1"/>
          </p:cNvSpPr>
          <p:nvPr>
            <p:ph type="body" idx="4294967295"/>
          </p:nvPr>
        </p:nvSpPr>
        <p:spPr>
          <a:xfrm>
            <a:off x="0" y="762000"/>
            <a:ext cx="8915400" cy="5105400"/>
          </a:xfrm>
        </p:spPr>
        <p:txBody>
          <a:bodyPr/>
          <a:lstStyle/>
          <a:p>
            <a:pPr eaLnBrk="1" hangingPunct="1">
              <a:buFontTx/>
              <a:buNone/>
            </a:pPr>
            <a:r>
              <a:rPr lang="en-US" smtClean="0"/>
              <a:t> </a:t>
            </a:r>
            <a:r>
              <a:rPr lang="en-US" sz="2800" smtClean="0"/>
              <a:t>Manchester</a:t>
            </a:r>
            <a:r>
              <a:rPr lang="en-US" smtClean="0"/>
              <a:t> </a:t>
            </a:r>
            <a:r>
              <a:rPr lang="en-US" sz="2400" smtClean="0"/>
              <a:t>(‘07) :</a:t>
            </a:r>
          </a:p>
          <a:p>
            <a:pPr eaLnBrk="1" hangingPunct="1"/>
            <a:endParaRPr lang="en-US" smtClean="0"/>
          </a:p>
          <a:p>
            <a:pPr eaLnBrk="1" hangingPunct="1"/>
            <a:endParaRPr lang="en-US" smtClean="0"/>
          </a:p>
          <a:p>
            <a:pPr eaLnBrk="1" hangingPunct="1">
              <a:buFontTx/>
              <a:buNone/>
            </a:pPr>
            <a:r>
              <a:rPr lang="en-US" sz="2800" smtClean="0"/>
              <a:t> Lisbon </a:t>
            </a:r>
            <a:r>
              <a:rPr lang="en-US" sz="2400" smtClean="0"/>
              <a:t>(March’08) :</a:t>
            </a:r>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r>
              <a:rPr lang="en-US" smtClean="0"/>
              <a:t>                                                  </a:t>
            </a:r>
            <a:r>
              <a:rPr lang="en-US" sz="2800" smtClean="0">
                <a:solidFill>
                  <a:srgbClr val="FF0000"/>
                </a:solidFill>
              </a:rPr>
              <a:t>CERN </a:t>
            </a:r>
            <a:r>
              <a:rPr lang="en-US" sz="2400" smtClean="0">
                <a:solidFill>
                  <a:srgbClr val="FF0000"/>
                </a:solidFill>
              </a:rPr>
              <a:t>(Nov28,2008):</a:t>
            </a:r>
          </a:p>
          <a:p>
            <a:pPr eaLnBrk="1" hangingPunct="1">
              <a:buFontTx/>
              <a:buNone/>
            </a:pPr>
            <a:endParaRPr lang="en-US" smtClean="0"/>
          </a:p>
        </p:txBody>
      </p:sp>
      <p:pic>
        <p:nvPicPr>
          <p:cNvPr id="12293" name="Picture 5" descr="front"/>
          <p:cNvPicPr>
            <a:picLocks noChangeAspect="1" noChangeArrowheads="1"/>
          </p:cNvPicPr>
          <p:nvPr/>
        </p:nvPicPr>
        <p:blipFill>
          <a:blip r:embed="rId4"/>
          <a:srcRect/>
          <a:stretch>
            <a:fillRect/>
          </a:stretch>
        </p:blipFill>
        <p:spPr bwMode="auto">
          <a:xfrm>
            <a:off x="6705600" y="457200"/>
            <a:ext cx="2101850" cy="2971800"/>
          </a:xfrm>
          <a:prstGeom prst="rect">
            <a:avLst/>
          </a:prstGeom>
          <a:noFill/>
          <a:ln w="9525">
            <a:noFill/>
            <a:miter lim="800000"/>
            <a:headEnd/>
            <a:tailEnd/>
          </a:ln>
        </p:spPr>
      </p:pic>
      <p:pic>
        <p:nvPicPr>
          <p:cNvPr id="12294" name="Picture 7"/>
          <p:cNvPicPr>
            <a:picLocks noChangeAspect="1" noChangeArrowheads="1"/>
          </p:cNvPicPr>
          <p:nvPr/>
        </p:nvPicPr>
        <p:blipFill>
          <a:blip r:embed="rId5"/>
          <a:srcRect/>
          <a:stretch>
            <a:fillRect/>
          </a:stretch>
        </p:blipFill>
        <p:spPr bwMode="auto">
          <a:xfrm>
            <a:off x="2703513" y="1371600"/>
            <a:ext cx="2209800" cy="1947863"/>
          </a:xfrm>
          <a:prstGeom prst="rect">
            <a:avLst/>
          </a:prstGeom>
          <a:noFill/>
          <a:ln w="9525">
            <a:noFill/>
            <a:miter lim="800000"/>
            <a:headEnd/>
            <a:tailEnd/>
          </a:ln>
        </p:spPr>
      </p:pic>
      <p:sp>
        <p:nvSpPr>
          <p:cNvPr id="12295" name="Text Box 8"/>
          <p:cNvSpPr txBox="1">
            <a:spLocks noChangeArrowheads="1"/>
          </p:cNvSpPr>
          <p:nvPr/>
        </p:nvSpPr>
        <p:spPr bwMode="auto">
          <a:xfrm rot="2401815">
            <a:off x="5864225" y="2209800"/>
            <a:ext cx="3429000" cy="311150"/>
          </a:xfrm>
          <a:prstGeom prst="rect">
            <a:avLst/>
          </a:prstGeom>
          <a:solidFill>
            <a:schemeClr val="accent2"/>
          </a:solidFill>
          <a:ln w="9525">
            <a:noFill/>
            <a:miter lim="800000"/>
            <a:headEnd/>
            <a:tailEnd/>
          </a:ln>
        </p:spPr>
        <p:txBody>
          <a:bodyPr>
            <a:spAutoFit/>
          </a:bodyPr>
          <a:lstStyle/>
          <a:p>
            <a:pPr>
              <a:lnSpc>
                <a:spcPct val="80000"/>
              </a:lnSpc>
              <a:spcBef>
                <a:spcPct val="20000"/>
              </a:spcBef>
            </a:pPr>
            <a:r>
              <a:rPr lang="en-US">
                <a:solidFill>
                  <a:schemeClr val="bg1"/>
                </a:solidFill>
              </a:rPr>
              <a:t>REPORT BASED ON CDR</a:t>
            </a:r>
          </a:p>
        </p:txBody>
      </p:sp>
      <p:sp>
        <p:nvSpPr>
          <p:cNvPr id="12296" name="Text Box 9"/>
          <p:cNvSpPr txBox="1">
            <a:spLocks noChangeArrowheads="1"/>
          </p:cNvSpPr>
          <p:nvPr/>
        </p:nvSpPr>
        <p:spPr bwMode="auto">
          <a:xfrm>
            <a:off x="0" y="3357563"/>
            <a:ext cx="4800600" cy="1200150"/>
          </a:xfrm>
          <a:prstGeom prst="rect">
            <a:avLst/>
          </a:prstGeom>
          <a:solidFill>
            <a:srgbClr val="0066CC"/>
          </a:solidFill>
          <a:ln w="9525">
            <a:noFill/>
            <a:miter lim="800000"/>
            <a:headEnd/>
            <a:tailEnd/>
          </a:ln>
        </p:spPr>
        <p:txBody>
          <a:bodyPr>
            <a:spAutoFit/>
          </a:bodyPr>
          <a:lstStyle/>
          <a:p>
            <a:r>
              <a:rPr lang="en-US" b="1">
                <a:solidFill>
                  <a:schemeClr val="bg1"/>
                </a:solidFill>
                <a:latin typeface="Times New Roman" pitchFamily="18" charset="0"/>
              </a:rPr>
              <a:t>Some Highlight on Physics Program</a:t>
            </a:r>
          </a:p>
          <a:p>
            <a:r>
              <a:rPr lang="en-US" b="1">
                <a:solidFill>
                  <a:schemeClr val="bg1"/>
                </a:solidFill>
                <a:latin typeface="Times New Roman" pitchFamily="18" charset="0"/>
              </a:rPr>
              <a:t>Quick update on Detector</a:t>
            </a:r>
          </a:p>
          <a:p>
            <a:r>
              <a:rPr lang="en-US" b="1">
                <a:solidFill>
                  <a:schemeClr val="bg1"/>
                </a:solidFill>
                <a:latin typeface="Times New Roman" pitchFamily="18" charset="0"/>
              </a:rPr>
              <a:t>Accelerator : preliminary results from test on  Super</a:t>
            </a:r>
            <a:r>
              <a:rPr lang="en-US" b="1" i="1">
                <a:solidFill>
                  <a:schemeClr val="bg1"/>
                </a:solidFill>
                <a:latin typeface="Times New Roman" pitchFamily="18" charset="0"/>
              </a:rPr>
              <a:t>B</a:t>
            </a:r>
            <a:r>
              <a:rPr lang="en-US" b="1">
                <a:solidFill>
                  <a:schemeClr val="bg1"/>
                </a:solidFill>
                <a:latin typeface="Times New Roman" pitchFamily="18" charset="0"/>
              </a:rPr>
              <a:t> concepts in Da</a:t>
            </a:r>
            <a:r>
              <a:rPr lang="en-US" b="1">
                <a:solidFill>
                  <a:schemeClr val="bg1"/>
                </a:solidFill>
                <a:latin typeface="Symbol" pitchFamily="18" charset="2"/>
              </a:rPr>
              <a:t>F</a:t>
            </a:r>
            <a:r>
              <a:rPr lang="en-US" b="1">
                <a:solidFill>
                  <a:schemeClr val="bg1"/>
                </a:solidFill>
                <a:latin typeface="Times New Roman" pitchFamily="18" charset="0"/>
              </a:rPr>
              <a:t>ne upgrade at LNF.</a:t>
            </a:r>
          </a:p>
        </p:txBody>
      </p:sp>
      <p:pic>
        <p:nvPicPr>
          <p:cNvPr id="12297" name="Picture 10"/>
          <p:cNvPicPr>
            <a:picLocks noChangeAspect="1" noChangeArrowheads="1"/>
          </p:cNvPicPr>
          <p:nvPr/>
        </p:nvPicPr>
        <p:blipFill>
          <a:blip r:embed="rId6"/>
          <a:srcRect/>
          <a:stretch>
            <a:fillRect/>
          </a:stretch>
        </p:blipFill>
        <p:spPr bwMode="auto">
          <a:xfrm>
            <a:off x="4819650" y="3810000"/>
            <a:ext cx="4324350" cy="1152525"/>
          </a:xfrm>
          <a:prstGeom prst="rect">
            <a:avLst/>
          </a:prstGeom>
          <a:noFill/>
          <a:ln w="9525">
            <a:noFill/>
            <a:miter lim="800000"/>
            <a:headEnd/>
            <a:tailEnd/>
          </a:ln>
        </p:spPr>
      </p:pic>
      <p:sp>
        <p:nvSpPr>
          <p:cNvPr id="13" name="TextBox 12"/>
          <p:cNvSpPr txBox="1"/>
          <p:nvPr/>
        </p:nvSpPr>
        <p:spPr>
          <a:xfrm>
            <a:off x="2941638" y="5840413"/>
            <a:ext cx="6248400" cy="923925"/>
          </a:xfrm>
          <a:prstGeom prst="rect">
            <a:avLst/>
          </a:prstGeom>
          <a:solidFill>
            <a:srgbClr val="FF0000"/>
          </a:solidFill>
        </p:spPr>
        <p:txBody>
          <a:bodyPr>
            <a:spAutoFit/>
          </a:bodyPr>
          <a:lstStyle/>
          <a:p>
            <a:pPr>
              <a:defRPr/>
            </a:pPr>
            <a:r>
              <a:rPr lang="en-US" b="1" dirty="0">
                <a:solidFill>
                  <a:schemeClr val="bg1"/>
                </a:solidFill>
                <a:latin typeface="+mj-lt"/>
              </a:rPr>
              <a:t>Quick update  at CERN on Physics Program and Detector</a:t>
            </a:r>
          </a:p>
          <a:p>
            <a:pPr>
              <a:defRPr/>
            </a:pPr>
            <a:r>
              <a:rPr lang="en-US" b="1" dirty="0">
                <a:solidFill>
                  <a:schemeClr val="bg1"/>
                </a:solidFill>
                <a:latin typeface="+mj-lt"/>
              </a:rPr>
              <a:t>Accelerator test results</a:t>
            </a:r>
          </a:p>
          <a:p>
            <a:pPr>
              <a:defRPr/>
            </a:pPr>
            <a:r>
              <a:rPr lang="en-US" b="1" dirty="0">
                <a:solidFill>
                  <a:schemeClr val="bg1"/>
                </a:solidFill>
                <a:latin typeface="+mj-lt"/>
              </a:rPr>
              <a:t>Update on  Process and Organization for TDR</a:t>
            </a:r>
          </a:p>
        </p:txBody>
      </p:sp>
      <p:pic>
        <p:nvPicPr>
          <p:cNvPr id="12299"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38563" y="0"/>
            <a:ext cx="609600" cy="633413"/>
          </a:xfrm>
          <a:prstGeom prst="rect">
            <a:avLst/>
          </a:prstGeom>
          <a:noFill/>
          <a:ln w="9525">
            <a:noFill/>
            <a:miter lim="800000"/>
            <a:headEnd/>
            <a:tailEnd/>
          </a:ln>
        </p:spPr>
      </p:pic>
      <p:sp>
        <p:nvSpPr>
          <p:cNvPr id="12300" name="Text Box 21"/>
          <p:cNvSpPr txBox="1">
            <a:spLocks noChangeArrowheads="1"/>
          </p:cNvSpPr>
          <p:nvPr/>
        </p:nvSpPr>
        <p:spPr bwMode="auto">
          <a:xfrm>
            <a:off x="44450" y="4608513"/>
            <a:ext cx="4984750" cy="1169987"/>
          </a:xfrm>
          <a:prstGeom prst="rect">
            <a:avLst/>
          </a:prstGeom>
          <a:solidFill>
            <a:schemeClr val="accent1"/>
          </a:solidFill>
          <a:ln w="9525">
            <a:noFill/>
            <a:miter lim="800000"/>
            <a:headEnd/>
            <a:tailEnd/>
          </a:ln>
        </p:spPr>
        <p:txBody>
          <a:bodyPr>
            <a:spAutoFit/>
          </a:bodyPr>
          <a:lstStyle/>
          <a:p>
            <a:pPr>
              <a:spcBef>
                <a:spcPct val="50000"/>
              </a:spcBef>
            </a:pPr>
            <a:r>
              <a:rPr lang="en-US" sz="1400" b="1"/>
              <a:t>The ECFA ad hoc Subcommittee: T.Nakada(chair),Y.Karyotakis,F.Linde,B Spaan attended the May2008 SuperB Workshop in Elba and met with INFN Management and SuperB proponents in October 2008.</a:t>
            </a:r>
          </a:p>
        </p:txBody>
      </p:sp>
      <p:sp>
        <p:nvSpPr>
          <p:cNvPr id="14" name="Date Placeholder 13"/>
          <p:cNvSpPr>
            <a:spLocks noGrp="1"/>
          </p:cNvSpPr>
          <p:nvPr>
            <p:ph type="dt" sz="half" idx="10"/>
          </p:nvPr>
        </p:nvSpPr>
        <p:spPr/>
        <p:txBody>
          <a:bodyPr/>
          <a:lstStyle/>
          <a:p>
            <a:r>
              <a:rPr lang="en-US" smtClean="0"/>
              <a:t>Warwick April 14,2009</a:t>
            </a:r>
            <a:endParaRPr lang="en-US"/>
          </a:p>
        </p:txBody>
      </p:sp>
      <p:sp>
        <p:nvSpPr>
          <p:cNvPr id="15" name="Slide Number Placeholder 14"/>
          <p:cNvSpPr>
            <a:spLocks noGrp="1"/>
          </p:cNvSpPr>
          <p:nvPr>
            <p:ph type="sldNum" sz="quarter" idx="12"/>
          </p:nvPr>
        </p:nvSpPr>
        <p:spPr/>
        <p:txBody>
          <a:bodyPr/>
          <a:lstStyle/>
          <a:p>
            <a:fld id="{2743EBD0-19EB-41E8-92E3-E70AEADB721E}" type="slidenum">
              <a:rPr lang="en-US" smtClean="0"/>
              <a:pPr/>
              <a:t>7</a:t>
            </a:fld>
            <a:endParaRPr lang="en-US"/>
          </a:p>
        </p:txBody>
      </p:sp>
      <p:sp>
        <p:nvSpPr>
          <p:cNvPr id="16" name="Footer Placeholder 15"/>
          <p:cNvSpPr>
            <a:spLocks noGrp="1"/>
          </p:cNvSpPr>
          <p:nvPr>
            <p:ph type="ftr" sz="quarter" idx="11"/>
          </p:nvPr>
        </p:nvSpPr>
        <p:spPr/>
        <p:txBody>
          <a:bodyPr/>
          <a:lstStyle/>
          <a:p>
            <a:r>
              <a:rPr lang="en-US" smtClean="0"/>
              <a:t>Marcello A. Giorgi</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fr-FR" sz="2800" smtClean="0"/>
              <a:t>ECFA report summary - 1</a:t>
            </a:r>
          </a:p>
        </p:txBody>
      </p:sp>
      <p:sp>
        <p:nvSpPr>
          <p:cNvPr id="13318" name="Rectangle 3"/>
          <p:cNvSpPr>
            <a:spLocks noGrp="1" noChangeArrowheads="1"/>
          </p:cNvSpPr>
          <p:nvPr>
            <p:ph type="body" idx="1"/>
          </p:nvPr>
        </p:nvSpPr>
        <p:spPr>
          <a:xfrm>
            <a:off x="647700" y="1025525"/>
            <a:ext cx="8054975" cy="4959350"/>
          </a:xfrm>
        </p:spPr>
        <p:txBody>
          <a:bodyPr/>
          <a:lstStyle/>
          <a:p>
            <a:pPr>
              <a:lnSpc>
                <a:spcPct val="80000"/>
              </a:lnSpc>
            </a:pPr>
            <a:r>
              <a:rPr lang="fr-FR" sz="2000" smtClean="0"/>
              <a:t>We consider that </a:t>
            </a:r>
            <a:r>
              <a:rPr lang="fr-FR" sz="2000" b="1" smtClean="0"/>
              <a:t>flavour physics should be seen as an important part of the European research programme of elementary particle physics</a:t>
            </a:r>
            <a:r>
              <a:rPr lang="fr-FR" sz="2000" smtClean="0"/>
              <a:t>, complementary to physics provided by the energy frontier experiments. For the coming ~5 years, LHCb will do this job in the b and c quark sectors. To follow-up this progress, </a:t>
            </a:r>
            <a:r>
              <a:rPr lang="fr-FR" sz="2000" b="1" smtClean="0"/>
              <a:t>collecting 50 ab</a:t>
            </a:r>
            <a:r>
              <a:rPr lang="fr-FR" sz="2000" smtClean="0"/>
              <a:t>−1 </a:t>
            </a:r>
            <a:r>
              <a:rPr lang="fr-FR" sz="2000" b="1" smtClean="0"/>
              <a:t>or more at </a:t>
            </a:r>
            <a:r>
              <a:rPr lang="fr-FR" sz="2000" smtClean="0"/>
              <a:t>Υ</a:t>
            </a:r>
            <a:r>
              <a:rPr lang="fr-FR" sz="2000" b="1" smtClean="0"/>
              <a:t>(4S) energy with e</a:t>
            </a:r>
            <a:r>
              <a:rPr lang="fr-FR" sz="2000" smtClean="0"/>
              <a:t>+</a:t>
            </a:r>
            <a:r>
              <a:rPr lang="fr-FR" sz="2000" b="1" smtClean="0"/>
              <a:t>e</a:t>
            </a:r>
            <a:r>
              <a:rPr lang="fr-FR" sz="2000" smtClean="0"/>
              <a:t>− </a:t>
            </a:r>
            <a:r>
              <a:rPr lang="fr-FR" sz="2000" b="1" smtClean="0"/>
              <a:t>storage rings by the end of the next decade would be a significant milestone, if this can be realised at a moderate cost</a:t>
            </a:r>
            <a:r>
              <a:rPr lang="fr-FR" sz="2000" smtClean="0"/>
              <a:t>.</a:t>
            </a:r>
          </a:p>
          <a:p>
            <a:pPr>
              <a:lnSpc>
                <a:spcPct val="80000"/>
              </a:lnSpc>
            </a:pPr>
            <a:r>
              <a:rPr lang="fr-FR" sz="2000" smtClean="0"/>
              <a:t>The INFN Super Flavour Factory project team proposes a novel scheme to obtain  luminosity of ≥1036 cm−2s−1, two orders of magnitude more than what has been achieved up to now, without increasing the beam currents. This is a distinct advantagefor some of the machine operation aspects and background to the experiment, as well as for the running cost of the machine. This idea of obtaining a high luminosity with tiny beam spots at the collision point based on very small emittance beams and crab waist collisions could revolutionize the design of the future colliders. </a:t>
            </a:r>
            <a:r>
              <a:rPr lang="fr-FR" sz="2000" b="1" smtClean="0"/>
              <a:t>Therefore, westrongly support the R&amp;D effort to see if such a machine can really be built.</a:t>
            </a:r>
            <a:endParaRPr lang="fr-FR" sz="2000" smtClean="0"/>
          </a:p>
          <a:p>
            <a:pPr>
              <a:lnSpc>
                <a:spcPct val="80000"/>
              </a:lnSpc>
            </a:pPr>
            <a:endParaRPr lang="fr-FR" sz="2000" smtClean="0"/>
          </a:p>
        </p:txBody>
      </p:sp>
      <p:sp>
        <p:nvSpPr>
          <p:cNvPr id="13319" name="Oval 4"/>
          <p:cNvSpPr>
            <a:spLocks noChangeArrowheads="1"/>
          </p:cNvSpPr>
          <p:nvPr/>
        </p:nvSpPr>
        <p:spPr bwMode="auto">
          <a:xfrm>
            <a:off x="609600" y="914400"/>
            <a:ext cx="8153400" cy="2438400"/>
          </a:xfrm>
          <a:prstGeom prst="ellipse">
            <a:avLst/>
          </a:prstGeom>
          <a:noFill/>
          <a:ln w="38100">
            <a:solidFill>
              <a:srgbClr val="F01035"/>
            </a:solidFill>
            <a:round/>
            <a:headEnd/>
            <a:tailEnd/>
          </a:ln>
        </p:spPr>
        <p:txBody>
          <a:bodyPr wrap="none" anchor="ctr"/>
          <a:lstStyle/>
          <a:p>
            <a:endParaRPr lang="en-US"/>
          </a:p>
        </p:txBody>
      </p:sp>
      <p:sp>
        <p:nvSpPr>
          <p:cNvPr id="13320" name="Oval 5"/>
          <p:cNvSpPr>
            <a:spLocks noChangeArrowheads="1"/>
          </p:cNvSpPr>
          <p:nvPr/>
        </p:nvSpPr>
        <p:spPr bwMode="auto">
          <a:xfrm>
            <a:off x="381000" y="4572000"/>
            <a:ext cx="7772400" cy="990600"/>
          </a:xfrm>
          <a:prstGeom prst="ellipse">
            <a:avLst/>
          </a:prstGeom>
          <a:noFill/>
          <a:ln w="57150">
            <a:solidFill>
              <a:srgbClr val="F01035"/>
            </a:solidFill>
            <a:round/>
            <a:headEnd/>
            <a:tailEnd/>
          </a:ln>
        </p:spPr>
        <p:txBody>
          <a:bodyPr wrap="none" anchor="ctr"/>
          <a:lstStyle/>
          <a:p>
            <a:endParaRPr lang="en-US"/>
          </a:p>
        </p:txBody>
      </p:sp>
      <p:sp>
        <p:nvSpPr>
          <p:cNvPr id="6" name="Date Placeholder 5"/>
          <p:cNvSpPr>
            <a:spLocks noGrp="1"/>
          </p:cNvSpPr>
          <p:nvPr>
            <p:ph type="dt" sz="half" idx="10"/>
          </p:nvPr>
        </p:nvSpPr>
        <p:spPr/>
        <p:txBody>
          <a:bodyPr/>
          <a:lstStyle/>
          <a:p>
            <a:r>
              <a:rPr lang="en-US" smtClean="0"/>
              <a:t>Warwick April 14,2009</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Marcello A. Giorgi</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fr-FR" sz="2800" smtClean="0"/>
              <a:t>ECFA report summary  –Part 2</a:t>
            </a:r>
          </a:p>
        </p:txBody>
      </p:sp>
      <p:sp>
        <p:nvSpPr>
          <p:cNvPr id="14342" name="Rectangle 3"/>
          <p:cNvSpPr>
            <a:spLocks noGrp="1" noChangeArrowheads="1"/>
          </p:cNvSpPr>
          <p:nvPr>
            <p:ph type="body" idx="1"/>
          </p:nvPr>
        </p:nvSpPr>
        <p:spPr>
          <a:xfrm>
            <a:off x="647700" y="1484314"/>
            <a:ext cx="8042275" cy="4494456"/>
          </a:xfrm>
        </p:spPr>
        <p:txBody>
          <a:bodyPr/>
          <a:lstStyle/>
          <a:p>
            <a:pPr>
              <a:lnSpc>
                <a:spcPct val="80000"/>
              </a:lnSpc>
            </a:pPr>
            <a:r>
              <a:rPr lang="fr-FR" sz="1800" dirty="0" smtClean="0"/>
              <a:t>The </a:t>
            </a:r>
            <a:r>
              <a:rPr lang="fr-FR" sz="1800" dirty="0" err="1" smtClean="0"/>
              <a:t>current</a:t>
            </a:r>
            <a:r>
              <a:rPr lang="fr-FR" sz="1800" dirty="0" smtClean="0"/>
              <a:t> tests </a:t>
            </a:r>
            <a:r>
              <a:rPr lang="fr-FR" sz="1800" dirty="0" err="1" smtClean="0"/>
              <a:t>at</a:t>
            </a:r>
            <a:r>
              <a:rPr lang="fr-FR" sz="1800" dirty="0" smtClean="0"/>
              <a:t> DAFNE are </a:t>
            </a:r>
            <a:r>
              <a:rPr lang="fr-FR" sz="1800" dirty="0" err="1" smtClean="0"/>
              <a:t>promising</a:t>
            </a:r>
            <a:r>
              <a:rPr lang="fr-FR" sz="1800" dirty="0" smtClean="0"/>
              <a:t> and </a:t>
            </a:r>
            <a:r>
              <a:rPr lang="fr-FR" sz="1800" dirty="0" err="1" smtClean="0"/>
              <a:t>we</a:t>
            </a:r>
            <a:r>
              <a:rPr lang="fr-FR" sz="1800" dirty="0" smtClean="0"/>
              <a:t> </a:t>
            </a:r>
            <a:r>
              <a:rPr lang="fr-FR" sz="1800" dirty="0" err="1" smtClean="0"/>
              <a:t>would</a:t>
            </a:r>
            <a:r>
              <a:rPr lang="fr-FR" sz="1800" dirty="0" smtClean="0"/>
              <a:t> </a:t>
            </a:r>
            <a:r>
              <a:rPr lang="fr-FR" sz="1800" dirty="0" err="1" smtClean="0"/>
              <a:t>like</a:t>
            </a:r>
            <a:r>
              <a:rPr lang="fr-FR" sz="1800" dirty="0" smtClean="0"/>
              <a:t> to </a:t>
            </a:r>
            <a:r>
              <a:rPr lang="fr-FR" sz="1800" dirty="0" err="1" smtClean="0"/>
              <a:t>congratulate</a:t>
            </a:r>
            <a:r>
              <a:rPr lang="fr-FR" sz="1800" dirty="0" smtClean="0"/>
              <a:t> the team for </a:t>
            </a:r>
            <a:r>
              <a:rPr lang="fr-FR" sz="1800" dirty="0" err="1" smtClean="0"/>
              <a:t>this</a:t>
            </a:r>
            <a:r>
              <a:rPr lang="fr-FR" sz="1800" dirty="0" smtClean="0"/>
              <a:t> impressive </a:t>
            </a:r>
            <a:r>
              <a:rPr lang="fr-FR" sz="1800" dirty="0" err="1" smtClean="0"/>
              <a:t>achievement</a:t>
            </a:r>
            <a:r>
              <a:rPr lang="fr-FR" sz="1800" dirty="0" smtClean="0"/>
              <a:t>. </a:t>
            </a:r>
            <a:r>
              <a:rPr lang="fr-FR" sz="1800" b="1" dirty="0" err="1" smtClean="0"/>
              <a:t>However</a:t>
            </a:r>
            <a:r>
              <a:rPr lang="fr-FR" sz="1800" b="1" dirty="0" smtClean="0"/>
              <a:t>, a </a:t>
            </a:r>
            <a:r>
              <a:rPr lang="fr-FR" sz="1800" b="1" dirty="0" err="1" smtClean="0"/>
              <a:t>substantial</a:t>
            </a:r>
            <a:r>
              <a:rPr lang="fr-FR" sz="1800" b="1" dirty="0" smtClean="0"/>
              <a:t> </a:t>
            </a:r>
            <a:r>
              <a:rPr lang="fr-FR" sz="1800" b="1" dirty="0" err="1" smtClean="0"/>
              <a:t>amount</a:t>
            </a:r>
            <a:r>
              <a:rPr lang="fr-FR" sz="1800" b="1" dirty="0" smtClean="0"/>
              <a:t> of </a:t>
            </a:r>
            <a:r>
              <a:rPr lang="fr-FR" sz="1800" b="1" dirty="0" err="1" smtClean="0"/>
              <a:t>work</a:t>
            </a:r>
            <a:r>
              <a:rPr lang="fr-FR" sz="1800" b="1" dirty="0" smtClean="0"/>
              <a:t> </a:t>
            </a:r>
            <a:r>
              <a:rPr lang="fr-FR" sz="1800" b="1" dirty="0" err="1" smtClean="0"/>
              <a:t>is</a:t>
            </a:r>
            <a:r>
              <a:rPr lang="fr-FR" sz="1800" b="1" dirty="0" smtClean="0"/>
              <a:t> </a:t>
            </a:r>
            <a:r>
              <a:rPr lang="fr-FR" sz="1800" b="1" dirty="0" err="1" smtClean="0"/>
              <a:t>still</a:t>
            </a:r>
            <a:r>
              <a:rPr lang="fr-FR" sz="1800" b="1" dirty="0" smtClean="0"/>
              <a:t> </a:t>
            </a:r>
            <a:r>
              <a:rPr lang="fr-FR" sz="1800" b="1" dirty="0" err="1" smtClean="0"/>
              <a:t>required</a:t>
            </a:r>
            <a:r>
              <a:rPr lang="fr-FR" sz="1800" b="1" dirty="0" smtClean="0"/>
              <a:t> for </a:t>
            </a:r>
            <a:r>
              <a:rPr lang="fr-FR" sz="1800" b="1" dirty="0" err="1" smtClean="0"/>
              <a:t>producing</a:t>
            </a:r>
            <a:r>
              <a:rPr lang="fr-FR" sz="1800" b="1" dirty="0" smtClean="0"/>
              <a:t> a </a:t>
            </a:r>
            <a:r>
              <a:rPr lang="fr-FR" sz="1800" b="1" dirty="0" err="1" smtClean="0"/>
              <a:t>Technical</a:t>
            </a:r>
            <a:r>
              <a:rPr lang="fr-FR" sz="1800" b="1" dirty="0" smtClean="0"/>
              <a:t> Design Report</a:t>
            </a:r>
            <a:r>
              <a:rPr lang="fr-FR" sz="1800" dirty="0" smtClean="0"/>
              <a:t>, </a:t>
            </a:r>
            <a:r>
              <a:rPr lang="fr-FR" sz="1800" dirty="0" err="1" smtClean="0"/>
              <a:t>which</a:t>
            </a:r>
            <a:r>
              <a:rPr lang="fr-FR" sz="1800" dirty="0" smtClean="0"/>
              <a:t> </a:t>
            </a:r>
            <a:r>
              <a:rPr lang="fr-FR" sz="1800" dirty="0" err="1" smtClean="0"/>
              <a:t>will</a:t>
            </a:r>
            <a:r>
              <a:rPr lang="fr-FR" sz="1800" dirty="0" smtClean="0"/>
              <a:t> </a:t>
            </a:r>
            <a:r>
              <a:rPr lang="fr-FR" sz="1800" dirty="0" err="1" smtClean="0"/>
              <a:t>be</a:t>
            </a:r>
            <a:r>
              <a:rPr lang="fr-FR" sz="1800" dirty="0" smtClean="0"/>
              <a:t> a base for </a:t>
            </a:r>
            <a:r>
              <a:rPr lang="fr-FR" sz="1800" dirty="0" err="1" smtClean="0"/>
              <a:t>establishing</a:t>
            </a:r>
            <a:r>
              <a:rPr lang="fr-FR" sz="1800" dirty="0" smtClean="0"/>
              <a:t> an international consortium for the </a:t>
            </a:r>
            <a:r>
              <a:rPr lang="fr-FR" sz="1800" dirty="0" err="1" smtClean="0"/>
              <a:t>realisation</a:t>
            </a:r>
            <a:r>
              <a:rPr lang="fr-FR" sz="1800" dirty="0" smtClean="0"/>
              <a:t> of the </a:t>
            </a:r>
            <a:r>
              <a:rPr lang="fr-FR" sz="1800" dirty="0" err="1" smtClean="0"/>
              <a:t>project</a:t>
            </a:r>
            <a:r>
              <a:rPr lang="fr-FR" sz="1800" dirty="0" smtClean="0"/>
              <a:t>. </a:t>
            </a:r>
            <a:r>
              <a:rPr lang="fr-FR" sz="1800" b="1" dirty="0" smtClean="0"/>
              <a:t>A </a:t>
            </a:r>
            <a:r>
              <a:rPr lang="fr-FR" sz="1800" b="1" dirty="0" err="1" smtClean="0"/>
              <a:t>strong</a:t>
            </a:r>
            <a:r>
              <a:rPr lang="fr-FR" sz="1800" b="1" dirty="0" smtClean="0"/>
              <a:t> </a:t>
            </a:r>
            <a:r>
              <a:rPr lang="fr-FR" sz="1800" b="1" dirty="0" err="1" smtClean="0"/>
              <a:t>core</a:t>
            </a:r>
            <a:r>
              <a:rPr lang="fr-FR" sz="1800" b="1" dirty="0" smtClean="0"/>
              <a:t> team of </a:t>
            </a:r>
            <a:r>
              <a:rPr lang="fr-FR" sz="1800" b="1" dirty="0" err="1" smtClean="0"/>
              <a:t>experienced</a:t>
            </a:r>
            <a:r>
              <a:rPr lang="fr-FR" sz="1800" b="1" dirty="0" smtClean="0"/>
              <a:t> </a:t>
            </a:r>
            <a:r>
              <a:rPr lang="fr-FR" sz="1800" b="1" dirty="0" err="1" smtClean="0"/>
              <a:t>accelerator</a:t>
            </a:r>
            <a:r>
              <a:rPr lang="fr-FR" sz="1800" b="1" dirty="0" smtClean="0"/>
              <a:t> </a:t>
            </a:r>
            <a:r>
              <a:rPr lang="fr-FR" sz="1800" b="1" dirty="0" err="1" smtClean="0"/>
              <a:t>physicists</a:t>
            </a:r>
            <a:r>
              <a:rPr lang="fr-FR" sz="1800" b="1" dirty="0" smtClean="0"/>
              <a:t> and </a:t>
            </a:r>
            <a:r>
              <a:rPr lang="fr-FR" sz="1800" b="1" dirty="0" err="1" smtClean="0"/>
              <a:t>engineers</a:t>
            </a:r>
            <a:r>
              <a:rPr lang="fr-FR" sz="1800" b="1" dirty="0" smtClean="0"/>
              <a:t> </a:t>
            </a:r>
            <a:r>
              <a:rPr lang="fr-FR" sz="1800" b="1" dirty="0" err="1" smtClean="0"/>
              <a:t>based</a:t>
            </a:r>
            <a:r>
              <a:rPr lang="fr-FR" sz="1800" b="1" dirty="0" smtClean="0"/>
              <a:t> </a:t>
            </a:r>
            <a:r>
              <a:rPr lang="fr-FR" sz="1800" b="1" dirty="0" err="1" smtClean="0"/>
              <a:t>at</a:t>
            </a:r>
            <a:r>
              <a:rPr lang="fr-FR" sz="1800" b="1" dirty="0" smtClean="0"/>
              <a:t> one location </a:t>
            </a:r>
            <a:r>
              <a:rPr lang="fr-FR" sz="1800" b="1" dirty="0" err="1" smtClean="0"/>
              <a:t>should</a:t>
            </a:r>
            <a:r>
              <a:rPr lang="fr-FR" sz="1800" b="1" dirty="0" smtClean="0"/>
              <a:t> </a:t>
            </a:r>
            <a:r>
              <a:rPr lang="fr-FR" sz="1800" b="1" dirty="0" err="1" smtClean="0"/>
              <a:t>be</a:t>
            </a:r>
            <a:r>
              <a:rPr lang="fr-FR" sz="1800" b="1" dirty="0" smtClean="0"/>
              <a:t> </a:t>
            </a:r>
            <a:r>
              <a:rPr lang="fr-FR" sz="1800" b="1" dirty="0" err="1" smtClean="0"/>
              <a:t>established</a:t>
            </a:r>
            <a:r>
              <a:rPr lang="fr-FR" sz="1800" b="1" dirty="0" smtClean="0"/>
              <a:t> </a:t>
            </a:r>
            <a:r>
              <a:rPr lang="fr-FR" sz="1800" b="1" dirty="0" err="1" smtClean="0"/>
              <a:t>already</a:t>
            </a:r>
            <a:r>
              <a:rPr lang="fr-FR" sz="1800" b="1" dirty="0" smtClean="0"/>
              <a:t> for the TDR </a:t>
            </a:r>
            <a:r>
              <a:rPr lang="fr-FR" sz="1800" b="1" dirty="0" err="1" smtClean="0"/>
              <a:t>work</a:t>
            </a:r>
            <a:r>
              <a:rPr lang="fr-FR" sz="1800" dirty="0" smtClean="0"/>
              <a:t>. </a:t>
            </a:r>
            <a:r>
              <a:rPr lang="fr-FR" sz="1800" dirty="0" err="1" smtClean="0"/>
              <a:t>Without</a:t>
            </a:r>
            <a:r>
              <a:rPr lang="fr-FR" sz="1800" dirty="0" smtClean="0"/>
              <a:t> </a:t>
            </a:r>
            <a:r>
              <a:rPr lang="fr-FR" sz="1800" dirty="0" err="1" smtClean="0"/>
              <a:t>it</a:t>
            </a:r>
            <a:r>
              <a:rPr lang="fr-FR" sz="1800" dirty="0" smtClean="0"/>
              <a:t>, contributions </a:t>
            </a:r>
            <a:r>
              <a:rPr lang="fr-FR" sz="1800" dirty="0" err="1" smtClean="0"/>
              <a:t>from</a:t>
            </a:r>
            <a:r>
              <a:rPr lang="fr-FR" sz="1800" dirty="0" smtClean="0"/>
              <a:t> the </a:t>
            </a:r>
            <a:r>
              <a:rPr lang="fr-FR" sz="1800" dirty="0" err="1" smtClean="0"/>
              <a:t>various</a:t>
            </a:r>
            <a:r>
              <a:rPr lang="fr-FR" sz="1800" dirty="0" smtClean="0"/>
              <a:t> </a:t>
            </a:r>
            <a:r>
              <a:rPr lang="fr-FR" sz="1800" dirty="0" err="1" smtClean="0"/>
              <a:t>interested</a:t>
            </a:r>
            <a:r>
              <a:rPr lang="fr-FR" sz="1800" dirty="0" smtClean="0"/>
              <a:t> </a:t>
            </a:r>
            <a:r>
              <a:rPr lang="fr-FR" sz="1800" dirty="0" err="1" smtClean="0"/>
              <a:t>laboratories</a:t>
            </a:r>
            <a:r>
              <a:rPr lang="fr-FR" sz="1800" dirty="0" smtClean="0"/>
              <a:t> </a:t>
            </a:r>
            <a:r>
              <a:rPr lang="fr-FR" sz="1800" dirty="0" err="1" smtClean="0"/>
              <a:t>cannot</a:t>
            </a:r>
            <a:r>
              <a:rPr lang="fr-FR" sz="1800" dirty="0" smtClean="0"/>
              <a:t> </a:t>
            </a:r>
            <a:r>
              <a:rPr lang="fr-FR" sz="1800" dirty="0" err="1" smtClean="0"/>
              <a:t>be</a:t>
            </a:r>
            <a:r>
              <a:rPr lang="fr-FR" sz="1800" dirty="0" smtClean="0"/>
              <a:t> </a:t>
            </a:r>
            <a:r>
              <a:rPr lang="fr-FR" sz="1800" dirty="0" err="1" smtClean="0"/>
              <a:t>effectively</a:t>
            </a:r>
            <a:r>
              <a:rPr lang="fr-FR" sz="1800" dirty="0" smtClean="0"/>
              <a:t> </a:t>
            </a:r>
            <a:r>
              <a:rPr lang="fr-FR" sz="1800" dirty="0" err="1" smtClean="0"/>
              <a:t>utilized</a:t>
            </a:r>
            <a:r>
              <a:rPr lang="fr-FR" sz="1800" dirty="0" smtClean="0"/>
              <a:t>. </a:t>
            </a:r>
            <a:r>
              <a:rPr lang="fr-FR" sz="1800" b="1" dirty="0" smtClean="0"/>
              <a:t>A </a:t>
            </a:r>
            <a:r>
              <a:rPr lang="fr-FR" sz="1800" b="1" dirty="0" err="1" smtClean="0"/>
              <a:t>strong</a:t>
            </a:r>
            <a:r>
              <a:rPr lang="fr-FR" sz="1800" b="1" dirty="0" smtClean="0"/>
              <a:t> team of </a:t>
            </a:r>
            <a:r>
              <a:rPr lang="fr-FR" sz="1800" b="1" dirty="0" err="1" smtClean="0"/>
              <a:t>experienced</a:t>
            </a:r>
            <a:r>
              <a:rPr lang="fr-FR" sz="1800" b="1" dirty="0" smtClean="0"/>
              <a:t> machine </a:t>
            </a:r>
            <a:r>
              <a:rPr lang="fr-FR" sz="1800" b="1" dirty="0" err="1" smtClean="0"/>
              <a:t>physicists</a:t>
            </a:r>
            <a:r>
              <a:rPr lang="fr-FR" sz="1800" b="1" dirty="0" smtClean="0"/>
              <a:t> </a:t>
            </a:r>
            <a:r>
              <a:rPr lang="fr-FR" sz="1800" b="1" dirty="0" err="1" smtClean="0"/>
              <a:t>will</a:t>
            </a:r>
            <a:r>
              <a:rPr lang="fr-FR" sz="1800" b="1" dirty="0" smtClean="0"/>
              <a:t> </a:t>
            </a:r>
            <a:r>
              <a:rPr lang="fr-FR" sz="1800" b="1" dirty="0" err="1" smtClean="0"/>
              <a:t>be</a:t>
            </a:r>
            <a:r>
              <a:rPr lang="fr-FR" sz="1800" b="1" dirty="0" smtClean="0"/>
              <a:t> </a:t>
            </a:r>
            <a:r>
              <a:rPr lang="fr-FR" sz="1800" b="1" dirty="0" err="1" smtClean="0"/>
              <a:t>needed</a:t>
            </a:r>
            <a:r>
              <a:rPr lang="fr-FR" sz="1800" b="1" dirty="0" smtClean="0"/>
              <a:t> </a:t>
            </a:r>
            <a:r>
              <a:rPr lang="fr-FR" sz="1800" b="1" dirty="0" err="1" smtClean="0"/>
              <a:t>also</a:t>
            </a:r>
            <a:r>
              <a:rPr lang="fr-FR" sz="1800" b="1" dirty="0" smtClean="0"/>
              <a:t> for the </a:t>
            </a:r>
            <a:r>
              <a:rPr lang="fr-FR" sz="1800" b="1" dirty="0" err="1" smtClean="0"/>
              <a:t>operation</a:t>
            </a:r>
            <a:r>
              <a:rPr lang="fr-FR" sz="1800" dirty="0" smtClean="0"/>
              <a:t>. This machine has to </a:t>
            </a:r>
            <a:r>
              <a:rPr lang="fr-FR" sz="1800" dirty="0" err="1" smtClean="0"/>
              <a:t>achieve</a:t>
            </a:r>
            <a:r>
              <a:rPr lang="fr-FR" sz="1800" dirty="0" smtClean="0"/>
              <a:t> </a:t>
            </a:r>
            <a:r>
              <a:rPr lang="fr-FR" sz="1800" dirty="0" err="1" smtClean="0"/>
              <a:t>its</a:t>
            </a:r>
            <a:r>
              <a:rPr lang="fr-FR" sz="1800" dirty="0" smtClean="0"/>
              <a:t> design </a:t>
            </a:r>
            <a:r>
              <a:rPr lang="fr-FR" sz="1800" dirty="0" err="1" smtClean="0"/>
              <a:t>luminosity</a:t>
            </a:r>
            <a:r>
              <a:rPr lang="fr-FR" sz="1800" dirty="0" smtClean="0"/>
              <a:t> in </a:t>
            </a:r>
            <a:r>
              <a:rPr lang="fr-FR" sz="1800" dirty="0" err="1" smtClean="0"/>
              <a:t>order</a:t>
            </a:r>
            <a:r>
              <a:rPr lang="fr-FR" sz="1800" dirty="0" smtClean="0"/>
              <a:t> to </a:t>
            </a:r>
            <a:r>
              <a:rPr lang="fr-FR" sz="1800" dirty="0" err="1" smtClean="0"/>
              <a:t>be</a:t>
            </a:r>
            <a:r>
              <a:rPr lang="fr-FR" sz="1800" dirty="0" smtClean="0"/>
              <a:t> </a:t>
            </a:r>
            <a:r>
              <a:rPr lang="fr-FR" sz="1800" dirty="0" err="1" smtClean="0"/>
              <a:t>truly</a:t>
            </a:r>
            <a:r>
              <a:rPr lang="fr-FR" sz="1800" dirty="0" smtClean="0"/>
              <a:t> </a:t>
            </a:r>
            <a:r>
              <a:rPr lang="fr-FR" sz="1800" dirty="0" err="1" smtClean="0"/>
              <a:t>competitive</a:t>
            </a:r>
            <a:r>
              <a:rPr lang="fr-FR" sz="1800" dirty="0" smtClean="0"/>
              <a:t>.</a:t>
            </a:r>
          </a:p>
          <a:p>
            <a:pPr>
              <a:lnSpc>
                <a:spcPct val="80000"/>
              </a:lnSpc>
            </a:pPr>
            <a:r>
              <a:rPr lang="fr-FR" sz="1800" dirty="0" err="1" smtClean="0"/>
              <a:t>Given</a:t>
            </a:r>
            <a:r>
              <a:rPr lang="fr-FR" sz="1800" dirty="0" smtClean="0"/>
              <a:t> the </a:t>
            </a:r>
            <a:r>
              <a:rPr lang="fr-FR" sz="1800" dirty="0" err="1" smtClean="0"/>
              <a:t>complexity</a:t>
            </a:r>
            <a:r>
              <a:rPr lang="fr-FR" sz="1800" dirty="0" smtClean="0"/>
              <a:t> of the </a:t>
            </a:r>
            <a:r>
              <a:rPr lang="fr-FR" sz="1800" dirty="0" err="1" smtClean="0"/>
              <a:t>project</a:t>
            </a:r>
            <a:r>
              <a:rPr lang="fr-FR" sz="1800" dirty="0" smtClean="0"/>
              <a:t>, </a:t>
            </a:r>
            <a:r>
              <a:rPr lang="fr-FR" sz="1800" dirty="0" err="1" smtClean="0"/>
              <a:t>we</a:t>
            </a:r>
            <a:r>
              <a:rPr lang="fr-FR" sz="1800" dirty="0" smtClean="0"/>
              <a:t> </a:t>
            </a:r>
            <a:r>
              <a:rPr lang="fr-FR" sz="1800" dirty="0" err="1" smtClean="0"/>
              <a:t>feel</a:t>
            </a:r>
            <a:r>
              <a:rPr lang="fr-FR" sz="1800" dirty="0" smtClean="0"/>
              <a:t> </a:t>
            </a:r>
            <a:r>
              <a:rPr lang="fr-FR" sz="1800" dirty="0" err="1" smtClean="0"/>
              <a:t>that</a:t>
            </a:r>
            <a:r>
              <a:rPr lang="fr-FR" sz="1800" dirty="0" smtClean="0"/>
              <a:t> </a:t>
            </a:r>
            <a:r>
              <a:rPr lang="fr-FR" sz="1800" b="1" dirty="0" smtClean="0"/>
              <a:t>a </a:t>
            </a:r>
            <a:r>
              <a:rPr lang="fr-FR" sz="1800" b="1" dirty="0" err="1" smtClean="0"/>
              <a:t>clear</a:t>
            </a:r>
            <a:r>
              <a:rPr lang="fr-FR" sz="1800" b="1" dirty="0" smtClean="0"/>
              <a:t> plan </a:t>
            </a:r>
            <a:r>
              <a:rPr lang="fr-FR" sz="1800" b="1" dirty="0" err="1" smtClean="0"/>
              <a:t>containing</a:t>
            </a:r>
            <a:r>
              <a:rPr lang="fr-FR" sz="1800" b="1" dirty="0" smtClean="0"/>
              <a:t> </a:t>
            </a:r>
            <a:r>
              <a:rPr lang="fr-FR" sz="1800" b="1" dirty="0" err="1" smtClean="0"/>
              <a:t>realistic</a:t>
            </a:r>
            <a:r>
              <a:rPr lang="fr-FR" sz="1800" b="1" dirty="0" smtClean="0"/>
              <a:t> </a:t>
            </a:r>
            <a:r>
              <a:rPr lang="fr-FR" sz="1800" b="1" dirty="0" err="1" smtClean="0"/>
              <a:t>technical</a:t>
            </a:r>
            <a:r>
              <a:rPr lang="fr-FR" sz="1800" b="1" dirty="0" smtClean="0"/>
              <a:t> </a:t>
            </a:r>
            <a:r>
              <a:rPr lang="fr-FR" sz="1800" b="1" dirty="0" err="1" smtClean="0"/>
              <a:t>milestones</a:t>
            </a:r>
            <a:r>
              <a:rPr lang="fr-FR" sz="1800" b="1" dirty="0" smtClean="0"/>
              <a:t> and </a:t>
            </a:r>
            <a:r>
              <a:rPr lang="fr-FR" sz="1800" b="1" dirty="0" err="1" smtClean="0"/>
              <a:t>resource</a:t>
            </a:r>
            <a:r>
              <a:rPr lang="fr-FR" sz="1800" b="1" dirty="0" smtClean="0"/>
              <a:t> </a:t>
            </a:r>
            <a:r>
              <a:rPr lang="fr-FR" sz="1800" b="1" dirty="0" err="1" smtClean="0"/>
              <a:t>requirements</a:t>
            </a:r>
            <a:r>
              <a:rPr lang="fr-FR" sz="1800" b="1" dirty="0" smtClean="0"/>
              <a:t> </a:t>
            </a:r>
            <a:r>
              <a:rPr lang="fr-FR" sz="1800" b="1" dirty="0" err="1" smtClean="0"/>
              <a:t>together</a:t>
            </a:r>
            <a:r>
              <a:rPr lang="fr-FR" sz="1800" b="1" dirty="0" smtClean="0"/>
              <a:t> </a:t>
            </a:r>
            <a:r>
              <a:rPr lang="fr-FR" sz="1800" b="1" dirty="0" err="1" smtClean="0"/>
              <a:t>with</a:t>
            </a:r>
            <a:r>
              <a:rPr lang="fr-FR" sz="1800" b="1" dirty="0" smtClean="0"/>
              <a:t> a </a:t>
            </a:r>
            <a:r>
              <a:rPr lang="fr-FR" sz="1800" b="1" dirty="0" err="1" smtClean="0"/>
              <a:t>strategy</a:t>
            </a:r>
            <a:r>
              <a:rPr lang="fr-FR" sz="1800" b="1" dirty="0" smtClean="0"/>
              <a:t> how to </a:t>
            </a:r>
            <a:r>
              <a:rPr lang="fr-FR" sz="1800" b="1" dirty="0" err="1" smtClean="0"/>
              <a:t>obtain</a:t>
            </a:r>
            <a:r>
              <a:rPr lang="fr-FR" sz="1800" b="1" dirty="0" smtClean="0"/>
              <a:t> </a:t>
            </a:r>
            <a:r>
              <a:rPr lang="fr-FR" sz="1800" b="1" dirty="0" err="1" smtClean="0"/>
              <a:t>them</a:t>
            </a:r>
            <a:r>
              <a:rPr lang="fr-FR" sz="1800" b="1" dirty="0" smtClean="0"/>
              <a:t> </a:t>
            </a:r>
            <a:r>
              <a:rPr lang="fr-FR" sz="1800" b="1" dirty="0" err="1" smtClean="0"/>
              <a:t>is</a:t>
            </a:r>
            <a:r>
              <a:rPr lang="fr-FR" sz="1800" b="1" dirty="0" smtClean="0"/>
              <a:t> </a:t>
            </a:r>
            <a:r>
              <a:rPr lang="fr-FR" sz="1800" b="1" dirty="0" err="1" smtClean="0"/>
              <a:t>needed</a:t>
            </a:r>
            <a:r>
              <a:rPr lang="fr-FR" sz="1800" b="1" dirty="0" smtClean="0"/>
              <a:t> as a </a:t>
            </a:r>
            <a:r>
              <a:rPr lang="fr-FR" sz="1800" b="1" dirty="0" err="1" smtClean="0"/>
              <a:t>necessary</a:t>
            </a:r>
            <a:r>
              <a:rPr lang="fr-FR" sz="1800" b="1" dirty="0" smtClean="0"/>
              <a:t> condition for an </a:t>
            </a:r>
            <a:r>
              <a:rPr lang="fr-FR" sz="1800" b="1" dirty="0" err="1" smtClean="0"/>
              <a:t>approval</a:t>
            </a:r>
            <a:r>
              <a:rPr lang="fr-FR" sz="1800" b="1" dirty="0" smtClean="0"/>
              <a:t> of the </a:t>
            </a:r>
            <a:r>
              <a:rPr lang="fr-FR" sz="1800" b="1" dirty="0" err="1" smtClean="0"/>
              <a:t>project</a:t>
            </a:r>
            <a:r>
              <a:rPr lang="fr-FR" sz="1800" dirty="0" smtClean="0"/>
              <a:t>.</a:t>
            </a:r>
          </a:p>
          <a:p>
            <a:pPr>
              <a:lnSpc>
                <a:spcPct val="80000"/>
              </a:lnSpc>
            </a:pPr>
            <a:r>
              <a:rPr lang="fr-FR" sz="1800" dirty="0" err="1" smtClean="0"/>
              <a:t>Such</a:t>
            </a:r>
            <a:r>
              <a:rPr lang="fr-FR" sz="1800" dirty="0" smtClean="0"/>
              <a:t> a plan </a:t>
            </a:r>
            <a:r>
              <a:rPr lang="fr-FR" sz="1800" dirty="0" err="1" smtClean="0"/>
              <a:t>should</a:t>
            </a:r>
            <a:r>
              <a:rPr lang="fr-FR" sz="1800" dirty="0" smtClean="0"/>
              <a:t> </a:t>
            </a:r>
            <a:r>
              <a:rPr lang="fr-FR" sz="1800" dirty="0" err="1" smtClean="0"/>
              <a:t>aim</a:t>
            </a:r>
            <a:r>
              <a:rPr lang="fr-FR" sz="1800" dirty="0" smtClean="0"/>
              <a:t> </a:t>
            </a:r>
            <a:r>
              <a:rPr lang="fr-FR" sz="1800" dirty="0" err="1" smtClean="0"/>
              <a:t>at</a:t>
            </a:r>
            <a:r>
              <a:rPr lang="fr-FR" sz="1800" dirty="0" smtClean="0"/>
              <a:t> </a:t>
            </a:r>
            <a:r>
              <a:rPr lang="fr-FR" sz="1800" b="1" dirty="0" err="1" smtClean="0"/>
              <a:t>obtaining</a:t>
            </a:r>
            <a:r>
              <a:rPr lang="fr-FR" sz="1800" b="1" dirty="0" smtClean="0"/>
              <a:t> an </a:t>
            </a:r>
            <a:r>
              <a:rPr lang="fr-FR" sz="1800" b="1" dirty="0" err="1" smtClean="0"/>
              <a:t>integrated</a:t>
            </a:r>
            <a:r>
              <a:rPr lang="fr-FR" sz="1800" b="1" dirty="0" smtClean="0"/>
              <a:t> </a:t>
            </a:r>
            <a:r>
              <a:rPr lang="fr-FR" sz="1800" b="1" dirty="0" err="1" smtClean="0"/>
              <a:t>luminosity</a:t>
            </a:r>
            <a:r>
              <a:rPr lang="fr-FR" sz="1800" b="1" dirty="0" smtClean="0"/>
              <a:t> of </a:t>
            </a:r>
            <a:r>
              <a:rPr lang="fr-FR" sz="1800" b="1" dirty="0" err="1" smtClean="0"/>
              <a:t>significantly</a:t>
            </a:r>
            <a:r>
              <a:rPr lang="fr-FR" sz="1800" b="1" dirty="0" smtClean="0"/>
              <a:t> more </a:t>
            </a:r>
            <a:r>
              <a:rPr lang="fr-FR" sz="1800" b="1" dirty="0" err="1" smtClean="0"/>
              <a:t>than</a:t>
            </a:r>
            <a:r>
              <a:rPr lang="fr-FR" sz="1800" b="1" dirty="0" smtClean="0"/>
              <a:t> 50 ab</a:t>
            </a:r>
            <a:r>
              <a:rPr lang="fr-FR" sz="1800" dirty="0" smtClean="0"/>
              <a:t>−1 </a:t>
            </a:r>
            <a:r>
              <a:rPr lang="fr-FR" sz="1800" b="1" dirty="0" smtClean="0"/>
              <a:t>by not </a:t>
            </a:r>
            <a:r>
              <a:rPr lang="fr-FR" sz="1800" b="1" dirty="0" err="1" smtClean="0"/>
              <a:t>much</a:t>
            </a:r>
            <a:r>
              <a:rPr lang="fr-FR" sz="1800" b="1" dirty="0" smtClean="0"/>
              <a:t> </a:t>
            </a:r>
            <a:r>
              <a:rPr lang="fr-FR" sz="1800" b="1" dirty="0" err="1" smtClean="0"/>
              <a:t>later</a:t>
            </a:r>
            <a:r>
              <a:rPr lang="fr-FR" sz="1800" b="1" dirty="0" smtClean="0"/>
              <a:t> </a:t>
            </a:r>
            <a:r>
              <a:rPr lang="fr-FR" sz="1800" b="1" dirty="0" err="1" smtClean="0"/>
              <a:t>than</a:t>
            </a:r>
            <a:r>
              <a:rPr lang="fr-FR" sz="1800" b="1" dirty="0" smtClean="0"/>
              <a:t> the end of the </a:t>
            </a:r>
            <a:r>
              <a:rPr lang="fr-FR" sz="1800" b="1" dirty="0" err="1" smtClean="0"/>
              <a:t>next</a:t>
            </a:r>
            <a:r>
              <a:rPr lang="fr-FR" sz="1800" b="1" dirty="0" smtClean="0"/>
              <a:t> </a:t>
            </a:r>
            <a:r>
              <a:rPr lang="fr-FR" sz="1800" b="1" dirty="0" err="1" smtClean="0"/>
              <a:t>decade</a:t>
            </a:r>
            <a:r>
              <a:rPr lang="fr-FR" sz="1800" dirty="0" smtClean="0"/>
              <a:t>. </a:t>
            </a:r>
            <a:r>
              <a:rPr lang="fr-FR" sz="1800" dirty="0" err="1" smtClean="0"/>
              <a:t>Given</a:t>
            </a:r>
            <a:r>
              <a:rPr lang="fr-FR" sz="1800" dirty="0" smtClean="0"/>
              <a:t> the </a:t>
            </a:r>
            <a:r>
              <a:rPr lang="fr-FR" sz="1800" dirty="0" err="1" smtClean="0"/>
              <a:t>very</a:t>
            </a:r>
            <a:r>
              <a:rPr lang="fr-FR" sz="1800" dirty="0" smtClean="0"/>
              <a:t> </a:t>
            </a:r>
            <a:r>
              <a:rPr lang="fr-FR" sz="1800" dirty="0" err="1" smtClean="0"/>
              <a:t>ambitious</a:t>
            </a:r>
            <a:r>
              <a:rPr lang="fr-FR" sz="1800" dirty="0" smtClean="0"/>
              <a:t> time </a:t>
            </a:r>
            <a:r>
              <a:rPr lang="fr-FR" sz="1800" dirty="0" err="1" smtClean="0"/>
              <a:t>scale</a:t>
            </a:r>
            <a:r>
              <a:rPr lang="fr-FR" sz="1800" dirty="0" smtClean="0"/>
              <a:t>, a </a:t>
            </a:r>
            <a:r>
              <a:rPr lang="fr-FR" sz="1800" dirty="0" err="1" smtClean="0"/>
              <a:t>clear</a:t>
            </a:r>
            <a:r>
              <a:rPr lang="fr-FR" sz="1800" dirty="0" smtClean="0"/>
              <a:t> </a:t>
            </a:r>
            <a:r>
              <a:rPr lang="fr-FR" sz="1800" dirty="0" err="1" smtClean="0"/>
              <a:t>decision</a:t>
            </a:r>
            <a:r>
              <a:rPr lang="fr-FR" sz="1800" dirty="0" smtClean="0"/>
              <a:t> </a:t>
            </a:r>
            <a:r>
              <a:rPr lang="fr-FR" sz="1800" dirty="0" err="1" smtClean="0"/>
              <a:t>taking</a:t>
            </a:r>
            <a:r>
              <a:rPr lang="fr-FR" sz="1800" dirty="0" smtClean="0"/>
              <a:t> </a:t>
            </a:r>
            <a:r>
              <a:rPr lang="fr-FR" sz="1800" dirty="0" err="1" smtClean="0"/>
              <a:t>process</a:t>
            </a:r>
            <a:r>
              <a:rPr lang="fr-FR" sz="1800" dirty="0" smtClean="0"/>
              <a:t> must </a:t>
            </a:r>
            <a:r>
              <a:rPr lang="fr-FR" sz="1800" dirty="0" err="1" smtClean="0"/>
              <a:t>be</a:t>
            </a:r>
            <a:r>
              <a:rPr lang="fr-FR" sz="1800" dirty="0" smtClean="0"/>
              <a:t> </a:t>
            </a:r>
            <a:r>
              <a:rPr lang="fr-FR" sz="1800" dirty="0" err="1" smtClean="0"/>
              <a:t>established</a:t>
            </a:r>
            <a:r>
              <a:rPr lang="fr-FR" sz="1800" dirty="0" smtClean="0"/>
              <a:t> </a:t>
            </a:r>
            <a:r>
              <a:rPr lang="fr-FR" sz="1800" dirty="0" err="1" smtClean="0"/>
              <a:t>soon</a:t>
            </a:r>
            <a:r>
              <a:rPr lang="fr-FR" sz="1800" dirty="0" smtClean="0"/>
              <a:t>.</a:t>
            </a:r>
          </a:p>
          <a:p>
            <a:pPr>
              <a:lnSpc>
                <a:spcPct val="80000"/>
              </a:lnSpc>
              <a:buNone/>
            </a:pPr>
            <a:endParaRPr lang="fr-FR" sz="1800" dirty="0" smtClean="0"/>
          </a:p>
        </p:txBody>
      </p:sp>
      <p:sp>
        <p:nvSpPr>
          <p:cNvPr id="14343" name="Oval 4"/>
          <p:cNvSpPr>
            <a:spLocks noChangeArrowheads="1"/>
          </p:cNvSpPr>
          <p:nvPr/>
        </p:nvSpPr>
        <p:spPr bwMode="auto">
          <a:xfrm>
            <a:off x="0" y="838200"/>
            <a:ext cx="8991600" cy="2895600"/>
          </a:xfrm>
          <a:prstGeom prst="ellipse">
            <a:avLst/>
          </a:prstGeom>
          <a:noFill/>
          <a:ln w="57150">
            <a:solidFill>
              <a:srgbClr val="F01035"/>
            </a:solidFill>
            <a:round/>
            <a:headEnd/>
            <a:tailEnd/>
          </a:ln>
        </p:spPr>
        <p:txBody>
          <a:bodyPr wrap="none" anchor="ctr"/>
          <a:lstStyle/>
          <a:p>
            <a:endParaRPr lang="en-US"/>
          </a:p>
        </p:txBody>
      </p:sp>
      <p:sp>
        <p:nvSpPr>
          <p:cNvPr id="14344" name="Line 5"/>
          <p:cNvSpPr>
            <a:spLocks noChangeShapeType="1"/>
          </p:cNvSpPr>
          <p:nvPr/>
        </p:nvSpPr>
        <p:spPr bwMode="auto">
          <a:xfrm>
            <a:off x="914400" y="3886200"/>
            <a:ext cx="0" cy="838200"/>
          </a:xfrm>
          <a:prstGeom prst="line">
            <a:avLst/>
          </a:prstGeom>
          <a:noFill/>
          <a:ln w="38100">
            <a:solidFill>
              <a:srgbClr val="F01035"/>
            </a:solidFill>
            <a:round/>
            <a:headEnd/>
            <a:tailEnd/>
          </a:ln>
        </p:spPr>
        <p:txBody>
          <a:bodyPr/>
          <a:lstStyle/>
          <a:p>
            <a:endParaRPr lang="en-US"/>
          </a:p>
        </p:txBody>
      </p:sp>
      <p:sp>
        <p:nvSpPr>
          <p:cNvPr id="14345" name="Line 6"/>
          <p:cNvSpPr>
            <a:spLocks noChangeShapeType="1"/>
          </p:cNvSpPr>
          <p:nvPr/>
        </p:nvSpPr>
        <p:spPr bwMode="auto">
          <a:xfrm>
            <a:off x="990600" y="3886200"/>
            <a:ext cx="0" cy="838200"/>
          </a:xfrm>
          <a:prstGeom prst="line">
            <a:avLst/>
          </a:prstGeom>
          <a:noFill/>
          <a:ln w="38100">
            <a:solidFill>
              <a:srgbClr val="F01035"/>
            </a:solidFill>
            <a:round/>
            <a:headEnd/>
            <a:tailEnd/>
          </a:ln>
        </p:spPr>
        <p:txBody>
          <a:bodyPr/>
          <a:lstStyle/>
          <a:p>
            <a:endParaRPr lang="en-US"/>
          </a:p>
        </p:txBody>
      </p:sp>
      <p:sp>
        <p:nvSpPr>
          <p:cNvPr id="14346" name="Line 7"/>
          <p:cNvSpPr>
            <a:spLocks noChangeShapeType="1"/>
          </p:cNvSpPr>
          <p:nvPr/>
        </p:nvSpPr>
        <p:spPr bwMode="auto">
          <a:xfrm>
            <a:off x="8305800" y="3733800"/>
            <a:ext cx="0" cy="838200"/>
          </a:xfrm>
          <a:prstGeom prst="line">
            <a:avLst/>
          </a:prstGeom>
          <a:noFill/>
          <a:ln w="38100">
            <a:solidFill>
              <a:srgbClr val="F01035"/>
            </a:solidFill>
            <a:round/>
            <a:headEnd/>
            <a:tailEnd/>
          </a:ln>
        </p:spPr>
        <p:txBody>
          <a:bodyPr/>
          <a:lstStyle/>
          <a:p>
            <a:endParaRPr lang="en-US"/>
          </a:p>
        </p:txBody>
      </p:sp>
      <p:sp>
        <p:nvSpPr>
          <p:cNvPr id="14347" name="Line 8"/>
          <p:cNvSpPr>
            <a:spLocks noChangeShapeType="1"/>
          </p:cNvSpPr>
          <p:nvPr/>
        </p:nvSpPr>
        <p:spPr bwMode="auto">
          <a:xfrm>
            <a:off x="8382000" y="3733800"/>
            <a:ext cx="0" cy="838200"/>
          </a:xfrm>
          <a:prstGeom prst="line">
            <a:avLst/>
          </a:prstGeom>
          <a:noFill/>
          <a:ln w="38100">
            <a:solidFill>
              <a:srgbClr val="F01035"/>
            </a:solidFill>
            <a:round/>
            <a:headEnd/>
            <a:tailEnd/>
          </a:ln>
        </p:spPr>
        <p:txBody>
          <a:bodyPr/>
          <a:lstStyle/>
          <a:p>
            <a:endParaRPr lang="en-US"/>
          </a:p>
        </p:txBody>
      </p:sp>
      <p:sp>
        <p:nvSpPr>
          <p:cNvPr id="9" name="Date Placeholder 8"/>
          <p:cNvSpPr>
            <a:spLocks noGrp="1"/>
          </p:cNvSpPr>
          <p:nvPr>
            <p:ph type="dt" sz="half" idx="10"/>
          </p:nvPr>
        </p:nvSpPr>
        <p:spPr/>
        <p:txBody>
          <a:bodyPr/>
          <a:lstStyle/>
          <a:p>
            <a:r>
              <a:rPr lang="en-US" smtClean="0"/>
              <a:t>Warwick April 14,2009</a:t>
            </a:r>
            <a:endParaRPr lang="en-US"/>
          </a:p>
        </p:txBody>
      </p:sp>
      <p:sp>
        <p:nvSpPr>
          <p:cNvPr id="10" name="Slide Number Placeholder 9"/>
          <p:cNvSpPr>
            <a:spLocks noGrp="1"/>
          </p:cNvSpPr>
          <p:nvPr>
            <p:ph type="sldNum" sz="quarter" idx="12"/>
          </p:nvPr>
        </p:nvSpPr>
        <p:spPr/>
        <p:txBody>
          <a:bodyPr/>
          <a:lstStyle/>
          <a:p>
            <a:fld id="{2743EBD0-19EB-41E8-92E3-E70AEADB721E}" type="slidenum">
              <a:rPr lang="en-US" smtClean="0"/>
              <a:pPr/>
              <a:t>9</a:t>
            </a:fld>
            <a:endParaRPr lang="en-US"/>
          </a:p>
        </p:txBody>
      </p:sp>
      <p:sp>
        <p:nvSpPr>
          <p:cNvPr id="11" name="Footer Placeholder 10"/>
          <p:cNvSpPr>
            <a:spLocks noGrp="1"/>
          </p:cNvSpPr>
          <p:nvPr>
            <p:ph type="ftr" sz="quarter" idx="11"/>
          </p:nvPr>
        </p:nvSpPr>
        <p:spPr/>
        <p:txBody>
          <a:bodyPr/>
          <a:lstStyle/>
          <a:p>
            <a:r>
              <a:rPr lang="en-US" smtClean="0"/>
              <a:t>Marcello A. Giorgi</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3224</Words>
  <Application>Microsoft Office PowerPoint</Application>
  <PresentationFormat>On-screen Show (4:3)</PresentationFormat>
  <Paragraphs>779</Paragraphs>
  <Slides>38</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Equation</vt:lpstr>
      <vt:lpstr>Chart</vt:lpstr>
      <vt:lpstr>Slide 1</vt:lpstr>
      <vt:lpstr>Outline</vt:lpstr>
      <vt:lpstr>Slide 3</vt:lpstr>
      <vt:lpstr>Comments on  reviews</vt:lpstr>
      <vt:lpstr>FROM   P 5 (Report released May 2008)  </vt:lpstr>
      <vt:lpstr>From MiniMac </vt:lpstr>
      <vt:lpstr>Presentations of the              Project at ECFA meetings                   </vt:lpstr>
      <vt:lpstr>ECFA report summary - 1</vt:lpstr>
      <vt:lpstr>ECFA report summary  –Part 2</vt:lpstr>
      <vt:lpstr>Slide 10</vt:lpstr>
      <vt:lpstr>Physics</vt:lpstr>
      <vt:lpstr>CDR signatures: some numbers</vt:lpstr>
      <vt:lpstr>Beyond SM </vt:lpstr>
      <vt:lpstr>Physics Goals</vt:lpstr>
      <vt:lpstr>COMPLEMENTARY: LHC and Flavour  with 75 ab-1</vt:lpstr>
      <vt:lpstr>Slide 16</vt:lpstr>
      <vt:lpstr>Specifications to hit the physics target (NOT ONLY LUMINOSITY!)</vt:lpstr>
      <vt:lpstr>Charm</vt:lpstr>
      <vt:lpstr>Slide 19</vt:lpstr>
      <vt:lpstr>Crab Waist test was successful</vt:lpstr>
      <vt:lpstr>expectation</vt:lpstr>
      <vt:lpstr>Detector Layout – Reuse parts of Babar (or Belle)</vt:lpstr>
      <vt:lpstr>Progress and Reuse</vt:lpstr>
      <vt:lpstr>Slide 24</vt:lpstr>
      <vt:lpstr>Slide 25</vt:lpstr>
      <vt:lpstr>Steering Committee</vt:lpstr>
      <vt:lpstr>Detector (Proto) Technical Board </vt:lpstr>
      <vt:lpstr>Detector R&amp;D</vt:lpstr>
      <vt:lpstr>Resources for Detector and Computing</vt:lpstr>
      <vt:lpstr>Slide 30</vt:lpstr>
      <vt:lpstr>Slide 31</vt:lpstr>
      <vt:lpstr>Accelerator and Facilities Contributors</vt:lpstr>
      <vt:lpstr>SuperB  on Tor Vergata site</vt:lpstr>
      <vt:lpstr>Meanwhile in KEK…</vt:lpstr>
      <vt:lpstr>NEXT        EVENTS</vt:lpstr>
      <vt:lpstr>END</vt:lpstr>
      <vt:lpstr>Slide 37</vt:lpstr>
      <vt:lpstr>Slide 38</vt:lpstr>
    </vt:vector>
  </TitlesOfParts>
  <Company>INFN Pisa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14</cp:revision>
  <dcterms:created xsi:type="dcterms:W3CDTF">2009-03-20T07:52:55Z</dcterms:created>
  <dcterms:modified xsi:type="dcterms:W3CDTF">2009-04-14T12:56:07Z</dcterms:modified>
</cp:coreProperties>
</file>