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9"/>
  </p:notesMasterIdLst>
  <p:sldIdLst>
    <p:sldId id="256" r:id="rId3"/>
    <p:sldId id="257" r:id="rId4"/>
    <p:sldId id="258" r:id="rId5"/>
    <p:sldId id="259" r:id="rId6"/>
    <p:sldId id="260" r:id="rId7"/>
    <p:sldId id="261" r:id="rId8"/>
    <p:sldId id="314" r:id="rId9"/>
    <p:sldId id="292" r:id="rId10"/>
    <p:sldId id="295" r:id="rId11"/>
    <p:sldId id="293" r:id="rId12"/>
    <p:sldId id="296" r:id="rId13"/>
    <p:sldId id="318" r:id="rId14"/>
    <p:sldId id="320" r:id="rId15"/>
    <p:sldId id="298" r:id="rId16"/>
    <p:sldId id="299" r:id="rId17"/>
    <p:sldId id="302" r:id="rId18"/>
    <p:sldId id="368" r:id="rId19"/>
    <p:sldId id="303" r:id="rId20"/>
    <p:sldId id="369" r:id="rId21"/>
    <p:sldId id="370" r:id="rId22"/>
    <p:sldId id="371" r:id="rId23"/>
    <p:sldId id="372" r:id="rId24"/>
    <p:sldId id="374" r:id="rId25"/>
    <p:sldId id="375" r:id="rId26"/>
    <p:sldId id="376" r:id="rId27"/>
    <p:sldId id="377" r:id="rId28"/>
    <p:sldId id="373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31" r:id="rId39"/>
    <p:sldId id="332" r:id="rId40"/>
    <p:sldId id="304" r:id="rId41"/>
    <p:sldId id="305" r:id="rId42"/>
    <p:sldId id="306" r:id="rId43"/>
    <p:sldId id="333" r:id="rId44"/>
    <p:sldId id="307" r:id="rId45"/>
    <p:sldId id="308" r:id="rId46"/>
    <p:sldId id="309" r:id="rId47"/>
    <p:sldId id="310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60" r:id="rId73"/>
    <p:sldId id="361" r:id="rId74"/>
    <p:sldId id="362" r:id="rId75"/>
    <p:sldId id="363" r:id="rId76"/>
    <p:sldId id="364" r:id="rId77"/>
    <p:sldId id="367" r:id="rId7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91" autoAdjust="0"/>
    <p:restoredTop sz="94667" autoAdjust="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41DBA-68C7-4D92-B1D5-CEB71FD54550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4E4B3-76D3-4EA0-A747-2510CD94715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4E4B3-76D3-4EA0-A747-2510CD94715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it-IT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it-IT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583EE385-6907-4F6B-8C98-BC3A44C6C693}" type="slidenum">
              <a:rPr lang="it-IT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/>
              <a:t>‹#›</a:t>
            </a:fld>
            <a:endParaRPr lang="it-IT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D.Bettoni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Spectroscopy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5BA5-2380-43A6-85AD-DFADC9B57553}" type="datetimeFigureOut">
              <a:rPr lang="it-IT" smtClean="0"/>
              <a:pPr/>
              <a:t>15/04/2009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E0D4-013F-4888-8520-7EDDDD9F824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3333CC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/>
            <a:endParaRPr lang="it-IT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/>
            <a:endParaRPr lang="it-IT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/>
            <a:fld id="{341AD251-EBDB-4132-9E37-6895A72D926B}" type="slidenum">
              <a:rPr lang="it-IT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it-IT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3333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333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CC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85.wmf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6.png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wmf"/><Relationship Id="rId5" Type="http://schemas.openxmlformats.org/officeDocument/2006/relationships/image" Target="../media/image102.png"/><Relationship Id="rId4" Type="http://schemas.openxmlformats.org/officeDocument/2006/relationships/image" Target="../media/image10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0.wmf"/><Relationship Id="rId4" Type="http://schemas.openxmlformats.org/officeDocument/2006/relationships/image" Target="../media/image1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wmf"/><Relationship Id="rId4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31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Spectroscopy at</a:t>
            </a:r>
            <a:r>
              <a:rPr lang="en-IE" smtClean="0">
                <a:sym typeface="Symbol"/>
              </a:rPr>
              <a:t>PANDA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mtClean="0">
                <a:solidFill>
                  <a:srgbClr val="0070C0"/>
                </a:solidFill>
              </a:rPr>
              <a:t>Diego Bettoni</a:t>
            </a:r>
          </a:p>
          <a:p>
            <a:r>
              <a:rPr lang="en-IE" smtClean="0">
                <a:solidFill>
                  <a:srgbClr val="0070C0"/>
                </a:solidFill>
              </a:rPr>
              <a:t>INFN, Ferrara, Italy</a:t>
            </a:r>
          </a:p>
          <a:p>
            <a:endParaRPr lang="en-IE" sz="2400"/>
          </a:p>
          <a:p>
            <a:r>
              <a:rPr lang="en-IE" sz="2400" smtClean="0">
                <a:solidFill>
                  <a:schemeClr val="accent3">
                    <a:lumMod val="50000"/>
                  </a:schemeClr>
                </a:solidFill>
              </a:rPr>
              <a:t>Workshop on New Physics with SuperB</a:t>
            </a:r>
          </a:p>
          <a:p>
            <a:r>
              <a:rPr lang="en-IE" sz="2400" smtClean="0">
                <a:solidFill>
                  <a:schemeClr val="accent3">
                    <a:lumMod val="50000"/>
                  </a:schemeClr>
                </a:solidFill>
              </a:rPr>
              <a:t>University of Warwick, UK, 16 April 2009 </a:t>
            </a:r>
          </a:p>
          <a:p>
            <a:endParaRPr lang="it-IT" sz="2400"/>
          </a:p>
        </p:txBody>
      </p:sp>
      <p:pic>
        <p:nvPicPr>
          <p:cNvPr id="4" name="Picture 4" descr="logoinfn-pic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42"/>
            <a:ext cx="1524000" cy="114300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572140"/>
            <a:ext cx="1952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air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765175"/>
            <a:ext cx="865187" cy="701675"/>
          </a:xfrm>
          <a:prstGeom prst="rect">
            <a:avLst/>
          </a:prstGeom>
          <a:noFill/>
        </p:spPr>
      </p:pic>
      <p:pic>
        <p:nvPicPr>
          <p:cNvPr id="9" name="Picture 6" descr="PandaLogo2_w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836613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Diego Bettoni</a:t>
            </a: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Charmonium</a:t>
            </a: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AEFCB5-F424-4451-BEE3-99A8EFCFB080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600" smtClean="0"/>
              <a:t>Experimental Method</a:t>
            </a:r>
          </a:p>
        </p:txBody>
      </p:sp>
      <p:pic>
        <p:nvPicPr>
          <p:cNvPr id="23560" name="Picture 5" descr="Res_s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557338"/>
            <a:ext cx="25146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1000100" y="2786058"/>
          <a:ext cx="3749084" cy="815977"/>
        </p:xfrm>
        <a:graphic>
          <a:graphicData uri="http://schemas.openxmlformats.org/presentationml/2006/ole">
            <p:oleObj spid="_x0000_s12290" name="Equation" r:id="rId4" imgW="2158920" imgH="469800" progId="Equation.3">
              <p:embed/>
            </p:oleObj>
          </a:graphicData>
        </a:graphic>
      </p:graphicFrame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519113" y="1695450"/>
            <a:ext cx="431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cross section for the process:</a:t>
            </a:r>
          </a:p>
          <a:p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pp </a:t>
            </a:r>
            <a:r>
              <a:rPr lang="it-IT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R </a:t>
            </a:r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final state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 given by the Breit-Wigner formula: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7887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production rate 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 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is a convolution of the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BW cross section and the beam energy distribution function 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f(E,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E)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555" name="Object 10"/>
          <p:cNvGraphicFramePr>
            <a:graphicFrameLocks noChangeAspect="1"/>
          </p:cNvGraphicFramePr>
          <p:nvPr/>
        </p:nvGraphicFramePr>
        <p:xfrm>
          <a:off x="2339975" y="4508500"/>
          <a:ext cx="4241800" cy="381000"/>
        </p:xfrm>
        <a:graphic>
          <a:graphicData uri="http://schemas.openxmlformats.org/presentationml/2006/ole">
            <p:oleObj spid="_x0000_s12291" name="Equation" r:id="rId5" imgW="4241520" imgH="380880" progId="Equation.3">
              <p:embed/>
            </p:oleObj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95288" y="4868863"/>
            <a:ext cx="8230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resonance mass 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2000" i="1" baseline="-25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 total width 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</a:t>
            </a:r>
            <a:r>
              <a:rPr lang="it-IT" sz="2000" i="1" baseline="-25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and product of branching ratios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into the initial and final state 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it-IT" sz="2000" i="1" baseline="-25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it-IT" sz="2000" i="1" baseline="-25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out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can be extracted by measuring the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formation rate for that resonance as a function of the cm energy </a:t>
            </a:r>
            <a:r>
              <a:rPr lang="it-IT" sz="2000" i="1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A86B-401D-4044-B7B8-72CD6FD188D1}" type="slidenum">
              <a:rPr lang="it-IT"/>
              <a:pPr/>
              <a:t>11</a:t>
            </a:fld>
            <a:endParaRPr lang="it-IT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Example: </a:t>
            </a:r>
            <a:r>
              <a:rPr lang="it-IT">
                <a:sym typeface="Symbol" pitchFamily="18" charset="2"/>
              </a:rPr>
              <a:t></a:t>
            </a:r>
            <a:r>
              <a:rPr lang="it-IT" baseline="-25000">
                <a:sym typeface="Symbol" pitchFamily="18" charset="2"/>
              </a:rPr>
              <a:t>c1</a:t>
            </a:r>
            <a:r>
              <a:rPr lang="it-IT">
                <a:sym typeface="Symbol" pitchFamily="18" charset="2"/>
              </a:rPr>
              <a:t> and </a:t>
            </a:r>
            <a:r>
              <a:rPr lang="it-IT" baseline="-25000">
                <a:sym typeface="Symbol" pitchFamily="18" charset="2"/>
              </a:rPr>
              <a:t>c2</a:t>
            </a:r>
            <a:r>
              <a:rPr lang="it-IT">
                <a:sym typeface="Symbol" pitchFamily="18" charset="2"/>
              </a:rPr>
              <a:t>  scans in </a:t>
            </a:r>
            <a:br>
              <a:rPr lang="it-IT">
                <a:sym typeface="Symbol" pitchFamily="18" charset="2"/>
              </a:rPr>
            </a:br>
            <a:r>
              <a:rPr lang="it-IT">
                <a:sym typeface="Symbol" pitchFamily="18" charset="2"/>
              </a:rPr>
              <a:t>Fermilab E835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2670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7338"/>
            <a:ext cx="3686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619250" y="1722438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sym typeface="Symbol" pitchFamily="18" charset="2"/>
              </a:rPr>
              <a:t></a:t>
            </a:r>
            <a:r>
              <a:rPr lang="it-IT" baseline="-25000">
                <a:solidFill>
                  <a:srgbClr val="FF0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547813" y="40259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sym typeface="Symbol" pitchFamily="18" charset="2"/>
              </a:rPr>
              <a:t></a:t>
            </a:r>
            <a:r>
              <a:rPr lang="it-IT" baseline="-25000">
                <a:solidFill>
                  <a:srgbClr val="FF00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7596188" y="1844675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7596188" y="4076700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124075" y="3500438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2124075" y="5876925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860800"/>
            <a:ext cx="7343775" cy="2197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>
                <a:sym typeface="Symbol"/>
              </a:rPr>
              <a:t></a:t>
            </a:r>
            <a:r>
              <a:rPr lang="en-IE" smtClean="0"/>
              <a:t>PANDA at FAIR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Experimental Setup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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PANDA Physics Program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Physics Performance</a:t>
            </a:r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The FAIR Complex</a:t>
            </a:r>
            <a:endParaRPr lang="it-IT"/>
          </a:p>
        </p:txBody>
      </p:sp>
      <p:pic>
        <p:nvPicPr>
          <p:cNvPr id="3" name="Picture 2" descr="FAIR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7358114" cy="5356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3D9-8690-421C-8DE7-04BDFB86EBC6}" type="slidenum">
              <a:rPr lang="it-IT"/>
              <a:pPr/>
              <a:t>14</a:t>
            </a:fld>
            <a:endParaRPr lang="it-IT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508250" y="1300163"/>
            <a:ext cx="3598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1600" b="1"/>
              <a:t> </a:t>
            </a:r>
          </a:p>
        </p:txBody>
      </p:sp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871538" y="4983163"/>
            <a:ext cx="2290762" cy="392112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rgbClr val="18753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/>
              <a:t>High luminosity mode</a:t>
            </a:r>
            <a:endParaRPr lang="de-DE" sz="1700"/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944563" y="3255963"/>
            <a:ext cx="2268537" cy="392112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rgbClr val="18753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700"/>
              <a:t>High resolution mode</a:t>
            </a:r>
            <a:endParaRPr lang="de-DE" sz="1700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508000" y="3902075"/>
            <a:ext cx="453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p/p  ~ 10</a:t>
            </a:r>
            <a:r>
              <a:rPr lang="en-US" b="1" baseline="30000">
                <a:solidFill>
                  <a:srgbClr val="FF0000"/>
                </a:solidFill>
                <a:latin typeface="Symbol" pitchFamily="18" charset="2"/>
              </a:rPr>
              <a:t>-5</a:t>
            </a:r>
            <a:r>
              <a:rPr lang="en-US"/>
              <a:t> (electron cooling)</a:t>
            </a:r>
          </a:p>
          <a:p>
            <a:pPr>
              <a:buFontTx/>
              <a:buChar char="•"/>
            </a:pPr>
            <a:r>
              <a:rPr lang="en-US"/>
              <a:t> Lumin. = 10</a:t>
            </a:r>
            <a:r>
              <a:rPr lang="en-US" b="1" baseline="30000"/>
              <a:t>31</a:t>
            </a:r>
            <a:r>
              <a:rPr lang="en-US"/>
              <a:t> cm</a:t>
            </a:r>
            <a:r>
              <a:rPr lang="en-US" b="1" baseline="30000">
                <a:latin typeface="Symbol" pitchFamily="18" charset="2"/>
              </a:rPr>
              <a:t>-2</a:t>
            </a:r>
            <a:r>
              <a:rPr lang="en-US"/>
              <a:t> s</a:t>
            </a:r>
            <a:r>
              <a:rPr lang="en-US" b="1" baseline="30000">
                <a:latin typeface="Symbol" pitchFamily="18" charset="2"/>
              </a:rPr>
              <a:t>-1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34975" y="5629275"/>
            <a:ext cx="453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Lumin. = 2 x 10</a:t>
            </a:r>
            <a:r>
              <a:rPr lang="en-US" b="1" baseline="30000"/>
              <a:t>32</a:t>
            </a:r>
            <a:r>
              <a:rPr lang="en-US"/>
              <a:t> cm</a:t>
            </a:r>
            <a:r>
              <a:rPr lang="en-US" b="1" baseline="30000">
                <a:latin typeface="Symbol" pitchFamily="18" charset="2"/>
              </a:rPr>
              <a:t>-2</a:t>
            </a:r>
            <a:r>
              <a:rPr lang="en-US"/>
              <a:t> s</a:t>
            </a:r>
            <a:r>
              <a:rPr lang="en-US" b="1" baseline="30000">
                <a:latin typeface="Symbol" pitchFamily="18" charset="2"/>
              </a:rPr>
              <a:t>-1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p/p  ~ 10</a:t>
            </a:r>
            <a:r>
              <a:rPr lang="en-US" b="1" baseline="30000">
                <a:solidFill>
                  <a:srgbClr val="FF0000"/>
                </a:solidFill>
                <a:latin typeface="Symbol" pitchFamily="18" charset="2"/>
              </a:rPr>
              <a:t>-4</a:t>
            </a:r>
            <a:r>
              <a:rPr lang="en-US"/>
              <a:t> (stochastic cooling)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34975" y="933450"/>
            <a:ext cx="3459163" cy="2014538"/>
            <a:chOff x="113" y="663"/>
            <a:chExt cx="2177" cy="1260"/>
          </a:xfrm>
        </p:grpSpPr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113" y="663"/>
              <a:ext cx="2177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>
                  <a:solidFill>
                    <a:srgbClr val="6600CC"/>
                  </a:solidFill>
                </a:rPr>
                <a:t> Production rate 2x10</a:t>
              </a:r>
              <a:r>
                <a:rPr lang="en-US" baseline="30000">
                  <a:solidFill>
                    <a:srgbClr val="6600CC"/>
                  </a:solidFill>
                </a:rPr>
                <a:t>7</a:t>
              </a:r>
              <a:r>
                <a:rPr lang="en-US">
                  <a:solidFill>
                    <a:srgbClr val="6600CC"/>
                  </a:solidFill>
                </a:rPr>
                <a:t>/sec</a:t>
              </a:r>
            </a:p>
            <a:p>
              <a:pPr>
                <a:buFontTx/>
                <a:buChar char="•"/>
              </a:pPr>
              <a:endParaRPr lang="de-DE">
                <a:solidFill>
                  <a:srgbClr val="6600CC"/>
                </a:solidFill>
              </a:endParaRPr>
            </a:p>
            <a:p>
              <a:pPr>
                <a:buFontTx/>
                <a:buChar char="•"/>
              </a:pPr>
              <a:r>
                <a:rPr lang="en-US">
                  <a:solidFill>
                    <a:srgbClr val="6600CC"/>
                  </a:solidFill>
                </a:rPr>
                <a:t> P</a:t>
              </a:r>
              <a:r>
                <a:rPr lang="en-US" baseline="-25000">
                  <a:solidFill>
                    <a:srgbClr val="6600CC"/>
                  </a:solidFill>
                </a:rPr>
                <a:t>beam</a:t>
              </a:r>
              <a:r>
                <a:rPr lang="en-US">
                  <a:solidFill>
                    <a:srgbClr val="6600CC"/>
                  </a:solidFill>
                </a:rPr>
                <a:t>  	= 1 - 15 GeV/c</a:t>
              </a:r>
            </a:p>
            <a:p>
              <a:pPr>
                <a:buFontTx/>
                <a:buChar char="•"/>
              </a:pPr>
              <a:endParaRPr lang="en-US">
                <a:solidFill>
                  <a:srgbClr val="6600CC"/>
                </a:solidFill>
              </a:endParaRPr>
            </a:p>
            <a:p>
              <a:pPr>
                <a:buFontTx/>
                <a:buChar char="•"/>
              </a:pPr>
              <a:r>
                <a:rPr lang="en-US">
                  <a:solidFill>
                    <a:srgbClr val="6600CC"/>
                  </a:solidFill>
                </a:rPr>
                <a:t> N</a:t>
              </a:r>
              <a:r>
                <a:rPr lang="en-US" baseline="-25000">
                  <a:solidFill>
                    <a:srgbClr val="6600CC"/>
                  </a:solidFill>
                </a:rPr>
                <a:t>stored</a:t>
              </a:r>
              <a:r>
                <a:rPr lang="en-US">
                  <a:solidFill>
                    <a:srgbClr val="6600CC"/>
                  </a:solidFill>
                </a:rPr>
                <a:t> 	</a:t>
              </a:r>
              <a:r>
                <a:rPr lang="en-US" b="1">
                  <a:solidFill>
                    <a:srgbClr val="6600CC"/>
                  </a:solidFill>
                  <a:sym typeface="Symbol" pitchFamily="18" charset="2"/>
                </a:rPr>
                <a:t>=</a:t>
              </a:r>
              <a:r>
                <a:rPr lang="en-US">
                  <a:solidFill>
                    <a:srgbClr val="6600CC"/>
                  </a:solidFill>
                </a:rPr>
                <a:t> 5x10</a:t>
              </a:r>
              <a:r>
                <a:rPr lang="en-US" baseline="30000">
                  <a:solidFill>
                    <a:srgbClr val="6600CC"/>
                  </a:solidFill>
                </a:rPr>
                <a:t>10</a:t>
              </a:r>
              <a:r>
                <a:rPr lang="en-US">
                  <a:solidFill>
                    <a:srgbClr val="6600CC"/>
                  </a:solidFill>
                </a:rPr>
                <a:t> p</a:t>
              </a:r>
            </a:p>
            <a:p>
              <a:pPr>
                <a:buFontTx/>
                <a:buChar char="•"/>
              </a:pPr>
              <a:endParaRPr lang="en-US">
                <a:solidFill>
                  <a:srgbClr val="6600CC"/>
                </a:solidFill>
              </a:endParaRPr>
            </a:p>
            <a:p>
              <a:pPr>
                <a:buFontTx/>
                <a:buChar char="•"/>
              </a:pPr>
              <a:r>
                <a:rPr lang="it-IT">
                  <a:solidFill>
                    <a:srgbClr val="FF0000"/>
                  </a:solidFill>
                </a:rPr>
                <a:t> Internal Target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1278" y="1227"/>
              <a:ext cx="19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6600CC"/>
                  </a:solidFill>
                </a:rPr>
                <a:t>_</a:t>
              </a:r>
            </a:p>
          </p:txBody>
        </p:sp>
      </p:grpSp>
      <p:pic>
        <p:nvPicPr>
          <p:cNvPr id="233482" name="Picture 10" descr="lattice2005-10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25538"/>
            <a:ext cx="3398837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it-IT"/>
              <a:t>High-Energy Storage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5670-FD4A-4081-911B-CAE28AE393E4}" type="slidenum">
              <a:rPr lang="it-IT"/>
              <a:pPr/>
              <a:t>15</a:t>
            </a:fld>
            <a:endParaRPr lang="it-IT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58088" cy="887413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</a:t>
            </a:r>
            <a:r>
              <a:rPr lang="en-US"/>
              <a:t>PANDA Detector</a:t>
            </a:r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67595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39588" y="1571612"/>
            <a:ext cx="307654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Detector Requirements</a:t>
            </a:r>
          </a:p>
          <a:p>
            <a:pPr algn="ctr">
              <a:lnSpc>
                <a:spcPct val="90000"/>
              </a:lnSpc>
            </a:pPr>
            <a:endParaRPr lang="it-IT" sz="160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1600" smtClean="0">
                <a:solidFill>
                  <a:schemeClr val="tx2">
                    <a:lumMod val="75000"/>
                  </a:schemeClr>
                </a:solidFill>
              </a:rPr>
              <a:t>(Nearly) 4</a:t>
            </a:r>
            <a:r>
              <a:rPr lang="it-IT" sz="1600" smtClean="0">
                <a:solidFill>
                  <a:schemeClr val="tx2">
                    <a:lumMod val="75000"/>
                  </a:schemeClr>
                </a:solidFill>
                <a:sym typeface="Symbol" pitchFamily="18" charset="2"/>
              </a:rPr>
              <a:t></a:t>
            </a:r>
            <a:r>
              <a:rPr lang="it-IT" sz="1600" smtClean="0">
                <a:solidFill>
                  <a:schemeClr val="tx2">
                    <a:lumMod val="75000"/>
                  </a:schemeClr>
                </a:solidFill>
              </a:rPr>
              <a:t> solid angle coverage </a:t>
            </a:r>
          </a:p>
          <a:p>
            <a:pPr>
              <a:lnSpc>
                <a:spcPct val="90000"/>
              </a:lnSpc>
            </a:pPr>
            <a:r>
              <a:rPr lang="it-IT" sz="1600" smtClean="0">
                <a:solidFill>
                  <a:schemeClr val="tx2">
                    <a:lumMod val="75000"/>
                  </a:schemeClr>
                </a:solidFill>
              </a:rPr>
              <a:t>  (partial wave analysis)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it-IT" sz="1600" smtClean="0">
                <a:solidFill>
                  <a:schemeClr val="tx2">
                    <a:lumMod val="75000"/>
                  </a:schemeClr>
                </a:solidFill>
              </a:rPr>
              <a:t>High-rate capability   </a:t>
            </a:r>
          </a:p>
          <a:p>
            <a:pPr>
              <a:lnSpc>
                <a:spcPct val="90000"/>
              </a:lnSpc>
            </a:pPr>
            <a:r>
              <a:rPr lang="it-IT" sz="1600" smtClean="0">
                <a:solidFill>
                  <a:schemeClr val="tx2">
                    <a:lumMod val="75000"/>
                  </a:schemeClr>
                </a:solidFill>
              </a:rPr>
              <a:t>  (2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×10</a:t>
            </a:r>
            <a:r>
              <a:rPr lang="en-US" sz="1600" baseline="300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annihilations/s)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Good PID </a:t>
            </a:r>
            <a:r>
              <a:rPr lang="en-US" sz="160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, e, </a:t>
            </a:r>
            <a:r>
              <a:rPr lang="en-US" sz="160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µ, </a:t>
            </a:r>
            <a:r>
              <a:rPr lang="en-US" sz="160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, K, p)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Momentum resolution </a:t>
            </a:r>
            <a:r>
              <a:rPr lang="en-US" sz="160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( 1 %)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Vertex reconstruction for D, K</a:t>
            </a:r>
            <a:r>
              <a:rPr lang="en-US" sz="1600" baseline="300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0</a:t>
            </a:r>
            <a:r>
              <a:rPr lang="en-US" sz="1600" baseline="-250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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Efficient trigger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Modular design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Pointlike interaction region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Lepton identification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Excellent calorimetry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Energy resolution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Sensitivity to low-energy 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photons</a:t>
            </a:r>
          </a:p>
          <a:p>
            <a:pPr>
              <a:lnSpc>
                <a:spcPct val="90000"/>
              </a:lnSpc>
            </a:pPr>
            <a:endParaRPr 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1F4-5A66-4CE5-A063-471E4B18386C}" type="slidenum">
              <a:rPr lang="it-IT"/>
              <a:pPr/>
              <a:t>16</a:t>
            </a:fld>
            <a:endParaRPr lang="it-IT"/>
          </a:p>
        </p:txBody>
      </p:sp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843213" y="188913"/>
            <a:ext cx="2674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2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sz="28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Collaboration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898525" y="1068388"/>
            <a:ext cx="73310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1300"/>
              </a:spcAft>
              <a:tabLst>
                <a:tab pos="28575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800" smtClean="0">
                <a:solidFill>
                  <a:srgbClr val="3333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z="2800">
                <a:solidFill>
                  <a:srgbClr val="3333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present a group of </a:t>
            </a:r>
            <a:r>
              <a:rPr lang="en-US" sz="2800" b="1" smtClean="0">
                <a:solidFill>
                  <a:srgbClr val="3333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410 </a:t>
            </a:r>
            <a:r>
              <a:rPr lang="en-US" sz="2800" b="1">
                <a:solidFill>
                  <a:srgbClr val="3333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physicists</a:t>
            </a:r>
            <a:endParaRPr lang="en-US" sz="2800">
              <a:solidFill>
                <a:srgbClr val="333399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000"/>
              </a:lnSpc>
              <a:spcAft>
                <a:spcPts val="1300"/>
              </a:spcAft>
              <a:tabLst>
                <a:tab pos="28575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800">
                <a:solidFill>
                  <a:srgbClr val="333399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  from</a:t>
            </a:r>
            <a:r>
              <a:rPr lang="en-US" sz="28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53 </a:t>
            </a:r>
            <a:r>
              <a:rPr lang="en-US" sz="280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institutions of </a:t>
            </a:r>
            <a:r>
              <a:rPr lang="en-US" sz="2800" smtClean="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en-US" sz="2800">
                <a:solidFill>
                  <a:srgbClr val="FF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countries</a:t>
            </a:r>
            <a:endParaRPr lang="en-US" sz="240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85786" y="2285992"/>
            <a:ext cx="7526337" cy="4154984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Basel, Beijing, Bochum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IIT Bombay,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Bonn,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Brescia, </a:t>
            </a:r>
          </a:p>
          <a:p>
            <a:pPr algn="ctr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IFIN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Bucharest, Catania,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Chicago, Cracow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  <a:sym typeface="Times New Roman" pitchFamily="1" charset="0"/>
              </a:rPr>
              <a:t>IFJ PAN Cracow, Cracow UT,</a:t>
            </a:r>
            <a:r>
              <a:rPr lang="en-US" sz="2000" smtClean="0">
                <a:latin typeface="Times New Roman" pitchFamily="1" charset="0"/>
                <a:cs typeface="Times New Roman" pitchFamily="1" charset="0"/>
                <a:sym typeface="Times New Roman" pitchFamily="1" charset="0"/>
              </a:rPr>
              <a:t>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Dresden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Edinburg, Erlangen, Ferrara, Frankfurt, Genova, Giessen, Glasgow, GSI, </a:t>
            </a:r>
            <a:endParaRPr lang="en-US" sz="2000" smtClean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FZ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Jülich, JINR Dubna, Katowice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KVI Groningen,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Lanzhou, LNF,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Lund, Mainz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Minsk, ITEP Moscow, MPEI Moscow, </a:t>
            </a:r>
          </a:p>
          <a:p>
            <a:pPr algn="ctr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TU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München, Münster, Northwestern,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BINP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Novosibirsk,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IPN Orsay, Pavia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Piemonte</a:t>
            </a:r>
            <a:r>
              <a:rPr lang="en-US" sz="2000" u="sng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Orientale,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IHEP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Protvino, </a:t>
            </a:r>
            <a:endParaRPr lang="en-US" sz="2000" smtClean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PNPI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St. Petersburg,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KTH Stockholm, Stockholm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U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Torino, INFN Torino, Torino Politecnico, Trieste, TSL Uppsala, Tübingen, Uppsala, Valencia, SINS Warsaw, TU Warsaw, </a:t>
            </a:r>
            <a:r>
              <a:rPr lang="en-US" sz="2000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SMI </a:t>
            </a:r>
            <a:r>
              <a:rPr lang="en-US" sz="20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Wien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865188" y="6419850"/>
            <a:ext cx="74755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22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i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http://www.gsi.de/panda</a:t>
            </a:r>
          </a:p>
        </p:txBody>
      </p:sp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7063"/>
            <a:ext cx="715963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038" y="3779838"/>
            <a:ext cx="715962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95750"/>
            <a:ext cx="715963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49838"/>
            <a:ext cx="715963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20975"/>
            <a:ext cx="715963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76475"/>
            <a:ext cx="715963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8038" y="4808538"/>
            <a:ext cx="715962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28038" y="3286125"/>
            <a:ext cx="715962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7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8038" y="2782888"/>
            <a:ext cx="715962" cy="430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962025" y="1900238"/>
            <a:ext cx="647452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5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12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Austria – Belaruz - China - </a:t>
            </a:r>
            <a:r>
              <a:rPr lang="en-US" sz="1200" b="1" smtClean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France </a:t>
            </a:r>
            <a:r>
              <a:rPr lang="en-US" sz="12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- Germany –India - Italy – Netherlands</a:t>
            </a:r>
          </a:p>
          <a:p>
            <a:pPr algn="ctr">
              <a:lnSpc>
                <a:spcPts val="15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1200" b="1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Poland – Romania - Russia – Spain - Sweden – Switzerland - U.K. – U.S.A..</a:t>
            </a:r>
          </a:p>
        </p:txBody>
      </p:sp>
      <p:pic>
        <p:nvPicPr>
          <p:cNvPr id="24168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16925" y="5321300"/>
            <a:ext cx="727075" cy="484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8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175" y="3617913"/>
            <a:ext cx="714375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8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4450"/>
            <a:ext cx="2449513" cy="711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41683" name="Picture 19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8038" y="4270375"/>
            <a:ext cx="715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4" name="Picture 20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8038" y="2276475"/>
            <a:ext cx="715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5" name="Picture 21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49775"/>
            <a:ext cx="715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86" name="Picture 22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5500688"/>
            <a:ext cx="715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87" name="Line 23"/>
          <p:cNvSpPr>
            <a:spLocks noChangeShapeType="1"/>
          </p:cNvSpPr>
          <p:nvPr/>
        </p:nvSpPr>
        <p:spPr bwMode="auto">
          <a:xfrm>
            <a:off x="179388" y="836613"/>
            <a:ext cx="8351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Recent Activities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mtClean="0"/>
              <a:t>Electromagnetic Calorimeter TDR written</a:t>
            </a:r>
          </a:p>
          <a:p>
            <a:r>
              <a:rPr lang="it-IT" smtClean="0"/>
              <a:t>Crystals funded</a:t>
            </a:r>
          </a:p>
          <a:p>
            <a:r>
              <a:rPr lang="it-IT" smtClean="0"/>
              <a:t>Dipole magnet and forward </a:t>
            </a:r>
            <a:r>
              <a:rPr lang="en-US" smtClean="0"/>
              <a:t>Č</a:t>
            </a:r>
            <a:r>
              <a:rPr lang="it-IT" smtClean="0"/>
              <a:t>erenkov funded</a:t>
            </a:r>
          </a:p>
          <a:p>
            <a:r>
              <a:rPr lang="it-IT" smtClean="0"/>
              <a:t>Magnet TDR written</a:t>
            </a:r>
          </a:p>
          <a:p>
            <a:r>
              <a:rPr lang="it-IT" smtClean="0"/>
              <a:t>Tracking TDR in progress</a:t>
            </a:r>
          </a:p>
          <a:p>
            <a:r>
              <a:rPr lang="it-IT" smtClean="0"/>
              <a:t>First version of </a:t>
            </a:r>
            <a:r>
              <a:rPr lang="it-IT" smtClean="0">
                <a:solidFill>
                  <a:srgbClr val="FF0000"/>
                </a:solidFill>
                <a:sym typeface="Symbol" pitchFamily="18" charset="2"/>
              </a:rPr>
              <a:t></a:t>
            </a:r>
            <a:r>
              <a:rPr lang="it-IT" smtClean="0">
                <a:solidFill>
                  <a:srgbClr val="FF0000"/>
                </a:solidFill>
              </a:rPr>
              <a:t>PANDA Physics Book</a:t>
            </a:r>
            <a:r>
              <a:rPr lang="it-IT" smtClean="0"/>
              <a:t> completed. </a:t>
            </a:r>
          </a:p>
          <a:p>
            <a:pPr>
              <a:buNone/>
            </a:pPr>
            <a:r>
              <a:rPr lang="it-IT" smtClean="0"/>
              <a:t>	ArXiV:0903.3905.</a:t>
            </a:r>
            <a:endParaRPr lang="it-IT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39147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F088-607A-4CE8-B14B-844087FF8228}" type="slidenum">
              <a:rPr lang="it-IT"/>
              <a:pPr/>
              <a:t>18</a:t>
            </a:fld>
            <a:endParaRPr lang="it-IT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it-IT">
                <a:sym typeface="Symbol" pitchFamily="18" charset="2"/>
              </a:rPr>
              <a:t>PANDA</a:t>
            </a:r>
            <a:r>
              <a:rPr lang="it-IT"/>
              <a:t> Physics Program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184775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QCD BOUND STATES</a:t>
            </a:r>
          </a:p>
          <a:p>
            <a:pPr lvl="1"/>
            <a:r>
              <a:rPr lang="en-GB">
                <a:latin typeface="Times New Roman" pitchFamily="18" charset="0"/>
              </a:rPr>
              <a:t>CHARMONIUM</a:t>
            </a:r>
            <a:endParaRPr lang="it-IT">
              <a:latin typeface="Times New Roman" pitchFamily="18" charset="0"/>
            </a:endParaRPr>
          </a:p>
          <a:p>
            <a:pPr lvl="1"/>
            <a:r>
              <a:rPr lang="en-GB">
                <a:latin typeface="Times New Roman" pitchFamily="18" charset="0"/>
              </a:rPr>
              <a:t>GLUONIC EXCITATIONS</a:t>
            </a:r>
            <a:endParaRPr lang="it-IT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 lvl="1"/>
            <a:r>
              <a:rPr lang="it-IT">
                <a:latin typeface="Times New Roman" pitchFamily="18" charset="0"/>
              </a:rPr>
              <a:t>HEAVY-LIGHT SYSTEMS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it-IT">
                <a:latin typeface="Times New Roman" pitchFamily="18" charset="0"/>
              </a:rPr>
              <a:t>STRANGE AND CHARMED BARYONS</a:t>
            </a:r>
          </a:p>
          <a:p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NON PERTURBATIVE QCD DYNAMICS</a:t>
            </a:r>
          </a:p>
          <a:p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HADRONS IN THE NUCLEAR MEDIUM</a:t>
            </a:r>
          </a:p>
          <a:p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NUCLEON STRUCTURE</a:t>
            </a:r>
          </a:p>
          <a:p>
            <a:pPr lvl="1"/>
            <a:r>
              <a:rPr lang="en-GB">
                <a:latin typeface="Times New Roman" pitchFamily="18" charset="0"/>
              </a:rPr>
              <a:t>GENERALIZED DISTRIBUTION AMPLITUDES (GDA)</a:t>
            </a:r>
            <a:endParaRPr lang="it-IT">
              <a:latin typeface="Times New Roman" pitchFamily="18" charset="0"/>
            </a:endParaRPr>
          </a:p>
          <a:p>
            <a:pPr lvl="1"/>
            <a:r>
              <a:rPr lang="it-IT">
                <a:latin typeface="Times New Roman" pitchFamily="18" charset="0"/>
              </a:rPr>
              <a:t>DRELL-YAN</a:t>
            </a:r>
          </a:p>
          <a:p>
            <a:pPr lvl="1"/>
            <a:r>
              <a:rPr lang="en-GB">
                <a:latin typeface="Times New Roman" pitchFamily="18" charset="0"/>
              </a:rPr>
              <a:t>ELECTROMAGNETIC FORM FACTORS </a:t>
            </a:r>
          </a:p>
          <a:p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ELECTROWEAK PH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SICS</a:t>
            </a:r>
            <a:endParaRPr lang="it-IT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QCD Systems to be Studied in </a:t>
            </a:r>
            <a:r>
              <a:rPr lang="en-IE" smtClean="0">
                <a:sym typeface="Symbol"/>
              </a:rPr>
              <a:t></a:t>
            </a:r>
            <a:r>
              <a:rPr lang="en-IE" smtClean="0"/>
              <a:t>PANDA</a:t>
            </a:r>
            <a:endParaRPr lang="it-I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8631237" cy="48244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smtClean="0"/>
              <a:t>Outline</a:t>
            </a:r>
            <a:endParaRPr lang="it-IT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Introduction</a:t>
            </a:r>
          </a:p>
          <a:p>
            <a:r>
              <a:rPr lang="en-IE" smtClean="0">
                <a:sym typeface="Symbol"/>
              </a:rPr>
              <a:t>PANDA at FAIR</a:t>
            </a:r>
          </a:p>
          <a:p>
            <a:pPr lvl="1"/>
            <a:r>
              <a:rPr lang="en-IE" smtClean="0">
                <a:sym typeface="Symbol"/>
              </a:rPr>
              <a:t>Experimental Setup</a:t>
            </a:r>
          </a:p>
          <a:p>
            <a:pPr lvl="1"/>
            <a:r>
              <a:rPr lang="en-IE" smtClean="0">
                <a:sym typeface="Symbol"/>
              </a:rPr>
              <a:t>The PANDA Physics Program</a:t>
            </a:r>
          </a:p>
          <a:p>
            <a:pPr lvl="1"/>
            <a:r>
              <a:rPr lang="en-IE" smtClean="0">
                <a:sym typeface="Symbol"/>
              </a:rPr>
              <a:t>Physics Performance</a:t>
            </a:r>
          </a:p>
          <a:p>
            <a:r>
              <a:rPr lang="en-IE" smtClean="0">
                <a:sym typeface="Symbol"/>
              </a:rPr>
              <a:t>Summary and Outlook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QCD Bound States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The study of QCD bound states</a:t>
            </a:r>
            <a:r>
              <a:rPr lang="en-US" smtClean="0"/>
              <a:t> is of fundamental importance for a </a:t>
            </a:r>
          </a:p>
          <a:p>
            <a:pPr>
              <a:buFontTx/>
              <a:buNone/>
            </a:pPr>
            <a:r>
              <a:rPr lang="en-US" smtClean="0"/>
              <a:t>better, quantitative understanding of QCD. Particle spectra can be </a:t>
            </a:r>
          </a:p>
          <a:p>
            <a:pPr>
              <a:buFontTx/>
              <a:buNone/>
            </a:pPr>
            <a:r>
              <a:rPr lang="en-US" smtClean="0"/>
              <a:t>computed within the framework of non-relativistic potential models, </a:t>
            </a:r>
          </a:p>
          <a:p>
            <a:pPr>
              <a:buFontTx/>
              <a:buNone/>
            </a:pPr>
            <a:r>
              <a:rPr lang="en-US" smtClean="0"/>
              <a:t>effective field theories and Lattice QCD. Precision measurements are </a:t>
            </a:r>
          </a:p>
          <a:p>
            <a:pPr>
              <a:buFontTx/>
              <a:buNone/>
            </a:pPr>
            <a:r>
              <a:rPr lang="en-US" smtClean="0"/>
              <a:t>needed to distinguish between the different approaches and identify the </a:t>
            </a:r>
          </a:p>
          <a:p>
            <a:pPr>
              <a:buFontTx/>
              <a:buNone/>
            </a:pPr>
            <a:r>
              <a:rPr lang="en-US" smtClean="0"/>
              <a:t>relevant degrees of freedom.</a:t>
            </a:r>
            <a:r>
              <a:rPr lang="it-IT" smtClean="0"/>
              <a:t> </a:t>
            </a:r>
          </a:p>
          <a:p>
            <a:r>
              <a:rPr lang="it-IT" smtClean="0"/>
              <a:t>Charmonium Spectroscopy</a:t>
            </a:r>
          </a:p>
          <a:p>
            <a:r>
              <a:rPr lang="it-IT" smtClean="0"/>
              <a:t>Gluonic Excitations</a:t>
            </a:r>
          </a:p>
          <a:p>
            <a:r>
              <a:rPr lang="it-IT" smtClean="0"/>
              <a:t>Heavy-Light Systems</a:t>
            </a:r>
          </a:p>
          <a:p>
            <a:r>
              <a:rPr lang="it-IT" smtClean="0"/>
              <a:t>Strange and Charmed Baryons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Spectroscopy</a:t>
            </a:r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349750" cy="43211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1714488"/>
            <a:ext cx="402257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000" u="sng" smtClean="0">
                <a:solidFill>
                  <a:srgbClr val="FF0000"/>
                </a:solidFill>
              </a:rPr>
              <a:t>Main issues</a:t>
            </a:r>
          </a:p>
          <a:p>
            <a:pPr>
              <a:buFont typeface="Arial" pitchFamily="34" charset="0"/>
              <a:buChar char="•"/>
            </a:pPr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All 8 states below threshold observed,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some (precision) measurements still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missing: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rgbClr val="FF0000"/>
                </a:solidFill>
              </a:rPr>
              <a:t>h</a:t>
            </a:r>
            <a:r>
              <a:rPr lang="en-IE" baseline="-25000" smtClean="0">
                <a:solidFill>
                  <a:srgbClr val="FF0000"/>
                </a:solidFill>
              </a:rPr>
              <a:t>c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(e.g. width)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en-IE" baseline="-2500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IE" smtClean="0">
                <a:solidFill>
                  <a:srgbClr val="FF0000"/>
                </a:solidFill>
                <a:sym typeface="Symbol"/>
              </a:rPr>
              <a:t>(1S)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en-IE" baseline="-2500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IE" smtClean="0">
                <a:solidFill>
                  <a:srgbClr val="FF0000"/>
                </a:solidFill>
                <a:sym typeface="Symbol"/>
              </a:rPr>
              <a:t>(2S) 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(small splitting from (2S) </a:t>
            </a:r>
          </a:p>
          <a:p>
            <a:pPr>
              <a:buFont typeface="Arial" pitchFamily="34" charset="0"/>
              <a:buChar char="•"/>
            </a:pP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The region above open charm threshold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must be explored in great detail: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find </a:t>
            </a:r>
            <a:r>
              <a:rPr lang="en-IE" smtClean="0">
                <a:solidFill>
                  <a:srgbClr val="FF0000"/>
                </a:solidFill>
                <a:sym typeface="Symbol"/>
              </a:rPr>
              <a:t>missing D 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states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explain </a:t>
            </a:r>
            <a:r>
              <a:rPr lang="en-IE" smtClean="0">
                <a:solidFill>
                  <a:srgbClr val="FF0000"/>
                </a:solidFill>
                <a:sym typeface="Symbol"/>
              </a:rPr>
              <a:t>newly discovered states</a:t>
            </a:r>
          </a:p>
          <a:p>
            <a:pPr lvl="1"/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(cc or other)</a:t>
            </a:r>
          </a:p>
          <a:p>
            <a:pPr lvl="1">
              <a:buFont typeface="Arial" pitchFamily="34" charset="0"/>
              <a:buChar char="•"/>
            </a:pP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confirm </a:t>
            </a:r>
            <a:r>
              <a:rPr lang="en-IE" smtClean="0">
                <a:solidFill>
                  <a:srgbClr val="FF0000"/>
                </a:solidFill>
                <a:sym typeface="Symbol"/>
              </a:rPr>
              <a:t>vector states </a:t>
            </a:r>
            <a:r>
              <a:rPr lang="en-IE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seen in R</a:t>
            </a:r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at </a:t>
            </a:r>
            <a:r>
              <a:rPr lang="en-IE" smtClean="0">
                <a:sym typeface="Symbol"/>
              </a:rPr>
              <a:t></a:t>
            </a:r>
            <a:r>
              <a:rPr lang="en-IE" smtClean="0"/>
              <a:t>PANDA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sz="2200" smtClean="0"/>
              <a:t>At 2</a:t>
            </a:r>
            <a:r>
              <a:rPr lang="it-IT" sz="2200" smtClean="0">
                <a:sym typeface="Symbol" pitchFamily="18" charset="2"/>
              </a:rPr>
              <a:t>10</a:t>
            </a:r>
            <a:r>
              <a:rPr lang="it-IT" sz="2200" baseline="30000" smtClean="0">
                <a:sym typeface="Symbol" pitchFamily="18" charset="2"/>
              </a:rPr>
              <a:t>32</a:t>
            </a:r>
            <a:r>
              <a:rPr lang="it-IT" sz="2200" smtClean="0">
                <a:sym typeface="Symbol" pitchFamily="18" charset="2"/>
              </a:rPr>
              <a:t>cm</a:t>
            </a:r>
            <a:r>
              <a:rPr lang="it-IT" sz="2200" baseline="30000" smtClean="0">
                <a:sym typeface="Symbol" pitchFamily="18" charset="2"/>
              </a:rPr>
              <a:t>-2</a:t>
            </a:r>
            <a:r>
              <a:rPr lang="it-IT" sz="2200" smtClean="0">
                <a:sym typeface="Symbol" pitchFamily="18" charset="2"/>
              </a:rPr>
              <a:t>s</a:t>
            </a:r>
            <a:r>
              <a:rPr lang="it-IT" sz="2200" baseline="30000" smtClean="0">
                <a:sym typeface="Symbol" pitchFamily="18" charset="2"/>
              </a:rPr>
              <a:t>-1</a:t>
            </a:r>
            <a:r>
              <a:rPr lang="it-IT" sz="2200" smtClean="0">
                <a:sym typeface="Symbol" pitchFamily="18" charset="2"/>
              </a:rPr>
              <a:t> accumulate 8 pb</a:t>
            </a:r>
            <a:r>
              <a:rPr lang="it-IT" sz="2200" baseline="30000" smtClean="0">
                <a:sym typeface="Symbol" pitchFamily="18" charset="2"/>
              </a:rPr>
              <a:t>-1</a:t>
            </a:r>
            <a:r>
              <a:rPr lang="it-IT" sz="2200" smtClean="0">
                <a:sym typeface="Symbol" pitchFamily="18" charset="2"/>
              </a:rPr>
              <a:t>/day (assuming 50 % overall efficiency) </a:t>
            </a:r>
            <a:r>
              <a:rPr lang="it-IT" sz="2200" smtClean="0">
                <a:solidFill>
                  <a:srgbClr val="FF0000"/>
                </a:solidFill>
                <a:sym typeface="Symbol" pitchFamily="18" charset="2"/>
              </a:rPr>
              <a:t> 10</a:t>
            </a:r>
            <a:r>
              <a:rPr lang="it-IT" sz="2200" baseline="30000" smtClean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it-IT" sz="2200" smtClean="0">
                <a:solidFill>
                  <a:srgbClr val="FF0000"/>
                </a:solidFill>
                <a:sym typeface="Symbol" pitchFamily="18" charset="2"/>
              </a:rPr>
              <a:t>10</a:t>
            </a:r>
            <a:r>
              <a:rPr lang="it-IT" sz="2200" baseline="30000" smtClean="0">
                <a:solidFill>
                  <a:srgbClr val="FF0000"/>
                </a:solidFill>
                <a:sym typeface="Symbol" pitchFamily="18" charset="2"/>
              </a:rPr>
              <a:t>7</a:t>
            </a:r>
            <a:r>
              <a:rPr lang="it-IT" sz="2200" smtClean="0">
                <a:solidFill>
                  <a:srgbClr val="FF0000"/>
                </a:solidFill>
                <a:sym typeface="Symbol" pitchFamily="18" charset="2"/>
              </a:rPr>
              <a:t> (cc) states/day</a:t>
            </a:r>
            <a:r>
              <a:rPr lang="it-IT" sz="2200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2200" smtClean="0"/>
              <a:t>Total integrated luminosity </a:t>
            </a:r>
            <a:r>
              <a:rPr lang="it-IT" sz="2200" smtClean="0">
                <a:solidFill>
                  <a:srgbClr val="FF0000"/>
                </a:solidFill>
              </a:rPr>
              <a:t>1.5 fb</a:t>
            </a:r>
            <a:r>
              <a:rPr lang="it-IT" sz="2200" baseline="30000" smtClean="0">
                <a:solidFill>
                  <a:srgbClr val="FF0000"/>
                </a:solidFill>
              </a:rPr>
              <a:t>-1</a:t>
            </a:r>
            <a:r>
              <a:rPr lang="it-IT" sz="2200" smtClean="0">
                <a:solidFill>
                  <a:srgbClr val="FF0000"/>
                </a:solidFill>
              </a:rPr>
              <a:t>/year</a:t>
            </a:r>
            <a:r>
              <a:rPr lang="it-IT" sz="2200" smtClean="0"/>
              <a:t> (at 2</a:t>
            </a:r>
            <a:r>
              <a:rPr lang="it-IT" sz="2200" smtClean="0">
                <a:sym typeface="Symbol" pitchFamily="18" charset="2"/>
              </a:rPr>
              <a:t>10</a:t>
            </a:r>
            <a:r>
              <a:rPr lang="it-IT" sz="2200" baseline="30000" smtClean="0">
                <a:sym typeface="Symbol" pitchFamily="18" charset="2"/>
              </a:rPr>
              <a:t>32</a:t>
            </a:r>
            <a:r>
              <a:rPr lang="it-IT" sz="2200" smtClean="0">
                <a:sym typeface="Symbol" pitchFamily="18" charset="2"/>
              </a:rPr>
              <a:t>cm</a:t>
            </a:r>
            <a:r>
              <a:rPr lang="it-IT" sz="2200" baseline="30000" smtClean="0">
                <a:sym typeface="Symbol" pitchFamily="18" charset="2"/>
              </a:rPr>
              <a:t>-2</a:t>
            </a:r>
            <a:r>
              <a:rPr lang="it-IT" sz="2200" smtClean="0">
                <a:sym typeface="Symbol" pitchFamily="18" charset="2"/>
              </a:rPr>
              <a:t>s</a:t>
            </a:r>
            <a:r>
              <a:rPr lang="it-IT" sz="2200" baseline="30000" smtClean="0">
                <a:sym typeface="Symbol" pitchFamily="18" charset="2"/>
              </a:rPr>
              <a:t>-1</a:t>
            </a:r>
            <a:r>
              <a:rPr lang="it-IT" sz="2200" smtClean="0">
                <a:sym typeface="Symbol" pitchFamily="18" charset="2"/>
              </a:rPr>
              <a:t>, assuming 6 months/year data taking).</a:t>
            </a:r>
          </a:p>
          <a:p>
            <a:pPr>
              <a:lnSpc>
                <a:spcPct val="90000"/>
              </a:lnSpc>
            </a:pPr>
            <a:r>
              <a:rPr lang="it-IT" sz="2200" smtClean="0">
                <a:sym typeface="Symbol" pitchFamily="18" charset="2"/>
              </a:rPr>
              <a:t>Improvements with respect to Fermilab E760/E835</a:t>
            </a:r>
            <a:r>
              <a:rPr lang="it-IT" smtClean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ym typeface="Symbol" pitchFamily="18" charset="2"/>
              </a:rPr>
              <a:t>Up to </a:t>
            </a:r>
            <a:r>
              <a:rPr lang="it-IT" sz="1900" smtClean="0">
                <a:solidFill>
                  <a:srgbClr val="FF0000"/>
                </a:solidFill>
                <a:sym typeface="Symbol" pitchFamily="18" charset="2"/>
              </a:rPr>
              <a:t>ten times higher instantaneous luminosity</a:t>
            </a:r>
            <a:r>
              <a:rPr lang="it-IT" sz="1900" smtClean="0">
                <a:sym typeface="Symbol" pitchFamily="18" charset="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olidFill>
                  <a:srgbClr val="FF0000"/>
                </a:solidFill>
                <a:sym typeface="Symbol" pitchFamily="18" charset="2"/>
              </a:rPr>
              <a:t>Better beam momentum</a:t>
            </a:r>
            <a:r>
              <a:rPr lang="it-IT" sz="1900" smtClean="0">
                <a:sym typeface="Symbol" pitchFamily="18" charset="2"/>
              </a:rPr>
              <a:t> resolution p/p = 10</a:t>
            </a:r>
            <a:r>
              <a:rPr lang="it-IT" sz="1900" baseline="30000" smtClean="0">
                <a:sym typeface="Symbol" pitchFamily="18" charset="2"/>
              </a:rPr>
              <a:t>-5</a:t>
            </a:r>
            <a:r>
              <a:rPr lang="it-IT" sz="1900" smtClean="0">
                <a:sym typeface="Symbol" pitchFamily="18" charset="2"/>
              </a:rPr>
              <a:t> (GSI) vs 210</a:t>
            </a:r>
            <a:r>
              <a:rPr lang="it-IT" sz="1900" baseline="30000" smtClean="0">
                <a:sym typeface="Symbol" pitchFamily="18" charset="2"/>
              </a:rPr>
              <a:t>-4</a:t>
            </a:r>
            <a:r>
              <a:rPr lang="it-IT" sz="1900" smtClean="0">
                <a:sym typeface="Symbol" pitchFamily="18" charset="2"/>
              </a:rPr>
              <a:t> (FNAL)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olidFill>
                  <a:srgbClr val="FF0000"/>
                </a:solidFill>
                <a:sym typeface="Symbol" pitchFamily="18" charset="2"/>
              </a:rPr>
              <a:t>Better detector</a:t>
            </a:r>
            <a:r>
              <a:rPr lang="it-IT" sz="1900" smtClean="0">
                <a:sym typeface="Symbol" pitchFamily="18" charset="2"/>
              </a:rPr>
              <a:t> (higher angular coverage, magnetic field, ability to detect hadronic decay modes)</a:t>
            </a:r>
            <a:r>
              <a:rPr lang="it-IT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2200" smtClean="0">
                <a:sym typeface="Symbol" pitchFamily="18" charset="2"/>
              </a:rPr>
              <a:t>Fine scans to measure masses to  100 KeV, widths to  10 %.</a:t>
            </a:r>
          </a:p>
          <a:p>
            <a:pPr>
              <a:lnSpc>
                <a:spcPct val="90000"/>
              </a:lnSpc>
            </a:pPr>
            <a:r>
              <a:rPr lang="it-IT" sz="2200" smtClean="0">
                <a:sym typeface="Symbol" pitchFamily="18" charset="2"/>
              </a:rPr>
              <a:t>Explore entire region below and above open charm threshold.</a:t>
            </a:r>
          </a:p>
          <a:p>
            <a:pPr>
              <a:lnSpc>
                <a:spcPct val="90000"/>
              </a:lnSpc>
            </a:pPr>
            <a:r>
              <a:rPr lang="it-IT" sz="2200" smtClean="0">
                <a:sym typeface="Symbol" pitchFamily="18" charset="2"/>
              </a:rPr>
              <a:t>Decay channels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ym typeface="Symbol" pitchFamily="18" charset="2"/>
              </a:rPr>
              <a:t>J/+X , J/  e</a:t>
            </a:r>
            <a:r>
              <a:rPr lang="it-IT" sz="1900" baseline="30000" smtClean="0">
                <a:sym typeface="Symbol" pitchFamily="18" charset="2"/>
              </a:rPr>
              <a:t>+</a:t>
            </a:r>
            <a:r>
              <a:rPr lang="it-IT" sz="1900" smtClean="0">
                <a:sym typeface="Symbol" pitchFamily="18" charset="2"/>
              </a:rPr>
              <a:t>e</a:t>
            </a:r>
            <a:r>
              <a:rPr lang="it-IT" sz="1900" baseline="30000" smtClean="0">
                <a:sym typeface="Symbol" pitchFamily="18" charset="2"/>
              </a:rPr>
              <a:t>-</a:t>
            </a:r>
            <a:r>
              <a:rPr lang="it-IT" sz="1900" smtClean="0">
                <a:sym typeface="Symbol" pitchFamily="18" charset="2"/>
              </a:rPr>
              <a:t>, J/  </a:t>
            </a:r>
            <a:r>
              <a:rPr lang="it-IT" sz="1900" smtClean="0">
                <a:latin typeface="Symbol" pitchFamily="18" charset="2"/>
                <a:sym typeface="Symbol" pitchFamily="18" charset="2"/>
              </a:rPr>
              <a:t>m</a:t>
            </a:r>
            <a:r>
              <a:rPr lang="it-IT" sz="1900" baseline="30000" smtClean="0">
                <a:sym typeface="Symbol" pitchFamily="18" charset="2"/>
              </a:rPr>
              <a:t>+</a:t>
            </a:r>
            <a:r>
              <a:rPr lang="it-IT" sz="1900" smtClean="0">
                <a:latin typeface="Symbol" pitchFamily="18" charset="2"/>
                <a:sym typeface="Symbol" pitchFamily="18" charset="2"/>
              </a:rPr>
              <a:t>m</a:t>
            </a:r>
            <a:r>
              <a:rPr lang="it-IT" sz="1900" baseline="30000" smtClean="0">
                <a:latin typeface="Symbol" pitchFamily="18" charset="2"/>
                <a:sym typeface="Symbol" pitchFamily="18" charset="2"/>
              </a:rPr>
              <a:t>-</a:t>
            </a:r>
            <a:endParaRPr lang="it-IT" sz="19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it-IT" sz="1900" smtClean="0">
                <a:sym typeface="Symbol" pitchFamily="18" charset="2"/>
              </a:rPr>
              <a:t> </a:t>
            </a:r>
            <a:r>
              <a:rPr lang="it-IT" sz="1900" smtClean="0">
                <a:latin typeface="Symbol" pitchFamily="18" charset="2"/>
                <a:sym typeface="Symbol" pitchFamily="18" charset="2"/>
              </a:rPr>
              <a:t>gg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ym typeface="Symbol" pitchFamily="18" charset="2"/>
              </a:rPr>
              <a:t>hadrons</a:t>
            </a:r>
          </a:p>
          <a:p>
            <a:pPr lvl="1">
              <a:lnSpc>
                <a:spcPct val="90000"/>
              </a:lnSpc>
            </a:pPr>
            <a:r>
              <a:rPr lang="it-IT" sz="1900" smtClean="0">
                <a:sym typeface="Symbol" pitchFamily="18" charset="2"/>
              </a:rPr>
              <a:t>DD</a:t>
            </a:r>
            <a:endParaRPr lang="it-IT" sz="1900" b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00563" y="4365625"/>
            <a:ext cx="4410075" cy="17494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Precision measurement of known states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Find missing states (e.g. D states)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Understand newly discovered states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kern="1200">
              <a:solidFill>
                <a:srgbClr val="000099"/>
              </a:solidFill>
              <a:latin typeface="Arial" charset="0"/>
              <a:ea typeface="+mn-ea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Get a complete picture of the dynamics of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the </a:t>
            </a:r>
            <a:r>
              <a:rPr lang="it-IT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  <a:sym typeface="Symbol" pitchFamily="18" charset="2"/>
              </a:rPr>
              <a:t>cc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Hybrids and Glueballs</a:t>
            </a:r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29600" cy="14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QCD spectrum is much richer than that of the quark model as the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gluons can also act as hadron components.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Glueballs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states of pure glue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Hybrids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qg</a:t>
            </a:r>
          </a:p>
        </p:txBody>
      </p:sp>
      <p:sp>
        <p:nvSpPr>
          <p:cNvPr id="7" name="Text Box 860"/>
          <p:cNvSpPr txBox="1">
            <a:spLocks noChangeArrowheads="1"/>
          </p:cNvSpPr>
          <p:nvPr/>
        </p:nvSpPr>
        <p:spPr bwMode="auto">
          <a:xfrm>
            <a:off x="323850" y="2708275"/>
            <a:ext cx="4668838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>
                <a:solidFill>
                  <a:srgbClr val="FF0000"/>
                </a:solidFill>
              </a:rPr>
              <a:t>Spin-exotic quantum numbers</a:t>
            </a:r>
            <a:r>
              <a:rPr lang="it-IT" sz="2000">
                <a:solidFill>
                  <a:srgbClr val="0033CC"/>
                </a:solidFill>
              </a:rPr>
              <a:t> J</a:t>
            </a:r>
            <a:r>
              <a:rPr lang="it-IT" sz="2000" baseline="30000">
                <a:solidFill>
                  <a:srgbClr val="0033CC"/>
                </a:solidFill>
              </a:rPr>
              <a:t>PC</a:t>
            </a:r>
            <a:r>
              <a:rPr lang="it-IT" sz="2000">
                <a:solidFill>
                  <a:srgbClr val="0033CC"/>
                </a:solidFill>
              </a:rPr>
              <a:t> are</a:t>
            </a:r>
          </a:p>
          <a:p>
            <a:r>
              <a:rPr lang="it-IT" sz="2000">
                <a:solidFill>
                  <a:srgbClr val="0033CC"/>
                </a:solidFill>
              </a:rPr>
              <a:t> powerful signature of gluonic hadrons.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33CC"/>
                </a:solidFill>
              </a:rPr>
              <a:t>In the light meson spectrum exotic</a:t>
            </a:r>
          </a:p>
          <a:p>
            <a:r>
              <a:rPr lang="it-IT" sz="2000">
                <a:solidFill>
                  <a:srgbClr val="0033CC"/>
                </a:solidFill>
              </a:rPr>
              <a:t> states overlap with conventional states.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33CC"/>
                </a:solidFill>
              </a:rPr>
              <a:t>In the c</a:t>
            </a: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c meson spectrum the density</a:t>
            </a:r>
          </a:p>
          <a:p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 of states is lower and the exotics can </a:t>
            </a:r>
          </a:p>
          <a:p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 be resolved unambiguously.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sz="2000" baseline="-2500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(1400) and </a:t>
            </a:r>
            <a:r>
              <a:rPr lang="it-IT" sz="2000" baseline="-2500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(1600) with J</a:t>
            </a:r>
            <a:r>
              <a:rPr lang="it-IT" sz="2000" baseline="30000">
                <a:solidFill>
                  <a:srgbClr val="FF0000"/>
                </a:solidFill>
                <a:sym typeface="Symbol" pitchFamily="18" charset="2"/>
              </a:rPr>
              <a:t>PC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=1</a:t>
            </a:r>
            <a:r>
              <a:rPr lang="it-IT" sz="2000" baseline="30000">
                <a:solidFill>
                  <a:srgbClr val="FF0000"/>
                </a:solidFill>
                <a:sym typeface="Symbol" pitchFamily="18" charset="2"/>
              </a:rPr>
              <a:t>-+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</a:t>
            </a:r>
            <a:r>
              <a:rPr lang="it-IT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(2000) and h</a:t>
            </a:r>
            <a:r>
              <a:rPr lang="it-IT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(1950)</a:t>
            </a:r>
            <a:endParaRPr lang="it-IT" sz="20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Narrow state at 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1500 MeV/c</a:t>
            </a:r>
            <a:r>
              <a:rPr lang="it-IT" sz="2000" baseline="30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 seen by</a:t>
            </a:r>
          </a:p>
          <a:p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 Crystal Barrel best candidate for 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glueball ground state (</a:t>
            </a: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J</a:t>
            </a:r>
            <a:r>
              <a:rPr lang="it-IT" sz="2000" baseline="30000">
                <a:solidFill>
                  <a:srgbClr val="0033CC"/>
                </a:solidFill>
                <a:sym typeface="Symbol" pitchFamily="18" charset="2"/>
              </a:rPr>
              <a:t>PC</a:t>
            </a: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=0</a:t>
            </a:r>
            <a:r>
              <a:rPr lang="it-IT" sz="2000" baseline="30000">
                <a:solidFill>
                  <a:srgbClr val="0033CC"/>
                </a:solidFill>
                <a:sym typeface="Symbol" pitchFamily="18" charset="2"/>
              </a:rPr>
              <a:t>++</a:t>
            </a:r>
            <a:r>
              <a:rPr lang="it-IT" sz="2000">
                <a:solidFill>
                  <a:srgbClr val="0033CC"/>
                </a:solidFill>
                <a:sym typeface="Symbol" pitchFamily="18" charset="2"/>
              </a:rPr>
              <a:t>).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714876" y="2214554"/>
          <a:ext cx="4181094" cy="4083056"/>
        </p:xfrm>
        <a:graphic>
          <a:graphicData uri="http://schemas.openxmlformats.org/presentationml/2006/ole">
            <p:oleObj spid="_x0000_s177154" r:id="rId3" imgW="7819920" imgH="7639200" progId="">
              <p:embed/>
            </p:oleObj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29454" y="6286520"/>
            <a:ext cx="1731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it-IT" sz="16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</a:t>
            </a:r>
            <a:r>
              <a:rPr lang="it-IT" sz="16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-</a:t>
            </a: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) [GeV</a:t>
            </a:r>
            <a:r>
              <a:rPr lang="it-IT" sz="16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/c</a:t>
            </a:r>
            <a:r>
              <a:rPr lang="it-IT" sz="16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4</a:t>
            </a:r>
            <a:r>
              <a:rPr lang="it-IT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]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6200000">
            <a:off x="3858419" y="2999573"/>
            <a:ext cx="1763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/>
              <a:t>m</a:t>
            </a:r>
            <a:r>
              <a:rPr lang="it-IT" sz="1600" baseline="30000"/>
              <a:t>2</a:t>
            </a:r>
            <a:r>
              <a:rPr lang="it-IT" sz="1600"/>
              <a:t>(</a:t>
            </a:r>
            <a:r>
              <a:rPr lang="it-IT" sz="1600">
                <a:sym typeface="Symbol" pitchFamily="18" charset="2"/>
              </a:rPr>
              <a:t></a:t>
            </a:r>
            <a:r>
              <a:rPr lang="it-IT" sz="1600" baseline="30000">
                <a:sym typeface="Symbol" pitchFamily="18" charset="2"/>
              </a:rPr>
              <a:t>0</a:t>
            </a:r>
            <a:r>
              <a:rPr lang="it-IT" sz="1600">
                <a:sym typeface="Symbol" pitchFamily="18" charset="2"/>
              </a:rPr>
              <a:t>) [GeV</a:t>
            </a:r>
            <a:r>
              <a:rPr lang="it-IT" sz="1600" baseline="30000">
                <a:sym typeface="Symbol" pitchFamily="18" charset="2"/>
              </a:rPr>
              <a:t>2</a:t>
            </a:r>
            <a:r>
              <a:rPr lang="it-IT" sz="1600">
                <a:sym typeface="Symbol" pitchFamily="18" charset="2"/>
              </a:rPr>
              <a:t>/c</a:t>
            </a:r>
            <a:r>
              <a:rPr lang="it-IT" sz="1600" baseline="30000">
                <a:sym typeface="Symbol" pitchFamily="18" charset="2"/>
              </a:rPr>
              <a:t>4</a:t>
            </a:r>
            <a:r>
              <a:rPr lang="it-IT" sz="140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Hybrids</a:t>
            </a:r>
            <a:endParaRPr lang="it-IT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862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Bag model, flux tube model constituent gluon model and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LQCD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of the lowest lying c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c hybrids have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exotic J</a:t>
            </a:r>
            <a:r>
              <a:rPr kumimoji="0" 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PC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(0</a:t>
            </a:r>
            <a:r>
              <a:rPr kumimoji="0" 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+-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,1</a:t>
            </a:r>
            <a:r>
              <a:rPr kumimoji="0" 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-+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,2</a:t>
            </a:r>
            <a:r>
              <a:rPr kumimoji="0" 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+-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      no mixing with nearby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c states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Mass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4.2 – 4.5 GeV/c</a:t>
            </a:r>
            <a:r>
              <a:rPr kumimoji="0" 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Charmonium hybrids expected to be much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narrower than light hybrids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(open charm decays forbidden or suppressed below DD** threshold).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Cross sections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for formation and production of charmonium hybrids similar to normal 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c states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    (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~ 100 – 150 pb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343775" y="2312988"/>
            <a:ext cx="827088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CLEO</a:t>
            </a:r>
          </a:p>
        </p:txBody>
      </p:sp>
      <p:pic>
        <p:nvPicPr>
          <p:cNvPr id="44" name="Picture 5" descr="Fig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1881188"/>
            <a:ext cx="453548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40313" y="3644900"/>
            <a:ext cx="2195512" cy="900113"/>
            <a:chOff x="3175" y="2296"/>
            <a:chExt cx="1383" cy="567"/>
          </a:xfrm>
        </p:grpSpPr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3175" y="2863"/>
              <a:ext cx="38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it-IT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175" y="2455"/>
              <a:ext cx="104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it-IT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3175" y="2296"/>
              <a:ext cx="13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it-IT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5472113" y="2852738"/>
            <a:ext cx="1979612" cy="0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651500" y="3333750"/>
            <a:ext cx="2387600" cy="1247775"/>
            <a:chOff x="3560" y="2100"/>
            <a:chExt cx="1504" cy="786"/>
          </a:xfrm>
        </p:grpSpPr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3560" y="2100"/>
              <a:ext cx="1504" cy="786"/>
            </a:xfrm>
            <a:custGeom>
              <a:avLst/>
              <a:gdLst/>
              <a:ahLst/>
              <a:cxnLst>
                <a:cxn ang="0">
                  <a:pos x="0" y="786"/>
                </a:cxn>
                <a:cxn ang="0">
                  <a:pos x="703" y="355"/>
                </a:cxn>
                <a:cxn ang="0">
                  <a:pos x="1504" y="0"/>
                </a:cxn>
              </a:cxnLst>
              <a:rect l="0" t="0" r="r" b="b"/>
              <a:pathLst>
                <a:path w="1504" h="786">
                  <a:moveTo>
                    <a:pt x="0" y="786"/>
                  </a:moveTo>
                  <a:cubicBezTo>
                    <a:pt x="225" y="634"/>
                    <a:pt x="452" y="486"/>
                    <a:pt x="703" y="355"/>
                  </a:cubicBezTo>
                  <a:cubicBezTo>
                    <a:pt x="954" y="224"/>
                    <a:pt x="1337" y="74"/>
                    <a:pt x="1504" y="0"/>
                  </a:cubicBezTo>
                </a:path>
              </a:pathLst>
            </a:custGeom>
            <a:noFill/>
            <a:ln w="76200" cmpd="sng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4717" y="2364"/>
              <a:ext cx="2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S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472113" y="2133600"/>
            <a:ext cx="2628900" cy="906463"/>
            <a:chOff x="3447" y="1344"/>
            <a:chExt cx="1656" cy="571"/>
          </a:xfrm>
        </p:grpSpPr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3447" y="1706"/>
              <a:ext cx="1656" cy="20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86" y="205"/>
                </a:cxn>
                <a:cxn ang="0">
                  <a:pos x="1134" y="136"/>
                </a:cxn>
                <a:cxn ang="0">
                  <a:pos x="1656" y="0"/>
                </a:cxn>
              </a:cxnLst>
              <a:rect l="0" t="0" r="r" b="b"/>
              <a:pathLst>
                <a:path w="1656" h="209">
                  <a:moveTo>
                    <a:pt x="0" y="114"/>
                  </a:moveTo>
                  <a:cubicBezTo>
                    <a:pt x="98" y="157"/>
                    <a:pt x="197" y="201"/>
                    <a:pt x="386" y="205"/>
                  </a:cubicBezTo>
                  <a:cubicBezTo>
                    <a:pt x="575" y="209"/>
                    <a:pt x="922" y="170"/>
                    <a:pt x="1134" y="136"/>
                  </a:cubicBezTo>
                  <a:cubicBezTo>
                    <a:pt x="1346" y="102"/>
                    <a:pt x="1501" y="51"/>
                    <a:pt x="1656" y="0"/>
                  </a:cubicBezTo>
                </a:path>
              </a:pathLst>
            </a:custGeom>
            <a:noFill/>
            <a:ln w="57150" cmpd="sng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4581" y="1344"/>
              <a:ext cx="3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P</a:t>
              </a:r>
            </a:p>
          </p:txBody>
        </p:sp>
      </p:grp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6877050" y="45085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One-gluon exchange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6804025" y="1628775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Excited gluon flux</a:t>
            </a:r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>
            <a:off x="7524750" y="1916113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7667625" y="4221163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Hybrids</a:t>
            </a:r>
            <a:endParaRPr lang="it-IT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Gluon rich process creates </a:t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gluonic excitation in a direct way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ccbar requires the quarks to annihilate (no rearrangement)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yield comparable to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charmonium production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complementary techniques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Production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(Fixed-Momentum)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Formation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(Broad- and Fine-Scans)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Momentum range for a survey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14338" marR="0" lvl="1" indent="-2349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p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</a:rPr>
              <a:t>®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</a:rPr>
              <a:t>~15 GeV</a:t>
            </a: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5184775" y="1695450"/>
          <a:ext cx="2917825" cy="2120900"/>
        </p:xfrm>
        <a:graphic>
          <a:graphicData uri="http://schemas.openxmlformats.org/presentationml/2006/ole">
            <p:oleObj spid="_x0000_s178178" name="CorelDRAW" r:id="rId3" imgW="5211000" imgH="3528720" progId="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5176838" y="4089400"/>
          <a:ext cx="2936875" cy="1890713"/>
        </p:xfrm>
        <a:graphic>
          <a:graphicData uri="http://schemas.openxmlformats.org/presentationml/2006/ole">
            <p:oleObj spid="_x0000_s178179" name="CorelDRAW" r:id="rId4" imgW="5211000" imgH="3123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en-IE" smtClean="0"/>
              <a:t>Glueballs</a:t>
            </a:r>
            <a:endParaRPr lang="it-IT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196975"/>
            <a:ext cx="46085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Detailed predictions of mass spectrum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quenched LQCD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</a:rPr>
              <a:t>Width of ground state </a:t>
            </a: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 100 MeV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Several states predicted below  5 GeV/c</a:t>
            </a:r>
            <a:r>
              <a:rPr kumimoji="0" lang="it-IT" sz="1800" b="0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2</a:t>
            </a: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, some exotic (</a:t>
            </a: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oddballs</a:t>
            </a: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</a:rPr>
              <a:t>Exotic heavy glueballs: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m(0</a:t>
            </a:r>
            <a:r>
              <a:rPr kumimoji="0" lang="en-US" sz="16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+-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 = 4140(50)(200) MeV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m(2</a:t>
            </a:r>
            <a:r>
              <a:rPr kumimoji="0" lang="en-US" sz="16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+-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 = 4740(70)(230) MeV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predicted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narrow width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be either formed directly or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produced in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pp annihilation.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Some predicted decay modes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, ,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J/, J/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...</a:t>
            </a:r>
            <a:endParaRPr kumimoji="0" lang="it-IT" sz="2000" b="0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4" descr="Fig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68413"/>
            <a:ext cx="33369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32363" y="45815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2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Morningstar und Peardon, PRD60 (1999) 034509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2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Morningstar und Peardon, PRD56 (1997) 4043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566150" cy="1016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detection of non-exotic glueballs is not trivial, as these states mix 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nearby q</a:t>
            </a: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q states with the same quantum numbers, thus modifying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expected decay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Open Charm Physics</a:t>
            </a:r>
            <a:endParaRPr lang="it-IT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402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narrow states D</a:t>
            </a:r>
            <a:r>
              <a:rPr kumimoji="0" lang="it-IT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recently discovered at B factories do not fit theoretical calculations.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full luminosity at 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p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momenta larger than 6.4 GeV/c PANDA will produce large numbers of D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D pairs.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Despite small signal/background ratio (510</a:t>
            </a:r>
            <a:r>
              <a:rPr kumimoji="0" lang="it-IT" sz="2000" b="0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-6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) background situation favourable because of limited phase space for additional hadrons in the same process.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84313"/>
            <a:ext cx="38084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Baryon Spectroscopy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In </a:t>
            </a:r>
            <a:r>
              <a:rPr lang="it-IT" smtClean="0">
                <a:sym typeface="Symbol" pitchFamily="18" charset="2"/>
              </a:rPr>
              <a:t>pp collisions a large fraction of the inelastic cross section is associated to channels with a baryon-antibaryon pair in the final state.</a:t>
            </a:r>
          </a:p>
          <a:p>
            <a:r>
              <a:rPr lang="it-IT" smtClean="0">
                <a:sym typeface="Symbol" pitchFamily="18" charset="2"/>
              </a:rPr>
              <a:t>This opens up the opportunity for a comprehensive </a:t>
            </a:r>
            <a:r>
              <a:rPr lang="it-IT" smtClean="0">
                <a:solidFill>
                  <a:srgbClr val="FF0000"/>
                </a:solidFill>
                <a:sym typeface="Symbol" pitchFamily="18" charset="2"/>
              </a:rPr>
              <a:t>baryon spectroscopy program</a:t>
            </a:r>
            <a:r>
              <a:rPr lang="it-IT" smtClean="0">
                <a:sym typeface="Symbol" pitchFamily="18" charset="2"/>
              </a:rPr>
              <a:t> at PANDA.</a:t>
            </a:r>
          </a:p>
          <a:p>
            <a:r>
              <a:rPr lang="it-IT" smtClean="0">
                <a:sym typeface="Symbol" pitchFamily="18" charset="2"/>
              </a:rPr>
              <a:t>Example: </a:t>
            </a:r>
            <a:r>
              <a:rPr lang="it-IT" smtClean="0">
                <a:solidFill>
                  <a:srgbClr val="FF0000"/>
                </a:solidFill>
                <a:sym typeface="Symbol" pitchFamily="18" charset="2"/>
              </a:rPr>
              <a:t>pp </a:t>
            </a:r>
            <a:r>
              <a:rPr lang="it-IT" smtClean="0">
                <a:sym typeface="Symbol" pitchFamily="18" charset="2"/>
              </a:rPr>
              <a:t> cross section up to 2 b, expect sizeable population of excited  states. In PANDA these excited states can be studied by analyzing their various decay modes e.g. , , K, K,  ...</a:t>
            </a:r>
          </a:p>
          <a:p>
            <a:r>
              <a:rPr lang="it-IT" smtClean="0">
                <a:solidFill>
                  <a:srgbClr val="FF0000"/>
                </a:solidFill>
                <a:sym typeface="Symbol" pitchFamily="18" charset="2"/>
              </a:rPr>
              <a:t> baryons</a:t>
            </a:r>
            <a:r>
              <a:rPr lang="it-IT" smtClean="0">
                <a:sym typeface="Symbol" pitchFamily="18" charset="2"/>
              </a:rPr>
              <a:t> can also be studied, but cross sections lower by approximately two orders of magnitude.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Non-perturbative QCD Dynamics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In the quark picture hyperon pair production either involves the creation </a:t>
            </a:r>
          </a:p>
          <a:p>
            <a:pPr>
              <a:buFontTx/>
              <a:buNone/>
            </a:pPr>
            <a:r>
              <a:rPr lang="en-US" smtClean="0"/>
              <a:t>of a quark-antiquark pair or the knock out of such pairs out of the </a:t>
            </a:r>
          </a:p>
          <a:p>
            <a:pPr>
              <a:buFontTx/>
              <a:buNone/>
            </a:pPr>
            <a:r>
              <a:rPr lang="en-US" smtClean="0"/>
              <a:t>nucleon sea.  Hence, the creation mechanism of quark-antiquark pairs </a:t>
            </a:r>
          </a:p>
          <a:p>
            <a:pPr>
              <a:buFontTx/>
              <a:buNone/>
            </a:pPr>
            <a:r>
              <a:rPr lang="en-US" smtClean="0"/>
              <a:t>and their arrangement to hadrons can be studied by measuring the </a:t>
            </a:r>
          </a:p>
          <a:p>
            <a:pPr>
              <a:buFontTx/>
              <a:buNone/>
            </a:pPr>
            <a:r>
              <a:rPr lang="en-US" smtClean="0"/>
              <a:t>reactions of the type </a:t>
            </a:r>
            <a:r>
              <a:rPr lang="en-US" smtClean="0">
                <a:sym typeface="Symbol" pitchFamily="18" charset="2"/>
              </a:rPr>
              <a:t></a:t>
            </a:r>
            <a:r>
              <a:rPr lang="en-US" smtClean="0"/>
              <a:t>pp </a:t>
            </a:r>
            <a:r>
              <a:rPr lang="en-US" smtClean="0">
                <a:sym typeface="Symbol" pitchFamily="18" charset="2"/>
              </a:rPr>
              <a:t> </a:t>
            </a:r>
            <a:r>
              <a:rPr lang="en-US" smtClean="0"/>
              <a:t>YY, where Y denotes a hyperon.  By </a:t>
            </a:r>
          </a:p>
          <a:p>
            <a:pPr>
              <a:buFontTx/>
              <a:buNone/>
            </a:pPr>
            <a:r>
              <a:rPr lang="en-US" smtClean="0"/>
              <a:t>comparing several reactions involving different quark flavours the OZI </a:t>
            </a:r>
          </a:p>
          <a:p>
            <a:pPr>
              <a:buFontTx/>
              <a:buNone/>
            </a:pPr>
            <a:r>
              <a:rPr lang="en-US" smtClean="0"/>
              <a:t>rule, and its possible violation, can be tested for different levels of </a:t>
            </a:r>
          </a:p>
          <a:p>
            <a:pPr>
              <a:buFontTx/>
              <a:buNone/>
            </a:pPr>
            <a:r>
              <a:rPr lang="en-US" smtClean="0"/>
              <a:t>disconnected quark-line diagrams separately.</a:t>
            </a:r>
            <a:r>
              <a:rPr lang="it-IT" smtClean="0"/>
              <a:t> </a:t>
            </a:r>
          </a:p>
          <a:p>
            <a:pPr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</a:t>
            </a:r>
            <a:r>
              <a:rPr lang="it-IT" sz="3200"/>
              <a:t>QCD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D. Bettoni		</a:t>
            </a:r>
            <a:endParaRPr lang="it-IT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Spectroscopy</a:t>
            </a:r>
            <a:endParaRPr lang="it-IT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4950-4276-40C9-B05D-D36AF9BFF49B}" type="slidenum">
              <a:rPr lang="it-IT"/>
              <a:pPr/>
              <a:t>3</a:t>
            </a:fld>
            <a:endParaRPr lang="it-IT"/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00213"/>
            <a:ext cx="384333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4829175" cy="14747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99"/>
                </a:solidFill>
              </a:rPr>
              <a:t>The modern theory of the strong interactions</a:t>
            </a:r>
          </a:p>
          <a:p>
            <a:r>
              <a:rPr lang="it-IT">
                <a:solidFill>
                  <a:srgbClr val="000099"/>
                </a:solidFill>
              </a:rPr>
              <a:t>is Quantum Chromodynamics (QCD), the </a:t>
            </a:r>
          </a:p>
          <a:p>
            <a:r>
              <a:rPr lang="it-IT">
                <a:solidFill>
                  <a:srgbClr val="000099"/>
                </a:solidFill>
              </a:rPr>
              <a:t>quantum field theory of quarks and gluons</a:t>
            </a:r>
          </a:p>
          <a:p>
            <a:r>
              <a:rPr lang="it-IT">
                <a:solidFill>
                  <a:srgbClr val="000099"/>
                </a:solidFill>
              </a:rPr>
              <a:t>based on the non abelian gauge group SU(3).</a:t>
            </a:r>
          </a:p>
          <a:p>
            <a:r>
              <a:rPr lang="it-IT">
                <a:solidFill>
                  <a:srgbClr val="000099"/>
                </a:solidFill>
              </a:rPr>
              <a:t>It is part of the Standard Model.</a:t>
            </a:r>
            <a:endParaRPr lang="en-US">
              <a:solidFill>
                <a:srgbClr val="000099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388" y="3573463"/>
            <a:ext cx="7975600" cy="1319212"/>
            <a:chOff x="113" y="2251"/>
            <a:chExt cx="5024" cy="8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113" y="2251"/>
              <a:ext cx="2933" cy="583"/>
            </a:xfrm>
            <a:prstGeom prst="rect">
              <a:avLst/>
            </a:prstGeom>
            <a:grp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000099"/>
                  </a:solidFill>
                </a:rPr>
                <a:t>At high energies, where the strong coupling</a:t>
              </a:r>
            </a:p>
            <a:p>
              <a:r>
                <a:rPr lang="it-IT">
                  <a:solidFill>
                    <a:srgbClr val="000099"/>
                  </a:solidFill>
                </a:rPr>
                <a:t>constant </a:t>
              </a:r>
              <a:r>
                <a:rPr lang="it-IT">
                  <a:solidFill>
                    <a:srgbClr val="000099"/>
                  </a:solidFill>
                  <a:sym typeface="Symbol" pitchFamily="18" charset="2"/>
                </a:rPr>
                <a:t></a:t>
              </a:r>
              <a:r>
                <a:rPr lang="it-IT" baseline="-25000">
                  <a:solidFill>
                    <a:srgbClr val="000099"/>
                  </a:solidFill>
                  <a:sym typeface="Symbol" pitchFamily="18" charset="2"/>
                </a:rPr>
                <a:t>s</a:t>
              </a:r>
              <a:r>
                <a:rPr lang="it-IT">
                  <a:solidFill>
                    <a:srgbClr val="000099"/>
                  </a:solidFill>
                  <a:sym typeface="Symbol" pitchFamily="18" charset="2"/>
                </a:rPr>
                <a:t> becomes small and perturbation</a:t>
              </a:r>
            </a:p>
            <a:p>
              <a:r>
                <a:rPr lang="it-IT">
                  <a:solidFill>
                    <a:srgbClr val="000099"/>
                  </a:solidFill>
                  <a:sym typeface="Symbol" pitchFamily="18" charset="2"/>
                </a:rPr>
                <a:t>theory applies, QCD is well tested.</a:t>
              </a:r>
              <a:endParaRPr lang="en-US">
                <a:solidFill>
                  <a:srgbClr val="000099"/>
                </a:solidFill>
                <a:sym typeface="Symbol" pitchFamily="18" charset="2"/>
              </a:endParaRPr>
            </a:p>
          </p:txBody>
        </p:sp>
        <p:sp>
          <p:nvSpPr>
            <p:cNvPr id="113672" name="Text Box 8"/>
            <p:cNvSpPr txBox="1">
              <a:spLocks noChangeArrowheads="1"/>
            </p:cNvSpPr>
            <p:nvPr/>
          </p:nvSpPr>
          <p:spPr bwMode="auto">
            <a:xfrm>
              <a:off x="4468" y="2750"/>
              <a:ext cx="669" cy="332"/>
            </a:xfrm>
            <a:prstGeom prst="rect">
              <a:avLst/>
            </a:prstGeom>
            <a:grp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99"/>
                  </a:solidFill>
                </a:rPr>
                <a:t>Asymptotic</a:t>
              </a:r>
            </a:p>
            <a:p>
              <a:r>
                <a:rPr lang="it-IT" sz="1400">
                  <a:solidFill>
                    <a:srgbClr val="000099"/>
                  </a:solidFill>
                </a:rPr>
                <a:t> freedom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0825" y="2133600"/>
            <a:ext cx="6959600" cy="3589338"/>
            <a:chOff x="158" y="1344"/>
            <a:chExt cx="4384" cy="2261"/>
          </a:xfrm>
        </p:grpSpPr>
        <p:sp>
          <p:nvSpPr>
            <p:cNvPr id="113673" name="Text Box 9"/>
            <p:cNvSpPr txBox="1">
              <a:spLocks noChangeArrowheads="1"/>
            </p:cNvSpPr>
            <p:nvPr/>
          </p:nvSpPr>
          <p:spPr bwMode="auto">
            <a:xfrm>
              <a:off x="158" y="3022"/>
              <a:ext cx="2786" cy="583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>
                  <a:solidFill>
                    <a:srgbClr val="000099"/>
                  </a:solidFill>
                </a:rPr>
                <a:t>In the low-energy regime, however, QCD</a:t>
              </a:r>
            </a:p>
            <a:p>
              <a:r>
                <a:rPr lang="it-IT">
                  <a:solidFill>
                    <a:srgbClr val="000099"/>
                  </a:solidFill>
                </a:rPr>
                <a:t>becomes a strongly coupled theory, many</a:t>
              </a:r>
            </a:p>
            <a:p>
              <a:r>
                <a:rPr lang="it-IT">
                  <a:solidFill>
                    <a:srgbClr val="000099"/>
                  </a:solidFill>
                </a:rPr>
                <a:t>aspects of which are not understood.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13674" name="Text Box 10"/>
            <p:cNvSpPr txBox="1">
              <a:spLocks noChangeArrowheads="1"/>
            </p:cNvSpPr>
            <p:nvPr/>
          </p:nvSpPr>
          <p:spPr bwMode="auto">
            <a:xfrm>
              <a:off x="3787" y="1344"/>
              <a:ext cx="755" cy="19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000099"/>
                  </a:solidFill>
                </a:rPr>
                <a:t>Confinement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en-IE" smtClean="0"/>
              <a:t>Hadrons in Nuclear Matter</a:t>
            </a:r>
            <a:endParaRPr lang="it-IT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79388" y="1341438"/>
            <a:ext cx="5041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Partial restoration of </a:t>
            </a:r>
            <a:r>
              <a:rPr lang="en-US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chiral symmetry</a:t>
            </a: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in 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nuclear matter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Light quarks are sensitive to quark condensate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Evidence for </a:t>
            </a:r>
            <a:r>
              <a:rPr lang="en-US" kern="120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mass changes of pions and kaons</a:t>
            </a: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has been deduced previously: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deeply bound pionic atoms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(anti)kaon yield and phase space distribution</a:t>
            </a: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(c</a:t>
            </a: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c) states are sensitive to gluon condensate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small (5-10 MeV/c</a:t>
            </a:r>
            <a:r>
              <a:rPr lang="en-US" sz="1600" kern="1200" baseline="300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2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) in medium modifications for low-lying (cc) (J/, </a:t>
            </a:r>
            <a:r>
              <a:rPr lang="en-US" sz="1600" kern="1200" baseline="-250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c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)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significant mass shifts for excited states: 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   40, 100, 140 MeV/c</a:t>
            </a:r>
            <a:r>
              <a:rPr lang="en-US" sz="1600" kern="1200" baseline="300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2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for </a:t>
            </a:r>
            <a:r>
              <a:rPr lang="en-US" sz="1600" kern="1200" baseline="-250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cJ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, ’, (3770) resp.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D mesons are the QCD analog of the H-atom.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chiral symmetry to be studied on a single light quark</a:t>
            </a:r>
          </a:p>
          <a:p>
            <a:pPr marL="414338" lvl="1" indent="-2349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theoretical calculations disagree in size and sign of mass shift (50 MeV/c</a:t>
            </a:r>
            <a:r>
              <a:rPr lang="en-US" sz="1600" kern="1200" baseline="300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2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attractive – 160 MeV/c</a:t>
            </a:r>
            <a:r>
              <a:rPr lang="en-US" sz="1600" kern="1200" baseline="300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2</a:t>
            </a:r>
            <a:r>
              <a:rPr lang="en-US" sz="1600" kern="1200">
                <a:solidFill>
                  <a:srgbClr val="3333CC"/>
                </a:solidFill>
                <a:latin typeface="Arial" charset="0"/>
                <a:ea typeface="+mn-ea"/>
                <a:cs typeface="Arial" charset="0"/>
              </a:rPr>
              <a:t> repulsive)</a:t>
            </a:r>
            <a:endParaRPr lang="de-DE" sz="1600" kern="1200">
              <a:solidFill>
                <a:srgbClr val="3333CC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5111750" y="1412875"/>
            <a:ext cx="3816350" cy="475297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5327650" y="16240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rPr>
              <a:t>vacuum</a:t>
            </a: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6557963" y="1624013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rPr>
              <a:t>nuclear medium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92725" y="2032000"/>
            <a:ext cx="3228975" cy="2159000"/>
            <a:chOff x="3334" y="1412"/>
            <a:chExt cx="2034" cy="136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3547" y="1752"/>
              <a:ext cx="512" cy="0"/>
            </a:xfrm>
            <a:prstGeom prst="line">
              <a:avLst/>
            </a:prstGeom>
            <a:noFill/>
            <a:ln w="2857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" name="Line 9"/>
            <p:cNvSpPr>
              <a:spLocks noChangeShapeType="1"/>
            </p:cNvSpPr>
            <p:nvPr/>
          </p:nvSpPr>
          <p:spPr bwMode="auto">
            <a:xfrm>
              <a:off x="3547" y="2183"/>
              <a:ext cx="51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" name="Line 10"/>
            <p:cNvSpPr>
              <a:spLocks noChangeShapeType="1"/>
            </p:cNvSpPr>
            <p:nvPr/>
          </p:nvSpPr>
          <p:spPr bwMode="auto">
            <a:xfrm>
              <a:off x="4059" y="2183"/>
              <a:ext cx="95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" name="Line 11"/>
            <p:cNvSpPr>
              <a:spLocks noChangeShapeType="1"/>
            </p:cNvSpPr>
            <p:nvPr/>
          </p:nvSpPr>
          <p:spPr bwMode="auto">
            <a:xfrm>
              <a:off x="4059" y="1752"/>
              <a:ext cx="95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4500" y="1616"/>
              <a:ext cx="512" cy="0"/>
            </a:xfrm>
            <a:prstGeom prst="line">
              <a:avLst/>
            </a:prstGeom>
            <a:noFill/>
            <a:ln w="2857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" name="Line 13"/>
            <p:cNvSpPr>
              <a:spLocks noChangeShapeType="1"/>
            </p:cNvSpPr>
            <p:nvPr/>
          </p:nvSpPr>
          <p:spPr bwMode="auto">
            <a:xfrm>
              <a:off x="4500" y="1774"/>
              <a:ext cx="512" cy="0"/>
            </a:xfrm>
            <a:prstGeom prst="line">
              <a:avLst/>
            </a:prstGeom>
            <a:noFill/>
            <a:ln w="28575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>
              <a:off x="4500" y="2047"/>
              <a:ext cx="51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4500" y="2659"/>
              <a:ext cx="51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4626" y="1616"/>
              <a:ext cx="0" cy="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Line 17"/>
            <p:cNvSpPr>
              <a:spLocks noChangeShapeType="1"/>
            </p:cNvSpPr>
            <p:nvPr/>
          </p:nvSpPr>
          <p:spPr bwMode="auto">
            <a:xfrm>
              <a:off x="4626" y="2047"/>
              <a:ext cx="0" cy="6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auto">
            <a:xfrm flipH="1">
              <a:off x="4059" y="1616"/>
              <a:ext cx="454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Line 19"/>
            <p:cNvSpPr>
              <a:spLocks noChangeShapeType="1"/>
            </p:cNvSpPr>
            <p:nvPr/>
          </p:nvSpPr>
          <p:spPr bwMode="auto">
            <a:xfrm flipH="1">
              <a:off x="4059" y="2047"/>
              <a:ext cx="453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" name="Line 20"/>
            <p:cNvSpPr>
              <a:spLocks noChangeShapeType="1"/>
            </p:cNvSpPr>
            <p:nvPr/>
          </p:nvSpPr>
          <p:spPr bwMode="auto">
            <a:xfrm flipH="1" flipV="1">
              <a:off x="4059" y="2183"/>
              <a:ext cx="431" cy="4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Line 21"/>
            <p:cNvSpPr>
              <a:spLocks noChangeShapeType="1"/>
            </p:cNvSpPr>
            <p:nvPr/>
          </p:nvSpPr>
          <p:spPr bwMode="auto">
            <a:xfrm flipH="1" flipV="1">
              <a:off x="4059" y="1752"/>
              <a:ext cx="431" cy="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" name="Text Box 22"/>
            <p:cNvSpPr txBox="1">
              <a:spLocks noChangeArrowheads="1"/>
            </p:cNvSpPr>
            <p:nvPr/>
          </p:nvSpPr>
          <p:spPr bwMode="auto">
            <a:xfrm>
              <a:off x="3334" y="1626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p</a:t>
              </a:r>
            </a:p>
          </p:txBody>
        </p:sp>
        <p:sp>
          <p:nvSpPr>
            <p:cNvPr id="102" name="Text Box 23"/>
            <p:cNvSpPr txBox="1">
              <a:spLocks noChangeArrowheads="1"/>
            </p:cNvSpPr>
            <p:nvPr/>
          </p:nvSpPr>
          <p:spPr bwMode="auto">
            <a:xfrm>
              <a:off x="3334" y="2069"/>
              <a:ext cx="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K</a:t>
              </a:r>
            </a:p>
          </p:txBody>
        </p:sp>
        <p:sp>
          <p:nvSpPr>
            <p:cNvPr id="103" name="Text Box 24"/>
            <p:cNvSpPr txBox="1">
              <a:spLocks noChangeArrowheads="1"/>
            </p:cNvSpPr>
            <p:nvPr/>
          </p:nvSpPr>
          <p:spPr bwMode="auto">
            <a:xfrm>
              <a:off x="4833" y="1593"/>
              <a:ext cx="5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25 MeV</a:t>
              </a:r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auto">
            <a:xfrm>
              <a:off x="4762" y="2273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100 MeV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auto">
            <a:xfrm>
              <a:off x="4989" y="1911"/>
              <a:ext cx="2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K</a:t>
              </a:r>
              <a:r>
                <a:rPr kumimoji="0" lang="de-DE" sz="1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106" name="Text Box 27"/>
            <p:cNvSpPr txBox="1">
              <a:spLocks noChangeArrowheads="1"/>
            </p:cNvSpPr>
            <p:nvPr/>
          </p:nvSpPr>
          <p:spPr bwMode="auto">
            <a:xfrm>
              <a:off x="4989" y="2541"/>
              <a:ext cx="2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K</a:t>
              </a:r>
              <a:r>
                <a:rPr kumimoji="0" lang="de-DE" sz="1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-</a:t>
              </a:r>
            </a:p>
          </p:txBody>
        </p:sp>
        <p:sp>
          <p:nvSpPr>
            <p:cNvPr id="107" name="Text Box 28"/>
            <p:cNvSpPr txBox="1">
              <a:spLocks noChangeArrowheads="1"/>
            </p:cNvSpPr>
            <p:nvPr/>
          </p:nvSpPr>
          <p:spPr bwMode="auto">
            <a:xfrm>
              <a:off x="4989" y="1412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p</a:t>
              </a:r>
              <a:r>
                <a:rPr kumimoji="0" 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-</a:t>
              </a:r>
            </a:p>
          </p:txBody>
        </p:sp>
        <p:sp>
          <p:nvSpPr>
            <p:cNvPr id="108" name="Text Box 29"/>
            <p:cNvSpPr txBox="1">
              <a:spLocks noChangeArrowheads="1"/>
            </p:cNvSpPr>
            <p:nvPr/>
          </p:nvSpPr>
          <p:spPr bwMode="auto">
            <a:xfrm>
              <a:off x="4989" y="1684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p</a:t>
              </a:r>
              <a:r>
                <a:rPr kumimoji="0" lang="de-DE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+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292725" y="4335463"/>
            <a:ext cx="3324225" cy="1528762"/>
            <a:chOff x="3334" y="2863"/>
            <a:chExt cx="2094" cy="963"/>
          </a:xfrm>
        </p:grpSpPr>
        <p:sp>
          <p:nvSpPr>
            <p:cNvPr id="110" name="Text Box 31"/>
            <p:cNvSpPr txBox="1">
              <a:spLocks noChangeArrowheads="1"/>
            </p:cNvSpPr>
            <p:nvPr/>
          </p:nvSpPr>
          <p:spPr bwMode="auto">
            <a:xfrm>
              <a:off x="3717" y="3538"/>
              <a:ext cx="17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Hayaski, PLB 487 (2000) 96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Morath, Lee, Weise, priv. Comm.</a:t>
              </a:r>
            </a:p>
          </p:txBody>
        </p: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>
              <a:off x="3547" y="2976"/>
              <a:ext cx="5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4059" y="2976"/>
              <a:ext cx="95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4500" y="3113"/>
              <a:ext cx="5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" name="Line 35"/>
            <p:cNvSpPr>
              <a:spLocks noChangeShapeType="1"/>
            </p:cNvSpPr>
            <p:nvPr/>
          </p:nvSpPr>
          <p:spPr bwMode="auto">
            <a:xfrm>
              <a:off x="4500" y="3407"/>
              <a:ext cx="5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" name="Line 36"/>
            <p:cNvSpPr>
              <a:spLocks noChangeShapeType="1"/>
            </p:cNvSpPr>
            <p:nvPr/>
          </p:nvSpPr>
          <p:spPr bwMode="auto">
            <a:xfrm>
              <a:off x="4626" y="3113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Line 37"/>
            <p:cNvSpPr>
              <a:spLocks noChangeShapeType="1"/>
            </p:cNvSpPr>
            <p:nvPr/>
          </p:nvSpPr>
          <p:spPr bwMode="auto">
            <a:xfrm flipH="1" flipV="1">
              <a:off x="4059" y="2976"/>
              <a:ext cx="453" cy="1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" name="Line 38"/>
            <p:cNvSpPr>
              <a:spLocks noChangeShapeType="1"/>
            </p:cNvSpPr>
            <p:nvPr/>
          </p:nvSpPr>
          <p:spPr bwMode="auto">
            <a:xfrm flipH="1" flipV="1">
              <a:off x="4059" y="2976"/>
              <a:ext cx="431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Text Box 39"/>
            <p:cNvSpPr txBox="1">
              <a:spLocks noChangeArrowheads="1"/>
            </p:cNvSpPr>
            <p:nvPr/>
          </p:nvSpPr>
          <p:spPr bwMode="auto">
            <a:xfrm>
              <a:off x="4989" y="2976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D</a:t>
              </a:r>
              <a:r>
                <a:rPr kumimoji="0" lang="de-DE" sz="1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-</a:t>
              </a:r>
            </a:p>
          </p:txBody>
        </p:sp>
        <p:sp>
          <p:nvSpPr>
            <p:cNvPr id="119" name="Text Box 40"/>
            <p:cNvSpPr txBox="1">
              <a:spLocks noChangeArrowheads="1"/>
            </p:cNvSpPr>
            <p:nvPr/>
          </p:nvSpPr>
          <p:spPr bwMode="auto">
            <a:xfrm>
              <a:off x="4833" y="3158"/>
              <a:ext cx="5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50 MeV</a:t>
              </a:r>
            </a:p>
          </p:txBody>
        </p:sp>
        <p:sp>
          <p:nvSpPr>
            <p:cNvPr id="120" name="Text Box 41"/>
            <p:cNvSpPr txBox="1">
              <a:spLocks noChangeArrowheads="1"/>
            </p:cNvSpPr>
            <p:nvPr/>
          </p:nvSpPr>
          <p:spPr bwMode="auto">
            <a:xfrm>
              <a:off x="3334" y="286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121" name="Text Box 42"/>
            <p:cNvSpPr txBox="1">
              <a:spLocks noChangeArrowheads="1"/>
            </p:cNvSpPr>
            <p:nvPr/>
          </p:nvSpPr>
          <p:spPr bwMode="auto">
            <a:xfrm>
              <a:off x="4989" y="3271"/>
              <a:ext cx="3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D</a:t>
              </a:r>
              <a:r>
                <a:rPr kumimoji="0" lang="de-DE" sz="1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in Nuclei</a:t>
            </a:r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454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J/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 and D production cross section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 in p annihilation on a series of nuclear targets.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J/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 nucleus dissociation cross section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Lowering of the D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mass would allow charmonium states to decay into this channel,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thus resulting in a dramatic increase of width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    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(1D) 20 MeV  40 MeV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Symbol" pitchFamily="18" charset="2"/>
              </a:rPr>
              <a:t>(2S) .28 MeV  2.7 MeV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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Study relative changes of yield and width of the charmonium states.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medium mass reconstructed from dilepton (c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itchFamily="18" charset="2"/>
              </a:rPr>
              <a:t>c) or hadronic decays (D)</a:t>
            </a: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998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95963" y="2781300"/>
            <a:ext cx="6477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67400" y="3357563"/>
            <a:ext cx="865188" cy="358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067175" y="2997200"/>
            <a:ext cx="1728788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211638" y="3500438"/>
            <a:ext cx="1655762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Hypernuclear Physics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Hypernuclei, systems where one (or more) nucleon is replaced by 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(or more) hyperon(s) (Y), allow access to a whole set of nuclear states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containing an extra degree of freedom: </a:t>
            </a:r>
            <a:r>
              <a:rPr lang="en-US" smtClean="0">
                <a:solidFill>
                  <a:srgbClr val="FF0000"/>
                </a:solidFill>
              </a:rPr>
              <a:t>strangeness.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</a:rPr>
              <a:t>Probe of nuclear structure and its possible modifications due to the hyperon.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</a:rPr>
              <a:t>Test and define shell model parameters.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</a:rPr>
              <a:t>Description in term of quantum field theories and EFT.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</a:rPr>
              <a:t>Study of the YN and YY forces (single and double hypernuclei).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</a:rPr>
              <a:t>Weak decays (</a:t>
            </a:r>
            <a:r>
              <a:rPr lang="it-IT" smtClean="0">
                <a:solidFill>
                  <a:srgbClr val="000099"/>
                </a:solidFill>
                <a:sym typeface="Symbol" pitchFamily="18" charset="2"/>
              </a:rPr>
              <a:t>N suppressed, but NNN and NN allowed  four-baryon weak interaction)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  <a:sym typeface="Symbol" pitchFamily="18" charset="2"/>
              </a:rPr>
              <a:t>Hyperatoms </a:t>
            </a:r>
          </a:p>
          <a:p>
            <a:pPr>
              <a:spcBef>
                <a:spcPct val="0"/>
              </a:spcBef>
            </a:pPr>
            <a:r>
              <a:rPr lang="it-IT" smtClean="0">
                <a:solidFill>
                  <a:srgbClr val="000099"/>
                </a:solidFill>
                <a:sym typeface="Symbol" pitchFamily="18" charset="2"/>
              </a:rPr>
              <a:t>Experimentally: in 50 years of study 35 single, 6 double hypernuclei established</a:t>
            </a:r>
          </a:p>
          <a:p>
            <a:pPr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2"/>
          <p:cNvGrpSpPr>
            <a:grpSpLocks/>
          </p:cNvGrpSpPr>
          <p:nvPr/>
        </p:nvGrpSpPr>
        <p:grpSpPr bwMode="auto">
          <a:xfrm>
            <a:off x="-36513" y="12700"/>
            <a:ext cx="9180513" cy="6873875"/>
            <a:chOff x="-23" y="8"/>
            <a:chExt cx="5783" cy="4330"/>
          </a:xfrm>
        </p:grpSpPr>
        <p:grpSp>
          <p:nvGrpSpPr>
            <p:cNvPr id="91" name="Group 3"/>
            <p:cNvGrpSpPr>
              <a:grpSpLocks/>
            </p:cNvGrpSpPr>
            <p:nvPr/>
          </p:nvGrpSpPr>
          <p:grpSpPr bwMode="auto">
            <a:xfrm>
              <a:off x="2012" y="1246"/>
              <a:ext cx="1938" cy="2185"/>
              <a:chOff x="1922" y="1126"/>
              <a:chExt cx="1938" cy="2185"/>
            </a:xfrm>
          </p:grpSpPr>
          <p:grpSp>
            <p:nvGrpSpPr>
              <p:cNvPr id="146" name="Group 4"/>
              <p:cNvGrpSpPr>
                <a:grpSpLocks/>
              </p:cNvGrpSpPr>
              <p:nvPr/>
            </p:nvGrpSpPr>
            <p:grpSpPr bwMode="auto">
              <a:xfrm>
                <a:off x="1924" y="1126"/>
                <a:ext cx="1936" cy="2185"/>
                <a:chOff x="1924" y="1126"/>
                <a:chExt cx="1936" cy="2185"/>
              </a:xfrm>
            </p:grpSpPr>
            <p:sp>
              <p:nvSpPr>
                <p:cNvPr id="176" name="Rectangle 5"/>
                <p:cNvSpPr>
                  <a:spLocks noChangeArrowheads="1"/>
                </p:cNvSpPr>
                <p:nvPr/>
              </p:nvSpPr>
              <p:spPr bwMode="auto">
                <a:xfrm>
                  <a:off x="1924" y="1126"/>
                  <a:ext cx="1719" cy="2185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tint val="5882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5400000" scaled="1"/>
                </a:gradFill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36" y="1149"/>
                  <a:ext cx="1824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80000"/>
                    <a:buFont typeface="Comic Sans MS" pitchFamily="66" charset="0"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Arial" charset="0"/>
                    </a:rPr>
                    <a:t>X</a:t>
                  </a:r>
                  <a:r>
                    <a:rPr kumimoji="0" lang="en-US" sz="2400" b="1" i="0" u="none" strike="noStrike" kern="1200" cap="none" spc="0" normalizeH="0" baseline="3000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</a:rPr>
                    <a:t>-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Freehand521 BT" pitchFamily="66" charset="0"/>
                      <a:ea typeface="+mn-ea"/>
                      <a:cs typeface="Arial" charset="0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</a:rPr>
                    <a:t>capture: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80000"/>
                    <a:buFont typeface="Comic Sans MS" pitchFamily="66" charset="0"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Arial" charset="0"/>
                    </a:rPr>
                    <a:t>X</a:t>
                  </a:r>
                  <a:r>
                    <a:rPr kumimoji="0" lang="en-US" sz="2400" b="1" i="0" u="none" strike="noStrike" kern="1200" cap="none" spc="0" normalizeH="0" baseline="3000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</a:rPr>
                    <a:t>-</a:t>
                  </a:r>
                  <a:r>
                    <a:rPr kumimoji="0" lang="en-US" sz="2000" b="1" i="0" u="none" strike="noStrike" kern="1200" cap="none" spc="0" normalizeH="0" baseline="3000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</a:rPr>
                    <a:t>p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  <a:sym typeface="Symbol" pitchFamily="18" charset="2"/>
                    </a:rPr>
                    <a:t>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Arial" charset="0"/>
                      <a:sym typeface="Symbol" pitchFamily="18" charset="2"/>
                    </a:rPr>
                    <a:t>LL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  <a:sym typeface="Symbol" pitchFamily="18" charset="2"/>
                    </a:rPr>
                    <a:t>+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  <a:sym typeface="Symbol" pitchFamily="18" charset="2"/>
                    </a:rPr>
                    <a:t> </a:t>
                  </a:r>
                  <a:r>
                    <a:rPr kumimoji="0" lang="en-US" sz="20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9999"/>
                      </a:solidFill>
                      <a:effectLst/>
                      <a:uLnTx/>
                      <a:uFillTx/>
                      <a:latin typeface="Verdana" pitchFamily="34" charset="0"/>
                      <a:ea typeface="+mn-ea"/>
                      <a:cs typeface="Arial" charset="0"/>
                      <a:sym typeface="Symbol" pitchFamily="18" charset="2"/>
                    </a:rPr>
                    <a:t>28 MeV</a:t>
                  </a:r>
                  <a:endParaRPr kumimoji="0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9999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47" name="Group 7"/>
              <p:cNvGrpSpPr>
                <a:grpSpLocks/>
              </p:cNvGrpSpPr>
              <p:nvPr/>
            </p:nvGrpSpPr>
            <p:grpSpPr bwMode="auto">
              <a:xfrm>
                <a:off x="1922" y="1633"/>
                <a:ext cx="1674" cy="1673"/>
                <a:chOff x="1922" y="1633"/>
                <a:chExt cx="1674" cy="1673"/>
              </a:xfrm>
            </p:grpSpPr>
            <p:grpSp>
              <p:nvGrpSpPr>
                <p:cNvPr id="148" name="Group 8"/>
                <p:cNvGrpSpPr>
                  <a:grpSpLocks/>
                </p:cNvGrpSpPr>
                <p:nvPr/>
              </p:nvGrpSpPr>
              <p:grpSpPr bwMode="auto">
                <a:xfrm>
                  <a:off x="1922" y="1633"/>
                  <a:ext cx="1674" cy="1673"/>
                  <a:chOff x="4086" y="1677"/>
                  <a:chExt cx="1674" cy="1673"/>
                </a:xfrm>
              </p:grpSpPr>
              <p:grpSp>
                <p:nvGrpSpPr>
                  <p:cNvPr id="1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086" y="1677"/>
                    <a:ext cx="1674" cy="1673"/>
                    <a:chOff x="4086" y="1677"/>
                    <a:chExt cx="1674" cy="1673"/>
                  </a:xfrm>
                </p:grpSpPr>
                <p:grpSp>
                  <p:nvGrpSpPr>
                    <p:cNvPr id="1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10" y="2402"/>
                      <a:ext cx="425" cy="314"/>
                      <a:chOff x="4710" y="2402"/>
                      <a:chExt cx="425" cy="314"/>
                    </a:xfrm>
                  </p:grpSpPr>
                  <p:sp>
                    <p:nvSpPr>
                      <p:cNvPr id="164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3" y="2570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5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6" y="2424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6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520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7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8" y="2402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8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65" y="2543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100000">
                            <a:srgbClr val="99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9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1" y="2529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0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92" y="2406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1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0" y="2405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100000">
                            <a:srgbClr val="99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2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80" y="2493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100000">
                            <a:srgbClr val="99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3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4" y="2534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99CC00"/>
                          </a:gs>
                          <a:gs pos="100000">
                            <a:srgbClr val="99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4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01" y="2507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75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10" y="2434"/>
                        <a:ext cx="137" cy="146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CC00"/>
                          </a:gs>
                          <a:gs pos="100000">
                            <a:srgbClr val="FFCC00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noFill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59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6" y="1677"/>
                      <a:ext cx="1674" cy="1673"/>
                      <a:chOff x="4086" y="1677"/>
                      <a:chExt cx="1674" cy="1673"/>
                    </a:xfrm>
                  </p:grpSpPr>
                  <p:sp>
                    <p:nvSpPr>
                      <p:cNvPr id="161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86" y="2238"/>
                        <a:ext cx="1673" cy="548"/>
                      </a:xfrm>
                      <a:prstGeom prst="ellipse">
                        <a:avLst/>
                      </a:prstGeom>
                      <a:noFill/>
                      <a:ln w="12700" cap="sq">
                        <a:solidFill>
                          <a:srgbClr val="6B6B6B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 rot="-2596757">
                        <a:off x="4087" y="2239"/>
                        <a:ext cx="1673" cy="548"/>
                      </a:xfrm>
                      <a:prstGeom prst="ellipse">
                        <a:avLst/>
                      </a:prstGeom>
                      <a:noFill/>
                      <a:ln w="12700" cap="sq">
                        <a:solidFill>
                          <a:srgbClr val="6B6B6B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63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 rot="-7437182">
                        <a:off x="4086" y="2240"/>
                        <a:ext cx="1673" cy="548"/>
                      </a:xfrm>
                      <a:prstGeom prst="ellipse">
                        <a:avLst/>
                      </a:prstGeom>
                      <a:noFill/>
                      <a:ln w="12700" cap="sq">
                        <a:solidFill>
                          <a:srgbClr val="6B6B6B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60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0" y="2166"/>
                      <a:ext cx="686" cy="695"/>
                    </a:xfrm>
                    <a:prstGeom prst="ellipse">
                      <a:avLst/>
                    </a:prstGeom>
                    <a:noFill/>
                    <a:ln w="12700" cap="sq">
                      <a:solidFill>
                        <a:srgbClr val="6B6B6B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5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732" y="2302"/>
                    <a:ext cx="320" cy="201"/>
                    <a:chOff x="4732" y="2302"/>
                    <a:chExt cx="320" cy="201"/>
                  </a:xfrm>
                </p:grpSpPr>
                <p:sp>
                  <p:nvSpPr>
                    <p:cNvPr id="155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5" y="2319"/>
                      <a:ext cx="137" cy="14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00"/>
                        </a:gs>
                        <a:gs pos="10000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56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2" y="2357"/>
                      <a:ext cx="137" cy="14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00"/>
                        </a:gs>
                        <a:gs pos="10000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157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0" y="2302"/>
                      <a:ext cx="137" cy="14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49" name="Group 32"/>
                <p:cNvGrpSpPr>
                  <a:grpSpLocks/>
                </p:cNvGrpSpPr>
                <p:nvPr/>
              </p:nvGrpSpPr>
              <p:grpSpPr bwMode="auto">
                <a:xfrm>
                  <a:off x="2658" y="2342"/>
                  <a:ext cx="232" cy="247"/>
                  <a:chOff x="4762" y="2329"/>
                  <a:chExt cx="232" cy="247"/>
                </a:xfrm>
              </p:grpSpPr>
              <p:sp>
                <p:nvSpPr>
                  <p:cNvPr id="15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2329"/>
                    <a:ext cx="137" cy="14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5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762" y="2439"/>
                    <a:ext cx="137" cy="13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9999"/>
                      </a:gs>
                      <a:gs pos="100000">
                        <a:srgbClr val="009999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150" name="Oval 35"/>
                <p:cNvSpPr>
                  <a:spLocks noChangeArrowheads="1"/>
                </p:cNvSpPr>
                <p:nvPr/>
              </p:nvSpPr>
              <p:spPr bwMode="auto">
                <a:xfrm>
                  <a:off x="2676" y="2253"/>
                  <a:ext cx="137" cy="14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92" name="Rectangle 36"/>
            <p:cNvSpPr>
              <a:spLocks noChangeArrowheads="1"/>
            </p:cNvSpPr>
            <p:nvPr/>
          </p:nvSpPr>
          <p:spPr bwMode="auto">
            <a:xfrm>
              <a:off x="-23" y="8"/>
              <a:ext cx="5783" cy="43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Oval 37"/>
            <p:cNvSpPr>
              <a:spLocks noChangeArrowheads="1"/>
            </p:cNvSpPr>
            <p:nvPr/>
          </p:nvSpPr>
          <p:spPr bwMode="auto">
            <a:xfrm>
              <a:off x="1436" y="668"/>
              <a:ext cx="951" cy="999"/>
            </a:xfrm>
            <a:prstGeom prst="ellipse">
              <a:avLst/>
            </a:prstGeom>
            <a:gradFill rotWithShape="0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AutoShape 38"/>
            <p:cNvSpPr>
              <a:spLocks noChangeArrowheads="1"/>
            </p:cNvSpPr>
            <p:nvPr/>
          </p:nvSpPr>
          <p:spPr bwMode="auto">
            <a:xfrm>
              <a:off x="1369" y="1065"/>
              <a:ext cx="312" cy="315"/>
            </a:xfrm>
            <a:prstGeom prst="irregularSeal1">
              <a:avLst/>
            </a:prstGeom>
            <a:gradFill rotWithShape="0">
              <a:gsLst>
                <a:gs pos="0">
                  <a:srgbClr val="FFFF00">
                    <a:gamma/>
                    <a:tint val="15294"/>
                    <a:invGamma/>
                  </a:srgbClr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" name="Oval 39"/>
            <p:cNvSpPr>
              <a:spLocks noChangeArrowheads="1"/>
            </p:cNvSpPr>
            <p:nvPr/>
          </p:nvSpPr>
          <p:spPr bwMode="auto">
            <a:xfrm>
              <a:off x="983" y="1163"/>
              <a:ext cx="136" cy="135"/>
            </a:xfrm>
            <a:prstGeom prst="ellipse">
              <a:avLst/>
            </a:prstGeom>
            <a:gradFill rotWithShape="0">
              <a:gsLst>
                <a:gs pos="0">
                  <a:srgbClr val="0033CC">
                    <a:gamma/>
                    <a:tint val="0"/>
                    <a:invGamma/>
                  </a:srgbClr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>
              <a:off x="1153" y="1231"/>
              <a:ext cx="249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>
              <a:off x="1863" y="1356"/>
              <a:ext cx="193" cy="67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1738" y="1262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auto">
            <a:xfrm>
              <a:off x="1739" y="1014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Line 44"/>
            <p:cNvSpPr>
              <a:spLocks noChangeShapeType="1"/>
            </p:cNvSpPr>
            <p:nvPr/>
          </p:nvSpPr>
          <p:spPr bwMode="auto">
            <a:xfrm flipV="1">
              <a:off x="1935" y="1031"/>
              <a:ext cx="707" cy="4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" name="Line 45"/>
            <p:cNvSpPr>
              <a:spLocks noChangeShapeType="1"/>
            </p:cNvSpPr>
            <p:nvPr/>
          </p:nvSpPr>
          <p:spPr bwMode="auto">
            <a:xfrm flipV="1">
              <a:off x="2055" y="1308"/>
              <a:ext cx="144" cy="9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Oval 46"/>
            <p:cNvSpPr>
              <a:spLocks noChangeArrowheads="1"/>
            </p:cNvSpPr>
            <p:nvPr/>
          </p:nvSpPr>
          <p:spPr bwMode="auto">
            <a:xfrm>
              <a:off x="2656" y="959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" name="Oval 47"/>
            <p:cNvSpPr>
              <a:spLocks noChangeArrowheads="1"/>
            </p:cNvSpPr>
            <p:nvPr/>
          </p:nvSpPr>
          <p:spPr bwMode="auto">
            <a:xfrm>
              <a:off x="2244" y="1500"/>
              <a:ext cx="143" cy="155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Text Box 48"/>
            <p:cNvSpPr txBox="1">
              <a:spLocks noChangeArrowheads="1"/>
            </p:cNvSpPr>
            <p:nvPr/>
          </p:nvSpPr>
          <p:spPr bwMode="auto">
            <a:xfrm>
              <a:off x="2487" y="1500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X</a:t>
              </a:r>
              <a:r>
                <a:rPr kumimoji="0" lang="en-US" sz="24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-</a:t>
              </a:r>
              <a:endParaRPr kumimoji="0" lang="en-US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615" y="1308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 GeV/c</a:t>
              </a: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06" name="Line 50"/>
            <p:cNvSpPr>
              <a:spLocks noChangeShapeType="1"/>
            </p:cNvSpPr>
            <p:nvPr/>
          </p:nvSpPr>
          <p:spPr bwMode="auto">
            <a:xfrm>
              <a:off x="1575" y="1257"/>
              <a:ext cx="170" cy="5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Line 51"/>
            <p:cNvSpPr>
              <a:spLocks noChangeShapeType="1"/>
            </p:cNvSpPr>
            <p:nvPr/>
          </p:nvSpPr>
          <p:spPr bwMode="auto">
            <a:xfrm flipV="1">
              <a:off x="1575" y="1111"/>
              <a:ext cx="161" cy="7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" name="AutoShape 52"/>
            <p:cNvSpPr>
              <a:spLocks noChangeArrowheads="1"/>
            </p:cNvSpPr>
            <p:nvPr/>
          </p:nvSpPr>
          <p:spPr bwMode="auto">
            <a:xfrm>
              <a:off x="1931" y="786"/>
              <a:ext cx="312" cy="315"/>
            </a:xfrm>
            <a:prstGeom prst="irregularSeal1">
              <a:avLst/>
            </a:prstGeom>
            <a:gradFill rotWithShape="0">
              <a:gsLst>
                <a:gs pos="0">
                  <a:srgbClr val="FFFF00">
                    <a:gamma/>
                    <a:tint val="15294"/>
                    <a:invGamma/>
                  </a:srgbClr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" name="Line 53"/>
            <p:cNvSpPr>
              <a:spLocks noChangeShapeType="1"/>
            </p:cNvSpPr>
            <p:nvPr/>
          </p:nvSpPr>
          <p:spPr bwMode="auto">
            <a:xfrm flipV="1">
              <a:off x="1862" y="943"/>
              <a:ext cx="204" cy="73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" name="Line 54"/>
            <p:cNvSpPr>
              <a:spLocks noChangeShapeType="1"/>
            </p:cNvSpPr>
            <p:nvPr/>
          </p:nvSpPr>
          <p:spPr bwMode="auto">
            <a:xfrm flipV="1">
              <a:off x="2103" y="870"/>
              <a:ext cx="291" cy="5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" name="Line 55"/>
            <p:cNvSpPr>
              <a:spLocks noChangeShapeType="1"/>
            </p:cNvSpPr>
            <p:nvPr/>
          </p:nvSpPr>
          <p:spPr bwMode="auto">
            <a:xfrm flipV="1">
              <a:off x="2103" y="755"/>
              <a:ext cx="322" cy="169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" name="Oval 56"/>
            <p:cNvSpPr>
              <a:spLocks noChangeArrowheads="1"/>
            </p:cNvSpPr>
            <p:nvPr/>
          </p:nvSpPr>
          <p:spPr bwMode="auto">
            <a:xfrm>
              <a:off x="2423" y="681"/>
              <a:ext cx="91" cy="9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" name="Oval 57"/>
            <p:cNvSpPr>
              <a:spLocks noChangeArrowheads="1"/>
            </p:cNvSpPr>
            <p:nvPr/>
          </p:nvSpPr>
          <p:spPr bwMode="auto">
            <a:xfrm>
              <a:off x="2473" y="812"/>
              <a:ext cx="91" cy="9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2468" y="606"/>
              <a:ext cx="595" cy="44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Kaons</a:t>
              </a:r>
            </a:p>
          </p:txBody>
        </p:sp>
        <p:sp>
          <p:nvSpPr>
            <p:cNvPr id="115" name="Line 59"/>
            <p:cNvSpPr>
              <a:spLocks noChangeShapeType="1"/>
            </p:cNvSpPr>
            <p:nvPr/>
          </p:nvSpPr>
          <p:spPr bwMode="auto">
            <a:xfrm flipV="1">
              <a:off x="2103" y="743"/>
              <a:ext cx="181" cy="181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Text Box 60"/>
            <p:cNvSpPr txBox="1">
              <a:spLocks noChangeArrowheads="1"/>
            </p:cNvSpPr>
            <p:nvPr/>
          </p:nvSpPr>
          <p:spPr bwMode="auto">
            <a:xfrm>
              <a:off x="2883" y="684"/>
              <a:ext cx="1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_</a:t>
              </a:r>
            </a:p>
          </p:txBody>
        </p:sp>
        <p:sp>
          <p:nvSpPr>
            <p:cNvPr id="117" name="Text Box 61"/>
            <p:cNvSpPr txBox="1">
              <a:spLocks noChangeArrowheads="1"/>
            </p:cNvSpPr>
            <p:nvPr/>
          </p:nvSpPr>
          <p:spPr bwMode="auto">
            <a:xfrm>
              <a:off x="2871" y="87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X</a:t>
              </a:r>
              <a:endParaRPr kumimoji="0" lang="en-US" sz="20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endParaRPr>
            </a:p>
          </p:txBody>
        </p:sp>
        <p:sp>
          <p:nvSpPr>
            <p:cNvPr id="118" name="Line 62"/>
            <p:cNvSpPr>
              <a:spLocks noChangeShapeType="1"/>
            </p:cNvSpPr>
            <p:nvPr/>
          </p:nvSpPr>
          <p:spPr bwMode="auto">
            <a:xfrm>
              <a:off x="2199" y="1308"/>
              <a:ext cx="96" cy="192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AutoShape 63"/>
            <p:cNvSpPr>
              <a:spLocks/>
            </p:cNvSpPr>
            <p:nvPr/>
          </p:nvSpPr>
          <p:spPr bwMode="auto">
            <a:xfrm>
              <a:off x="3159" y="684"/>
              <a:ext cx="96" cy="432"/>
            </a:xfrm>
            <a:prstGeom prst="rightBrace">
              <a:avLst>
                <a:gd name="adj1" fmla="val 37500"/>
                <a:gd name="adj2" fmla="val 5092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0" name="Oval 64"/>
            <p:cNvSpPr>
              <a:spLocks noChangeArrowheads="1"/>
            </p:cNvSpPr>
            <p:nvPr/>
          </p:nvSpPr>
          <p:spPr bwMode="auto">
            <a:xfrm>
              <a:off x="2330" y="2637"/>
              <a:ext cx="2412" cy="826"/>
            </a:xfrm>
            <a:prstGeom prst="ellipse">
              <a:avLst/>
            </a:prstGeom>
            <a:noFill/>
            <a:ln w="28575" cap="sq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" name="Oval 65"/>
            <p:cNvSpPr>
              <a:spLocks noChangeArrowheads="1"/>
            </p:cNvSpPr>
            <p:nvPr/>
          </p:nvSpPr>
          <p:spPr bwMode="auto">
            <a:xfrm rot="-2596757">
              <a:off x="2331" y="2639"/>
              <a:ext cx="2412" cy="826"/>
            </a:xfrm>
            <a:prstGeom prst="ellipse">
              <a:avLst/>
            </a:prstGeom>
            <a:noFill/>
            <a:ln w="28575" cap="sq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Oval 66"/>
            <p:cNvSpPr>
              <a:spLocks noChangeArrowheads="1"/>
            </p:cNvSpPr>
            <p:nvPr/>
          </p:nvSpPr>
          <p:spPr bwMode="auto">
            <a:xfrm rot="-7437182">
              <a:off x="2275" y="2658"/>
              <a:ext cx="2523" cy="789"/>
            </a:xfrm>
            <a:prstGeom prst="ellipse">
              <a:avLst/>
            </a:prstGeom>
            <a:noFill/>
            <a:ln w="28575" cap="sq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3" name="Oval 67"/>
            <p:cNvSpPr>
              <a:spLocks noChangeArrowheads="1"/>
            </p:cNvSpPr>
            <p:nvPr/>
          </p:nvSpPr>
          <p:spPr bwMode="auto">
            <a:xfrm>
              <a:off x="3061" y="2553"/>
              <a:ext cx="951" cy="999"/>
            </a:xfrm>
            <a:prstGeom prst="ellipse">
              <a:avLst/>
            </a:prstGeom>
            <a:gradFill rotWithShape="0">
              <a:gsLst>
                <a:gs pos="0">
                  <a:srgbClr val="CCFF33">
                    <a:gamma/>
                    <a:tint val="0"/>
                    <a:invGamma/>
                  </a:srgbClr>
                </a:gs>
                <a:gs pos="100000">
                  <a:srgbClr val="CCFF33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AutoShape 68"/>
            <p:cNvSpPr>
              <a:spLocks noChangeArrowheads="1"/>
            </p:cNvSpPr>
            <p:nvPr/>
          </p:nvSpPr>
          <p:spPr bwMode="auto">
            <a:xfrm rot="10316385" flipV="1">
              <a:off x="2951" y="2087"/>
              <a:ext cx="298" cy="833"/>
            </a:xfrm>
            <a:prstGeom prst="curvedLeftArrow">
              <a:avLst>
                <a:gd name="adj1" fmla="val 26555"/>
                <a:gd name="adj2" fmla="val 82461"/>
                <a:gd name="adj3" fmla="val 33333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540000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5" name="Oval 69"/>
            <p:cNvSpPr>
              <a:spLocks noChangeArrowheads="1"/>
            </p:cNvSpPr>
            <p:nvPr/>
          </p:nvSpPr>
          <p:spPr bwMode="auto">
            <a:xfrm>
              <a:off x="3117" y="2015"/>
              <a:ext cx="143" cy="155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Oval 70"/>
            <p:cNvSpPr>
              <a:spLocks noChangeArrowheads="1"/>
            </p:cNvSpPr>
            <p:nvPr/>
          </p:nvSpPr>
          <p:spPr bwMode="auto">
            <a:xfrm>
              <a:off x="3254" y="2847"/>
              <a:ext cx="143" cy="155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7" name="Oval 71"/>
            <p:cNvSpPr>
              <a:spLocks noChangeArrowheads="1"/>
            </p:cNvSpPr>
            <p:nvPr/>
          </p:nvSpPr>
          <p:spPr bwMode="auto">
            <a:xfrm>
              <a:off x="3424" y="2715"/>
              <a:ext cx="143" cy="155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8" name="Text Box 72"/>
            <p:cNvSpPr txBox="1">
              <a:spLocks noChangeArrowheads="1"/>
            </p:cNvSpPr>
            <p:nvPr/>
          </p:nvSpPr>
          <p:spPr bwMode="auto">
            <a:xfrm>
              <a:off x="3356" y="2881"/>
              <a:ext cx="4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BBE0E3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L</a:t>
              </a:r>
            </a:p>
          </p:txBody>
        </p:sp>
        <p:sp>
          <p:nvSpPr>
            <p:cNvPr id="129" name="Text Box 73"/>
            <p:cNvSpPr txBox="1">
              <a:spLocks noChangeArrowheads="1"/>
            </p:cNvSpPr>
            <p:nvPr/>
          </p:nvSpPr>
          <p:spPr bwMode="auto">
            <a:xfrm>
              <a:off x="3543" y="2720"/>
              <a:ext cx="4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L</a:t>
              </a:r>
            </a:p>
          </p:txBody>
        </p:sp>
        <p:sp>
          <p:nvSpPr>
            <p:cNvPr id="130" name="Text Box 74"/>
            <p:cNvSpPr txBox="1">
              <a:spLocks noChangeArrowheads="1"/>
            </p:cNvSpPr>
            <p:nvPr/>
          </p:nvSpPr>
          <p:spPr bwMode="auto">
            <a:xfrm>
              <a:off x="3303" y="780"/>
              <a:ext cx="7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trigger</a:t>
              </a:r>
            </a:p>
          </p:txBody>
        </p:sp>
        <p:sp>
          <p:nvSpPr>
            <p:cNvPr id="131" name="Text Box 75"/>
            <p:cNvSpPr txBox="1">
              <a:spLocks noChangeArrowheads="1"/>
            </p:cNvSpPr>
            <p:nvPr/>
          </p:nvSpPr>
          <p:spPr bwMode="auto">
            <a:xfrm>
              <a:off x="759" y="1068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p</a:t>
              </a:r>
            </a:p>
          </p:txBody>
        </p:sp>
        <p:sp>
          <p:nvSpPr>
            <p:cNvPr id="132" name="Text Box 76"/>
            <p:cNvSpPr txBox="1">
              <a:spLocks noChangeArrowheads="1"/>
            </p:cNvSpPr>
            <p:nvPr/>
          </p:nvSpPr>
          <p:spPr bwMode="auto">
            <a:xfrm>
              <a:off x="759" y="92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_</a:t>
              </a:r>
            </a:p>
          </p:txBody>
        </p:sp>
        <p:sp>
          <p:nvSpPr>
            <p:cNvPr id="133" name="Line 77"/>
            <p:cNvSpPr>
              <a:spLocks noChangeShapeType="1"/>
            </p:cNvSpPr>
            <p:nvPr/>
          </p:nvSpPr>
          <p:spPr bwMode="auto">
            <a:xfrm>
              <a:off x="2368" y="1658"/>
              <a:ext cx="640" cy="37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4" name="AutoShape 78"/>
            <p:cNvSpPr>
              <a:spLocks noChangeArrowheads="1"/>
            </p:cNvSpPr>
            <p:nvPr/>
          </p:nvSpPr>
          <p:spPr bwMode="auto">
            <a:xfrm>
              <a:off x="4059" y="602"/>
              <a:ext cx="1147" cy="1280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CCFF">
                    <a:gamma/>
                    <a:tint val="0"/>
                    <a:invGamma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Slowing down and capture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of </a:t>
              </a: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X</a:t>
              </a:r>
              <a:r>
                <a:rPr kumimoji="0" lang="en-US" sz="18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-</a:t>
              </a: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secondary target nucleus</a:t>
              </a:r>
            </a:p>
          </p:txBody>
        </p:sp>
        <p:sp>
          <p:nvSpPr>
            <p:cNvPr id="135" name="AutoShape 79"/>
            <p:cNvSpPr>
              <a:spLocks noChangeArrowheads="1"/>
            </p:cNvSpPr>
            <p:nvPr/>
          </p:nvSpPr>
          <p:spPr bwMode="auto">
            <a:xfrm>
              <a:off x="747" y="2325"/>
              <a:ext cx="1089" cy="916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CCFF">
                    <a:gamma/>
                    <a:tint val="0"/>
                    <a:invGamma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Hyperon-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antihyperon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production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at threshold</a:t>
              </a:r>
            </a:p>
          </p:txBody>
        </p:sp>
        <p:sp>
          <p:nvSpPr>
            <p:cNvPr id="136" name="Text Box 80"/>
            <p:cNvSpPr txBox="1">
              <a:spLocks noChangeArrowheads="1"/>
            </p:cNvSpPr>
            <p:nvPr/>
          </p:nvSpPr>
          <p:spPr bwMode="auto">
            <a:xfrm>
              <a:off x="3162" y="3120"/>
              <a:ext cx="806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+28MeV</a:t>
              </a:r>
            </a:p>
          </p:txBody>
        </p:sp>
        <p:grpSp>
          <p:nvGrpSpPr>
            <p:cNvPr id="137" name="Group 81"/>
            <p:cNvGrpSpPr>
              <a:grpSpLocks/>
            </p:cNvGrpSpPr>
            <p:nvPr/>
          </p:nvGrpSpPr>
          <p:grpSpPr bwMode="auto">
            <a:xfrm>
              <a:off x="2140" y="2220"/>
              <a:ext cx="798" cy="328"/>
              <a:chOff x="2050" y="2100"/>
              <a:chExt cx="798" cy="328"/>
            </a:xfrm>
          </p:grpSpPr>
          <p:sp>
            <p:nvSpPr>
              <p:cNvPr id="144" name="Freeform 82"/>
              <p:cNvSpPr>
                <a:spLocks noChangeAspect="1"/>
              </p:cNvSpPr>
              <p:nvPr/>
            </p:nvSpPr>
            <p:spPr bwMode="auto">
              <a:xfrm>
                <a:off x="2242" y="2227"/>
                <a:ext cx="606" cy="156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84" y="37"/>
                  </a:cxn>
                  <a:cxn ang="0">
                    <a:pos x="264" y="489"/>
                  </a:cxn>
                  <a:cxn ang="0">
                    <a:pos x="440" y="33"/>
                  </a:cxn>
                  <a:cxn ang="0">
                    <a:pos x="620" y="489"/>
                  </a:cxn>
                  <a:cxn ang="0">
                    <a:pos x="800" y="41"/>
                  </a:cxn>
                  <a:cxn ang="0">
                    <a:pos x="976" y="493"/>
                  </a:cxn>
                  <a:cxn ang="0">
                    <a:pos x="1152" y="33"/>
                  </a:cxn>
                  <a:cxn ang="0">
                    <a:pos x="1328" y="493"/>
                  </a:cxn>
                  <a:cxn ang="0">
                    <a:pos x="1424" y="257"/>
                  </a:cxn>
                </a:cxnLst>
                <a:rect l="0" t="0" r="r" b="b"/>
                <a:pathLst>
                  <a:path w="1424" h="530">
                    <a:moveTo>
                      <a:pt x="0" y="265"/>
                    </a:moveTo>
                    <a:cubicBezTo>
                      <a:pt x="20" y="132"/>
                      <a:pt x="40" y="0"/>
                      <a:pt x="84" y="37"/>
                    </a:cubicBezTo>
                    <a:cubicBezTo>
                      <a:pt x="128" y="74"/>
                      <a:pt x="205" y="490"/>
                      <a:pt x="264" y="489"/>
                    </a:cubicBezTo>
                    <a:cubicBezTo>
                      <a:pt x="323" y="488"/>
                      <a:pt x="381" y="33"/>
                      <a:pt x="440" y="33"/>
                    </a:cubicBezTo>
                    <a:cubicBezTo>
                      <a:pt x="499" y="33"/>
                      <a:pt x="560" y="488"/>
                      <a:pt x="620" y="489"/>
                    </a:cubicBezTo>
                    <a:cubicBezTo>
                      <a:pt x="680" y="490"/>
                      <a:pt x="741" y="40"/>
                      <a:pt x="800" y="41"/>
                    </a:cubicBezTo>
                    <a:cubicBezTo>
                      <a:pt x="859" y="42"/>
                      <a:pt x="917" y="494"/>
                      <a:pt x="976" y="493"/>
                    </a:cubicBezTo>
                    <a:cubicBezTo>
                      <a:pt x="1035" y="492"/>
                      <a:pt x="1093" y="33"/>
                      <a:pt x="1152" y="33"/>
                    </a:cubicBezTo>
                    <a:cubicBezTo>
                      <a:pt x="1211" y="33"/>
                      <a:pt x="1283" y="456"/>
                      <a:pt x="1328" y="493"/>
                    </a:cubicBezTo>
                    <a:cubicBezTo>
                      <a:pt x="1373" y="530"/>
                      <a:pt x="1398" y="393"/>
                      <a:pt x="1424" y="257"/>
                    </a:cubicBezTo>
                  </a:path>
                </a:pathLst>
              </a:custGeom>
              <a:noFill/>
              <a:ln w="28575" cap="flat" cmpd="sng">
                <a:solidFill>
                  <a:srgbClr val="009999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5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2050" y="2100"/>
                <a:ext cx="354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9999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Arial" charset="0"/>
                  </a:rPr>
                  <a:t>g</a:t>
                </a:r>
              </a:p>
            </p:txBody>
          </p:sp>
        </p:grpSp>
        <p:sp>
          <p:nvSpPr>
            <p:cNvPr id="138" name="AutoShape 84"/>
            <p:cNvSpPr>
              <a:spLocks noChangeArrowheads="1"/>
            </p:cNvSpPr>
            <p:nvPr/>
          </p:nvSpPr>
          <p:spPr bwMode="auto">
            <a:xfrm>
              <a:off x="4174" y="3320"/>
              <a:ext cx="1484" cy="594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CCCCFF">
                    <a:gamma/>
                    <a:tint val="0"/>
                    <a:invGamma/>
                  </a:srgbClr>
                </a:gs>
                <a:gs pos="100000">
                  <a:srgbClr val="CC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g</a:t>
              </a: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-spectroscopy with Ge-detectors</a:t>
              </a:r>
            </a:p>
          </p:txBody>
        </p:sp>
        <p:sp>
          <p:nvSpPr>
            <p:cNvPr id="139" name="Freeform 85"/>
            <p:cNvSpPr>
              <a:spLocks noChangeAspect="1"/>
            </p:cNvSpPr>
            <p:nvPr/>
          </p:nvSpPr>
          <p:spPr bwMode="auto">
            <a:xfrm flipH="1">
              <a:off x="3635" y="2956"/>
              <a:ext cx="606" cy="156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84" y="37"/>
                </a:cxn>
                <a:cxn ang="0">
                  <a:pos x="264" y="489"/>
                </a:cxn>
                <a:cxn ang="0">
                  <a:pos x="440" y="33"/>
                </a:cxn>
                <a:cxn ang="0">
                  <a:pos x="620" y="489"/>
                </a:cxn>
                <a:cxn ang="0">
                  <a:pos x="800" y="41"/>
                </a:cxn>
                <a:cxn ang="0">
                  <a:pos x="976" y="493"/>
                </a:cxn>
                <a:cxn ang="0">
                  <a:pos x="1152" y="33"/>
                </a:cxn>
                <a:cxn ang="0">
                  <a:pos x="1328" y="493"/>
                </a:cxn>
                <a:cxn ang="0">
                  <a:pos x="1424" y="257"/>
                </a:cxn>
              </a:cxnLst>
              <a:rect l="0" t="0" r="r" b="b"/>
              <a:pathLst>
                <a:path w="1424" h="530">
                  <a:moveTo>
                    <a:pt x="0" y="265"/>
                  </a:moveTo>
                  <a:cubicBezTo>
                    <a:pt x="20" y="132"/>
                    <a:pt x="40" y="0"/>
                    <a:pt x="84" y="37"/>
                  </a:cubicBezTo>
                  <a:cubicBezTo>
                    <a:pt x="128" y="74"/>
                    <a:pt x="205" y="490"/>
                    <a:pt x="264" y="489"/>
                  </a:cubicBezTo>
                  <a:cubicBezTo>
                    <a:pt x="323" y="488"/>
                    <a:pt x="381" y="33"/>
                    <a:pt x="440" y="33"/>
                  </a:cubicBezTo>
                  <a:cubicBezTo>
                    <a:pt x="499" y="33"/>
                    <a:pt x="560" y="488"/>
                    <a:pt x="620" y="489"/>
                  </a:cubicBezTo>
                  <a:cubicBezTo>
                    <a:pt x="680" y="490"/>
                    <a:pt x="741" y="40"/>
                    <a:pt x="800" y="41"/>
                  </a:cubicBezTo>
                  <a:cubicBezTo>
                    <a:pt x="859" y="42"/>
                    <a:pt x="917" y="494"/>
                    <a:pt x="976" y="493"/>
                  </a:cubicBezTo>
                  <a:cubicBezTo>
                    <a:pt x="1035" y="492"/>
                    <a:pt x="1093" y="33"/>
                    <a:pt x="1152" y="33"/>
                  </a:cubicBezTo>
                  <a:cubicBezTo>
                    <a:pt x="1211" y="33"/>
                    <a:pt x="1283" y="456"/>
                    <a:pt x="1328" y="493"/>
                  </a:cubicBezTo>
                  <a:cubicBezTo>
                    <a:pt x="1373" y="530"/>
                    <a:pt x="1398" y="393"/>
                    <a:pt x="1424" y="25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0" name="Text Box 86"/>
            <p:cNvSpPr txBox="1">
              <a:spLocks noChangeAspect="1" noChangeArrowheads="1"/>
            </p:cNvSpPr>
            <p:nvPr/>
          </p:nvSpPr>
          <p:spPr bwMode="auto">
            <a:xfrm>
              <a:off x="4239" y="2848"/>
              <a:ext cx="354" cy="32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g</a:t>
              </a:r>
            </a:p>
          </p:txBody>
        </p:sp>
        <p:sp>
          <p:nvSpPr>
            <p:cNvPr id="141" name="Rectangle 87"/>
            <p:cNvSpPr>
              <a:spLocks noChangeArrowheads="1"/>
            </p:cNvSpPr>
            <p:nvPr/>
          </p:nvSpPr>
          <p:spPr bwMode="auto">
            <a:xfrm>
              <a:off x="249" y="64"/>
              <a:ext cx="51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Unicode MS" pitchFamily="34" charset="-128"/>
                  <a:ea typeface="+mn-ea"/>
                  <a:cs typeface="Arial" charset="0"/>
                </a:rPr>
                <a:t>Production of Double Hypernuclei</a:t>
              </a:r>
            </a:p>
          </p:txBody>
        </p:sp>
        <p:sp>
          <p:nvSpPr>
            <p:cNvPr id="142" name="Rectangle 88"/>
            <p:cNvSpPr>
              <a:spLocks noChangeArrowheads="1"/>
            </p:cNvSpPr>
            <p:nvPr/>
          </p:nvSpPr>
          <p:spPr bwMode="auto">
            <a:xfrm>
              <a:off x="3244" y="2019"/>
              <a:ext cx="24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X</a:t>
              </a:r>
              <a:r>
                <a:rPr kumimoji="0" lang="en-US" sz="2000" b="1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-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(dss) p(uud) 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  <a:sym typeface="Symbol" pitchFamily="18" charset="2"/>
                </a:rPr>
                <a:t></a:t>
              </a: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  <a:sym typeface="Verdana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  <a:sym typeface="Verdana" pitchFamily="34" charset="0"/>
                </a:rPr>
                <a:t>L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  <a:sym typeface="Verdana" pitchFamily="34" charset="0"/>
                </a:rPr>
                <a:t>(uds)</a:t>
              </a:r>
              <a:r>
                <a:rPr kumimoji="0" 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  <a:sym typeface="Verdana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Arial" charset="0"/>
                  <a:sym typeface="Verdana" pitchFamily="34" charset="0"/>
                </a:rPr>
                <a:t>L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  <a:sym typeface="Verdana" pitchFamily="34" charset="0"/>
                </a:rPr>
                <a:t>(uds)</a:t>
              </a:r>
            </a:p>
          </p:txBody>
        </p:sp>
        <p:sp>
          <p:nvSpPr>
            <p:cNvPr id="143" name="Line 89"/>
            <p:cNvSpPr>
              <a:spLocks noChangeShapeType="1"/>
            </p:cNvSpPr>
            <p:nvPr/>
          </p:nvSpPr>
          <p:spPr bwMode="auto">
            <a:xfrm>
              <a:off x="113" y="482"/>
              <a:ext cx="52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107763" dir="27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Nucleon Structure Using </a:t>
            </a:r>
            <a:br>
              <a:rPr lang="en-IE" smtClean="0"/>
            </a:br>
            <a:r>
              <a:rPr lang="en-IE" smtClean="0"/>
              <a:t>Electromagnetic Processes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electromagnetic </a:t>
            </a:r>
            <a:r>
              <a:rPr lang="en-US" smtClean="0">
                <a:solidFill>
                  <a:srgbClr val="FF0000"/>
                </a:solidFill>
              </a:rPr>
              <a:t>form factors of the proton</a:t>
            </a:r>
            <a:r>
              <a:rPr lang="en-US" smtClean="0"/>
              <a:t> in the time-like region can be extracted from the cross section for the process: </a:t>
            </a:r>
          </a:p>
          <a:p>
            <a:pPr>
              <a:buFontTx/>
              <a:buNone/>
            </a:pPr>
            <a:r>
              <a:rPr lang="en-US" smtClean="0"/>
              <a:t>                                             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pp  e</a:t>
            </a:r>
            <a:r>
              <a:rPr lang="en-US" baseline="3000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baseline="30000" smtClean="0">
                <a:solidFill>
                  <a:srgbClr val="FF0000"/>
                </a:solidFill>
                <a:sym typeface="Symbol" pitchFamily="18" charset="2"/>
              </a:rPr>
              <a:t>-</a:t>
            </a:r>
          </a:p>
          <a:p>
            <a:pPr lvl="1"/>
            <a:r>
              <a:rPr lang="en-IE" smtClean="0"/>
              <a:t>Moduli of form factors using angular distribution</a:t>
            </a:r>
          </a:p>
          <a:p>
            <a:pPr lvl="1"/>
            <a:r>
              <a:rPr lang="en-IE" smtClean="0"/>
              <a:t>Extend q</a:t>
            </a:r>
            <a:r>
              <a:rPr lang="en-IE" baseline="30000" smtClean="0"/>
              <a:t>2</a:t>
            </a:r>
            <a:r>
              <a:rPr lang="en-IE" smtClean="0"/>
              <a:t> range</a:t>
            </a:r>
          </a:p>
          <a:p>
            <a:pPr lvl="1"/>
            <a:r>
              <a:rPr lang="en-IE" smtClean="0"/>
              <a:t>Improve accuracy of measurement</a:t>
            </a:r>
            <a:endParaRPr lang="it-IT" smtClean="0"/>
          </a:p>
          <a:p>
            <a:r>
              <a:rPr lang="it-IT" smtClean="0">
                <a:solidFill>
                  <a:srgbClr val="FF0000"/>
                </a:solidFill>
              </a:rPr>
              <a:t>Hard Scattering Processes </a:t>
            </a:r>
            <a:r>
              <a:rPr lang="it-IT" smtClean="0">
                <a:solidFill>
                  <a:schemeClr val="tx2"/>
                </a:solidFill>
              </a:rPr>
              <a:t>(</a:t>
            </a:r>
            <a:r>
              <a:rPr lang="it-IT" smtClean="0">
                <a:solidFill>
                  <a:schemeClr val="tx2"/>
                </a:solidFill>
                <a:sym typeface="Symbol"/>
              </a:rPr>
              <a:t>pp  )</a:t>
            </a:r>
          </a:p>
          <a:p>
            <a:pPr>
              <a:buNone/>
            </a:pPr>
            <a:r>
              <a:rPr lang="en-IE" smtClean="0">
                <a:solidFill>
                  <a:schemeClr val="tx2"/>
                </a:solidFill>
                <a:sym typeface="Symbol"/>
              </a:rPr>
              <a:t>	(test of factorization)</a:t>
            </a:r>
            <a:endParaRPr lang="it-IT" smtClean="0">
              <a:solidFill>
                <a:schemeClr val="tx2"/>
              </a:solidFill>
            </a:endParaRPr>
          </a:p>
          <a:p>
            <a:r>
              <a:rPr lang="it-IT" smtClean="0">
                <a:solidFill>
                  <a:srgbClr val="000099"/>
                </a:solidFill>
              </a:rPr>
              <a:t>Transverse parton distribution functions in </a:t>
            </a:r>
            <a:r>
              <a:rPr lang="it-IT" smtClean="0">
                <a:solidFill>
                  <a:srgbClr val="FF0000"/>
                </a:solidFill>
              </a:rPr>
              <a:t>Drell-Yan</a:t>
            </a:r>
            <a:r>
              <a:rPr lang="it-IT" smtClean="0"/>
              <a:t> production.</a:t>
            </a:r>
          </a:p>
          <a:p>
            <a:pPr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Physics Performance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Monte Carlo Simulations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Event generators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with accurate decay models for the individual physics channels as well as for the relevant background channels (e.g.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Dual Parton Model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,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UrQMD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, ...).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Particle tracking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through the complete 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  <a:sym typeface="Symbol" pitchFamily="18" charset="2"/>
              </a:rPr>
              <a:t>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PANDA detector by using the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GEANT4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transport code.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Digitization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which models the signals of the individual detectors and their processing in the frontend electronics.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Reconstruction and identification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of charged and neutral particles, providing lists of particle candidates for the physics analysis.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	</a:t>
            </a:r>
            <a:r>
              <a:rPr lang="it-IT" u="sng" kern="0" smtClean="0">
                <a:solidFill>
                  <a:srgbClr val="3333CC"/>
                </a:solidFill>
                <a:latin typeface="Arial"/>
                <a:cs typeface="+mn-cs"/>
              </a:rPr>
              <a:t>Kalman Filter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for charged particle tracking.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High-level analysis tools which allow to make use of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vertex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and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kinematical fits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 and to reconstruct </a:t>
            </a:r>
            <a:r>
              <a:rPr lang="it-IT" kern="0" smtClean="0">
                <a:solidFill>
                  <a:srgbClr val="FF0000"/>
                </a:solidFill>
                <a:latin typeface="Arial"/>
                <a:cs typeface="+mn-cs"/>
              </a:rPr>
              <a:t>decay trees</a:t>
            </a:r>
            <a:r>
              <a:rPr lang="it-IT" kern="0" smtClean="0">
                <a:solidFill>
                  <a:srgbClr val="3333CC"/>
                </a:solidFill>
                <a:latin typeface="Arial"/>
                <a:cs typeface="+mn-cs"/>
              </a:rPr>
              <a:t>.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28797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Monte Carlo Performance</a:t>
            </a:r>
            <a:endParaRPr lang="it-IT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268413"/>
            <a:ext cx="29527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573463"/>
            <a:ext cx="27352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2987675" y="3213100"/>
          <a:ext cx="2286000" cy="368300"/>
        </p:xfrm>
        <a:graphic>
          <a:graphicData uri="http://schemas.openxmlformats.org/presentationml/2006/ole">
            <p:oleObj spid="_x0000_s114690" name="Equation" r:id="rId6" imgW="2286000" imgH="368280" progId="Equation.3">
              <p:embed/>
            </p:oleObj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500438"/>
            <a:ext cx="272573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1730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400" i="1">
                <a:solidFill>
                  <a:srgbClr val="000099"/>
                </a:solidFill>
              </a:rPr>
              <a:t>track reconstruction</a:t>
            </a:r>
          </a:p>
          <a:p>
            <a:pPr algn="ctr"/>
            <a:r>
              <a:rPr lang="it-IT" sz="1400" i="1">
                <a:solidFill>
                  <a:srgbClr val="000099"/>
                </a:solidFill>
              </a:rPr>
              <a:t>efficiency at 60</a:t>
            </a:r>
            <a:r>
              <a:rPr lang="it-IT" sz="1400" i="1" baseline="30000">
                <a:solidFill>
                  <a:srgbClr val="000099"/>
                </a:solidFill>
              </a:rPr>
              <a:t>0</a:t>
            </a:r>
            <a:r>
              <a:rPr lang="it-IT" sz="1400" i="1">
                <a:solidFill>
                  <a:srgbClr val="000099"/>
                </a:solidFill>
              </a:rPr>
              <a:t>.</a:t>
            </a:r>
          </a:p>
        </p:txBody>
      </p:sp>
      <p:graphicFrame>
        <p:nvGraphicFramePr>
          <p:cNvPr id="12" name="Group 48"/>
          <p:cNvGraphicFramePr>
            <a:graphicFrameLocks noGrp="1"/>
          </p:cNvGraphicFramePr>
          <p:nvPr/>
        </p:nvGraphicFramePr>
        <p:xfrm>
          <a:off x="5580063" y="2420938"/>
          <a:ext cx="3384550" cy="2332863"/>
        </p:xfrm>
        <a:graphic>
          <a:graphicData uri="http://schemas.openxmlformats.org/drawingml/2006/table">
            <a:tbl>
              <a:tblPr/>
              <a:tblGrid>
                <a:gridCol w="960437"/>
                <a:gridCol w="1152525"/>
                <a:gridCol w="1271588"/>
              </a:tblGrid>
              <a:tr h="736600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Central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(PbWO</a:t>
                      </a:r>
                      <a:r>
                        <a:rPr kumimoji="0" lang="it-IT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(Shashlik)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single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crystal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Cluster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5435600" y="1989138"/>
            <a:ext cx="358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Energy thresholds in the Calorimeters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Particle ID</a:t>
            </a:r>
            <a:endParaRPr lang="it-IT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39750" y="1412875"/>
            <a:ext cx="2638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Particle ID: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dE/dx </a:t>
            </a:r>
          </a:p>
          <a:p>
            <a:pPr marL="457200" lvl="1"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MVD,STT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Calorimeter information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DIRC counter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Muon detector</a:t>
            </a:r>
          </a:p>
        </p:txBody>
      </p:sp>
      <p:graphicFrame>
        <p:nvGraphicFramePr>
          <p:cNvPr id="10" name="Group 94"/>
          <p:cNvGraphicFramePr>
            <a:graphicFrameLocks noGrp="1"/>
          </p:cNvGraphicFramePr>
          <p:nvPr/>
        </p:nvGraphicFramePr>
        <p:xfrm>
          <a:off x="3708400" y="1341438"/>
          <a:ext cx="4321175" cy="2060258"/>
        </p:xfrm>
        <a:graphic>
          <a:graphicData uri="http://schemas.openxmlformats.org/drawingml/2006/table">
            <a:tbl>
              <a:tblPr/>
              <a:tblGrid>
                <a:gridCol w="504825"/>
                <a:gridCol w="1223963"/>
                <a:gridCol w="792162"/>
                <a:gridCol w="719138"/>
                <a:gridCol w="1081087"/>
              </a:tblGrid>
              <a:tr h="35877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VeryLoose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VeryTight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573463"/>
            <a:ext cx="31686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73463"/>
            <a:ext cx="30257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950913" y="5875338"/>
            <a:ext cx="3398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K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it-IT" sz="1400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VeryTight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Efficiency and contamination</a:t>
            </a:r>
          </a:p>
        </p:txBody>
      </p:sp>
      <p:sp>
        <p:nvSpPr>
          <p:cNvPr id="14" name="Text Box 98"/>
          <p:cNvSpPr txBox="1">
            <a:spLocks noChangeArrowheads="1"/>
          </p:cNvSpPr>
          <p:nvPr/>
        </p:nvSpPr>
        <p:spPr bwMode="auto">
          <a:xfrm>
            <a:off x="4716463" y="5876925"/>
            <a:ext cx="335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e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it-IT" sz="1400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VeryTight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Efficiency and contamination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4039-7345-49E6-9683-DF078B8CFB06}" type="slidenum">
              <a:rPr lang="it-IT"/>
              <a:pPr/>
              <a:t>39</a:t>
            </a:fld>
            <a:endParaRPr lang="it-IT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it-IT"/>
              <a:t>Charmonium Decays to </a:t>
            </a:r>
            <a:r>
              <a:rPr lang="it-IT" i="1">
                <a:latin typeface="Times New Roman" pitchFamily="18" charset="0"/>
              </a:rPr>
              <a:t>J/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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67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i="1">
                <a:latin typeface="Times New Roman" pitchFamily="18" charset="0"/>
              </a:rPr>
              <a:t>				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pp  cc  J/ + X, J/  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, (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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>
                <a:sym typeface="Symbol" pitchFamily="18" charset="2"/>
              </a:rPr>
              <a:t>Tagged by lepton pair with invariant mass equal to 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M(J/ )</a:t>
            </a:r>
            <a:r>
              <a:rPr lang="it-IT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>
                <a:sym typeface="Symbol" pitchFamily="18" charset="2"/>
              </a:rPr>
              <a:t>Main background source: misidentified 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+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-</a:t>
            </a:r>
            <a:r>
              <a:rPr lang="it-IT">
                <a:sym typeface="Symbol" pitchFamily="18" charset="2"/>
              </a:rPr>
              <a:t> pairs.</a:t>
            </a:r>
          </a:p>
          <a:p>
            <a:pPr>
              <a:lnSpc>
                <a:spcPct val="90000"/>
              </a:lnSpc>
            </a:pPr>
            <a:r>
              <a:rPr lang="it-IT">
                <a:sym typeface="Symbol" pitchFamily="18" charset="2"/>
              </a:rPr>
              <a:t>Electron analysis:</a:t>
            </a:r>
          </a:p>
          <a:p>
            <a:pPr lvl="1">
              <a:lnSpc>
                <a:spcPct val="90000"/>
              </a:lnSpc>
            </a:pPr>
            <a:r>
              <a:rPr lang="it-IT">
                <a:sym typeface="Symbol" pitchFamily="18" charset="2"/>
              </a:rPr>
              <a:t>two electron candidates: one </a:t>
            </a:r>
            <a:r>
              <a:rPr lang="it-IT">
                <a:latin typeface="Times New Roman" pitchFamily="18" charset="0"/>
                <a:sym typeface="Symbol" pitchFamily="18" charset="2"/>
              </a:rPr>
              <a:t>Loose</a:t>
            </a:r>
            <a:r>
              <a:rPr lang="it-IT">
                <a:sym typeface="Symbol" pitchFamily="18" charset="2"/>
              </a:rPr>
              <a:t> one </a:t>
            </a:r>
            <a:r>
              <a:rPr lang="it-IT">
                <a:latin typeface="Times New Roman" pitchFamily="18" charset="0"/>
                <a:sym typeface="Symbol" pitchFamily="18" charset="2"/>
              </a:rPr>
              <a:t>Tight</a:t>
            </a:r>
            <a:r>
              <a:rPr lang="it-IT">
                <a:sym typeface="Symbol" pitchFamily="18" charset="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it-IT">
                <a:sym typeface="Symbol" pitchFamily="18" charset="2"/>
              </a:rPr>
              <a:t>kinematic fit to 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J/  </a:t>
            </a:r>
            <a:r>
              <a:rPr lang="it-IT">
                <a:sym typeface="Symbol" pitchFamily="18" charset="2"/>
              </a:rPr>
              <a:t>hypothesis with vertex constraint.</a:t>
            </a: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P(fit) &gt; 0.001</a:t>
            </a:r>
            <a:r>
              <a:rPr lang="it-IT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>
                <a:sym typeface="Symbol" pitchFamily="18" charset="2"/>
              </a:rPr>
              <a:t>Additional cuts for exclusive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>
                <a:sym typeface="Symbol" pitchFamily="18" charset="2"/>
              </a:rPr>
              <a:t>	final states:</a:t>
            </a: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pp  J/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+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-</a:t>
            </a:r>
            <a:r>
              <a:rPr lang="it-IT">
                <a:sym typeface="Symbol" pitchFamily="18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pp  J/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0</a:t>
            </a:r>
            <a:r>
              <a:rPr lang="it-IT" i="1">
                <a:sym typeface="Symbol" pitchFamily="18" charset="2"/>
              </a:rPr>
              <a:t></a:t>
            </a:r>
            <a:r>
              <a:rPr lang="it-IT" i="1" baseline="30000">
                <a:sym typeface="Symbol" pitchFamily="18" charset="2"/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pp  </a:t>
            </a:r>
            <a:r>
              <a:rPr lang="it-IT" i="1" baseline="-25000">
                <a:latin typeface="Times New Roman" pitchFamily="18" charset="0"/>
                <a:sym typeface="Symbol" pitchFamily="18" charset="2"/>
              </a:rPr>
              <a:t>c1,c2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J/</a:t>
            </a:r>
            <a:endParaRPr lang="it-IT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pp  J/</a:t>
            </a:r>
            <a:endParaRPr lang="it-IT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it-IT" i="1">
                <a:latin typeface="Times New Roman" pitchFamily="18" charset="0"/>
                <a:sym typeface="Symbol" pitchFamily="18" charset="2"/>
              </a:rPr>
              <a:t>pp  J/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32117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5076825" y="3429000"/>
          <a:ext cx="1689100" cy="342900"/>
        </p:xfrm>
        <a:graphic>
          <a:graphicData uri="http://schemas.openxmlformats.org/presentationml/2006/ole">
            <p:oleObj spid="_x0000_s14338" name="Equation" r:id="rId4" imgW="16887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165B-1BBC-4CAC-9883-4CFE603B3AA9}" type="slidenum">
              <a:rPr lang="it-IT"/>
              <a:pPr/>
              <a:t>4</a:t>
            </a:fld>
            <a:endParaRPr lang="it-IT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25509"/>
          </a:xfrm>
        </p:spPr>
        <p:txBody>
          <a:bodyPr>
            <a:noAutofit/>
          </a:bodyPr>
          <a:lstStyle/>
          <a:p>
            <a:r>
              <a:rPr lang="it-IT" sz="2800"/>
              <a:t>Theoretical Approaches to </a:t>
            </a:r>
            <a:br>
              <a:rPr lang="it-IT" sz="2800"/>
            </a:br>
            <a:r>
              <a:rPr lang="it-IT" sz="2800"/>
              <a:t>non-perturbative QCD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8413"/>
            <a:ext cx="8643997" cy="5160983"/>
          </a:xfrm>
        </p:spPr>
        <p:txBody>
          <a:bodyPr>
            <a:normAutofit lnSpcReduction="10000"/>
          </a:bodyPr>
          <a:lstStyle/>
          <a:p>
            <a:r>
              <a:rPr lang="it-IT" sz="1800">
                <a:solidFill>
                  <a:srgbClr val="FF0000"/>
                </a:solidFill>
              </a:rPr>
              <a:t>Potential models. </a:t>
            </a:r>
            <a:r>
              <a:rPr lang="it-IT" sz="1800"/>
              <a:t>Bound systems of heavy quarks can be treated in the framework of non-relativistic potential models, with forms which reproduce the asymptotic behaviour of QCD.  Masses and widths are obtained by solving Schr</a:t>
            </a:r>
            <a:r>
              <a:rPr lang="en-US" sz="1800"/>
              <a:t>ödinger’s equation.</a:t>
            </a:r>
          </a:p>
          <a:p>
            <a:r>
              <a:rPr lang="it-IT" sz="1800">
                <a:solidFill>
                  <a:srgbClr val="FF0000"/>
                </a:solidFill>
              </a:rPr>
              <a:t>Lattice QCD (LQCD)</a:t>
            </a:r>
            <a:r>
              <a:rPr lang="it-IT" sz="1800"/>
              <a:t> </a:t>
            </a:r>
          </a:p>
          <a:p>
            <a:pPr lvl="1"/>
            <a:r>
              <a:rPr lang="it-IT" sz="1800"/>
              <a:t>The QCD equations of motions are discretized on a 4-dimensional space-time lattice and solved by large-scale computer simulations.</a:t>
            </a:r>
          </a:p>
          <a:p>
            <a:pPr lvl="1"/>
            <a:r>
              <a:rPr lang="it-IT" sz="1800"/>
              <a:t>Enormous progress in recent years (e.g. gradual transition from quenched to unquenched calculations).</a:t>
            </a:r>
          </a:p>
          <a:p>
            <a:pPr lvl="1"/>
            <a:r>
              <a:rPr lang="it-IT" sz="1800"/>
              <a:t>Ever increasing precision, thanks also to sinergies with EFT.</a:t>
            </a:r>
          </a:p>
          <a:p>
            <a:r>
              <a:rPr lang="it-IT" sz="1800">
                <a:solidFill>
                  <a:srgbClr val="FF0000"/>
                </a:solidFill>
              </a:rPr>
              <a:t>Effective Field Theories (EFT)</a:t>
            </a:r>
          </a:p>
          <a:p>
            <a:pPr>
              <a:buFontTx/>
              <a:buNone/>
            </a:pPr>
            <a:r>
              <a:rPr lang="it-IT" sz="1800"/>
              <a:t>	They exploit the symmetries of QCD and the existence of hierarchies of scales to provide effective lagrangians that are equivalent to QCD for the problem at hand.</a:t>
            </a:r>
          </a:p>
          <a:p>
            <a:pPr lvl="1"/>
            <a:r>
              <a:rPr lang="it-IT" sz="1800"/>
              <a:t>With quark and gluon degrees of freedom (e.g. Non Relativistic QCD or </a:t>
            </a:r>
            <a:r>
              <a:rPr lang="it-IT" sz="1800">
                <a:solidFill>
                  <a:srgbClr val="FF0000"/>
                </a:solidFill>
              </a:rPr>
              <a:t>NRQCD</a:t>
            </a:r>
            <a:r>
              <a:rPr lang="it-IT" sz="1800"/>
              <a:t>)</a:t>
            </a:r>
          </a:p>
          <a:p>
            <a:pPr lvl="1"/>
            <a:r>
              <a:rPr lang="it-IT" sz="1800"/>
              <a:t>With hadronic degrees of freedom (e.g. </a:t>
            </a:r>
            <a:r>
              <a:rPr lang="it-IT" sz="1800">
                <a:solidFill>
                  <a:srgbClr val="FF0000"/>
                </a:solidFill>
              </a:rPr>
              <a:t>Chiral Perturbation Theory</a:t>
            </a:r>
            <a:r>
              <a:rPr lang="it-IT" sz="18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7F81-60F7-415E-B9D9-3961C353B4B0}" type="slidenum">
              <a:rPr lang="it-IT"/>
              <a:pPr/>
              <a:t>40</a:t>
            </a:fld>
            <a:endParaRPr lang="it-IT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5580063" y="4221163"/>
            <a:ext cx="2873375" cy="174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99"/>
                </a:solidFill>
              </a:rPr>
              <a:t>Main background process:</a:t>
            </a:r>
          </a:p>
          <a:p>
            <a:pPr algn="ctr"/>
            <a:endParaRPr lang="it-IT">
              <a:solidFill>
                <a:srgbClr val="000099"/>
              </a:solidFill>
              <a:latin typeface="Times New Roman" pitchFamily="18" charset="0"/>
              <a:sym typeface="Symbol" pitchFamily="18" charset="2"/>
            </a:endParaRPr>
          </a:p>
          <a:p>
            <a:pPr algn="ctr"/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pp 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algn="ctr"/>
            <a:endParaRPr lang="it-IT">
              <a:solidFill>
                <a:srgbClr val="000099"/>
              </a:solidFill>
              <a:latin typeface="Times New Roman" pitchFamily="18" charset="0"/>
              <a:sym typeface="Symbol" pitchFamily="18" charset="2"/>
            </a:endParaRPr>
          </a:p>
          <a:p>
            <a:pPr algn="ctr"/>
            <a:r>
              <a:rPr lang="it-IT">
                <a:solidFill>
                  <a:srgbClr val="000099"/>
                </a:solidFill>
                <a:sym typeface="Symbol" pitchFamily="18" charset="2"/>
              </a:rPr>
              <a:t>Estimated background </a:t>
            </a:r>
          </a:p>
          <a:p>
            <a:pPr algn="ctr"/>
            <a:r>
              <a:rPr lang="it-IT">
                <a:solidFill>
                  <a:srgbClr val="000099"/>
                </a:solidFill>
                <a:sym typeface="Symbol" pitchFamily="18" charset="2"/>
              </a:rPr>
              <a:t>cross section &lt; 10 pb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it-IT" i="1">
                <a:latin typeface="Times New Roman" pitchFamily="18" charset="0"/>
                <a:sym typeface="Symbol" pitchFamily="18" charset="2"/>
              </a:rPr>
              <a:t>pp  J/ 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  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 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</a:t>
            </a:r>
            <a:r>
              <a:rPr lang="it-IT">
                <a:sym typeface="Symbol" pitchFamily="18" charset="2"/>
              </a:rPr>
              <a:t> </a:t>
            </a: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905250"/>
            <a:ext cx="33385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96975"/>
            <a:ext cx="398621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3514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i="1">
                <a:solidFill>
                  <a:srgbClr val="000099"/>
                </a:solidFill>
                <a:latin typeface="Times New Roman" pitchFamily="18" charset="0"/>
              </a:rPr>
              <a:t>J/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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 selection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0099"/>
                </a:solidFill>
                <a:sym typeface="Symbol" pitchFamily="18" charset="2"/>
              </a:rPr>
              <a:t>two pion candidates (</a:t>
            </a:r>
            <a:r>
              <a:rPr lang="it-IT">
                <a:latin typeface="Times New Roman" pitchFamily="18" charset="0"/>
                <a:sym typeface="Symbol" pitchFamily="18" charset="2"/>
              </a:rPr>
              <a:t>VeryLoose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0099"/>
                </a:solidFill>
                <a:sym typeface="Symbol" pitchFamily="18" charset="2"/>
              </a:rPr>
              <a:t>vertex fit to 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J/</a:t>
            </a:r>
            <a:r>
              <a:rPr lang="it-IT" i="1" baseline="30000">
                <a:solidFill>
                  <a:srgbClr val="000099"/>
                </a:solidFill>
                <a:sym typeface="Symbol" pitchFamily="18" charset="2"/>
              </a:rPr>
              <a:t>+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</a:t>
            </a:r>
            <a:r>
              <a:rPr lang="it-IT" i="1" baseline="30000">
                <a:solidFill>
                  <a:srgbClr val="000099"/>
                </a:solidFill>
                <a:sym typeface="Symbol" pitchFamily="18" charset="2"/>
              </a:rPr>
              <a:t>-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 </a:t>
            </a:r>
          </a:p>
        </p:txBody>
      </p:sp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971550" y="2492375"/>
          <a:ext cx="3022600" cy="673100"/>
        </p:xfrm>
        <a:graphic>
          <a:graphicData uri="http://schemas.openxmlformats.org/presentationml/2006/ole">
            <p:oleObj spid="_x0000_s15362" name="Equation" r:id="rId5" imgW="302256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FC28-1520-4AE2-80FC-9BE25328394E}" type="slidenum">
              <a:rPr lang="it-IT"/>
              <a:pPr/>
              <a:t>41</a:t>
            </a:fld>
            <a:endParaRPr lang="it-IT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5219700" y="1916113"/>
            <a:ext cx="2873375" cy="14747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99"/>
                </a:solidFill>
              </a:rPr>
              <a:t>Main background process:</a:t>
            </a:r>
          </a:p>
          <a:p>
            <a:pPr algn="ctr"/>
            <a:endParaRPr lang="it-IT">
              <a:solidFill>
                <a:srgbClr val="000099"/>
              </a:solidFill>
              <a:latin typeface="Times New Roman" pitchFamily="18" charset="0"/>
              <a:sym typeface="Symbol" pitchFamily="18" charset="2"/>
            </a:endParaRPr>
          </a:p>
          <a:p>
            <a:pPr algn="ctr"/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pp 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</a:t>
            </a:r>
            <a:r>
              <a:rPr lang="it-IT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it-IT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algn="ctr"/>
            <a:endParaRPr lang="it-IT">
              <a:solidFill>
                <a:srgbClr val="000099"/>
              </a:solidFill>
              <a:latin typeface="Times New Roman" pitchFamily="18" charset="0"/>
              <a:sym typeface="Symbol" pitchFamily="18" charset="2"/>
            </a:endParaRPr>
          </a:p>
          <a:p>
            <a:pPr algn="ctr"/>
            <a:r>
              <a:rPr lang="it-IT">
                <a:solidFill>
                  <a:srgbClr val="000099"/>
                </a:solidFill>
                <a:sym typeface="Symbol" pitchFamily="18" charset="2"/>
              </a:rPr>
              <a:t>Estimated S/B 25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it-IT" i="1">
                <a:latin typeface="Times New Roman" pitchFamily="18" charset="0"/>
                <a:sym typeface="Symbol" pitchFamily="18" charset="2"/>
              </a:rPr>
              <a:t>pp  J/ 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0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0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  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e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- 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0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>
                <a:latin typeface="Times New Roman" pitchFamily="18" charset="0"/>
                <a:sym typeface="Symbol" pitchFamily="18" charset="2"/>
              </a:rPr>
              <a:t>0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39147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437063"/>
            <a:ext cx="6686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21038"/>
            <a:ext cx="4643437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24175"/>
            <a:ext cx="3554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692150"/>
            <a:ext cx="20431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005263"/>
            <a:ext cx="20431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0"/>
            <a:ext cx="35194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3375"/>
            <a:ext cx="46434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C88D-C553-4189-A78C-4A82F81B6EB9}" type="slidenum">
              <a:rPr lang="it-IT"/>
              <a:pPr/>
              <a:t>43</a:t>
            </a:fld>
            <a:endParaRPr lang="it-IT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it-IT" i="1">
                <a:latin typeface="Times New Roman" pitchFamily="18" charset="0"/>
              </a:rPr>
              <a:t>h</a:t>
            </a:r>
            <a:r>
              <a:rPr lang="it-IT" i="1" baseline="-25000">
                <a:latin typeface="Times New Roman" pitchFamily="18" charset="0"/>
              </a:rPr>
              <a:t>c</a:t>
            </a:r>
            <a:r>
              <a:rPr lang="it-IT" i="1">
                <a:latin typeface="Times New Roman" pitchFamily="18" charset="0"/>
              </a:rPr>
              <a:t> 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 </a:t>
            </a:r>
            <a:r>
              <a:rPr lang="it-IT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it-IT" i="1">
                <a:latin typeface="Times New Roman" pitchFamily="18" charset="0"/>
                <a:sym typeface="Symbol" pitchFamily="18" charset="2"/>
              </a:rPr>
              <a:t>  3</a:t>
            </a: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461963" y="1341438"/>
          <a:ext cx="3594100" cy="787400"/>
        </p:xfrm>
        <a:graphic>
          <a:graphicData uri="http://schemas.openxmlformats.org/presentationml/2006/ole">
            <p:oleObj spid="_x0000_s17410" name="Equation" r:id="rId3" imgW="3593880" imgH="787320" progId="Equation.3">
              <p:embed/>
            </p:oleObj>
          </a:graphicData>
        </a:graphic>
      </p:graphicFrame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933825"/>
            <a:ext cx="4924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76238" y="2365375"/>
            <a:ext cx="3408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>
                <a:solidFill>
                  <a:srgbClr val="000099"/>
                </a:solidFill>
              </a:rPr>
              <a:t>Pair 2 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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s to form 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</a:t>
            </a:r>
            <a:r>
              <a:rPr lang="it-IT" i="1" baseline="-25000">
                <a:solidFill>
                  <a:srgbClr val="000099"/>
                </a:solidFill>
                <a:sym typeface="Symbol" pitchFamily="18" charset="2"/>
              </a:rPr>
              <a:t>c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mass (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</a:t>
            </a:r>
            <a:r>
              <a:rPr lang="it-IT" i="1" baseline="-25000">
                <a:solidFill>
                  <a:srgbClr val="000099"/>
                </a:solidFill>
                <a:sym typeface="Symbol" pitchFamily="18" charset="2"/>
              </a:rPr>
              <a:t>1</a:t>
            </a:r>
            <a:r>
              <a:rPr lang="it-IT" i="1">
                <a:solidFill>
                  <a:srgbClr val="000099"/>
                </a:solidFill>
                <a:sym typeface="Symbol" pitchFamily="18" charset="2"/>
              </a:rPr>
              <a:t></a:t>
            </a:r>
            <a:r>
              <a:rPr lang="it-IT" i="1" baseline="-2500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).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0099"/>
                </a:solidFill>
                <a:sym typeface="Symbol" pitchFamily="18" charset="2"/>
              </a:rPr>
              <a:t>4C fit to 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 candidate.</a:t>
            </a:r>
          </a:p>
          <a:p>
            <a:pPr>
              <a:buFontTx/>
              <a:buChar char="•"/>
            </a:pP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=3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000099"/>
                </a:solidFill>
                <a:sym typeface="Symbol" pitchFamily="18" charset="2"/>
              </a:rPr>
              <a:t>CL (4C fit) &gt; 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it-IT" i="1" baseline="30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-4</a:t>
            </a:r>
            <a:r>
              <a:rPr lang="it-IT" baseline="-25000">
                <a:solidFill>
                  <a:srgbClr val="000099"/>
                </a:solidFill>
                <a:sym typeface="Symbol" pitchFamily="18" charset="2"/>
              </a:rPr>
              <a:t>:</a:t>
            </a:r>
            <a:endParaRPr lang="it-IT" baseline="30000">
              <a:solidFill>
                <a:srgbClr val="000099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0.4 GeV &lt; E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&lt; 0.6 GeV.</a:t>
            </a:r>
          </a:p>
          <a:p>
            <a:pPr>
              <a:buFontTx/>
              <a:buChar char="•"/>
            </a:pP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|cos| &lt; 0.6 .</a:t>
            </a:r>
          </a:p>
          <a:p>
            <a:pPr>
              <a:buFontTx/>
              <a:buChar char="•"/>
            </a:pP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M(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),M(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it-IT" i="1" baseline="-2500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it-IT" i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) &gt; 1 GeV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.</a:t>
            </a:r>
            <a:r>
              <a:rPr lang="it-IT">
                <a:sym typeface="Symbol" pitchFamily="18" charset="2"/>
              </a:rPr>
              <a:t> </a:t>
            </a: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196975"/>
            <a:ext cx="3627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BD37-ADE2-4CBD-A197-5768B413D71D}" type="slidenum">
              <a:rPr lang="it-IT"/>
              <a:pPr/>
              <a:t>44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it-IT" sz="3200" i="1" baseline="-2500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 </a:t>
            </a:r>
            <a:r>
              <a:rPr lang="it-IT" sz="320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  3</a:t>
            </a: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76231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22225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827088" y="3933825"/>
            <a:ext cx="2824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99"/>
                </a:solidFill>
              </a:rPr>
              <a:t>In high-luminosity mode</a:t>
            </a:r>
          </a:p>
          <a:p>
            <a:r>
              <a:rPr lang="it-IT">
                <a:solidFill>
                  <a:srgbClr val="000099"/>
                </a:solidFill>
              </a:rPr>
              <a:t>(L = 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10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32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cm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-2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s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-1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) expect</a:t>
            </a:r>
          </a:p>
          <a:p>
            <a:r>
              <a:rPr lang="it-IT">
                <a:solidFill>
                  <a:srgbClr val="000099"/>
                </a:solidFill>
                <a:sym typeface="Symbol" pitchFamily="18" charset="2"/>
              </a:rPr>
              <a:t>20 signal events/day.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46400-3B62-45BD-8CF7-99EF2A217DCA}" type="slidenum">
              <a:rPr lang="it-IT"/>
              <a:pPr/>
              <a:t>45</a:t>
            </a:fld>
            <a:endParaRPr lang="it-IT"/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2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it-IT" sz="3200" i="1" baseline="-2500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 </a:t>
            </a:r>
            <a:r>
              <a:rPr lang="it-IT" sz="320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it-IT" sz="32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    4K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539750" y="5013325"/>
            <a:ext cx="2824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99"/>
                </a:solidFill>
              </a:rPr>
              <a:t>In high-luminosity mode</a:t>
            </a:r>
          </a:p>
          <a:p>
            <a:r>
              <a:rPr lang="it-IT">
                <a:solidFill>
                  <a:srgbClr val="000099"/>
                </a:solidFill>
              </a:rPr>
              <a:t>(L = 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10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32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cm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-2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s</a:t>
            </a:r>
            <a:r>
              <a:rPr lang="it-IT" baseline="30000">
                <a:solidFill>
                  <a:srgbClr val="000099"/>
                </a:solidFill>
                <a:sym typeface="Symbol" pitchFamily="18" charset="2"/>
              </a:rPr>
              <a:t>-1</a:t>
            </a:r>
            <a:r>
              <a:rPr lang="it-IT">
                <a:solidFill>
                  <a:srgbClr val="000099"/>
                </a:solidFill>
                <a:sym typeface="Symbol" pitchFamily="18" charset="2"/>
              </a:rPr>
              <a:t>) expect</a:t>
            </a:r>
          </a:p>
          <a:p>
            <a:r>
              <a:rPr lang="it-IT">
                <a:solidFill>
                  <a:srgbClr val="000099"/>
                </a:solidFill>
                <a:sym typeface="Symbol" pitchFamily="18" charset="2"/>
              </a:rPr>
              <a:t>92 signal events/day.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338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419475" y="1773238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sym typeface="Symbol" pitchFamily="18" charset="2"/>
              </a:rPr>
              <a:t>345 nb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419475" y="1989138"/>
            <a:ext cx="930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>
                <a:sym typeface="Symbol" pitchFamily="18" charset="2"/>
              </a:rPr>
              <a:t>60 nb</a:t>
            </a:r>
          </a:p>
          <a:p>
            <a:r>
              <a:rPr lang="it-IT" sz="1600">
                <a:sym typeface="Symbol" pitchFamily="18" charset="2"/>
              </a:rPr>
              <a:t>&lt; 3 nb</a:t>
            </a:r>
          </a:p>
          <a:p>
            <a:r>
              <a:rPr lang="it-IT" sz="1600">
                <a:sym typeface="Symbol" pitchFamily="18" charset="2"/>
              </a:rPr>
              <a:t>30 b</a:t>
            </a:r>
          </a:p>
          <a:p>
            <a:endParaRPr lang="it-IT" sz="1600">
              <a:sym typeface="Symbol" pitchFamily="18" charset="2"/>
            </a:endParaRPr>
          </a:p>
        </p:txBody>
      </p:sp>
      <p:sp>
        <p:nvSpPr>
          <p:cNvPr id="193543" name="AutoShape 7"/>
          <p:cNvSpPr>
            <a:spLocks/>
          </p:cNvSpPr>
          <p:nvPr/>
        </p:nvSpPr>
        <p:spPr bwMode="auto">
          <a:xfrm>
            <a:off x="4427538" y="1844675"/>
            <a:ext cx="73025" cy="720725"/>
          </a:xfrm>
          <a:prstGeom prst="rightBrace">
            <a:avLst>
              <a:gd name="adj1" fmla="val 822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4500563" y="2060575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/>
              <a:t>DPM estimate</a:t>
            </a:r>
          </a:p>
        </p:txBody>
      </p:sp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13100"/>
            <a:ext cx="67595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941888"/>
            <a:ext cx="3986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88025" y="1196975"/>
            <a:ext cx="3355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 candidates: K pairs in</a:t>
            </a:r>
          </a:p>
          <a:p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  appropriate mass window.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4C fit to beam-momentum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CL (4C) &gt; 0.05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</a:t>
            </a:r>
            <a:r>
              <a:rPr lang="it-IT" sz="1600" baseline="-25000">
                <a:solidFill>
                  <a:srgbClr val="000099"/>
                </a:solidFill>
                <a:sym typeface="Symbol" pitchFamily="18" charset="2"/>
              </a:rPr>
              <a:t>c</a:t>
            </a: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 invariant mass [2.9, 3.06] GeV .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E</a:t>
            </a:r>
            <a:r>
              <a:rPr lang="it-IT" sz="1600" baseline="-25000">
                <a:solidFill>
                  <a:srgbClr val="000099"/>
                </a:solidFill>
                <a:sym typeface="Symbol" pitchFamily="18" charset="2"/>
              </a:rPr>
              <a:t></a:t>
            </a: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 [0.4, 0.6] GeV 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 mass [0.99, 1.05] GeV 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no </a:t>
            </a:r>
            <a:r>
              <a:rPr lang="it-IT" sz="1600" baseline="30000">
                <a:solidFill>
                  <a:srgbClr val="000099"/>
                </a:solidFill>
                <a:sym typeface="Symbol" pitchFamily="18" charset="2"/>
              </a:rPr>
              <a:t>0</a:t>
            </a:r>
            <a:r>
              <a:rPr lang="it-IT" sz="1600">
                <a:solidFill>
                  <a:srgbClr val="000099"/>
                </a:solidFill>
                <a:sym typeface="Symbol" pitchFamily="18" charset="2"/>
              </a:rPr>
              <a:t> in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D. Bettoni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PANDA at FAIR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10C0-B1C5-4D7E-87D0-07B7F5B3422C}" type="slidenum">
              <a:rPr lang="it-IT"/>
              <a:pPr/>
              <a:t>46</a:t>
            </a:fld>
            <a:endParaRPr lang="it-IT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060575"/>
            <a:ext cx="6084887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Sensitivity to h</a:t>
            </a:r>
            <a:r>
              <a:rPr lang="it-IT" baseline="-25000"/>
              <a:t>c</a:t>
            </a:r>
            <a:r>
              <a:rPr lang="it-IT"/>
              <a:t> Width Measurement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57338"/>
            <a:ext cx="3951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58750" y="3924300"/>
            <a:ext cx="2822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0099"/>
                </a:solidFill>
              </a:rPr>
              <a:t>signal efficiency </a:t>
            </a:r>
            <a:r>
              <a:rPr lang="it-IT" sz="2000">
                <a:solidFill>
                  <a:srgbClr val="FF0000"/>
                </a:solidFill>
                <a:sym typeface="Symbol" pitchFamily="18" charset="2"/>
              </a:rPr>
              <a:t>=0.24</a:t>
            </a:r>
          </a:p>
          <a:p>
            <a:endParaRPr lang="it-IT" sz="2000">
              <a:solidFill>
                <a:srgbClr val="000099"/>
              </a:solidFill>
              <a:sym typeface="Symbol" pitchFamily="18" charset="2"/>
            </a:endParaRPr>
          </a:p>
          <a:p>
            <a:r>
              <a:rPr lang="it-IT" sz="2000">
                <a:solidFill>
                  <a:srgbClr val="000099"/>
                </a:solidFill>
                <a:sym typeface="Symbol" pitchFamily="18" charset="2"/>
              </a:rPr>
              <a:t>each point corresponds</a:t>
            </a:r>
          </a:p>
          <a:p>
            <a:r>
              <a:rPr lang="it-IT" sz="2000">
                <a:solidFill>
                  <a:srgbClr val="000099"/>
                </a:solidFill>
                <a:sym typeface="Symbol" pitchFamily="18" charset="2"/>
              </a:rPr>
              <a:t>to 5 days of data taking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it-IT" i="1" smtClean="0">
                <a:latin typeface="Times New Roman" pitchFamily="18" charset="0"/>
                <a:sym typeface="Symbol" pitchFamily="18" charset="2"/>
              </a:rPr>
              <a:t>pp DD</a:t>
            </a:r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7372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Charmonium states above open charm threshold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Charm spectroscopy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Search for hybrids decaying to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DD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Rare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D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decays (and CP violation)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Main issue: separation of charm signal from large hadronic background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547813" y="2852738"/>
          <a:ext cx="4749800" cy="812800"/>
        </p:xfrm>
        <a:graphic>
          <a:graphicData uri="http://schemas.openxmlformats.org/presentationml/2006/ole">
            <p:oleObj spid="_x0000_s142341" name="Equation" r:id="rId3" imgW="4749480" imgH="81252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659563" y="2852738"/>
          <a:ext cx="1549400" cy="762000"/>
        </p:xfrm>
        <a:graphic>
          <a:graphicData uri="http://schemas.openxmlformats.org/presentationml/2006/ole">
            <p:oleObj spid="_x0000_s142342" name="Equation" r:id="rId4" imgW="1549080" imgH="761760" progId="Equation.3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9113" y="3878263"/>
            <a:ext cx="674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Cross section estimates: Breit-Wigner, with </a:t>
            </a:r>
            <a:r>
              <a:rPr lang="it-IT" i="1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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pp BR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scaled from </a:t>
            </a:r>
            <a:r>
              <a:rPr lang="it-IT" i="1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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11188" y="4508500"/>
          <a:ext cx="3949700" cy="812800"/>
        </p:xfrm>
        <a:graphic>
          <a:graphicData uri="http://schemas.openxmlformats.org/presentationml/2006/ole">
            <p:oleObj spid="_x0000_s142343" name="Equation" r:id="rId5" imgW="3949560" imgH="812520" progId="Equation.3">
              <p:embed/>
            </p:oleObj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437063"/>
            <a:ext cx="37353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Event Selection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Loose mass window cut before vertex fitting 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m = 0.3 GeV/c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it-IT" smtClean="0">
                <a:sym typeface="Symbol" pitchFamily="18" charset="2"/>
              </a:rPr>
              <a:t>.</a:t>
            </a:r>
          </a:p>
          <a:p>
            <a:r>
              <a:rPr lang="it-IT" smtClean="0">
                <a:sym typeface="Symbol" pitchFamily="18" charset="2"/>
              </a:rPr>
              <a:t>Minimum 6 charged tracks.</a:t>
            </a:r>
          </a:p>
          <a:p>
            <a:r>
              <a:rPr lang="it-IT" smtClean="0">
                <a:sym typeface="Symbol" pitchFamily="18" charset="2"/>
              </a:rPr>
              <a:t>All decay particles must form a common vertex.</a:t>
            </a:r>
          </a:p>
          <a:p>
            <a:r>
              <a:rPr lang="it-IT" smtClean="0">
                <a:sym typeface="Symbol" pitchFamily="18" charset="2"/>
              </a:rPr>
              <a:t>4C kinematic fit to constrain beam energy and momentum:  </a:t>
            </a:r>
          </a:p>
          <a:p>
            <a:pPr>
              <a:buFontTx/>
              <a:buNone/>
            </a:pPr>
            <a:r>
              <a:rPr lang="it-IT" smtClean="0">
                <a:sym typeface="Symbol" pitchFamily="18" charset="2"/>
              </a:rPr>
              <a:t>	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CL &gt; 510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-2</a:t>
            </a:r>
            <a:r>
              <a:rPr lang="it-IT" smtClean="0">
                <a:sym typeface="Symbol" pitchFamily="18" charset="2"/>
              </a:rPr>
              <a:t>.</a:t>
            </a:r>
          </a:p>
          <a:p>
            <a:r>
              <a:rPr lang="it-IT" i="1" smtClean="0">
                <a:latin typeface="Times New Roman" pitchFamily="18" charset="0"/>
                <a:sym typeface="Symbol" pitchFamily="18" charset="2"/>
              </a:rPr>
              <a:t>K/</a:t>
            </a:r>
            <a:r>
              <a:rPr lang="it-IT" smtClean="0">
                <a:sym typeface="Symbol" pitchFamily="18" charset="2"/>
              </a:rPr>
              <a:t> selection Loose (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LH &gt; 0.3</a:t>
            </a:r>
            <a:r>
              <a:rPr lang="it-IT" smtClean="0">
                <a:sym typeface="Symbol" pitchFamily="18" charset="2"/>
              </a:rPr>
              <a:t>).</a:t>
            </a:r>
          </a:p>
          <a:p>
            <a:r>
              <a:rPr lang="it-IT" smtClean="0">
                <a:sym typeface="Symbol" pitchFamily="18" charset="2"/>
              </a:rPr>
              <a:t>Only one combination per event.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916113"/>
            <a:ext cx="63007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Signal Efficiency</a:t>
            </a:r>
            <a:endParaRPr lang="it-IT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60575"/>
            <a:ext cx="27257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755650" y="1628775"/>
          <a:ext cx="1346200" cy="368300"/>
        </p:xfrm>
        <a:graphic>
          <a:graphicData uri="http://schemas.openxmlformats.org/presentationml/2006/ole">
            <p:oleObj spid="_x0000_s143377" name="Equation" r:id="rId5" imgW="1346040" imgH="368280" progId="Equation.3">
              <p:embed/>
            </p:oleObj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5580063" y="1628775"/>
          <a:ext cx="1511300" cy="368300"/>
        </p:xfrm>
        <a:graphic>
          <a:graphicData uri="http://schemas.openxmlformats.org/presentationml/2006/ole">
            <p:oleObj spid="_x0000_s143378" name="Equation" r:id="rId6" imgW="1511280" imgH="368280" progId="Equation.3">
              <p:embed/>
            </p:oleObj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1979613" y="2276475"/>
          <a:ext cx="698500" cy="368300"/>
        </p:xfrm>
        <a:graphic>
          <a:graphicData uri="http://schemas.openxmlformats.org/presentationml/2006/ole">
            <p:oleObj spid="_x0000_s143379" name="Equation" r:id="rId7" imgW="698400" imgH="368280" progId="Equation.3">
              <p:embed/>
            </p:oleObj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038725" y="2276475"/>
          <a:ext cx="774700" cy="368300"/>
        </p:xfrm>
        <a:graphic>
          <a:graphicData uri="http://schemas.openxmlformats.org/presentationml/2006/ole">
            <p:oleObj spid="_x0000_s143380" name="Equation" r:id="rId8" imgW="774360" imgH="368280" progId="Equation.3">
              <p:embed/>
            </p:oleObj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8250238" y="2276475"/>
          <a:ext cx="685800" cy="368300"/>
        </p:xfrm>
        <a:graphic>
          <a:graphicData uri="http://schemas.openxmlformats.org/presentationml/2006/ole">
            <p:oleObj spid="_x0000_s143381" name="Equation" r:id="rId9" imgW="685800" imgH="368280" progId="Equation.3">
              <p:embed/>
            </p:oleObj>
          </a:graphicData>
        </a:graphic>
      </p:graphicFrame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39750" y="472440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overall efficiency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(signal) = 40 %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779838" y="4721225"/>
            <a:ext cx="438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overall efficiency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(signal) = 27.4 % (4C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fit)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overall efficiency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(signal) = 24.0 % (5C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fit)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203575" y="4292600"/>
            <a:ext cx="300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after 5C fit (D</a:t>
            </a:r>
            <a:r>
              <a:rPr lang="it-IT" sz="1600" kern="1200" baseline="30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 </a:t>
            </a:r>
            <a:r>
              <a:rPr lang="it-IT"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mass constraint)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500594" cy="1011222"/>
          </a:xfrm>
        </p:spPr>
        <p:txBody>
          <a:bodyPr>
            <a:normAutofit fontScale="90000"/>
          </a:bodyPr>
          <a:lstStyle/>
          <a:p>
            <a:r>
              <a:rPr lang="en-IE" smtClean="0"/>
              <a:t>Examples of Theory Calculations</a:t>
            </a:r>
            <a:endParaRPr lang="it-IT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7158" y="1500174"/>
            <a:ext cx="3995738" cy="4819650"/>
            <a:chOff x="0" y="695"/>
            <a:chExt cx="2517" cy="3036"/>
          </a:xfrm>
        </p:grpSpPr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521" y="695"/>
              <a:ext cx="1523" cy="1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400">
                  <a:solidFill>
                    <a:srgbClr val="000099"/>
                  </a:solidFill>
                </a:rPr>
                <a:t>LQCD Glueball Spectrum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49" y="3566"/>
              <a:ext cx="22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i="1">
                  <a:latin typeface="Times New Roman" pitchFamily="18" charset="0"/>
                </a:rPr>
                <a:t>Morningstar und Peardon, PRD60 (1999) 034509</a:t>
              </a:r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35"/>
              <a:ext cx="2511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72132" y="285728"/>
            <a:ext cx="3271838" cy="2781300"/>
            <a:chOff x="3699" y="2568"/>
            <a:chExt cx="2061" cy="1752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9" y="2736"/>
              <a:ext cx="2061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014" y="2568"/>
              <a:ext cx="1333" cy="1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/>
                <a:t>Four quark for the X(3872)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4001" y="3853"/>
              <a:ext cx="14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i="1">
                  <a:latin typeface="Times New Roman" pitchFamily="18" charset="0"/>
                </a:rPr>
                <a:t>Maiani et al., PRD71(2005)014028</a:t>
              </a: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5286380" y="3286124"/>
            <a:ext cx="3590925" cy="2987675"/>
            <a:chOff x="2835" y="663"/>
            <a:chExt cx="2262" cy="1882"/>
          </a:xfrm>
        </p:grpSpPr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152" y="663"/>
              <a:ext cx="1814" cy="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it-IT" sz="1400"/>
                <a:t>LQCD + NRQCD </a:t>
              </a:r>
            </a:p>
            <a:p>
              <a:pPr algn="ctr"/>
              <a:r>
                <a:rPr lang="it-IT" sz="1400"/>
                <a:t>Charmonium Spectrum</a:t>
              </a:r>
            </a:p>
          </p:txBody>
        </p:sp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5" y="1026"/>
              <a:ext cx="2262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/>
          <a:lstStyle/>
          <a:p>
            <a:r>
              <a:rPr lang="en-IE" smtClean="0"/>
              <a:t>Background Studies</a:t>
            </a:r>
            <a:endParaRPr lang="it-IT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781300"/>
            <a:ext cx="4310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2513"/>
            <a:ext cx="58229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59674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it-IT" i="1" smtClean="0">
                <a:latin typeface="Times New Roman" pitchFamily="18" charset="0"/>
              </a:rPr>
              <a:t>2K4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smtClean="0">
                <a:sym typeface="Symbol" pitchFamily="18" charset="2"/>
              </a:rPr>
              <a:t> Background</a:t>
            </a:r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1550" y="3213100"/>
            <a:ext cx="1303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</a:t>
            </a:r>
            <a:r>
              <a:rPr lang="it-IT" sz="1400" kern="1200" baseline="-250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vs p</a:t>
            </a:r>
            <a:r>
              <a:rPr lang="it-IT" sz="1400" kern="1200" baseline="-250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L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signal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48038" y="3213100"/>
            <a:ext cx="222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</a:t>
            </a:r>
            <a:r>
              <a:rPr lang="it-IT" sz="1400" kern="1200" baseline="-250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vs p</a:t>
            </a:r>
            <a:r>
              <a:rPr lang="it-IT" sz="1400" kern="1200" baseline="-250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L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2K4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 </a:t>
            </a:r>
            <a:r>
              <a:rPr lang="it-IT" sz="14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background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84888" y="1700213"/>
            <a:ext cx="2597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Two-dimensional cut 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D</a:t>
            </a:r>
            <a:r>
              <a:rPr lang="it-IT" i="1" kern="1200" baseline="300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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momentum reduces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2K4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background by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factor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26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76600" y="3933825"/>
            <a:ext cx="394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Cut on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z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of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D</a:t>
            </a:r>
            <a:r>
              <a:rPr lang="it-IT" i="1" kern="1200" baseline="300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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decay vertex: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z &gt; 0.088 cm S/B = 1 (signal) = 7.8 %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6600" y="4652963"/>
            <a:ext cx="4529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For the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D</a:t>
            </a:r>
            <a:r>
              <a:rPr lang="it-IT" i="1" kern="1200" baseline="300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*+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D</a:t>
            </a:r>
            <a:r>
              <a:rPr lang="it-IT" i="1" kern="1200" baseline="300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*-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channel the analysis gives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</a:rPr>
              <a:t>S/B = 1/3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. An additional cut on the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z</a:t>
            </a:r>
            <a:r>
              <a:rPr lang="it-IT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of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the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D</a:t>
            </a:r>
            <a:r>
              <a:rPr lang="it-IT" i="1" kern="1200" baseline="300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0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decay vertex gives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S/B=3/2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, bringing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the signal efficiency from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24 %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to </a:t>
            </a:r>
            <a:r>
              <a:rPr lang="it-IT" i="1" kern="1200">
                <a:solidFill>
                  <a:srgbClr val="000099"/>
                </a:solidFill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12.7 %.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30861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Non Strange Background</a:t>
            </a:r>
            <a:endParaRPr lang="it-IT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83439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8091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it-IT" smtClean="0"/>
              <a:t>Measurement of the D</a:t>
            </a:r>
            <a:r>
              <a:rPr lang="it-IT" baseline="30000" smtClean="0"/>
              <a:t>*</a:t>
            </a:r>
            <a:r>
              <a:rPr lang="it-IT" baseline="-25000" smtClean="0"/>
              <a:t>s0</a:t>
            </a:r>
            <a:r>
              <a:rPr lang="it-IT" smtClean="0"/>
              <a:t>(2317) Width</a:t>
            </a:r>
            <a:endParaRPr lang="it-IT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62182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1663"/>
            <a:ext cx="40227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619250" y="5013325"/>
          <a:ext cx="3073400" cy="762000"/>
        </p:xfrm>
        <a:graphic>
          <a:graphicData uri="http://schemas.openxmlformats.org/presentationml/2006/ole">
            <p:oleObj spid="_x0000_s144388" name="Equation" r:id="rId5" imgW="3073320" imgH="761760" progId="Equation.3">
              <p:embed/>
            </p:oleObj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3850" y="2565400"/>
            <a:ext cx="767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The production cross section around threshold depends on the total width.</a:t>
            </a: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1619250" y="3213100"/>
          <a:ext cx="2667000" cy="1625600"/>
        </p:xfrm>
        <a:graphic>
          <a:graphicData uri="http://schemas.openxmlformats.org/presentationml/2006/ole">
            <p:oleObj spid="_x0000_s144389" name="Equation" r:id="rId6" imgW="2666880" imgH="1625400" progId="Equation.3">
              <p:embed/>
            </p:oleObj>
          </a:graphicData>
        </a:graphic>
      </p:graphicFrame>
      <p:sp>
        <p:nvSpPr>
          <p:cNvPr id="17" name="AutoShape 15"/>
          <p:cNvSpPr>
            <a:spLocks/>
          </p:cNvSpPr>
          <p:nvPr/>
        </p:nvSpPr>
        <p:spPr bwMode="auto">
          <a:xfrm>
            <a:off x="1258888" y="3213100"/>
            <a:ext cx="217487" cy="1655763"/>
          </a:xfrm>
          <a:prstGeom prst="leftBrace">
            <a:avLst>
              <a:gd name="adj1" fmla="val 63443"/>
              <a:gd name="adj2" fmla="val 50000"/>
            </a:avLst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>
            <a:off x="1331913" y="5084763"/>
            <a:ext cx="144462" cy="649287"/>
          </a:xfrm>
          <a:prstGeom prst="leftBrace">
            <a:avLst>
              <a:gd name="adj1" fmla="val 37454"/>
              <a:gd name="adj2" fmla="val 50000"/>
            </a:avLst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5288" y="37893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23850" y="52292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Charmonium Hybrids Simulation</a:t>
            </a:r>
            <a:endParaRPr lang="it-IT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748347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55967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53548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4813"/>
            <a:ext cx="24479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00113" y="2636838"/>
            <a:ext cx="3016250" cy="711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Reconstruction efficiency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6.83 %</a:t>
            </a: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J/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  e</a:t>
            </a:r>
            <a:r>
              <a:rPr kumimoji="0" lang="it-IT" sz="2000" b="0" i="1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+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e</a:t>
            </a:r>
            <a:r>
              <a:rPr kumimoji="0" lang="it-IT" sz="2000" b="0" i="1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-</a:t>
            </a:r>
            <a:endParaRPr kumimoji="0" lang="it-IT" sz="2000" b="0" i="1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31226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652963"/>
            <a:ext cx="40957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571744"/>
            <a:ext cx="3581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ym typeface="Symbol" pitchFamily="18" charset="2"/>
              </a:rPr>
              <a:t></a:t>
            </a:r>
            <a:r>
              <a:rPr lang="it-IT" baseline="-25000" smtClean="0">
                <a:sym typeface="Symbol" pitchFamily="18" charset="2"/>
              </a:rPr>
              <a:t>c1</a:t>
            </a:r>
            <a:r>
              <a:rPr lang="it-IT" smtClean="0">
                <a:sym typeface="Symbol" pitchFamily="18" charset="2"/>
              </a:rPr>
              <a:t></a:t>
            </a:r>
            <a:r>
              <a:rPr lang="it-IT" baseline="30000" smtClean="0">
                <a:sym typeface="Symbol" pitchFamily="18" charset="2"/>
              </a:rPr>
              <a:t>0</a:t>
            </a:r>
            <a:r>
              <a:rPr lang="it-IT" smtClean="0">
                <a:sym typeface="Symbol" pitchFamily="18" charset="2"/>
              </a:rPr>
              <a:t></a:t>
            </a:r>
            <a:r>
              <a:rPr lang="it-IT" baseline="30000" smtClean="0">
                <a:sym typeface="Symbol" pitchFamily="18" charset="2"/>
              </a:rPr>
              <a:t>0 </a:t>
            </a:r>
            <a:r>
              <a:rPr lang="it-IT" smtClean="0">
                <a:sym typeface="Symbol" pitchFamily="18" charset="2"/>
              </a:rPr>
              <a:t>background studies</a:t>
            </a:r>
            <a:endParaRPr lang="it-IT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73463"/>
            <a:ext cx="70167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12875"/>
            <a:ext cx="384333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9613" y="4292600"/>
            <a:ext cx="15811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110-10100R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</a:t>
            </a:r>
            <a:r>
              <a:rPr lang="it-IT" baseline="30000" smtClean="0"/>
              <a:t>0</a:t>
            </a:r>
            <a:r>
              <a:rPr lang="it-IT" smtClean="0">
                <a:sym typeface="Symbol" pitchFamily="18" charset="2"/>
              </a:rPr>
              <a:t>D</a:t>
            </a:r>
            <a:r>
              <a:rPr lang="it-IT" baseline="30000" smtClean="0">
                <a:sym typeface="Symbol" pitchFamily="18" charset="2"/>
              </a:rPr>
              <a:t>0*</a:t>
            </a:r>
            <a:r>
              <a:rPr lang="it-IT" smtClean="0">
                <a:sym typeface="Symbol" pitchFamily="18" charset="2"/>
              </a:rPr>
              <a:t> Decay mode</a:t>
            </a:r>
            <a:endParaRPr lang="it-IT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51752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11863" y="1484313"/>
            <a:ext cx="2635250" cy="711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Signal reconstruction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efficiency 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5.17 %</a:t>
            </a:r>
            <a:endParaRPr kumimoji="0" lang="it-IT" sz="2000" b="0" i="1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446405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988" y="3043238"/>
            <a:ext cx="369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background rejection &gt; 1.6</a:t>
            </a: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10</a:t>
            </a:r>
            <a:r>
              <a:rPr lang="it-IT" sz="2000" kern="1200" baseline="300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5</a:t>
            </a:r>
            <a:endParaRPr lang="it-IT" sz="2000" kern="1200">
              <a:solidFill>
                <a:srgbClr val="000099"/>
              </a:solidFill>
              <a:latin typeface="Arial" charset="0"/>
              <a:ea typeface="+mn-ea"/>
              <a:cs typeface="Arial" charset="0"/>
              <a:sym typeface="Symbol" pitchFamily="18" charset="2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157788"/>
            <a:ext cx="3195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275" y="2276475"/>
            <a:ext cx="40227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smtClean="0">
                <a:latin typeface="Times New Roman" pitchFamily="18" charset="0"/>
              </a:rPr>
              <a:t>Y(3940) 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J/  e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e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-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+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-</a:t>
            </a:r>
            <a:r>
              <a:rPr lang="it-IT" i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it-IT" i="1" baseline="30000" smtClean="0">
                <a:latin typeface="Times New Roman" pitchFamily="18" charset="0"/>
                <a:sym typeface="Symbol" pitchFamily="18" charset="2"/>
              </a:rPr>
              <a:t>0</a:t>
            </a:r>
            <a:endParaRPr lang="it-IT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1913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55875" y="1916113"/>
            <a:ext cx="431800" cy="217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Experimental Measurements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r>
              <a:rPr lang="en-IE" smtClean="0">
                <a:solidFill>
                  <a:srgbClr val="FF0000"/>
                </a:solidFill>
              </a:rPr>
              <a:t>Spectroscopy of QCD bound states</a:t>
            </a:r>
            <a:r>
              <a:rPr lang="en-IE" smtClean="0"/>
              <a:t>. Precision measurement of particle spectra to be compared with theory calculations. Identification of the relevant degrees of freedom.</a:t>
            </a:r>
          </a:p>
          <a:p>
            <a:pPr lvl="1"/>
            <a:r>
              <a:rPr lang="en-IE" smtClean="0"/>
              <a:t>light quarks, c</a:t>
            </a:r>
            <a:r>
              <a:rPr lang="en-IE" smtClean="0">
                <a:sym typeface="Symbol"/>
              </a:rPr>
              <a:t>c, bb</a:t>
            </a:r>
          </a:p>
          <a:p>
            <a:pPr lvl="1"/>
            <a:r>
              <a:rPr lang="en-IE" smtClean="0">
                <a:sym typeface="Symbol"/>
              </a:rPr>
              <a:t>D meson</a:t>
            </a:r>
          </a:p>
          <a:p>
            <a:pPr lvl="1"/>
            <a:r>
              <a:rPr lang="en-IE" smtClean="0">
                <a:sym typeface="Symbol"/>
              </a:rPr>
              <a:t>baryon</a:t>
            </a:r>
          </a:p>
          <a:p>
            <a:r>
              <a:rPr lang="en-IE" smtClean="0">
                <a:solidFill>
                  <a:srgbClr val="FF0000"/>
                </a:solidFill>
                <a:sym typeface="Symbol"/>
              </a:rPr>
              <a:t>Search for new forms of hadronic matter</a:t>
            </a:r>
            <a:r>
              <a:rPr lang="en-IE" smtClean="0">
                <a:sym typeface="Symbol"/>
              </a:rPr>
              <a:t>: hybrids, glueballs, multiquark states ...</a:t>
            </a:r>
          </a:p>
          <a:p>
            <a:r>
              <a:rPr lang="en-IE" smtClean="0">
                <a:solidFill>
                  <a:srgbClr val="FF0000"/>
                </a:solidFill>
                <a:sym typeface="Symbol"/>
              </a:rPr>
              <a:t>Hadrons in nuclear matter</a:t>
            </a:r>
            <a:r>
              <a:rPr lang="en-IE" smtClean="0">
                <a:sym typeface="Symbol"/>
              </a:rPr>
              <a:t>. Origin of mass.</a:t>
            </a:r>
          </a:p>
          <a:p>
            <a:r>
              <a:rPr lang="en-IE" smtClean="0">
                <a:solidFill>
                  <a:srgbClr val="FF0000"/>
                </a:solidFill>
                <a:sym typeface="Symbol"/>
              </a:rPr>
              <a:t>Hypenuclei</a:t>
            </a:r>
            <a:r>
              <a:rPr lang="en-IE" smtClean="0">
                <a:sym typeface="Symbol"/>
              </a:rPr>
              <a:t>.</a:t>
            </a:r>
          </a:p>
          <a:p>
            <a:r>
              <a:rPr lang="en-IE" smtClean="0">
                <a:solidFill>
                  <a:srgbClr val="FF0000"/>
                </a:solidFill>
                <a:sym typeface="Symbol"/>
              </a:rPr>
              <a:t>Study of nucleon structure</a:t>
            </a:r>
            <a:r>
              <a:rPr lang="en-IE" smtClean="0">
                <a:sym typeface="Symbol"/>
              </a:rPr>
              <a:t>.</a:t>
            </a:r>
          </a:p>
          <a:p>
            <a:pPr lvl="1"/>
            <a:r>
              <a:rPr lang="en-IE" smtClean="0">
                <a:sym typeface="Symbol"/>
              </a:rPr>
              <a:t>Form Factors</a:t>
            </a:r>
          </a:p>
          <a:p>
            <a:pPr lvl="1"/>
            <a:r>
              <a:rPr lang="en-IE" smtClean="0">
                <a:sym typeface="Symbol"/>
              </a:rPr>
              <a:t>GDAs</a:t>
            </a:r>
          </a:p>
          <a:p>
            <a:r>
              <a:rPr lang="en-IE" smtClean="0">
                <a:solidFill>
                  <a:srgbClr val="FF0000"/>
                </a:solidFill>
                <a:sym typeface="Symbol"/>
              </a:rPr>
              <a:t>Spin physics</a:t>
            </a:r>
            <a:r>
              <a:rPr lang="en-IE" smtClean="0">
                <a:sym typeface="Symbol"/>
              </a:rPr>
              <a:t>.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41306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76250"/>
            <a:ext cx="34829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708275"/>
            <a:ext cx="3411538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1550" y="2781300"/>
            <a:ext cx="3016250" cy="711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Reconstruction efficiency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14.7 %</a:t>
            </a: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for 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J/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  e</a:t>
            </a:r>
            <a:r>
              <a:rPr kumimoji="0" lang="it-IT" sz="2000" b="0" i="1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+</a:t>
            </a:r>
            <a:r>
              <a:rPr kumimoji="0" lang="it-IT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e</a:t>
            </a:r>
            <a:r>
              <a:rPr kumimoji="0" lang="it-IT" sz="2000" b="0" i="1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-</a:t>
            </a:r>
            <a:endParaRPr kumimoji="0" lang="it-IT" sz="2000" b="0" i="1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  <a:sym typeface="Symbol" pitchFamily="18" charset="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789363"/>
            <a:ext cx="33750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47813" y="4508500"/>
            <a:ext cx="5270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it-IT" i="1" smtClean="0">
                <a:latin typeface="Times New Roman" pitchFamily="18" charset="0"/>
                <a:sym typeface="Symbol" pitchFamily="18" charset="2"/>
              </a:rPr>
              <a:t>J/</a:t>
            </a:r>
            <a:r>
              <a:rPr lang="it-IT" smtClean="0"/>
              <a:t> background studies</a:t>
            </a:r>
            <a:endParaRPr lang="it-IT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96975"/>
            <a:ext cx="4635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3186112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29000"/>
            <a:ext cx="32321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611188" y="476250"/>
          <a:ext cx="8081962" cy="557213"/>
        </p:xfrm>
        <a:graphic>
          <a:graphicData uri="http://schemas.openxmlformats.org/presentationml/2006/ole">
            <p:oleObj spid="_x0000_s145410" name="Equation" r:id="rId3" imgW="5346360" imgH="368280" progId="Equation.3">
              <p:embed/>
            </p:oleObj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2875"/>
            <a:ext cx="36988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196975"/>
            <a:ext cx="42386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5152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47799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3325" y="3213100"/>
            <a:ext cx="4130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/>
          <a:lstStyle/>
          <a:p>
            <a:r>
              <a:rPr lang="it-IT" i="1" smtClean="0">
                <a:latin typeface="Times New Roman" pitchFamily="18" charset="0"/>
                <a:sym typeface="Symbol" pitchFamily="18" charset="2"/>
              </a:rPr>
              <a:t>pp </a:t>
            </a:r>
            <a:endParaRPr lang="it-IT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557338"/>
            <a:ext cx="524668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7904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Antihyperon-hyperon production in antiproton-proton collisions gives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access to spin degrees of freedom.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20938"/>
            <a:ext cx="3359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10</a:t>
            </a:r>
            <a:r>
              <a:rPr lang="it-IT" kern="1200" baseline="300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6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MC events analysed at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1.64 GeV/c, 4 GeV/c, 15 GeV/c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99"/>
              </a:solidFill>
              <a:latin typeface="Arial" charset="0"/>
              <a:ea typeface="+mn-ea"/>
              <a:cs typeface="Arial" charset="0"/>
              <a:sym typeface="Symbol" pitchFamily="18" charset="2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d/d experimental input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t-IT" kern="1200">
              <a:solidFill>
                <a:srgbClr val="000099"/>
              </a:solidFill>
              <a:latin typeface="Arial" charset="0"/>
              <a:ea typeface="+mn-ea"/>
              <a:cs typeface="Arial" charset="0"/>
              <a:sym typeface="Symbol" pitchFamily="18" charset="2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Polarisation: sin2</a:t>
            </a:r>
            <a:r>
              <a:rPr lang="it-IT" kern="1200" baseline="-250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CM</a:t>
            </a: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2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221163"/>
            <a:ext cx="27717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87675" y="3573463"/>
            <a:ext cx="47942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0.24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87675" y="3860800"/>
            <a:ext cx="47942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0.14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88913"/>
            <a:ext cx="31178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27763" y="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Angular Distributions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013325"/>
            <a:ext cx="3987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en-IE" smtClean="0"/>
              <a:t>Polarisations</a:t>
            </a:r>
            <a:endParaRPr lang="it-IT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196975"/>
            <a:ext cx="3405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052513"/>
            <a:ext cx="23907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en-IE" smtClean="0"/>
              <a:t>Backgrounds and Yields</a:t>
            </a:r>
            <a:endParaRPr lang="it-IT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553561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508500"/>
            <a:ext cx="405923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smtClean="0">
                <a:latin typeface="Times New Roman" pitchFamily="18" charset="0"/>
                <a:sym typeface="Symbol" pitchFamily="18" charset="2"/>
              </a:rPr>
              <a:t>pA  J/X</a:t>
            </a:r>
            <a:endParaRPr lang="it-IT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364537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4931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Experimental Techniques</a:t>
            </a:r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4117537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IE" sz="2400" baseline="30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collisions</a:t>
            </a:r>
          </a:p>
          <a:p>
            <a:pPr algn="ctr"/>
            <a:r>
              <a:rPr lang="en-IE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 formation</a:t>
            </a:r>
          </a:p>
          <a:p>
            <a:pPr algn="ctr"/>
            <a:r>
              <a:rPr lang="en-IE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two-photon production</a:t>
            </a:r>
          </a:p>
          <a:p>
            <a:pPr algn="ctr"/>
            <a:r>
              <a:rPr lang="en-IE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initial state radiation (ISR)</a:t>
            </a:r>
          </a:p>
          <a:p>
            <a:pPr algn="ctr"/>
            <a:r>
              <a:rPr lang="en-IE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meson decay</a:t>
            </a:r>
          </a:p>
          <a:p>
            <a:pPr algn="ctr"/>
            <a:r>
              <a:rPr lang="en-IE" smtClean="0">
                <a:latin typeface="Arial" pitchFamily="34" charset="0"/>
                <a:cs typeface="Arial" pitchFamily="34" charset="0"/>
              </a:rPr>
              <a:t>(BaBar, Belle, BES, CLEO(-c), LEP ...)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100" y="1500174"/>
            <a:ext cx="4094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low hadronic background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direct formation limited to vector states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limited mass and width resolution for 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  non vector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571876"/>
            <a:ext cx="425199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pp annihiliation</a:t>
            </a:r>
            <a:endParaRPr lang="en-IE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E" smtClean="0">
                <a:latin typeface="Arial" pitchFamily="34" charset="0"/>
                <a:cs typeface="Arial" pitchFamily="34" charset="0"/>
              </a:rPr>
              <a:t>(LEAR, Fermilab E760/E835, </a:t>
            </a:r>
            <a:r>
              <a:rPr lang="en-IE" smtClean="0">
                <a:latin typeface="Arial" pitchFamily="34" charset="0"/>
                <a:cs typeface="Arial" pitchFamily="34" charset="0"/>
                <a:sym typeface="Symbol"/>
              </a:rPr>
              <a:t></a:t>
            </a:r>
            <a:r>
              <a:rPr lang="en-IE" smtClean="0">
                <a:latin typeface="Arial" pitchFamily="34" charset="0"/>
                <a:cs typeface="Arial" pitchFamily="34" charset="0"/>
              </a:rPr>
              <a:t>PANDA)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8100" y="3286124"/>
            <a:ext cx="4258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-  high hadronic background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high discovery potential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direct formation for all (non-exotic) states</a:t>
            </a:r>
          </a:p>
          <a:p>
            <a:pPr marL="342900" indent="-342900"/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+ excellent mass and width resolution </a:t>
            </a:r>
          </a:p>
          <a:p>
            <a:r>
              <a:rPr lang="en-IE" smtClean="0">
                <a:solidFill>
                  <a:schemeClr val="tx2">
                    <a:lumMod val="75000"/>
                  </a:schemeClr>
                </a:solidFill>
              </a:rPr>
              <a:t>   for all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604" y="5214950"/>
            <a:ext cx="246413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Hadroproduction</a:t>
            </a:r>
            <a:endParaRPr lang="en-IE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E" smtClean="0">
                <a:latin typeface="Arial" pitchFamily="34" charset="0"/>
                <a:cs typeface="Arial" pitchFamily="34" charset="0"/>
              </a:rPr>
              <a:t>(CDF, D0, LHC)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5214950"/>
            <a:ext cx="258275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Electroproduction</a:t>
            </a:r>
            <a:endParaRPr lang="en-IE" sz="24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E" smtClean="0">
                <a:latin typeface="Arial" pitchFamily="34" charset="0"/>
                <a:cs typeface="Arial" pitchFamily="34" charset="0"/>
              </a:rPr>
              <a:t>(HERA)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01846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781300"/>
            <a:ext cx="42037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750" y="3716338"/>
            <a:ext cx="365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Required rejection factor of the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order of 10</a:t>
            </a:r>
            <a:r>
              <a:rPr lang="it-IT" sz="2000" kern="1200" baseline="300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6</a:t>
            </a:r>
            <a:r>
              <a:rPr lang="it-IT" sz="2000" kern="120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achieved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1643042" y="3000372"/>
          <a:ext cx="6202363" cy="793750"/>
        </p:xfrm>
        <a:graphic>
          <a:graphicData uri="http://schemas.openxmlformats.org/presentationml/2006/ole">
            <p:oleObj spid="_x0000_s147458" name="Equation" r:id="rId3" imgW="5854680" imgH="749160" progId="Equation.3">
              <p:embed/>
            </p:oleObj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00034" y="1071546"/>
            <a:ext cx="8105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The PANDA experiment will determine the moduli of the proton form factors in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the time-like region by measuring the angular distribution of the process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                                                </a:t>
            </a:r>
            <a:r>
              <a:rPr lang="en-IE" kern="1200">
                <a:solidFill>
                  <a:srgbClr val="FF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pp  e</a:t>
            </a:r>
            <a:r>
              <a:rPr lang="en-IE" kern="1200" baseline="30000">
                <a:solidFill>
                  <a:srgbClr val="FF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+</a:t>
            </a:r>
            <a:r>
              <a:rPr lang="en-IE" kern="1200">
                <a:solidFill>
                  <a:srgbClr val="FF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e</a:t>
            </a:r>
            <a:r>
              <a:rPr lang="en-IE" kern="1200" baseline="30000">
                <a:solidFill>
                  <a:srgbClr val="FF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-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in a q</a:t>
            </a:r>
            <a:r>
              <a:rPr lang="en-IE" kern="1200" baseline="300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range from 5 (GeV/c)</a:t>
            </a:r>
            <a:r>
              <a:rPr lang="en-IE" kern="1200" baseline="300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up tp 14 (GeV/c)</a:t>
            </a:r>
            <a:r>
              <a:rPr lang="en-IE" kern="1200" baseline="300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. A determination of the form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factor up to a q</a:t>
            </a:r>
            <a:r>
              <a:rPr lang="en-IE" kern="1200" baseline="300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of 22 (GeV/c)</a:t>
            </a:r>
            <a:r>
              <a:rPr lang="en-IE" kern="1200" baseline="300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will be possible by measuring the total cross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CC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section.</a:t>
            </a:r>
            <a:r>
              <a:rPr lang="en-IE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endParaRPr lang="it-IT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57628"/>
            <a:ext cx="4905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r>
              <a:rPr lang="en-IE" smtClean="0"/>
              <a:t>Proton Timelike Form Factors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Background Rejection</a:t>
            </a:r>
            <a:endParaRPr lang="it-IT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28625" y="1643063"/>
            <a:ext cx="82772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Very large background coming mainly from two-body hadronic final states, like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pp  </a:t>
            </a:r>
            <a:r>
              <a:rPr lang="en-IE" kern="1200" baseline="300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+</a:t>
            </a: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</a:t>
            </a:r>
            <a:r>
              <a:rPr lang="en-IE" kern="1200" baseline="300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-</a:t>
            </a: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, with a cross section up to 10</a:t>
            </a:r>
            <a:r>
              <a:rPr lang="en-IE" kern="1200" baseline="300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6</a:t>
            </a: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times larger.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Background rejection done with particle identification (using information from all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subdetectors) and kinematic fitting.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Monte Carlo simulations show that a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total rejection factor of the order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of 10</a:t>
            </a:r>
            <a:r>
              <a:rPr lang="en-IE" kern="1200" baseline="300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10</a:t>
            </a: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is achieved.</a:t>
            </a:r>
            <a:endParaRPr lang="en-IE" kern="1200">
              <a:solidFill>
                <a:srgbClr val="33339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3188"/>
            <a:ext cx="40481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31956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"/>
            <a:ext cx="323056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00438" y="142875"/>
            <a:ext cx="2439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sz="2400" kern="120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Signal Efficiency</a:t>
            </a:r>
            <a:endParaRPr lang="it-IT" sz="2400" kern="120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00438"/>
            <a:ext cx="3267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714750"/>
            <a:ext cx="28352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Impact of </a:t>
            </a:r>
            <a:r>
              <a:rPr lang="en-IE" smtClean="0">
                <a:sym typeface="Symbol"/>
              </a:rPr>
              <a:t></a:t>
            </a:r>
            <a:r>
              <a:rPr lang="en-IE" smtClean="0"/>
              <a:t>PANDA data</a:t>
            </a:r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71625"/>
            <a:ext cx="500062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Other Timelike Processes in </a:t>
            </a:r>
            <a:r>
              <a:rPr lang="en-IE" smtClean="0">
                <a:sym typeface="Symbol" pitchFamily="18" charset="2"/>
              </a:rPr>
              <a:t></a:t>
            </a:r>
            <a:r>
              <a:rPr lang="en-IE" smtClean="0"/>
              <a:t>PANDA</a:t>
            </a:r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3248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13"/>
            <a:ext cx="4162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43063" y="1643063"/>
            <a:ext cx="1408112" cy="461962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pp  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75" y="1643063"/>
            <a:ext cx="1812925" cy="461962"/>
          </a:xfrm>
          <a:prstGeom prst="rect">
            <a:avLst/>
          </a:prstGeom>
          <a:noFill/>
          <a:ln>
            <a:solidFill>
              <a:srgbClr val="333399">
                <a:lumMod val="50000"/>
              </a:srgb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pp  e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+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e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-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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214438" y="5072063"/>
            <a:ext cx="2249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Handbag approach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Test of Factorisation</a:t>
            </a:r>
            <a:endParaRPr lang="it-IT" kern="1200">
              <a:solidFill>
                <a:srgbClr val="3333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000625" y="5072063"/>
            <a:ext cx="3959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Determine TDA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   (Transition Distribution Amplitude)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IE" kern="1200">
                <a:solidFill>
                  <a:srgbClr val="333399"/>
                </a:solidFill>
                <a:latin typeface="Arial" charset="0"/>
                <a:ea typeface="+mn-ea"/>
                <a:cs typeface="+mn-cs"/>
              </a:rPr>
              <a:t>Measure FF in unphysical region</a:t>
            </a:r>
            <a:endParaRPr lang="it-IT" kern="1200">
              <a:solidFill>
                <a:srgbClr val="333399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Summary and Outlook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2864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The HESR at the GSI FAIR facility will deliver</a:t>
            </a:r>
            <a:r>
              <a:rPr lang="it-IT" smtClean="0">
                <a:sym typeface="Symbol" pitchFamily="18" charset="2"/>
              </a:rPr>
              <a:t>p beams of unprecedented quality 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>
                <a:sym typeface="Symbol" pitchFamily="18" charset="2"/>
              </a:rPr>
              <a:t>momenta up to 15 GeV/c (</a:t>
            </a:r>
            <a:r>
              <a:rPr lang="it-IT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√</a:t>
            </a:r>
            <a:r>
              <a:rPr lang="en-US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  5.5 GeV).  This will allow PANDA to carry out the following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measurements:</a:t>
            </a:r>
            <a:endParaRPr lang="it-IT" smtClean="0"/>
          </a:p>
          <a:p>
            <a:pPr>
              <a:lnSpc>
                <a:spcPct val="90000"/>
              </a:lnSpc>
              <a:buFontTx/>
              <a:buNone/>
            </a:pPr>
            <a:r>
              <a:rPr lang="it-IT" u="sng" smtClean="0">
                <a:solidFill>
                  <a:srgbClr val="FF0000"/>
                </a:solidFill>
              </a:rPr>
              <a:t>SPECTROSCOPY</a:t>
            </a:r>
            <a:endParaRPr lang="it-IT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000066"/>
                </a:solidFill>
              </a:rPr>
              <a:t>High-resolution </a:t>
            </a:r>
            <a:r>
              <a:rPr lang="it-IT" smtClean="0">
                <a:solidFill>
                  <a:srgbClr val="FF0000"/>
                </a:solidFill>
              </a:rPr>
              <a:t>charmonium spectroscopy</a:t>
            </a:r>
            <a:r>
              <a:rPr lang="it-IT" smtClean="0">
                <a:solidFill>
                  <a:srgbClr val="000066"/>
                </a:solidFill>
              </a:rPr>
              <a:t> in formation experiments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000066"/>
                </a:solidFill>
              </a:rPr>
              <a:t>Study of gluonic excitations (</a:t>
            </a:r>
            <a:r>
              <a:rPr lang="it-IT" smtClean="0">
                <a:solidFill>
                  <a:srgbClr val="FF0000"/>
                </a:solidFill>
              </a:rPr>
              <a:t>hybrids and glueballs</a:t>
            </a:r>
            <a:r>
              <a:rPr lang="it-IT" smtClean="0">
                <a:solidFill>
                  <a:srgbClr val="000066"/>
                </a:solidFill>
              </a:rPr>
              <a:t>) and other exotica (e.g. </a:t>
            </a:r>
            <a:r>
              <a:rPr lang="it-IT" smtClean="0">
                <a:solidFill>
                  <a:srgbClr val="FF0000"/>
                </a:solidFill>
              </a:rPr>
              <a:t>multiquark</a:t>
            </a:r>
            <a:r>
              <a:rPr lang="it-IT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000066"/>
                </a:solidFill>
              </a:rPr>
              <a:t>Study of </a:t>
            </a:r>
            <a:r>
              <a:rPr lang="it-IT" smtClean="0">
                <a:solidFill>
                  <a:srgbClr val="FF0000"/>
                </a:solidFill>
              </a:rPr>
              <a:t>hadrons in nuclear matter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Open charm</a:t>
            </a:r>
            <a:r>
              <a:rPr lang="it-IT" smtClean="0">
                <a:solidFill>
                  <a:srgbClr val="000066"/>
                </a:solidFill>
              </a:rPr>
              <a:t> physics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Hypernuclear</a:t>
            </a:r>
            <a:r>
              <a:rPr lang="it-IT" smtClean="0">
                <a:solidFill>
                  <a:srgbClr val="000066"/>
                </a:solidFill>
              </a:rPr>
              <a:t> physics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u="sng" smtClean="0">
                <a:solidFill>
                  <a:srgbClr val="FF3300"/>
                </a:solidFill>
              </a:rPr>
              <a:t>NUCLEON STRUCTURE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000066"/>
                </a:solidFill>
              </a:rPr>
              <a:t>Proton Timelike </a:t>
            </a:r>
            <a:r>
              <a:rPr lang="it-IT" smtClean="0">
                <a:solidFill>
                  <a:srgbClr val="FF0000"/>
                </a:solidFill>
              </a:rPr>
              <a:t>Form Factors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Crossed-Channel Compton Scattering</a:t>
            </a:r>
          </a:p>
          <a:p>
            <a:pPr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Drell-Yan</a:t>
            </a:r>
            <a:r>
              <a:rPr lang="it-IT" sz="1800" smtClean="0">
                <a:solidFill>
                  <a:srgbClr val="000066"/>
                </a:solidFill>
              </a:rPr>
              <a:t>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The performance of the detector and the sensitivity to the various physics channels have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been estimated reliably by means of detailed </a:t>
            </a:r>
            <a:r>
              <a:rPr lang="it-IT" smtClean="0">
                <a:solidFill>
                  <a:srgbClr val="FF0000"/>
                </a:solidFill>
              </a:rPr>
              <a:t>Monte Carlo simulations</a:t>
            </a:r>
            <a:r>
              <a:rPr lang="it-IT" smtClean="0"/>
              <a:t>:</a:t>
            </a:r>
          </a:p>
          <a:p>
            <a:pPr>
              <a:lnSpc>
                <a:spcPct val="90000"/>
              </a:lnSpc>
            </a:pPr>
            <a:r>
              <a:rPr lang="it-IT" smtClean="0"/>
              <a:t>Acceptance</a:t>
            </a:r>
          </a:p>
          <a:p>
            <a:pPr>
              <a:lnSpc>
                <a:spcPct val="90000"/>
              </a:lnSpc>
            </a:pPr>
            <a:r>
              <a:rPr lang="it-IT" smtClean="0"/>
              <a:t>Resolution</a:t>
            </a:r>
          </a:p>
          <a:p>
            <a:pPr>
              <a:lnSpc>
                <a:spcPct val="90000"/>
              </a:lnSpc>
            </a:pPr>
            <a:r>
              <a:rPr lang="it-IT" smtClean="0"/>
              <a:t>Signal/Background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The simulations show that the final states of interest can be detected with good efficiency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and that the background situation is under control.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smtClean="0"/>
              <a:t>Diego Bettoni</a:t>
            </a:r>
          </a:p>
        </p:txBody>
      </p:sp>
      <p:sp>
        <p:nvSpPr>
          <p:cNvPr id="747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Charmonium</a:t>
            </a:r>
          </a:p>
        </p:txBody>
      </p:sp>
      <p:sp>
        <p:nvSpPr>
          <p:cNvPr id="747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0A92F-B1EE-4666-A5C3-18DB6FF0E068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  <a:sym typeface="Symbol" pitchFamily="18" charset="2"/>
              </a:rPr>
              <a:t>pp Annihilation</a:t>
            </a:r>
          </a:p>
        </p:txBody>
      </p:sp>
      <p:pic>
        <p:nvPicPr>
          <p:cNvPr id="74758" name="Picture 7" descr="ppbar_cc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628775"/>
            <a:ext cx="3103563" cy="1971675"/>
          </a:xfrm>
          <a:noFill/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468313" y="1557338"/>
            <a:ext cx="39308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pp collisions the coherent 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annihilation of the 3 quarks in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the p with the 3 antiquarks in 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thep makes it possible to </a:t>
            </a:r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form </a:t>
            </a:r>
          </a:p>
          <a:p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directly states with </a:t>
            </a:r>
            <a:r>
              <a:rPr lang="it-IT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all non-exotic </a:t>
            </a:r>
          </a:p>
          <a:p>
            <a:r>
              <a:rPr lang="it-IT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quantum numbers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4211638" y="3933825"/>
            <a:ext cx="4597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measurement of masses and</a:t>
            </a:r>
          </a:p>
          <a:p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widths is very accurate because it</a:t>
            </a:r>
          </a:p>
          <a:p>
            <a:r>
              <a:rPr lang="it-IT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depends only on the beam parameters</a:t>
            </a:r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not on the experimental detector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resolution, which determines only the</a:t>
            </a:r>
          </a:p>
          <a:p>
            <a:r>
              <a:rPr lang="it-IT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sensitivity to a given final state.</a:t>
            </a:r>
          </a:p>
        </p:txBody>
      </p:sp>
      <p:pic>
        <p:nvPicPr>
          <p:cNvPr id="7476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29000"/>
            <a:ext cx="306546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143000"/>
          </a:xfrm>
          <a:ln/>
        </p:spPr>
        <p:txBody>
          <a:bodyPr/>
          <a:lstStyle/>
          <a:p>
            <a:r>
              <a:rPr lang="it-IT" smtClean="0"/>
              <a:t>Hybrids and Glueballs in </a:t>
            </a:r>
            <a:r>
              <a:rPr lang="it-IT">
                <a:sym typeface="Symbol" pitchFamily="18" charset="2"/>
              </a:rPr>
              <a:t>pp Annihilation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2575" y="4792663"/>
            <a:ext cx="86423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Gluon rich process creates gluonic excitation in a direct way</a:t>
            </a:r>
          </a:p>
          <a:p>
            <a:pPr marL="623888" lvl="1" indent="-263525" defTabSz="449263">
              <a:spcBef>
                <a:spcPts val="450"/>
              </a:spcBef>
              <a:buFontTx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</a:t>
            </a: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 requires the quarks to annihilate (no rearrangement)</a:t>
            </a:r>
          </a:p>
          <a:p>
            <a:pPr marL="623888" lvl="1" indent="-263525" defTabSz="449263">
              <a:spcBef>
                <a:spcPts val="450"/>
              </a:spcBef>
              <a:buFontTx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yield comparable to charmonium production</a:t>
            </a:r>
          </a:p>
          <a:p>
            <a:pPr marL="623888" lvl="1" indent="-263525" defTabSz="449263">
              <a:spcBef>
                <a:spcPts val="450"/>
              </a:spcBef>
              <a:buFontTx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even at low momenta large exotic content has been proven</a:t>
            </a:r>
          </a:p>
          <a:p>
            <a:pPr marL="623888" lvl="1" indent="-263525" defTabSz="449263">
              <a:spcBef>
                <a:spcPts val="450"/>
              </a:spcBef>
              <a:buFontTx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Exotic quantum numbers can only be achieved in production mode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87600" y="2111375"/>
            <a:ext cx="1936750" cy="904875"/>
            <a:chOff x="1484" y="948"/>
            <a:chExt cx="1220" cy="570"/>
          </a:xfrm>
        </p:grpSpPr>
        <p:sp>
          <p:nvSpPr>
            <p:cNvPr id="59405" name="Freeform 13"/>
            <p:cNvSpPr>
              <a:spLocks noChangeArrowheads="1"/>
            </p:cNvSpPr>
            <p:nvPr/>
          </p:nvSpPr>
          <p:spPr bwMode="auto">
            <a:xfrm>
              <a:off x="1614" y="1062"/>
              <a:ext cx="432" cy="33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906" y="0"/>
                </a:cxn>
                <a:cxn ang="0">
                  <a:pos x="1906" y="1465"/>
                </a:cxn>
                <a:cxn ang="0">
                  <a:pos x="0" y="1465"/>
                </a:cxn>
              </a:cxnLst>
              <a:rect l="0" t="0" r="r" b="b"/>
              <a:pathLst>
                <a:path w="1907" h="1466">
                  <a:moveTo>
                    <a:pt x="35" y="0"/>
                  </a:moveTo>
                  <a:lnTo>
                    <a:pt x="1906" y="0"/>
                  </a:lnTo>
                  <a:lnTo>
                    <a:pt x="1906" y="1465"/>
                  </a:lnTo>
                  <a:lnTo>
                    <a:pt x="0" y="1465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1616" y="1452"/>
              <a:ext cx="99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07" name="Freeform 15"/>
            <p:cNvSpPr>
              <a:spLocks noChangeArrowheads="1"/>
            </p:cNvSpPr>
            <p:nvPr/>
          </p:nvSpPr>
          <p:spPr bwMode="auto">
            <a:xfrm>
              <a:off x="1620" y="1010"/>
              <a:ext cx="99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5" y="0"/>
                </a:cxn>
                <a:cxn ang="0">
                  <a:pos x="2145" y="1694"/>
                </a:cxn>
                <a:cxn ang="0">
                  <a:pos x="4398" y="1694"/>
                </a:cxn>
              </a:cxnLst>
              <a:rect l="0" t="0" r="r" b="b"/>
              <a:pathLst>
                <a:path w="4399" h="1695">
                  <a:moveTo>
                    <a:pt x="0" y="0"/>
                  </a:moveTo>
                  <a:lnTo>
                    <a:pt x="2145" y="0"/>
                  </a:lnTo>
                  <a:lnTo>
                    <a:pt x="2145" y="1694"/>
                  </a:lnTo>
                  <a:lnTo>
                    <a:pt x="4398" y="1694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056" y="1034"/>
              <a:ext cx="521" cy="51"/>
              <a:chOff x="2056" y="1034"/>
              <a:chExt cx="521" cy="51"/>
            </a:xfrm>
          </p:grpSpPr>
          <p:sp>
            <p:nvSpPr>
              <p:cNvPr id="59409" name="Freeform 17"/>
              <p:cNvSpPr>
                <a:spLocks noChangeArrowheads="1"/>
              </p:cNvSpPr>
              <p:nvPr/>
            </p:nvSpPr>
            <p:spPr bwMode="auto">
              <a:xfrm>
                <a:off x="2316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4" y="16"/>
                  </a:cxn>
                  <a:cxn ang="0">
                    <a:pos x="504" y="244"/>
                  </a:cxn>
                  <a:cxn ang="0">
                    <a:pos x="650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5" y="113"/>
                      <a:pt x="53" y="0"/>
                      <a:pt x="90" y="18"/>
                    </a:cubicBezTo>
                    <a:cubicBezTo>
                      <a:pt x="126" y="37"/>
                      <a:pt x="174" y="244"/>
                      <a:pt x="219" y="244"/>
                    </a:cubicBezTo>
                    <a:cubicBezTo>
                      <a:pt x="265" y="243"/>
                      <a:pt x="317" y="16"/>
                      <a:pt x="364" y="16"/>
                    </a:cubicBezTo>
                    <a:cubicBezTo>
                      <a:pt x="410" y="16"/>
                      <a:pt x="455" y="244"/>
                      <a:pt x="504" y="244"/>
                    </a:cubicBezTo>
                    <a:cubicBezTo>
                      <a:pt x="552" y="244"/>
                      <a:pt x="603" y="17"/>
                      <a:pt x="650" y="17"/>
                    </a:cubicBezTo>
                    <a:cubicBezTo>
                      <a:pt x="697" y="17"/>
                      <a:pt x="740" y="245"/>
                      <a:pt x="787" y="245"/>
                    </a:cubicBezTo>
                    <a:cubicBezTo>
                      <a:pt x="834" y="245"/>
                      <a:pt x="883" y="17"/>
                      <a:pt x="929" y="16"/>
                    </a:cubicBezTo>
                    <a:cubicBezTo>
                      <a:pt x="977" y="16"/>
                      <a:pt x="1031" y="222"/>
                      <a:pt x="1067" y="241"/>
                    </a:cubicBezTo>
                    <a:cubicBezTo>
                      <a:pt x="1104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10" name="Freeform 18"/>
              <p:cNvSpPr>
                <a:spLocks noChangeArrowheads="1"/>
              </p:cNvSpPr>
              <p:nvPr/>
            </p:nvSpPr>
            <p:spPr bwMode="auto">
              <a:xfrm>
                <a:off x="2056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20" y="244"/>
                  </a:cxn>
                  <a:cxn ang="0">
                    <a:pos x="364" y="16"/>
                  </a:cxn>
                  <a:cxn ang="0">
                    <a:pos x="504" y="244"/>
                  </a:cxn>
                  <a:cxn ang="0">
                    <a:pos x="650" y="17"/>
                  </a:cxn>
                  <a:cxn ang="0">
                    <a:pos x="788" y="245"/>
                  </a:cxn>
                  <a:cxn ang="0">
                    <a:pos x="930" y="16"/>
                  </a:cxn>
                  <a:cxn ang="0">
                    <a:pos x="1068" y="241"/>
                  </a:cxn>
                  <a:cxn ang="0">
                    <a:pos x="1152" y="129"/>
                  </a:cxn>
                </a:cxnLst>
                <a:rect l="0" t="0" r="r" b="b"/>
                <a:pathLst>
                  <a:path w="1153" h="260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4" y="244"/>
                      <a:pt x="220" y="244"/>
                    </a:cubicBezTo>
                    <a:cubicBezTo>
                      <a:pt x="266" y="243"/>
                      <a:pt x="317" y="16"/>
                      <a:pt x="364" y="16"/>
                    </a:cubicBezTo>
                    <a:cubicBezTo>
                      <a:pt x="411" y="16"/>
                      <a:pt x="456" y="244"/>
                      <a:pt x="504" y="244"/>
                    </a:cubicBezTo>
                    <a:cubicBezTo>
                      <a:pt x="552" y="244"/>
                      <a:pt x="603" y="17"/>
                      <a:pt x="650" y="17"/>
                    </a:cubicBezTo>
                    <a:cubicBezTo>
                      <a:pt x="697" y="17"/>
                      <a:pt x="741" y="245"/>
                      <a:pt x="788" y="245"/>
                    </a:cubicBezTo>
                    <a:cubicBezTo>
                      <a:pt x="835" y="245"/>
                      <a:pt x="883" y="17"/>
                      <a:pt x="930" y="16"/>
                    </a:cubicBezTo>
                    <a:cubicBezTo>
                      <a:pt x="977" y="16"/>
                      <a:pt x="1031" y="222"/>
                      <a:pt x="1068" y="241"/>
                    </a:cubicBezTo>
                    <a:cubicBezTo>
                      <a:pt x="1104" y="259"/>
                      <a:pt x="1134" y="153"/>
                      <a:pt x="1152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9411" name="Freeform 19"/>
            <p:cNvSpPr>
              <a:spLocks noChangeArrowheads="1"/>
            </p:cNvSpPr>
            <p:nvPr/>
          </p:nvSpPr>
          <p:spPr bwMode="auto">
            <a:xfrm>
              <a:off x="1586" y="1114"/>
              <a:ext cx="396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7" y="0"/>
                </a:cxn>
                <a:cxn ang="0">
                  <a:pos x="1747" y="989"/>
                </a:cxn>
                <a:cxn ang="0">
                  <a:pos x="0" y="989"/>
                </a:cxn>
              </a:cxnLst>
              <a:rect l="0" t="0" r="r" b="b"/>
              <a:pathLst>
                <a:path w="1748" h="990">
                  <a:moveTo>
                    <a:pt x="32" y="0"/>
                  </a:moveTo>
                  <a:lnTo>
                    <a:pt x="1747" y="0"/>
                  </a:lnTo>
                  <a:lnTo>
                    <a:pt x="1747" y="989"/>
                  </a:lnTo>
                  <a:lnTo>
                    <a:pt x="0" y="98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994" y="1092"/>
              <a:ext cx="520" cy="52"/>
              <a:chOff x="1994" y="1092"/>
              <a:chExt cx="520" cy="52"/>
            </a:xfrm>
          </p:grpSpPr>
          <p:sp>
            <p:nvSpPr>
              <p:cNvPr id="59413" name="Freeform 21"/>
              <p:cNvSpPr>
                <a:spLocks noChangeArrowheads="1"/>
              </p:cNvSpPr>
              <p:nvPr/>
            </p:nvSpPr>
            <p:spPr bwMode="auto">
              <a:xfrm>
                <a:off x="2254" y="1088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89" y="18"/>
                  </a:cxn>
                  <a:cxn ang="0">
                    <a:pos x="219" y="245"/>
                  </a:cxn>
                  <a:cxn ang="0">
                    <a:pos x="363" y="16"/>
                  </a:cxn>
                  <a:cxn ang="0">
                    <a:pos x="503" y="245"/>
                  </a:cxn>
                  <a:cxn ang="0">
                    <a:pos x="649" y="17"/>
                  </a:cxn>
                  <a:cxn ang="0">
                    <a:pos x="787" y="246"/>
                  </a:cxn>
                  <a:cxn ang="0">
                    <a:pos x="929" y="16"/>
                  </a:cxn>
                  <a:cxn ang="0">
                    <a:pos x="1066" y="241"/>
                  </a:cxn>
                  <a:cxn ang="0">
                    <a:pos x="1150" y="130"/>
                  </a:cxn>
                </a:cxnLst>
                <a:rect l="0" t="0" r="r" b="b"/>
                <a:pathLst>
                  <a:path w="1151" h="261">
                    <a:moveTo>
                      <a:pt x="0" y="132"/>
                    </a:moveTo>
                    <a:cubicBezTo>
                      <a:pt x="14" y="113"/>
                      <a:pt x="53" y="0"/>
                      <a:pt x="89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3" y="16"/>
                    </a:cubicBezTo>
                    <a:cubicBezTo>
                      <a:pt x="410" y="16"/>
                      <a:pt x="455" y="245"/>
                      <a:pt x="503" y="245"/>
                    </a:cubicBezTo>
                    <a:cubicBezTo>
                      <a:pt x="551" y="245"/>
                      <a:pt x="602" y="17"/>
                      <a:pt x="649" y="17"/>
                    </a:cubicBezTo>
                    <a:cubicBezTo>
                      <a:pt x="696" y="17"/>
                      <a:pt x="740" y="246"/>
                      <a:pt x="787" y="246"/>
                    </a:cubicBezTo>
                    <a:cubicBezTo>
                      <a:pt x="834" y="246"/>
                      <a:pt x="882" y="17"/>
                      <a:pt x="929" y="16"/>
                    </a:cubicBezTo>
                    <a:cubicBezTo>
                      <a:pt x="976" y="15"/>
                      <a:pt x="1030" y="223"/>
                      <a:pt x="1066" y="241"/>
                    </a:cubicBezTo>
                    <a:cubicBezTo>
                      <a:pt x="1103" y="260"/>
                      <a:pt x="1132" y="153"/>
                      <a:pt x="1150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14" name="Freeform 22"/>
              <p:cNvSpPr>
                <a:spLocks noChangeArrowheads="1"/>
              </p:cNvSpPr>
              <p:nvPr/>
            </p:nvSpPr>
            <p:spPr bwMode="auto">
              <a:xfrm>
                <a:off x="1994" y="1088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5"/>
                  </a:cxn>
                  <a:cxn ang="0">
                    <a:pos x="363" y="16"/>
                  </a:cxn>
                  <a:cxn ang="0">
                    <a:pos x="504" y="245"/>
                  </a:cxn>
                  <a:cxn ang="0">
                    <a:pos x="650" y="17"/>
                  </a:cxn>
                  <a:cxn ang="0">
                    <a:pos x="788" y="246"/>
                  </a:cxn>
                  <a:cxn ang="0">
                    <a:pos x="930" y="16"/>
                  </a:cxn>
                  <a:cxn ang="0">
                    <a:pos x="1068" y="241"/>
                  </a:cxn>
                  <a:cxn ang="0">
                    <a:pos x="1151" y="130"/>
                  </a:cxn>
                </a:cxnLst>
                <a:rect l="0" t="0" r="r" b="b"/>
                <a:pathLst>
                  <a:path w="1152" h="261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3" y="16"/>
                    </a:cubicBezTo>
                    <a:cubicBezTo>
                      <a:pt x="410" y="16"/>
                      <a:pt x="456" y="245"/>
                      <a:pt x="504" y="245"/>
                    </a:cubicBezTo>
                    <a:cubicBezTo>
                      <a:pt x="552" y="245"/>
                      <a:pt x="603" y="17"/>
                      <a:pt x="650" y="17"/>
                    </a:cubicBezTo>
                    <a:cubicBezTo>
                      <a:pt x="697" y="17"/>
                      <a:pt x="741" y="246"/>
                      <a:pt x="788" y="246"/>
                    </a:cubicBezTo>
                    <a:cubicBezTo>
                      <a:pt x="835" y="246"/>
                      <a:pt x="883" y="17"/>
                      <a:pt x="930" y="16"/>
                    </a:cubicBezTo>
                    <a:cubicBezTo>
                      <a:pt x="977" y="15"/>
                      <a:pt x="1031" y="223"/>
                      <a:pt x="1068" y="241"/>
                    </a:cubicBezTo>
                    <a:cubicBezTo>
                      <a:pt x="1104" y="260"/>
                      <a:pt x="1133" y="153"/>
                      <a:pt x="1151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484" y="948"/>
              <a:ext cx="190" cy="204"/>
              <a:chOff x="1484" y="948"/>
              <a:chExt cx="190" cy="204"/>
            </a:xfrm>
          </p:grpSpPr>
          <p:sp>
            <p:nvSpPr>
              <p:cNvPr id="59416" name="Oval 24"/>
              <p:cNvSpPr>
                <a:spLocks noChangeArrowheads="1"/>
              </p:cNvSpPr>
              <p:nvPr/>
            </p:nvSpPr>
            <p:spPr bwMode="auto">
              <a:xfrm>
                <a:off x="1484" y="96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17" name="AutoShape 25"/>
              <p:cNvSpPr>
                <a:spLocks noChangeArrowheads="1"/>
              </p:cNvSpPr>
              <p:nvPr/>
            </p:nvSpPr>
            <p:spPr bwMode="auto">
              <a:xfrm>
                <a:off x="1488" y="94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84" y="1214"/>
              <a:ext cx="190" cy="274"/>
              <a:chOff x="1484" y="1214"/>
              <a:chExt cx="190" cy="274"/>
            </a:xfrm>
          </p:grpSpPr>
          <p:sp>
            <p:nvSpPr>
              <p:cNvPr id="59419" name="Oval 27"/>
              <p:cNvSpPr>
                <a:spLocks noChangeArrowheads="1"/>
              </p:cNvSpPr>
              <p:nvPr/>
            </p:nvSpPr>
            <p:spPr bwMode="auto">
              <a:xfrm>
                <a:off x="1484" y="130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20" name="AutoShape 28"/>
              <p:cNvSpPr>
                <a:spLocks noChangeArrowheads="1"/>
              </p:cNvSpPr>
              <p:nvPr/>
            </p:nvSpPr>
            <p:spPr bwMode="auto">
              <a:xfrm>
                <a:off x="1488" y="129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421" name="AutoShape 29"/>
              <p:cNvSpPr>
                <a:spLocks noChangeArrowheads="1"/>
              </p:cNvSpPr>
              <p:nvPr/>
            </p:nvSpPr>
            <p:spPr bwMode="auto">
              <a:xfrm>
                <a:off x="1488" y="121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498" y="990"/>
              <a:ext cx="203" cy="194"/>
              <a:chOff x="2498" y="990"/>
              <a:chExt cx="203" cy="194"/>
            </a:xfrm>
          </p:grpSpPr>
          <p:sp>
            <p:nvSpPr>
              <p:cNvPr id="59423" name="Oval 31"/>
              <p:cNvSpPr>
                <a:spLocks noChangeArrowheads="1"/>
              </p:cNvSpPr>
              <p:nvPr/>
            </p:nvSpPr>
            <p:spPr bwMode="auto">
              <a:xfrm>
                <a:off x="2508" y="99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24" name="AutoShape 32"/>
              <p:cNvSpPr>
                <a:spLocks noChangeArrowheads="1"/>
              </p:cNvSpPr>
              <p:nvPr/>
            </p:nvSpPr>
            <p:spPr bwMode="auto">
              <a:xfrm>
                <a:off x="2498" y="990"/>
                <a:ext cx="203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G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94" y="1324"/>
              <a:ext cx="210" cy="194"/>
              <a:chOff x="2494" y="1324"/>
              <a:chExt cx="210" cy="194"/>
            </a:xfrm>
          </p:grpSpPr>
          <p:sp>
            <p:nvSpPr>
              <p:cNvPr id="59426" name="Oval 34"/>
              <p:cNvSpPr>
                <a:spLocks noChangeArrowheads="1"/>
              </p:cNvSpPr>
              <p:nvPr/>
            </p:nvSpPr>
            <p:spPr bwMode="auto">
              <a:xfrm>
                <a:off x="2508" y="1330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27" name="AutoShape 35"/>
              <p:cNvSpPr>
                <a:spLocks noChangeArrowheads="1"/>
              </p:cNvSpPr>
              <p:nvPr/>
            </p:nvSpPr>
            <p:spPr bwMode="auto">
              <a:xfrm>
                <a:off x="2494" y="1324"/>
                <a:ext cx="21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M</a:t>
                </a:r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643438" y="2111375"/>
            <a:ext cx="1936750" cy="904875"/>
            <a:chOff x="2905" y="948"/>
            <a:chExt cx="1220" cy="570"/>
          </a:xfrm>
        </p:grpSpPr>
        <p:sp>
          <p:nvSpPr>
            <p:cNvPr id="59429" name="Freeform 37"/>
            <p:cNvSpPr>
              <a:spLocks noChangeArrowheads="1"/>
            </p:cNvSpPr>
            <p:nvPr/>
          </p:nvSpPr>
          <p:spPr bwMode="auto">
            <a:xfrm>
              <a:off x="2977" y="1114"/>
              <a:ext cx="997" cy="279"/>
            </a:xfrm>
            <a:custGeom>
              <a:avLst/>
              <a:gdLst/>
              <a:ahLst/>
              <a:cxnLst>
                <a:cxn ang="0">
                  <a:pos x="0" y="1228"/>
                </a:cxn>
                <a:cxn ang="0">
                  <a:pos x="2144" y="1228"/>
                </a:cxn>
                <a:cxn ang="0">
                  <a:pos x="2144" y="0"/>
                </a:cxn>
                <a:cxn ang="0">
                  <a:pos x="4397" y="0"/>
                </a:cxn>
              </a:cxnLst>
              <a:rect l="0" t="0" r="r" b="b"/>
              <a:pathLst>
                <a:path w="4398" h="1229">
                  <a:moveTo>
                    <a:pt x="0" y="1228"/>
                  </a:moveTo>
                  <a:lnTo>
                    <a:pt x="2144" y="1228"/>
                  </a:lnTo>
                  <a:lnTo>
                    <a:pt x="2144" y="0"/>
                  </a:lnTo>
                  <a:lnTo>
                    <a:pt x="4397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>
              <a:off x="3037" y="1452"/>
              <a:ext cx="99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31" name="Freeform 39"/>
            <p:cNvSpPr>
              <a:spLocks noChangeArrowheads="1"/>
            </p:cNvSpPr>
            <p:nvPr/>
          </p:nvSpPr>
          <p:spPr bwMode="auto">
            <a:xfrm>
              <a:off x="3041" y="1062"/>
              <a:ext cx="998" cy="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5" y="0"/>
                </a:cxn>
                <a:cxn ang="0">
                  <a:pos x="2145" y="1458"/>
                </a:cxn>
                <a:cxn ang="0">
                  <a:pos x="4398" y="1458"/>
                </a:cxn>
              </a:cxnLst>
              <a:rect l="0" t="0" r="r" b="b"/>
              <a:pathLst>
                <a:path w="4399" h="1459">
                  <a:moveTo>
                    <a:pt x="0" y="0"/>
                  </a:moveTo>
                  <a:lnTo>
                    <a:pt x="2145" y="0"/>
                  </a:lnTo>
                  <a:lnTo>
                    <a:pt x="2145" y="1458"/>
                  </a:lnTo>
                  <a:lnTo>
                    <a:pt x="4398" y="145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537" y="1034"/>
              <a:ext cx="520" cy="51"/>
              <a:chOff x="3537" y="1034"/>
              <a:chExt cx="520" cy="51"/>
            </a:xfrm>
          </p:grpSpPr>
          <p:sp>
            <p:nvSpPr>
              <p:cNvPr id="59433" name="Freeform 41"/>
              <p:cNvSpPr>
                <a:spLocks noChangeArrowheads="1"/>
              </p:cNvSpPr>
              <p:nvPr/>
            </p:nvSpPr>
            <p:spPr bwMode="auto">
              <a:xfrm>
                <a:off x="3797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4" y="16"/>
                  </a:cxn>
                  <a:cxn ang="0">
                    <a:pos x="504" y="244"/>
                  </a:cxn>
                  <a:cxn ang="0">
                    <a:pos x="650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5" y="113"/>
                      <a:pt x="53" y="0"/>
                      <a:pt x="90" y="18"/>
                    </a:cubicBezTo>
                    <a:cubicBezTo>
                      <a:pt x="126" y="37"/>
                      <a:pt x="174" y="244"/>
                      <a:pt x="219" y="244"/>
                    </a:cubicBezTo>
                    <a:cubicBezTo>
                      <a:pt x="265" y="243"/>
                      <a:pt x="317" y="16"/>
                      <a:pt x="364" y="16"/>
                    </a:cubicBezTo>
                    <a:cubicBezTo>
                      <a:pt x="410" y="16"/>
                      <a:pt x="455" y="244"/>
                      <a:pt x="504" y="244"/>
                    </a:cubicBezTo>
                    <a:cubicBezTo>
                      <a:pt x="552" y="244"/>
                      <a:pt x="603" y="17"/>
                      <a:pt x="650" y="17"/>
                    </a:cubicBezTo>
                    <a:cubicBezTo>
                      <a:pt x="697" y="17"/>
                      <a:pt x="740" y="245"/>
                      <a:pt x="787" y="245"/>
                    </a:cubicBezTo>
                    <a:cubicBezTo>
                      <a:pt x="834" y="245"/>
                      <a:pt x="883" y="17"/>
                      <a:pt x="929" y="16"/>
                    </a:cubicBezTo>
                    <a:cubicBezTo>
                      <a:pt x="977" y="16"/>
                      <a:pt x="1031" y="222"/>
                      <a:pt x="1067" y="241"/>
                    </a:cubicBezTo>
                    <a:cubicBezTo>
                      <a:pt x="1104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34" name="Freeform 42"/>
              <p:cNvSpPr>
                <a:spLocks noChangeArrowheads="1"/>
              </p:cNvSpPr>
              <p:nvPr/>
            </p:nvSpPr>
            <p:spPr bwMode="auto">
              <a:xfrm>
                <a:off x="3537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3" y="244"/>
                  </a:cxn>
                  <a:cxn ang="0">
                    <a:pos x="649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5" y="244"/>
                      <a:pt x="503" y="244"/>
                    </a:cubicBezTo>
                    <a:cubicBezTo>
                      <a:pt x="551" y="244"/>
                      <a:pt x="602" y="17"/>
                      <a:pt x="649" y="17"/>
                    </a:cubicBezTo>
                    <a:cubicBezTo>
                      <a:pt x="696" y="17"/>
                      <a:pt x="740" y="245"/>
                      <a:pt x="787" y="245"/>
                    </a:cubicBezTo>
                    <a:cubicBezTo>
                      <a:pt x="834" y="245"/>
                      <a:pt x="882" y="17"/>
                      <a:pt x="929" y="16"/>
                    </a:cubicBezTo>
                    <a:cubicBezTo>
                      <a:pt x="976" y="16"/>
                      <a:pt x="1030" y="222"/>
                      <a:pt x="1067" y="241"/>
                    </a:cubicBezTo>
                    <a:cubicBezTo>
                      <a:pt x="1103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9435" name="Freeform 43"/>
            <p:cNvSpPr>
              <a:spLocks noChangeArrowheads="1"/>
            </p:cNvSpPr>
            <p:nvPr/>
          </p:nvSpPr>
          <p:spPr bwMode="auto">
            <a:xfrm>
              <a:off x="3007" y="1114"/>
              <a:ext cx="396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7" y="0"/>
                </a:cxn>
                <a:cxn ang="0">
                  <a:pos x="1747" y="989"/>
                </a:cxn>
                <a:cxn ang="0">
                  <a:pos x="0" y="989"/>
                </a:cxn>
              </a:cxnLst>
              <a:rect l="0" t="0" r="r" b="b"/>
              <a:pathLst>
                <a:path w="1748" h="990">
                  <a:moveTo>
                    <a:pt x="32" y="0"/>
                  </a:moveTo>
                  <a:lnTo>
                    <a:pt x="1747" y="0"/>
                  </a:lnTo>
                  <a:lnTo>
                    <a:pt x="1747" y="989"/>
                  </a:lnTo>
                  <a:lnTo>
                    <a:pt x="0" y="98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36" name="Line 44"/>
            <p:cNvSpPr>
              <a:spLocks noChangeShapeType="1"/>
            </p:cNvSpPr>
            <p:nvPr/>
          </p:nvSpPr>
          <p:spPr bwMode="auto">
            <a:xfrm>
              <a:off x="3041" y="1008"/>
              <a:ext cx="99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905" y="948"/>
              <a:ext cx="190" cy="204"/>
              <a:chOff x="2905" y="948"/>
              <a:chExt cx="190" cy="204"/>
            </a:xfrm>
          </p:grpSpPr>
          <p:sp>
            <p:nvSpPr>
              <p:cNvPr id="59438" name="Oval 46"/>
              <p:cNvSpPr>
                <a:spLocks noChangeArrowheads="1"/>
              </p:cNvSpPr>
              <p:nvPr/>
            </p:nvSpPr>
            <p:spPr bwMode="auto">
              <a:xfrm>
                <a:off x="2905" y="96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39" name="AutoShape 47"/>
              <p:cNvSpPr>
                <a:spLocks noChangeArrowheads="1"/>
              </p:cNvSpPr>
              <p:nvPr/>
            </p:nvSpPr>
            <p:spPr bwMode="auto">
              <a:xfrm>
                <a:off x="2909" y="94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3915" y="1324"/>
              <a:ext cx="210" cy="194"/>
              <a:chOff x="3915" y="1324"/>
              <a:chExt cx="210" cy="194"/>
            </a:xfrm>
          </p:grpSpPr>
          <p:sp>
            <p:nvSpPr>
              <p:cNvPr id="59441" name="Oval 49"/>
              <p:cNvSpPr>
                <a:spLocks noChangeArrowheads="1"/>
              </p:cNvSpPr>
              <p:nvPr/>
            </p:nvSpPr>
            <p:spPr bwMode="auto">
              <a:xfrm>
                <a:off x="3929" y="1330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42" name="AutoShape 50"/>
              <p:cNvSpPr>
                <a:spLocks noChangeArrowheads="1"/>
              </p:cNvSpPr>
              <p:nvPr/>
            </p:nvSpPr>
            <p:spPr bwMode="auto">
              <a:xfrm>
                <a:off x="3915" y="1324"/>
                <a:ext cx="21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M</a:t>
                </a:r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3917" y="966"/>
              <a:ext cx="200" cy="194"/>
              <a:chOff x="3917" y="966"/>
              <a:chExt cx="200" cy="194"/>
            </a:xfrm>
          </p:grpSpPr>
          <p:sp>
            <p:nvSpPr>
              <p:cNvPr id="59444" name="Oval 52"/>
              <p:cNvSpPr>
                <a:spLocks noChangeArrowheads="1"/>
              </p:cNvSpPr>
              <p:nvPr/>
            </p:nvSpPr>
            <p:spPr bwMode="auto">
              <a:xfrm>
                <a:off x="3925" y="96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45" name="AutoShape 53"/>
              <p:cNvSpPr>
                <a:spLocks noChangeArrowheads="1"/>
              </p:cNvSpPr>
              <p:nvPr/>
            </p:nvSpPr>
            <p:spPr bwMode="auto">
              <a:xfrm>
                <a:off x="3917" y="966"/>
                <a:ext cx="20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H</a:t>
                </a:r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2905" y="1214"/>
              <a:ext cx="190" cy="274"/>
              <a:chOff x="2905" y="1214"/>
              <a:chExt cx="190" cy="274"/>
            </a:xfrm>
          </p:grpSpPr>
          <p:sp>
            <p:nvSpPr>
              <p:cNvPr id="59447" name="Oval 55"/>
              <p:cNvSpPr>
                <a:spLocks noChangeArrowheads="1"/>
              </p:cNvSpPr>
              <p:nvPr/>
            </p:nvSpPr>
            <p:spPr bwMode="auto">
              <a:xfrm>
                <a:off x="2905" y="130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48" name="AutoShape 56"/>
              <p:cNvSpPr>
                <a:spLocks noChangeArrowheads="1"/>
              </p:cNvSpPr>
              <p:nvPr/>
            </p:nvSpPr>
            <p:spPr bwMode="auto">
              <a:xfrm>
                <a:off x="2909" y="129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449" name="AutoShape 57"/>
              <p:cNvSpPr>
                <a:spLocks noChangeArrowheads="1"/>
              </p:cNvSpPr>
              <p:nvPr/>
            </p:nvSpPr>
            <p:spPr bwMode="auto">
              <a:xfrm>
                <a:off x="2909" y="121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883400" y="2111375"/>
            <a:ext cx="1936750" cy="904875"/>
            <a:chOff x="4316" y="948"/>
            <a:chExt cx="1220" cy="570"/>
          </a:xfrm>
        </p:grpSpPr>
        <p:sp>
          <p:nvSpPr>
            <p:cNvPr id="59451" name="Freeform 59"/>
            <p:cNvSpPr>
              <a:spLocks noChangeArrowheads="1"/>
            </p:cNvSpPr>
            <p:nvPr/>
          </p:nvSpPr>
          <p:spPr bwMode="auto">
            <a:xfrm>
              <a:off x="4482" y="1062"/>
              <a:ext cx="397" cy="3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8" y="0"/>
                </a:cxn>
                <a:cxn ang="0">
                  <a:pos x="1748" y="1483"/>
                </a:cxn>
                <a:cxn ang="0">
                  <a:pos x="0" y="1483"/>
                </a:cxn>
              </a:cxnLst>
              <a:rect l="0" t="0" r="r" b="b"/>
              <a:pathLst>
                <a:path w="1749" h="1484">
                  <a:moveTo>
                    <a:pt x="32" y="0"/>
                  </a:moveTo>
                  <a:lnTo>
                    <a:pt x="1748" y="0"/>
                  </a:lnTo>
                  <a:lnTo>
                    <a:pt x="1748" y="1483"/>
                  </a:lnTo>
                  <a:lnTo>
                    <a:pt x="0" y="148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52" name="Freeform 60"/>
            <p:cNvSpPr>
              <a:spLocks noChangeArrowheads="1"/>
            </p:cNvSpPr>
            <p:nvPr/>
          </p:nvSpPr>
          <p:spPr bwMode="auto">
            <a:xfrm>
              <a:off x="5038" y="1008"/>
              <a:ext cx="396" cy="112"/>
            </a:xfrm>
            <a:custGeom>
              <a:avLst/>
              <a:gdLst/>
              <a:ahLst/>
              <a:cxnLst>
                <a:cxn ang="0">
                  <a:pos x="1715" y="0"/>
                </a:cxn>
                <a:cxn ang="0">
                  <a:pos x="0" y="0"/>
                </a:cxn>
                <a:cxn ang="0">
                  <a:pos x="0" y="495"/>
                </a:cxn>
                <a:cxn ang="0">
                  <a:pos x="1747" y="495"/>
                </a:cxn>
              </a:cxnLst>
              <a:rect l="0" t="0" r="r" b="b"/>
              <a:pathLst>
                <a:path w="1748" h="496">
                  <a:moveTo>
                    <a:pt x="1715" y="0"/>
                  </a:moveTo>
                  <a:lnTo>
                    <a:pt x="0" y="0"/>
                  </a:lnTo>
                  <a:lnTo>
                    <a:pt x="0" y="495"/>
                  </a:lnTo>
                  <a:lnTo>
                    <a:pt x="1747" y="495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53" name="Line 61"/>
            <p:cNvSpPr>
              <a:spLocks noChangeShapeType="1"/>
            </p:cNvSpPr>
            <p:nvPr/>
          </p:nvSpPr>
          <p:spPr bwMode="auto">
            <a:xfrm>
              <a:off x="4448" y="1452"/>
              <a:ext cx="99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54" name="Freeform 62"/>
            <p:cNvSpPr>
              <a:spLocks noChangeArrowheads="1"/>
            </p:cNvSpPr>
            <p:nvPr/>
          </p:nvSpPr>
          <p:spPr bwMode="auto">
            <a:xfrm>
              <a:off x="4452" y="1006"/>
              <a:ext cx="998" cy="3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5" y="0"/>
                </a:cxn>
                <a:cxn ang="0">
                  <a:pos x="2145" y="1739"/>
                </a:cxn>
                <a:cxn ang="0">
                  <a:pos x="4398" y="1739"/>
                </a:cxn>
              </a:cxnLst>
              <a:rect l="0" t="0" r="r" b="b"/>
              <a:pathLst>
                <a:path w="4399" h="1740">
                  <a:moveTo>
                    <a:pt x="0" y="0"/>
                  </a:moveTo>
                  <a:lnTo>
                    <a:pt x="2145" y="0"/>
                  </a:lnTo>
                  <a:lnTo>
                    <a:pt x="2145" y="1739"/>
                  </a:lnTo>
                  <a:lnTo>
                    <a:pt x="4398" y="173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4948" y="1034"/>
              <a:ext cx="520" cy="51"/>
              <a:chOff x="4948" y="1034"/>
              <a:chExt cx="520" cy="51"/>
            </a:xfrm>
          </p:grpSpPr>
          <p:sp>
            <p:nvSpPr>
              <p:cNvPr id="59456" name="Freeform 64"/>
              <p:cNvSpPr>
                <a:spLocks noChangeArrowheads="1"/>
              </p:cNvSpPr>
              <p:nvPr/>
            </p:nvSpPr>
            <p:spPr bwMode="auto">
              <a:xfrm>
                <a:off x="5208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4" y="16"/>
                  </a:cxn>
                  <a:cxn ang="0">
                    <a:pos x="504" y="244"/>
                  </a:cxn>
                  <a:cxn ang="0">
                    <a:pos x="650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5" y="113"/>
                      <a:pt x="53" y="0"/>
                      <a:pt x="90" y="18"/>
                    </a:cubicBezTo>
                    <a:cubicBezTo>
                      <a:pt x="126" y="37"/>
                      <a:pt x="174" y="244"/>
                      <a:pt x="219" y="244"/>
                    </a:cubicBezTo>
                    <a:cubicBezTo>
                      <a:pt x="265" y="243"/>
                      <a:pt x="317" y="16"/>
                      <a:pt x="364" y="16"/>
                    </a:cubicBezTo>
                    <a:cubicBezTo>
                      <a:pt x="410" y="16"/>
                      <a:pt x="455" y="244"/>
                      <a:pt x="504" y="244"/>
                    </a:cubicBezTo>
                    <a:cubicBezTo>
                      <a:pt x="552" y="244"/>
                      <a:pt x="603" y="17"/>
                      <a:pt x="650" y="17"/>
                    </a:cubicBezTo>
                    <a:cubicBezTo>
                      <a:pt x="697" y="17"/>
                      <a:pt x="740" y="245"/>
                      <a:pt x="787" y="245"/>
                    </a:cubicBezTo>
                    <a:cubicBezTo>
                      <a:pt x="834" y="245"/>
                      <a:pt x="883" y="17"/>
                      <a:pt x="929" y="16"/>
                    </a:cubicBezTo>
                    <a:cubicBezTo>
                      <a:pt x="977" y="16"/>
                      <a:pt x="1031" y="222"/>
                      <a:pt x="1067" y="241"/>
                    </a:cubicBezTo>
                    <a:cubicBezTo>
                      <a:pt x="1104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57" name="Freeform 65"/>
              <p:cNvSpPr>
                <a:spLocks noChangeArrowheads="1"/>
              </p:cNvSpPr>
              <p:nvPr/>
            </p:nvSpPr>
            <p:spPr bwMode="auto">
              <a:xfrm>
                <a:off x="4948" y="103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3" y="244"/>
                  </a:cxn>
                  <a:cxn ang="0">
                    <a:pos x="649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5" y="244"/>
                      <a:pt x="503" y="244"/>
                    </a:cubicBezTo>
                    <a:cubicBezTo>
                      <a:pt x="551" y="244"/>
                      <a:pt x="602" y="17"/>
                      <a:pt x="649" y="17"/>
                    </a:cubicBezTo>
                    <a:cubicBezTo>
                      <a:pt x="696" y="17"/>
                      <a:pt x="740" y="245"/>
                      <a:pt x="787" y="245"/>
                    </a:cubicBezTo>
                    <a:cubicBezTo>
                      <a:pt x="834" y="245"/>
                      <a:pt x="882" y="17"/>
                      <a:pt x="929" y="16"/>
                    </a:cubicBezTo>
                    <a:cubicBezTo>
                      <a:pt x="976" y="16"/>
                      <a:pt x="1030" y="222"/>
                      <a:pt x="1067" y="241"/>
                    </a:cubicBezTo>
                    <a:cubicBezTo>
                      <a:pt x="1103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9458" name="Freeform 66"/>
            <p:cNvSpPr>
              <a:spLocks noChangeArrowheads="1"/>
            </p:cNvSpPr>
            <p:nvPr/>
          </p:nvSpPr>
          <p:spPr bwMode="auto">
            <a:xfrm>
              <a:off x="4418" y="1114"/>
              <a:ext cx="396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7" y="0"/>
                </a:cxn>
                <a:cxn ang="0">
                  <a:pos x="1747" y="989"/>
                </a:cxn>
                <a:cxn ang="0">
                  <a:pos x="0" y="989"/>
                </a:cxn>
              </a:cxnLst>
              <a:rect l="0" t="0" r="r" b="b"/>
              <a:pathLst>
                <a:path w="1748" h="990">
                  <a:moveTo>
                    <a:pt x="32" y="0"/>
                  </a:moveTo>
                  <a:lnTo>
                    <a:pt x="1747" y="0"/>
                  </a:lnTo>
                  <a:lnTo>
                    <a:pt x="1747" y="989"/>
                  </a:lnTo>
                  <a:lnTo>
                    <a:pt x="0" y="98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4316" y="948"/>
              <a:ext cx="190" cy="204"/>
              <a:chOff x="4316" y="948"/>
              <a:chExt cx="190" cy="204"/>
            </a:xfrm>
          </p:grpSpPr>
          <p:sp>
            <p:nvSpPr>
              <p:cNvPr id="59460" name="Oval 68"/>
              <p:cNvSpPr>
                <a:spLocks noChangeArrowheads="1"/>
              </p:cNvSpPr>
              <p:nvPr/>
            </p:nvSpPr>
            <p:spPr bwMode="auto">
              <a:xfrm>
                <a:off x="4316" y="96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61" name="AutoShape 69"/>
              <p:cNvSpPr>
                <a:spLocks noChangeArrowheads="1"/>
              </p:cNvSpPr>
              <p:nvPr/>
            </p:nvSpPr>
            <p:spPr bwMode="auto">
              <a:xfrm>
                <a:off x="4320" y="94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18" name="Group 70"/>
            <p:cNvGrpSpPr>
              <a:grpSpLocks/>
            </p:cNvGrpSpPr>
            <p:nvPr/>
          </p:nvGrpSpPr>
          <p:grpSpPr bwMode="auto">
            <a:xfrm>
              <a:off x="5326" y="1324"/>
              <a:ext cx="210" cy="194"/>
              <a:chOff x="5326" y="1324"/>
              <a:chExt cx="210" cy="194"/>
            </a:xfrm>
          </p:grpSpPr>
          <p:sp>
            <p:nvSpPr>
              <p:cNvPr id="59463" name="Oval 71"/>
              <p:cNvSpPr>
                <a:spLocks noChangeArrowheads="1"/>
              </p:cNvSpPr>
              <p:nvPr/>
            </p:nvSpPr>
            <p:spPr bwMode="auto">
              <a:xfrm>
                <a:off x="5340" y="1330"/>
                <a:ext cx="184" cy="185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64" name="AutoShape 72"/>
              <p:cNvSpPr>
                <a:spLocks noChangeArrowheads="1"/>
              </p:cNvSpPr>
              <p:nvPr/>
            </p:nvSpPr>
            <p:spPr bwMode="auto">
              <a:xfrm>
                <a:off x="5326" y="1324"/>
                <a:ext cx="21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M</a:t>
                </a:r>
              </a:p>
            </p:txBody>
          </p: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5328" y="966"/>
              <a:ext cx="200" cy="194"/>
              <a:chOff x="5328" y="966"/>
              <a:chExt cx="200" cy="194"/>
            </a:xfrm>
          </p:grpSpPr>
          <p:sp>
            <p:nvSpPr>
              <p:cNvPr id="59466" name="Oval 74"/>
              <p:cNvSpPr>
                <a:spLocks noChangeArrowheads="1"/>
              </p:cNvSpPr>
              <p:nvPr/>
            </p:nvSpPr>
            <p:spPr bwMode="auto">
              <a:xfrm>
                <a:off x="5336" y="96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67" name="AutoShape 75"/>
              <p:cNvSpPr>
                <a:spLocks noChangeArrowheads="1"/>
              </p:cNvSpPr>
              <p:nvPr/>
            </p:nvSpPr>
            <p:spPr bwMode="auto">
              <a:xfrm>
                <a:off x="5328" y="966"/>
                <a:ext cx="20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H</a:t>
                </a:r>
              </a:p>
            </p:txBody>
          </p:sp>
        </p:grpSp>
        <p:grpSp>
          <p:nvGrpSpPr>
            <p:cNvPr id="20" name="Group 76"/>
            <p:cNvGrpSpPr>
              <a:grpSpLocks/>
            </p:cNvGrpSpPr>
            <p:nvPr/>
          </p:nvGrpSpPr>
          <p:grpSpPr bwMode="auto">
            <a:xfrm>
              <a:off x="4316" y="1214"/>
              <a:ext cx="190" cy="274"/>
              <a:chOff x="4316" y="1214"/>
              <a:chExt cx="190" cy="274"/>
            </a:xfrm>
          </p:grpSpPr>
          <p:sp>
            <p:nvSpPr>
              <p:cNvPr id="59469" name="Oval 77"/>
              <p:cNvSpPr>
                <a:spLocks noChangeArrowheads="1"/>
              </p:cNvSpPr>
              <p:nvPr/>
            </p:nvSpPr>
            <p:spPr bwMode="auto">
              <a:xfrm>
                <a:off x="4316" y="130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70" name="AutoShape 78"/>
              <p:cNvSpPr>
                <a:spLocks noChangeArrowheads="1"/>
              </p:cNvSpPr>
              <p:nvPr/>
            </p:nvSpPr>
            <p:spPr bwMode="auto">
              <a:xfrm>
                <a:off x="4320" y="129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471" name="AutoShape 79"/>
              <p:cNvSpPr>
                <a:spLocks noChangeArrowheads="1"/>
              </p:cNvSpPr>
              <p:nvPr/>
            </p:nvSpPr>
            <p:spPr bwMode="auto">
              <a:xfrm>
                <a:off x="4320" y="121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</p:grpSp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2387600" y="3603625"/>
            <a:ext cx="1931988" cy="857250"/>
            <a:chOff x="1484" y="1888"/>
            <a:chExt cx="1217" cy="540"/>
          </a:xfrm>
        </p:grpSpPr>
        <p:sp>
          <p:nvSpPr>
            <p:cNvPr id="59473" name="Freeform 81"/>
            <p:cNvSpPr>
              <a:spLocks noChangeArrowheads="1"/>
            </p:cNvSpPr>
            <p:nvPr/>
          </p:nvSpPr>
          <p:spPr bwMode="auto">
            <a:xfrm>
              <a:off x="1630" y="1942"/>
              <a:ext cx="485" cy="45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137" y="0"/>
                </a:cxn>
                <a:cxn ang="0">
                  <a:pos x="2137" y="1994"/>
                </a:cxn>
                <a:cxn ang="0">
                  <a:pos x="0" y="1994"/>
                </a:cxn>
              </a:cxnLst>
              <a:rect l="0" t="0" r="r" b="b"/>
              <a:pathLst>
                <a:path w="2138" h="1995">
                  <a:moveTo>
                    <a:pt x="39" y="0"/>
                  </a:moveTo>
                  <a:lnTo>
                    <a:pt x="2137" y="0"/>
                  </a:lnTo>
                  <a:lnTo>
                    <a:pt x="2137" y="1994"/>
                  </a:lnTo>
                  <a:lnTo>
                    <a:pt x="0" y="1994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74" name="Line 82"/>
            <p:cNvSpPr>
              <a:spLocks noChangeShapeType="1"/>
            </p:cNvSpPr>
            <p:nvPr/>
          </p:nvSpPr>
          <p:spPr bwMode="auto">
            <a:xfrm>
              <a:off x="1684" y="1948"/>
              <a:ext cx="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75" name="Freeform 83"/>
            <p:cNvSpPr>
              <a:spLocks noChangeArrowheads="1"/>
            </p:cNvSpPr>
            <p:nvPr/>
          </p:nvSpPr>
          <p:spPr bwMode="auto">
            <a:xfrm>
              <a:off x="1614" y="2002"/>
              <a:ext cx="433" cy="33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907" y="0"/>
                </a:cxn>
                <a:cxn ang="0">
                  <a:pos x="1907" y="1465"/>
                </a:cxn>
                <a:cxn ang="0">
                  <a:pos x="0" y="1465"/>
                </a:cxn>
              </a:cxnLst>
              <a:rect l="0" t="0" r="r" b="b"/>
              <a:pathLst>
                <a:path w="1908" h="1466">
                  <a:moveTo>
                    <a:pt x="35" y="0"/>
                  </a:moveTo>
                  <a:lnTo>
                    <a:pt x="1907" y="0"/>
                  </a:lnTo>
                  <a:lnTo>
                    <a:pt x="1907" y="1465"/>
                  </a:lnTo>
                  <a:lnTo>
                    <a:pt x="0" y="1465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2056" y="2118"/>
              <a:ext cx="520" cy="52"/>
              <a:chOff x="2056" y="2118"/>
              <a:chExt cx="520" cy="52"/>
            </a:xfrm>
          </p:grpSpPr>
          <p:sp>
            <p:nvSpPr>
              <p:cNvPr id="59477" name="Freeform 85"/>
              <p:cNvSpPr>
                <a:spLocks noChangeArrowheads="1"/>
              </p:cNvSpPr>
              <p:nvPr/>
            </p:nvSpPr>
            <p:spPr bwMode="auto">
              <a:xfrm>
                <a:off x="2316" y="2114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89" y="18"/>
                  </a:cxn>
                  <a:cxn ang="0">
                    <a:pos x="219" y="245"/>
                  </a:cxn>
                  <a:cxn ang="0">
                    <a:pos x="364" y="16"/>
                  </a:cxn>
                  <a:cxn ang="0">
                    <a:pos x="504" y="245"/>
                  </a:cxn>
                  <a:cxn ang="0">
                    <a:pos x="650" y="17"/>
                  </a:cxn>
                  <a:cxn ang="0">
                    <a:pos x="788" y="246"/>
                  </a:cxn>
                  <a:cxn ang="0">
                    <a:pos x="930" y="16"/>
                  </a:cxn>
                  <a:cxn ang="0">
                    <a:pos x="1067" y="241"/>
                  </a:cxn>
                  <a:cxn ang="0">
                    <a:pos x="1151" y="130"/>
                  </a:cxn>
                </a:cxnLst>
                <a:rect l="0" t="0" r="r" b="b"/>
                <a:pathLst>
                  <a:path w="1152" h="261">
                    <a:moveTo>
                      <a:pt x="0" y="132"/>
                    </a:moveTo>
                    <a:cubicBezTo>
                      <a:pt x="14" y="113"/>
                      <a:pt x="53" y="0"/>
                      <a:pt x="89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4" y="16"/>
                    </a:cubicBezTo>
                    <a:cubicBezTo>
                      <a:pt x="411" y="16"/>
                      <a:pt x="456" y="245"/>
                      <a:pt x="504" y="245"/>
                    </a:cubicBezTo>
                    <a:cubicBezTo>
                      <a:pt x="552" y="245"/>
                      <a:pt x="603" y="17"/>
                      <a:pt x="650" y="17"/>
                    </a:cubicBezTo>
                    <a:cubicBezTo>
                      <a:pt x="697" y="17"/>
                      <a:pt x="741" y="246"/>
                      <a:pt x="788" y="246"/>
                    </a:cubicBezTo>
                    <a:cubicBezTo>
                      <a:pt x="835" y="246"/>
                      <a:pt x="883" y="17"/>
                      <a:pt x="930" y="16"/>
                    </a:cubicBezTo>
                    <a:cubicBezTo>
                      <a:pt x="977" y="15"/>
                      <a:pt x="1031" y="223"/>
                      <a:pt x="1067" y="241"/>
                    </a:cubicBezTo>
                    <a:cubicBezTo>
                      <a:pt x="1104" y="260"/>
                      <a:pt x="1133" y="153"/>
                      <a:pt x="1151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8" name="Freeform 86"/>
              <p:cNvSpPr>
                <a:spLocks noChangeArrowheads="1"/>
              </p:cNvSpPr>
              <p:nvPr/>
            </p:nvSpPr>
            <p:spPr bwMode="auto">
              <a:xfrm>
                <a:off x="2056" y="2114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5"/>
                  </a:cxn>
                  <a:cxn ang="0">
                    <a:pos x="363" y="16"/>
                  </a:cxn>
                  <a:cxn ang="0">
                    <a:pos x="503" y="245"/>
                  </a:cxn>
                  <a:cxn ang="0">
                    <a:pos x="649" y="17"/>
                  </a:cxn>
                  <a:cxn ang="0">
                    <a:pos x="787" y="246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0" y="130"/>
                  </a:cxn>
                </a:cxnLst>
                <a:rect l="0" t="0" r="r" b="b"/>
                <a:pathLst>
                  <a:path w="1151" h="261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3" y="16"/>
                    </a:cubicBezTo>
                    <a:cubicBezTo>
                      <a:pt x="410" y="16"/>
                      <a:pt x="455" y="245"/>
                      <a:pt x="503" y="245"/>
                    </a:cubicBezTo>
                    <a:cubicBezTo>
                      <a:pt x="551" y="245"/>
                      <a:pt x="602" y="17"/>
                      <a:pt x="649" y="17"/>
                    </a:cubicBezTo>
                    <a:cubicBezTo>
                      <a:pt x="696" y="17"/>
                      <a:pt x="740" y="246"/>
                      <a:pt x="787" y="246"/>
                    </a:cubicBezTo>
                    <a:cubicBezTo>
                      <a:pt x="834" y="246"/>
                      <a:pt x="882" y="17"/>
                      <a:pt x="929" y="16"/>
                    </a:cubicBezTo>
                    <a:cubicBezTo>
                      <a:pt x="976" y="15"/>
                      <a:pt x="1030" y="223"/>
                      <a:pt x="1067" y="241"/>
                    </a:cubicBezTo>
                    <a:cubicBezTo>
                      <a:pt x="1103" y="260"/>
                      <a:pt x="1132" y="153"/>
                      <a:pt x="1150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9479" name="Freeform 87"/>
            <p:cNvSpPr>
              <a:spLocks noChangeArrowheads="1"/>
            </p:cNvSpPr>
            <p:nvPr/>
          </p:nvSpPr>
          <p:spPr bwMode="auto">
            <a:xfrm>
              <a:off x="1586" y="2054"/>
              <a:ext cx="397" cy="2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9" y="0"/>
                </a:cxn>
                <a:cxn ang="0">
                  <a:pos x="1749" y="989"/>
                </a:cxn>
                <a:cxn ang="0">
                  <a:pos x="0" y="989"/>
                </a:cxn>
              </a:cxnLst>
              <a:rect l="0" t="0" r="r" b="b"/>
              <a:pathLst>
                <a:path w="1750" h="990">
                  <a:moveTo>
                    <a:pt x="32" y="0"/>
                  </a:moveTo>
                  <a:lnTo>
                    <a:pt x="1749" y="0"/>
                  </a:lnTo>
                  <a:lnTo>
                    <a:pt x="1749" y="989"/>
                  </a:lnTo>
                  <a:lnTo>
                    <a:pt x="0" y="989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3" name="Group 88"/>
            <p:cNvGrpSpPr>
              <a:grpSpLocks/>
            </p:cNvGrpSpPr>
            <p:nvPr/>
          </p:nvGrpSpPr>
          <p:grpSpPr bwMode="auto">
            <a:xfrm>
              <a:off x="1994" y="2176"/>
              <a:ext cx="520" cy="51"/>
              <a:chOff x="1994" y="2176"/>
              <a:chExt cx="520" cy="51"/>
            </a:xfrm>
          </p:grpSpPr>
          <p:sp>
            <p:nvSpPr>
              <p:cNvPr id="59481" name="Freeform 89"/>
              <p:cNvSpPr>
                <a:spLocks noChangeArrowheads="1"/>
              </p:cNvSpPr>
              <p:nvPr/>
            </p:nvSpPr>
            <p:spPr bwMode="auto">
              <a:xfrm>
                <a:off x="2254" y="2172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89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3" y="244"/>
                  </a:cxn>
                  <a:cxn ang="0">
                    <a:pos x="650" y="17"/>
                  </a:cxn>
                  <a:cxn ang="0">
                    <a:pos x="788" y="245"/>
                  </a:cxn>
                  <a:cxn ang="0">
                    <a:pos x="930" y="16"/>
                  </a:cxn>
                  <a:cxn ang="0">
                    <a:pos x="1067" y="241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2"/>
                    </a:moveTo>
                    <a:cubicBezTo>
                      <a:pt x="14" y="113"/>
                      <a:pt x="53" y="0"/>
                      <a:pt x="89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5" y="244"/>
                      <a:pt x="503" y="244"/>
                    </a:cubicBezTo>
                    <a:cubicBezTo>
                      <a:pt x="551" y="244"/>
                      <a:pt x="602" y="17"/>
                      <a:pt x="650" y="17"/>
                    </a:cubicBezTo>
                    <a:cubicBezTo>
                      <a:pt x="697" y="17"/>
                      <a:pt x="741" y="245"/>
                      <a:pt x="788" y="245"/>
                    </a:cubicBezTo>
                    <a:cubicBezTo>
                      <a:pt x="835" y="245"/>
                      <a:pt x="883" y="17"/>
                      <a:pt x="930" y="16"/>
                    </a:cubicBezTo>
                    <a:cubicBezTo>
                      <a:pt x="977" y="16"/>
                      <a:pt x="1031" y="222"/>
                      <a:pt x="1067" y="241"/>
                    </a:cubicBezTo>
                    <a:cubicBezTo>
                      <a:pt x="1104" y="259"/>
                      <a:pt x="1133" y="153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2" name="Freeform 90"/>
              <p:cNvSpPr>
                <a:spLocks noChangeArrowheads="1"/>
              </p:cNvSpPr>
              <p:nvPr/>
            </p:nvSpPr>
            <p:spPr bwMode="auto">
              <a:xfrm>
                <a:off x="1994" y="2172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3" y="244"/>
                  </a:cxn>
                  <a:cxn ang="0">
                    <a:pos x="649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0" y="129"/>
                  </a:cxn>
                </a:cxnLst>
                <a:rect l="0" t="0" r="r" b="b"/>
                <a:pathLst>
                  <a:path w="1151" h="260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5" y="244"/>
                      <a:pt x="503" y="244"/>
                    </a:cubicBezTo>
                    <a:cubicBezTo>
                      <a:pt x="551" y="244"/>
                      <a:pt x="602" y="17"/>
                      <a:pt x="649" y="17"/>
                    </a:cubicBezTo>
                    <a:cubicBezTo>
                      <a:pt x="696" y="17"/>
                      <a:pt x="740" y="245"/>
                      <a:pt x="787" y="245"/>
                    </a:cubicBezTo>
                    <a:cubicBezTo>
                      <a:pt x="834" y="245"/>
                      <a:pt x="882" y="17"/>
                      <a:pt x="929" y="16"/>
                    </a:cubicBezTo>
                    <a:cubicBezTo>
                      <a:pt x="976" y="16"/>
                      <a:pt x="1030" y="222"/>
                      <a:pt x="1067" y="241"/>
                    </a:cubicBezTo>
                    <a:cubicBezTo>
                      <a:pt x="1103" y="259"/>
                      <a:pt x="1132" y="153"/>
                      <a:pt x="1150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1484" y="1888"/>
              <a:ext cx="190" cy="204"/>
              <a:chOff x="1484" y="1888"/>
              <a:chExt cx="190" cy="204"/>
            </a:xfrm>
          </p:grpSpPr>
          <p:sp>
            <p:nvSpPr>
              <p:cNvPr id="59484" name="Oval 92"/>
              <p:cNvSpPr>
                <a:spLocks noChangeArrowheads="1"/>
              </p:cNvSpPr>
              <p:nvPr/>
            </p:nvSpPr>
            <p:spPr bwMode="auto">
              <a:xfrm>
                <a:off x="1484" y="190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85" name="AutoShape 93"/>
              <p:cNvSpPr>
                <a:spLocks noChangeArrowheads="1"/>
              </p:cNvSpPr>
              <p:nvPr/>
            </p:nvSpPr>
            <p:spPr bwMode="auto">
              <a:xfrm>
                <a:off x="1488" y="188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25" name="Group 94"/>
            <p:cNvGrpSpPr>
              <a:grpSpLocks/>
            </p:cNvGrpSpPr>
            <p:nvPr/>
          </p:nvGrpSpPr>
          <p:grpSpPr bwMode="auto">
            <a:xfrm>
              <a:off x="1484" y="2154"/>
              <a:ext cx="190" cy="274"/>
              <a:chOff x="1484" y="2154"/>
              <a:chExt cx="190" cy="274"/>
            </a:xfrm>
          </p:grpSpPr>
          <p:sp>
            <p:nvSpPr>
              <p:cNvPr id="59487" name="Oval 95"/>
              <p:cNvSpPr>
                <a:spLocks noChangeArrowheads="1"/>
              </p:cNvSpPr>
              <p:nvPr/>
            </p:nvSpPr>
            <p:spPr bwMode="auto">
              <a:xfrm>
                <a:off x="1484" y="224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88" name="AutoShape 96"/>
              <p:cNvSpPr>
                <a:spLocks noChangeArrowheads="1"/>
              </p:cNvSpPr>
              <p:nvPr/>
            </p:nvSpPr>
            <p:spPr bwMode="auto">
              <a:xfrm>
                <a:off x="1488" y="223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489" name="AutoShape 97"/>
              <p:cNvSpPr>
                <a:spLocks noChangeArrowheads="1"/>
              </p:cNvSpPr>
              <p:nvPr/>
            </p:nvSpPr>
            <p:spPr bwMode="auto">
              <a:xfrm>
                <a:off x="1488" y="215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  <p:grpSp>
          <p:nvGrpSpPr>
            <p:cNvPr id="26" name="Group 98"/>
            <p:cNvGrpSpPr>
              <a:grpSpLocks/>
            </p:cNvGrpSpPr>
            <p:nvPr/>
          </p:nvGrpSpPr>
          <p:grpSpPr bwMode="auto">
            <a:xfrm>
              <a:off x="2498" y="2074"/>
              <a:ext cx="203" cy="194"/>
              <a:chOff x="2498" y="2074"/>
              <a:chExt cx="203" cy="194"/>
            </a:xfrm>
          </p:grpSpPr>
          <p:sp>
            <p:nvSpPr>
              <p:cNvPr id="59491" name="Oval 99"/>
              <p:cNvSpPr>
                <a:spLocks noChangeArrowheads="1"/>
              </p:cNvSpPr>
              <p:nvPr/>
            </p:nvSpPr>
            <p:spPr bwMode="auto">
              <a:xfrm>
                <a:off x="2508" y="2082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92" name="AutoShape 100"/>
              <p:cNvSpPr>
                <a:spLocks noChangeArrowheads="1"/>
              </p:cNvSpPr>
              <p:nvPr/>
            </p:nvSpPr>
            <p:spPr bwMode="auto">
              <a:xfrm>
                <a:off x="2498" y="2074"/>
                <a:ext cx="203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G</a:t>
                </a:r>
              </a:p>
            </p:txBody>
          </p:sp>
        </p:grpSp>
      </p:grpSp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6883400" y="3603625"/>
            <a:ext cx="1930400" cy="857250"/>
            <a:chOff x="4316" y="1888"/>
            <a:chExt cx="1216" cy="540"/>
          </a:xfrm>
        </p:grpSpPr>
        <p:sp>
          <p:nvSpPr>
            <p:cNvPr id="59494" name="Freeform 102"/>
            <p:cNvSpPr>
              <a:spLocks noChangeArrowheads="1"/>
            </p:cNvSpPr>
            <p:nvPr/>
          </p:nvSpPr>
          <p:spPr bwMode="auto">
            <a:xfrm>
              <a:off x="5062" y="2112"/>
              <a:ext cx="337" cy="112"/>
            </a:xfrm>
            <a:custGeom>
              <a:avLst/>
              <a:gdLst/>
              <a:ahLst/>
              <a:cxnLst>
                <a:cxn ang="0">
                  <a:pos x="1456" y="0"/>
                </a:cxn>
                <a:cxn ang="0">
                  <a:pos x="0" y="0"/>
                </a:cxn>
                <a:cxn ang="0">
                  <a:pos x="0" y="495"/>
                </a:cxn>
                <a:cxn ang="0">
                  <a:pos x="1483" y="495"/>
                </a:cxn>
              </a:cxnLst>
              <a:rect l="0" t="0" r="r" b="b"/>
              <a:pathLst>
                <a:path w="1484" h="496">
                  <a:moveTo>
                    <a:pt x="1456" y="0"/>
                  </a:moveTo>
                  <a:lnTo>
                    <a:pt x="0" y="0"/>
                  </a:lnTo>
                  <a:lnTo>
                    <a:pt x="0" y="495"/>
                  </a:lnTo>
                  <a:lnTo>
                    <a:pt x="1483" y="495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95" name="Freeform 103"/>
            <p:cNvSpPr>
              <a:spLocks noChangeArrowheads="1"/>
            </p:cNvSpPr>
            <p:nvPr/>
          </p:nvSpPr>
          <p:spPr bwMode="auto">
            <a:xfrm>
              <a:off x="4462" y="1942"/>
              <a:ext cx="485" cy="45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136" y="0"/>
                </a:cxn>
                <a:cxn ang="0">
                  <a:pos x="2136" y="1994"/>
                </a:cxn>
                <a:cxn ang="0">
                  <a:pos x="0" y="1994"/>
                </a:cxn>
              </a:cxnLst>
              <a:rect l="0" t="0" r="r" b="b"/>
              <a:pathLst>
                <a:path w="2137" h="1995">
                  <a:moveTo>
                    <a:pt x="39" y="0"/>
                  </a:moveTo>
                  <a:lnTo>
                    <a:pt x="2136" y="0"/>
                  </a:lnTo>
                  <a:lnTo>
                    <a:pt x="2136" y="1994"/>
                  </a:lnTo>
                  <a:lnTo>
                    <a:pt x="0" y="1994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96" name="Line 104"/>
            <p:cNvSpPr>
              <a:spLocks noChangeShapeType="1"/>
            </p:cNvSpPr>
            <p:nvPr/>
          </p:nvSpPr>
          <p:spPr bwMode="auto">
            <a:xfrm>
              <a:off x="4516" y="1948"/>
              <a:ext cx="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97" name="Freeform 105"/>
            <p:cNvSpPr>
              <a:spLocks noChangeArrowheads="1"/>
            </p:cNvSpPr>
            <p:nvPr/>
          </p:nvSpPr>
          <p:spPr bwMode="auto">
            <a:xfrm>
              <a:off x="4446" y="2002"/>
              <a:ext cx="433" cy="33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907" y="0"/>
                </a:cxn>
                <a:cxn ang="0">
                  <a:pos x="1907" y="1465"/>
                </a:cxn>
                <a:cxn ang="0">
                  <a:pos x="0" y="1465"/>
                </a:cxn>
              </a:cxnLst>
              <a:rect l="0" t="0" r="r" b="b"/>
              <a:pathLst>
                <a:path w="1908" h="1466">
                  <a:moveTo>
                    <a:pt x="35" y="0"/>
                  </a:moveTo>
                  <a:lnTo>
                    <a:pt x="1907" y="0"/>
                  </a:lnTo>
                  <a:lnTo>
                    <a:pt x="1907" y="1465"/>
                  </a:lnTo>
                  <a:lnTo>
                    <a:pt x="0" y="1465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498" name="Freeform 106"/>
            <p:cNvSpPr>
              <a:spLocks noChangeArrowheads="1"/>
            </p:cNvSpPr>
            <p:nvPr/>
          </p:nvSpPr>
          <p:spPr bwMode="auto">
            <a:xfrm>
              <a:off x="4418" y="2054"/>
              <a:ext cx="397" cy="2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8" y="0"/>
                </a:cxn>
                <a:cxn ang="0">
                  <a:pos x="1748" y="988"/>
                </a:cxn>
                <a:cxn ang="0">
                  <a:pos x="0" y="988"/>
                </a:cxn>
              </a:cxnLst>
              <a:rect l="0" t="0" r="r" b="b"/>
              <a:pathLst>
                <a:path w="1749" h="989">
                  <a:moveTo>
                    <a:pt x="32" y="0"/>
                  </a:moveTo>
                  <a:lnTo>
                    <a:pt x="1748" y="0"/>
                  </a:lnTo>
                  <a:lnTo>
                    <a:pt x="1748" y="988"/>
                  </a:lnTo>
                  <a:lnTo>
                    <a:pt x="0" y="98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8" name="Group 107"/>
            <p:cNvGrpSpPr>
              <a:grpSpLocks/>
            </p:cNvGrpSpPr>
            <p:nvPr/>
          </p:nvGrpSpPr>
          <p:grpSpPr bwMode="auto">
            <a:xfrm>
              <a:off x="4826" y="2144"/>
              <a:ext cx="520" cy="52"/>
              <a:chOff x="4826" y="2144"/>
              <a:chExt cx="520" cy="52"/>
            </a:xfrm>
          </p:grpSpPr>
          <p:sp>
            <p:nvSpPr>
              <p:cNvPr id="59500" name="Freeform 108"/>
              <p:cNvSpPr>
                <a:spLocks noChangeArrowheads="1"/>
              </p:cNvSpPr>
              <p:nvPr/>
            </p:nvSpPr>
            <p:spPr bwMode="auto">
              <a:xfrm>
                <a:off x="5086" y="214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89" y="18"/>
                  </a:cxn>
                  <a:cxn ang="0">
                    <a:pos x="219" y="245"/>
                  </a:cxn>
                  <a:cxn ang="0">
                    <a:pos x="363" y="16"/>
                  </a:cxn>
                  <a:cxn ang="0">
                    <a:pos x="503" y="245"/>
                  </a:cxn>
                  <a:cxn ang="0">
                    <a:pos x="650" y="17"/>
                  </a:cxn>
                  <a:cxn ang="0">
                    <a:pos x="788" y="246"/>
                  </a:cxn>
                  <a:cxn ang="0">
                    <a:pos x="930" y="16"/>
                  </a:cxn>
                  <a:cxn ang="0">
                    <a:pos x="1067" y="241"/>
                  </a:cxn>
                  <a:cxn ang="0">
                    <a:pos x="1151" y="130"/>
                  </a:cxn>
                </a:cxnLst>
                <a:rect l="0" t="0" r="r" b="b"/>
                <a:pathLst>
                  <a:path w="1152" h="261">
                    <a:moveTo>
                      <a:pt x="0" y="132"/>
                    </a:moveTo>
                    <a:cubicBezTo>
                      <a:pt x="14" y="113"/>
                      <a:pt x="53" y="0"/>
                      <a:pt x="89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3" y="16"/>
                    </a:cubicBezTo>
                    <a:cubicBezTo>
                      <a:pt x="410" y="16"/>
                      <a:pt x="455" y="245"/>
                      <a:pt x="503" y="245"/>
                    </a:cubicBezTo>
                    <a:cubicBezTo>
                      <a:pt x="551" y="245"/>
                      <a:pt x="602" y="17"/>
                      <a:pt x="650" y="17"/>
                    </a:cubicBezTo>
                    <a:cubicBezTo>
                      <a:pt x="697" y="17"/>
                      <a:pt x="741" y="246"/>
                      <a:pt x="788" y="246"/>
                    </a:cubicBezTo>
                    <a:cubicBezTo>
                      <a:pt x="835" y="246"/>
                      <a:pt x="883" y="17"/>
                      <a:pt x="930" y="16"/>
                    </a:cubicBezTo>
                    <a:cubicBezTo>
                      <a:pt x="977" y="15"/>
                      <a:pt x="1031" y="223"/>
                      <a:pt x="1067" y="241"/>
                    </a:cubicBezTo>
                    <a:cubicBezTo>
                      <a:pt x="1104" y="260"/>
                      <a:pt x="1133" y="153"/>
                      <a:pt x="1151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501" name="Freeform 109"/>
              <p:cNvSpPr>
                <a:spLocks noChangeArrowheads="1"/>
              </p:cNvSpPr>
              <p:nvPr/>
            </p:nvSpPr>
            <p:spPr bwMode="auto">
              <a:xfrm>
                <a:off x="4826" y="2140"/>
                <a:ext cx="261" cy="59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90" y="18"/>
                  </a:cxn>
                  <a:cxn ang="0">
                    <a:pos x="219" y="245"/>
                  </a:cxn>
                  <a:cxn ang="0">
                    <a:pos x="363" y="16"/>
                  </a:cxn>
                  <a:cxn ang="0">
                    <a:pos x="503" y="245"/>
                  </a:cxn>
                  <a:cxn ang="0">
                    <a:pos x="649" y="17"/>
                  </a:cxn>
                  <a:cxn ang="0">
                    <a:pos x="787" y="246"/>
                  </a:cxn>
                  <a:cxn ang="0">
                    <a:pos x="929" y="16"/>
                  </a:cxn>
                  <a:cxn ang="0">
                    <a:pos x="1067" y="241"/>
                  </a:cxn>
                  <a:cxn ang="0">
                    <a:pos x="1150" y="130"/>
                  </a:cxn>
                </a:cxnLst>
                <a:rect l="0" t="0" r="r" b="b"/>
                <a:pathLst>
                  <a:path w="1151" h="261">
                    <a:moveTo>
                      <a:pt x="0" y="132"/>
                    </a:moveTo>
                    <a:cubicBezTo>
                      <a:pt x="14" y="113"/>
                      <a:pt x="53" y="0"/>
                      <a:pt x="90" y="18"/>
                    </a:cubicBezTo>
                    <a:cubicBezTo>
                      <a:pt x="126" y="37"/>
                      <a:pt x="173" y="245"/>
                      <a:pt x="219" y="245"/>
                    </a:cubicBezTo>
                    <a:cubicBezTo>
                      <a:pt x="265" y="244"/>
                      <a:pt x="316" y="16"/>
                      <a:pt x="363" y="16"/>
                    </a:cubicBezTo>
                    <a:cubicBezTo>
                      <a:pt x="410" y="16"/>
                      <a:pt x="455" y="245"/>
                      <a:pt x="503" y="245"/>
                    </a:cubicBezTo>
                    <a:cubicBezTo>
                      <a:pt x="551" y="245"/>
                      <a:pt x="602" y="17"/>
                      <a:pt x="649" y="17"/>
                    </a:cubicBezTo>
                    <a:cubicBezTo>
                      <a:pt x="696" y="17"/>
                      <a:pt x="740" y="246"/>
                      <a:pt x="787" y="246"/>
                    </a:cubicBezTo>
                    <a:cubicBezTo>
                      <a:pt x="834" y="246"/>
                      <a:pt x="882" y="17"/>
                      <a:pt x="929" y="16"/>
                    </a:cubicBezTo>
                    <a:cubicBezTo>
                      <a:pt x="976" y="15"/>
                      <a:pt x="1030" y="223"/>
                      <a:pt x="1067" y="241"/>
                    </a:cubicBezTo>
                    <a:cubicBezTo>
                      <a:pt x="1103" y="260"/>
                      <a:pt x="1132" y="153"/>
                      <a:pt x="1150" y="130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9" name="Group 110"/>
            <p:cNvGrpSpPr>
              <a:grpSpLocks/>
            </p:cNvGrpSpPr>
            <p:nvPr/>
          </p:nvGrpSpPr>
          <p:grpSpPr bwMode="auto">
            <a:xfrm>
              <a:off x="4316" y="1888"/>
              <a:ext cx="190" cy="204"/>
              <a:chOff x="4316" y="1888"/>
              <a:chExt cx="190" cy="204"/>
            </a:xfrm>
          </p:grpSpPr>
          <p:sp>
            <p:nvSpPr>
              <p:cNvPr id="59503" name="Oval 111"/>
              <p:cNvSpPr>
                <a:spLocks noChangeArrowheads="1"/>
              </p:cNvSpPr>
              <p:nvPr/>
            </p:nvSpPr>
            <p:spPr bwMode="auto">
              <a:xfrm>
                <a:off x="4316" y="190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04" name="AutoShape 112"/>
              <p:cNvSpPr>
                <a:spLocks noChangeArrowheads="1"/>
              </p:cNvSpPr>
              <p:nvPr/>
            </p:nvSpPr>
            <p:spPr bwMode="auto">
              <a:xfrm>
                <a:off x="4320" y="188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30" name="Group 113"/>
            <p:cNvGrpSpPr>
              <a:grpSpLocks/>
            </p:cNvGrpSpPr>
            <p:nvPr/>
          </p:nvGrpSpPr>
          <p:grpSpPr bwMode="auto">
            <a:xfrm>
              <a:off x="4316" y="2154"/>
              <a:ext cx="190" cy="274"/>
              <a:chOff x="4316" y="2154"/>
              <a:chExt cx="190" cy="274"/>
            </a:xfrm>
          </p:grpSpPr>
          <p:sp>
            <p:nvSpPr>
              <p:cNvPr id="59506" name="Oval 114"/>
              <p:cNvSpPr>
                <a:spLocks noChangeArrowheads="1"/>
              </p:cNvSpPr>
              <p:nvPr/>
            </p:nvSpPr>
            <p:spPr bwMode="auto">
              <a:xfrm>
                <a:off x="4316" y="224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07" name="AutoShape 115"/>
              <p:cNvSpPr>
                <a:spLocks noChangeArrowheads="1"/>
              </p:cNvSpPr>
              <p:nvPr/>
            </p:nvSpPr>
            <p:spPr bwMode="auto">
              <a:xfrm>
                <a:off x="4320" y="223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508" name="AutoShape 116"/>
              <p:cNvSpPr>
                <a:spLocks noChangeArrowheads="1"/>
              </p:cNvSpPr>
              <p:nvPr/>
            </p:nvSpPr>
            <p:spPr bwMode="auto">
              <a:xfrm>
                <a:off x="4320" y="215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  <p:grpSp>
          <p:nvGrpSpPr>
            <p:cNvPr id="31" name="Group 117"/>
            <p:cNvGrpSpPr>
              <a:grpSpLocks/>
            </p:cNvGrpSpPr>
            <p:nvPr/>
          </p:nvGrpSpPr>
          <p:grpSpPr bwMode="auto">
            <a:xfrm>
              <a:off x="5332" y="2081"/>
              <a:ext cx="200" cy="194"/>
              <a:chOff x="5332" y="2081"/>
              <a:chExt cx="200" cy="194"/>
            </a:xfrm>
          </p:grpSpPr>
          <p:sp>
            <p:nvSpPr>
              <p:cNvPr id="59510" name="Oval 118"/>
              <p:cNvSpPr>
                <a:spLocks noChangeArrowheads="1"/>
              </p:cNvSpPr>
              <p:nvPr/>
            </p:nvSpPr>
            <p:spPr bwMode="auto">
              <a:xfrm>
                <a:off x="5340" y="2083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11" name="AutoShape 119"/>
              <p:cNvSpPr>
                <a:spLocks noChangeArrowheads="1"/>
              </p:cNvSpPr>
              <p:nvPr/>
            </p:nvSpPr>
            <p:spPr bwMode="auto">
              <a:xfrm>
                <a:off x="5332" y="2081"/>
                <a:ext cx="20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H</a:t>
                </a:r>
              </a:p>
            </p:txBody>
          </p:sp>
        </p:grpSp>
      </p:grpSp>
      <p:grpSp>
        <p:nvGrpSpPr>
          <p:cNvPr id="59392" name="Group 120"/>
          <p:cNvGrpSpPr>
            <a:grpSpLocks/>
          </p:cNvGrpSpPr>
          <p:nvPr/>
        </p:nvGrpSpPr>
        <p:grpSpPr bwMode="auto">
          <a:xfrm>
            <a:off x="4643438" y="3603625"/>
            <a:ext cx="1930400" cy="857250"/>
            <a:chOff x="2905" y="1888"/>
            <a:chExt cx="1216" cy="540"/>
          </a:xfrm>
        </p:grpSpPr>
        <p:sp>
          <p:nvSpPr>
            <p:cNvPr id="59513" name="Freeform 121"/>
            <p:cNvSpPr>
              <a:spLocks noChangeArrowheads="1"/>
            </p:cNvSpPr>
            <p:nvPr/>
          </p:nvSpPr>
          <p:spPr bwMode="auto">
            <a:xfrm>
              <a:off x="3041" y="1946"/>
              <a:ext cx="998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5" y="0"/>
                </a:cxn>
                <a:cxn ang="0">
                  <a:pos x="2145" y="733"/>
                </a:cxn>
                <a:cxn ang="0">
                  <a:pos x="4398" y="733"/>
                </a:cxn>
              </a:cxnLst>
              <a:rect l="0" t="0" r="r" b="b"/>
              <a:pathLst>
                <a:path w="4399" h="734">
                  <a:moveTo>
                    <a:pt x="0" y="0"/>
                  </a:moveTo>
                  <a:lnTo>
                    <a:pt x="2145" y="0"/>
                  </a:lnTo>
                  <a:lnTo>
                    <a:pt x="2145" y="733"/>
                  </a:lnTo>
                  <a:lnTo>
                    <a:pt x="4398" y="733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514" name="Freeform 122"/>
            <p:cNvSpPr>
              <a:spLocks noChangeArrowheads="1"/>
            </p:cNvSpPr>
            <p:nvPr/>
          </p:nvSpPr>
          <p:spPr bwMode="auto">
            <a:xfrm>
              <a:off x="3041" y="2226"/>
              <a:ext cx="998" cy="166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2145" y="733"/>
                </a:cxn>
                <a:cxn ang="0">
                  <a:pos x="2145" y="0"/>
                </a:cxn>
                <a:cxn ang="0">
                  <a:pos x="4398" y="0"/>
                </a:cxn>
              </a:cxnLst>
              <a:rect l="0" t="0" r="r" b="b"/>
              <a:pathLst>
                <a:path w="4399" h="734">
                  <a:moveTo>
                    <a:pt x="0" y="733"/>
                  </a:moveTo>
                  <a:lnTo>
                    <a:pt x="2145" y="733"/>
                  </a:lnTo>
                  <a:lnTo>
                    <a:pt x="2145" y="0"/>
                  </a:lnTo>
                  <a:lnTo>
                    <a:pt x="4398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515" name="Line 123"/>
            <p:cNvSpPr>
              <a:spLocks noChangeShapeType="1"/>
            </p:cNvSpPr>
            <p:nvPr/>
          </p:nvSpPr>
          <p:spPr bwMode="auto">
            <a:xfrm>
              <a:off x="3105" y="1948"/>
              <a:ext cx="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516" name="Freeform 124"/>
            <p:cNvSpPr>
              <a:spLocks noChangeArrowheads="1"/>
            </p:cNvSpPr>
            <p:nvPr/>
          </p:nvSpPr>
          <p:spPr bwMode="auto">
            <a:xfrm>
              <a:off x="3035" y="2002"/>
              <a:ext cx="432" cy="33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906" y="0"/>
                </a:cxn>
                <a:cxn ang="0">
                  <a:pos x="1906" y="1464"/>
                </a:cxn>
                <a:cxn ang="0">
                  <a:pos x="0" y="1464"/>
                </a:cxn>
              </a:cxnLst>
              <a:rect l="0" t="0" r="r" b="b"/>
              <a:pathLst>
                <a:path w="1907" h="1465">
                  <a:moveTo>
                    <a:pt x="35" y="0"/>
                  </a:moveTo>
                  <a:lnTo>
                    <a:pt x="1906" y="0"/>
                  </a:lnTo>
                  <a:lnTo>
                    <a:pt x="1906" y="1464"/>
                  </a:lnTo>
                  <a:lnTo>
                    <a:pt x="0" y="1464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517" name="Freeform 125"/>
            <p:cNvSpPr>
              <a:spLocks noChangeArrowheads="1"/>
            </p:cNvSpPr>
            <p:nvPr/>
          </p:nvSpPr>
          <p:spPr bwMode="auto">
            <a:xfrm>
              <a:off x="3007" y="2054"/>
              <a:ext cx="396" cy="2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747" y="0"/>
                </a:cxn>
                <a:cxn ang="0">
                  <a:pos x="1747" y="988"/>
                </a:cxn>
                <a:cxn ang="0">
                  <a:pos x="0" y="988"/>
                </a:cxn>
              </a:cxnLst>
              <a:rect l="0" t="0" r="r" b="b"/>
              <a:pathLst>
                <a:path w="1748" h="989">
                  <a:moveTo>
                    <a:pt x="32" y="0"/>
                  </a:moveTo>
                  <a:lnTo>
                    <a:pt x="1747" y="0"/>
                  </a:lnTo>
                  <a:lnTo>
                    <a:pt x="1747" y="988"/>
                  </a:lnTo>
                  <a:lnTo>
                    <a:pt x="0" y="98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59393" name="Group 126"/>
            <p:cNvGrpSpPr>
              <a:grpSpLocks/>
            </p:cNvGrpSpPr>
            <p:nvPr/>
          </p:nvGrpSpPr>
          <p:grpSpPr bwMode="auto">
            <a:xfrm>
              <a:off x="3415" y="2144"/>
              <a:ext cx="520" cy="51"/>
              <a:chOff x="3415" y="2144"/>
              <a:chExt cx="520" cy="51"/>
            </a:xfrm>
          </p:grpSpPr>
          <p:sp>
            <p:nvSpPr>
              <p:cNvPr id="59519" name="Freeform 127"/>
              <p:cNvSpPr>
                <a:spLocks noChangeArrowheads="1"/>
              </p:cNvSpPr>
              <p:nvPr/>
            </p:nvSpPr>
            <p:spPr bwMode="auto">
              <a:xfrm>
                <a:off x="3675" y="2140"/>
                <a:ext cx="261" cy="59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89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3" y="244"/>
                  </a:cxn>
                  <a:cxn ang="0">
                    <a:pos x="649" y="17"/>
                  </a:cxn>
                  <a:cxn ang="0">
                    <a:pos x="787" y="245"/>
                  </a:cxn>
                  <a:cxn ang="0">
                    <a:pos x="929" y="16"/>
                  </a:cxn>
                  <a:cxn ang="0">
                    <a:pos x="1066" y="240"/>
                  </a:cxn>
                  <a:cxn ang="0">
                    <a:pos x="1150" y="129"/>
                  </a:cxn>
                </a:cxnLst>
                <a:rect l="0" t="0" r="r" b="b"/>
                <a:pathLst>
                  <a:path w="1151" h="260">
                    <a:moveTo>
                      <a:pt x="0" y="131"/>
                    </a:moveTo>
                    <a:cubicBezTo>
                      <a:pt x="14" y="112"/>
                      <a:pt x="53" y="0"/>
                      <a:pt x="89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5" y="244"/>
                      <a:pt x="503" y="244"/>
                    </a:cubicBezTo>
                    <a:cubicBezTo>
                      <a:pt x="551" y="244"/>
                      <a:pt x="602" y="17"/>
                      <a:pt x="649" y="17"/>
                    </a:cubicBezTo>
                    <a:cubicBezTo>
                      <a:pt x="696" y="17"/>
                      <a:pt x="740" y="245"/>
                      <a:pt x="787" y="245"/>
                    </a:cubicBezTo>
                    <a:cubicBezTo>
                      <a:pt x="834" y="245"/>
                      <a:pt x="882" y="17"/>
                      <a:pt x="929" y="16"/>
                    </a:cubicBezTo>
                    <a:cubicBezTo>
                      <a:pt x="976" y="15"/>
                      <a:pt x="1030" y="222"/>
                      <a:pt x="1066" y="240"/>
                    </a:cubicBezTo>
                    <a:cubicBezTo>
                      <a:pt x="1103" y="259"/>
                      <a:pt x="1132" y="152"/>
                      <a:pt x="1150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520" name="Freeform 128"/>
              <p:cNvSpPr>
                <a:spLocks noChangeArrowheads="1"/>
              </p:cNvSpPr>
              <p:nvPr/>
            </p:nvSpPr>
            <p:spPr bwMode="auto">
              <a:xfrm>
                <a:off x="3415" y="2140"/>
                <a:ext cx="261" cy="59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90" y="18"/>
                  </a:cxn>
                  <a:cxn ang="0">
                    <a:pos x="219" y="244"/>
                  </a:cxn>
                  <a:cxn ang="0">
                    <a:pos x="363" y="16"/>
                  </a:cxn>
                  <a:cxn ang="0">
                    <a:pos x="504" y="244"/>
                  </a:cxn>
                  <a:cxn ang="0">
                    <a:pos x="650" y="17"/>
                  </a:cxn>
                  <a:cxn ang="0">
                    <a:pos x="788" y="245"/>
                  </a:cxn>
                  <a:cxn ang="0">
                    <a:pos x="930" y="16"/>
                  </a:cxn>
                  <a:cxn ang="0">
                    <a:pos x="1068" y="240"/>
                  </a:cxn>
                  <a:cxn ang="0">
                    <a:pos x="1151" y="129"/>
                  </a:cxn>
                </a:cxnLst>
                <a:rect l="0" t="0" r="r" b="b"/>
                <a:pathLst>
                  <a:path w="1152" h="260">
                    <a:moveTo>
                      <a:pt x="0" y="131"/>
                    </a:moveTo>
                    <a:cubicBezTo>
                      <a:pt x="14" y="112"/>
                      <a:pt x="53" y="0"/>
                      <a:pt x="90" y="18"/>
                    </a:cubicBezTo>
                    <a:cubicBezTo>
                      <a:pt x="126" y="37"/>
                      <a:pt x="173" y="244"/>
                      <a:pt x="219" y="244"/>
                    </a:cubicBezTo>
                    <a:cubicBezTo>
                      <a:pt x="265" y="243"/>
                      <a:pt x="316" y="16"/>
                      <a:pt x="363" y="16"/>
                    </a:cubicBezTo>
                    <a:cubicBezTo>
                      <a:pt x="410" y="16"/>
                      <a:pt x="456" y="244"/>
                      <a:pt x="504" y="244"/>
                    </a:cubicBezTo>
                    <a:cubicBezTo>
                      <a:pt x="552" y="244"/>
                      <a:pt x="603" y="17"/>
                      <a:pt x="650" y="17"/>
                    </a:cubicBezTo>
                    <a:cubicBezTo>
                      <a:pt x="697" y="17"/>
                      <a:pt x="741" y="245"/>
                      <a:pt x="788" y="245"/>
                    </a:cubicBezTo>
                    <a:cubicBezTo>
                      <a:pt x="835" y="245"/>
                      <a:pt x="883" y="17"/>
                      <a:pt x="930" y="16"/>
                    </a:cubicBezTo>
                    <a:cubicBezTo>
                      <a:pt x="977" y="15"/>
                      <a:pt x="1031" y="222"/>
                      <a:pt x="1068" y="240"/>
                    </a:cubicBezTo>
                    <a:cubicBezTo>
                      <a:pt x="1104" y="259"/>
                      <a:pt x="1133" y="152"/>
                      <a:pt x="1151" y="129"/>
                    </a:cubicBezTo>
                  </a:path>
                </a:pathLst>
              </a:custGeom>
              <a:noFill/>
              <a:ln w="1908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9394" name="Group 129"/>
            <p:cNvGrpSpPr>
              <a:grpSpLocks/>
            </p:cNvGrpSpPr>
            <p:nvPr/>
          </p:nvGrpSpPr>
          <p:grpSpPr bwMode="auto">
            <a:xfrm>
              <a:off x="2905" y="1888"/>
              <a:ext cx="190" cy="204"/>
              <a:chOff x="2905" y="1888"/>
              <a:chExt cx="190" cy="204"/>
            </a:xfrm>
          </p:grpSpPr>
          <p:sp>
            <p:nvSpPr>
              <p:cNvPr id="59522" name="Oval 130"/>
              <p:cNvSpPr>
                <a:spLocks noChangeArrowheads="1"/>
              </p:cNvSpPr>
              <p:nvPr/>
            </p:nvSpPr>
            <p:spPr bwMode="auto">
              <a:xfrm>
                <a:off x="2905" y="1908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2909" y="1888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</p:grpSp>
        <p:grpSp>
          <p:nvGrpSpPr>
            <p:cNvPr id="59395" name="Group 132"/>
            <p:cNvGrpSpPr>
              <a:grpSpLocks/>
            </p:cNvGrpSpPr>
            <p:nvPr/>
          </p:nvGrpSpPr>
          <p:grpSpPr bwMode="auto">
            <a:xfrm>
              <a:off x="2905" y="2154"/>
              <a:ext cx="190" cy="274"/>
              <a:chOff x="2905" y="2154"/>
              <a:chExt cx="190" cy="274"/>
            </a:xfrm>
          </p:grpSpPr>
          <p:sp>
            <p:nvSpPr>
              <p:cNvPr id="59525" name="Oval 133"/>
              <p:cNvSpPr>
                <a:spLocks noChangeArrowheads="1"/>
              </p:cNvSpPr>
              <p:nvPr/>
            </p:nvSpPr>
            <p:spPr bwMode="auto">
              <a:xfrm>
                <a:off x="2905" y="2244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6666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26" name="AutoShape 134"/>
              <p:cNvSpPr>
                <a:spLocks noChangeArrowheads="1"/>
              </p:cNvSpPr>
              <p:nvPr/>
            </p:nvSpPr>
            <p:spPr bwMode="auto">
              <a:xfrm>
                <a:off x="2909" y="2230"/>
                <a:ext cx="186" cy="194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59527" name="AutoShape 135"/>
              <p:cNvSpPr>
                <a:spLocks noChangeArrowheads="1"/>
              </p:cNvSpPr>
              <p:nvPr/>
            </p:nvSpPr>
            <p:spPr bwMode="auto">
              <a:xfrm>
                <a:off x="2909" y="2154"/>
                <a:ext cx="184" cy="175"/>
              </a:xfrm>
              <a:prstGeom prst="roundRect">
                <a:avLst>
                  <a:gd name="adj" fmla="val 57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>
                    <a:latin typeface="Verdana" pitchFamily="34" charset="0"/>
                  </a:rPr>
                  <a:t>_</a:t>
                </a:r>
              </a:p>
            </p:txBody>
          </p:sp>
        </p:grpSp>
        <p:grpSp>
          <p:nvGrpSpPr>
            <p:cNvPr id="59398" name="Group 136"/>
            <p:cNvGrpSpPr>
              <a:grpSpLocks/>
            </p:cNvGrpSpPr>
            <p:nvPr/>
          </p:nvGrpSpPr>
          <p:grpSpPr bwMode="auto">
            <a:xfrm>
              <a:off x="3921" y="2081"/>
              <a:ext cx="200" cy="194"/>
              <a:chOff x="3921" y="2081"/>
              <a:chExt cx="200" cy="194"/>
            </a:xfrm>
          </p:grpSpPr>
          <p:sp>
            <p:nvSpPr>
              <p:cNvPr id="59529" name="Oval 137"/>
              <p:cNvSpPr>
                <a:spLocks noChangeArrowheads="1"/>
              </p:cNvSpPr>
              <p:nvPr/>
            </p:nvSpPr>
            <p:spPr bwMode="auto">
              <a:xfrm>
                <a:off x="3929" y="2083"/>
                <a:ext cx="184" cy="184"/>
              </a:xfrm>
              <a:prstGeom prst="ellipse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530" name="AutoShape 138"/>
              <p:cNvSpPr>
                <a:spLocks noChangeArrowheads="1"/>
              </p:cNvSpPr>
              <p:nvPr/>
            </p:nvSpPr>
            <p:spPr bwMode="auto">
              <a:xfrm>
                <a:off x="3921" y="2081"/>
                <a:ext cx="200" cy="194"/>
              </a:xfrm>
              <a:prstGeom prst="roundRect">
                <a:avLst>
                  <a:gd name="adj" fmla="val 5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Verdana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latin typeface="Verdana" pitchFamily="34" charset="0"/>
                  </a:rPr>
                  <a:t>H</a:t>
                </a:r>
              </a:p>
            </p:txBody>
          </p:sp>
        </p:grpSp>
      </p:grpSp>
      <p:sp>
        <p:nvSpPr>
          <p:cNvPr id="59531" name="AutoShape 139"/>
          <p:cNvSpPr>
            <a:spLocks noChangeArrowheads="1"/>
          </p:cNvSpPr>
          <p:nvPr/>
        </p:nvSpPr>
        <p:spPr bwMode="auto">
          <a:xfrm>
            <a:off x="762000" y="2130425"/>
            <a:ext cx="1427163" cy="339725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Verdana" pitchFamily="34" charset="0"/>
              </a:rPr>
              <a:t>Production</a:t>
            </a:r>
          </a:p>
        </p:txBody>
      </p:sp>
      <p:sp>
        <p:nvSpPr>
          <p:cNvPr id="59532" name="AutoShape 140"/>
          <p:cNvSpPr>
            <a:spLocks noChangeArrowheads="1"/>
          </p:cNvSpPr>
          <p:nvPr/>
        </p:nvSpPr>
        <p:spPr bwMode="auto">
          <a:xfrm>
            <a:off x="363538" y="2701925"/>
            <a:ext cx="1735137" cy="339725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Verdana" pitchFamily="34" charset="0"/>
              </a:rPr>
              <a:t>all J</a:t>
            </a:r>
            <a:r>
              <a:rPr lang="en-GB" sz="1600" baseline="30000">
                <a:latin typeface="Verdana" pitchFamily="34" charset="0"/>
              </a:rPr>
              <a:t>PC</a:t>
            </a:r>
            <a:r>
              <a:rPr lang="en-GB" sz="1600">
                <a:latin typeface="Verdana" pitchFamily="34" charset="0"/>
              </a:rPr>
              <a:t> available</a:t>
            </a:r>
          </a:p>
        </p:txBody>
      </p:sp>
      <p:sp>
        <p:nvSpPr>
          <p:cNvPr id="59533" name="AutoShape 141"/>
          <p:cNvSpPr>
            <a:spLocks noChangeArrowheads="1"/>
          </p:cNvSpPr>
          <p:nvPr/>
        </p:nvSpPr>
        <p:spPr bwMode="auto">
          <a:xfrm>
            <a:off x="804863" y="3611563"/>
            <a:ext cx="1354137" cy="339725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Verdana" pitchFamily="34" charset="0"/>
              </a:rPr>
              <a:t>Formation</a:t>
            </a:r>
          </a:p>
        </p:txBody>
      </p:sp>
      <p:sp>
        <p:nvSpPr>
          <p:cNvPr id="59534" name="AutoShape 142"/>
          <p:cNvSpPr>
            <a:spLocks noChangeArrowheads="1"/>
          </p:cNvSpPr>
          <p:nvPr/>
        </p:nvSpPr>
        <p:spPr bwMode="auto">
          <a:xfrm>
            <a:off x="249238" y="4202113"/>
            <a:ext cx="1865312" cy="339725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Verdana" pitchFamily="34" charset="0"/>
              </a:rPr>
              <a:t>only selected J</a:t>
            </a:r>
            <a:r>
              <a:rPr lang="en-GB" sz="1600" baseline="30000">
                <a:latin typeface="Verdana" pitchFamily="34" charset="0"/>
              </a:rPr>
              <a:t>PC</a:t>
            </a:r>
          </a:p>
        </p:txBody>
      </p:sp>
      <p:sp>
        <p:nvSpPr>
          <p:cNvPr id="59535" name="AutoShape 143"/>
          <p:cNvSpPr>
            <a:spLocks noChangeArrowheads="1"/>
          </p:cNvSpPr>
          <p:nvPr/>
        </p:nvSpPr>
        <p:spPr bwMode="auto">
          <a:xfrm>
            <a:off x="5364163" y="1628775"/>
            <a:ext cx="712787" cy="369888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accent2"/>
                </a:solidFill>
                <a:latin typeface="Verdana" pitchFamily="34" charset="0"/>
              </a:rPr>
              <a:t>n</a:t>
            </a:r>
            <a:r>
              <a:rPr lang="en-GB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</a:t>
            </a:r>
            <a:r>
              <a:rPr lang="en-GB">
                <a:solidFill>
                  <a:schemeClr val="accent2"/>
                </a:solidFill>
                <a:latin typeface="VerdanaBar" pitchFamily="32" charset="0"/>
              </a:rPr>
              <a:t>n</a:t>
            </a:r>
            <a:r>
              <a:rPr lang="en-GB">
                <a:solidFill>
                  <a:schemeClr val="accent2"/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59536" name="AutoShape 144"/>
          <p:cNvSpPr>
            <a:spLocks noChangeArrowheads="1"/>
          </p:cNvSpPr>
          <p:nvPr/>
        </p:nvSpPr>
        <p:spPr bwMode="auto">
          <a:xfrm>
            <a:off x="7380288" y="1628775"/>
            <a:ext cx="1268412" cy="369888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accent2"/>
                </a:solidFill>
                <a:latin typeface="Verdana" pitchFamily="34" charset="0"/>
              </a:rPr>
              <a:t>s</a:t>
            </a:r>
            <a:r>
              <a:rPr lang="en-GB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</a:t>
            </a:r>
            <a:r>
              <a:rPr lang="en-GB">
                <a:solidFill>
                  <a:schemeClr val="accent2"/>
                </a:solidFill>
                <a:latin typeface="VerdanaBar" pitchFamily="32" charset="0"/>
              </a:rPr>
              <a:t>s</a:t>
            </a:r>
            <a:r>
              <a:rPr lang="en-GB">
                <a:solidFill>
                  <a:schemeClr val="accent2"/>
                </a:solidFill>
                <a:latin typeface="Verdana" pitchFamily="34" charset="0"/>
              </a:rPr>
              <a:t>g/c</a:t>
            </a:r>
            <a:r>
              <a:rPr lang="en-GB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</a:t>
            </a:r>
            <a:r>
              <a:rPr lang="en-GB">
                <a:solidFill>
                  <a:schemeClr val="accent2"/>
                </a:solidFill>
                <a:latin typeface="VerdanaBar" pitchFamily="32" charset="0"/>
              </a:rPr>
              <a:t>c</a:t>
            </a:r>
            <a:r>
              <a:rPr lang="en-GB">
                <a:solidFill>
                  <a:schemeClr val="accent2"/>
                </a:solidFill>
                <a:latin typeface="Verdana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3817</Words>
  <Application>Microsoft Office PowerPoint</Application>
  <PresentationFormat>On-screen Show (4:3)</PresentationFormat>
  <Paragraphs>720</Paragraphs>
  <Slides>76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Office Theme</vt:lpstr>
      <vt:lpstr>Struttura predefinita</vt:lpstr>
      <vt:lpstr>Equation</vt:lpstr>
      <vt:lpstr>CorelDRAW</vt:lpstr>
      <vt:lpstr>Spectroscopy atPANDA</vt:lpstr>
      <vt:lpstr>Outline</vt:lpstr>
      <vt:lpstr> QCD</vt:lpstr>
      <vt:lpstr>Theoretical Approaches to  non-perturbative QCD </vt:lpstr>
      <vt:lpstr>Examples of Theory Calculations</vt:lpstr>
      <vt:lpstr>Experimental Measurements</vt:lpstr>
      <vt:lpstr>Experimental Techniques</vt:lpstr>
      <vt:lpstr>pp Annihilation</vt:lpstr>
      <vt:lpstr>Hybrids and Glueballs in pp Annihilation</vt:lpstr>
      <vt:lpstr>Experimental Method</vt:lpstr>
      <vt:lpstr>Example: c1 and c2  scans in  Fermilab E835</vt:lpstr>
      <vt:lpstr>PANDA at FAIR</vt:lpstr>
      <vt:lpstr>The FAIR Complex</vt:lpstr>
      <vt:lpstr>High-Energy Storage Ring</vt:lpstr>
      <vt:lpstr>PANDA Detector</vt:lpstr>
      <vt:lpstr>Slide 16</vt:lpstr>
      <vt:lpstr>Recent Activities</vt:lpstr>
      <vt:lpstr>PANDA Physics Program</vt:lpstr>
      <vt:lpstr>QCD Systems to be Studied in PANDA</vt:lpstr>
      <vt:lpstr>QCD Bound States</vt:lpstr>
      <vt:lpstr>Charmonium Spectroscopy</vt:lpstr>
      <vt:lpstr>Charmonium at PANDA</vt:lpstr>
      <vt:lpstr>Hybrids and Glueballs</vt:lpstr>
      <vt:lpstr>Charmonium Hybrids</vt:lpstr>
      <vt:lpstr>Charmonium Hybrids</vt:lpstr>
      <vt:lpstr>Glueballs</vt:lpstr>
      <vt:lpstr>Open Charm Physics</vt:lpstr>
      <vt:lpstr>Baryon Spectroscopy</vt:lpstr>
      <vt:lpstr>Non-perturbative QCD Dynamics</vt:lpstr>
      <vt:lpstr>Hadrons in Nuclear Matter</vt:lpstr>
      <vt:lpstr>Charmonium in Nuclei</vt:lpstr>
      <vt:lpstr>Hypernuclear Physics</vt:lpstr>
      <vt:lpstr>Slide 33</vt:lpstr>
      <vt:lpstr>Nucleon Structure Using  Electromagnetic Processes</vt:lpstr>
      <vt:lpstr>Physics Performance</vt:lpstr>
      <vt:lpstr>Monte Carlo Simulations</vt:lpstr>
      <vt:lpstr>Monte Carlo Performance</vt:lpstr>
      <vt:lpstr>Particle ID</vt:lpstr>
      <vt:lpstr>Charmonium Decays to J/</vt:lpstr>
      <vt:lpstr>pp  J/ +-  e+e- +- </vt:lpstr>
      <vt:lpstr>pp  J/ 00  e+e- 00 </vt:lpstr>
      <vt:lpstr>Slide 42</vt:lpstr>
      <vt:lpstr>hc  c  3</vt:lpstr>
      <vt:lpstr>Slide 44</vt:lpstr>
      <vt:lpstr>Slide 45</vt:lpstr>
      <vt:lpstr>Sensitivity to hc Width Measurement</vt:lpstr>
      <vt:lpstr>pp DD</vt:lpstr>
      <vt:lpstr>Event Selection</vt:lpstr>
      <vt:lpstr>Signal Efficiency</vt:lpstr>
      <vt:lpstr>Background Studies</vt:lpstr>
      <vt:lpstr>2K4 Background</vt:lpstr>
      <vt:lpstr>Non Strange Background</vt:lpstr>
      <vt:lpstr>Measurement of the D*s0(2317) Width</vt:lpstr>
      <vt:lpstr>Charmonium Hybrids Simulation</vt:lpstr>
      <vt:lpstr>Slide 55</vt:lpstr>
      <vt:lpstr>Slide 56</vt:lpstr>
      <vt:lpstr>c100 background studies</vt:lpstr>
      <vt:lpstr>D0D0* Decay mode</vt:lpstr>
      <vt:lpstr>Y(3940) J/  e+e-+-0</vt:lpstr>
      <vt:lpstr>Slide 60</vt:lpstr>
      <vt:lpstr>J/ background studies</vt:lpstr>
      <vt:lpstr>Slide 62</vt:lpstr>
      <vt:lpstr>Slide 63</vt:lpstr>
      <vt:lpstr>pp </vt:lpstr>
      <vt:lpstr>Slide 65</vt:lpstr>
      <vt:lpstr>Polarisations</vt:lpstr>
      <vt:lpstr>Backgrounds and Yields</vt:lpstr>
      <vt:lpstr>pA  J/X</vt:lpstr>
      <vt:lpstr>Slide 69</vt:lpstr>
      <vt:lpstr>Slide 70</vt:lpstr>
      <vt:lpstr>Proton Timelike Form Factors</vt:lpstr>
      <vt:lpstr>Background Rejection</vt:lpstr>
      <vt:lpstr>Slide 73</vt:lpstr>
      <vt:lpstr>Impact of PANDA data</vt:lpstr>
      <vt:lpstr>Other Timelike Processes in PANDA</vt:lpstr>
      <vt:lpstr>Summary and Outlook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with BaBar, Belle, BES, PANDA</dc:title>
  <dc:creator>Diego Bettoni</dc:creator>
  <cp:lastModifiedBy>Diego Bettoni</cp:lastModifiedBy>
  <cp:revision>170</cp:revision>
  <dcterms:created xsi:type="dcterms:W3CDTF">2009-03-10T15:24:45Z</dcterms:created>
  <dcterms:modified xsi:type="dcterms:W3CDTF">2009-04-15T13:10:44Z</dcterms:modified>
</cp:coreProperties>
</file>