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5" r:id="rId2"/>
    <p:sldId id="276" r:id="rId3"/>
    <p:sldId id="349" r:id="rId4"/>
    <p:sldId id="351" r:id="rId5"/>
    <p:sldId id="284" r:id="rId6"/>
    <p:sldId id="352" r:id="rId7"/>
    <p:sldId id="316" r:id="rId8"/>
    <p:sldId id="320" r:id="rId9"/>
    <p:sldId id="360" r:id="rId10"/>
    <p:sldId id="337" r:id="rId11"/>
    <p:sldId id="338" r:id="rId12"/>
    <p:sldId id="359" r:id="rId13"/>
    <p:sldId id="323" r:id="rId14"/>
    <p:sldId id="317" r:id="rId15"/>
    <p:sldId id="324" r:id="rId16"/>
    <p:sldId id="325" r:id="rId17"/>
    <p:sldId id="361" r:id="rId18"/>
    <p:sldId id="334" r:id="rId19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ECE7"/>
    <a:srgbClr val="EA2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00" d="100"/>
          <a:sy n="100" d="100"/>
        </p:scale>
        <p:origin x="7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-3450" y="-132"/>
      </p:cViewPr>
      <p:guideLst>
        <p:guide orient="horz" pos="3130"/>
        <p:guide pos="2143"/>
      </p:guideLst>
    </p:cSldViewPr>
  </p:notesViewPr>
  <p:gridSpacing cx="75600" cy="75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F36DA-57F7-4216-93E0-247F183912C4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8E5CC-76D1-4F89-8F3E-6DB0A0A6B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6709-B43D-4D73-945B-947D8E2D81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9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DA61-E8C2-4834-9BA0-3C4839254CE9}" type="datetime1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F9C1-D10A-4A5D-B0D5-FD1CDC0B3AE8}" type="datetime1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CB4D-6274-46B7-AC29-171F4B9FDDD7}" type="datetime1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AEEC-154C-4D7D-BFE6-3915D0A7242A}" type="datetime1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6063" y="6356350"/>
            <a:ext cx="6702949" cy="365125"/>
          </a:xfrm>
        </p:spPr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0FDC-E34D-4879-AA73-403AA9FBF632}" type="datetime1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C3E-77A2-44EB-9EF9-539A0446B900}" type="datetime1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7BCD-02E9-4D8F-8457-2E071E0CF6CB}" type="datetime1">
              <a:rPr lang="en-US" smtClean="0"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9B93-42D1-4788-9255-601F27BEA6A2}" type="datetime1">
              <a:rPr lang="en-US" smtClean="0"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EE85-A976-4A0C-A663-1681AD4960F8}" type="datetime1">
              <a:rPr lang="en-US" smtClean="0"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17639" y="6356350"/>
            <a:ext cx="6858000" cy="365125"/>
          </a:xfrm>
        </p:spPr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76B6-FC6E-4EF9-AFBD-78DF2B054D53}" type="datetime1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4D8F-CCA9-4AEB-A289-EDCD588553CF}" type="datetime1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6EC3A-C8F1-4865-BE3C-DC946E77500C}" type="datetime1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Igor Mandić, Jožef Stefan Institute, Ljubljana Slovenia           RD50 Workshop, June 2016, Torino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0F420-9A55-4B21-BA50-D63342C70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tiff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dico.cern.ch/event/452766/contributions/1117348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articluars.s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997" y="753658"/>
            <a:ext cx="7911276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E-TCT measurements of irradiated HV-CMOS test structures</a:t>
            </a:r>
            <a:br>
              <a:rPr lang="en-US" sz="4000" dirty="0" smtClean="0"/>
            </a:br>
            <a:endParaRPr lang="sl-SI" sz="4000" dirty="0" smtClean="0"/>
          </a:p>
          <a:p>
            <a:pPr algn="ctr"/>
            <a:endParaRPr lang="sl-SI" sz="4000" dirty="0" smtClean="0"/>
          </a:p>
          <a:p>
            <a:pPr algn="ctr"/>
            <a:endParaRPr lang="sl-SI" dirty="0" smtClean="0"/>
          </a:p>
          <a:p>
            <a:pPr marL="514350" indent="-514350" algn="ctr"/>
            <a:r>
              <a:rPr lang="en-US" sz="2000" dirty="0" smtClean="0"/>
              <a:t>   </a:t>
            </a:r>
            <a:r>
              <a:rPr lang="en-US" sz="2000" u="sng" dirty="0" smtClean="0"/>
              <a:t>I. Mandić</a:t>
            </a:r>
            <a:r>
              <a:rPr lang="en-US" sz="2000" u="sng" baseline="30000" dirty="0" smtClean="0"/>
              <a:t>1</a:t>
            </a:r>
            <a:r>
              <a:rPr lang="en-US" sz="2000" u="sng" dirty="0" smtClean="0"/>
              <a:t>,</a:t>
            </a:r>
            <a:r>
              <a:rPr lang="en-US" sz="2000" dirty="0" smtClean="0"/>
              <a:t> G. Kramberger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V. Cindro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A. Gorišek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B. Hiti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M. Mikuž</a:t>
            </a:r>
            <a:r>
              <a:rPr lang="en-US" sz="2000" baseline="30000" dirty="0" smtClean="0"/>
              <a:t>1,2</a:t>
            </a:r>
            <a:r>
              <a:rPr lang="en-US" sz="2000" dirty="0" smtClean="0"/>
              <a:t>, M. Zavrtanik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et al.</a:t>
            </a:r>
          </a:p>
          <a:p>
            <a:pPr marL="514350" indent="-514350" algn="ctr"/>
            <a:endParaRPr lang="en-US" sz="2000" baseline="30000" dirty="0" smtClean="0"/>
          </a:p>
          <a:p>
            <a:pPr marL="514350" indent="-514350" algn="ctr"/>
            <a:endParaRPr lang="en-US" sz="2000" baseline="30000" dirty="0" smtClean="0"/>
          </a:p>
          <a:p>
            <a:pPr marL="400050" indent="-400050" algn="ctr"/>
            <a:r>
              <a:rPr lang="en-US" sz="1600" baseline="30000" dirty="0" smtClean="0"/>
              <a:t>1</a:t>
            </a:r>
            <a:r>
              <a:rPr lang="en-US" sz="1600" dirty="0" smtClean="0"/>
              <a:t>Jožef Stefan Institute, Ljubljana, Slovenia</a:t>
            </a:r>
          </a:p>
          <a:p>
            <a:pPr marL="400050" indent="-400050" algn="ctr"/>
            <a:r>
              <a:rPr lang="en-US" sz="1600" baseline="30000" dirty="0" smtClean="0"/>
              <a:t>2</a:t>
            </a:r>
            <a:r>
              <a:rPr lang="en-US" sz="1600" dirty="0" smtClean="0"/>
              <a:t>Faculty of Mathematics and Physics, University of Ljubljana, Slovenia</a:t>
            </a:r>
          </a:p>
          <a:p>
            <a:pPr marL="400050" indent="-400050" algn="ctr"/>
            <a:endParaRPr lang="sl-SI" sz="2000" dirty="0" smtClean="0"/>
          </a:p>
          <a:p>
            <a:pPr marL="400050" indent="-400050" algn="ctr"/>
            <a:endParaRPr lang="sl-SI" sz="2000" dirty="0" smtClean="0"/>
          </a:p>
          <a:p>
            <a:pPr marL="400050" indent="-400050" algn="ctr"/>
            <a:endParaRPr lang="sl-SI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1590" y="5521740"/>
            <a:ext cx="612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 larger width than the largest after neutrons (at 2e15 n/cm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)</a:t>
            </a:r>
          </a:p>
        </p:txBody>
      </p:sp>
      <p:pic>
        <p:nvPicPr>
          <p:cNvPr id="1026" name="Picture 2" descr="I:\ATLAS\HVCMOS\ChESS\E-TCT\Figs\CarComp_pr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286" y="1641374"/>
            <a:ext cx="5437606" cy="37860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5477" y="400050"/>
            <a:ext cx="6993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AMS CHESS1 chips </a:t>
            </a:r>
            <a:r>
              <a:rPr lang="en-US" b="1" u="sng" dirty="0"/>
              <a:t>(20 </a:t>
            </a:r>
            <a:r>
              <a:rPr lang="en-US" b="1" u="sng" dirty="0" err="1" smtClean="0">
                <a:latin typeface="Symbol" panose="05050102010706020507" pitchFamily="18" charset="2"/>
              </a:rPr>
              <a:t>W</a:t>
            </a:r>
            <a:r>
              <a:rPr lang="en-US" b="1" u="sng" dirty="0" err="1" smtClean="0"/>
              <a:t>cm</a:t>
            </a:r>
            <a:r>
              <a:rPr lang="en-US" b="1" u="sng" dirty="0" smtClean="0"/>
              <a:t>) irradiated with PS protons</a:t>
            </a:r>
          </a:p>
          <a:p>
            <a:endParaRPr lang="en-US" b="1" u="sng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24 GeV protons, 1 MeV eq. </a:t>
            </a:r>
            <a:r>
              <a:rPr lang="en-US" b="1" dirty="0" err="1" smtClean="0">
                <a:solidFill>
                  <a:srgbClr val="C00000"/>
                </a:solidFill>
              </a:rPr>
              <a:t>fluences</a:t>
            </a:r>
            <a:r>
              <a:rPr lang="en-US" b="1" dirty="0" smtClean="0">
                <a:solidFill>
                  <a:srgbClr val="C00000"/>
                </a:solidFill>
              </a:rPr>
              <a:t> : 3.3e14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n/cm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and 4.6e14 n/cm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I:\ATLAS\HVCMOS\ChESS\E-TCT\Figs\Protonfigs\ChProfF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1773382"/>
            <a:ext cx="6097247" cy="4694093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8326" y="528342"/>
            <a:ext cx="6739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fit compatible with </a:t>
            </a:r>
            <a:r>
              <a:rPr lang="en-US" i="1" dirty="0" smtClean="0"/>
              <a:t>N</a:t>
            </a:r>
            <a:r>
              <a:rPr lang="en-US" i="1" baseline="-25000" dirty="0" smtClean="0"/>
              <a:t>eff</a:t>
            </a:r>
            <a:r>
              <a:rPr lang="en-US" dirty="0" smtClean="0"/>
              <a:t> ~ </a:t>
            </a:r>
            <a:r>
              <a:rPr lang="sl-SI" dirty="0" smtClean="0"/>
              <a:t>2</a:t>
            </a:r>
            <a:r>
              <a:rPr lang="en-US" dirty="0" smtClean="0"/>
              <a:t>e13 cm</a:t>
            </a:r>
            <a:r>
              <a:rPr lang="en-US" baseline="30000" dirty="0" smtClean="0"/>
              <a:t>-3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less than after ~2e15 n/cm</a:t>
            </a:r>
            <a:r>
              <a:rPr lang="en-US" baseline="30000" dirty="0" smtClean="0"/>
              <a:t>2</a:t>
            </a:r>
            <a:r>
              <a:rPr lang="en-US" dirty="0" smtClean="0"/>
              <a:t> reactor neutrons (</a:t>
            </a:r>
            <a:r>
              <a:rPr lang="en-US" i="1" dirty="0"/>
              <a:t>N</a:t>
            </a:r>
            <a:r>
              <a:rPr lang="en-US" i="1" baseline="-25000" dirty="0"/>
              <a:t>eff</a:t>
            </a:r>
            <a:r>
              <a:rPr lang="en-US" dirty="0"/>
              <a:t> ~ </a:t>
            </a:r>
            <a:r>
              <a:rPr lang="en-US" dirty="0" smtClean="0"/>
              <a:t>3e13 cm</a:t>
            </a:r>
            <a:r>
              <a:rPr lang="en-US" baseline="30000" dirty="0" smtClean="0"/>
              <a:t>-3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smtClean="0">
                <a:sym typeface="Wingdings" pitchFamily="2" charset="2"/>
              </a:rPr>
              <a:t>  </a:t>
            </a:r>
            <a:r>
              <a:rPr lang="sl-SI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sl-SI" dirty="0" smtClean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aster initial acceptor removal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    large rise of profile width low bias</a:t>
            </a:r>
          </a:p>
        </p:txBody>
      </p:sp>
      <p:sp>
        <p:nvSpPr>
          <p:cNvPr id="11" name="Oval 10"/>
          <p:cNvSpPr/>
          <p:nvPr/>
        </p:nvSpPr>
        <p:spPr>
          <a:xfrm>
            <a:off x="5817259" y="4382758"/>
            <a:ext cx="336430" cy="1147313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63241" y="4028716"/>
            <a:ext cx="103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8327" y="114300"/>
            <a:ext cx="280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Irradiation with PS protons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50899" y="4864608"/>
            <a:ext cx="1521562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327" y="5530071"/>
            <a:ext cx="1743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fast rise at </a:t>
            </a:r>
          </a:p>
          <a:p>
            <a:r>
              <a:rPr lang="en-US" dirty="0" smtClean="0"/>
              <a:t>low </a:t>
            </a:r>
            <a:r>
              <a:rPr lang="en-US" dirty="0"/>
              <a:t> </a:t>
            </a:r>
            <a:r>
              <a:rPr lang="en-US" dirty="0" smtClean="0"/>
              <a:t>bias voltage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467225" y="2200275"/>
            <a:ext cx="4638675" cy="3282099"/>
            <a:chOff x="1097280" y="2245766"/>
            <a:chExt cx="5103975" cy="3457347"/>
          </a:xfrm>
        </p:grpSpPr>
        <p:pic>
          <p:nvPicPr>
            <p:cNvPr id="94210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2794" b="12085"/>
            <a:stretch/>
          </p:blipFill>
          <p:spPr bwMode="auto">
            <a:xfrm>
              <a:off x="1097280" y="2245766"/>
              <a:ext cx="5103975" cy="345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 flipV="1">
              <a:off x="2403119" y="3390444"/>
              <a:ext cx="56922" cy="4571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2572513" y="3264713"/>
              <a:ext cx="384391" cy="85649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Igor Mandić, </a:t>
            </a:r>
            <a:r>
              <a:rPr lang="en-US" dirty="0" err="1" smtClean="0"/>
              <a:t>Jožef</a:t>
            </a:r>
            <a:r>
              <a:rPr lang="en-US" dirty="0" smtClean="0"/>
              <a:t> Stefan Institute, Ljubljana Slovenia           RD50 Workshop, June 2016, Torino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10350" y="6365875"/>
            <a:ext cx="2133600" cy="365125"/>
          </a:xfrm>
        </p:spPr>
        <p:txBody>
          <a:bodyPr/>
          <a:lstStyle/>
          <a:p>
            <a:fld id="{A950F420-9A55-4B21-BA50-D63342C702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1410" y="2701074"/>
            <a:ext cx="127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This work,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protons 80 V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6536" y="1354507"/>
            <a:ext cx="39790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E-TCT  with HVCMOSv3, (AMS 180 nm, 10 Ohm-cm) </a:t>
            </a:r>
          </a:p>
          <a:p>
            <a:r>
              <a:rPr lang="en-US" sz="1400" dirty="0" smtClean="0"/>
              <a:t>irradiated with PS protons and neutrons:</a:t>
            </a:r>
          </a:p>
          <a:p>
            <a:r>
              <a:rPr lang="en-US" sz="1400" dirty="0" smtClean="0"/>
              <a:t>M. Fernandez, RD50 meeting, December 2015:</a:t>
            </a:r>
            <a:endParaRPr lang="en-US" sz="14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10074" t="5398" r="8955" b="6965"/>
          <a:stretch/>
        </p:blipFill>
        <p:spPr bwMode="auto">
          <a:xfrm>
            <a:off x="0" y="2501049"/>
            <a:ext cx="4486275" cy="321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7127" y="490980"/>
            <a:ext cx="69111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Larger depleted depth (lower </a:t>
            </a:r>
            <a:r>
              <a:rPr lang="en-US" sz="1600" i="1" dirty="0" smtClean="0"/>
              <a:t>N</a:t>
            </a:r>
            <a:r>
              <a:rPr lang="en-US" sz="1600" i="1" baseline="-25000" dirty="0" smtClean="0"/>
              <a:t>eff</a:t>
            </a:r>
            <a:r>
              <a:rPr lang="en-US" sz="1600" dirty="0" smtClean="0"/>
              <a:t>) at lower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 than </a:t>
            </a:r>
            <a:r>
              <a:rPr lang="en-US" sz="1600" dirty="0" smtClean="0"/>
              <a:t>after neutron irradiation:</a:t>
            </a:r>
            <a:endParaRPr lang="en-US" sz="1600" dirty="0" smtClean="0"/>
          </a:p>
          <a:p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 larger acceptor removal constant </a:t>
            </a:r>
            <a:r>
              <a:rPr lang="en-US" sz="1600" b="1" i="1" dirty="0" smtClean="0">
                <a:sym typeface="Wingdings" panose="05000000000000000000" pitchFamily="2" charset="2"/>
              </a:rPr>
              <a:t>c</a:t>
            </a:r>
            <a:r>
              <a:rPr lang="en-US" sz="1600" dirty="0" smtClean="0">
                <a:sym typeface="Wingdings" panose="05000000000000000000" pitchFamily="2" charset="2"/>
              </a:rPr>
              <a:t> (and smaller </a:t>
            </a:r>
            <a:r>
              <a:rPr lang="en-US" sz="1600" b="1" i="1" dirty="0" err="1" smtClean="0">
                <a:sym typeface="Wingdings" panose="05000000000000000000" pitchFamily="2" charset="2"/>
              </a:rPr>
              <a:t>g</a:t>
            </a:r>
            <a:r>
              <a:rPr lang="en-US" sz="1600" b="1" i="1" baseline="-25000" dirty="0" err="1" smtClean="0">
                <a:sym typeface="Wingdings" panose="05000000000000000000" pitchFamily="2" charset="2"/>
              </a:rPr>
              <a:t>c</a:t>
            </a:r>
            <a:r>
              <a:rPr lang="en-US" sz="1600" dirty="0" smtClean="0">
                <a:sym typeface="Wingdings" panose="05000000000000000000" pitchFamily="2" charset="2"/>
              </a:rPr>
              <a:t> )</a:t>
            </a:r>
            <a:r>
              <a:rPr lang="en-US" sz="1600" dirty="0" smtClean="0"/>
              <a:t> after proton irradiation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 </a:t>
            </a:r>
            <a:r>
              <a:rPr lang="en-US" sz="1600" dirty="0" smtClean="0"/>
              <a:t>measurements </a:t>
            </a:r>
            <a:r>
              <a:rPr lang="en-US" sz="1600" dirty="0" smtClean="0"/>
              <a:t>in agreement with  M. Fernandez et 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00025" y="1624749"/>
            <a:ext cx="3718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Calculate depletion depth from </a:t>
            </a:r>
            <a:r>
              <a:rPr lang="en-US" sz="1600" i="1" dirty="0" smtClean="0"/>
              <a:t>N</a:t>
            </a:r>
            <a:r>
              <a:rPr lang="en-US" sz="1600" i="1" baseline="-25000" dirty="0" smtClean="0"/>
              <a:t>eff</a:t>
            </a:r>
            <a:r>
              <a:rPr lang="en-US" sz="1600" dirty="0" smtClean="0"/>
              <a:t> using:</a:t>
            </a:r>
          </a:p>
        </p:txBody>
      </p:sp>
      <p:graphicFrame>
        <p:nvGraphicFramePr>
          <p:cNvPr id="16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62467197"/>
              </p:ext>
            </p:extLst>
          </p:nvPr>
        </p:nvGraphicFramePr>
        <p:xfrm>
          <a:off x="296705" y="2043849"/>
          <a:ext cx="3951445" cy="34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0" name="Equation" r:id="rId5" imgW="2743200" imgH="241200" progId="Equation.3">
                  <p:embed/>
                </p:oleObj>
              </mc:Choice>
              <mc:Fallback>
                <p:oleObj name="Equation" r:id="rId5" imgW="2743200" imgH="241200" progId="Equation.3">
                  <p:embed/>
                  <p:pic>
                    <p:nvPicPr>
                      <p:cNvPr id="23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5" y="2043849"/>
                        <a:ext cx="3951445" cy="3444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76225" y="5558574"/>
            <a:ext cx="3529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Neutrons: </a:t>
            </a:r>
            <a:r>
              <a:rPr lang="en-US" sz="1600" i="1" dirty="0" smtClean="0"/>
              <a:t>c</a:t>
            </a:r>
            <a:r>
              <a:rPr lang="en-US" sz="1600" dirty="0" smtClean="0"/>
              <a:t> = 3e-15 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g</a:t>
            </a:r>
            <a:r>
              <a:rPr lang="en-US" sz="1600" i="1" baseline="-25000" dirty="0" err="1" smtClean="0"/>
              <a:t>c</a:t>
            </a:r>
            <a:r>
              <a:rPr lang="en-US" sz="1600" dirty="0" smtClean="0"/>
              <a:t> = 0.02cm</a:t>
            </a:r>
            <a:r>
              <a:rPr lang="en-US" sz="1600" baseline="30000" dirty="0" smtClean="0"/>
              <a:t>-1</a:t>
            </a:r>
          </a:p>
          <a:p>
            <a:r>
              <a:rPr lang="en-US" sz="1600" dirty="0" smtClean="0"/>
              <a:t>Protons would fit </a:t>
            </a:r>
            <a:r>
              <a:rPr lang="en-US" sz="1600" i="1" dirty="0" smtClean="0"/>
              <a:t>c</a:t>
            </a:r>
            <a:r>
              <a:rPr lang="en-US" sz="1600" dirty="0" smtClean="0"/>
              <a:t> ~ 1e-14 </a:t>
            </a:r>
            <a:r>
              <a:rPr lang="en-US" sz="1600" dirty="0"/>
              <a:t>cm</a:t>
            </a:r>
            <a:r>
              <a:rPr lang="en-US" sz="1600" baseline="30000" dirty="0"/>
              <a:t>2 </a:t>
            </a:r>
            <a:r>
              <a:rPr lang="en-US" sz="1600" dirty="0" smtClean="0"/>
              <a:t>or larger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5206" y="0"/>
            <a:ext cx="280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Irradiation with PS protons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2725" y="26289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 = 120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5442" y="180975"/>
            <a:ext cx="2065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Acceptor removal</a:t>
            </a:r>
            <a:endParaRPr lang="en-US" sz="20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13439" y="4280755"/>
            <a:ext cx="8430536" cy="225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AMS (20 </a:t>
            </a:r>
            <a:r>
              <a:rPr lang="en-US" sz="1600" dirty="0" err="1" smtClean="0">
                <a:latin typeface="Times New Roman"/>
                <a:cs typeface="Times New Roman"/>
              </a:rPr>
              <a:t>Ω</a:t>
            </a:r>
            <a:r>
              <a:rPr lang="en-US" sz="1600" dirty="0" err="1" smtClean="0"/>
              <a:t>cm</a:t>
            </a:r>
            <a:r>
              <a:rPr lang="en-US" sz="1600" dirty="0" smtClean="0"/>
              <a:t>, N</a:t>
            </a:r>
            <a:r>
              <a:rPr lang="en-US" sz="1600" baseline="-25000" dirty="0" smtClean="0"/>
              <a:t>A0</a:t>
            </a:r>
            <a:r>
              <a:rPr lang="en-US" sz="1600" dirty="0" smtClean="0"/>
              <a:t> ~ 10</a:t>
            </a:r>
            <a:r>
              <a:rPr lang="en-US" sz="1600" baseline="30000" dirty="0" smtClean="0"/>
              <a:t>15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): </a:t>
            </a:r>
            <a:r>
              <a:rPr lang="en-US" sz="1600" i="1" dirty="0" smtClean="0"/>
              <a:t>c</a:t>
            </a:r>
            <a:r>
              <a:rPr lang="en-US" sz="1600" dirty="0" smtClean="0"/>
              <a:t> ~ 4·10</a:t>
            </a:r>
            <a:r>
              <a:rPr lang="en-US" sz="1600" baseline="30000" dirty="0" smtClean="0"/>
              <a:t>-15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</a:t>
            </a:r>
            <a:r>
              <a:rPr lang="en-US" i="1" dirty="0" smtClean="0">
                <a:solidFill>
                  <a:srgbClr val="C00000"/>
                </a:solidFill>
              </a:rPr>
              <a:t>  </a:t>
            </a:r>
            <a:r>
              <a:rPr lang="en-US" sz="1600" i="1" dirty="0" err="1" smtClean="0"/>
              <a:t>N</a:t>
            </a:r>
            <a:r>
              <a:rPr lang="en-US" sz="1600" i="1" baseline="-25000" dirty="0" err="1" smtClean="0"/>
              <a:t>c</a:t>
            </a:r>
            <a:r>
              <a:rPr lang="en-US" sz="1600" i="1" dirty="0" smtClean="0"/>
              <a:t>/N</a:t>
            </a:r>
            <a:r>
              <a:rPr lang="en-US" sz="1600" i="1" baseline="-25000" dirty="0" smtClean="0"/>
              <a:t>eff0</a:t>
            </a:r>
            <a:r>
              <a:rPr lang="en-US" sz="1600" dirty="0" smtClean="0"/>
              <a:t>  ~ 1, </a:t>
            </a:r>
            <a:r>
              <a:rPr lang="en-US" sz="1600" dirty="0" smtClean="0">
                <a:solidFill>
                  <a:srgbClr val="0070C0"/>
                </a:solidFill>
              </a:rPr>
              <a:t>PS protons: </a:t>
            </a:r>
            <a:r>
              <a:rPr lang="en-US" sz="1600" i="1" dirty="0" smtClean="0">
                <a:solidFill>
                  <a:srgbClr val="0070C0"/>
                </a:solidFill>
              </a:rPr>
              <a:t>c</a:t>
            </a:r>
            <a:r>
              <a:rPr lang="en-US" sz="1600" dirty="0" smtClean="0">
                <a:solidFill>
                  <a:srgbClr val="0070C0"/>
                </a:solidFill>
              </a:rPr>
              <a:t>  </a:t>
            </a:r>
            <a:r>
              <a:rPr lang="en-US" sz="1600" dirty="0">
                <a:solidFill>
                  <a:srgbClr val="0070C0"/>
                </a:solidFill>
              </a:rPr>
              <a:t>~ 1</a:t>
            </a:r>
            <a:r>
              <a:rPr lang="en-US" sz="1600" dirty="0" smtClean="0">
                <a:solidFill>
                  <a:srgbClr val="0070C0"/>
                </a:solidFill>
              </a:rPr>
              <a:t>·10</a:t>
            </a:r>
            <a:r>
              <a:rPr lang="en-US" sz="1600" baseline="30000" dirty="0" smtClean="0">
                <a:solidFill>
                  <a:srgbClr val="0070C0"/>
                </a:solidFill>
              </a:rPr>
              <a:t>-14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cm</a:t>
            </a:r>
            <a:r>
              <a:rPr lang="en-US" sz="1600" baseline="30000" dirty="0">
                <a:solidFill>
                  <a:srgbClr val="0070C0"/>
                </a:solidFill>
              </a:rPr>
              <a:t>-2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X-FAB (100 </a:t>
            </a:r>
            <a:r>
              <a:rPr lang="en-US" sz="1600" dirty="0" err="1" smtClean="0">
                <a:latin typeface="Times New Roman"/>
                <a:cs typeface="Times New Roman"/>
              </a:rPr>
              <a:t>Ω</a:t>
            </a:r>
            <a:r>
              <a:rPr lang="en-US" sz="1600" dirty="0" err="1" smtClean="0"/>
              <a:t>cm</a:t>
            </a:r>
            <a:r>
              <a:rPr lang="en-US" sz="1600" dirty="0" smtClean="0"/>
              <a:t>, N</a:t>
            </a:r>
            <a:r>
              <a:rPr lang="en-US" sz="1600" baseline="-25000" dirty="0" smtClean="0"/>
              <a:t>A0</a:t>
            </a:r>
            <a:r>
              <a:rPr lang="en-US" sz="1600" dirty="0" smtClean="0"/>
              <a:t> ~ 10</a:t>
            </a:r>
            <a:r>
              <a:rPr lang="en-US" sz="1600" baseline="30000" dirty="0" smtClean="0"/>
              <a:t>14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 ): </a:t>
            </a:r>
            <a:r>
              <a:rPr lang="en-US" sz="1600" i="1" dirty="0" smtClean="0"/>
              <a:t>c</a:t>
            </a:r>
            <a:r>
              <a:rPr lang="en-US" sz="1600" dirty="0" smtClean="0"/>
              <a:t> ~ 1.3·10</a:t>
            </a:r>
            <a:r>
              <a:rPr lang="en-US" sz="1600" baseline="30000" dirty="0" smtClean="0"/>
              <a:t>-14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</a:t>
            </a:r>
            <a:r>
              <a:rPr lang="en-US" sz="1600" i="1" dirty="0" smtClean="0">
                <a:solidFill>
                  <a:srgbClr val="C00000"/>
                </a:solidFill>
              </a:rPr>
              <a:t>  </a:t>
            </a:r>
            <a:r>
              <a:rPr lang="en-US" sz="1600" i="1" dirty="0" err="1" smtClean="0"/>
              <a:t>N</a:t>
            </a:r>
            <a:r>
              <a:rPr lang="en-US" sz="1600" i="1" baseline="-25000" dirty="0" err="1" smtClean="0"/>
              <a:t>c</a:t>
            </a:r>
            <a:r>
              <a:rPr lang="en-US" sz="1600" i="1" dirty="0" smtClean="0"/>
              <a:t>/N</a:t>
            </a:r>
            <a:r>
              <a:rPr lang="en-US" sz="1600" i="1" baseline="-25000" dirty="0" smtClean="0"/>
              <a:t>eff0</a:t>
            </a:r>
            <a:r>
              <a:rPr lang="en-US" sz="1600" dirty="0" smtClean="0"/>
              <a:t>  &lt;~ 1</a:t>
            </a:r>
          </a:p>
          <a:p>
            <a:pPr>
              <a:buFont typeface="Arial" pitchFamily="34" charset="0"/>
              <a:buChar char="•"/>
            </a:pPr>
            <a:endParaRPr lang="en-US" sz="1600" baseline="300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LFoundry</a:t>
            </a:r>
            <a:r>
              <a:rPr lang="en-US" sz="1600" dirty="0" smtClean="0"/>
              <a:t> (2000 </a:t>
            </a:r>
            <a:r>
              <a:rPr lang="en-US" sz="1600" dirty="0" err="1" smtClean="0">
                <a:latin typeface="Times New Roman"/>
                <a:cs typeface="Times New Roman"/>
              </a:rPr>
              <a:t>Ω</a:t>
            </a:r>
            <a:r>
              <a:rPr lang="en-US" sz="1600" dirty="0" err="1" smtClean="0"/>
              <a:t>cm</a:t>
            </a:r>
            <a:r>
              <a:rPr lang="en-US" sz="1600" dirty="0" smtClean="0"/>
              <a:t>, N</a:t>
            </a:r>
            <a:r>
              <a:rPr lang="en-US" sz="1600" baseline="-25000" dirty="0" smtClean="0"/>
              <a:t>A0</a:t>
            </a:r>
            <a:r>
              <a:rPr lang="en-US" sz="1600" dirty="0" smtClean="0"/>
              <a:t> ~ 6·10</a:t>
            </a:r>
            <a:r>
              <a:rPr lang="en-US" sz="1600" baseline="30000" dirty="0" smtClean="0"/>
              <a:t>12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 ), acceptor removal not observed in this </a:t>
            </a:r>
            <a:r>
              <a:rPr lang="en-US" sz="1600" dirty="0" smtClean="0"/>
              <a:t>study</a:t>
            </a:r>
          </a:p>
          <a:p>
            <a:r>
              <a:rPr lang="en-US" sz="1600" i="1" dirty="0" smtClean="0"/>
              <a:t>   </a:t>
            </a:r>
            <a:r>
              <a:rPr lang="en-US" sz="1600" dirty="0" smtClean="0">
                <a:sym typeface="Wingdings" panose="05000000000000000000" pitchFamily="2" charset="2"/>
              </a:rPr>
              <a:t> deep </a:t>
            </a:r>
            <a:r>
              <a:rPr lang="en-US" sz="1600" dirty="0">
                <a:sym typeface="Wingdings" panose="05000000000000000000" pitchFamily="2" charset="2"/>
              </a:rPr>
              <a:t>acceptor introduction rate comparable or faster than removal </a:t>
            </a:r>
            <a:r>
              <a:rPr lang="en-US" sz="1600" dirty="0" smtClean="0">
                <a:sym typeface="Wingdings" panose="05000000000000000000" pitchFamily="2" charset="2"/>
              </a:rPr>
              <a:t>rate</a:t>
            </a:r>
            <a:endParaRPr lang="en-US" sz="1600" dirty="0" smtClean="0"/>
          </a:p>
          <a:p>
            <a:r>
              <a:rPr lang="en-US" sz="1600" dirty="0" smtClean="0"/>
              <a:t>   </a:t>
            </a:r>
            <a:r>
              <a:rPr lang="en-US" sz="1600" dirty="0" smtClean="0">
                <a:sym typeface="Wingdings" panose="05000000000000000000" pitchFamily="2" charset="2"/>
              </a:rPr>
              <a:t> initial acceptor concentration low  difficult to observe reduction of a small value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 </a:t>
            </a:r>
            <a:r>
              <a:rPr lang="en-US" sz="1600" dirty="0" smtClean="0">
                <a:sym typeface="Wingdings" panose="05000000000000000000" pitchFamily="2" charset="2"/>
              </a:rPr>
              <a:t>removal not complete </a:t>
            </a:r>
            <a:r>
              <a:rPr lang="en-US" sz="1600" i="1" dirty="0" err="1" smtClean="0"/>
              <a:t>N</a:t>
            </a:r>
            <a:r>
              <a:rPr lang="en-US" sz="1600" i="1" baseline="-25000" dirty="0" err="1" smtClean="0"/>
              <a:t>c</a:t>
            </a:r>
            <a:r>
              <a:rPr lang="en-US" sz="1600" i="1" dirty="0" smtClean="0"/>
              <a:t>/N</a:t>
            </a:r>
            <a:r>
              <a:rPr lang="en-US" sz="1600" i="1" baseline="-25000" dirty="0" smtClean="0"/>
              <a:t>eff0</a:t>
            </a:r>
            <a:r>
              <a:rPr lang="en-US" sz="1600" dirty="0" smtClean="0"/>
              <a:t>  </a:t>
            </a:r>
            <a:r>
              <a:rPr lang="en-US" sz="1600" dirty="0"/>
              <a:t>&lt; </a:t>
            </a:r>
            <a:r>
              <a:rPr lang="en-US" sz="1600" dirty="0" smtClean="0"/>
              <a:t>1 and/or small </a:t>
            </a:r>
            <a:r>
              <a:rPr lang="en-US" sz="1600" i="1" dirty="0" smtClean="0"/>
              <a:t>c </a:t>
            </a:r>
            <a:r>
              <a:rPr lang="en-US" sz="1600" dirty="0" smtClean="0"/>
              <a:t>to be observed in this measurement</a:t>
            </a:r>
            <a:endParaRPr lang="en-US" sz="1600" i="1" dirty="0"/>
          </a:p>
          <a:p>
            <a:endParaRPr lang="en-US" sz="16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1815033" y="232968"/>
            <a:ext cx="6891647" cy="4121566"/>
            <a:chOff x="1672158" y="337743"/>
            <a:chExt cx="6891647" cy="4121566"/>
          </a:xfrm>
        </p:grpSpPr>
        <p:grpSp>
          <p:nvGrpSpPr>
            <p:cNvPr id="24" name="Group 23"/>
            <p:cNvGrpSpPr/>
            <p:nvPr/>
          </p:nvGrpSpPr>
          <p:grpSpPr>
            <a:xfrm>
              <a:off x="1699327" y="751384"/>
              <a:ext cx="5089890" cy="3707925"/>
              <a:chOff x="1321699" y="642332"/>
              <a:chExt cx="5791200" cy="4200525"/>
            </a:xfrm>
          </p:grpSpPr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699" y="642332"/>
                <a:ext cx="5791200" cy="420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26422" y="721182"/>
                <a:ext cx="37466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70C0"/>
                    </a:solidFill>
                  </a:rPr>
                  <a:t>Blue marker – charged hadron irradiated</a:t>
                </a:r>
              </a:p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Red marker – neutron irradiated</a:t>
                </a:r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7-Point Star 6"/>
            <p:cNvSpPr/>
            <p:nvPr/>
          </p:nvSpPr>
          <p:spPr>
            <a:xfrm>
              <a:off x="4485990" y="1884391"/>
              <a:ext cx="215661" cy="224287"/>
            </a:xfrm>
            <a:prstGeom prst="star7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89217" y="951545"/>
              <a:ext cx="171284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l-SI" b="1" dirty="0" smtClean="0">
                  <a:solidFill>
                    <a:srgbClr val="C00000"/>
                  </a:solidFill>
                </a:rPr>
                <a:t>X-FAB</a:t>
              </a:r>
              <a:r>
                <a:rPr lang="en-US" b="1" dirty="0" smtClean="0">
                  <a:solidFill>
                    <a:srgbClr val="C00000"/>
                  </a:solidFill>
                </a:rPr>
                <a:t>, neutrons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8" idx="1"/>
              <a:endCxn id="7" idx="0"/>
            </p:cNvCxnSpPr>
            <p:nvPr/>
          </p:nvCxnSpPr>
          <p:spPr>
            <a:xfrm flipH="1">
              <a:off x="4680294" y="1136211"/>
              <a:ext cx="2108923" cy="79260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10171" y="337743"/>
              <a:ext cx="2914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/>
                <a:t>G. Kramberger et al, 10</a:t>
              </a:r>
              <a:r>
                <a:rPr lang="en-US" sz="900" i="1" baseline="30000" dirty="0" smtClean="0"/>
                <a:t>th</a:t>
              </a:r>
              <a:r>
                <a:rPr lang="en-US" sz="900" i="1" dirty="0" smtClean="0"/>
                <a:t> Trento Meeting, Feb. 17-19, 2015</a:t>
              </a:r>
              <a:endParaRPr lang="sl-SI" sz="900" i="1" dirty="0" smtClean="0"/>
            </a:p>
            <a:p>
              <a:endParaRPr lang="en-GB" sz="900" i="1" dirty="0"/>
            </a:p>
          </p:txBody>
        </p:sp>
        <p:sp>
          <p:nvSpPr>
            <p:cNvPr id="13" name="7-Point Star 12"/>
            <p:cNvSpPr/>
            <p:nvPr/>
          </p:nvSpPr>
          <p:spPr>
            <a:xfrm>
              <a:off x="5135373" y="2022700"/>
              <a:ext cx="215661" cy="224287"/>
            </a:xfrm>
            <a:prstGeom prst="star7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11" idx="1"/>
            </p:cNvCxnSpPr>
            <p:nvPr/>
          </p:nvCxnSpPr>
          <p:spPr>
            <a:xfrm flipH="1">
              <a:off x="5372100" y="1550861"/>
              <a:ext cx="1417117" cy="4970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789217" y="1366195"/>
              <a:ext cx="1774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AMS, PS protons</a:t>
              </a:r>
            </a:p>
          </p:txBody>
        </p:sp>
        <p:cxnSp>
          <p:nvCxnSpPr>
            <p:cNvPr id="16" name="Straight Arrow Connector 15"/>
            <p:cNvCxnSpPr>
              <a:stCxn id="4" idx="1"/>
            </p:cNvCxnSpPr>
            <p:nvPr/>
          </p:nvCxnSpPr>
          <p:spPr>
            <a:xfrm flipH="1">
              <a:off x="5408336" y="2352679"/>
              <a:ext cx="1464412" cy="2014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6872748" y="2168013"/>
              <a:ext cx="1606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AMS, neutrons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1433470" y="962026"/>
              <a:ext cx="846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  <a:r>
                <a:rPr lang="en-US" b="1" dirty="0" smtClean="0"/>
                <a:t> [cm</a:t>
              </a:r>
              <a:r>
                <a:rPr lang="en-US" b="1" baseline="30000" dirty="0" smtClean="0"/>
                <a:t>2</a:t>
              </a:r>
              <a:r>
                <a:rPr lang="en-US" b="1" dirty="0" smtClean="0"/>
                <a:t>]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29" y="3313294"/>
            <a:ext cx="2127504" cy="1481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29" y="1740134"/>
            <a:ext cx="2127504" cy="1481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2127504" cy="1481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3294"/>
            <a:ext cx="2127504" cy="14813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64" y="4837294"/>
            <a:ext cx="2127504" cy="1481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97" y="3313294"/>
            <a:ext cx="2127504" cy="14813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71" y="3303463"/>
            <a:ext cx="2127504" cy="14813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3554" name="Picture 2" descr="I:\ATLAS\HVCMOS\LFoundry\figs\A_CarComp_100V_D1D2_ann1e1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738116"/>
            <a:ext cx="2183574" cy="15203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284" y="271661"/>
            <a:ext cx="361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Charge collection profile - annealing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93307" y="686507"/>
            <a:ext cx="645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before and after  80 minutes at 60 C</a:t>
            </a:r>
          </a:p>
          <a:p>
            <a:r>
              <a:rPr lang="en-US" dirty="0" smtClean="0">
                <a:sym typeface="Wingdings" pitchFamily="2" charset="2"/>
              </a:rPr>
              <a:t> 10</a:t>
            </a:r>
            <a:r>
              <a:rPr lang="sl-SI" dirty="0" smtClean="0">
                <a:sym typeface="Wingdings" pitchFamily="2" charset="2"/>
              </a:rPr>
              <a:t>% to</a:t>
            </a:r>
            <a:r>
              <a:rPr lang="en-US" dirty="0" smtClean="0">
                <a:sym typeface="Wingdings" pitchFamily="2" charset="2"/>
              </a:rPr>
              <a:t> 20 % increase of charge collection width after annealing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5601" name="Picture 1" descr="I:\ATLAS\HVCMOS\Xfab\figs\ChargeCompAnnea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2156" y="1763259"/>
            <a:ext cx="2127504" cy="14813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22482" y="1387087"/>
            <a:ext cx="60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Xfab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5146" y="2563956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2e14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9130" y="2595443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sl-SI" dirty="0" smtClean="0"/>
              <a:t>e14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97840" y="544444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sl-SI" dirty="0" smtClean="0"/>
              <a:t>e1</a:t>
            </a:r>
            <a:r>
              <a:rPr lang="en-US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6981" y="400230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sl-SI" dirty="0" smtClean="0"/>
              <a:t>e14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79063" y="395067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sl-SI" dirty="0" smtClean="0"/>
              <a:t>e1</a:t>
            </a:r>
            <a:r>
              <a:rPr lang="en-US" dirty="0"/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74224" y="3882656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sl-SI" dirty="0" smtClean="0"/>
              <a:t>e14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18602" y="5341365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sl-SI" dirty="0" smtClean="0"/>
              <a:t>e1</a:t>
            </a:r>
            <a:r>
              <a:rPr lang="en-US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52406" y="244682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sl-SI" dirty="0" smtClean="0"/>
              <a:t>e1</a:t>
            </a:r>
            <a:r>
              <a:rPr lang="en-US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23436" y="400482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sl-SI" dirty="0" smtClean="0"/>
              <a:t>e1</a:t>
            </a:r>
            <a:r>
              <a:rPr lang="en-US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5275" y="1390650"/>
            <a:ext cx="112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Lfoundry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07" y="1740134"/>
            <a:ext cx="2127504" cy="14813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860497" y="231408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sl-SI" dirty="0" smtClean="0"/>
              <a:t>e1</a:t>
            </a:r>
            <a:r>
              <a:rPr lang="en-US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I:\ATLAS\HVCMOS\ChESS\E-TCT\Figs\ChargeXY_sigper_Ch3_before_120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9021"/>
            <a:ext cx="3993450" cy="2505694"/>
          </a:xfrm>
          <a:prstGeom prst="rect">
            <a:avLst/>
          </a:prstGeom>
          <a:noFill/>
        </p:spPr>
      </p:pic>
      <p:pic>
        <p:nvPicPr>
          <p:cNvPr id="130051" name="Picture 3" descr="I:\ATLAS\HVCMOS\ChESS\E-TCT\Figs\Ch2_2d_1e16_sigper_charge_lego2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023" y="3802761"/>
            <a:ext cx="4387977" cy="3055239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75906" y="6492875"/>
            <a:ext cx="6804837" cy="365125"/>
          </a:xfrm>
        </p:spPr>
        <p:txBody>
          <a:bodyPr/>
          <a:lstStyle/>
          <a:p>
            <a:r>
              <a:rPr lang="en-US" dirty="0" smtClean="0"/>
              <a:t>Igor Mandić, </a:t>
            </a:r>
            <a:r>
              <a:rPr lang="en-US" dirty="0" err="1" smtClean="0"/>
              <a:t>Jožef</a:t>
            </a:r>
            <a:r>
              <a:rPr lang="en-US" dirty="0" smtClean="0"/>
              <a:t> Stefan Institute, Ljubljana Slovenia           RD50 Workshop, June 2016, Torino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1684" name="Picture 4" descr="I:\ATLAS\HVCMOS\ChESS\E-TCT\Figs\Ch2_2d_1e15_Lego_Sigper_Ch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564" y="626176"/>
            <a:ext cx="3989070" cy="2777490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2667000" y="2085975"/>
            <a:ext cx="1085850" cy="101917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229350" y="1809750"/>
            <a:ext cx="619125" cy="150495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5980" y="1008412"/>
            <a:ext cx="14993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irradiated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80809" y="791192"/>
            <a:ext cx="65114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2e15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04829" y="3025486"/>
            <a:ext cx="3514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gaps before irradiation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guard ring gaps smaller after 2e15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gaps better seen again after 1e16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09509" y="4001117"/>
            <a:ext cx="6511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1e16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838825" y="3933825"/>
            <a:ext cx="942975" cy="1219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71696" y="4290588"/>
            <a:ext cx="2120736" cy="1793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  <a:ext uri="{FAA26D3D-D897-4be2-8F04-BA451C77F1D7}">
              <ma14:placeholderFlag xmlns="" xmlns:ma14="http://schemas.microsoft.com/office/mac/drawingml/2011/main"/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 flipH="1">
            <a:off x="1530895" y="5326953"/>
            <a:ext cx="1638951" cy="2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58852" y="524386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3425" y="4311942"/>
            <a:ext cx="202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 HV and readout </a:t>
            </a:r>
          </a:p>
          <a:p>
            <a:r>
              <a:rPr lang="en-US" dirty="0" smtClean="0"/>
              <a:t>(via Bias-T)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708562" y="4520174"/>
            <a:ext cx="665019" cy="950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38067" y="5916235"/>
            <a:ext cx="559388" cy="345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93344" y="5840597"/>
            <a:ext cx="123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to ground</a:t>
            </a:r>
            <a:endParaRPr lang="en-US" dirty="0"/>
          </a:p>
        </p:txBody>
      </p:sp>
      <p:cxnSp>
        <p:nvCxnSpPr>
          <p:cNvPr id="26" name="Straight Arrow Connector 25"/>
          <p:cNvCxnSpPr>
            <a:endCxn id="43" idx="1"/>
          </p:cNvCxnSpPr>
          <p:nvPr/>
        </p:nvCxnSpPr>
        <p:spPr>
          <a:xfrm flipV="1">
            <a:off x="1040204" y="4635108"/>
            <a:ext cx="1243221" cy="7872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1475" y="149469"/>
            <a:ext cx="5980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Scan across pixel a</a:t>
            </a:r>
            <a:r>
              <a:rPr lang="en-US" b="1" u="sng" dirty="0" smtClean="0"/>
              <a:t>rray: AMS (20 </a:t>
            </a:r>
            <a:r>
              <a:rPr lang="en-US" b="1" u="sng" dirty="0" err="1" smtClean="0">
                <a:latin typeface="Symbol" panose="05050102010706020507" pitchFamily="18" charset="2"/>
              </a:rPr>
              <a:t>W</a:t>
            </a:r>
            <a:r>
              <a:rPr lang="en-US" b="1" u="sng" dirty="0" err="1" smtClean="0"/>
              <a:t>cm</a:t>
            </a:r>
            <a:r>
              <a:rPr lang="en-US" b="1" u="sng" dirty="0" smtClean="0"/>
              <a:t>)</a:t>
            </a:r>
            <a:r>
              <a:rPr lang="en-US" u="sng" dirty="0" smtClean="0"/>
              <a:t> </a:t>
            </a:r>
          </a:p>
          <a:p>
            <a:r>
              <a:rPr lang="en-US" dirty="0" smtClean="0"/>
              <a:t>Bias = 120 V, all 9 pixels connected to readout, charge (25 ns)</a:t>
            </a:r>
            <a:endParaRPr lang="en-US" dirty="0" smtClean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77008" y="2553255"/>
            <a:ext cx="965507" cy="21632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23005" y="2503817"/>
            <a:ext cx="523337" cy="32492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0886454">
            <a:off x="232263" y="2919378"/>
            <a:ext cx="1082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Chip surface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 rot="2060800">
            <a:off x="31521" y="2534594"/>
            <a:ext cx="634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Depth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2" descr="I:\ATLAS\HVCMOS\LFoundry\figs\Charge_XY_sigper_D1_before_40V_le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52" y="1488920"/>
            <a:ext cx="3837146" cy="2536984"/>
          </a:xfrm>
          <a:prstGeom prst="rect">
            <a:avLst/>
          </a:prstGeom>
          <a:noFill/>
        </p:spPr>
      </p:pic>
      <p:pic>
        <p:nvPicPr>
          <p:cNvPr id="8" name="Picture 3" descr="I:\ATLAS\HVCMOS\LFoundry\figs\Charge_XY_sigper_D2_before_40V_le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9378" y="1400068"/>
            <a:ext cx="3837146" cy="25369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22089" y="1454557"/>
            <a:ext cx="1457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BP,  40 V</a:t>
            </a:r>
            <a:r>
              <a:rPr lang="sl-SI" sz="1600" b="1" dirty="0" smtClean="0"/>
              <a:t>, </a:t>
            </a:r>
            <a:r>
              <a:rPr lang="el-GR" sz="1600" b="1" dirty="0" smtClean="0"/>
              <a:t>Φ</a:t>
            </a:r>
            <a:r>
              <a:rPr lang="sl-SI" sz="1600" b="1" dirty="0" smtClean="0"/>
              <a:t> = 0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3442" y="1575328"/>
            <a:ext cx="1671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No BP, 40 V, </a:t>
            </a:r>
            <a:r>
              <a:rPr lang="el-GR" sz="1600" b="1" dirty="0" smtClean="0"/>
              <a:t>Φ</a:t>
            </a:r>
            <a:r>
              <a:rPr lang="sl-SI" sz="1600" b="1" dirty="0" smtClean="0"/>
              <a:t> = 0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055" y="104455"/>
            <a:ext cx="5228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u="sng" dirty="0" smtClean="0"/>
              <a:t>LFoundry</a:t>
            </a:r>
            <a:r>
              <a:rPr lang="en-US" b="1" u="sng" dirty="0" smtClean="0"/>
              <a:t>,</a:t>
            </a:r>
            <a:r>
              <a:rPr lang="en-US" dirty="0" smtClean="0"/>
              <a:t> Structure F, all pixels read out</a:t>
            </a:r>
            <a:endParaRPr lang="sl-SI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no significant efficiency gaps between pixels</a:t>
            </a:r>
          </a:p>
          <a:p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 no large difference between BP and no BP devices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81819" y="3476447"/>
            <a:ext cx="888520" cy="18977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33245" y="3303917"/>
            <a:ext cx="523337" cy="32492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886454">
            <a:off x="897480" y="3605177"/>
            <a:ext cx="1082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Chip surface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2060800">
            <a:off x="441761" y="3334694"/>
            <a:ext cx="634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Depth</a:t>
            </a:r>
            <a:endParaRPr lang="en-US" sz="1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20420" t="22267" r="25766" b="46773"/>
          <a:stretch>
            <a:fillRect/>
          </a:stretch>
        </p:blipFill>
        <p:spPr bwMode="auto">
          <a:xfrm>
            <a:off x="6734175" y="123824"/>
            <a:ext cx="22530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069981" y="294660"/>
            <a:ext cx="219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Structure F, 3x3 pixels, </a:t>
            </a:r>
            <a:endParaRPr lang="sl-SI" sz="1400" dirty="0" smtClean="0"/>
          </a:p>
          <a:p>
            <a:r>
              <a:rPr lang="en-US" sz="1400" dirty="0" smtClean="0"/>
              <a:t>125 µm x 33 µm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877175" y="981382"/>
            <a:ext cx="0" cy="2187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31894" y="1007927"/>
            <a:ext cx="9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78" y="4109884"/>
            <a:ext cx="3594472" cy="24254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7" y="4119717"/>
            <a:ext cx="3548027" cy="2394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4555" y="4345858"/>
            <a:ext cx="991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BP, 5e15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7303" y="4340942"/>
            <a:ext cx="131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 BP, 5e15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:\ATLAS\HVCMOS\Xfab\figs\chargeXY_200V_af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310" y="962026"/>
            <a:ext cx="3939155" cy="2565399"/>
          </a:xfrm>
          <a:prstGeom prst="rect">
            <a:avLst/>
          </a:prstGeom>
          <a:noFill/>
        </p:spPr>
      </p:pic>
      <p:pic>
        <p:nvPicPr>
          <p:cNvPr id="7" name="Picture 2" descr="I:\ATLAS\HVCMOS\Xfab\figs\chargeXY_200V_befo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91" y="727894"/>
            <a:ext cx="3898595" cy="2538984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/>
          <a:stretch/>
        </p:blipFill>
        <p:spPr>
          <a:xfrm>
            <a:off x="5026089" y="3883742"/>
            <a:ext cx="3901601" cy="2470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6894" y="1065043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2e14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1973" y="953050"/>
            <a:ext cx="183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Before irradiation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4540" y="405836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5e15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623" y="86907"/>
            <a:ext cx="4589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X-FAB: 100 </a:t>
            </a:r>
            <a:r>
              <a:rPr lang="en-US" b="1" u="sng" dirty="0" err="1" smtClean="0">
                <a:latin typeface="Symbol" panose="05050102010706020507" pitchFamily="18" charset="2"/>
              </a:rPr>
              <a:t>W</a:t>
            </a:r>
            <a:r>
              <a:rPr lang="en-US" b="1" u="sng" dirty="0" err="1" smtClean="0"/>
              <a:t>cm</a:t>
            </a:r>
            <a:r>
              <a:rPr lang="en-US" b="1" u="sng" dirty="0" smtClean="0"/>
              <a:t>, </a:t>
            </a:r>
            <a:r>
              <a:rPr lang="en-US" b="1" dirty="0" smtClean="0"/>
              <a:t>4x4 pixel </a:t>
            </a:r>
            <a:r>
              <a:rPr lang="en-US" b="1" dirty="0" smtClean="0"/>
              <a:t>array, </a:t>
            </a:r>
            <a:r>
              <a:rPr lang="en-US" b="1" dirty="0" smtClean="0"/>
              <a:t>Bias = 300 V</a:t>
            </a:r>
            <a:endParaRPr lang="en-US" b="1" u="sng" dirty="0"/>
          </a:p>
        </p:txBody>
      </p:sp>
      <p:grpSp>
        <p:nvGrpSpPr>
          <p:cNvPr id="28" name="Group 27"/>
          <p:cNvGrpSpPr/>
          <p:nvPr/>
        </p:nvGrpSpPr>
        <p:grpSpPr>
          <a:xfrm>
            <a:off x="274489" y="3301643"/>
            <a:ext cx="4034850" cy="1497061"/>
            <a:chOff x="1109465" y="3546971"/>
            <a:chExt cx="6052002" cy="2173344"/>
          </a:xfrm>
        </p:grpSpPr>
        <p:grpSp>
          <p:nvGrpSpPr>
            <p:cNvPr id="29" name="Group 26"/>
            <p:cNvGrpSpPr/>
            <p:nvPr/>
          </p:nvGrpSpPr>
          <p:grpSpPr>
            <a:xfrm>
              <a:off x="1109465" y="3546971"/>
              <a:ext cx="5429959" cy="2173344"/>
              <a:chOff x="1109465" y="3546971"/>
              <a:chExt cx="5429959" cy="2173344"/>
            </a:xfrm>
          </p:grpSpPr>
          <p:pic>
            <p:nvPicPr>
              <p:cNvPr id="40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24534" b="40347"/>
              <a:stretch>
                <a:fillRect/>
              </a:stretch>
            </p:blipFill>
            <p:spPr bwMode="auto">
              <a:xfrm>
                <a:off x="1109465" y="4283867"/>
                <a:ext cx="5429959" cy="1436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1" name="Group 40"/>
              <p:cNvGrpSpPr/>
              <p:nvPr/>
            </p:nvGrpSpPr>
            <p:grpSpPr>
              <a:xfrm>
                <a:off x="3092670" y="3546971"/>
                <a:ext cx="2701617" cy="751712"/>
                <a:chOff x="3601261" y="4309193"/>
                <a:chExt cx="2701617" cy="751712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4405376" y="4732642"/>
                  <a:ext cx="3546" cy="328263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4029307" y="4734803"/>
                  <a:ext cx="677446" cy="748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4829578" y="4574817"/>
                  <a:ext cx="2816" cy="33361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832394" y="4738743"/>
                  <a:ext cx="32477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Isosceles Triangle 48"/>
                <p:cNvSpPr/>
                <p:nvPr/>
              </p:nvSpPr>
              <p:spPr>
                <a:xfrm rot="5400000">
                  <a:off x="5147565" y="4567664"/>
                  <a:ext cx="380068" cy="342817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/>
                <p:cNvCxnSpPr>
                  <a:stCxn id="49" idx="0"/>
                </p:cNvCxnSpPr>
                <p:nvPr/>
              </p:nvCxnSpPr>
              <p:spPr>
                <a:xfrm flipV="1">
                  <a:off x="5509008" y="4738688"/>
                  <a:ext cx="417923" cy="38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4719507" y="4569815"/>
                  <a:ext cx="2816" cy="33361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/>
              </p:nvSpPr>
              <p:spPr>
                <a:xfrm>
                  <a:off x="3601261" y="4582577"/>
                  <a:ext cx="42992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smtClean="0"/>
                    <a:t>HV</a:t>
                  </a:r>
                  <a:endParaRPr lang="en-US" sz="160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5634232" y="4309193"/>
                  <a:ext cx="66864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scope</a:t>
                  </a:r>
                  <a:endParaRPr lang="en-US" sz="1600" dirty="0"/>
                </a:p>
              </p:txBody>
            </p: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2776538" y="4205288"/>
                <a:ext cx="2103" cy="1257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2320120" y="4210334"/>
                <a:ext cx="1513693" cy="447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2038164" y="3777603"/>
                <a:ext cx="4299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HV</a:t>
                </a:r>
                <a:endParaRPr lang="en-US" sz="1600" dirty="0"/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flipH="1" flipV="1">
              <a:off x="6381347" y="4931783"/>
              <a:ext cx="372695" cy="259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16200000">
              <a:off x="5984712" y="4397126"/>
              <a:ext cx="1853184" cy="500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/>
                <a:t>Buried oxide</a:t>
              </a:r>
              <a:endParaRPr lang="en-US" sz="16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500438" y="4214813"/>
              <a:ext cx="2103" cy="125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33888" y="4210051"/>
              <a:ext cx="2103" cy="125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00713" y="4205289"/>
              <a:ext cx="2103" cy="125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091113" y="4191001"/>
              <a:ext cx="2103" cy="125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3962400" y="4210050"/>
              <a:ext cx="1741440" cy="71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/>
            <p:cNvSpPr/>
            <p:nvPr/>
          </p:nvSpPr>
          <p:spPr>
            <a:xfrm rot="19267459">
              <a:off x="3767138" y="4195764"/>
              <a:ext cx="214312" cy="161925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 flipV="1">
            <a:off x="2193157" y="4502614"/>
            <a:ext cx="333734" cy="2955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347020" y="4340381"/>
            <a:ext cx="290614" cy="46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8259" y="4788310"/>
            <a:ext cx="1131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Low charge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123768" y="4778479"/>
            <a:ext cx="1167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 charge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132439" y="3539613"/>
            <a:ext cx="381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gaps less evident after high </a:t>
            </a:r>
            <a:r>
              <a:rPr lang="en-US" dirty="0" err="1" smtClean="0"/>
              <a:t>fluence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06296" y="445831"/>
            <a:ext cx="404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Efficiency gaps between pixels after </a:t>
            </a:r>
            <a:r>
              <a:rPr lang="en-US" sz="1600" dirty="0" smtClean="0"/>
              <a:t>irradiation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sym typeface="Wingdings" panose="05000000000000000000" pitchFamily="2" charset="2"/>
              </a:rPr>
              <a:t>nuch</a:t>
            </a:r>
            <a:r>
              <a:rPr lang="en-US" sz="1600" dirty="0" smtClean="0">
                <a:sym typeface="Wingdings" panose="05000000000000000000" pitchFamily="2" charset="2"/>
              </a:rPr>
              <a:t> smaller</a:t>
            </a:r>
            <a:r>
              <a:rPr lang="en-US" sz="1600" dirty="0" smtClean="0"/>
              <a:t> gaps at 500 ns integration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3270" y="5216223"/>
            <a:ext cx="4871181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 carriers drift to the oxide between n-wells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 behaves as “parasitic AC coupled electrode”</a:t>
            </a:r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 more detail showed at </a:t>
            </a:r>
            <a:r>
              <a:rPr lang="en-US" sz="1600" i="1" dirty="0" smtClean="0">
                <a:sym typeface="Wingdings" panose="05000000000000000000" pitchFamily="2" charset="2"/>
              </a:rPr>
              <a:t>Trento workshop, Paris 2016</a:t>
            </a:r>
            <a:r>
              <a:rPr lang="en-US" sz="1600" dirty="0" smtClean="0">
                <a:sym typeface="Wingdings" panose="05000000000000000000" pitchFamily="2" charset="2"/>
              </a:rPr>
              <a:t>:</a:t>
            </a:r>
          </a:p>
          <a:p>
            <a:r>
              <a:rPr lang="en-US" sz="1400" dirty="0">
                <a:hlinkClick r:id="rId6"/>
              </a:rPr>
              <a:t>https://indico.cern.ch/event/452766/contributions/1117348</a:t>
            </a:r>
            <a:r>
              <a:rPr lang="en-US" sz="1400" dirty="0" smtClean="0">
                <a:hlinkClick r:id="rId6"/>
              </a:rPr>
              <a:t>/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8902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18" y="90891"/>
            <a:ext cx="927028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Summary</a:t>
            </a:r>
          </a:p>
          <a:p>
            <a:endParaRPr lang="en-US" b="1" u="sng" dirty="0" smtClean="0"/>
          </a:p>
          <a:p>
            <a:pPr marL="90488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b="1" dirty="0" smtClean="0"/>
              <a:t>Edge-TCT</a:t>
            </a:r>
            <a:r>
              <a:rPr lang="en-US" sz="1600" dirty="0" smtClean="0"/>
              <a:t> measurements with passive test structures made on 3 different substrate </a:t>
            </a:r>
            <a:r>
              <a:rPr lang="en-US" sz="1600" dirty="0" err="1" smtClean="0"/>
              <a:t>resistivities</a:t>
            </a:r>
            <a:r>
              <a:rPr lang="en-US" sz="1600" dirty="0" smtClean="0"/>
              <a:t>: </a:t>
            </a:r>
          </a:p>
          <a:p>
            <a:pPr marL="90488" lvl="1"/>
            <a:r>
              <a:rPr lang="en-US" sz="1600" dirty="0" smtClean="0"/>
              <a:t>   </a:t>
            </a:r>
            <a:r>
              <a:rPr lang="en-US" sz="1600" b="1" dirty="0" smtClean="0"/>
              <a:t>AMS</a:t>
            </a:r>
            <a:r>
              <a:rPr lang="en-US" sz="1600" dirty="0" smtClean="0"/>
              <a:t> : 20 </a:t>
            </a:r>
            <a:r>
              <a:rPr lang="en-US" sz="1600" dirty="0" err="1" smtClean="0">
                <a:latin typeface="Times New Roman"/>
                <a:cs typeface="Times New Roman"/>
              </a:rPr>
              <a:t>Ω</a:t>
            </a:r>
            <a:r>
              <a:rPr lang="en-US" sz="1600" dirty="0" err="1" smtClean="0"/>
              <a:t>cm</a:t>
            </a:r>
            <a:r>
              <a:rPr lang="en-US" sz="1600" dirty="0"/>
              <a:t>,</a:t>
            </a:r>
            <a:r>
              <a:rPr lang="en-US" sz="1600" dirty="0" smtClean="0"/>
              <a:t>  </a:t>
            </a:r>
            <a:r>
              <a:rPr lang="en-US" sz="1600" b="1" dirty="0" smtClean="0"/>
              <a:t>X-FAB</a:t>
            </a:r>
            <a:r>
              <a:rPr lang="en-US" sz="1600" dirty="0" smtClean="0"/>
              <a:t>: 100 </a:t>
            </a:r>
            <a:r>
              <a:rPr lang="en-US" sz="1600" dirty="0" err="1" smtClean="0">
                <a:latin typeface="Times New Roman"/>
                <a:cs typeface="Times New Roman"/>
              </a:rPr>
              <a:t>Ω</a:t>
            </a:r>
            <a:r>
              <a:rPr lang="en-US" sz="1600" dirty="0" err="1" smtClean="0"/>
              <a:t>cm</a:t>
            </a:r>
            <a:r>
              <a:rPr lang="en-US" sz="1600" dirty="0"/>
              <a:t>,</a:t>
            </a:r>
            <a:r>
              <a:rPr lang="en-US" sz="1600" dirty="0" smtClean="0"/>
              <a:t> </a:t>
            </a:r>
            <a:r>
              <a:rPr lang="en-US" sz="1600" b="1" dirty="0" err="1" smtClean="0"/>
              <a:t>LFoundry</a:t>
            </a:r>
            <a:r>
              <a:rPr lang="en-US" sz="1600" dirty="0" smtClean="0"/>
              <a:t>:  2000 </a:t>
            </a:r>
            <a:r>
              <a:rPr lang="en-US" sz="1600" dirty="0" err="1" smtClean="0">
                <a:latin typeface="Times New Roman"/>
                <a:cs typeface="Times New Roman"/>
              </a:rPr>
              <a:t>Ω</a:t>
            </a:r>
            <a:r>
              <a:rPr lang="en-US" sz="1600" dirty="0" err="1" smtClean="0"/>
              <a:t>cm</a:t>
            </a:r>
            <a:endParaRPr lang="en-US" sz="1600" dirty="0" smtClean="0"/>
          </a:p>
          <a:p>
            <a:pPr marL="90488" lvl="1"/>
            <a:r>
              <a:rPr lang="en-US" sz="1600" dirty="0"/>
              <a:t> </a:t>
            </a:r>
            <a:r>
              <a:rPr lang="en-US" sz="1600" dirty="0" smtClean="0"/>
              <a:t>  </a:t>
            </a:r>
            <a:r>
              <a:rPr lang="en-US" sz="1600" dirty="0" smtClean="0">
                <a:sym typeface="Wingdings" panose="05000000000000000000" pitchFamily="2" charset="2"/>
              </a:rPr>
              <a:t> charge collection profiles measured up to 1e16 </a:t>
            </a:r>
            <a:r>
              <a:rPr lang="en-US" sz="1600" dirty="0" smtClean="0">
                <a:sym typeface="Wingdings" panose="05000000000000000000" pitchFamily="2" charset="2"/>
              </a:rPr>
              <a:t>n/cm</a:t>
            </a:r>
            <a:r>
              <a:rPr lang="en-US" sz="1600" b="1" baseline="30000" dirty="0" smtClean="0">
                <a:sym typeface="Wingdings" panose="05000000000000000000" pitchFamily="2" charset="2"/>
              </a:rPr>
              <a:t>2</a:t>
            </a:r>
            <a:endParaRPr lang="en-US" sz="1600" b="1" baseline="30000" dirty="0">
              <a:sym typeface="Wingdings" panose="05000000000000000000" pitchFamily="2" charset="2"/>
            </a:endParaRPr>
          </a:p>
          <a:p>
            <a:pPr marL="90488" lvl="1"/>
            <a:r>
              <a:rPr lang="en-US" sz="1600" dirty="0" smtClean="0"/>
              <a:t>   </a:t>
            </a:r>
            <a:r>
              <a:rPr lang="en-US" sz="1600" smtClean="0">
                <a:sym typeface="Wingdings" panose="05000000000000000000" pitchFamily="2" charset="2"/>
              </a:rPr>
              <a:t> significant </a:t>
            </a:r>
            <a:r>
              <a:rPr lang="en-US" sz="1600" dirty="0" smtClean="0">
                <a:sym typeface="Wingdings" panose="05000000000000000000" pitchFamily="2" charset="2"/>
              </a:rPr>
              <a:t>charge collection width after highest </a:t>
            </a:r>
            <a:r>
              <a:rPr lang="en-US" sz="1600" dirty="0" err="1" smtClean="0">
                <a:sym typeface="Wingdings" panose="05000000000000000000" pitchFamily="2" charset="2"/>
              </a:rPr>
              <a:t>fluence</a:t>
            </a:r>
            <a:r>
              <a:rPr lang="en-US" sz="1600" dirty="0" smtClean="0">
                <a:sym typeface="Wingdings" panose="05000000000000000000" pitchFamily="2" charset="2"/>
              </a:rPr>
              <a:t> in all samples</a:t>
            </a:r>
          </a:p>
          <a:p>
            <a:pPr marL="90488" lvl="1"/>
            <a:r>
              <a:rPr lang="en-US" sz="1600" dirty="0" smtClean="0"/>
              <a:t> </a:t>
            </a:r>
            <a:endParaRPr lang="en-US" sz="1600" dirty="0" smtClean="0"/>
          </a:p>
          <a:p>
            <a:pPr marL="90488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b="1" dirty="0"/>
              <a:t>AMS and </a:t>
            </a:r>
            <a:r>
              <a:rPr lang="en-US" sz="1600" b="1" dirty="0" smtClean="0"/>
              <a:t>X-FAB: </a:t>
            </a:r>
            <a:r>
              <a:rPr lang="en-US" sz="1600" dirty="0"/>
              <a:t>large </a:t>
            </a:r>
            <a:r>
              <a:rPr lang="en-US" sz="1600" dirty="0" smtClean="0"/>
              <a:t>increase of charge collection width after irradiation with </a:t>
            </a:r>
            <a:r>
              <a:rPr lang="en-US" sz="1600" dirty="0" smtClean="0"/>
              <a:t>neutrons</a:t>
            </a:r>
            <a:endParaRPr lang="en-US" sz="1600" dirty="0" smtClean="0"/>
          </a:p>
          <a:p>
            <a:pPr marL="90488"/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</a:t>
            </a:r>
            <a:r>
              <a:rPr lang="en-US" sz="1600" dirty="0" smtClean="0"/>
              <a:t>dependence  of charge collection width with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 consistent with effective acceptor removal </a:t>
            </a:r>
          </a:p>
          <a:p>
            <a:pPr marL="90488"/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</a:t>
            </a:r>
            <a:r>
              <a:rPr lang="en-US" sz="1600" dirty="0" smtClean="0"/>
              <a:t> acceptor removal in X-FAB faster than in AMS </a:t>
            </a:r>
            <a:r>
              <a:rPr lang="en-US" sz="1600" dirty="0" smtClean="0">
                <a:sym typeface="Wingdings" panose="05000000000000000000" pitchFamily="2" charset="2"/>
              </a:rPr>
              <a:t> faster removal at larger initial resistivity</a:t>
            </a:r>
          </a:p>
          <a:p>
            <a:pPr marL="90488" lvl="1"/>
            <a:endParaRPr lang="en-US" sz="1600" dirty="0" smtClean="0">
              <a:sym typeface="Wingdings" panose="05000000000000000000" pitchFamily="2" charset="2"/>
            </a:endParaRPr>
          </a:p>
          <a:p>
            <a:pPr marL="90488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AMS:</a:t>
            </a:r>
            <a:r>
              <a:rPr lang="en-US" sz="1600" dirty="0" smtClean="0">
                <a:sym typeface="Wingdings" panose="05000000000000000000" pitchFamily="2" charset="2"/>
              </a:rPr>
              <a:t> large increase of charge collection width after irradiation with </a:t>
            </a:r>
            <a:r>
              <a:rPr lang="en-US" sz="1600" b="1" dirty="0" smtClean="0">
                <a:sym typeface="Wingdings" panose="05000000000000000000" pitchFamily="2" charset="2"/>
              </a:rPr>
              <a:t>PS protons</a:t>
            </a:r>
          </a:p>
          <a:p>
            <a:pPr marL="90488"/>
            <a:r>
              <a:rPr lang="en-US" sz="1600" dirty="0" smtClean="0"/>
              <a:t>   </a:t>
            </a:r>
            <a:r>
              <a:rPr lang="en-US" sz="1600" dirty="0" smtClean="0">
                <a:sym typeface="Wingdings" panose="05000000000000000000" pitchFamily="2" charset="2"/>
              </a:rPr>
              <a:t> increase larger and at lower </a:t>
            </a:r>
            <a:r>
              <a:rPr lang="en-US" sz="1600" dirty="0" err="1" smtClean="0">
                <a:sym typeface="Wingdings" panose="05000000000000000000" pitchFamily="2" charset="2"/>
              </a:rPr>
              <a:t>fluence</a:t>
            </a:r>
            <a:r>
              <a:rPr lang="en-US" sz="1600" dirty="0" smtClean="0">
                <a:sym typeface="Wingdings" panose="05000000000000000000" pitchFamily="2" charset="2"/>
              </a:rPr>
              <a:t> than </a:t>
            </a:r>
            <a:r>
              <a:rPr lang="en-US" sz="1600" dirty="0" smtClean="0">
                <a:sym typeface="Wingdings" panose="05000000000000000000" pitchFamily="2" charset="2"/>
              </a:rPr>
              <a:t>for</a:t>
            </a:r>
            <a:r>
              <a:rPr lang="en-US" sz="1600" dirty="0" smtClean="0">
                <a:sym typeface="Wingdings" panose="05000000000000000000" pitchFamily="2" charset="2"/>
              </a:rPr>
              <a:t> neutrons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marL="90488"/>
            <a:r>
              <a:rPr lang="en-US" sz="1600" dirty="0" smtClean="0">
                <a:sym typeface="Wingdings" panose="05000000000000000000" pitchFamily="2" charset="2"/>
              </a:rPr>
              <a:t>         </a:t>
            </a:r>
            <a:r>
              <a:rPr lang="en-US" sz="1600" dirty="0" smtClean="0">
                <a:sym typeface="Wingdings" panose="05000000000000000000" pitchFamily="2" charset="2"/>
              </a:rPr>
              <a:t> faster acceptor removal and smaller deep acceptor introduction rate</a:t>
            </a:r>
          </a:p>
          <a:p>
            <a:pPr marL="90488"/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 </a:t>
            </a:r>
            <a:r>
              <a:rPr lang="en-US" sz="1600" dirty="0" smtClean="0">
                <a:sym typeface="Wingdings" panose="05000000000000000000" pitchFamily="2" charset="2"/>
              </a:rPr>
              <a:t>fast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increase of charge collection width, faster than </a:t>
            </a:r>
            <a:r>
              <a:rPr lang="en-US" sz="1600" dirty="0" err="1" smtClean="0">
                <a:sym typeface="Wingdings" panose="05000000000000000000" pitchFamily="2" charset="2"/>
              </a:rPr>
              <a:t>sqrt</a:t>
            </a:r>
            <a:r>
              <a:rPr lang="en-US" sz="1600" dirty="0" smtClean="0">
                <a:sym typeface="Wingdings" panose="05000000000000000000" pitchFamily="2" charset="2"/>
              </a:rPr>
              <a:t>(V) at low bias voltage (seen also after </a:t>
            </a:r>
          </a:p>
          <a:p>
            <a:pPr marL="90488"/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 neutron irradiation)</a:t>
            </a:r>
            <a:endParaRPr lang="en-US" sz="1600" dirty="0" smtClean="0"/>
          </a:p>
          <a:p>
            <a:pPr marL="90488"/>
            <a:endParaRPr lang="en-US" sz="1600" dirty="0" smtClean="0"/>
          </a:p>
          <a:p>
            <a:pPr marL="90488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b="1" dirty="0" err="1" smtClean="0"/>
              <a:t>LFoundry</a:t>
            </a:r>
            <a:r>
              <a:rPr lang="en-US" sz="1600" dirty="0" smtClean="0"/>
              <a:t>: </a:t>
            </a:r>
            <a:r>
              <a:rPr lang="en-US" sz="1600" dirty="0" smtClean="0"/>
              <a:t>charge collection width decreases with increasing </a:t>
            </a:r>
            <a:r>
              <a:rPr lang="en-US" sz="1600" dirty="0" err="1" smtClean="0"/>
              <a:t>fluence</a:t>
            </a:r>
            <a:endParaRPr lang="en-US" sz="1600" dirty="0"/>
          </a:p>
          <a:p>
            <a:pPr marL="90488"/>
            <a:r>
              <a:rPr lang="en-US" sz="1600" dirty="0" smtClean="0">
                <a:sym typeface="Wingdings" pitchFamily="2" charset="2"/>
              </a:rPr>
              <a:t>     introduction of deep acceptors faster than removal of initial </a:t>
            </a:r>
            <a:r>
              <a:rPr lang="en-US" sz="1600" dirty="0" smtClean="0">
                <a:sym typeface="Wingdings" pitchFamily="2" charset="2"/>
              </a:rPr>
              <a:t>acceptors</a:t>
            </a:r>
          </a:p>
          <a:p>
            <a:pPr marL="638175" lvl="1" indent="-90488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 removal not complete </a:t>
            </a:r>
            <a:r>
              <a:rPr lang="en-US" sz="1600" i="1" dirty="0" err="1"/>
              <a:t>N</a:t>
            </a:r>
            <a:r>
              <a:rPr lang="en-US" sz="1600" i="1" baseline="-25000" dirty="0" err="1"/>
              <a:t>c</a:t>
            </a:r>
            <a:r>
              <a:rPr lang="en-US" sz="1600" i="1" dirty="0"/>
              <a:t>/N</a:t>
            </a:r>
            <a:r>
              <a:rPr lang="en-US" sz="1600" i="1" baseline="-25000" dirty="0"/>
              <a:t>eff0</a:t>
            </a:r>
            <a:r>
              <a:rPr lang="en-US" sz="1600" dirty="0"/>
              <a:t>  &lt; </a:t>
            </a:r>
            <a:r>
              <a:rPr lang="en-US" sz="1600" dirty="0" smtClean="0"/>
              <a:t>1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and/or too slow</a:t>
            </a:r>
          </a:p>
          <a:p>
            <a:pPr marL="638175" lvl="1" indent="-90488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 compensated </a:t>
            </a:r>
            <a:r>
              <a:rPr lang="en-US" sz="1600" dirty="0" smtClean="0">
                <a:sym typeface="Wingdings" pitchFamily="2" charset="2"/>
              </a:rPr>
              <a:t>material? (</a:t>
            </a:r>
            <a:r>
              <a:rPr lang="en-US" sz="1600" dirty="0" err="1" smtClean="0">
                <a:sym typeface="Wingdings" pitchFamily="2" charset="2"/>
              </a:rPr>
              <a:t>donoros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and 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acceptors </a:t>
            </a:r>
            <a:r>
              <a:rPr lang="en-US" sz="1600" dirty="0" smtClean="0">
                <a:sym typeface="Wingdings" pitchFamily="2" charset="2"/>
              </a:rPr>
              <a:t>removed at different rate  we only see </a:t>
            </a:r>
            <a:r>
              <a:rPr lang="en-US" sz="1600" dirty="0" smtClean="0">
                <a:sym typeface="Wingdings" pitchFamily="2" charset="2"/>
              </a:rPr>
              <a:t>the sum</a:t>
            </a:r>
            <a:r>
              <a:rPr lang="en-US" sz="1600" dirty="0" smtClean="0">
                <a:sym typeface="Wingdings" pitchFamily="2" charset="2"/>
              </a:rPr>
              <a:t>)</a:t>
            </a:r>
          </a:p>
          <a:p>
            <a:pPr marL="90488"/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    no significant difference between samples with and without back plane contact</a:t>
            </a:r>
          </a:p>
          <a:p>
            <a:pPr marL="90488"/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    no significant efficiency gaps between pixels</a:t>
            </a:r>
          </a:p>
          <a:p>
            <a:pPr marL="547688" lvl="2"/>
            <a:endParaRPr lang="en-US" sz="1600" dirty="0" smtClean="0">
              <a:sym typeface="Wingdings" pitchFamily="2" charset="2"/>
            </a:endParaRPr>
          </a:p>
          <a:p>
            <a:pPr marL="90488">
              <a:buFont typeface="Arial" panose="020B0604020202020204" pitchFamily="34" charset="0"/>
              <a:buChar char="•"/>
            </a:pPr>
            <a:r>
              <a:rPr lang="en-US" sz="1600" b="1" dirty="0" smtClean="0"/>
              <a:t>X-FAB</a:t>
            </a:r>
            <a:r>
              <a:rPr lang="en-US" sz="1600" dirty="0" smtClean="0"/>
              <a:t>: large </a:t>
            </a:r>
            <a:r>
              <a:rPr lang="en-US" sz="1600" dirty="0"/>
              <a:t>efficiency gaps between pixels after irradiation (at </a:t>
            </a:r>
            <a:r>
              <a:rPr lang="en-US" sz="1600" dirty="0" smtClean="0"/>
              <a:t>25 ns </a:t>
            </a:r>
            <a:r>
              <a:rPr lang="en-US" sz="1600" dirty="0"/>
              <a:t>integration times)</a:t>
            </a:r>
          </a:p>
          <a:p>
            <a:pPr marL="90488" lvl="1"/>
            <a:r>
              <a:rPr lang="en-US" sz="1600" dirty="0">
                <a:sym typeface="Wingdings" pitchFamily="2" charset="2"/>
              </a:rPr>
              <a:t>     </a:t>
            </a:r>
            <a:r>
              <a:rPr lang="en-US" sz="1600" dirty="0" smtClean="0">
                <a:sym typeface="Wingdings" pitchFamily="2" charset="2"/>
              </a:rPr>
              <a:t>low efficiency between n-wells due to parasitic </a:t>
            </a:r>
            <a:r>
              <a:rPr lang="en-US" sz="1600" dirty="0">
                <a:sym typeface="Wingdings" pitchFamily="2" charset="2"/>
              </a:rPr>
              <a:t>charge </a:t>
            </a:r>
            <a:r>
              <a:rPr lang="en-US" sz="1600" dirty="0" smtClean="0">
                <a:sym typeface="Wingdings" pitchFamily="2" charset="2"/>
              </a:rPr>
              <a:t>collection </a:t>
            </a:r>
            <a:endParaRPr lang="en-US" sz="1600" dirty="0"/>
          </a:p>
          <a:p>
            <a:pPr marL="90488" lvl="1"/>
            <a:endParaRPr lang="en-US" sz="1600" dirty="0" smtClean="0"/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Igor Mandić, </a:t>
            </a:r>
            <a:r>
              <a:rPr lang="en-US" dirty="0" err="1" smtClean="0"/>
              <a:t>Jožef</a:t>
            </a:r>
            <a:r>
              <a:rPr lang="en-US" dirty="0" smtClean="0"/>
              <a:t> Stefan Institute, Ljubljana Slovenia           RD50 Workshop, June 2016, Torino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833" y="386204"/>
            <a:ext cx="837434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TCT measurements with HVCMOS structures </a:t>
            </a:r>
            <a:r>
              <a:rPr lang="en-US" b="1" dirty="0" smtClean="0"/>
              <a:t>made on different substrate </a:t>
            </a:r>
          </a:p>
          <a:p>
            <a:r>
              <a:rPr lang="en-US" b="1" dirty="0" err="1" smtClean="0"/>
              <a:t>resistivities</a:t>
            </a:r>
            <a:r>
              <a:rPr lang="en-US" b="1" dirty="0" smtClean="0"/>
              <a:t> from </a:t>
            </a:r>
            <a:r>
              <a:rPr lang="en-US" b="1" dirty="0" smtClean="0"/>
              <a:t>different </a:t>
            </a:r>
            <a:r>
              <a:rPr lang="en-US" b="1" dirty="0" smtClean="0"/>
              <a:t>foundries:</a:t>
            </a:r>
          </a:p>
          <a:p>
            <a:endParaRPr lang="en-US" sz="1600" dirty="0" smtClean="0"/>
          </a:p>
          <a:p>
            <a:pPr marL="342900" indent="-342900"/>
            <a:r>
              <a:rPr lang="en-US" sz="1600" b="1" dirty="0" smtClean="0"/>
              <a:t>AMS</a:t>
            </a:r>
            <a:r>
              <a:rPr lang="en-US" sz="1600" dirty="0" smtClean="0"/>
              <a:t>:  </a:t>
            </a:r>
            <a:r>
              <a:rPr lang="en-US" sz="1600" b="1" dirty="0" smtClean="0">
                <a:solidFill>
                  <a:srgbClr val="C00000"/>
                </a:solidFill>
              </a:rPr>
              <a:t>20 Ohm-cm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400" dirty="0" smtClean="0"/>
              <a:t>G. </a:t>
            </a:r>
            <a:r>
              <a:rPr lang="en-US" sz="1400" dirty="0" err="1" smtClean="0"/>
              <a:t>Krambergeret</a:t>
            </a:r>
            <a:r>
              <a:rPr lang="en-US" sz="1400" dirty="0" smtClean="0"/>
              <a:t> al,  </a:t>
            </a:r>
            <a:r>
              <a:rPr lang="en-US" sz="1400" i="1" dirty="0" smtClean="0"/>
              <a:t>Charge collection studies in irradiated </a:t>
            </a:r>
            <a:endParaRPr lang="en-US" sz="1400" i="1" dirty="0" smtClean="0"/>
          </a:p>
          <a:p>
            <a:pPr lvl="1"/>
            <a:r>
              <a:rPr lang="en-US" sz="1400" i="1" dirty="0"/>
              <a:t> </a:t>
            </a:r>
            <a:r>
              <a:rPr lang="en-US" sz="1400" i="1" dirty="0" smtClean="0"/>
              <a:t>   </a:t>
            </a:r>
            <a:r>
              <a:rPr lang="en-US" sz="1400" i="1" dirty="0" smtClean="0"/>
              <a:t>HV-CMOS </a:t>
            </a:r>
            <a:r>
              <a:rPr lang="en-US" sz="1400" i="1" dirty="0" smtClean="0"/>
              <a:t>particle </a:t>
            </a:r>
            <a:r>
              <a:rPr lang="en-US" sz="1400" i="1" dirty="0" smtClean="0"/>
              <a:t>detectors, </a:t>
            </a:r>
            <a:r>
              <a:rPr lang="en-US" sz="1400" dirty="0" smtClean="0"/>
              <a:t>2016 </a:t>
            </a:r>
            <a:r>
              <a:rPr lang="en-US" sz="1400" i="1" dirty="0" smtClean="0"/>
              <a:t>JINST11 P04007</a:t>
            </a: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I. </a:t>
            </a:r>
            <a:r>
              <a:rPr lang="en-US" sz="1400" dirty="0" err="1" smtClean="0"/>
              <a:t>Perić</a:t>
            </a:r>
            <a:r>
              <a:rPr lang="en-US" sz="1400" dirty="0" smtClean="0"/>
              <a:t> et al. , </a:t>
            </a:r>
            <a:r>
              <a:rPr lang="en-US" sz="1400" i="1" dirty="0" smtClean="0"/>
              <a:t>Active pixel sensors in high-voltage CMOS </a:t>
            </a:r>
            <a:endParaRPr lang="en-US" sz="1400" i="1" dirty="0" smtClean="0"/>
          </a:p>
          <a:p>
            <a:pPr lvl="1"/>
            <a:r>
              <a:rPr lang="en-US" sz="1400" i="1" dirty="0" smtClean="0"/>
              <a:t>  technologies </a:t>
            </a:r>
            <a:r>
              <a:rPr lang="en-US" sz="1400" i="1" dirty="0" smtClean="0"/>
              <a:t>for </a:t>
            </a:r>
            <a:r>
              <a:rPr lang="en-US" sz="1400" i="1" dirty="0" smtClean="0"/>
              <a:t>ATLAS,</a:t>
            </a:r>
            <a:r>
              <a:rPr lang="en-US" sz="1400" dirty="0" smtClean="0"/>
              <a:t> 2012 </a:t>
            </a:r>
            <a:r>
              <a:rPr lang="en-US" sz="1400" i="1" dirty="0" smtClean="0"/>
              <a:t>JINST </a:t>
            </a:r>
            <a:r>
              <a:rPr lang="en-US" sz="1400" b="1" i="1" dirty="0" smtClean="0"/>
              <a:t>7 C08002.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1" dirty="0" smtClean="0"/>
              <a:t> </a:t>
            </a:r>
            <a:r>
              <a:rPr lang="en-US" sz="1400" b="1" i="1" dirty="0" smtClean="0"/>
              <a:t>……..</a:t>
            </a:r>
            <a:endParaRPr lang="en-US" sz="1400" dirty="0" smtClean="0"/>
          </a:p>
          <a:p>
            <a:pPr lvl="1"/>
            <a:r>
              <a:rPr lang="en-US" sz="1600" b="1" dirty="0" smtClean="0"/>
              <a:t>    </a:t>
            </a:r>
          </a:p>
          <a:p>
            <a:pPr marL="342900" indent="-342900"/>
            <a:r>
              <a:rPr lang="en-US" sz="1600" b="1" dirty="0" smtClean="0"/>
              <a:t>X-FAB</a:t>
            </a:r>
            <a:r>
              <a:rPr lang="en-US" sz="1600" dirty="0" smtClean="0"/>
              <a:t> :</a:t>
            </a:r>
            <a:r>
              <a:rPr lang="en-US" sz="1600" b="1" dirty="0" smtClean="0">
                <a:solidFill>
                  <a:srgbClr val="C00000"/>
                </a:solidFill>
              </a:rPr>
              <a:t>100 Ohm-cm</a:t>
            </a:r>
            <a:r>
              <a:rPr lang="en-US" sz="1600" dirty="0" smtClean="0"/>
              <a:t>, Silicon On Insulator, </a:t>
            </a:r>
            <a:r>
              <a:rPr lang="en-US" sz="1600" b="1" dirty="0" smtClean="0"/>
              <a:t>SOI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S. Fernandez-Perez et al., </a:t>
            </a:r>
            <a:r>
              <a:rPr lang="en-US" sz="1400" i="1" dirty="0" smtClean="0"/>
              <a:t>Charge collection properties of </a:t>
            </a:r>
            <a:r>
              <a:rPr lang="en-US" sz="1400" i="1" dirty="0" smtClean="0"/>
              <a:t>a </a:t>
            </a:r>
            <a:r>
              <a:rPr lang="en-US" sz="1400" i="1" dirty="0" smtClean="0"/>
              <a:t>depleted </a:t>
            </a:r>
            <a:r>
              <a:rPr lang="en-US" sz="1400" i="1" dirty="0" smtClean="0"/>
              <a:t>monolithic active pixel </a:t>
            </a:r>
            <a:endParaRPr lang="en-US" sz="1400" i="1" dirty="0" smtClean="0"/>
          </a:p>
          <a:p>
            <a:pPr lvl="1"/>
            <a:r>
              <a:rPr lang="en-US" sz="1400" i="1" dirty="0"/>
              <a:t> </a:t>
            </a:r>
            <a:r>
              <a:rPr lang="en-US" sz="1400" i="1" dirty="0" smtClean="0"/>
              <a:t> </a:t>
            </a:r>
            <a:r>
              <a:rPr lang="en-US" sz="1400" i="1" dirty="0" smtClean="0"/>
              <a:t>sensor using </a:t>
            </a:r>
            <a:r>
              <a:rPr lang="en-US" sz="1400" i="1" dirty="0" smtClean="0"/>
              <a:t>a HV-SOI process, </a:t>
            </a:r>
            <a:r>
              <a:rPr lang="en-US" sz="1400" dirty="0" smtClean="0"/>
              <a:t>2016 JINST 11 C01063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T. </a:t>
            </a:r>
            <a:r>
              <a:rPr lang="en-US" sz="1400" dirty="0" err="1" smtClean="0"/>
              <a:t>Hemperek</a:t>
            </a:r>
            <a:r>
              <a:rPr lang="en-US" sz="1400" dirty="0" smtClean="0"/>
              <a:t> et al,  </a:t>
            </a:r>
            <a:r>
              <a:rPr lang="en-US" sz="1400" i="1" dirty="0" smtClean="0"/>
              <a:t>A Monolithic Active Pixel Sensor for ionizing </a:t>
            </a:r>
            <a:endParaRPr lang="en-US" sz="1400" i="1" dirty="0" smtClean="0"/>
          </a:p>
          <a:p>
            <a:pPr lvl="1"/>
            <a:r>
              <a:rPr lang="en-US" sz="1400" i="1" dirty="0"/>
              <a:t> </a:t>
            </a:r>
            <a:r>
              <a:rPr lang="en-US" sz="1400" i="1" dirty="0" smtClean="0"/>
              <a:t>  </a:t>
            </a:r>
            <a:r>
              <a:rPr lang="en-US" sz="1400" i="1" dirty="0" smtClean="0"/>
              <a:t>radiation </a:t>
            </a:r>
            <a:r>
              <a:rPr lang="en-US" sz="1400" i="1" dirty="0" smtClean="0"/>
              <a:t>using a 180 nm HV-SOI </a:t>
            </a:r>
            <a:r>
              <a:rPr lang="en-US" sz="1400" i="1" dirty="0" smtClean="0"/>
              <a:t> process, </a:t>
            </a:r>
            <a:r>
              <a:rPr lang="en-US" sz="1400" dirty="0" smtClean="0"/>
              <a:t>NIMA 796(2015)8-12</a:t>
            </a:r>
          </a:p>
          <a:p>
            <a:pPr marL="342900" indent="-342900"/>
            <a:endParaRPr lang="en-US" sz="1600" dirty="0" smtClean="0"/>
          </a:p>
          <a:p>
            <a:pPr marL="342900" indent="-342900"/>
            <a:r>
              <a:rPr lang="en-US" sz="1600" b="1" dirty="0" err="1" smtClean="0"/>
              <a:t>LFoundry</a:t>
            </a:r>
            <a:r>
              <a:rPr lang="en-US" sz="1600" dirty="0" smtClean="0"/>
              <a:t>: </a:t>
            </a:r>
            <a:r>
              <a:rPr lang="en-US" sz="1600" b="1" dirty="0" smtClean="0">
                <a:solidFill>
                  <a:srgbClr val="C00000"/>
                </a:solidFill>
              </a:rPr>
              <a:t>2000 </a:t>
            </a:r>
            <a:r>
              <a:rPr lang="en-US" sz="1600" b="1" dirty="0" smtClean="0">
                <a:solidFill>
                  <a:srgbClr val="C00000"/>
                </a:solidFill>
              </a:rPr>
              <a:t>Ohm-cm, </a:t>
            </a:r>
            <a:r>
              <a:rPr lang="en-US" sz="1600" dirty="0" smtClean="0"/>
              <a:t>with and without back plane processing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400" dirty="0" smtClean="0"/>
              <a:t>Piotr RYMASZEWSKI et al., </a:t>
            </a:r>
            <a:r>
              <a:rPr lang="en-US" sz="1400" i="1" dirty="0" smtClean="0"/>
              <a:t>Prototype Active Silicon Sensor in 150nm HR-CMOS </a:t>
            </a:r>
          </a:p>
          <a:p>
            <a:pPr lvl="1"/>
            <a:r>
              <a:rPr lang="en-US" sz="1400" i="1" dirty="0" smtClean="0"/>
              <a:t>   technology for ATLAS Inner Detector Upgrade, </a:t>
            </a:r>
            <a:r>
              <a:rPr lang="en-US" sz="1400" dirty="0" smtClean="0"/>
              <a:t>2016 JINST 11 </a:t>
            </a:r>
            <a:r>
              <a:rPr lang="en-US" sz="1400" dirty="0" smtClean="0"/>
              <a:t>C02045</a:t>
            </a:r>
          </a:p>
          <a:p>
            <a:pPr lvl="1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r>
              <a:rPr lang="en-US" sz="1600" dirty="0" smtClean="0"/>
              <a:t>All devices are made on </a:t>
            </a:r>
            <a:r>
              <a:rPr lang="en-US" sz="1600" b="1" dirty="0" smtClean="0"/>
              <a:t>p-type</a:t>
            </a:r>
            <a:r>
              <a:rPr lang="en-US" sz="1600" dirty="0" smtClean="0"/>
              <a:t> substrates</a:t>
            </a:r>
          </a:p>
          <a:p>
            <a:pPr marL="342900" indent="-342900"/>
            <a:endParaRPr lang="en-US" sz="1600" dirty="0" smtClean="0"/>
          </a:p>
          <a:p>
            <a:pPr marL="342900" indent="-342900"/>
            <a:r>
              <a:rPr lang="en-US" sz="1600" dirty="0" smtClean="0"/>
              <a:t>These samples are being investigated as candidates for HV-CMOS detectors for  trackers at HL-LHC </a:t>
            </a:r>
          </a:p>
          <a:p>
            <a:pPr marL="342900" indent="-342900"/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535936" y="2575109"/>
            <a:ext cx="29463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From: S. </a:t>
            </a:r>
            <a:r>
              <a:rPr lang="en-US" sz="1100" dirty="0" err="1" smtClean="0"/>
              <a:t>Fenandez</a:t>
            </a:r>
            <a:r>
              <a:rPr lang="en-US" sz="1100" dirty="0" smtClean="0"/>
              <a:t>-Perez, TWEPP 2015 </a:t>
            </a:r>
            <a:endParaRPr lang="en-US" sz="11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4314" b="47"/>
          <a:stretch>
            <a:fillRect/>
          </a:stretch>
        </p:blipFill>
        <p:spPr bwMode="auto">
          <a:xfrm>
            <a:off x="5512038" y="882356"/>
            <a:ext cx="2444097" cy="165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7828" t="24534" b="40347"/>
          <a:stretch/>
        </p:blipFill>
        <p:spPr bwMode="auto">
          <a:xfrm>
            <a:off x="5874214" y="3409771"/>
            <a:ext cx="2737790" cy="81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 flipH="1" flipV="1">
            <a:off x="8574880" y="3802614"/>
            <a:ext cx="248475" cy="178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6200000">
            <a:off x="8279133" y="3576596"/>
            <a:ext cx="1276526" cy="333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Buried oxide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793765" y="3016665"/>
            <a:ext cx="97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electronics</a:t>
            </a:r>
            <a:endParaRPr lang="en-US" sz="1400" b="1" i="1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8144142" y="3247499"/>
            <a:ext cx="105222" cy="26482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516" y="0"/>
            <a:ext cx="1037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Edge TCT</a:t>
            </a:r>
            <a:endParaRPr lang="en-US" u="sng" dirty="0"/>
          </a:p>
        </p:txBody>
      </p:sp>
      <p:pic>
        <p:nvPicPr>
          <p:cNvPr id="1027" name="Picture 3" descr="I:\ATLAS\HVCMOS\ChESS\ETCT_Sche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863" y="619125"/>
            <a:ext cx="4362424" cy="3000376"/>
          </a:xfrm>
          <a:prstGeom prst="rect">
            <a:avLst/>
          </a:prstGeom>
          <a:noFill/>
        </p:spPr>
      </p:pic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25" y="550244"/>
            <a:ext cx="4046985" cy="30352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91100" y="124510"/>
            <a:ext cx="361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( more details: </a:t>
            </a:r>
            <a:r>
              <a:rPr lang="en-US" dirty="0" smtClean="0">
                <a:hlinkClick r:id="rId4"/>
              </a:rPr>
              <a:t>www.particluars.si</a:t>
            </a:r>
            <a:r>
              <a:rPr lang="en-US" dirty="0" smtClean="0"/>
              <a:t> 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014745" y="3855132"/>
            <a:ext cx="3634028" cy="2423062"/>
            <a:chOff x="5038313" y="3752107"/>
            <a:chExt cx="3634028" cy="2423062"/>
          </a:xfrm>
        </p:grpSpPr>
        <p:sp>
          <p:nvSpPr>
            <p:cNvPr id="9" name="Rectangle 8"/>
            <p:cNvSpPr/>
            <p:nvPr/>
          </p:nvSpPr>
          <p:spPr>
            <a:xfrm>
              <a:off x="5594961" y="4967326"/>
              <a:ext cx="2501968" cy="7969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32604" y="4966596"/>
              <a:ext cx="349119" cy="1850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6967205" y="4639066"/>
              <a:ext cx="3546" cy="328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522039" y="4638159"/>
              <a:ext cx="697455" cy="6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342319" y="4478173"/>
              <a:ext cx="2816" cy="3336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345135" y="4651624"/>
              <a:ext cx="324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 rot="5400000">
              <a:off x="7660306" y="4471020"/>
              <a:ext cx="380068" cy="34281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5" idx="0"/>
            </p:cNvCxnSpPr>
            <p:nvPr/>
          </p:nvCxnSpPr>
          <p:spPr>
            <a:xfrm>
              <a:off x="8021749" y="4642430"/>
              <a:ext cx="368261" cy="96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80692" y="4975919"/>
              <a:ext cx="60143" cy="613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79500" y="4983672"/>
              <a:ext cx="406177" cy="1729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88966" y="4984964"/>
              <a:ext cx="372101" cy="1715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7232248" y="4473171"/>
              <a:ext cx="2816" cy="3336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114002" y="4485933"/>
              <a:ext cx="342161" cy="274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HV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40192" y="4371487"/>
              <a:ext cx="532149" cy="274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err="1" smtClean="0"/>
                <a:t>scope</a:t>
              </a:r>
              <a:endParaRPr lang="en-US" sz="1600" dirty="0"/>
            </a:p>
          </p:txBody>
        </p:sp>
        <p:cxnSp>
          <p:nvCxnSpPr>
            <p:cNvPr id="23" name="Straight Connector 22"/>
            <p:cNvCxnSpPr>
              <a:endCxn id="24" idx="2"/>
            </p:cNvCxnSpPr>
            <p:nvPr/>
          </p:nvCxnSpPr>
          <p:spPr>
            <a:xfrm flipH="1" flipV="1">
              <a:off x="5698889" y="4833450"/>
              <a:ext cx="7669" cy="1909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470399" y="4558821"/>
              <a:ext cx="456980" cy="274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GND</a:t>
              </a:r>
              <a:endParaRPr lang="en-US" sz="16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28993" y="4783300"/>
              <a:ext cx="358902" cy="4106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4364474" y="4430427"/>
              <a:ext cx="16862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Substrate (p-</a:t>
              </a:r>
              <a:r>
                <a:rPr lang="sl-SI" sz="1600" dirty="0" err="1" smtClean="0"/>
                <a:t>type</a:t>
              </a:r>
              <a:r>
                <a:rPr lang="sl-SI" sz="1600" dirty="0" smtClean="0"/>
                <a:t>)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23376" y="5835850"/>
              <a:ext cx="1331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err="1" smtClean="0"/>
                <a:t>Pixels</a:t>
              </a:r>
              <a:r>
                <a:rPr lang="sl-SI" sz="1600" dirty="0" smtClean="0"/>
                <a:t> (n-</a:t>
              </a:r>
              <a:r>
                <a:rPr lang="sl-SI" sz="1600" dirty="0" err="1" smtClean="0"/>
                <a:t>well</a:t>
              </a:r>
              <a:r>
                <a:rPr lang="sl-SI" sz="1600" dirty="0" smtClean="0"/>
                <a:t>)</a:t>
              </a:r>
              <a:endParaRPr lang="en-US" sz="1600" dirty="0"/>
            </a:p>
          </p:txBody>
        </p:sp>
        <p:grpSp>
          <p:nvGrpSpPr>
            <p:cNvPr id="28" name="Group 119"/>
            <p:cNvGrpSpPr/>
            <p:nvPr/>
          </p:nvGrpSpPr>
          <p:grpSpPr>
            <a:xfrm>
              <a:off x="6901998" y="5272172"/>
              <a:ext cx="964014" cy="433489"/>
              <a:chOff x="959230" y="4441371"/>
              <a:chExt cx="1294778" cy="640289"/>
            </a:xfrm>
          </p:grpSpPr>
          <p:grpSp>
            <p:nvGrpSpPr>
              <p:cNvPr id="35" name="Group 32"/>
              <p:cNvGrpSpPr/>
              <p:nvPr/>
            </p:nvGrpSpPr>
            <p:grpSpPr>
              <a:xfrm>
                <a:off x="1662544" y="4441371"/>
                <a:ext cx="249382" cy="249382"/>
                <a:chOff x="1662544" y="4441371"/>
                <a:chExt cx="249382" cy="249382"/>
              </a:xfrm>
            </p:grpSpPr>
            <p:cxnSp>
              <p:nvCxnSpPr>
                <p:cNvPr id="37" name="Straight Connector 36"/>
                <p:cNvCxnSpPr>
                  <a:stCxn id="38" idx="1"/>
                  <a:endCxn id="38" idx="5"/>
                </p:cNvCxnSpPr>
                <p:nvPr/>
              </p:nvCxnSpPr>
              <p:spPr>
                <a:xfrm>
                  <a:off x="1699066" y="4477892"/>
                  <a:ext cx="176340" cy="1763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Oval 37"/>
                <p:cNvSpPr/>
                <p:nvPr/>
              </p:nvSpPr>
              <p:spPr>
                <a:xfrm>
                  <a:off x="1662544" y="4441371"/>
                  <a:ext cx="249382" cy="249382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" name="Group 31"/>
                <p:cNvGrpSpPr/>
                <p:nvPr/>
              </p:nvGrpSpPr>
              <p:grpSpPr>
                <a:xfrm>
                  <a:off x="1699065" y="4476997"/>
                  <a:ext cx="189112" cy="190004"/>
                  <a:chOff x="998421" y="4690753"/>
                  <a:chExt cx="189112" cy="190004"/>
                </a:xfrm>
              </p:grpSpPr>
              <p:cxnSp>
                <p:nvCxnSpPr>
                  <p:cNvPr id="40" name="Straight Connector 39"/>
                  <p:cNvCxnSpPr>
                    <a:stCxn id="38" idx="1"/>
                  </p:cNvCxnSpPr>
                  <p:nvPr/>
                </p:nvCxnSpPr>
                <p:spPr>
                  <a:xfrm>
                    <a:off x="998421" y="4691651"/>
                    <a:ext cx="175256" cy="175255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flipH="1">
                    <a:off x="1009404" y="4690753"/>
                    <a:ext cx="178129" cy="19000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6" name="TextBox 35"/>
              <p:cNvSpPr txBox="1"/>
              <p:nvPr/>
            </p:nvSpPr>
            <p:spPr>
              <a:xfrm>
                <a:off x="959230" y="4773884"/>
                <a:ext cx="129477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Beam direction</a:t>
                </a:r>
                <a:endParaRPr lang="en-US" sz="1400" dirty="0"/>
              </a:p>
            </p:txBody>
          </p:sp>
        </p:grpSp>
        <p:cxnSp>
          <p:nvCxnSpPr>
            <p:cNvPr id="29" name="Straight Arrow Connector 28"/>
            <p:cNvCxnSpPr>
              <a:endCxn id="18" idx="2"/>
            </p:cNvCxnSpPr>
            <p:nvPr/>
          </p:nvCxnSpPr>
          <p:spPr>
            <a:xfrm flipV="1">
              <a:off x="6611804" y="5156671"/>
              <a:ext cx="370785" cy="7015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14521" y="3752107"/>
              <a:ext cx="2345220" cy="299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Detector connection scheme:</a:t>
              </a:r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437736" y="5332978"/>
              <a:ext cx="0" cy="587216"/>
            </a:xfrm>
            <a:prstGeom prst="line">
              <a:avLst/>
            </a:prstGeom>
            <a:ln w="190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92253" y="5873835"/>
              <a:ext cx="583705" cy="0"/>
            </a:xfrm>
            <a:prstGeom prst="line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786443" y="5875573"/>
              <a:ext cx="226066" cy="29959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x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5144303" y="5316350"/>
              <a:ext cx="234320" cy="29393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y</a:t>
              </a:r>
              <a:endParaRPr lang="en-US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42900" y="4133850"/>
            <a:ext cx="3933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TCT measurements with passive pixels (no amplifier in the n-well)</a:t>
            </a:r>
            <a:endParaRPr lang="sl-SI" dirty="0" smtClean="0"/>
          </a:p>
          <a:p>
            <a:pPr marL="342900" indent="-342900"/>
            <a:r>
              <a:rPr lang="sl-SI" dirty="0" smtClean="0"/>
              <a:t>       </a:t>
            </a:r>
            <a:r>
              <a:rPr lang="sl-SI" dirty="0" smtClean="0">
                <a:sym typeface="Wingdings" pitchFamily="2" charset="2"/>
              </a:rPr>
              <a:t> </a:t>
            </a:r>
            <a:r>
              <a:rPr lang="en-US" dirty="0" smtClean="0"/>
              <a:t>collecting electrode connected to amplifier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I:\ATLAS\HVCMOS\ChESS\E-TCT\Figs\ChXY_120V_sing_Ch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206" y="533951"/>
            <a:ext cx="4929187" cy="3380013"/>
          </a:xfrm>
          <a:prstGeom prst="rect">
            <a:avLst/>
          </a:prstGeom>
          <a:noFill/>
        </p:spPr>
      </p:pic>
      <p:pic>
        <p:nvPicPr>
          <p:cNvPr id="2051" name="Picture 3" descr="I:\ATLAS\HVCMOS\ChESS\E-TCT\Figs\Pulse_120V_s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49" y="3690936"/>
            <a:ext cx="3948999" cy="26908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3918" y="739644"/>
            <a:ext cx="2795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CHESS1,  not irraidated</a:t>
            </a:r>
          </a:p>
          <a:p>
            <a:r>
              <a:rPr lang="en-US" smtClean="0">
                <a:solidFill>
                  <a:srgbClr val="FF0000"/>
                </a:solidFill>
              </a:rPr>
              <a:t>Charge (25 ns), </a:t>
            </a:r>
            <a:r>
              <a:rPr lang="en-US" b="1" smtClean="0">
                <a:solidFill>
                  <a:srgbClr val="FF0000"/>
                </a:solidFill>
              </a:rPr>
              <a:t>Bias = 120 V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47825" y="1285875"/>
            <a:ext cx="0" cy="142875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981075" y="1857375"/>
            <a:ext cx="76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Depth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99492" y="2754772"/>
            <a:ext cx="5095875" cy="190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/>
          <p:nvPr/>
        </p:nvGrpSpPr>
        <p:grpSpPr>
          <a:xfrm>
            <a:off x="6233911" y="1668973"/>
            <a:ext cx="1932452" cy="616070"/>
            <a:chOff x="1151906" y="4441371"/>
            <a:chExt cx="2065656" cy="738153"/>
          </a:xfrm>
        </p:grpSpPr>
        <p:grpSp>
          <p:nvGrpSpPr>
            <p:cNvPr id="3" name="Group 32"/>
            <p:cNvGrpSpPr/>
            <p:nvPr/>
          </p:nvGrpSpPr>
          <p:grpSpPr>
            <a:xfrm>
              <a:off x="1662545" y="4441371"/>
              <a:ext cx="249382" cy="249382"/>
              <a:chOff x="1662545" y="4441371"/>
              <a:chExt cx="249382" cy="249382"/>
            </a:xfrm>
          </p:grpSpPr>
          <p:cxnSp>
            <p:nvCxnSpPr>
              <p:cNvPr id="13" name="Straight Connector 12"/>
              <p:cNvCxnSpPr>
                <a:stCxn id="14" idx="1"/>
                <a:endCxn id="14" idx="5"/>
              </p:cNvCxnSpPr>
              <p:nvPr/>
            </p:nvCxnSpPr>
            <p:spPr>
              <a:xfrm>
                <a:off x="1699066" y="4477892"/>
                <a:ext cx="176340" cy="176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1662545" y="4441371"/>
                <a:ext cx="249382" cy="249382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31"/>
              <p:cNvGrpSpPr/>
              <p:nvPr/>
            </p:nvGrpSpPr>
            <p:grpSpPr>
              <a:xfrm>
                <a:off x="1699066" y="4476997"/>
                <a:ext cx="189110" cy="190005"/>
                <a:chOff x="998422" y="4690753"/>
                <a:chExt cx="189110" cy="190005"/>
              </a:xfrm>
            </p:grpSpPr>
            <p:cxnSp>
              <p:nvCxnSpPr>
                <p:cNvPr id="16" name="Straight Connector 15"/>
                <p:cNvCxnSpPr>
                  <a:stCxn id="14" idx="1"/>
                </p:cNvCxnSpPr>
                <p:nvPr/>
              </p:nvCxnSpPr>
              <p:spPr>
                <a:xfrm>
                  <a:off x="998422" y="4691648"/>
                  <a:ext cx="175256" cy="17525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1009403" y="4690753"/>
                  <a:ext cx="178129" cy="19000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TextBox 11"/>
            <p:cNvSpPr txBox="1"/>
            <p:nvPr/>
          </p:nvSpPr>
          <p:spPr>
            <a:xfrm>
              <a:off x="1151906" y="4773881"/>
              <a:ext cx="2065656" cy="405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Laser beam direction</a:t>
              </a:r>
              <a:endParaRPr lang="en-US" sz="160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80701" y="2827036"/>
            <a:ext cx="133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Chip surface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87528" y="433362"/>
            <a:ext cx="1898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Scan across pixel: 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 2.5 µm steps in y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 5 µm steps in x</a:t>
            </a:r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428875" y="2334176"/>
            <a:ext cx="1468267" cy="15806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400300" y="2077237"/>
            <a:ext cx="1504399" cy="2551914"/>
          </a:xfrm>
          <a:prstGeom prst="straightConnector1">
            <a:avLst/>
          </a:prstGeom>
          <a:ln w="15875">
            <a:solidFill>
              <a:srgbClr val="3C2D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62200" y="2727141"/>
            <a:ext cx="1542499" cy="2502085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7661" y="114300"/>
            <a:ext cx="110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/>
              <a:t>Edge-TCT</a:t>
            </a:r>
            <a:r>
              <a:rPr lang="en-US" u="sng" smtClean="0"/>
              <a:t> 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15806" y="4848225"/>
            <a:ext cx="324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Charge: </a:t>
            </a:r>
          </a:p>
          <a:p>
            <a:r>
              <a:rPr lang="en-US" smtClean="0"/>
              <a:t>integral of induced current pulse</a:t>
            </a: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191125" y="3867150"/>
            <a:ext cx="324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Induced current after laser pulse</a:t>
            </a:r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114925" y="4248150"/>
            <a:ext cx="828675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I:\ATLAS\HVCMOS\ChESS\E-TCT\Figs\ChargeComp_120V_1e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996" y="977748"/>
            <a:ext cx="5955527" cy="414668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75906" y="6492875"/>
            <a:ext cx="6804837" cy="365125"/>
          </a:xfrm>
        </p:spPr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227" y="0"/>
            <a:ext cx="5966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Charge collection profile,  AMS (20 </a:t>
            </a:r>
            <a:r>
              <a:rPr lang="en-US" b="1" u="sng" dirty="0" err="1" smtClean="0">
                <a:latin typeface="Symbol" panose="05050102010706020507" pitchFamily="18" charset="2"/>
              </a:rPr>
              <a:t>W</a:t>
            </a:r>
            <a:r>
              <a:rPr lang="en-US" b="1" u="sng" dirty="0" err="1" smtClean="0"/>
              <a:t>cm</a:t>
            </a:r>
            <a:r>
              <a:rPr lang="en-US" b="1" u="sng" dirty="0" smtClean="0"/>
              <a:t>) 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Reactor neutrons, steps: 2e14, 5e14, 1e15, 2e15, 5e15, 1e16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00545" y="4562071"/>
            <a:ext cx="76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C2DFD"/>
                </a:solidFill>
              </a:rPr>
              <a:t>Depth</a:t>
            </a:r>
            <a:endParaRPr lang="en-US">
              <a:solidFill>
                <a:srgbClr val="3C2DFD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2464072" y="2743566"/>
            <a:ext cx="21265" cy="18500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66820" y="4566054"/>
            <a:ext cx="120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3C2DFD"/>
                </a:solidFill>
              </a:rPr>
              <a:t>Chip surface</a:t>
            </a:r>
            <a:endParaRPr lang="en-US" sz="1600">
              <a:solidFill>
                <a:srgbClr val="3C2DFD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29125" y="3244132"/>
            <a:ext cx="1295814" cy="13724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6"/>
          <p:cNvGrpSpPr/>
          <p:nvPr/>
        </p:nvGrpSpPr>
        <p:grpSpPr>
          <a:xfrm>
            <a:off x="6915930" y="247135"/>
            <a:ext cx="1943062" cy="1851603"/>
            <a:chOff x="6915930" y="247135"/>
            <a:chExt cx="1943062" cy="1851603"/>
          </a:xfrm>
        </p:grpSpPr>
        <p:pic>
          <p:nvPicPr>
            <p:cNvPr id="14" name="Picture 1" descr="I:\ATLAS\HVCMOS\ChESS\E-TCT\Figs\ChXY_120V_sing_Charg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15930" y="349498"/>
              <a:ext cx="1943062" cy="1423389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/>
          </p:nvCxnSpPr>
          <p:spPr>
            <a:xfrm flipH="1">
              <a:off x="8041383" y="247135"/>
              <a:ext cx="8161" cy="1557915"/>
            </a:xfrm>
            <a:prstGeom prst="line">
              <a:avLst/>
            </a:prstGeom>
            <a:ln w="15875">
              <a:prstDash val="sysDash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597639" y="1821739"/>
              <a:ext cx="10661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Scan direction</a:t>
              </a:r>
              <a:endParaRPr lang="en-US" sz="120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 flipV="1">
            <a:off x="3514725" y="3467100"/>
            <a:ext cx="2178409" cy="23523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0631" y="4938149"/>
            <a:ext cx="802110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/>
              <a:t>charge collection width increases with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 up to ~ 2e15 n/cm</a:t>
            </a:r>
            <a:r>
              <a:rPr lang="en-US" sz="1600" baseline="30000" dirty="0" smtClean="0"/>
              <a:t>2</a:t>
            </a:r>
          </a:p>
          <a:p>
            <a:r>
              <a:rPr lang="en-US" sz="1600" baseline="30000" dirty="0" smtClean="0"/>
              <a:t> </a:t>
            </a:r>
            <a:r>
              <a:rPr lang="en-US" sz="1600" dirty="0" smtClean="0"/>
              <a:t>      </a:t>
            </a:r>
            <a:r>
              <a:rPr lang="en-US" sz="1600" dirty="0" smtClean="0">
                <a:sym typeface="Wingdings" pitchFamily="2" charset="2"/>
              </a:rPr>
              <a:t> initial acceptor removal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charge collection width falls with </a:t>
            </a:r>
            <a:r>
              <a:rPr lang="en-US" sz="1600" dirty="0" err="1" smtClean="0"/>
              <a:t>fluences</a:t>
            </a:r>
            <a:r>
              <a:rPr lang="en-US" sz="1600" dirty="0" smtClean="0"/>
              <a:t> above ~ 2e15 n/cm</a:t>
            </a:r>
            <a:r>
              <a:rPr lang="en-US" sz="1600" baseline="30000" dirty="0" smtClean="0"/>
              <a:t>2</a:t>
            </a:r>
          </a:p>
          <a:p>
            <a:r>
              <a:rPr lang="en-US" sz="1600" dirty="0" smtClean="0"/>
              <a:t>       </a:t>
            </a:r>
            <a:r>
              <a:rPr lang="en-US" sz="1600" dirty="0" smtClean="0">
                <a:sym typeface="Wingdings" pitchFamily="2" charset="2"/>
              </a:rPr>
              <a:t> initial  acceptor removal finished, space charge concentration increases with irradiation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b="1" dirty="0" smtClean="0">
                <a:sym typeface="Wingdings" pitchFamily="2" charset="2"/>
              </a:rPr>
              <a:t>at 1e16 charge collection width still  larger than before irradiation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184156" y="3032325"/>
            <a:ext cx="451261" cy="11876"/>
          </a:xfrm>
          <a:prstGeom prst="straightConnector1">
            <a:avLst/>
          </a:prstGeom>
          <a:ln w="19050">
            <a:solidFill>
              <a:srgbClr val="84EC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786159" y="2788977"/>
            <a:ext cx="828058" cy="48244"/>
          </a:xfrm>
          <a:prstGeom prst="straightConnector1">
            <a:avLst/>
          </a:prstGeom>
          <a:ln w="19050">
            <a:solidFill>
              <a:srgbClr val="EA28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20804931">
            <a:off x="2605329" y="2547947"/>
            <a:ext cx="1534165" cy="399912"/>
          </a:xfrm>
          <a:prstGeom prst="arc">
            <a:avLst>
              <a:gd name="adj1" fmla="val 13369079"/>
              <a:gd name="adj2" fmla="val 1906495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77538">
            <a:off x="3197380" y="2470954"/>
            <a:ext cx="2158596" cy="599979"/>
          </a:xfrm>
          <a:prstGeom prst="arc">
            <a:avLst>
              <a:gd name="adj1" fmla="val 12060064"/>
              <a:gd name="adj2" fmla="val 1906495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0391254">
            <a:off x="3418732" y="2300791"/>
            <a:ext cx="1776337" cy="536025"/>
          </a:xfrm>
          <a:prstGeom prst="arc">
            <a:avLst>
              <a:gd name="adj1" fmla="val 12060064"/>
              <a:gd name="adj2" fmla="val 1906495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0391254">
            <a:off x="2897136" y="2609655"/>
            <a:ext cx="1310209" cy="342173"/>
          </a:xfrm>
          <a:prstGeom prst="arc">
            <a:avLst>
              <a:gd name="adj1" fmla="val 11647230"/>
              <a:gd name="adj2" fmla="val 1906495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431647">
            <a:off x="4675754" y="2518035"/>
            <a:ext cx="193164" cy="175857"/>
          </a:xfrm>
          <a:prstGeom prst="arc">
            <a:avLst>
              <a:gd name="adj1" fmla="val 12060064"/>
              <a:gd name="adj2" fmla="val 1906495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Igor Mandić, </a:t>
            </a:r>
            <a:r>
              <a:rPr lang="en-US" dirty="0" err="1" smtClean="0"/>
              <a:t>Jožef</a:t>
            </a:r>
            <a:r>
              <a:rPr lang="en-US" dirty="0" smtClean="0"/>
              <a:t> Stefan Institute, Ljubljana Slovenia           RD50 Workshop, June 2016, Torino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1681" y="136733"/>
            <a:ext cx="604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Charge collection profile,  </a:t>
            </a:r>
            <a:r>
              <a:rPr lang="en-US" b="1" u="sng" dirty="0" err="1" smtClean="0"/>
              <a:t>Xfab</a:t>
            </a:r>
            <a:r>
              <a:rPr lang="en-US" b="1" u="sng" dirty="0" smtClean="0"/>
              <a:t> (100 </a:t>
            </a:r>
            <a:r>
              <a:rPr lang="en-US" b="1" u="sng" dirty="0" err="1" smtClean="0">
                <a:latin typeface="Symbol" panose="05050102010706020507" pitchFamily="18" charset="2"/>
              </a:rPr>
              <a:t>W</a:t>
            </a:r>
            <a:r>
              <a:rPr lang="en-US" b="1" u="sng" dirty="0" err="1" smtClean="0"/>
              <a:t>cm</a:t>
            </a:r>
            <a:r>
              <a:rPr lang="en-US" b="1" u="sng" dirty="0" smtClean="0"/>
              <a:t>) 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Reactor neutrons, </a:t>
            </a:r>
            <a:r>
              <a:rPr lang="en-US" b="1" dirty="0" err="1" smtClean="0">
                <a:solidFill>
                  <a:srgbClr val="C00000"/>
                </a:solidFill>
              </a:rPr>
              <a:t>fluence</a:t>
            </a:r>
            <a:r>
              <a:rPr lang="en-US" b="1" dirty="0" smtClean="0">
                <a:solidFill>
                  <a:srgbClr val="C00000"/>
                </a:solidFill>
              </a:rPr>
              <a:t> steps: 2e14, 5e14, 1e15, 2e15, 5e15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8841" y="1091741"/>
            <a:ext cx="6457834" cy="43634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6997" y="5526090"/>
            <a:ext cx="875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/>
              <a:t>large </a:t>
            </a:r>
            <a:r>
              <a:rPr lang="en-US" dirty="0" smtClean="0"/>
              <a:t>increase of charge collection region at lower </a:t>
            </a:r>
            <a:r>
              <a:rPr lang="en-US" dirty="0" err="1" smtClean="0"/>
              <a:t>fluence</a:t>
            </a:r>
            <a:r>
              <a:rPr lang="en-US" dirty="0" smtClean="0"/>
              <a:t> than AMS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 at </a:t>
            </a:r>
            <a:r>
              <a:rPr lang="en-US" dirty="0" smtClean="0"/>
              <a:t>5e15 charge collection region narrower than before </a:t>
            </a:r>
            <a:r>
              <a:rPr lang="en-US" dirty="0" smtClean="0"/>
              <a:t>irradiation, but still 40 µm at 300 V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07995" y="3590932"/>
            <a:ext cx="943959" cy="930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5461" y="4522079"/>
            <a:ext cx="1086920" cy="3060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chip surface</a:t>
            </a:r>
            <a:endParaRPr lang="en-GB" dirty="0"/>
          </a:p>
        </p:txBody>
      </p:sp>
      <p:sp>
        <p:nvSpPr>
          <p:cNvPr id="11" name="Arc 10"/>
          <p:cNvSpPr/>
          <p:nvPr/>
        </p:nvSpPr>
        <p:spPr>
          <a:xfrm rot="19915595">
            <a:off x="2376168" y="2338845"/>
            <a:ext cx="1957001" cy="1134939"/>
          </a:xfrm>
          <a:prstGeom prst="arc">
            <a:avLst>
              <a:gd name="adj1" fmla="val 16338973"/>
              <a:gd name="adj2" fmla="val 20872798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20915131">
            <a:off x="2663113" y="2322111"/>
            <a:ext cx="1926419" cy="1134939"/>
          </a:xfrm>
          <a:prstGeom prst="arc">
            <a:avLst>
              <a:gd name="adj1" fmla="val 19616396"/>
              <a:gd name="adj2" fmla="val 2069481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8196401">
            <a:off x="3094452" y="1698718"/>
            <a:ext cx="1957001" cy="1134939"/>
          </a:xfrm>
          <a:prstGeom prst="arc">
            <a:avLst>
              <a:gd name="adj1" fmla="val 16338973"/>
              <a:gd name="adj2" fmla="val 1918137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9265669">
            <a:off x="2724382" y="1965095"/>
            <a:ext cx="1957001" cy="1134939"/>
          </a:xfrm>
          <a:prstGeom prst="arc">
            <a:avLst>
              <a:gd name="adj1" fmla="val 16338973"/>
              <a:gd name="adj2" fmla="val 1906495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9967717">
            <a:off x="2331924" y="2082401"/>
            <a:ext cx="1957001" cy="1134939"/>
          </a:xfrm>
          <a:prstGeom prst="arc">
            <a:avLst>
              <a:gd name="adj1" fmla="val 16670075"/>
              <a:gd name="adj2" fmla="val 1830619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Igor Mandić, </a:t>
            </a:r>
            <a:r>
              <a:rPr lang="en-US" dirty="0" err="1" smtClean="0"/>
              <a:t>Jožef</a:t>
            </a:r>
            <a:r>
              <a:rPr lang="en-US" dirty="0" smtClean="0"/>
              <a:t> Stefan Institute, Ljubljana Slovenia           RD50 Workshop, June 2016, Torino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0657" name="Picture 1" descr="I:\ATLAS\HVCMOS\LFoundry\figs\A_CarComp_100V_D1D2_5e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35" y="970385"/>
            <a:ext cx="6364111" cy="443117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13136" y="145278"/>
            <a:ext cx="6094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Charge collection profile,  </a:t>
            </a:r>
            <a:r>
              <a:rPr lang="en-US" b="1" u="sng" dirty="0" err="1" smtClean="0"/>
              <a:t>LFoundry</a:t>
            </a:r>
            <a:r>
              <a:rPr lang="en-US" b="1" u="sng" dirty="0" smtClean="0"/>
              <a:t> (2000 </a:t>
            </a:r>
            <a:r>
              <a:rPr lang="en-US" b="1" u="sng" dirty="0" err="1" smtClean="0">
                <a:latin typeface="Symbol" panose="05050102010706020507" pitchFamily="18" charset="2"/>
              </a:rPr>
              <a:t>W</a:t>
            </a:r>
            <a:r>
              <a:rPr lang="en-US" b="1" u="sng" dirty="0" err="1" smtClean="0"/>
              <a:t>cm</a:t>
            </a:r>
            <a:r>
              <a:rPr lang="en-US" b="1" u="sng" dirty="0" smtClean="0"/>
              <a:t>) 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Reactor neutrons, </a:t>
            </a:r>
            <a:r>
              <a:rPr lang="en-US" b="1" dirty="0" err="1">
                <a:solidFill>
                  <a:srgbClr val="C00000"/>
                </a:solidFill>
              </a:rPr>
              <a:t>f</a:t>
            </a:r>
            <a:r>
              <a:rPr lang="en-US" b="1" dirty="0" err="1" smtClean="0">
                <a:solidFill>
                  <a:srgbClr val="C00000"/>
                </a:solidFill>
              </a:rPr>
              <a:t>luence</a:t>
            </a:r>
            <a:r>
              <a:rPr lang="en-US" b="1" dirty="0" smtClean="0">
                <a:solidFill>
                  <a:srgbClr val="C00000"/>
                </a:solidFill>
              </a:rPr>
              <a:t> steps: 1e14, 5e14, 1e15, 2e15, 5e15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322" y="5219978"/>
            <a:ext cx="743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no increase of charge collection width after irradiation seen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 significant difference between samples with and without back plane (BP)</a:t>
            </a:r>
            <a:endParaRPr lang="en-US" dirty="0"/>
          </a:p>
        </p:txBody>
      </p:sp>
      <p:sp>
        <p:nvSpPr>
          <p:cNvPr id="12" name="Arc 11"/>
          <p:cNvSpPr/>
          <p:nvPr/>
        </p:nvSpPr>
        <p:spPr>
          <a:xfrm rot="10800000" flipV="1">
            <a:off x="1787971" y="3599834"/>
            <a:ext cx="2865585" cy="294967"/>
          </a:xfrm>
          <a:prstGeom prst="arc">
            <a:avLst>
              <a:gd name="adj1" fmla="val 11301175"/>
              <a:gd name="adj2" fmla="val 20688556"/>
            </a:avLst>
          </a:prstGeom>
          <a:noFill/>
          <a:ln w="47625">
            <a:solidFill>
              <a:schemeClr val="accent1">
                <a:shade val="95000"/>
                <a:satMod val="105000"/>
                <a:alpha val="58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999" y="3329045"/>
            <a:ext cx="4838159" cy="32663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915" y="94268"/>
            <a:ext cx="4822201" cy="325243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Igor Mandić, </a:t>
            </a:r>
            <a:r>
              <a:rPr lang="en-US" dirty="0" err="1" smtClean="0"/>
              <a:t>Jožef</a:t>
            </a:r>
            <a:r>
              <a:rPr lang="en-US" dirty="0" smtClean="0"/>
              <a:t> Stefan Institute, Ljubljana Slovenia           RD50 Workshop, June 2016, Torino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14168" y="3948954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LFoundry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6996" y="494023"/>
            <a:ext cx="61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X</a:t>
            </a:r>
            <a:r>
              <a:rPr lang="en-US" b="1" dirty="0" smtClean="0">
                <a:solidFill>
                  <a:srgbClr val="0070C0"/>
                </a:solidFill>
              </a:rPr>
              <a:t>fab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873" y="4011172"/>
            <a:ext cx="366472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</a:t>
            </a:r>
            <a:r>
              <a:rPr lang="en-US" i="1" baseline="-25000" dirty="0" smtClean="0"/>
              <a:t>0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C00000"/>
                </a:solidFill>
              </a:rPr>
              <a:t>N</a:t>
            </a:r>
            <a:r>
              <a:rPr lang="en-US" b="1" i="1" baseline="-25000" dirty="0" smtClean="0">
                <a:solidFill>
                  <a:srgbClr val="C00000"/>
                </a:solidFill>
              </a:rPr>
              <a:t>eff</a:t>
            </a:r>
            <a:r>
              <a:rPr lang="en-US" i="1" dirty="0" smtClean="0"/>
              <a:t> </a:t>
            </a:r>
            <a:r>
              <a:rPr lang="en-US" dirty="0" smtClean="0"/>
              <a:t>free parameters</a:t>
            </a:r>
          </a:p>
          <a:p>
            <a:pPr>
              <a:buFont typeface="Wingdings"/>
              <a:buChar char="à"/>
            </a:pPr>
            <a:r>
              <a:rPr lang="en-US" sz="1600" dirty="0" smtClean="0"/>
              <a:t>works for AMS and </a:t>
            </a:r>
            <a:r>
              <a:rPr lang="en-US" sz="1600" dirty="0" err="1" smtClean="0"/>
              <a:t>LFoundry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X-FAB: can’t fit with </a:t>
            </a:r>
            <a:r>
              <a:rPr lang="en-US" sz="1600" dirty="0" err="1" smtClean="0"/>
              <a:t>sqrt</a:t>
            </a:r>
            <a:r>
              <a:rPr lang="en-US" sz="1600" dirty="0" smtClean="0"/>
              <a:t>(</a:t>
            </a:r>
            <a:r>
              <a:rPr lang="en-US" sz="1600" i="1" dirty="0" err="1" smtClean="0"/>
              <a:t>V</a:t>
            </a:r>
            <a:r>
              <a:rPr lang="en-US" sz="1600" i="1" baseline="-25000" dirty="0" err="1" smtClean="0"/>
              <a:t>bias</a:t>
            </a:r>
            <a:r>
              <a:rPr lang="en-US" sz="1600" dirty="0" smtClean="0"/>
              <a:t>)</a:t>
            </a:r>
            <a:endParaRPr lang="en-US" sz="1600" dirty="0"/>
          </a:p>
          <a:p>
            <a:pPr>
              <a:buFont typeface="Wingdings"/>
              <a:buChar char="à"/>
            </a:pPr>
            <a:r>
              <a:rPr lang="en-US" sz="1600" dirty="0" smtClean="0"/>
              <a:t> estimate </a:t>
            </a:r>
            <a:r>
              <a:rPr lang="en-US" sz="1600" i="1" dirty="0" smtClean="0"/>
              <a:t>N</a:t>
            </a:r>
            <a:r>
              <a:rPr lang="en-US" sz="1600" i="1" baseline="-25000" dirty="0" smtClean="0"/>
              <a:t>eff</a:t>
            </a:r>
            <a:r>
              <a:rPr lang="en-US" sz="1600" dirty="0" smtClean="0"/>
              <a:t> from width at  300 </a:t>
            </a:r>
            <a:r>
              <a:rPr lang="en-US" sz="1600" dirty="0"/>
              <a:t>V</a:t>
            </a:r>
            <a:r>
              <a:rPr lang="en-US" sz="1600" dirty="0" smtClean="0"/>
              <a:t> </a:t>
            </a:r>
            <a:endParaRPr lang="en-US" sz="1600" dirty="0"/>
          </a:p>
          <a:p>
            <a:pPr>
              <a:buFont typeface="Wingdings"/>
              <a:buChar char="à"/>
            </a:pPr>
            <a:endParaRPr lang="en-US" sz="16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600" dirty="0" smtClean="0"/>
              <a:t> AMS</a:t>
            </a:r>
            <a:r>
              <a:rPr lang="en-US" sz="1600" dirty="0" smtClean="0"/>
              <a:t>: large increase of width at low bias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Xfab</a:t>
            </a:r>
            <a:r>
              <a:rPr lang="en-US" sz="1600" dirty="0" smtClean="0"/>
              <a:t>: </a:t>
            </a:r>
            <a:r>
              <a:rPr lang="en-US" sz="1600" dirty="0" smtClean="0"/>
              <a:t>“knee”</a:t>
            </a:r>
            <a:r>
              <a:rPr lang="en-US" sz="1600" dirty="0" smtClean="0"/>
              <a:t> at low bias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0 width  </a:t>
            </a:r>
            <a:r>
              <a:rPr lang="en-US" sz="1600" dirty="0" smtClean="0"/>
              <a:t>up </a:t>
            </a:r>
            <a:r>
              <a:rPr lang="en-US" sz="1600" dirty="0" smtClean="0"/>
              <a:t>to 100 V at 5e15</a:t>
            </a:r>
          </a:p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3444" y="3472733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3230" y="0"/>
            <a:ext cx="4089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Charge profile width vs. bias voltage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556182"/>
            <a:ext cx="4020497" cy="2927660"/>
            <a:chOff x="0" y="537328"/>
            <a:chExt cx="4020497" cy="292766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28"/>
            <a:stretch>
              <a:fillRect/>
            </a:stretch>
          </p:blipFill>
          <p:spPr bwMode="auto">
            <a:xfrm>
              <a:off x="0" y="537328"/>
              <a:ext cx="4020497" cy="2927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562912" y="2661305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b="1" dirty="0" smtClean="0">
                  <a:solidFill>
                    <a:srgbClr val="0070C0"/>
                  </a:solidFill>
                </a:rPr>
                <a:t>AMS chess1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16840613" flipV="1">
              <a:off x="2529932" y="2120062"/>
              <a:ext cx="1501780" cy="261168"/>
            </a:xfrm>
            <a:prstGeom prst="arc">
              <a:avLst>
                <a:gd name="adj1" fmla="val 12477089"/>
                <a:gd name="adj2" fmla="val 19064951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5436609" flipV="1">
              <a:off x="2387361" y="1405959"/>
              <a:ext cx="1411417" cy="625717"/>
            </a:xfrm>
            <a:prstGeom prst="arc">
              <a:avLst>
                <a:gd name="adj1" fmla="val 12477089"/>
                <a:gd name="adj2" fmla="val 19064951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13924895" flipV="1">
              <a:off x="2582719" y="1098242"/>
              <a:ext cx="1012846" cy="215200"/>
            </a:xfrm>
            <a:prstGeom prst="arc">
              <a:avLst>
                <a:gd name="adj1" fmla="val 12477089"/>
                <a:gd name="adj2" fmla="val 19064951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rot="5857613" flipV="1">
              <a:off x="2520908" y="1247275"/>
              <a:ext cx="1411417" cy="625717"/>
            </a:xfrm>
            <a:prstGeom prst="arc">
              <a:avLst>
                <a:gd name="adj1" fmla="val 12477089"/>
                <a:gd name="adj2" fmla="val 19064951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4081627" flipV="1">
              <a:off x="2665936" y="1936024"/>
              <a:ext cx="995534" cy="434347"/>
            </a:xfrm>
            <a:prstGeom prst="arc">
              <a:avLst>
                <a:gd name="adj1" fmla="val 12477089"/>
                <a:gd name="adj2" fmla="val 19064951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50154004"/>
              </p:ext>
            </p:extLst>
          </p:nvPr>
        </p:nvGraphicFramePr>
        <p:xfrm>
          <a:off x="800033" y="3366655"/>
          <a:ext cx="2583890" cy="64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8" name="Enačba" r:id="rId6" imgW="1955520" imgH="495000" progId="Equation.3">
                  <p:embed/>
                </p:oleObj>
              </mc:Choice>
              <mc:Fallback>
                <p:oleObj name="Enačba" r:id="rId6" imgW="1955520" imgH="495000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033" y="3366655"/>
                        <a:ext cx="2583890" cy="6473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35" y="1800224"/>
            <a:ext cx="5892669" cy="45815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Igor Mandić, Jožef Stefan Institute, Ljubljana Slovenia           RD50 Workshop, June 2016, Torino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F420-9A55-4B21-BA50-D63342C70201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64232057"/>
              </p:ext>
            </p:extLst>
          </p:nvPr>
        </p:nvGraphicFramePr>
        <p:xfrm>
          <a:off x="865695" y="1219201"/>
          <a:ext cx="3756058" cy="33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4" name="Enačba" r:id="rId4" imgW="2705040" imgH="241200" progId="Equation.3">
                  <p:embed/>
                </p:oleObj>
              </mc:Choice>
              <mc:Fallback>
                <p:oleObj name="Enačba" r:id="rId4" imgW="2705040" imgH="241200" progId="Equation.3">
                  <p:embed/>
                  <p:pic>
                    <p:nvPicPr>
                      <p:cNvPr id="6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695" y="1219201"/>
                        <a:ext cx="3756058" cy="331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4171952" y="1019175"/>
            <a:ext cx="552448" cy="219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 rot="5400000">
            <a:off x="2862262" y="261937"/>
            <a:ext cx="209552" cy="18002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20498" y="707343"/>
            <a:ext cx="1637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acceptor removal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52815" y="489709"/>
            <a:ext cx="2399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Radiation introduced deep</a:t>
            </a:r>
          </a:p>
          <a:p>
            <a:r>
              <a:rPr lang="en-US" sz="1600" dirty="0" smtClean="0"/>
              <a:t>acceptors:  </a:t>
            </a:r>
            <a:r>
              <a:rPr lang="en-US" sz="1600" i="1" dirty="0" smtClean="0"/>
              <a:t>g</a:t>
            </a:r>
            <a:r>
              <a:rPr lang="en-US" sz="1600" dirty="0" smtClean="0"/>
              <a:t> ~ 0.02 cm</a:t>
            </a:r>
            <a:r>
              <a:rPr lang="en-US" sz="1600" baseline="30000" dirty="0" smtClean="0"/>
              <a:t>-1</a:t>
            </a:r>
            <a:endParaRPr lang="en-US" sz="16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5" y="1133475"/>
            <a:ext cx="373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i="1" baseline="-25000" dirty="0" smtClean="0">
                <a:solidFill>
                  <a:srgbClr val="C00000"/>
                </a:solidFill>
              </a:rPr>
              <a:t>c</a:t>
            </a:r>
            <a:r>
              <a:rPr lang="en-US" i="1" dirty="0" smtClean="0">
                <a:solidFill>
                  <a:srgbClr val="C00000"/>
                </a:solidFill>
              </a:rPr>
              <a:t>,N</a:t>
            </a:r>
            <a:r>
              <a:rPr lang="en-US" i="1" baseline="-25000" dirty="0" smtClean="0">
                <a:solidFill>
                  <a:srgbClr val="C00000"/>
                </a:solidFill>
              </a:rPr>
              <a:t>eff0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 free parameters, </a:t>
            </a:r>
            <a:r>
              <a:rPr lang="en-US" i="1" dirty="0" smtClean="0">
                <a:solidFill>
                  <a:srgbClr val="C00000"/>
                </a:solidFill>
              </a:rPr>
              <a:t>g</a:t>
            </a:r>
            <a:r>
              <a:rPr lang="en-US" dirty="0" smtClean="0"/>
              <a:t> fixed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8327" y="114300"/>
            <a:ext cx="1616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 dirty="0" err="1" smtClean="0"/>
              <a:t>N</a:t>
            </a:r>
            <a:r>
              <a:rPr lang="en-US" sz="2000" b="1" i="1" u="sng" baseline="-25000" dirty="0" err="1" smtClean="0"/>
              <a:t>ef</a:t>
            </a:r>
            <a:r>
              <a:rPr lang="en-US" sz="2000" b="1" u="sng" dirty="0" smtClean="0"/>
              <a:t> vs </a:t>
            </a:r>
            <a:r>
              <a:rPr lang="en-US" sz="2000" b="1" u="sng" dirty="0" err="1" smtClean="0"/>
              <a:t>fluence</a:t>
            </a:r>
            <a:endParaRPr lang="en-US" sz="2000" b="1" u="sng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19100" y="1190625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5849" y="1812696"/>
            <a:ext cx="350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LFoundry</a:t>
            </a:r>
            <a:r>
              <a:rPr lang="en-US" u="sng" dirty="0" smtClean="0"/>
              <a:t>:</a:t>
            </a:r>
            <a:r>
              <a:rPr lang="en-US" dirty="0" smtClean="0"/>
              <a:t>   no removal (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c</a:t>
            </a:r>
            <a:r>
              <a:rPr lang="en-US" dirty="0" smtClean="0"/>
              <a:t> ~ 0), fit: </a:t>
            </a:r>
            <a:endParaRPr lang="en-US" dirty="0"/>
          </a:p>
        </p:txBody>
      </p:sp>
      <p:graphicFrame>
        <p:nvGraphicFramePr>
          <p:cNvPr id="71683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79648771"/>
              </p:ext>
            </p:extLst>
          </p:nvPr>
        </p:nvGraphicFramePr>
        <p:xfrm>
          <a:off x="3870914" y="1841468"/>
          <a:ext cx="174625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5" name="Enačba" r:id="rId6" imgW="1257120" imgH="241200" progId="Equation.3">
                  <p:embed/>
                </p:oleObj>
              </mc:Choice>
              <mc:Fallback>
                <p:oleObj name="Enačba" r:id="rId6" imgW="1257120" imgH="241200" progId="Equation.3">
                  <p:embed/>
                  <p:pic>
                    <p:nvPicPr>
                      <p:cNvPr id="7168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914" y="1841468"/>
                        <a:ext cx="174625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14325" y="723900"/>
            <a:ext cx="164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AMS and </a:t>
            </a:r>
            <a:r>
              <a:rPr lang="en-US" u="sng" dirty="0" err="1" smtClean="0"/>
              <a:t>XFab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781479" y="1814070"/>
            <a:ext cx="164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i="1" baseline="-25000" dirty="0" smtClean="0">
                <a:solidFill>
                  <a:srgbClr val="C00000"/>
                </a:solidFill>
              </a:rPr>
              <a:t>eff0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C00000"/>
                </a:solidFill>
              </a:rPr>
              <a:t>g</a:t>
            </a:r>
            <a:r>
              <a:rPr lang="en-US" dirty="0" smtClean="0"/>
              <a:t> free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25508" y="2875175"/>
            <a:ext cx="197060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AMS</a:t>
            </a:r>
          </a:p>
          <a:p>
            <a:r>
              <a:rPr lang="en-US" sz="1600" dirty="0" smtClean="0"/>
              <a:t>(CHESS and HV2FEI4)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rom: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G</a:t>
            </a:r>
            <a:r>
              <a:rPr lang="en-US" sz="1600" dirty="0">
                <a:solidFill>
                  <a:srgbClr val="0070C0"/>
                </a:solidFill>
              </a:rPr>
              <a:t>. </a:t>
            </a:r>
            <a:r>
              <a:rPr lang="en-US" sz="1600" dirty="0" err="1" smtClean="0">
                <a:solidFill>
                  <a:srgbClr val="0070C0"/>
                </a:solidFill>
              </a:rPr>
              <a:t>Kramberger</a:t>
            </a:r>
            <a:r>
              <a:rPr lang="en-US" sz="1600" dirty="0" smtClean="0">
                <a:solidFill>
                  <a:srgbClr val="0070C0"/>
                </a:solidFill>
              </a:rPr>
              <a:t> et al.,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2016 </a:t>
            </a:r>
            <a:r>
              <a:rPr lang="en-US" sz="1600" i="1" dirty="0">
                <a:solidFill>
                  <a:srgbClr val="0070C0"/>
                </a:solidFill>
              </a:rPr>
              <a:t>JINST11 P04007</a:t>
            </a:r>
            <a:endParaRPr lang="en-US" sz="1600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60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11709</TotalTime>
  <Words>1776</Words>
  <Application>Microsoft Office PowerPoint</Application>
  <PresentationFormat>On-screen Show (4:3)</PresentationFormat>
  <Paragraphs>273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Wingdings</vt:lpstr>
      <vt:lpstr>Office Theme</vt:lpstr>
      <vt:lpstr>Enačba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mandic</dc:creator>
  <cp:lastModifiedBy>Igor Mandić</cp:lastModifiedBy>
  <cp:revision>224</cp:revision>
  <dcterms:created xsi:type="dcterms:W3CDTF">2015-10-09T11:04:33Z</dcterms:created>
  <dcterms:modified xsi:type="dcterms:W3CDTF">2016-06-06T09:07:26Z</dcterms:modified>
</cp:coreProperties>
</file>