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2"/>
    <p:sldId id="338" r:id="rId3"/>
    <p:sldId id="324" r:id="rId4"/>
    <p:sldId id="326" r:id="rId5"/>
    <p:sldId id="327" r:id="rId6"/>
    <p:sldId id="328" r:id="rId7"/>
    <p:sldId id="339" r:id="rId8"/>
    <p:sldId id="325" r:id="rId9"/>
    <p:sldId id="340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41" r:id="rId20"/>
    <p:sldId id="342" r:id="rId21"/>
    <p:sldId id="343" r:id="rId22"/>
    <p:sldId id="344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214"/>
    <a:srgbClr val="FDC999"/>
    <a:srgbClr val="50AAE6"/>
    <a:srgbClr val="5A6EB4"/>
    <a:srgbClr val="A00078"/>
    <a:srgbClr val="A01E28"/>
    <a:srgbClr val="A08232"/>
    <a:srgbClr val="DCA01E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1212" autoAdjust="0"/>
  </p:normalViewPr>
  <p:slideViewPr>
    <p:cSldViewPr>
      <p:cViewPr varScale="1">
        <p:scale>
          <a:sx n="91" d="100"/>
          <a:sy n="91" d="100"/>
        </p:scale>
        <p:origin x="13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/>
              <a:t>KIT – </a:t>
            </a:r>
            <a:r>
              <a:rPr lang="en-US" altLang="de-DE" sz="800" dirty="0" smtClean="0"/>
              <a:t>The Research University  in the </a:t>
            </a:r>
            <a:r>
              <a:rPr lang="en-US" altLang="de-DE" sz="800" dirty="0"/>
              <a:t>Helmholtz Association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579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 altLang="de-DE"/>
              <a:t>Prof. Dr. Max Mustermann | </a:t>
            </a:r>
            <a:br>
              <a:rPr lang="de-DE" altLang="de-DE"/>
            </a:br>
            <a:r>
              <a:rPr lang="de-DE" alt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970BCF3-701C-4E03-9023-30B5502183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3236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Prof. Dr. Max Mustermann | </a:t>
            </a:r>
            <a:br>
              <a:rPr lang="de-DE" altLang="de-DE" smtClean="0"/>
            </a:br>
            <a:r>
              <a:rPr lang="de-DE" altLang="de-DE" smtClean="0"/>
              <a:t>Name of Faculty</a:t>
            </a: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70BCF3-701C-4E03-9023-30B55021831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33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Prof. Dr. Max Mustermann |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Name of Faculty</a:t>
            </a: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70BCF3-701C-4E03-9023-30B550218318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3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598800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/>
              <a:t>KIT – </a:t>
            </a:r>
            <a:r>
              <a:rPr lang="en-US" altLang="de-DE" sz="800" dirty="0" smtClean="0"/>
              <a:t> The Research University in the </a:t>
            </a:r>
            <a:r>
              <a:rPr lang="en-US" altLang="de-DE" sz="800" dirty="0"/>
              <a:t>Helmholtz Association</a:t>
            </a:r>
            <a:r>
              <a:rPr lang="de-DE" altLang="de-DE" sz="800" dirty="0"/>
              <a:t> </a:t>
            </a:r>
            <a:endParaRPr lang="en-US" altLang="de-DE" sz="800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6344"/>
            <a:ext cx="453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000" dirty="0" smtClean="0">
                <a:solidFill>
                  <a:schemeClr val="bg1"/>
                </a:solidFill>
              </a:rPr>
              <a:t>INSTITUT</a:t>
            </a:r>
            <a:r>
              <a:rPr lang="de-DE" altLang="de-DE" sz="1000" baseline="0" dirty="0" smtClean="0">
                <a:solidFill>
                  <a:schemeClr val="bg1"/>
                </a:solidFill>
              </a:rPr>
              <a:t> FÜR EXPERIMENTELLE KERNPHYSIK</a:t>
            </a:r>
            <a:endParaRPr lang="de-DE" alt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00" y="6382800"/>
            <a:ext cx="468000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2390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8359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9403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1552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3032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685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8946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893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7793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6967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 smtClean="0"/>
              <a:t>alexander.dierlamm@kit.edu</a:t>
            </a:r>
            <a:endParaRPr lang="en-US" alt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latin typeface="Arial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>
              <a:latin typeface="Arial" charset="0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FA390034-B22F-454C-98D5-B3B46940354E}" type="datetime1">
              <a:rPr lang="de-DE" altLang="de-DE" sz="900"/>
              <a:pPr/>
              <a:t>06.06.2016</a:t>
            </a:fld>
            <a:endParaRPr lang="de-DE" altLang="de-DE" sz="9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altLang="de-DE" smtClean="0"/>
              <a:t>Status "NitroSil" and "NitroStrip"</a:t>
            </a:r>
            <a:endParaRPr lang="en-US" altLang="de-DE" dirty="0"/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35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1pPr>
            <a:lvl2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de-DE" sz="2600" dirty="0" smtClean="0"/>
              <a:t>First measurements on “</a:t>
            </a:r>
            <a:r>
              <a:rPr lang="en-US" altLang="de-DE" sz="2600" dirty="0" err="1" smtClean="0"/>
              <a:t>NitroSil</a:t>
            </a:r>
            <a:r>
              <a:rPr lang="en-US" altLang="de-DE" sz="2600" dirty="0" smtClean="0"/>
              <a:t>” diodes</a:t>
            </a:r>
            <a:endParaRPr lang="en-US" altLang="de-DE" sz="2200" dirty="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de-DE" sz="1600" b="1" u="sng" dirty="0" smtClean="0">
                <a:solidFill>
                  <a:srgbClr val="000000"/>
                </a:solidFill>
              </a:rPr>
              <a:t>Alexander </a:t>
            </a:r>
            <a:r>
              <a:rPr lang="en-US" altLang="de-DE" sz="1600" b="1" u="sng" dirty="0" err="1" smtClean="0">
                <a:solidFill>
                  <a:srgbClr val="000000"/>
                </a:solidFill>
              </a:rPr>
              <a:t>Dierlamm</a:t>
            </a:r>
            <a:r>
              <a:rPr lang="en-US" altLang="de-DE" sz="1600" b="1" dirty="0">
                <a:solidFill>
                  <a:srgbClr val="000000"/>
                </a:solidFill>
              </a:rPr>
              <a:t>, </a:t>
            </a:r>
            <a:r>
              <a:rPr lang="en-US" altLang="de-DE" sz="1600" b="1" dirty="0" err="1">
                <a:solidFill>
                  <a:srgbClr val="000000"/>
                </a:solidFill>
              </a:rPr>
              <a:t>Pawel</a:t>
            </a:r>
            <a:r>
              <a:rPr lang="en-US" altLang="de-DE" sz="1600" b="1" dirty="0">
                <a:solidFill>
                  <a:srgbClr val="000000"/>
                </a:solidFill>
              </a:rPr>
              <a:t> </a:t>
            </a:r>
            <a:r>
              <a:rPr lang="en-US" altLang="de-DE" sz="1600" b="1" dirty="0" err="1" smtClean="0">
                <a:solidFill>
                  <a:srgbClr val="000000"/>
                </a:solidFill>
              </a:rPr>
              <a:t>Kamiński</a:t>
            </a:r>
            <a:r>
              <a:rPr lang="en-US" altLang="de-DE" sz="1600" b="1" dirty="0">
                <a:solidFill>
                  <a:srgbClr val="000000"/>
                </a:solidFill>
              </a:rPr>
              <a:t>, </a:t>
            </a:r>
            <a:r>
              <a:rPr lang="en-US" altLang="de-DE" sz="1600" b="1" dirty="0" smtClean="0">
                <a:solidFill>
                  <a:srgbClr val="000000"/>
                </a:solidFill>
              </a:rPr>
              <a:t>Kevin </a:t>
            </a:r>
            <a:r>
              <a:rPr lang="en-US" altLang="de-DE" sz="1600" b="1" dirty="0">
                <a:solidFill>
                  <a:srgbClr val="000000"/>
                </a:solidFill>
              </a:rPr>
              <a:t>Lauer, </a:t>
            </a:r>
            <a:r>
              <a:rPr lang="en-US" altLang="de-DE" sz="1600" b="1" dirty="0" smtClean="0">
                <a:solidFill>
                  <a:srgbClr val="000000"/>
                </a:solidFill>
              </a:rPr>
              <a:t>Alexander </a:t>
            </a:r>
            <a:r>
              <a:rPr lang="en-US" altLang="de-DE" sz="1600" b="1" dirty="0" err="1" smtClean="0">
                <a:solidFill>
                  <a:srgbClr val="000000"/>
                </a:solidFill>
              </a:rPr>
              <a:t>Lawerenz</a:t>
            </a:r>
            <a:r>
              <a:rPr lang="en-US" altLang="de-DE" sz="1600" b="1" dirty="0" smtClean="0">
                <a:solidFill>
                  <a:srgbClr val="000000"/>
                </a:solidFill>
              </a:rPr>
              <a:t>, </a:t>
            </a:r>
            <a:r>
              <a:rPr lang="en-US" altLang="de-DE" sz="1600" b="1" dirty="0">
                <a:solidFill>
                  <a:srgbClr val="000000"/>
                </a:solidFill>
              </a:rPr>
              <a:t>Ralf </a:t>
            </a:r>
            <a:r>
              <a:rPr lang="en-US" altLang="de-DE" sz="1600" b="1" dirty="0" err="1" smtClean="0">
                <a:solidFill>
                  <a:srgbClr val="000000"/>
                </a:solidFill>
              </a:rPr>
              <a:t>Röder</a:t>
            </a:r>
            <a:r>
              <a:rPr lang="en-US" altLang="de-DE" sz="1600" b="1" dirty="0">
                <a:solidFill>
                  <a:srgbClr val="000000"/>
                </a:solidFill>
              </a:rPr>
              <a:t>, Tobias </a:t>
            </a:r>
            <a:r>
              <a:rPr lang="en-US" altLang="de-DE" sz="1600" b="1" dirty="0" smtClean="0">
                <a:solidFill>
                  <a:srgbClr val="000000"/>
                </a:solidFill>
              </a:rPr>
              <a:t>Wittig</a:t>
            </a:r>
            <a:endParaRPr lang="en-US" altLang="de-DE" sz="1600" b="1" dirty="0">
              <a:solidFill>
                <a:srgbClr val="00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355976" y="3970174"/>
            <a:ext cx="4483517" cy="1809903"/>
            <a:chOff x="4509365" y="4149092"/>
            <a:chExt cx="4483517" cy="1809903"/>
          </a:xfrm>
        </p:grpSpPr>
        <p:pic>
          <p:nvPicPr>
            <p:cNvPr id="6" name="Picture 2" descr="http://cms.web.cern.ch/sites/cms.web.cern.ch/files/styles/large/public/field/image/high-pileup-event%20copy-cropped.png?itok=EYBfI3gK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09365" y="4149092"/>
              <a:ext cx="4483517" cy="180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5472115" y="5728163"/>
              <a:ext cx="162095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chemeClr val="bg1"/>
                  </a:solidFill>
                </a:rPr>
                <a:t>Image </a:t>
              </a:r>
              <a:r>
                <a:rPr lang="de-DE" sz="900" dirty="0" err="1">
                  <a:solidFill>
                    <a:schemeClr val="bg1"/>
                  </a:solidFill>
                </a:rPr>
                <a:t>credit</a:t>
              </a:r>
              <a:r>
                <a:rPr lang="de-DE" sz="900" dirty="0">
                  <a:solidFill>
                    <a:schemeClr val="bg1"/>
                  </a:solidFill>
                </a:rPr>
                <a:t>: Andre Holzner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http://www.nitrosil.com/images/nitrosil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9769"/>
            <a:ext cx="1480772" cy="12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://www.nitrosil.com/images/Topsil_Logo_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4403"/>
            <a:ext cx="1696005" cy="4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://www.nitrosil.com/images/itme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032"/>
            <a:ext cx="1144145" cy="6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ismst.org/fileadmin/img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70" y="797875"/>
            <a:ext cx="2857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19079"/>
          <a:stretch/>
        </p:blipFill>
        <p:spPr>
          <a:xfrm>
            <a:off x="1115616" y="3909684"/>
            <a:ext cx="1834994" cy="1839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700807"/>
            <a:ext cx="8356600" cy="4392017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The studies were partially supported by the Polish Centre for Research and Development within the framework of the </a:t>
            </a:r>
            <a:r>
              <a:rPr lang="en-US" i="1" dirty="0" err="1"/>
              <a:t>NitroSil</a:t>
            </a:r>
            <a:r>
              <a:rPr lang="en-US" i="1" dirty="0"/>
              <a:t> project  (ID: 208346) financed by the Program for Applied Research under Contract No. PBS2/A9/26/2014</a:t>
            </a:r>
            <a:r>
              <a:rPr lang="en-US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5" name="Picture 3" descr="http://www.nitrosil.com/images/nitrosi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2088232" cy="17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1pPr>
            <a:lvl2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de-DE" sz="2600" dirty="0" smtClean="0">
                <a:solidFill>
                  <a:srgbClr val="000000"/>
                </a:solidFill>
              </a:rPr>
              <a:t>Status “</a:t>
            </a:r>
            <a:r>
              <a:rPr lang="en-US" altLang="de-DE" sz="2600" dirty="0" err="1" smtClean="0">
                <a:solidFill>
                  <a:srgbClr val="000000"/>
                </a:solidFill>
              </a:rPr>
              <a:t>NitroStrip</a:t>
            </a:r>
            <a:r>
              <a:rPr lang="en-US" altLang="de-DE" sz="2600" dirty="0" smtClean="0">
                <a:solidFill>
                  <a:srgbClr val="000000"/>
                </a:solidFill>
              </a:rPr>
              <a:t>” Project</a:t>
            </a:r>
            <a:endParaRPr lang="en-US" altLang="de-DE" sz="2200" dirty="0">
              <a:solidFill>
                <a:srgbClr val="000000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de-DE" sz="1600" b="1" dirty="0" smtClean="0">
                <a:solidFill>
                  <a:srgbClr val="000000"/>
                </a:solidFill>
              </a:rPr>
              <a:t>Alexander for the </a:t>
            </a:r>
            <a:r>
              <a:rPr lang="en-US" altLang="de-DE" sz="1600" b="1" dirty="0" err="1" smtClean="0">
                <a:solidFill>
                  <a:srgbClr val="000000"/>
                </a:solidFill>
              </a:rPr>
              <a:t>NitroStrip</a:t>
            </a:r>
            <a:r>
              <a:rPr lang="en-US" altLang="de-DE" sz="1600" b="1" dirty="0" smtClean="0">
                <a:solidFill>
                  <a:srgbClr val="000000"/>
                </a:solidFill>
              </a:rPr>
              <a:t> Collaboration</a:t>
            </a:r>
            <a:endParaRPr lang="en-US" altLang="de-DE" sz="1600" b="1" dirty="0">
              <a:solidFill>
                <a:srgbClr val="0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933056"/>
            <a:ext cx="3185530" cy="2221162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4427984" y="4138685"/>
            <a:ext cx="4483517" cy="1809903"/>
            <a:chOff x="4509365" y="4149092"/>
            <a:chExt cx="4483517" cy="1809903"/>
          </a:xfrm>
        </p:grpSpPr>
        <p:pic>
          <p:nvPicPr>
            <p:cNvPr id="6" name="Picture 2" descr="http://cms.web.cern.ch/sites/cms.web.cern.ch/files/styles/large/public/field/image/high-pileup-event%20copy-cropped.png?itok=EYBfI3gK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09365" y="4149092"/>
              <a:ext cx="4483517" cy="180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5472115" y="5728163"/>
              <a:ext cx="162095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dirty="0">
                  <a:solidFill>
                    <a:srgbClr val="FFFFFF"/>
                  </a:solidFill>
                </a:rPr>
                <a:t>Image </a:t>
              </a:r>
              <a:r>
                <a:rPr lang="de-DE" sz="900" dirty="0" err="1">
                  <a:solidFill>
                    <a:srgbClr val="FFFFFF"/>
                  </a:solidFill>
                </a:rPr>
                <a:t>credit</a:t>
              </a:r>
              <a:r>
                <a:rPr lang="de-DE" sz="900" dirty="0">
                  <a:solidFill>
                    <a:srgbClr val="FFFFFF"/>
                  </a:solidFill>
                </a:rPr>
                <a:t>: Andre Holzner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50" name="Picture 2" descr="https://encrypted-tbn1.gstatic.com/images?q=tbn:ANd9GcTQbMnyAnxxLvdMyt7mEnN5i3-h-j8mHSSWJ9_RQpx4K5TVnwE3tcl9qPeh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2" y="244403"/>
            <a:ext cx="644427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cnm barcelon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87" y="476177"/>
            <a:ext cx="1095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gebnis für uni hamburg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23" y="252002"/>
            <a:ext cx="74295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ergebnis für cer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89006"/>
            <a:ext cx="699096" cy="6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www.nitrosil.com/images/itme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97" y="340967"/>
            <a:ext cx="929245" cy="5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6556942" cy="4894262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NitroStrip</a:t>
            </a:r>
            <a:r>
              <a:rPr lang="en-US" dirty="0" smtClean="0"/>
              <a:t>” is the extension of the “</a:t>
            </a:r>
            <a:r>
              <a:rPr lang="en-US" dirty="0" err="1" smtClean="0"/>
              <a:t>NitroSil</a:t>
            </a:r>
            <a:r>
              <a:rPr lang="en-US" dirty="0" smtClean="0"/>
              <a:t>” project, which studies the mitigation of radiation damage in silicon by introduction of nitrogen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NitroSil</a:t>
            </a:r>
            <a:r>
              <a:rPr lang="en-US" dirty="0" smtClean="0"/>
              <a:t>” concentrated on production of FZ:N wafers, defect measurements </a:t>
            </a:r>
            <a:r>
              <a:rPr lang="en-US" dirty="0"/>
              <a:t>which High-Resolution </a:t>
            </a:r>
            <a:r>
              <a:rPr lang="en-US" dirty="0" err="1"/>
              <a:t>Photoinduced</a:t>
            </a:r>
            <a:r>
              <a:rPr lang="en-US" dirty="0"/>
              <a:t> Transient Spectroscopy (HRPITS) </a:t>
            </a:r>
            <a:r>
              <a:rPr lang="en-US" dirty="0" smtClean="0"/>
              <a:t>and characterization of diodes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NitroStrip</a:t>
            </a:r>
            <a:r>
              <a:rPr lang="en-US" dirty="0" smtClean="0"/>
              <a:t>” will perform </a:t>
            </a:r>
            <a:r>
              <a:rPr lang="en-US" b="1" dirty="0" smtClean="0"/>
              <a:t>charge collection </a:t>
            </a:r>
            <a:r>
              <a:rPr lang="en-US" dirty="0" smtClean="0"/>
              <a:t>measurements on </a:t>
            </a:r>
            <a:r>
              <a:rPr lang="en-US" b="1" dirty="0" smtClean="0"/>
              <a:t>strip sensors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  <p:pic>
        <p:nvPicPr>
          <p:cNvPr id="6" name="Picture 3" descr="http://www.nitrosil.com/images/nitrosi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95350"/>
            <a:ext cx="1480772" cy="12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://www.nitrosil.com/images/Topsil_Logo_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33" y="2080125"/>
            <a:ext cx="1696005" cy="4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nitrosil.com/images/itme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692839"/>
            <a:ext cx="1144145" cy="6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“</a:t>
            </a:r>
            <a:r>
              <a:rPr lang="en-US" dirty="0" err="1" smtClean="0"/>
              <a:t>NitroStrip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RD50 Project “</a:t>
            </a:r>
            <a:r>
              <a:rPr lang="en-US" dirty="0" err="1" smtClean="0"/>
              <a:t>NitroStrip</a:t>
            </a:r>
            <a:r>
              <a:rPr lang="en-US" dirty="0" smtClean="0"/>
              <a:t>” has been </a:t>
            </a:r>
            <a:r>
              <a:rPr lang="en-US" b="1" dirty="0" smtClean="0"/>
              <a:t>approved</a:t>
            </a:r>
            <a:r>
              <a:rPr lang="en-US" dirty="0" smtClean="0"/>
              <a:t>!</a:t>
            </a:r>
          </a:p>
          <a:p>
            <a:r>
              <a:rPr lang="en-US" dirty="0" smtClean="0"/>
              <a:t>n-type wafers (300µm) for sensor production are at D&amp;T Microelectronics</a:t>
            </a:r>
          </a:p>
          <a:p>
            <a:pPr lvl="1"/>
            <a:r>
              <a:rPr lang="en-US" dirty="0"/>
              <a:t>6</a:t>
            </a:r>
            <a:r>
              <a:rPr lang="en-US" dirty="0" smtClean="0"/>
              <a:t>x FZ</a:t>
            </a:r>
          </a:p>
          <a:p>
            <a:pPr lvl="1"/>
            <a:r>
              <a:rPr lang="en-US" dirty="0" smtClean="0"/>
              <a:t>6x FZ:N</a:t>
            </a:r>
          </a:p>
          <a:p>
            <a:pPr lvl="1"/>
            <a:r>
              <a:rPr lang="en-US" dirty="0" smtClean="0"/>
              <a:t>6x FZ:O (oxygenation of wafers finished at D&amp;T)</a:t>
            </a:r>
          </a:p>
          <a:p>
            <a:pPr lvl="1"/>
            <a:r>
              <a:rPr lang="en-US" dirty="0" smtClean="0"/>
              <a:t>6x </a:t>
            </a:r>
            <a:r>
              <a:rPr lang="en-US" dirty="0" err="1" smtClean="0"/>
              <a:t>MCz</a:t>
            </a:r>
            <a:endParaRPr lang="en-US" dirty="0" smtClean="0"/>
          </a:p>
          <a:p>
            <a:r>
              <a:rPr lang="en-US" dirty="0" smtClean="0"/>
              <a:t>RD50-C masks with small modifications are used to mainly produce mini-strip sensors (80µm pitch, ~1cm length, 26 per wafer)</a:t>
            </a:r>
          </a:p>
          <a:p>
            <a:pPr lvl="1"/>
            <a:r>
              <a:rPr lang="en-US" dirty="0" smtClean="0"/>
              <a:t>masks are produced and ready to use</a:t>
            </a:r>
          </a:p>
          <a:p>
            <a:r>
              <a:rPr lang="en-US" dirty="0" smtClean="0"/>
              <a:t>Production will start soon, but last ~3-4 months due to heavy load of production line and holiday period…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NitroStrip</a:t>
            </a:r>
            <a:r>
              <a:rPr lang="en-US" dirty="0" smtClean="0"/>
              <a:t>” activities</a:t>
            </a:r>
            <a:endParaRPr lang="en-US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317191"/>
              </p:ext>
            </p:extLst>
          </p:nvPr>
        </p:nvGraphicFramePr>
        <p:xfrm>
          <a:off x="390525" y="1820979"/>
          <a:ext cx="8285931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4090"/>
                <a:gridCol w="3249776"/>
                <a:gridCol w="1672065"/>
              </a:tblGrid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Activity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Institute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Leader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Mask </a:t>
                      </a:r>
                      <a:r>
                        <a:rPr lang="en-US" sz="1600" dirty="0" smtClean="0">
                          <a:effectLst/>
                        </a:rPr>
                        <a:t>design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CNM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G. </a:t>
                      </a:r>
                      <a:r>
                        <a:rPr lang="en-US" sz="1600" dirty="0" err="1" smtClean="0">
                          <a:effectLst/>
                        </a:rPr>
                        <a:t>Pellegrini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Oxygenation and processing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D&amp;T Microelectronics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J. Rafi      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Electrical characterization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CERN, UFR, UHH, KIT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S. Kühn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CC measurements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CERN, UFR, KIT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A. Dierlamm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TCT measurements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CERN, UHH, KIT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M. Moll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TSC measurements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UHH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E. Fretwurst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e-TCT measurements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CERN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M. Moll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Irradiations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KIT, CERN</a:t>
                      </a:r>
                      <a:endParaRPr lang="de-DE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A. </a:t>
                      </a:r>
                      <a:r>
                        <a:rPr lang="en-US" sz="1600" dirty="0" err="1">
                          <a:effectLst/>
                        </a:rPr>
                        <a:t>Dierlamm</a:t>
                      </a:r>
                      <a:endParaRPr lang="de-DE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59632" y="4941168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Estimated project costs: 	26.5k€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Granted RD50 funds: 	18.5k€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 details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Metal strips with overhang (11µm)</a:t>
            </a:r>
          </a:p>
          <a:p>
            <a:r>
              <a:rPr lang="en-US" dirty="0" smtClean="0"/>
              <a:t>Wider wire-bond pads (50µm)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58892"/>
            <a:ext cx="5193542" cy="36101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61025"/>
          <a:stretch/>
        </p:blipFill>
        <p:spPr>
          <a:xfrm>
            <a:off x="6588224" y="884637"/>
            <a:ext cx="1859889" cy="54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Oxygenation results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4"/>
            <a:ext cx="4539927" cy="129894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12h @1150ºC in </a:t>
            </a:r>
            <a:r>
              <a:rPr lang="pt-BR" dirty="0" smtClean="0"/>
              <a:t>O2 (Oxygenation) </a:t>
            </a:r>
            <a:r>
              <a:rPr lang="pt-BR" dirty="0"/>
              <a:t>+ 48h @1150ºC in </a:t>
            </a:r>
            <a:r>
              <a:rPr lang="pt-BR" dirty="0" smtClean="0"/>
              <a:t>N2 (Diffusion)</a:t>
            </a:r>
          </a:p>
          <a:p>
            <a:r>
              <a:rPr lang="pt-BR" dirty="0" smtClean="0"/>
              <a:t>Resistivity reduced to ~50%</a:t>
            </a:r>
          </a:p>
          <a:p>
            <a:pPr lvl="1"/>
            <a:r>
              <a:rPr lang="pt-BR" dirty="0" smtClean="0"/>
              <a:t>Already observed previously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9599"/>
          <a:stretch/>
        </p:blipFill>
        <p:spPr>
          <a:xfrm>
            <a:off x="480467" y="3076376"/>
            <a:ext cx="3707332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9399"/>
          <a:stretch/>
        </p:blipFill>
        <p:spPr>
          <a:xfrm>
            <a:off x="5004048" y="3140298"/>
            <a:ext cx="3715547" cy="288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14327" y="579655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Before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897205" y="5796553"/>
            <a:ext cx="1827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After Oxygenation</a:t>
            </a:r>
            <a:br>
              <a:rPr lang="en-US" sz="1600" dirty="0" smtClean="0"/>
            </a:br>
            <a:r>
              <a:rPr lang="en-US" sz="1600" dirty="0" smtClean="0"/>
              <a:t>(-50%)</a:t>
            </a:r>
            <a:endParaRPr lang="en-US" sz="1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624" y="333375"/>
            <a:ext cx="3055752" cy="2679079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7848220" y="1643006"/>
            <a:ext cx="792088" cy="3879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90" y="2500191"/>
            <a:ext cx="5249042" cy="72741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20436731">
            <a:off x="4172612" y="2447860"/>
            <a:ext cx="3150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PSTim"/>
              </a:rPr>
              <a:t>Microelectronics Reliability 40 (2000) 791±794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7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plans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Materials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FZ, FZ:N, FZ:O, </a:t>
            </a:r>
            <a:r>
              <a:rPr lang="en-US" dirty="0" err="1" smtClean="0"/>
              <a:t>MCz</a:t>
            </a:r>
            <a:endParaRPr lang="en-US" dirty="0" smtClean="0"/>
          </a:p>
          <a:p>
            <a:pPr lvl="1"/>
            <a:r>
              <a:rPr lang="en-US" dirty="0" smtClean="0"/>
              <a:t>4x6 wafers: ~150 strip sensors and 120 diodes for each material</a:t>
            </a:r>
          </a:p>
          <a:p>
            <a:r>
              <a:rPr lang="en-US" dirty="0" err="1" smtClean="0">
                <a:solidFill>
                  <a:srgbClr val="92D050"/>
                </a:solidFill>
              </a:rPr>
              <a:t>Fluences</a:t>
            </a:r>
            <a:r>
              <a:rPr lang="en-US" dirty="0" smtClean="0"/>
              <a:t>: </a:t>
            </a:r>
          </a:p>
          <a:p>
            <a:pPr lvl="1"/>
            <a:r>
              <a:rPr lang="en-US" smtClean="0"/>
              <a:t>1x10</a:t>
            </a:r>
            <a:r>
              <a:rPr lang="en-US" baseline="30000" smtClean="0"/>
              <a:t>13</a:t>
            </a:r>
            <a:r>
              <a:rPr lang="en-US" smtClean="0"/>
              <a:t> </a:t>
            </a:r>
            <a:r>
              <a:rPr lang="en-US" dirty="0" smtClean="0"/>
              <a:t>(diodes only for TSC,) 1x10</a:t>
            </a:r>
            <a:r>
              <a:rPr lang="en-US" baseline="30000" dirty="0" smtClean="0"/>
              <a:t>14</a:t>
            </a:r>
            <a:r>
              <a:rPr lang="en-US" dirty="0" smtClean="0"/>
              <a:t>, 5x10</a:t>
            </a:r>
            <a:r>
              <a:rPr lang="en-US" baseline="30000" dirty="0" smtClean="0"/>
              <a:t>14</a:t>
            </a:r>
            <a:r>
              <a:rPr lang="en-US" dirty="0" smtClean="0"/>
              <a:t>, 1x10</a:t>
            </a:r>
            <a:r>
              <a:rPr lang="en-US" baseline="30000" dirty="0" smtClean="0"/>
              <a:t>15</a:t>
            </a:r>
            <a:r>
              <a:rPr lang="en-US" dirty="0" smtClean="0"/>
              <a:t>, 5x10</a:t>
            </a:r>
            <a:r>
              <a:rPr lang="en-US" baseline="30000" dirty="0" smtClean="0"/>
              <a:t>15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Particles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25MeV protons (KIT)</a:t>
            </a:r>
          </a:p>
          <a:p>
            <a:pPr lvl="1"/>
            <a:r>
              <a:rPr lang="en-US" dirty="0" smtClean="0"/>
              <a:t>24 </a:t>
            </a:r>
            <a:r>
              <a:rPr lang="en-US" dirty="0" err="1" smtClean="0"/>
              <a:t>GeV</a:t>
            </a:r>
            <a:r>
              <a:rPr lang="en-US" dirty="0" smtClean="0"/>
              <a:t> protons (CERN)</a:t>
            </a:r>
          </a:p>
          <a:p>
            <a:pPr lvl="1"/>
            <a:r>
              <a:rPr lang="en-US" dirty="0" smtClean="0"/>
              <a:t>reactor neutrons (JSI)</a:t>
            </a:r>
          </a:p>
          <a:p>
            <a:pPr lvl="1"/>
            <a:r>
              <a:rPr lang="en-US" dirty="0" smtClean="0"/>
              <a:t>Co-60</a:t>
            </a:r>
          </a:p>
          <a:p>
            <a:r>
              <a:rPr lang="en-US" dirty="0" smtClean="0"/>
              <a:t>Initial program: 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2 sensors (plus 2 diodes) </a:t>
            </a:r>
            <a:r>
              <a:rPr lang="en-US" dirty="0" smtClean="0"/>
              <a:t>each irradiated with single particle type</a:t>
            </a:r>
          </a:p>
          <a:p>
            <a:pPr lvl="2"/>
            <a:r>
              <a:rPr lang="en-US" dirty="0" smtClean="0"/>
              <a:t>Total: </a:t>
            </a:r>
            <a:r>
              <a:rPr lang="en-US" dirty="0" smtClean="0">
                <a:solidFill>
                  <a:srgbClr val="FFC000"/>
                </a:solidFill>
              </a:rPr>
              <a:t>4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92D050"/>
                </a:solidFill>
              </a:rPr>
              <a:t>4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0000FF"/>
                </a:solidFill>
              </a:rPr>
              <a:t>4 </a:t>
            </a:r>
            <a:r>
              <a:rPr lang="en-US" dirty="0" smtClean="0"/>
              <a:t>x </a:t>
            </a:r>
            <a:r>
              <a:rPr lang="en-US" dirty="0" smtClean="0">
                <a:solidFill>
                  <a:srgbClr val="7030A0"/>
                </a:solidFill>
              </a:rPr>
              <a:t>2</a:t>
            </a:r>
            <a:r>
              <a:rPr lang="en-US" dirty="0" smtClean="0"/>
              <a:t> = 128 sensors (1/4 of production)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3"/>
            <a:ext cx="4738237" cy="4894262"/>
          </a:xfrm>
        </p:spPr>
        <p:txBody>
          <a:bodyPr/>
          <a:lstStyle/>
          <a:p>
            <a:r>
              <a:rPr lang="en-US" dirty="0" smtClean="0"/>
              <a:t>Sensor characterization</a:t>
            </a:r>
          </a:p>
          <a:p>
            <a:pPr lvl="1"/>
            <a:r>
              <a:rPr lang="en-US" dirty="0" smtClean="0"/>
              <a:t>IV, CV on all</a:t>
            </a:r>
          </a:p>
          <a:p>
            <a:pPr lvl="1"/>
            <a:r>
              <a:rPr lang="en-US" dirty="0" smtClean="0"/>
              <a:t>Strip measurements on samples</a:t>
            </a:r>
          </a:p>
          <a:p>
            <a:r>
              <a:rPr lang="en-US" dirty="0" smtClean="0"/>
              <a:t>Read out strip sensors with</a:t>
            </a:r>
          </a:p>
          <a:p>
            <a:pPr lvl="1"/>
            <a:r>
              <a:rPr lang="en-US" dirty="0" err="1" smtClean="0"/>
              <a:t>ALiBaVa</a:t>
            </a:r>
            <a:r>
              <a:rPr lang="en-US" dirty="0" smtClean="0"/>
              <a:t> setup</a:t>
            </a:r>
          </a:p>
          <a:p>
            <a:pPr lvl="1"/>
            <a:r>
              <a:rPr lang="en-US" dirty="0" smtClean="0"/>
              <a:t>Sr90 source </a:t>
            </a:r>
          </a:p>
          <a:p>
            <a:pPr lvl="1"/>
            <a:r>
              <a:rPr lang="en-US" dirty="0" smtClean="0"/>
              <a:t>@ -20°C</a:t>
            </a:r>
          </a:p>
          <a:p>
            <a:r>
              <a:rPr lang="en-US" dirty="0" smtClean="0"/>
              <a:t>CC, cluster size, noise </a:t>
            </a:r>
          </a:p>
          <a:p>
            <a:pPr lvl="1"/>
            <a:r>
              <a:rPr lang="en-US" dirty="0" smtClean="0"/>
              <a:t>vs. voltage </a:t>
            </a:r>
          </a:p>
          <a:p>
            <a:pPr lvl="1"/>
            <a:r>
              <a:rPr lang="en-US" dirty="0" smtClean="0"/>
              <a:t>vs. annealing</a:t>
            </a:r>
            <a:br>
              <a:rPr lang="en-US" dirty="0" smtClean="0"/>
            </a:br>
            <a:r>
              <a:rPr lang="en-US" dirty="0" smtClean="0"/>
              <a:t>min. steps: initial, 2w@RT, 20w@RT</a:t>
            </a:r>
          </a:p>
          <a:p>
            <a:r>
              <a:rPr lang="en-US" dirty="0" smtClean="0"/>
              <a:t>Min. program ~2 days per sensor!</a:t>
            </a:r>
          </a:p>
          <a:p>
            <a:endParaRPr lang="en-US" dirty="0"/>
          </a:p>
        </p:txBody>
      </p:sp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/>
          <a:stretch>
            <a:fillRect/>
          </a:stretch>
        </p:blipFill>
        <p:spPr bwMode="auto">
          <a:xfrm>
            <a:off x="4920617" y="1048460"/>
            <a:ext cx="4112470" cy="230434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80" y="3502910"/>
            <a:ext cx="3266923" cy="258344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032475" y="1045453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FFFF"/>
                </a:solidFill>
              </a:rPr>
              <a:t>ALiBaVa</a:t>
            </a:r>
            <a:r>
              <a:rPr lang="en-US" sz="1400" b="1" dirty="0" smtClean="0">
                <a:solidFill>
                  <a:srgbClr val="FFFFFF"/>
                </a:solidFill>
              </a:rPr>
              <a:t> setup @ KIT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64089" y="5785048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FFFF"/>
                </a:solidFill>
              </a:rPr>
              <a:t>ALiBaVa</a:t>
            </a:r>
            <a:r>
              <a:rPr lang="en-US" sz="1400" b="1" dirty="0" smtClean="0">
                <a:solidFill>
                  <a:srgbClr val="FFFFFF"/>
                </a:solidFill>
              </a:rPr>
              <a:t> setup @ KIT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Status "NitroSil" and "NitroStrip"</a:t>
            </a: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Wafer production will start soon</a:t>
            </a:r>
          </a:p>
          <a:p>
            <a:r>
              <a:rPr lang="en-US" dirty="0" smtClean="0"/>
              <a:t>Production time ~3-4 months</a:t>
            </a:r>
          </a:p>
          <a:p>
            <a:r>
              <a:rPr lang="en-US" dirty="0" smtClean="0"/>
              <a:t>Initial characterizations in autumn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50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</a:t>
            </a:r>
            <a:r>
              <a:rPr lang="en-US" dirty="0" err="1" smtClean="0"/>
              <a:t>NitroSil</a:t>
            </a:r>
            <a:r>
              <a:rPr lang="en-US" dirty="0" smtClean="0"/>
              <a:t>” project evaluates the improvement of radiation hardness of nitrogen doped silicon</a:t>
            </a:r>
          </a:p>
          <a:p>
            <a:r>
              <a:rPr lang="en-US" dirty="0" smtClean="0"/>
              <a:t>Material:</a:t>
            </a:r>
          </a:p>
          <a:p>
            <a:pPr lvl="1"/>
            <a:r>
              <a:rPr lang="en-US" dirty="0" smtClean="0"/>
              <a:t>6mm x 6mm diodes made from n-type FZ, FZ:O and FZ:N wafers (300µm)</a:t>
            </a:r>
          </a:p>
          <a:p>
            <a:r>
              <a:rPr lang="en-US" dirty="0" smtClean="0"/>
              <a:t>Irradiations are preformed at JSI (neutrons) and KIT (23MeV protons)</a:t>
            </a:r>
          </a:p>
          <a:p>
            <a:r>
              <a:rPr lang="en-US" dirty="0" smtClean="0"/>
              <a:t>Here I concentrate on diodes irradiated and measured at KIT!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545" y="3417025"/>
            <a:ext cx="3843000" cy="28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416103"/>
            <a:ext cx="384797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943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  <a:r>
              <a:rPr lang="en-US" dirty="0"/>
              <a:t>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Microelectronics </a:t>
            </a:r>
            <a:r>
              <a:rPr lang="en-US" dirty="0"/>
              <a:t>Reliability 40 (2000) 791±794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873513" cy="19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V distribution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26733"/>
            <a:ext cx="7276951" cy="283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077072"/>
            <a:ext cx="4853507" cy="2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characterization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8068319" cy="1726381"/>
          </a:xfrm>
        </p:spPr>
        <p:txBody>
          <a:bodyPr/>
          <a:lstStyle/>
          <a:p>
            <a:r>
              <a:rPr lang="en-US" dirty="0" smtClean="0"/>
              <a:t>Currents &lt; 1.5nA@250V </a:t>
            </a:r>
          </a:p>
          <a:p>
            <a:r>
              <a:rPr lang="en-US" dirty="0" err="1" smtClean="0"/>
              <a:t>U</a:t>
            </a:r>
            <a:r>
              <a:rPr lang="en-US" baseline="-25000" dirty="0" err="1" smtClean="0"/>
              <a:t>break</a:t>
            </a:r>
            <a:r>
              <a:rPr lang="en-US" dirty="0" smtClean="0"/>
              <a:t> &gt; 400V</a:t>
            </a:r>
          </a:p>
          <a:p>
            <a:r>
              <a:rPr lang="en-US" dirty="0" err="1" smtClean="0"/>
              <a:t>U</a:t>
            </a:r>
            <a:r>
              <a:rPr lang="en-US" baseline="-25000" dirty="0" err="1" smtClean="0"/>
              <a:t>fd</a:t>
            </a:r>
            <a:r>
              <a:rPr lang="en-US" dirty="0" smtClean="0"/>
              <a:t> ~ 145V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34412"/>
              </p:ext>
            </p:extLst>
          </p:nvPr>
        </p:nvGraphicFramePr>
        <p:xfrm>
          <a:off x="390747" y="3543300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Graph" r:id="rId3" imgW="4132800" imgH="2901600" progId="Origin50.Graph">
                  <p:embed/>
                </p:oleObj>
              </mc:Choice>
              <mc:Fallback>
                <p:oleObj name="Graph" r:id="rId3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747" y="3543300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476" y="960250"/>
            <a:ext cx="3433956" cy="255233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24128" y="29249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FZ:N</a:t>
            </a:r>
            <a:endParaRPr lang="en-US" dirty="0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034726"/>
              </p:ext>
            </p:extLst>
          </p:nvPr>
        </p:nvGraphicFramePr>
        <p:xfrm>
          <a:off x="4677322" y="3577480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Graph" r:id="rId6" imgW="4132800" imgH="2901600" progId="Origin50.Graph">
                  <p:embed/>
                </p:oleObj>
              </mc:Choice>
              <mc:Fallback>
                <p:oleObj name="Graph" r:id="rId6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7322" y="3577480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9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04" y="1004601"/>
            <a:ext cx="3516884" cy="26404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vs. 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886140" cy="2603523"/>
          </a:xfrm>
        </p:spPr>
        <p:txBody>
          <a:bodyPr/>
          <a:lstStyle/>
          <a:p>
            <a:r>
              <a:rPr lang="en-US" sz="1800" dirty="0" smtClean="0"/>
              <a:t>I vs. T might reveal off mid-gap defects generating current, if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eff</a:t>
            </a:r>
            <a:r>
              <a:rPr lang="en-US" sz="1800" dirty="0" smtClean="0"/>
              <a:t> differs from 1.21eV</a:t>
            </a:r>
          </a:p>
          <a:p>
            <a:r>
              <a:rPr lang="en-US" sz="1800" dirty="0" smtClean="0"/>
              <a:t>Deviation from linear slope at low T hints to surface currents on all materials</a:t>
            </a:r>
          </a:p>
          <a:p>
            <a:r>
              <a:rPr lang="en-US" sz="1800" dirty="0" smtClean="0"/>
              <a:t>In general,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eff</a:t>
            </a:r>
            <a:r>
              <a:rPr lang="en-US" sz="1800" dirty="0" smtClean="0"/>
              <a:t> higher than 1.21eV (~1.4eV)</a:t>
            </a:r>
          </a:p>
          <a:p>
            <a:pPr lvl="1"/>
            <a:r>
              <a:rPr lang="en-US" sz="1600" dirty="0" smtClean="0"/>
              <a:t>FZ:N shows largest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eff</a:t>
            </a:r>
            <a:r>
              <a:rPr lang="en-US" sz="1600" dirty="0" smtClean="0"/>
              <a:t> of 1.48eV</a:t>
            </a:r>
          </a:p>
          <a:p>
            <a:endParaRPr lang="en-US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72381"/>
            <a:ext cx="3600000" cy="25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74" y="3772381"/>
            <a:ext cx="3600000" cy="2560000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43118"/>
              </p:ext>
            </p:extLst>
          </p:nvPr>
        </p:nvGraphicFramePr>
        <p:xfrm>
          <a:off x="176738" y="4333351"/>
          <a:ext cx="1574328" cy="161925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638224"/>
                <a:gridCol w="432048"/>
                <a:gridCol w="504056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>
                          <a:effectLst/>
                        </a:rPr>
                        <a:t>Diode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>
                          <a:effectLst/>
                        </a:rPr>
                        <a:t>U in V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>
                          <a:effectLst/>
                        </a:rPr>
                        <a:t>E in eV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DR1610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>
                          <a:effectLst/>
                        </a:rPr>
                        <a:t>150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1" u="none" strike="noStrike" dirty="0" smtClean="0">
                          <a:effectLst/>
                        </a:rPr>
                        <a:t>1.37</a:t>
                      </a:r>
                      <a:endParaRPr lang="de-DE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i="1" u="none" strike="noStrike" dirty="0">
                          <a:effectLst/>
                        </a:rPr>
                        <a:t>DR1610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 dirty="0">
                          <a:effectLst/>
                        </a:rPr>
                        <a:t>170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 dirty="0" smtClean="0">
                          <a:effectLst/>
                        </a:rPr>
                        <a:t>1.45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i="1" u="none" strike="noStrike" dirty="0">
                          <a:effectLst/>
                        </a:rPr>
                        <a:t>DR1610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>
                          <a:effectLst/>
                        </a:rPr>
                        <a:t>200</a:t>
                      </a:r>
                      <a:endParaRPr lang="de-DE" sz="1000" b="0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 dirty="0" smtClean="0">
                          <a:effectLst/>
                        </a:rPr>
                        <a:t>1.18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DO1617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1" u="none" strike="noStrike" dirty="0" smtClean="0">
                          <a:effectLst/>
                        </a:rPr>
                        <a:t>1.42</a:t>
                      </a:r>
                      <a:endParaRPr lang="de-DE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DO1617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170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 smtClean="0">
                          <a:effectLst/>
                        </a:rPr>
                        <a:t>1.41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i="1" u="none" strike="noStrike" dirty="0">
                          <a:effectLst/>
                        </a:rPr>
                        <a:t>DO1617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 dirty="0">
                          <a:effectLst/>
                        </a:rPr>
                        <a:t>200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i="1" u="none" strike="noStrike" dirty="0" smtClean="0">
                          <a:effectLst/>
                        </a:rPr>
                        <a:t>1.16</a:t>
                      </a:r>
                      <a:endParaRPr lang="de-DE" sz="1000" b="0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DN161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150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1" u="none" strike="noStrike" dirty="0" smtClean="0">
                          <a:effectLst/>
                        </a:rPr>
                        <a:t>1.48</a:t>
                      </a:r>
                      <a:endParaRPr lang="de-DE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DN161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170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 smtClean="0">
                          <a:effectLst/>
                        </a:rPr>
                        <a:t>1.48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DN161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>
                          <a:effectLst/>
                        </a:rPr>
                        <a:t>200</a:t>
                      </a:r>
                      <a:endParaRPr lang="de-DE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 smtClean="0">
                          <a:effectLst/>
                        </a:rPr>
                        <a:t>1.48</a:t>
                      </a:r>
                      <a:endParaRPr lang="de-DE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7267420" y="186511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0°C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8472521" y="2502158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-20°C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895149" y="920610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  <a:r>
              <a:rPr lang="en-US" sz="1200" dirty="0" smtClean="0"/>
              <a:t>20°C</a:t>
            </a:r>
            <a:endParaRPr lang="en-US" sz="1200" dirty="0"/>
          </a:p>
        </p:txBody>
      </p:sp>
      <p:pic>
        <p:nvPicPr>
          <p:cNvPr id="4098" name="Picture 2" descr="http://ikcms02.fzk.de/probe/plots/36108_36097_36005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54" y="3914955"/>
            <a:ext cx="1224238" cy="8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37686" y="3796460"/>
            <a:ext cx="16419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I~T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exp(-</a:t>
            </a:r>
            <a:r>
              <a:rPr lang="en-US" sz="1200" dirty="0" err="1" smtClean="0"/>
              <a:t>E</a:t>
            </a:r>
            <a:r>
              <a:rPr lang="en-US" sz="1200" baseline="-25000" dirty="0" err="1" smtClean="0"/>
              <a:t>eff</a:t>
            </a:r>
            <a:r>
              <a:rPr lang="en-US" sz="1200" dirty="0" smtClean="0"/>
              <a:t>/(2 k</a:t>
            </a:r>
            <a:r>
              <a:rPr lang="en-US" sz="1200" baseline="-25000" dirty="0" smtClean="0"/>
              <a:t>B</a:t>
            </a:r>
            <a:r>
              <a:rPr lang="en-US" sz="1200" dirty="0" smtClean="0"/>
              <a:t> T))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12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the </a:t>
            </a:r>
            <a:r>
              <a:rPr lang="en-US" dirty="0" err="1" smtClean="0"/>
              <a:t>NitroSil</a:t>
            </a:r>
            <a:r>
              <a:rPr lang="en-US" dirty="0" smtClean="0"/>
              <a:t> project KIT irradiated 5 sets of up to 10 diodes with 23MeV protons</a:t>
            </a:r>
          </a:p>
          <a:p>
            <a:pPr lvl="1"/>
            <a:r>
              <a:rPr lang="en-US" dirty="0" smtClean="0"/>
              <a:t>Set 1 (5 diodes): 	0.5x10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</a:p>
          <a:p>
            <a:pPr lvl="1"/>
            <a:r>
              <a:rPr lang="en-US" dirty="0"/>
              <a:t>Set </a:t>
            </a:r>
            <a:r>
              <a:rPr lang="en-US" dirty="0" smtClean="0"/>
              <a:t>2 (10 </a:t>
            </a:r>
            <a:r>
              <a:rPr lang="en-US" dirty="0"/>
              <a:t>diodes): </a:t>
            </a:r>
            <a:r>
              <a:rPr lang="en-US" dirty="0" smtClean="0"/>
              <a:t>	1.0x10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  <a:endParaRPr lang="en-US" dirty="0"/>
          </a:p>
          <a:p>
            <a:pPr lvl="1"/>
            <a:r>
              <a:rPr lang="en-US" dirty="0"/>
              <a:t>Set </a:t>
            </a:r>
            <a:r>
              <a:rPr lang="en-US" dirty="0" smtClean="0"/>
              <a:t>3 (10 </a:t>
            </a:r>
            <a:r>
              <a:rPr lang="en-US" dirty="0"/>
              <a:t>diodes): 	</a:t>
            </a:r>
            <a:r>
              <a:rPr lang="en-US" dirty="0" smtClean="0"/>
              <a:t>5.0x10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</a:p>
          <a:p>
            <a:pPr lvl="1"/>
            <a:r>
              <a:rPr lang="en-US" dirty="0"/>
              <a:t>Set </a:t>
            </a:r>
            <a:r>
              <a:rPr lang="en-US" dirty="0" smtClean="0"/>
              <a:t>4 (10 </a:t>
            </a:r>
            <a:r>
              <a:rPr lang="en-US" dirty="0"/>
              <a:t>diodes): </a:t>
            </a:r>
            <a:r>
              <a:rPr lang="en-US" dirty="0" smtClean="0"/>
              <a:t>	1.0x10</a:t>
            </a:r>
            <a:r>
              <a:rPr lang="en-US" baseline="30000" dirty="0" smtClean="0"/>
              <a:t>15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</a:p>
          <a:p>
            <a:pPr lvl="1"/>
            <a:r>
              <a:rPr lang="en-US" dirty="0"/>
              <a:t>Set </a:t>
            </a:r>
            <a:r>
              <a:rPr lang="en-US" dirty="0" smtClean="0"/>
              <a:t>5 (10 </a:t>
            </a:r>
            <a:r>
              <a:rPr lang="en-US" dirty="0"/>
              <a:t>diodes): </a:t>
            </a:r>
            <a:r>
              <a:rPr lang="en-US" dirty="0" smtClean="0"/>
              <a:t>	5.0x10</a:t>
            </a:r>
            <a:r>
              <a:rPr lang="en-US" baseline="30000" dirty="0" smtClean="0"/>
              <a:t>15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 (1 irradiation session to come)</a:t>
            </a:r>
            <a:endParaRPr lang="en-US" dirty="0"/>
          </a:p>
          <a:p>
            <a:r>
              <a:rPr lang="en-US" dirty="0" smtClean="0"/>
              <a:t>Irradiation was performed cold (&lt;-20°C); practically no annealing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94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82835"/>
              </p:ext>
            </p:extLst>
          </p:nvPr>
        </p:nvGraphicFramePr>
        <p:xfrm>
          <a:off x="494792" y="3335362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Graph" r:id="rId3" imgW="4132800" imgH="2901600" progId="Origin50.Graph">
                  <p:embed/>
                </p:oleObj>
              </mc:Choice>
              <mc:Fallback>
                <p:oleObj name="Graph" r:id="rId3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792" y="3335362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after irradiation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</a:t>
            </a:r>
            <a:r>
              <a:rPr lang="en-US" dirty="0" smtClean="0"/>
              <a:t>2: </a:t>
            </a:r>
            <a:r>
              <a:rPr lang="en-US" dirty="0"/>
              <a:t>1.0x10</a:t>
            </a:r>
            <a:r>
              <a:rPr lang="en-US" baseline="30000" dirty="0"/>
              <a:t>14</a:t>
            </a:r>
            <a:r>
              <a:rPr lang="en-US" dirty="0"/>
              <a:t>n</a:t>
            </a:r>
            <a:r>
              <a:rPr lang="en-US" baseline="-25000" dirty="0"/>
              <a:t>eq</a:t>
            </a:r>
            <a:r>
              <a:rPr lang="en-US" dirty="0"/>
              <a:t>/cm²</a:t>
            </a:r>
          </a:p>
          <a:p>
            <a:pPr lvl="1"/>
            <a:r>
              <a:rPr lang="en-US" dirty="0" smtClean="0"/>
              <a:t>Currents very similar (~1.5µA@150V)</a:t>
            </a:r>
          </a:p>
          <a:p>
            <a:pPr lvl="2"/>
            <a:r>
              <a:rPr lang="en-US" dirty="0" smtClean="0"/>
              <a:t>alpha: ~7.8x10</a:t>
            </a:r>
            <a:r>
              <a:rPr lang="en-US" baseline="30000" dirty="0" smtClean="0"/>
              <a:t>-17</a:t>
            </a:r>
            <a:r>
              <a:rPr lang="en-US" dirty="0" smtClean="0"/>
              <a:t> A/cm (guard ring floating, no annealing…)</a:t>
            </a:r>
          </a:p>
          <a:p>
            <a:pPr lvl="1"/>
            <a:r>
              <a:rPr lang="en-US" dirty="0" err="1" smtClean="0"/>
              <a:t>U</a:t>
            </a:r>
            <a:r>
              <a:rPr lang="en-US" baseline="-25000" dirty="0" err="1" smtClean="0"/>
              <a:t>fd</a:t>
            </a:r>
            <a:endParaRPr lang="en-US" baseline="-25000" dirty="0" smtClean="0"/>
          </a:p>
          <a:p>
            <a:pPr lvl="2"/>
            <a:r>
              <a:rPr lang="en-US" dirty="0" smtClean="0"/>
              <a:t>~135V for FZ:N and FZ:O</a:t>
            </a:r>
          </a:p>
          <a:p>
            <a:pPr lvl="2"/>
            <a:r>
              <a:rPr lang="en-US" dirty="0" smtClean="0"/>
              <a:t>~150V for FZ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84753"/>
              </p:ext>
            </p:extLst>
          </p:nvPr>
        </p:nvGraphicFramePr>
        <p:xfrm>
          <a:off x="4688209" y="3335362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Graph" r:id="rId5" imgW="4132800" imgH="2901600" progId="Origin50.Graph">
                  <p:embed/>
                </p:oleObj>
              </mc:Choice>
              <mc:Fallback>
                <p:oleObj name="Graph" r:id="rId5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8209" y="3335362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4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after irradiation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</a:t>
            </a:r>
            <a:r>
              <a:rPr lang="en-US" dirty="0" smtClean="0"/>
              <a:t>3: 5.0x10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  <a:endParaRPr lang="en-US" dirty="0"/>
          </a:p>
          <a:p>
            <a:pPr lvl="1"/>
            <a:r>
              <a:rPr lang="en-US" dirty="0" smtClean="0"/>
              <a:t>Currents very similar (~7.5µA@600V)</a:t>
            </a:r>
          </a:p>
          <a:p>
            <a:pPr lvl="2"/>
            <a:r>
              <a:rPr lang="en-US" dirty="0" smtClean="0"/>
              <a:t>alpha: ~7.8x10</a:t>
            </a:r>
            <a:r>
              <a:rPr lang="en-US" baseline="30000" dirty="0" smtClean="0"/>
              <a:t>-17</a:t>
            </a:r>
            <a:r>
              <a:rPr lang="en-US" dirty="0" smtClean="0"/>
              <a:t> A/cm (guard ring floating, no annealing…)</a:t>
            </a:r>
          </a:p>
          <a:p>
            <a:pPr lvl="1"/>
            <a:r>
              <a:rPr lang="en-US" dirty="0" err="1" smtClean="0"/>
              <a:t>U</a:t>
            </a:r>
            <a:r>
              <a:rPr lang="en-US" baseline="-25000" dirty="0" err="1" smtClean="0"/>
              <a:t>fd</a:t>
            </a:r>
            <a:endParaRPr lang="en-US" baseline="-25000" dirty="0" smtClean="0"/>
          </a:p>
          <a:p>
            <a:pPr lvl="2"/>
            <a:r>
              <a:rPr lang="en-US" dirty="0" smtClean="0"/>
              <a:t>~700V for FZ:N and FZ:O</a:t>
            </a:r>
          </a:p>
          <a:p>
            <a:pPr lvl="2"/>
            <a:r>
              <a:rPr lang="en-US" dirty="0" smtClean="0"/>
              <a:t>~640V for FZ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640108"/>
              </p:ext>
            </p:extLst>
          </p:nvPr>
        </p:nvGraphicFramePr>
        <p:xfrm>
          <a:off x="4788024" y="3367088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Graph" r:id="rId3" imgW="4132800" imgH="2901600" progId="Origin50.Graph">
                  <p:embed/>
                </p:oleObj>
              </mc:Choice>
              <mc:Fallback>
                <p:oleObj name="Graph" r:id="rId3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8024" y="3367088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347925"/>
              </p:ext>
            </p:extLst>
          </p:nvPr>
        </p:nvGraphicFramePr>
        <p:xfrm>
          <a:off x="523937" y="3367087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Graph" r:id="rId5" imgW="4132800" imgH="2901600" progId="Origin50.Graph">
                  <p:embed/>
                </p:oleObj>
              </mc:Choice>
              <mc:Fallback>
                <p:oleObj name="Graph" r:id="rId5" imgW="41328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937" y="3367087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1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TCT measurements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323903" cy="4894262"/>
          </a:xfrm>
        </p:spPr>
        <p:txBody>
          <a:bodyPr/>
          <a:lstStyle/>
          <a:p>
            <a:r>
              <a:rPr lang="en-US" dirty="0" smtClean="0"/>
              <a:t>IR laser to extract CCE and compare among the different materials</a:t>
            </a:r>
          </a:p>
          <a:p>
            <a:r>
              <a:rPr lang="en-US" dirty="0" smtClean="0"/>
              <a:t>In preparation…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28800"/>
            <a:ext cx="36004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Irradiated diodes of FZ, FZ:O and FZ:N material in hands</a:t>
            </a:r>
          </a:p>
          <a:p>
            <a:r>
              <a:rPr lang="en-US" dirty="0" smtClean="0"/>
              <a:t>First measurements done</a:t>
            </a:r>
          </a:p>
          <a:p>
            <a:pPr lvl="1"/>
            <a:r>
              <a:rPr lang="en-US" dirty="0" smtClean="0"/>
              <a:t>Quality of diodes very good</a:t>
            </a:r>
          </a:p>
          <a:p>
            <a:pPr lvl="1"/>
            <a:r>
              <a:rPr lang="en-US" dirty="0" smtClean="0"/>
              <a:t>Differences in currents and full depletion voltages not large up to now</a:t>
            </a:r>
          </a:p>
          <a:p>
            <a:endParaRPr lang="en-US" dirty="0" smtClean="0"/>
          </a:p>
          <a:p>
            <a:r>
              <a:rPr lang="en-US" dirty="0" smtClean="0"/>
              <a:t>Next:</a:t>
            </a:r>
          </a:p>
          <a:p>
            <a:pPr lvl="1"/>
            <a:r>
              <a:rPr lang="en-US" dirty="0" smtClean="0"/>
              <a:t>Complete initial IV and CV measurements</a:t>
            </a:r>
          </a:p>
          <a:p>
            <a:pPr lvl="1"/>
            <a:r>
              <a:rPr lang="en-US" dirty="0" smtClean="0"/>
              <a:t>Add annealing steps</a:t>
            </a:r>
          </a:p>
          <a:p>
            <a:pPr lvl="1"/>
            <a:r>
              <a:rPr lang="en-US" dirty="0" smtClean="0"/>
              <a:t>Perform TCT measurements to extract CCE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Status "NitroSil" and "NitroStrip"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695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KIT-PPT_Master_en_2016</Template>
  <TotalTime>0</TotalTime>
  <Words>1036</Words>
  <Application>Microsoft Office PowerPoint</Application>
  <PresentationFormat>Bildschirmpräsentation (4:3)</PresentationFormat>
  <Paragraphs>207</Paragraphs>
  <Slides>22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AdvPSTim</vt:lpstr>
      <vt:lpstr>Arial</vt:lpstr>
      <vt:lpstr>Times</vt:lpstr>
      <vt:lpstr>Times New Roman</vt:lpstr>
      <vt:lpstr>Verdana</vt:lpstr>
      <vt:lpstr>KIT-PPT_Master_en_2016</vt:lpstr>
      <vt:lpstr>Graph</vt:lpstr>
      <vt:lpstr>PowerPoint-Präsentation</vt:lpstr>
      <vt:lpstr>Introduction</vt:lpstr>
      <vt:lpstr>Initial characterization</vt:lpstr>
      <vt:lpstr>I vs. T</vt:lpstr>
      <vt:lpstr>Irradiations</vt:lpstr>
      <vt:lpstr>Characterization after irradiation</vt:lpstr>
      <vt:lpstr>Characterization after irradiation</vt:lpstr>
      <vt:lpstr>TCT measurements</vt:lpstr>
      <vt:lpstr>Summary and Outlook</vt:lpstr>
      <vt:lpstr>Acknowledgment</vt:lpstr>
      <vt:lpstr>PowerPoint-Präsentation</vt:lpstr>
      <vt:lpstr>Introduction</vt:lpstr>
      <vt:lpstr>Status of “NitroStrip”</vt:lpstr>
      <vt:lpstr>“NitroStrip” activities</vt:lpstr>
      <vt:lpstr>Mask details</vt:lpstr>
      <vt:lpstr>Oxygenation results</vt:lpstr>
      <vt:lpstr>Irradiation plans</vt:lpstr>
      <vt:lpstr>Measurements</vt:lpstr>
      <vt:lpstr>Outlook</vt:lpstr>
      <vt:lpstr>spares</vt:lpstr>
      <vt:lpstr>Materials from  Microelectronics Reliability 40 (2000) 791±794</vt:lpstr>
      <vt:lpstr>Reminder V distribution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aldi</dc:creator>
  <cp:lastModifiedBy>aldi</cp:lastModifiedBy>
  <cp:revision>152</cp:revision>
  <dcterms:created xsi:type="dcterms:W3CDTF">2015-12-01T08:25:03Z</dcterms:created>
  <dcterms:modified xsi:type="dcterms:W3CDTF">2016-06-06T06:52:45Z</dcterms:modified>
</cp:coreProperties>
</file>