
<file path=[Content_Types].xml><?xml version="1.0" encoding="utf-8"?>
<Types xmlns="http://schemas.openxmlformats.org/package/2006/content-types">
  <Default Extension="png" ContentType="image/png"/>
  <Default Extension="wmf" ContentType="image/x-wmf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67" r:id="rId2"/>
    <p:sldId id="272" r:id="rId3"/>
    <p:sldId id="273" r:id="rId4"/>
    <p:sldId id="274" r:id="rId5"/>
    <p:sldId id="275" r:id="rId6"/>
    <p:sldId id="276" r:id="rId7"/>
    <p:sldId id="277" r:id="rId8"/>
    <p:sldId id="265" r:id="rId9"/>
    <p:sldId id="266" r:id="rId10"/>
    <p:sldId id="262" r:id="rId11"/>
    <p:sldId id="260" r:id="rId12"/>
    <p:sldId id="263" r:id="rId13"/>
    <p:sldId id="264" r:id="rId14"/>
    <p:sldId id="258" r:id="rId15"/>
    <p:sldId id="271" r:id="rId16"/>
    <p:sldId id="270" r:id="rId17"/>
    <p:sldId id="278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67" d="100"/>
          <a:sy n="67" d="100"/>
        </p:scale>
        <p:origin x="-1392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F987E2-B5AB-4BAC-BE37-2EBEF267D406}" type="datetimeFigureOut">
              <a:rPr lang="en-US" smtClean="0"/>
              <a:t>6/7/2016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25748E-BA65-493E-8C56-D6B0E1F07C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5274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Hartmut F.-W. Sadrozinski, UFSD, 28th RD50 Meeting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CDB67-F135-4441-B5E7-38365E4443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5280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Hartmut F.-W. Sadrozinski, UFSD, 28th RD50 Meeting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CDB67-F135-4441-B5E7-38365E4443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1604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Hartmut F.-W. Sadrozinski, UFSD, 28th RD50 Meeting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CDB67-F135-4441-B5E7-38365E4443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35382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STD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82649" y="6541558"/>
            <a:ext cx="558151" cy="3164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lang="en-US" sz="1600" smtClean="0">
                <a:solidFill>
                  <a:schemeClr val="accent1"/>
                </a:solidFill>
              </a:defRPr>
            </a:lvl1pPr>
          </a:lstStyle>
          <a:p>
            <a:pPr algn="l"/>
            <a:fld id="{D42BACD5-DBBC-4041-9454-70A8D25A0F7B}" type="slidenum">
              <a:rPr>
                <a:solidFill>
                  <a:srgbClr val="4F81BD"/>
                </a:solidFill>
              </a:rPr>
              <a:pPr algn="l"/>
              <a:t>‹#›</a:t>
            </a:fld>
            <a:endParaRPr dirty="0">
              <a:solidFill>
                <a:srgbClr val="4F81BD"/>
              </a:solidFill>
            </a:endParaRPr>
          </a:p>
        </p:txBody>
      </p:sp>
      <p:sp>
        <p:nvSpPr>
          <p:cNvPr id="10" name="Rectangle 9"/>
          <p:cNvSpPr>
            <a:spLocks/>
          </p:cNvSpPr>
          <p:nvPr userDrawn="1"/>
        </p:nvSpPr>
        <p:spPr>
          <a:xfrm>
            <a:off x="234340" y="914400"/>
            <a:ext cx="48431" cy="488389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4"/>
          </p:nvPr>
        </p:nvSpPr>
        <p:spPr>
          <a:xfrm rot="16200000">
            <a:off x="-2696203" y="3217440"/>
            <a:ext cx="5638800" cy="270719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smtClean="0">
                <a:solidFill>
                  <a:prstClr val="white">
                    <a:lumMod val="50000"/>
                  </a:prstClr>
                </a:solidFill>
              </a:rPr>
              <a:t>Hartmut F.-W. Sadrozinski, UFSD, 28th RD50 Meeting</a:t>
            </a:r>
            <a:endParaRPr lang="en-US" dirty="0">
              <a:solidFill>
                <a:prstClr val="white">
                  <a:lumMod val="50000"/>
                </a:prstClr>
              </a:solidFill>
            </a:endParaRPr>
          </a:p>
        </p:txBody>
      </p:sp>
      <p:cxnSp>
        <p:nvCxnSpPr>
          <p:cNvPr id="3" name="Straight Connector 2"/>
          <p:cNvCxnSpPr/>
          <p:nvPr userDrawn="1"/>
        </p:nvCxnSpPr>
        <p:spPr>
          <a:xfrm>
            <a:off x="2061964" y="641762"/>
            <a:ext cx="5366573" cy="0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6"/>
          <p:cNvSpPr>
            <a:spLocks noGrp="1"/>
          </p:cNvSpPr>
          <p:nvPr>
            <p:ph type="body" sz="quarter" idx="15"/>
          </p:nvPr>
        </p:nvSpPr>
        <p:spPr>
          <a:xfrm>
            <a:off x="283183" y="76200"/>
            <a:ext cx="8860817" cy="641762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3200">
                <a:solidFill>
                  <a:srgbClr val="800000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pic>
        <p:nvPicPr>
          <p:cNvPr id="9" name="Picture 21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334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352645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Hartmut F.-W. Sadrozinski, UFSD, 28th RD50 Meeting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CDB67-F135-4441-B5E7-38365E4443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1669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Hartmut F.-W. Sadrozinski, UFSD, 28th RD50 Meeting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CDB67-F135-4441-B5E7-38365E4443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09792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Hartmut F.-W. Sadrozinski, UFSD, 28th RD50 Meeting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CDB67-F135-4441-B5E7-38365E4443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09439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Hartmut F.-W. Sadrozinski, UFSD, 28th RD50 Meeting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CDB67-F135-4441-B5E7-38365E4443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28000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Hartmut F.-W. Sadrozinski, UFSD, 28th RD50 Meeting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CDB67-F135-4441-B5E7-38365E4443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5401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Hartmut F.-W. Sadrozinski, UFSD, 28th RD50 Meeting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CDB67-F135-4441-B5E7-38365E4443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15467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Hartmut F.-W. Sadrozinski, UFSD, 28th RD50 Meeting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CDB67-F135-4441-B5E7-38365E4443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5678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Hartmut F.-W. Sadrozinski, UFSD, 28th RD50 Meeting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CDB67-F135-4441-B5E7-38365E4443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056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Hartmut F.-W. Sadrozinski, UFSD, 28th RD50 Meeting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0CDB67-F135-4441-B5E7-38365E4443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0309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7" Type="http://schemas.openxmlformats.org/officeDocument/2006/relationships/image" Target="../media/image2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.gif"/><Relationship Id="rId7" Type="http://schemas.openxmlformats.org/officeDocument/2006/relationships/image" Target="../media/image29.png"/><Relationship Id="rId2" Type="http://schemas.openxmlformats.org/officeDocument/2006/relationships/hyperlink" Target="http://sensl.com/downloads/ds/DS-MicroCseries.pdf" TargetMode="Externa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8.jpe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8.png"/><Relationship Id="rId4" Type="http://schemas.openxmlformats.org/officeDocument/2006/relationships/image" Target="../media/image3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7" Type="http://schemas.openxmlformats.org/officeDocument/2006/relationships/image" Target="../media/image37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61591" y="1066800"/>
            <a:ext cx="84582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dirty="0" smtClean="0">
                <a:solidFill>
                  <a:schemeClr val="tx2"/>
                </a:solidFill>
              </a:rPr>
              <a:t>Progress </a:t>
            </a:r>
          </a:p>
          <a:p>
            <a:r>
              <a:rPr lang="en-US" sz="4800" b="1" dirty="0" smtClean="0">
                <a:solidFill>
                  <a:schemeClr val="tx2"/>
                </a:solidFill>
              </a:rPr>
              <a:t>in Ultra-Fast Silicon Detectors</a:t>
            </a:r>
            <a:endParaRPr lang="en-US" sz="4800" b="1" dirty="0">
              <a:solidFill>
                <a:schemeClr val="tx2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95300" y="4267200"/>
            <a:ext cx="84201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kern="0" dirty="0" smtClean="0">
                <a:solidFill>
                  <a:schemeClr val="tx2"/>
                </a:solidFill>
                <a:latin typeface="Arial"/>
              </a:rPr>
              <a:t>Measurement of the LGAD gain with 3 different methods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kern="0" dirty="0" smtClean="0">
                <a:solidFill>
                  <a:schemeClr val="tx2"/>
                </a:solidFill>
                <a:latin typeface="Arial"/>
              </a:rPr>
              <a:t>Development of a UFSD test station based on </a:t>
            </a:r>
            <a:r>
              <a:rPr lang="en-US" sz="2400" kern="0" baseline="30000" dirty="0">
                <a:solidFill>
                  <a:srgbClr val="1F497D"/>
                </a:solidFill>
                <a:latin typeface="Arial"/>
              </a:rPr>
              <a:t>90</a:t>
            </a:r>
            <a:r>
              <a:rPr lang="en-US" sz="2400" kern="0" dirty="0">
                <a:solidFill>
                  <a:srgbClr val="1F497D"/>
                </a:solidFill>
                <a:latin typeface="Arial"/>
              </a:rPr>
              <a:t>Sr </a:t>
            </a:r>
            <a:r>
              <a:rPr lang="el-GR" sz="2400" kern="0" dirty="0" smtClean="0">
                <a:solidFill>
                  <a:srgbClr val="1F497D"/>
                </a:solidFill>
                <a:latin typeface="Arial"/>
              </a:rPr>
              <a:t>β</a:t>
            </a:r>
            <a:endParaRPr lang="en-US" sz="2400" kern="0" dirty="0" smtClean="0">
              <a:solidFill>
                <a:schemeClr val="tx2"/>
              </a:solidFill>
              <a:latin typeface="Arial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kern="0" dirty="0" smtClean="0">
                <a:solidFill>
                  <a:schemeClr val="tx2"/>
                </a:solidFill>
                <a:latin typeface="Arial"/>
              </a:rPr>
              <a:t>Measurement of the timing resolution of 75µm thick LGADs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D42BACD5-DBBC-4041-9454-70A8D25A0F7B}" type="slidenum">
              <a:rPr lang="en-US" smtClean="0">
                <a:solidFill>
                  <a:srgbClr val="4F81BD"/>
                </a:solidFill>
              </a:rPr>
              <a:pPr algn="l"/>
              <a:t>1</a:t>
            </a:fld>
            <a:endParaRPr lang="en-US" dirty="0">
              <a:solidFill>
                <a:srgbClr val="4F81BD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4"/>
          </p:nvPr>
        </p:nvSpPr>
        <p:spPr>
          <a:xfrm rot="16200000">
            <a:off x="-2696203" y="3369840"/>
            <a:ext cx="5638800" cy="270719"/>
          </a:xfrm>
        </p:spPr>
        <p:txBody>
          <a:bodyPr/>
          <a:lstStyle/>
          <a:p>
            <a:r>
              <a:rPr lang="en-US" smtClean="0">
                <a:solidFill>
                  <a:prstClr val="white">
                    <a:lumMod val="50000"/>
                  </a:prstClr>
                </a:solidFill>
              </a:rPr>
              <a:t>Hartmut F.-W. Sadrozinski, UFSD, 28th RD50 Meeting</a:t>
            </a:r>
            <a:endParaRPr lang="en-US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61591" y="2895600"/>
            <a:ext cx="86868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tx2"/>
                </a:solidFill>
              </a:rPr>
              <a:t>Hartmut F</a:t>
            </a:r>
            <a:r>
              <a:rPr lang="en-US" sz="2400" b="1" dirty="0" smtClean="0">
                <a:solidFill>
                  <a:schemeClr val="tx2"/>
                </a:solidFill>
              </a:rPr>
              <a:t>.-W</a:t>
            </a:r>
            <a:r>
              <a:rPr lang="en-US" sz="2400" b="1" dirty="0">
                <a:solidFill>
                  <a:schemeClr val="tx2"/>
                </a:solidFill>
              </a:rPr>
              <a:t>. Sadrozinski </a:t>
            </a:r>
            <a:endParaRPr lang="en-US" sz="2400" b="1" dirty="0" smtClean="0">
              <a:solidFill>
                <a:schemeClr val="tx2"/>
              </a:solidFill>
            </a:endParaRPr>
          </a:p>
          <a:p>
            <a:r>
              <a:rPr lang="en-US" i="1" dirty="0">
                <a:solidFill>
                  <a:schemeClr val="tx2"/>
                </a:solidFill>
              </a:rPr>
              <a:t>SCIPP, Univ. of California Santa Cruz, CA 95064, </a:t>
            </a:r>
            <a:r>
              <a:rPr lang="en-US" i="1" dirty="0" smtClean="0">
                <a:solidFill>
                  <a:schemeClr val="tx2"/>
                </a:solidFill>
              </a:rPr>
              <a:t>USA</a:t>
            </a:r>
            <a:r>
              <a:rPr lang="en-US" dirty="0">
                <a:solidFill>
                  <a:schemeClr val="tx2"/>
                </a:solidFill>
              </a:rPr>
              <a:t/>
            </a:r>
            <a:br>
              <a:rPr lang="en-US" dirty="0">
                <a:solidFill>
                  <a:schemeClr val="tx2"/>
                </a:solidFill>
              </a:rPr>
            </a:br>
            <a:endParaRPr lang="en-US" i="1" dirty="0">
              <a:solidFill>
                <a:schemeClr val="tx2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43600"/>
            <a:ext cx="645679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008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143000" y="76200"/>
            <a:ext cx="71628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800" b="1" baseline="30000" dirty="0" smtClean="0">
                <a:solidFill>
                  <a:schemeClr val="tx2"/>
                </a:solidFill>
              </a:rPr>
              <a:t>90</a:t>
            </a:r>
            <a:r>
              <a:rPr lang="en-GB" sz="2800" b="1" dirty="0" smtClean="0">
                <a:solidFill>
                  <a:schemeClr val="tx2"/>
                </a:solidFill>
              </a:rPr>
              <a:t>Sr </a:t>
            </a:r>
            <a:r>
              <a:rPr lang="el-GR" sz="2800" b="1" dirty="0">
                <a:solidFill>
                  <a:schemeClr val="tx2"/>
                </a:solidFill>
              </a:rPr>
              <a:t>β </a:t>
            </a:r>
            <a:r>
              <a:rPr lang="en-GB" sz="2800" b="1" dirty="0" smtClean="0">
                <a:solidFill>
                  <a:schemeClr val="tx2"/>
                </a:solidFill>
              </a:rPr>
              <a:t>Telescope (A</a:t>
            </a:r>
            <a:r>
              <a:rPr lang="en-GB" sz="2800" b="1" dirty="0">
                <a:solidFill>
                  <a:schemeClr val="tx2"/>
                </a:solidFill>
              </a:rPr>
              <a:t>. </a:t>
            </a:r>
            <a:r>
              <a:rPr lang="en-GB" sz="2800" b="1" dirty="0" err="1" smtClean="0">
                <a:solidFill>
                  <a:schemeClr val="tx2"/>
                </a:solidFill>
              </a:rPr>
              <a:t>Zatserklyaniy</a:t>
            </a:r>
            <a:r>
              <a:rPr lang="en-GB" sz="2800" b="1" dirty="0" smtClean="0">
                <a:solidFill>
                  <a:schemeClr val="tx2"/>
                </a:solidFill>
              </a:rPr>
              <a:t>, Z. Galloway)</a:t>
            </a:r>
            <a:r>
              <a:rPr lang="en-GB" sz="2800" b="1" dirty="0">
                <a:solidFill>
                  <a:schemeClr val="tx2"/>
                </a:solidFill>
              </a:rPr>
              <a:t/>
            </a:r>
            <a:br>
              <a:rPr lang="en-GB" sz="2800" b="1" dirty="0">
                <a:solidFill>
                  <a:schemeClr val="tx2"/>
                </a:solidFill>
              </a:rPr>
            </a:br>
            <a:r>
              <a:rPr lang="en-GB" sz="2800" b="1" dirty="0">
                <a:solidFill>
                  <a:schemeClr val="tx2"/>
                </a:solidFill>
              </a:rPr>
              <a:t>  </a:t>
            </a:r>
            <a:endParaRPr lang="en-US" sz="1400" dirty="0">
              <a:solidFill>
                <a:schemeClr val="tx2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D42BACD5-DBBC-4041-9454-70A8D25A0F7B}" type="slidenum">
              <a:rPr lang="en-US" smtClean="0">
                <a:solidFill>
                  <a:srgbClr val="4F81BD"/>
                </a:solidFill>
              </a:rPr>
              <a:pPr algn="l"/>
              <a:t>10</a:t>
            </a:fld>
            <a:endParaRPr lang="en-US" dirty="0">
              <a:solidFill>
                <a:srgbClr val="4F81BD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 smtClean="0">
                <a:solidFill>
                  <a:prstClr val="white">
                    <a:lumMod val="50000"/>
                  </a:prstClr>
                </a:solidFill>
              </a:rPr>
              <a:t>Hartmut F.-W. Sadrozinski, UFSD, 28th RD50 Meeting</a:t>
            </a:r>
            <a:endParaRPr lang="en-US" dirty="0">
              <a:solidFill>
                <a:prstClr val="white">
                  <a:lumMod val="50000"/>
                </a:prstClr>
              </a:solidFill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762000"/>
            <a:ext cx="3540233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457200" y="838200"/>
            <a:ext cx="533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b="1" dirty="0" smtClean="0"/>
              <a:t>Stack of LGAD planes and  the trigger plane</a:t>
            </a:r>
            <a:endParaRPr lang="en-US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43600"/>
            <a:ext cx="645679" cy="914400"/>
          </a:xfrm>
          <a:prstGeom prst="rect">
            <a:avLst/>
          </a:prstGeom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295400"/>
            <a:ext cx="4334933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495800"/>
            <a:ext cx="27432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3886200" y="3810000"/>
            <a:ext cx="20989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solidFill>
                  <a:schemeClr val="tx2"/>
                </a:solidFill>
              </a:rPr>
              <a:t>Self-shielded LGAD  </a:t>
            </a:r>
            <a:endParaRPr lang="en-US" sz="1050" dirty="0">
              <a:solidFill>
                <a:schemeClr val="tx2"/>
              </a:solidFill>
            </a:endParaRPr>
          </a:p>
        </p:txBody>
      </p:sp>
      <p:pic>
        <p:nvPicPr>
          <p:cNvPr id="22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4201232"/>
            <a:ext cx="2633005" cy="2582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Arrow Connector 6"/>
          <p:cNvCxnSpPr/>
          <p:nvPr/>
        </p:nvCxnSpPr>
        <p:spPr>
          <a:xfrm flipH="1">
            <a:off x="3352800" y="1295400"/>
            <a:ext cx="381000" cy="1143000"/>
          </a:xfrm>
          <a:prstGeom prst="straightConnector1">
            <a:avLst/>
          </a:prstGeom>
          <a:ln w="254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1134764" y="4038600"/>
            <a:ext cx="21154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 smtClean="0">
                <a:solidFill>
                  <a:schemeClr val="tx2"/>
                </a:solidFill>
              </a:rPr>
              <a:t>Reduced Inductance</a:t>
            </a:r>
            <a:endParaRPr lang="en-US" sz="1050" dirty="0">
              <a:solidFill>
                <a:schemeClr val="tx2"/>
              </a:solidFill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419647" y="4400753"/>
            <a:ext cx="2209800" cy="20950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6477000" y="3886200"/>
            <a:ext cx="21022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 smtClean="0">
                <a:solidFill>
                  <a:schemeClr val="tx2"/>
                </a:solidFill>
              </a:rPr>
              <a:t>Quartz-</a:t>
            </a:r>
            <a:r>
              <a:rPr lang="en-US" b="1" dirty="0" err="1" smtClean="0">
                <a:solidFill>
                  <a:schemeClr val="tx2"/>
                </a:solidFill>
              </a:rPr>
              <a:t>SiPM</a:t>
            </a:r>
            <a:r>
              <a:rPr lang="en-US" b="1" dirty="0" smtClean="0">
                <a:solidFill>
                  <a:schemeClr val="tx2"/>
                </a:solidFill>
              </a:rPr>
              <a:t> Trigger</a:t>
            </a:r>
            <a:endParaRPr lang="en-US" sz="105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0989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143000" y="76200"/>
            <a:ext cx="71628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tx2"/>
                </a:solidFill>
              </a:rPr>
              <a:t>Ultra-Fast Trigger counter </a:t>
            </a:r>
            <a:endParaRPr lang="en-US" sz="1400" dirty="0">
              <a:solidFill>
                <a:schemeClr val="tx2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D42BACD5-DBBC-4041-9454-70A8D25A0F7B}" type="slidenum">
              <a:rPr lang="en-US" smtClean="0">
                <a:solidFill>
                  <a:srgbClr val="4F81BD"/>
                </a:solidFill>
              </a:rPr>
              <a:pPr algn="l"/>
              <a:t>11</a:t>
            </a:fld>
            <a:endParaRPr lang="en-US" dirty="0">
              <a:solidFill>
                <a:srgbClr val="4F81BD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 smtClean="0">
                <a:solidFill>
                  <a:prstClr val="white">
                    <a:lumMod val="50000"/>
                  </a:prstClr>
                </a:solidFill>
              </a:rPr>
              <a:t>Hartmut F.-W. Sadrozinski, UFSD, 28th RD50 Meeting</a:t>
            </a:r>
            <a:endParaRPr lang="en-US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971800" y="6019800"/>
            <a:ext cx="32149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b="1" dirty="0" smtClean="0">
                <a:solidFill>
                  <a:schemeClr val="accent6"/>
                </a:solidFill>
              </a:rPr>
              <a:t>3mmx3mmx10mm </a:t>
            </a:r>
            <a:r>
              <a:rPr lang="en-US" b="1" dirty="0" smtClean="0">
                <a:solidFill>
                  <a:schemeClr val="accent6"/>
                </a:solidFill>
              </a:rPr>
              <a:t>quartz block</a:t>
            </a:r>
            <a:endParaRPr lang="en-US" b="1" dirty="0">
              <a:solidFill>
                <a:schemeClr val="accent6"/>
              </a:solidFill>
              <a:sym typeface="Symbol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85800" y="762000"/>
            <a:ext cx="55626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err="1" smtClean="0"/>
              <a:t>Sensl</a:t>
            </a:r>
            <a:r>
              <a:rPr lang="en-US" b="1" dirty="0" smtClean="0"/>
              <a:t> S-</a:t>
            </a:r>
            <a:r>
              <a:rPr lang="en-US" b="1" dirty="0" err="1" smtClean="0"/>
              <a:t>MicroC</a:t>
            </a:r>
            <a:r>
              <a:rPr lang="en-US" b="1" dirty="0" smtClean="0"/>
              <a:t> series evaluation board</a:t>
            </a:r>
          </a:p>
          <a:p>
            <a:r>
              <a:rPr lang="en-US" b="1" dirty="0" smtClean="0">
                <a:hlinkClick r:id="rId2"/>
              </a:rPr>
              <a:t>http</a:t>
            </a:r>
            <a:r>
              <a:rPr lang="en-US" b="1" dirty="0">
                <a:hlinkClick r:id="rId2"/>
              </a:rPr>
              <a:t>://</a:t>
            </a:r>
            <a:r>
              <a:rPr lang="en-US" b="1" dirty="0" smtClean="0">
                <a:hlinkClick r:id="rId2"/>
              </a:rPr>
              <a:t>sensl.com/downloads/ds/DS-MicroCseries.pdf</a:t>
            </a:r>
            <a:endParaRPr lang="en-US" b="1" dirty="0" smtClean="0"/>
          </a:p>
          <a:p>
            <a:r>
              <a:rPr lang="en-US" dirty="0" smtClean="0"/>
              <a:t>Trigger: 3x3x10 mm Quartz &amp; </a:t>
            </a:r>
            <a:r>
              <a:rPr lang="en-US" dirty="0" err="1" smtClean="0"/>
              <a:t>SiPM</a:t>
            </a:r>
            <a:r>
              <a:rPr lang="en-US" dirty="0" smtClean="0"/>
              <a:t> </a:t>
            </a:r>
          </a:p>
          <a:p>
            <a:r>
              <a:rPr lang="en-US" dirty="0" err="1" smtClean="0"/>
              <a:t>sensl</a:t>
            </a:r>
            <a:r>
              <a:rPr lang="en-US" dirty="0" smtClean="0"/>
              <a:t> MicroFC-SMA-30050r</a:t>
            </a:r>
            <a:endParaRPr lang="en-US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43600"/>
            <a:ext cx="645679" cy="914400"/>
          </a:xfrm>
          <a:prstGeom prst="rect">
            <a:avLst/>
          </a:prstGeom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83" r="20416"/>
          <a:stretch/>
        </p:blipFill>
        <p:spPr bwMode="auto">
          <a:xfrm>
            <a:off x="6148387" y="3962400"/>
            <a:ext cx="2971800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87"/>
          <a:stretch/>
        </p:blipFill>
        <p:spPr bwMode="auto">
          <a:xfrm rot="10800000">
            <a:off x="381000" y="3733800"/>
            <a:ext cx="3429000" cy="2260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81" r="31423"/>
          <a:stretch/>
        </p:blipFill>
        <p:spPr bwMode="auto">
          <a:xfrm>
            <a:off x="3886200" y="2514600"/>
            <a:ext cx="1895476" cy="3055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762000"/>
            <a:ext cx="2209800" cy="2831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037893"/>
            <a:ext cx="2743200" cy="1543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Arrow Connector 6"/>
          <p:cNvCxnSpPr>
            <a:stCxn id="12" idx="0"/>
          </p:cNvCxnSpPr>
          <p:nvPr/>
        </p:nvCxnSpPr>
        <p:spPr>
          <a:xfrm flipH="1" flipV="1">
            <a:off x="4419600" y="3733800"/>
            <a:ext cx="159660" cy="2286000"/>
          </a:xfrm>
          <a:prstGeom prst="straightConnector1">
            <a:avLst/>
          </a:prstGeom>
          <a:ln w="25400">
            <a:solidFill>
              <a:schemeClr val="accent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V="1">
            <a:off x="4724400" y="5181600"/>
            <a:ext cx="1752600" cy="838200"/>
          </a:xfrm>
          <a:prstGeom prst="straightConnector1">
            <a:avLst/>
          </a:prstGeom>
          <a:ln w="25400">
            <a:solidFill>
              <a:schemeClr val="accent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57065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143000" y="76200"/>
            <a:ext cx="71628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800" b="1" dirty="0" smtClean="0">
                <a:solidFill>
                  <a:schemeClr val="tx2"/>
                </a:solidFill>
              </a:rPr>
              <a:t>75µm LGAD (6827-W11)  </a:t>
            </a:r>
            <a:r>
              <a:rPr lang="en-GB" sz="2800" b="1" dirty="0" smtClean="0">
                <a:solidFill>
                  <a:schemeClr val="tx2"/>
                </a:solidFill>
              </a:rPr>
              <a:t>in </a:t>
            </a:r>
            <a:r>
              <a:rPr lang="en-GB" sz="2800" b="1" baseline="30000" dirty="0" smtClean="0">
                <a:solidFill>
                  <a:schemeClr val="tx2"/>
                </a:solidFill>
              </a:rPr>
              <a:t>90</a:t>
            </a:r>
            <a:r>
              <a:rPr lang="en-GB" sz="2800" b="1" dirty="0" smtClean="0">
                <a:solidFill>
                  <a:schemeClr val="tx2"/>
                </a:solidFill>
              </a:rPr>
              <a:t>Sr </a:t>
            </a:r>
            <a:r>
              <a:rPr lang="en-GB" sz="2800" b="1" dirty="0" smtClean="0">
                <a:solidFill>
                  <a:schemeClr val="tx2"/>
                </a:solidFill>
                <a:sym typeface="Symbol"/>
              </a:rPr>
              <a:t>-</a:t>
            </a:r>
            <a:r>
              <a:rPr lang="en-GB" sz="2800" b="1" dirty="0" smtClean="0">
                <a:solidFill>
                  <a:schemeClr val="tx2"/>
                </a:solidFill>
                <a:sym typeface="Symbol"/>
              </a:rPr>
              <a:t>source</a:t>
            </a:r>
            <a:r>
              <a:rPr lang="en-GB" sz="2800" b="1" dirty="0" smtClean="0">
                <a:solidFill>
                  <a:schemeClr val="tx2"/>
                </a:solidFill>
              </a:rPr>
              <a:t> </a:t>
            </a:r>
            <a:endParaRPr lang="en-US" sz="1400" dirty="0">
              <a:solidFill>
                <a:schemeClr val="tx2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D42BACD5-DBBC-4041-9454-70A8D25A0F7B}" type="slidenum">
              <a:rPr lang="en-US" smtClean="0">
                <a:solidFill>
                  <a:srgbClr val="4F81BD"/>
                </a:solidFill>
              </a:rPr>
              <a:pPr algn="l"/>
              <a:t>12</a:t>
            </a:fld>
            <a:endParaRPr lang="en-US" dirty="0">
              <a:solidFill>
                <a:srgbClr val="4F81BD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 smtClean="0">
                <a:solidFill>
                  <a:prstClr val="white">
                    <a:lumMod val="50000"/>
                  </a:prstClr>
                </a:solidFill>
              </a:rPr>
              <a:t>Hartmut F.-W. Sadrozinski, UFSD, 28th RD50 Meeting</a:t>
            </a:r>
            <a:endParaRPr lang="en-US" dirty="0">
              <a:solidFill>
                <a:prstClr val="white">
                  <a:lumMod val="50000"/>
                </a:prstClr>
              </a:solidFill>
            </a:endParaRP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3" t="4948"/>
          <a:stretch/>
        </p:blipFill>
        <p:spPr bwMode="auto">
          <a:xfrm>
            <a:off x="4580641" y="3429000"/>
            <a:ext cx="4606858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43600"/>
            <a:ext cx="645679" cy="914400"/>
          </a:xfrm>
          <a:prstGeom prst="rect">
            <a:avLst/>
          </a:prstGeom>
        </p:spPr>
      </p:pic>
      <p:pic>
        <p:nvPicPr>
          <p:cNvPr id="1027" name="Picture 3" descr="C:\Users\Hartmut\Documents\UFSD\Pulse_data\beta\Landau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0" t="4589" r="1499" b="1101"/>
          <a:stretch/>
        </p:blipFill>
        <p:spPr bwMode="auto">
          <a:xfrm>
            <a:off x="533400" y="2209800"/>
            <a:ext cx="3578016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angle 22"/>
          <p:cNvSpPr/>
          <p:nvPr/>
        </p:nvSpPr>
        <p:spPr>
          <a:xfrm>
            <a:off x="838200" y="5257800"/>
            <a:ext cx="3505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b="1" dirty="0">
                <a:solidFill>
                  <a:srgbClr val="7030A0"/>
                </a:solidFill>
                <a:latin typeface="Arial" charset="0"/>
                <a:cs typeface="Arial" charset="0"/>
              </a:rPr>
              <a:t>75µm </a:t>
            </a:r>
            <a:r>
              <a:rPr lang="en-GB" b="1" dirty="0" smtClean="0">
                <a:solidFill>
                  <a:srgbClr val="7030A0"/>
                </a:solidFill>
                <a:latin typeface="Arial" charset="0"/>
                <a:cs typeface="Arial" charset="0"/>
              </a:rPr>
              <a:t>LGAD (G=5) , </a:t>
            </a:r>
            <a:r>
              <a:rPr lang="en-GB" b="1" dirty="0">
                <a:solidFill>
                  <a:srgbClr val="7030A0"/>
                </a:solidFill>
                <a:latin typeface="Arial" charset="0"/>
                <a:cs typeface="Arial" charset="0"/>
                <a:sym typeface="Symbol"/>
              </a:rPr>
              <a:t>‘s</a:t>
            </a:r>
            <a:endParaRPr lang="en-US" b="1" dirty="0">
              <a:solidFill>
                <a:srgbClr val="7030A0"/>
              </a:solidFill>
              <a:latin typeface="Arial" charset="0"/>
              <a:cs typeface="Arial" charset="0"/>
              <a:sym typeface="Symbol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l-GR" b="1" dirty="0">
                <a:solidFill>
                  <a:srgbClr val="7030A0"/>
                </a:solidFill>
                <a:latin typeface="Arial" charset="0"/>
                <a:cs typeface="Arial" charset="0"/>
                <a:sym typeface="Symbol"/>
              </a:rPr>
              <a:t>σ</a:t>
            </a:r>
            <a:r>
              <a:rPr lang="en-US" b="1" cap="small" baseline="-25000" dirty="0">
                <a:solidFill>
                  <a:srgbClr val="7030A0"/>
                </a:solidFill>
                <a:latin typeface="Arial" charset="0"/>
                <a:cs typeface="Arial" charset="0"/>
                <a:sym typeface="Symbol"/>
              </a:rPr>
              <a:t>Time</a:t>
            </a:r>
            <a:r>
              <a:rPr lang="en-US" b="1" cap="small" dirty="0">
                <a:solidFill>
                  <a:srgbClr val="7030A0"/>
                </a:solidFill>
                <a:latin typeface="Arial" charset="0"/>
                <a:cs typeface="Arial" charset="0"/>
                <a:sym typeface="Symbol"/>
              </a:rPr>
              <a:t>= </a:t>
            </a:r>
            <a:r>
              <a:rPr lang="en-US" b="1" cap="small" dirty="0" smtClean="0">
                <a:solidFill>
                  <a:srgbClr val="7030A0"/>
                </a:solidFill>
                <a:latin typeface="Arial" charset="0"/>
                <a:cs typeface="Arial" charset="0"/>
                <a:sym typeface="Symbol"/>
              </a:rPr>
              <a:t>63</a:t>
            </a:r>
            <a:r>
              <a:rPr lang="en-US" b="1" dirty="0" smtClean="0">
                <a:solidFill>
                  <a:srgbClr val="7030A0"/>
                </a:solidFill>
                <a:latin typeface="Arial" charset="0"/>
                <a:cs typeface="Arial" charset="0"/>
                <a:sym typeface="Symbol"/>
              </a:rPr>
              <a:t>ps </a:t>
            </a:r>
            <a:r>
              <a:rPr lang="en-US" b="1" dirty="0">
                <a:solidFill>
                  <a:srgbClr val="7030A0"/>
                </a:solidFill>
                <a:latin typeface="Arial" charset="0"/>
                <a:cs typeface="Arial" charset="0"/>
                <a:sym typeface="Symbol"/>
              </a:rPr>
              <a:t>(Preliminary) </a:t>
            </a:r>
            <a:endParaRPr lang="en-GB" b="1" dirty="0">
              <a:solidFill>
                <a:srgbClr val="7030A0"/>
              </a:solidFill>
              <a:latin typeface="Arial" charset="0"/>
              <a:cs typeface="Arial" charset="0"/>
              <a:sym typeface="Symbol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14325" y="1219200"/>
            <a:ext cx="8839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ea typeface="Times New Roman"/>
              </a:rPr>
              <a:t>time walk </a:t>
            </a:r>
            <a:r>
              <a:rPr lang="en-US" dirty="0" err="1" smtClean="0">
                <a:solidFill>
                  <a:prstClr val="black"/>
                </a:solidFill>
                <a:latin typeface="Symbol"/>
                <a:ea typeface="Times New Roman"/>
                <a:cs typeface="Times"/>
              </a:rPr>
              <a:t>s</a:t>
            </a:r>
            <a:r>
              <a:rPr lang="en-US" baseline="-25000" dirty="0" err="1" smtClean="0">
                <a:solidFill>
                  <a:prstClr val="black"/>
                </a:solidFill>
                <a:latin typeface="Times"/>
                <a:ea typeface="Times New Roman"/>
              </a:rPr>
              <a:t>TW</a:t>
            </a:r>
            <a:r>
              <a:rPr lang="en-US" dirty="0" smtClean="0">
                <a:solidFill>
                  <a:prstClr val="black"/>
                </a:solidFill>
                <a:latin typeface="Times"/>
                <a:ea typeface="Times New Roman"/>
              </a:rPr>
              <a:t>, </a:t>
            </a:r>
            <a:r>
              <a:rPr lang="en-US" dirty="0" smtClean="0"/>
              <a:t>is compensated for in both LGAD and trigger with CFD at ≈  40%</a:t>
            </a:r>
          </a:p>
          <a:p>
            <a:r>
              <a:rPr lang="en-US" dirty="0" smtClean="0">
                <a:solidFill>
                  <a:prstClr val="black"/>
                </a:solidFill>
                <a:ea typeface="Times New Roman"/>
              </a:rPr>
              <a:t>Landau fluctuations </a:t>
            </a:r>
            <a:r>
              <a:rPr lang="en-US" dirty="0" err="1" smtClean="0">
                <a:solidFill>
                  <a:prstClr val="black"/>
                </a:solidFill>
                <a:latin typeface="Symbol"/>
                <a:ea typeface="Times New Roman"/>
                <a:cs typeface="Times"/>
              </a:rPr>
              <a:t>s</a:t>
            </a:r>
            <a:r>
              <a:rPr lang="en-US" baseline="-25000" dirty="0" err="1" smtClean="0">
                <a:solidFill>
                  <a:prstClr val="black"/>
                </a:solidFill>
                <a:latin typeface="Times"/>
                <a:ea typeface="Times New Roman"/>
              </a:rPr>
              <a:t>L</a:t>
            </a:r>
            <a:r>
              <a:rPr lang="en-US" dirty="0" smtClean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r>
              <a:rPr lang="en-US" dirty="0" smtClean="0">
                <a:solidFill>
                  <a:prstClr val="black"/>
                </a:solidFill>
                <a:ea typeface="Times New Roman"/>
              </a:rPr>
              <a:t>are </a:t>
            </a:r>
            <a:r>
              <a:rPr lang="en-US" dirty="0" smtClean="0">
                <a:solidFill>
                  <a:prstClr val="black"/>
                </a:solidFill>
                <a:ea typeface="Times New Roman"/>
              </a:rPr>
              <a:t>small for thin sensor.  </a:t>
            </a:r>
            <a:endParaRPr lang="en-US" dirty="0" smtClean="0">
              <a:solidFill>
                <a:prstClr val="black"/>
              </a:solidFill>
              <a:ea typeface="Times New Roman"/>
            </a:endParaRPr>
          </a:p>
          <a:p>
            <a:r>
              <a:rPr lang="en-US" dirty="0" smtClean="0">
                <a:solidFill>
                  <a:prstClr val="black"/>
                </a:solidFill>
                <a:ea typeface="Times New Roman"/>
              </a:rPr>
              <a:t>Might be able to get a first evidence of the effect of the TDC binning </a:t>
            </a:r>
            <a:r>
              <a:rPr lang="en-US" dirty="0" err="1" smtClean="0">
                <a:solidFill>
                  <a:prstClr val="black"/>
                </a:solidFill>
                <a:latin typeface="Symbol"/>
                <a:ea typeface="Times New Roman"/>
                <a:cs typeface="Times"/>
              </a:rPr>
              <a:t>s</a:t>
            </a:r>
            <a:r>
              <a:rPr lang="en-US" baseline="-25000" dirty="0" err="1" smtClean="0">
                <a:solidFill>
                  <a:prstClr val="black"/>
                </a:solidFill>
                <a:latin typeface="Times"/>
                <a:ea typeface="Times New Roman"/>
              </a:rPr>
              <a:t>TDC</a:t>
            </a:r>
            <a:endParaRPr lang="en-US" sz="1600" dirty="0" smtClean="0"/>
          </a:p>
        </p:txBody>
      </p:sp>
      <p:sp>
        <p:nvSpPr>
          <p:cNvPr id="10" name="TextBox 9"/>
          <p:cNvSpPr txBox="1"/>
          <p:nvPr/>
        </p:nvSpPr>
        <p:spPr>
          <a:xfrm>
            <a:off x="381000" y="4724400"/>
            <a:ext cx="4038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Time difference between one LGAD &amp; trigger:</a:t>
            </a:r>
          </a:p>
        </p:txBody>
      </p:sp>
      <p:sp>
        <p:nvSpPr>
          <p:cNvPr id="4" name="Rectangle 3"/>
          <p:cNvSpPr/>
          <p:nvPr/>
        </p:nvSpPr>
        <p:spPr>
          <a:xfrm>
            <a:off x="3962400" y="2667000"/>
            <a:ext cx="31129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Data show Landau distribution: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09600" y="838200"/>
            <a:ext cx="24519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Recall timing resolution: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685800"/>
            <a:ext cx="4095750" cy="531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37331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143000" y="76200"/>
            <a:ext cx="71628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800" b="1" dirty="0" smtClean="0">
                <a:solidFill>
                  <a:schemeClr val="tx2"/>
                </a:solidFill>
              </a:rPr>
              <a:t>2 LGAD’s: Pulse Height of Maximum </a:t>
            </a:r>
            <a:endParaRPr lang="en-US" sz="1400" dirty="0">
              <a:solidFill>
                <a:schemeClr val="tx2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D42BACD5-DBBC-4041-9454-70A8D25A0F7B}" type="slidenum">
              <a:rPr lang="en-US" smtClean="0">
                <a:solidFill>
                  <a:srgbClr val="4F81BD"/>
                </a:solidFill>
              </a:rPr>
              <a:pPr algn="l"/>
              <a:t>13</a:t>
            </a:fld>
            <a:endParaRPr lang="en-US" dirty="0">
              <a:solidFill>
                <a:srgbClr val="4F81BD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 smtClean="0">
                <a:solidFill>
                  <a:prstClr val="white">
                    <a:lumMod val="50000"/>
                  </a:prstClr>
                </a:solidFill>
              </a:rPr>
              <a:t>Hartmut F.-W. Sadrozinski, UFSD, 28th RD50 Meeting</a:t>
            </a:r>
            <a:endParaRPr lang="en-US" dirty="0">
              <a:solidFill>
                <a:prstClr val="white">
                  <a:lumMod val="50000"/>
                </a:prstClr>
              </a:solidFill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43600"/>
            <a:ext cx="645679" cy="9144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276600" y="5638800"/>
            <a:ext cx="5867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Time vs Pulse height</a:t>
            </a:r>
          </a:p>
          <a:p>
            <a:r>
              <a:rPr lang="en-US" sz="1600" dirty="0" smtClean="0"/>
              <a:t>Trigger </a:t>
            </a:r>
          </a:p>
          <a:p>
            <a:r>
              <a:rPr lang="en-US" sz="1600" dirty="0" smtClean="0"/>
              <a:t>has to be treated like data,  correct for time walk (CFD)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838200"/>
            <a:ext cx="3005137" cy="20452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819400"/>
            <a:ext cx="2974047" cy="2024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" y="4953000"/>
            <a:ext cx="2552700" cy="1738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685800"/>
            <a:ext cx="3429000" cy="2335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700" y="3200400"/>
            <a:ext cx="3543300" cy="2413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3200400" y="1066800"/>
            <a:ext cx="2438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Time vs Pulse height</a:t>
            </a:r>
          </a:p>
          <a:p>
            <a:r>
              <a:rPr lang="en-US" sz="1600" dirty="0" smtClean="0"/>
              <a:t>LGAD #1: arms the trigger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200400" y="3259723"/>
            <a:ext cx="2514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Time vs Pulse height</a:t>
            </a:r>
          </a:p>
          <a:p>
            <a:r>
              <a:rPr lang="en-US" sz="1600" dirty="0" smtClean="0"/>
              <a:t>LGAD #2: not in trigger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733800" y="1828800"/>
            <a:ext cx="1905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070C0"/>
                </a:solidFill>
              </a:rPr>
              <a:t>blue: all events</a:t>
            </a:r>
          </a:p>
          <a:p>
            <a:r>
              <a:rPr lang="en-US" sz="1600" dirty="0">
                <a:solidFill>
                  <a:srgbClr val="FF6699"/>
                </a:solidFill>
              </a:rPr>
              <a:t>r</a:t>
            </a:r>
            <a:r>
              <a:rPr lang="en-US" sz="1600" dirty="0" smtClean="0">
                <a:solidFill>
                  <a:srgbClr val="FF6699"/>
                </a:solidFill>
              </a:rPr>
              <a:t>ed: side bands</a:t>
            </a:r>
          </a:p>
          <a:p>
            <a:r>
              <a:rPr lang="en-US" sz="1600" dirty="0" smtClean="0">
                <a:solidFill>
                  <a:srgbClr val="00B050"/>
                </a:solidFill>
              </a:rPr>
              <a:t>green: subtraction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810000" y="4038600"/>
            <a:ext cx="1905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070C0"/>
                </a:solidFill>
              </a:rPr>
              <a:t>blue: all events</a:t>
            </a:r>
          </a:p>
          <a:p>
            <a:r>
              <a:rPr lang="en-US" sz="1600" dirty="0">
                <a:solidFill>
                  <a:srgbClr val="FF6699"/>
                </a:solidFill>
              </a:rPr>
              <a:t>r</a:t>
            </a:r>
            <a:r>
              <a:rPr lang="en-US" sz="1600" dirty="0" smtClean="0">
                <a:solidFill>
                  <a:srgbClr val="FF6699"/>
                </a:solidFill>
              </a:rPr>
              <a:t>ed: side bands</a:t>
            </a:r>
          </a:p>
          <a:p>
            <a:r>
              <a:rPr lang="en-US" sz="1600" dirty="0" smtClean="0">
                <a:solidFill>
                  <a:srgbClr val="00B050"/>
                </a:solidFill>
              </a:rPr>
              <a:t>green: subtraction</a:t>
            </a:r>
          </a:p>
        </p:txBody>
      </p:sp>
    </p:spTree>
    <p:extLst>
      <p:ext uri="{BB962C8B-B14F-4D97-AF65-F5344CB8AC3E}">
        <p14:creationId xmlns:p14="http://schemas.microsoft.com/office/powerpoint/2010/main" val="3351431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143000" y="76200"/>
            <a:ext cx="71628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800" b="1" dirty="0">
                <a:solidFill>
                  <a:schemeClr val="tx2"/>
                </a:solidFill>
                <a:sym typeface="Symbol"/>
              </a:rPr>
              <a:t> </a:t>
            </a:r>
            <a:r>
              <a:rPr lang="en-GB" sz="2800" b="1" dirty="0" smtClean="0">
                <a:solidFill>
                  <a:schemeClr val="tx2"/>
                </a:solidFill>
              </a:rPr>
              <a:t>Coincidence Data of 2 Thin LGAD</a:t>
            </a:r>
            <a:endParaRPr lang="en-US" sz="1400" dirty="0">
              <a:solidFill>
                <a:schemeClr val="tx2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D42BACD5-DBBC-4041-9454-70A8D25A0F7B}" type="slidenum">
              <a:rPr lang="en-US" smtClean="0">
                <a:solidFill>
                  <a:srgbClr val="4F81BD"/>
                </a:solidFill>
              </a:rPr>
              <a:pPr algn="l"/>
              <a:t>14</a:t>
            </a:fld>
            <a:endParaRPr lang="en-US" dirty="0">
              <a:solidFill>
                <a:srgbClr val="4F81BD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 smtClean="0">
                <a:solidFill>
                  <a:prstClr val="white">
                    <a:lumMod val="50000"/>
                  </a:prstClr>
                </a:solidFill>
              </a:rPr>
              <a:t>Hartmut F.-W. Sadrozinski, UFSD, 28th RD50 Meeting</a:t>
            </a:r>
            <a:endParaRPr lang="en-US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48000" y="685800"/>
            <a:ext cx="3048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Plot time differences between: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43600"/>
            <a:ext cx="645679" cy="914400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152400" y="4267200"/>
            <a:ext cx="48006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b="1" dirty="0">
                <a:solidFill>
                  <a:srgbClr val="7030A0"/>
                </a:solidFill>
                <a:latin typeface="Arial" charset="0"/>
                <a:cs typeface="Arial" charset="0"/>
              </a:rPr>
              <a:t>Timing </a:t>
            </a:r>
            <a:r>
              <a:rPr lang="en-GB" b="1" dirty="0" smtClean="0">
                <a:solidFill>
                  <a:srgbClr val="7030A0"/>
                </a:solidFill>
                <a:latin typeface="Arial" charset="0"/>
                <a:cs typeface="Arial" charset="0"/>
              </a:rPr>
              <a:t>Resolution </a:t>
            </a:r>
            <a:r>
              <a:rPr lang="en-US" b="1" dirty="0" smtClean="0">
                <a:solidFill>
                  <a:srgbClr val="7030A0"/>
                </a:solidFill>
                <a:latin typeface="Arial" charset="0"/>
                <a:cs typeface="Arial" charset="0"/>
                <a:sym typeface="Symbol"/>
              </a:rPr>
              <a:t>(preliminary</a:t>
            </a:r>
            <a:r>
              <a:rPr lang="en-US" b="1" dirty="0">
                <a:solidFill>
                  <a:srgbClr val="7030A0"/>
                </a:solidFill>
                <a:latin typeface="Arial" charset="0"/>
                <a:cs typeface="Arial" charset="0"/>
                <a:sym typeface="Symbol"/>
              </a:rPr>
              <a:t>)</a:t>
            </a:r>
            <a:endParaRPr lang="en-GB" b="1" dirty="0">
              <a:solidFill>
                <a:srgbClr val="7030A0"/>
              </a:solidFill>
              <a:latin typeface="Arial" charset="0"/>
              <a:cs typeface="Arial" charset="0"/>
              <a:sym typeface="Symbol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dirty="0" smtClean="0">
                <a:solidFill>
                  <a:srgbClr val="7030A0"/>
                </a:solidFill>
                <a:latin typeface="Arial" charset="0"/>
                <a:cs typeface="Arial" charset="0"/>
              </a:rPr>
              <a:t>using Scope </a:t>
            </a:r>
            <a:r>
              <a:rPr lang="en-GB" dirty="0" smtClean="0">
                <a:solidFill>
                  <a:srgbClr val="7030A0"/>
                </a:solidFill>
                <a:latin typeface="Arial" charset="0"/>
                <a:cs typeface="Arial" charset="0"/>
              </a:rPr>
              <a:t>(sampling 20GS/s = 50ps</a:t>
            </a:r>
            <a:r>
              <a:rPr lang="en-GB" dirty="0" smtClean="0">
                <a:solidFill>
                  <a:srgbClr val="7030A0"/>
                </a:solidFill>
                <a:latin typeface="Arial" charset="0"/>
                <a:cs typeface="Arial" charset="0"/>
              </a:rPr>
              <a:t>) :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b="1" dirty="0" smtClean="0">
                <a:solidFill>
                  <a:srgbClr val="7030A0"/>
                </a:solidFill>
                <a:latin typeface="Arial" charset="0"/>
                <a:cs typeface="Arial" charset="0"/>
              </a:rPr>
              <a:t>LGAD </a:t>
            </a:r>
            <a:r>
              <a:rPr lang="en-GB" b="1" dirty="0">
                <a:solidFill>
                  <a:srgbClr val="7030A0"/>
                </a:solidFill>
                <a:latin typeface="Arial" charset="0"/>
                <a:cs typeface="Arial" charset="0"/>
              </a:rPr>
              <a:t>(</a:t>
            </a:r>
            <a:r>
              <a:rPr lang="en-GB" b="1" dirty="0" smtClean="0">
                <a:solidFill>
                  <a:srgbClr val="7030A0"/>
                </a:solidFill>
                <a:latin typeface="Arial" charset="0"/>
                <a:cs typeface="Arial" charset="0"/>
              </a:rPr>
              <a:t>75µ,G=5) , </a:t>
            </a:r>
            <a:r>
              <a:rPr lang="el-GR" b="1" dirty="0" smtClean="0">
                <a:solidFill>
                  <a:srgbClr val="7030A0"/>
                </a:solidFill>
                <a:latin typeface="Arial" charset="0"/>
                <a:cs typeface="Arial" charset="0"/>
                <a:sym typeface="Symbol"/>
              </a:rPr>
              <a:t>σ</a:t>
            </a:r>
            <a:r>
              <a:rPr lang="en-US" b="1" cap="small" baseline="-25000" dirty="0">
                <a:solidFill>
                  <a:srgbClr val="7030A0"/>
                </a:solidFill>
                <a:latin typeface="Arial" charset="0"/>
                <a:cs typeface="Arial" charset="0"/>
                <a:sym typeface="Symbol"/>
              </a:rPr>
              <a:t>Time</a:t>
            </a:r>
            <a:r>
              <a:rPr lang="en-US" b="1" cap="small" dirty="0">
                <a:solidFill>
                  <a:srgbClr val="7030A0"/>
                </a:solidFill>
                <a:latin typeface="Arial" charset="0"/>
                <a:cs typeface="Arial" charset="0"/>
                <a:sym typeface="Symbol"/>
              </a:rPr>
              <a:t>= </a:t>
            </a:r>
            <a:r>
              <a:rPr lang="en-US" b="1" cap="small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41</a:t>
            </a:r>
            <a:r>
              <a:rPr lang="en-US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±7</a:t>
            </a:r>
            <a:r>
              <a:rPr lang="en-US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ps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b="1" dirty="0" smtClean="0">
              <a:solidFill>
                <a:srgbClr val="7030A0"/>
              </a:solidFill>
              <a:latin typeface="Arial" charset="0"/>
              <a:cs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dirty="0" smtClean="0">
                <a:solidFill>
                  <a:srgbClr val="7030A0"/>
                </a:solidFill>
                <a:latin typeface="Arial" charset="0"/>
                <a:cs typeface="Arial" charset="0"/>
              </a:rPr>
              <a:t>using </a:t>
            </a:r>
            <a:r>
              <a:rPr lang="en-GB" dirty="0" err="1" smtClean="0">
                <a:solidFill>
                  <a:srgbClr val="7030A0"/>
                </a:solidFill>
                <a:latin typeface="Arial" charset="0"/>
                <a:cs typeface="Arial" charset="0"/>
              </a:rPr>
              <a:t>SamPic</a:t>
            </a:r>
            <a:r>
              <a:rPr lang="en-GB" dirty="0" smtClean="0">
                <a:solidFill>
                  <a:srgbClr val="7030A0"/>
                </a:solidFill>
                <a:latin typeface="Arial" charset="0"/>
                <a:cs typeface="Arial" charset="0"/>
              </a:rPr>
              <a:t> </a:t>
            </a:r>
            <a:r>
              <a:rPr lang="en-GB" dirty="0" smtClean="0">
                <a:solidFill>
                  <a:srgbClr val="7030A0"/>
                </a:solidFill>
                <a:latin typeface="Arial" charset="0"/>
                <a:cs typeface="Arial" charset="0"/>
              </a:rPr>
              <a:t>(sampling 6.4 GS/s=156ps):</a:t>
            </a:r>
            <a:endParaRPr lang="en-GB" dirty="0">
              <a:solidFill>
                <a:srgbClr val="7030A0"/>
              </a:solidFill>
              <a:latin typeface="Arial" charset="0"/>
              <a:cs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b="1" dirty="0">
                <a:solidFill>
                  <a:srgbClr val="7030A0"/>
                </a:solidFill>
                <a:latin typeface="Arial" charset="0"/>
                <a:cs typeface="Arial" charset="0"/>
              </a:rPr>
              <a:t>LGAD </a:t>
            </a:r>
            <a:r>
              <a:rPr lang="en-GB" b="1" dirty="0" smtClean="0">
                <a:solidFill>
                  <a:srgbClr val="7030A0"/>
                </a:solidFill>
                <a:latin typeface="Arial" charset="0"/>
                <a:cs typeface="Arial" charset="0"/>
              </a:rPr>
              <a:t>(</a:t>
            </a:r>
            <a:r>
              <a:rPr lang="en-GB" b="1" dirty="0">
                <a:solidFill>
                  <a:srgbClr val="7030A0"/>
                </a:solidFill>
                <a:latin typeface="Arial" charset="0"/>
                <a:cs typeface="Arial" charset="0"/>
              </a:rPr>
              <a:t>75µ,</a:t>
            </a:r>
            <a:r>
              <a:rPr lang="en-GB" b="1" dirty="0" smtClean="0">
                <a:solidFill>
                  <a:srgbClr val="7030A0"/>
                </a:solidFill>
                <a:latin typeface="Arial" charset="0"/>
                <a:cs typeface="Arial" charset="0"/>
              </a:rPr>
              <a:t>G=5</a:t>
            </a:r>
            <a:r>
              <a:rPr lang="en-GB" b="1" dirty="0">
                <a:solidFill>
                  <a:srgbClr val="7030A0"/>
                </a:solidFill>
                <a:latin typeface="Arial" charset="0"/>
                <a:cs typeface="Arial" charset="0"/>
              </a:rPr>
              <a:t>) , </a:t>
            </a:r>
            <a:r>
              <a:rPr lang="el-GR" b="1" dirty="0">
                <a:solidFill>
                  <a:srgbClr val="7030A0"/>
                </a:solidFill>
                <a:latin typeface="Arial" charset="0"/>
                <a:cs typeface="Arial" charset="0"/>
                <a:sym typeface="Symbol"/>
              </a:rPr>
              <a:t>σ</a:t>
            </a:r>
            <a:r>
              <a:rPr lang="en-US" b="1" cap="small" baseline="-25000" dirty="0">
                <a:solidFill>
                  <a:srgbClr val="7030A0"/>
                </a:solidFill>
                <a:latin typeface="Arial" charset="0"/>
                <a:cs typeface="Arial" charset="0"/>
                <a:sym typeface="Symbol"/>
              </a:rPr>
              <a:t>Time</a:t>
            </a:r>
            <a:r>
              <a:rPr lang="en-US" b="1" cap="small" dirty="0" smtClean="0">
                <a:solidFill>
                  <a:srgbClr val="7030A0"/>
                </a:solidFill>
                <a:latin typeface="Arial" charset="0"/>
                <a:cs typeface="Arial" charset="0"/>
                <a:sym typeface="Symbol"/>
              </a:rPr>
              <a:t>=</a:t>
            </a:r>
            <a:r>
              <a:rPr lang="en-US" b="1" dirty="0" smtClean="0">
                <a:solidFill>
                  <a:srgbClr val="7030A0"/>
                </a:solidFill>
                <a:latin typeface="Arial" charset="0"/>
                <a:cs typeface="Arial" charset="0"/>
                <a:sym typeface="Symbol"/>
              </a:rPr>
              <a:t> 85ps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b="1" dirty="0" smtClean="0">
              <a:solidFill>
                <a:srgbClr val="7030A0"/>
              </a:solidFill>
              <a:latin typeface="Arial" charset="0"/>
              <a:cs typeface="Arial" charset="0"/>
              <a:sym typeface="Symbol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err="1" smtClean="0">
                <a:solidFill>
                  <a:srgbClr val="7030A0"/>
                </a:solidFill>
                <a:latin typeface="Arial" charset="0"/>
                <a:cs typeface="Arial" charset="0"/>
                <a:sym typeface="Symbol"/>
              </a:rPr>
              <a:t>Quartz&amp;SiPM</a:t>
            </a:r>
            <a:r>
              <a:rPr lang="en-US" b="1" dirty="0" smtClean="0">
                <a:solidFill>
                  <a:srgbClr val="7030A0"/>
                </a:solidFill>
                <a:latin typeface="Arial" charset="0"/>
                <a:cs typeface="Arial" charset="0"/>
                <a:sym typeface="Symbol"/>
              </a:rPr>
              <a:t> </a:t>
            </a:r>
            <a:r>
              <a:rPr lang="en-US" b="1" dirty="0">
                <a:solidFill>
                  <a:srgbClr val="7030A0"/>
                </a:solidFill>
                <a:latin typeface="Arial" charset="0"/>
                <a:cs typeface="Arial" charset="0"/>
                <a:sym typeface="Symbol"/>
              </a:rPr>
              <a:t>Trigger:</a:t>
            </a:r>
            <a:r>
              <a:rPr lang="el-GR" b="1" dirty="0">
                <a:solidFill>
                  <a:srgbClr val="7030A0"/>
                </a:solidFill>
                <a:latin typeface="Arial" charset="0"/>
                <a:cs typeface="Arial" charset="0"/>
                <a:sym typeface="Symbol"/>
              </a:rPr>
              <a:t>σ</a:t>
            </a:r>
            <a:r>
              <a:rPr lang="en-US" b="1" cap="small" baseline="-25000" dirty="0">
                <a:solidFill>
                  <a:srgbClr val="7030A0"/>
                </a:solidFill>
                <a:latin typeface="Arial" charset="0"/>
                <a:cs typeface="Arial" charset="0"/>
                <a:sym typeface="Symbol"/>
              </a:rPr>
              <a:t>Time</a:t>
            </a:r>
            <a:r>
              <a:rPr lang="en-US" b="1" cap="small" dirty="0">
                <a:solidFill>
                  <a:srgbClr val="7030A0"/>
                </a:solidFill>
                <a:latin typeface="Arial" charset="0"/>
                <a:cs typeface="Arial" charset="0"/>
                <a:sym typeface="Symbol"/>
              </a:rPr>
              <a:t>= </a:t>
            </a:r>
            <a:r>
              <a:rPr lang="en-US" b="1" cap="small" dirty="0" smtClean="0">
                <a:solidFill>
                  <a:srgbClr val="7030A0"/>
                </a:solidFill>
                <a:latin typeface="Arial" charset="0"/>
                <a:cs typeface="Arial" charset="0"/>
                <a:sym typeface="Symbol"/>
              </a:rPr>
              <a:t>28</a:t>
            </a:r>
            <a:r>
              <a:rPr lang="en-US" b="1" dirty="0" smtClean="0">
                <a:solidFill>
                  <a:srgbClr val="7030A0"/>
                </a:solidFill>
                <a:latin typeface="Arial" charset="0"/>
                <a:cs typeface="Arial" charset="0"/>
                <a:sym typeface="Symbol"/>
              </a:rPr>
              <a:t>ps</a:t>
            </a:r>
            <a:endParaRPr lang="en-US" b="1" dirty="0">
              <a:solidFill>
                <a:srgbClr val="7030A0"/>
              </a:solidFill>
              <a:latin typeface="Arial" charset="0"/>
              <a:cs typeface="Arial" charset="0"/>
              <a:sym typeface="Symbol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7295" y="1524000"/>
            <a:ext cx="3272305" cy="2228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838200" y="990600"/>
            <a:ext cx="3505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buAutoNum type="arabicPeriod"/>
            </a:pPr>
            <a:r>
              <a:rPr lang="en-US" sz="1600" dirty="0" smtClean="0"/>
              <a:t>between 2 LGADs average: </a:t>
            </a:r>
          </a:p>
          <a:p>
            <a:pPr algn="ctr"/>
            <a:r>
              <a:rPr lang="en-US" sz="1600" dirty="0" smtClean="0"/>
              <a:t>57±9ps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6800" y="990600"/>
            <a:ext cx="39243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dirty="0" smtClean="0"/>
              <a:t>2. between average of 2 LGADs and trigger:</a:t>
            </a:r>
          </a:p>
          <a:p>
            <a:pPr algn="ctr"/>
            <a:r>
              <a:rPr lang="en-US" sz="1600" dirty="0" smtClean="0"/>
              <a:t>40</a:t>
            </a:r>
            <a:r>
              <a:rPr lang="en-US" sz="1600" dirty="0"/>
              <a:t>±</a:t>
            </a:r>
            <a:r>
              <a:rPr lang="en-US" sz="1600" dirty="0" smtClean="0"/>
              <a:t>6 </a:t>
            </a:r>
            <a:r>
              <a:rPr lang="en-US" sz="1600" dirty="0" err="1" smtClean="0"/>
              <a:t>ps</a:t>
            </a:r>
            <a:r>
              <a:rPr lang="en-US" sz="1600" dirty="0" smtClean="0"/>
              <a:t> 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592975"/>
            <a:ext cx="3143491" cy="2140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1113" y="3810000"/>
            <a:ext cx="3976687" cy="281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ight Arrow 5"/>
          <p:cNvSpPr/>
          <p:nvPr/>
        </p:nvSpPr>
        <p:spPr>
          <a:xfrm rot="827182">
            <a:off x="4405343" y="5204320"/>
            <a:ext cx="1478040" cy="68766"/>
          </a:xfrm>
          <a:prstGeom prst="rightArrow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6103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66391" y="0"/>
            <a:ext cx="81534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tx2"/>
                </a:solidFill>
              </a:rPr>
              <a:t>Conclusions</a:t>
            </a:r>
            <a:endParaRPr lang="en-US" sz="2800" b="1" dirty="0">
              <a:solidFill>
                <a:schemeClr val="tx2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D42BACD5-DBBC-4041-9454-70A8D25A0F7B}" type="slidenum">
              <a:rPr lang="en-US" smtClean="0">
                <a:solidFill>
                  <a:srgbClr val="4F81BD"/>
                </a:solidFill>
              </a:rPr>
              <a:pPr algn="l"/>
              <a:t>15</a:t>
            </a:fld>
            <a:endParaRPr lang="en-US" dirty="0">
              <a:solidFill>
                <a:srgbClr val="4F81BD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 smtClean="0"/>
              <a:t>Hartmut F.-W. Sadrozinski, UFSD, 28th RD50 Meeting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99691" y="1143000"/>
            <a:ext cx="868680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2"/>
                </a:solidFill>
              </a:rPr>
              <a:t>On two non-irradiated LGAD with gain of 10 and 2, respectively, we compared 3 different methods to extract the gain and found consistent answers.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2000" dirty="0" smtClean="0">
              <a:solidFill>
                <a:schemeClr val="tx2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2"/>
                </a:solidFill>
              </a:rPr>
              <a:t>We developed a laboratory test set-up based on a </a:t>
            </a:r>
            <a:r>
              <a:rPr lang="en-US" sz="2000" baseline="30000" dirty="0" smtClean="0">
                <a:solidFill>
                  <a:schemeClr val="tx2"/>
                </a:solidFill>
              </a:rPr>
              <a:t>90</a:t>
            </a:r>
            <a:r>
              <a:rPr lang="en-US" sz="2000" dirty="0" smtClean="0">
                <a:solidFill>
                  <a:schemeClr val="tx2"/>
                </a:solidFill>
              </a:rPr>
              <a:t>Sr source and a fast trigger counter of 20-30 </a:t>
            </a:r>
            <a:r>
              <a:rPr lang="en-US" sz="2000" dirty="0" err="1" smtClean="0">
                <a:solidFill>
                  <a:schemeClr val="tx2"/>
                </a:solidFill>
              </a:rPr>
              <a:t>ps</a:t>
            </a:r>
            <a:r>
              <a:rPr lang="en-US" sz="2000" dirty="0" smtClean="0">
                <a:solidFill>
                  <a:schemeClr val="tx2"/>
                </a:solidFill>
              </a:rPr>
              <a:t> timing resolution to 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/>
                </a:solidFill>
              </a:rPr>
              <a:t>d</a:t>
            </a:r>
            <a:r>
              <a:rPr lang="en-US" sz="2000" dirty="0" smtClean="0">
                <a:solidFill>
                  <a:schemeClr val="tx2"/>
                </a:solidFill>
              </a:rPr>
              <a:t>evelop and test readout modules for beam tests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/>
                </a:solidFill>
              </a:rPr>
              <a:t>e</a:t>
            </a:r>
            <a:r>
              <a:rPr lang="en-US" sz="2000" dirty="0" smtClean="0">
                <a:solidFill>
                  <a:schemeClr val="tx2"/>
                </a:solidFill>
              </a:rPr>
              <a:t>valuate DAQ systems beyond the </a:t>
            </a:r>
            <a:r>
              <a:rPr lang="en-US" sz="2000" dirty="0" err="1" smtClean="0">
                <a:solidFill>
                  <a:schemeClr val="tx2"/>
                </a:solidFill>
              </a:rPr>
              <a:t>DigScope</a:t>
            </a:r>
            <a:r>
              <a:rPr lang="en-US" sz="2000" dirty="0" smtClean="0">
                <a:solidFill>
                  <a:schemeClr val="tx2"/>
                </a:solidFill>
              </a:rPr>
              <a:t> for fast </a:t>
            </a:r>
            <a:r>
              <a:rPr lang="en-US" sz="2000" dirty="0" smtClean="0">
                <a:solidFill>
                  <a:schemeClr val="tx2"/>
                </a:solidFill>
              </a:rPr>
              <a:t>sensors:</a:t>
            </a:r>
          </a:p>
          <a:p>
            <a:pPr lvl="1" algn="l"/>
            <a:r>
              <a:rPr lang="en-US" sz="2000" dirty="0">
                <a:solidFill>
                  <a:schemeClr val="tx2"/>
                </a:solidFill>
              </a:rPr>
              <a:t>	</a:t>
            </a:r>
            <a:r>
              <a:rPr lang="en-US" sz="2000" dirty="0" smtClean="0">
                <a:solidFill>
                  <a:schemeClr val="tx2"/>
                </a:solidFill>
              </a:rPr>
              <a:t>is 10GS/s of </a:t>
            </a:r>
            <a:r>
              <a:rPr lang="en-US" sz="2000" dirty="0" err="1" smtClean="0">
                <a:solidFill>
                  <a:schemeClr val="tx2"/>
                </a:solidFill>
              </a:rPr>
              <a:t>SamPic</a:t>
            </a:r>
            <a:r>
              <a:rPr lang="en-US" sz="2000" dirty="0" smtClean="0">
                <a:solidFill>
                  <a:schemeClr val="tx2"/>
                </a:solidFill>
              </a:rPr>
              <a:t> good enough? </a:t>
            </a:r>
            <a:endParaRPr lang="en-US" sz="2000" dirty="0" smtClean="0">
              <a:solidFill>
                <a:schemeClr val="tx2"/>
              </a:solidFill>
            </a:endParaRP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2"/>
                </a:solidFill>
              </a:rPr>
              <a:t>measure </a:t>
            </a:r>
            <a:r>
              <a:rPr lang="en-US" sz="2000" dirty="0">
                <a:solidFill>
                  <a:schemeClr val="tx2"/>
                </a:solidFill>
              </a:rPr>
              <a:t>the timing resolution of </a:t>
            </a:r>
            <a:r>
              <a:rPr lang="en-US" sz="2000" dirty="0" smtClean="0">
                <a:solidFill>
                  <a:schemeClr val="tx2"/>
                </a:solidFill>
              </a:rPr>
              <a:t>LGAD:</a:t>
            </a:r>
          </a:p>
          <a:p>
            <a:pPr lvl="1" algn="l"/>
            <a:r>
              <a:rPr lang="en-US" sz="2000" dirty="0" smtClean="0">
                <a:solidFill>
                  <a:schemeClr val="tx2"/>
                </a:solidFill>
              </a:rPr>
              <a:t>	for LGAD of gain = 5 and 75µm  thickness we find </a:t>
            </a:r>
          </a:p>
          <a:p>
            <a:pPr lvl="1"/>
            <a:r>
              <a:rPr lang="en-US" sz="2000" dirty="0">
                <a:solidFill>
                  <a:schemeClr val="tx2"/>
                </a:solidFill>
              </a:rPr>
              <a:t>	</a:t>
            </a:r>
            <a:r>
              <a:rPr lang="en-US" sz="2000" dirty="0" smtClean="0">
                <a:solidFill>
                  <a:schemeClr val="tx2"/>
                </a:solidFill>
              </a:rPr>
              <a:t>a timing resolution of  </a:t>
            </a:r>
            <a:r>
              <a:rPr lang="en-US" sz="2000" dirty="0" smtClean="0">
                <a:solidFill>
                  <a:schemeClr val="tx2"/>
                </a:solidFill>
              </a:rPr>
              <a:t>~ 40ps</a:t>
            </a:r>
            <a:r>
              <a:rPr lang="en-US" sz="2000" dirty="0" smtClean="0">
                <a:solidFill>
                  <a:schemeClr val="tx2"/>
                </a:solidFill>
              </a:rPr>
              <a:t>, consistent with the 50ps predicted by WF2</a:t>
            </a:r>
            <a:endParaRPr lang="en-US" sz="2000" dirty="0">
              <a:solidFill>
                <a:schemeClr val="tx2"/>
              </a:solidFill>
            </a:endParaRPr>
          </a:p>
          <a:p>
            <a:pPr lvl="2" algn="l"/>
            <a:endParaRPr lang="en-US" sz="2000" dirty="0" smtClean="0">
              <a:solidFill>
                <a:schemeClr val="tx2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2"/>
                </a:solidFill>
              </a:rPr>
              <a:t>We are looking forward testing the new generation of thin LGAD </a:t>
            </a:r>
          </a:p>
          <a:p>
            <a:pPr algn="l"/>
            <a:r>
              <a:rPr lang="en-US" sz="2000" dirty="0">
                <a:solidFill>
                  <a:schemeClr val="tx2"/>
                </a:solidFill>
              </a:rPr>
              <a:t>	</a:t>
            </a:r>
            <a:r>
              <a:rPr lang="en-US" sz="2000" dirty="0" smtClean="0">
                <a:solidFill>
                  <a:schemeClr val="tx2"/>
                </a:solidFill>
              </a:rPr>
              <a:t>from CNM and FBK being presented at this meeting.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2000" dirty="0" smtClean="0">
              <a:solidFill>
                <a:schemeClr val="tx2"/>
              </a:solidFill>
            </a:endParaRPr>
          </a:p>
          <a:p>
            <a:pPr algn="l"/>
            <a:endParaRPr lang="en-US" sz="2000" dirty="0">
              <a:solidFill>
                <a:schemeClr val="tx2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chemeClr val="tx2"/>
                </a:solidFill>
              </a:rPr>
              <a:t>Thanks to the contributors to this work (next slide) and the organizers of this RD50 Collaboration Meeting.</a:t>
            </a:r>
            <a:endParaRPr lang="en-US" sz="20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0862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D42BACD5-DBBC-4041-9454-70A8D25A0F7B}" type="slidenum">
              <a:rPr lang="en-US" smtClean="0">
                <a:solidFill>
                  <a:srgbClr val="4F81BD"/>
                </a:solidFill>
              </a:rPr>
              <a:pPr algn="l"/>
              <a:t>16</a:t>
            </a:fld>
            <a:endParaRPr lang="en-US" dirty="0">
              <a:solidFill>
                <a:srgbClr val="4F81BD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4"/>
          </p:nvPr>
        </p:nvSpPr>
        <p:spPr>
          <a:xfrm rot="16200000">
            <a:off x="-2696203" y="3369840"/>
            <a:ext cx="5638800" cy="270719"/>
          </a:xfrm>
        </p:spPr>
        <p:txBody>
          <a:bodyPr/>
          <a:lstStyle/>
          <a:p>
            <a:r>
              <a:rPr lang="en-US" smtClean="0">
                <a:solidFill>
                  <a:prstClr val="white">
                    <a:lumMod val="50000"/>
                  </a:prstClr>
                </a:solidFill>
              </a:rPr>
              <a:t>Hartmut F.-W. Sadrozinski, UFSD, 28th RD50 Meeting</a:t>
            </a:r>
            <a:endParaRPr lang="en-US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99691" y="998041"/>
            <a:ext cx="8686800" cy="381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/>
            </a:r>
            <a:br>
              <a:rPr lang="en-US" dirty="0">
                <a:solidFill>
                  <a:schemeClr val="tx2"/>
                </a:solidFill>
              </a:rPr>
            </a:br>
            <a:r>
              <a:rPr lang="en-US" b="1" dirty="0" smtClean="0">
                <a:solidFill>
                  <a:schemeClr val="tx2"/>
                </a:solidFill>
              </a:rPr>
              <a:t>A. </a:t>
            </a:r>
            <a:r>
              <a:rPr lang="en-US" b="1" dirty="0">
                <a:solidFill>
                  <a:schemeClr val="tx2"/>
                </a:solidFill>
              </a:rPr>
              <a:t>Anker, </a:t>
            </a:r>
            <a:r>
              <a:rPr lang="en-US" b="1" dirty="0" smtClean="0">
                <a:solidFill>
                  <a:schemeClr val="tx2"/>
                </a:solidFill>
              </a:rPr>
              <a:t>J. Chen</a:t>
            </a:r>
            <a:r>
              <a:rPr lang="en-US" dirty="0" smtClean="0">
                <a:solidFill>
                  <a:schemeClr val="tx2"/>
                </a:solidFill>
              </a:rPr>
              <a:t>, V. </a:t>
            </a:r>
            <a:r>
              <a:rPr lang="en-US" dirty="0" err="1">
                <a:solidFill>
                  <a:schemeClr val="tx2"/>
                </a:solidFill>
              </a:rPr>
              <a:t>Fadeyev</a:t>
            </a:r>
            <a:r>
              <a:rPr lang="en-US" dirty="0">
                <a:solidFill>
                  <a:schemeClr val="tx2"/>
                </a:solidFill>
              </a:rPr>
              <a:t>, </a:t>
            </a:r>
            <a:r>
              <a:rPr lang="en-US" b="1" dirty="0" smtClean="0">
                <a:solidFill>
                  <a:schemeClr val="tx2"/>
                </a:solidFill>
              </a:rPr>
              <a:t>P. </a:t>
            </a:r>
            <a:r>
              <a:rPr lang="en-US" b="1" dirty="0">
                <a:solidFill>
                  <a:schemeClr val="tx2"/>
                </a:solidFill>
              </a:rPr>
              <a:t>Freeman</a:t>
            </a:r>
            <a:r>
              <a:rPr lang="en-US" dirty="0">
                <a:solidFill>
                  <a:schemeClr val="tx2"/>
                </a:solidFill>
              </a:rPr>
              <a:t>, </a:t>
            </a:r>
            <a:r>
              <a:rPr lang="en-US" dirty="0" smtClean="0">
                <a:solidFill>
                  <a:schemeClr val="tx2"/>
                </a:solidFill>
              </a:rPr>
              <a:t>Z. </a:t>
            </a:r>
            <a:r>
              <a:rPr lang="en-US" dirty="0">
                <a:solidFill>
                  <a:schemeClr val="tx2"/>
                </a:solidFill>
              </a:rPr>
              <a:t>Galloway, </a:t>
            </a:r>
            <a:r>
              <a:rPr lang="en-US" b="1" dirty="0" smtClean="0">
                <a:solidFill>
                  <a:schemeClr val="tx2"/>
                </a:solidFill>
              </a:rPr>
              <a:t>B. </a:t>
            </a:r>
            <a:r>
              <a:rPr lang="en-US" b="1" dirty="0" err="1" smtClean="0">
                <a:solidFill>
                  <a:schemeClr val="tx2"/>
                </a:solidFill>
              </a:rPr>
              <a:t>Gruey</a:t>
            </a:r>
            <a:r>
              <a:rPr lang="en-US" dirty="0" smtClean="0">
                <a:solidFill>
                  <a:schemeClr val="tx2"/>
                </a:solidFill>
              </a:rPr>
              <a:t>, H. </a:t>
            </a:r>
            <a:r>
              <a:rPr lang="en-US" dirty="0" err="1" smtClean="0">
                <a:solidFill>
                  <a:schemeClr val="tx2"/>
                </a:solidFill>
              </a:rPr>
              <a:t>Grabas</a:t>
            </a:r>
            <a:r>
              <a:rPr lang="en-US" dirty="0" smtClean="0">
                <a:solidFill>
                  <a:schemeClr val="tx2"/>
                </a:solidFill>
              </a:rPr>
              <a:t>, </a:t>
            </a:r>
            <a:r>
              <a:rPr lang="en-US" b="1" dirty="0" smtClean="0">
                <a:solidFill>
                  <a:schemeClr val="tx2"/>
                </a:solidFill>
              </a:rPr>
              <a:t>L. Hibbard, </a:t>
            </a:r>
          </a:p>
          <a:p>
            <a:r>
              <a:rPr lang="en-US" b="1" dirty="0" smtClean="0">
                <a:solidFill>
                  <a:schemeClr val="tx2"/>
                </a:solidFill>
              </a:rPr>
              <a:t>C. </a:t>
            </a:r>
            <a:r>
              <a:rPr lang="en-US" b="1" dirty="0" err="1" smtClean="0">
                <a:solidFill>
                  <a:schemeClr val="tx2"/>
                </a:solidFill>
              </a:rPr>
              <a:t>Labitan</a:t>
            </a:r>
            <a:r>
              <a:rPr lang="en-US" b="1" dirty="0" smtClean="0">
                <a:solidFill>
                  <a:schemeClr val="tx2"/>
                </a:solidFill>
              </a:rPr>
              <a:t>, </a:t>
            </a:r>
            <a:r>
              <a:rPr lang="en-US" dirty="0" smtClean="0">
                <a:solidFill>
                  <a:schemeClr val="tx2"/>
                </a:solidFill>
              </a:rPr>
              <a:t>Z. </a:t>
            </a:r>
            <a:r>
              <a:rPr lang="en-US" dirty="0">
                <a:solidFill>
                  <a:schemeClr val="tx2"/>
                </a:solidFill>
              </a:rPr>
              <a:t>Liang, </a:t>
            </a:r>
            <a:r>
              <a:rPr lang="en-US" b="1" dirty="0" smtClean="0">
                <a:solidFill>
                  <a:schemeClr val="tx2"/>
                </a:solidFill>
              </a:rPr>
              <a:t>R. </a:t>
            </a:r>
            <a:r>
              <a:rPr lang="en-US" b="1" dirty="0" err="1" smtClean="0">
                <a:solidFill>
                  <a:schemeClr val="tx2"/>
                </a:solidFill>
              </a:rPr>
              <a:t>Losakul</a:t>
            </a:r>
            <a:r>
              <a:rPr lang="en-US" b="1" dirty="0" smtClean="0">
                <a:solidFill>
                  <a:schemeClr val="tx2"/>
                </a:solidFill>
              </a:rPr>
              <a:t>, Z. </a:t>
            </a:r>
            <a:r>
              <a:rPr lang="en-US" b="1" dirty="0" err="1" smtClean="0">
                <a:solidFill>
                  <a:schemeClr val="tx2"/>
                </a:solidFill>
              </a:rPr>
              <a:t>Luce</a:t>
            </a:r>
            <a:r>
              <a:rPr lang="en-US" b="1" dirty="0" smtClean="0">
                <a:solidFill>
                  <a:schemeClr val="tx2"/>
                </a:solidFill>
              </a:rPr>
              <a:t>, N. Maher, S. N. </a:t>
            </a:r>
            <a:r>
              <a:rPr lang="en-US" b="1" dirty="0" err="1" smtClean="0">
                <a:solidFill>
                  <a:schemeClr val="tx2"/>
                </a:solidFill>
              </a:rPr>
              <a:t>Mak</a:t>
            </a:r>
            <a:r>
              <a:rPr lang="en-US" b="1" dirty="0">
                <a:solidFill>
                  <a:schemeClr val="tx2"/>
                </a:solidFill>
              </a:rPr>
              <a:t>, </a:t>
            </a:r>
            <a:r>
              <a:rPr lang="en-US" b="1" dirty="0" smtClean="0">
                <a:solidFill>
                  <a:schemeClr val="tx2"/>
                </a:solidFill>
              </a:rPr>
              <a:t>C. W. Ng</a:t>
            </a:r>
            <a:r>
              <a:rPr lang="en-US" b="1" dirty="0">
                <a:solidFill>
                  <a:schemeClr val="tx2"/>
                </a:solidFill>
              </a:rPr>
              <a:t>,</a:t>
            </a:r>
            <a:r>
              <a:rPr lang="en-US" dirty="0">
                <a:solidFill>
                  <a:schemeClr val="tx2"/>
                </a:solidFill>
              </a:rPr>
              <a:t> </a:t>
            </a:r>
            <a:endParaRPr lang="en-US" dirty="0" smtClean="0">
              <a:solidFill>
                <a:schemeClr val="tx2"/>
              </a:solidFill>
            </a:endParaRPr>
          </a:p>
          <a:p>
            <a:r>
              <a:rPr lang="en-US" dirty="0" smtClean="0">
                <a:solidFill>
                  <a:schemeClr val="tx2"/>
                </a:solidFill>
              </a:rPr>
              <a:t>H. </a:t>
            </a:r>
            <a:r>
              <a:rPr lang="en-US" dirty="0">
                <a:solidFill>
                  <a:schemeClr val="tx2"/>
                </a:solidFill>
              </a:rPr>
              <a:t>F</a:t>
            </a:r>
            <a:r>
              <a:rPr lang="en-US" dirty="0" smtClean="0">
                <a:solidFill>
                  <a:schemeClr val="tx2"/>
                </a:solidFill>
              </a:rPr>
              <a:t>.-W</a:t>
            </a:r>
            <a:r>
              <a:rPr lang="en-US" dirty="0">
                <a:solidFill>
                  <a:schemeClr val="tx2"/>
                </a:solidFill>
              </a:rPr>
              <a:t>. </a:t>
            </a:r>
            <a:r>
              <a:rPr lang="en-US" dirty="0" smtClean="0">
                <a:solidFill>
                  <a:schemeClr val="tx2"/>
                </a:solidFill>
              </a:rPr>
              <a:t>Sadrozinski,  A. </a:t>
            </a:r>
            <a:r>
              <a:rPr lang="en-US" dirty="0" err="1">
                <a:solidFill>
                  <a:schemeClr val="tx2"/>
                </a:solidFill>
              </a:rPr>
              <a:t>Seiden</a:t>
            </a:r>
            <a:r>
              <a:rPr lang="en-US" dirty="0" smtClean="0">
                <a:solidFill>
                  <a:schemeClr val="tx2"/>
                </a:solidFill>
              </a:rPr>
              <a:t>, E. Spencer, M. Wilder, </a:t>
            </a:r>
            <a:r>
              <a:rPr lang="en-US" b="1" dirty="0" smtClean="0">
                <a:solidFill>
                  <a:schemeClr val="tx2"/>
                </a:solidFill>
              </a:rPr>
              <a:t>N. Woods</a:t>
            </a:r>
            <a:r>
              <a:rPr lang="en-US" dirty="0" smtClean="0">
                <a:solidFill>
                  <a:schemeClr val="tx2"/>
                </a:solidFill>
              </a:rPr>
              <a:t>, A. </a:t>
            </a:r>
            <a:r>
              <a:rPr lang="en-US" dirty="0" err="1" smtClean="0">
                <a:solidFill>
                  <a:schemeClr val="tx2"/>
                </a:solidFill>
              </a:rPr>
              <a:t>Zatserklyaniy</a:t>
            </a:r>
            <a:r>
              <a:rPr lang="en-US" dirty="0">
                <a:solidFill>
                  <a:schemeClr val="tx2"/>
                </a:solidFill>
              </a:rPr>
              <a:t/>
            </a:r>
            <a:br>
              <a:rPr lang="en-US" dirty="0">
                <a:solidFill>
                  <a:schemeClr val="tx2"/>
                </a:solidFill>
              </a:rPr>
            </a:br>
            <a:r>
              <a:rPr lang="en-US" sz="1600" i="1" dirty="0">
                <a:solidFill>
                  <a:schemeClr val="tx2"/>
                </a:solidFill>
              </a:rPr>
              <a:t>SCIPP, Univ. of California Santa Cruz, </a:t>
            </a:r>
            <a:r>
              <a:rPr lang="en-US" sz="1600" i="1" dirty="0" smtClean="0">
                <a:solidFill>
                  <a:schemeClr val="tx2"/>
                </a:solidFill>
              </a:rPr>
              <a:t>CA 95064, USA </a:t>
            </a:r>
          </a:p>
          <a:p>
            <a:r>
              <a:rPr lang="en-US" dirty="0">
                <a:solidFill>
                  <a:schemeClr val="tx2"/>
                </a:solidFill>
              </a:rPr>
              <a:t/>
            </a:r>
            <a:br>
              <a:rPr lang="en-US" dirty="0">
                <a:solidFill>
                  <a:schemeClr val="tx2"/>
                </a:solidFill>
              </a:rPr>
            </a:br>
            <a:r>
              <a:rPr lang="en-US" b="1" dirty="0">
                <a:solidFill>
                  <a:schemeClr val="tx2"/>
                </a:solidFill>
              </a:rPr>
              <a:t>B. </a:t>
            </a:r>
            <a:r>
              <a:rPr lang="en-US" b="1" dirty="0" err="1">
                <a:solidFill>
                  <a:schemeClr val="tx2"/>
                </a:solidFill>
              </a:rPr>
              <a:t>Baldassarri</a:t>
            </a:r>
            <a:r>
              <a:rPr lang="en-US" b="1" dirty="0">
                <a:solidFill>
                  <a:schemeClr val="tx2"/>
                </a:solidFill>
              </a:rPr>
              <a:t>, </a:t>
            </a:r>
            <a:r>
              <a:rPr lang="en-US" dirty="0" smtClean="0">
                <a:solidFill>
                  <a:schemeClr val="tx2"/>
                </a:solidFill>
              </a:rPr>
              <a:t>N. Cartiglia, </a:t>
            </a:r>
            <a:r>
              <a:rPr lang="en-US" b="1" dirty="0" smtClean="0">
                <a:solidFill>
                  <a:schemeClr val="tx2"/>
                </a:solidFill>
              </a:rPr>
              <a:t>F</a:t>
            </a:r>
            <a:r>
              <a:rPr lang="en-US" b="1" dirty="0">
                <a:solidFill>
                  <a:schemeClr val="tx2"/>
                </a:solidFill>
              </a:rPr>
              <a:t>. </a:t>
            </a:r>
            <a:r>
              <a:rPr lang="en-US" b="1" dirty="0" err="1">
                <a:solidFill>
                  <a:schemeClr val="tx2"/>
                </a:solidFill>
              </a:rPr>
              <a:t>Cenna</a:t>
            </a:r>
            <a:r>
              <a:rPr lang="en-US" b="1" dirty="0">
                <a:solidFill>
                  <a:schemeClr val="tx2"/>
                </a:solidFill>
              </a:rPr>
              <a:t>, </a:t>
            </a:r>
            <a:r>
              <a:rPr lang="en-US" b="1" dirty="0" smtClean="0">
                <a:solidFill>
                  <a:schemeClr val="tx2"/>
                </a:solidFill>
              </a:rPr>
              <a:t>M</a:t>
            </a:r>
            <a:r>
              <a:rPr lang="en-US" b="1" dirty="0">
                <a:solidFill>
                  <a:schemeClr val="tx2"/>
                </a:solidFill>
              </a:rPr>
              <a:t>. </a:t>
            </a:r>
            <a:r>
              <a:rPr lang="en-US" b="1" dirty="0" smtClean="0">
                <a:solidFill>
                  <a:schemeClr val="tx2"/>
                </a:solidFill>
              </a:rPr>
              <a:t>Ferrero</a:t>
            </a:r>
          </a:p>
          <a:p>
            <a:r>
              <a:rPr lang="en-US" sz="1600" i="1" dirty="0" smtClean="0">
                <a:solidFill>
                  <a:schemeClr val="tx2"/>
                </a:solidFill>
              </a:rPr>
              <a:t>Univ</a:t>
            </a:r>
            <a:r>
              <a:rPr lang="en-US" sz="1600" i="1" dirty="0">
                <a:solidFill>
                  <a:schemeClr val="tx2"/>
                </a:solidFill>
              </a:rPr>
              <a:t>. of Torino and </a:t>
            </a:r>
            <a:r>
              <a:rPr lang="en-US" sz="1600" i="1" dirty="0" smtClean="0">
                <a:solidFill>
                  <a:schemeClr val="tx2"/>
                </a:solidFill>
              </a:rPr>
              <a:t>INFN, Torino, Italy</a:t>
            </a:r>
            <a:endParaRPr lang="en-US" i="1" dirty="0" smtClean="0">
              <a:solidFill>
                <a:schemeClr val="tx2"/>
              </a:solidFill>
            </a:endParaRPr>
          </a:p>
          <a:p>
            <a:endParaRPr lang="en-US" i="1" dirty="0" smtClean="0">
              <a:solidFill>
                <a:schemeClr val="tx2"/>
              </a:solidFill>
            </a:endParaRPr>
          </a:p>
          <a:p>
            <a:r>
              <a:rPr lang="pt-BR" dirty="0">
                <a:solidFill>
                  <a:schemeClr val="tx2"/>
                </a:solidFill>
              </a:rPr>
              <a:t>G. Pellegrini, S. Hidalgo, </a:t>
            </a:r>
            <a:r>
              <a:rPr lang="pt-BR" b="1" dirty="0">
                <a:solidFill>
                  <a:schemeClr val="tx2"/>
                </a:solidFill>
              </a:rPr>
              <a:t>M. Baselga, M. Carulla,</a:t>
            </a:r>
          </a:p>
          <a:p>
            <a:r>
              <a:rPr lang="pt-BR" b="1" dirty="0">
                <a:solidFill>
                  <a:schemeClr val="tx2"/>
                </a:solidFill>
              </a:rPr>
              <a:t>P. Fernandez-Martinez, </a:t>
            </a:r>
            <a:r>
              <a:rPr lang="pt-BR" dirty="0">
                <a:solidFill>
                  <a:schemeClr val="tx2"/>
                </a:solidFill>
              </a:rPr>
              <a:t>D. Flores, A. Merlos, D. </a:t>
            </a:r>
            <a:r>
              <a:rPr lang="pt-BR" dirty="0" smtClean="0">
                <a:solidFill>
                  <a:schemeClr val="tx2"/>
                </a:solidFill>
              </a:rPr>
              <a:t>Quirion</a:t>
            </a:r>
          </a:p>
          <a:p>
            <a:r>
              <a:rPr lang="en-US" sz="1600" i="1" dirty="0" smtClean="0">
                <a:solidFill>
                  <a:schemeClr val="tx2"/>
                </a:solidFill>
              </a:rPr>
              <a:t>Centro </a:t>
            </a:r>
            <a:r>
              <a:rPr lang="en-US" sz="1600" i="1" dirty="0">
                <a:solidFill>
                  <a:schemeClr val="tx2"/>
                </a:solidFill>
              </a:rPr>
              <a:t>Nacional de </a:t>
            </a:r>
            <a:r>
              <a:rPr lang="en-US" sz="1600" i="1" dirty="0" err="1">
                <a:solidFill>
                  <a:schemeClr val="tx2"/>
                </a:solidFill>
              </a:rPr>
              <a:t>Microelectrónica</a:t>
            </a:r>
            <a:r>
              <a:rPr lang="en-US" sz="1600" i="1" dirty="0">
                <a:solidFill>
                  <a:schemeClr val="tx2"/>
                </a:solidFill>
              </a:rPr>
              <a:t> (</a:t>
            </a:r>
            <a:r>
              <a:rPr lang="en-US" sz="1600" i="1" dirty="0" smtClean="0">
                <a:solidFill>
                  <a:schemeClr val="tx2"/>
                </a:solidFill>
              </a:rPr>
              <a:t>CNM-CSIC), Barcelona</a:t>
            </a:r>
            <a:r>
              <a:rPr lang="en-US" sz="1600" i="1" dirty="0">
                <a:solidFill>
                  <a:schemeClr val="tx2"/>
                </a:solidFill>
              </a:rPr>
              <a:t>, </a:t>
            </a:r>
            <a:r>
              <a:rPr lang="en-US" sz="1600" i="1" dirty="0" smtClean="0">
                <a:solidFill>
                  <a:schemeClr val="tx2"/>
                </a:solidFill>
              </a:rPr>
              <a:t>Spain</a:t>
            </a:r>
          </a:p>
          <a:p>
            <a:endParaRPr lang="en-US" sz="1600" i="1" dirty="0">
              <a:solidFill>
                <a:schemeClr val="tx2"/>
              </a:solidFill>
            </a:endParaRPr>
          </a:p>
          <a:p>
            <a:pPr algn="l"/>
            <a:r>
              <a:rPr lang="en-US" sz="1600" i="1" dirty="0" smtClean="0">
                <a:solidFill>
                  <a:schemeClr val="tx2"/>
                </a:solidFill>
              </a:rPr>
              <a:t>Students in </a:t>
            </a:r>
            <a:r>
              <a:rPr lang="en-US" sz="1600" b="1" i="1" dirty="0" smtClean="0">
                <a:solidFill>
                  <a:schemeClr val="tx2"/>
                </a:solidFill>
              </a:rPr>
              <a:t>bold</a:t>
            </a:r>
          </a:p>
        </p:txBody>
      </p:sp>
      <p:sp>
        <p:nvSpPr>
          <p:cNvPr id="6" name="Rectangle 5"/>
          <p:cNvSpPr/>
          <p:nvPr/>
        </p:nvSpPr>
        <p:spPr>
          <a:xfrm>
            <a:off x="3391228" y="0"/>
            <a:ext cx="236154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chemeClr val="tx2"/>
                </a:solidFill>
              </a:rPr>
              <a:t>Contributors</a:t>
            </a:r>
            <a:endParaRPr lang="en-US" sz="28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2264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D42BACD5-DBBC-4041-9454-70A8D25A0F7B}" type="slidenum">
              <a:rPr lang="en-US" smtClean="0">
                <a:solidFill>
                  <a:srgbClr val="4F81BD"/>
                </a:solidFill>
              </a:rPr>
              <a:pPr algn="l"/>
              <a:t>17</a:t>
            </a:fld>
            <a:endParaRPr lang="en-US" dirty="0">
              <a:solidFill>
                <a:srgbClr val="4F81BD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4"/>
          </p:nvPr>
        </p:nvSpPr>
        <p:spPr>
          <a:xfrm rot="16200000">
            <a:off x="-2696203" y="3369840"/>
            <a:ext cx="5638800" cy="270719"/>
          </a:xfrm>
        </p:spPr>
        <p:txBody>
          <a:bodyPr/>
          <a:lstStyle/>
          <a:p>
            <a:r>
              <a:rPr lang="en-US" smtClean="0">
                <a:solidFill>
                  <a:prstClr val="white">
                    <a:lumMod val="50000"/>
                  </a:prstClr>
                </a:solidFill>
              </a:rPr>
              <a:t>Hartmut F.-W. Sadrozinski, UFSD, 28th RD50 Meeting</a:t>
            </a:r>
            <a:endParaRPr lang="en-US" dirty="0">
              <a:solidFill>
                <a:prstClr val="white">
                  <a:lumMod val="50000"/>
                </a:prst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43600"/>
            <a:ext cx="645679" cy="9144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856163"/>
            <a:ext cx="9144000" cy="51456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666391" y="0"/>
            <a:ext cx="81534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800" b="1" dirty="0" smtClean="0">
                <a:solidFill>
                  <a:schemeClr val="tx2"/>
                </a:solidFill>
              </a:rPr>
              <a:t>Your hosts hard at work!</a:t>
            </a:r>
            <a:endParaRPr lang="en-US" sz="14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6111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66391" y="0"/>
            <a:ext cx="81534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800" b="1" dirty="0" smtClean="0">
                <a:solidFill>
                  <a:schemeClr val="tx2"/>
                </a:solidFill>
              </a:rPr>
              <a:t>Gain Measurement: 3-ways (Luke Hibbard)</a:t>
            </a:r>
            <a:endParaRPr lang="en-US" sz="1400" dirty="0">
              <a:solidFill>
                <a:schemeClr val="tx2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D42BACD5-DBBC-4041-9454-70A8D25A0F7B}" type="slidenum">
              <a:rPr lang="en-US" smtClean="0">
                <a:solidFill>
                  <a:srgbClr val="4F81BD"/>
                </a:solidFill>
              </a:rPr>
              <a:pPr algn="l"/>
              <a:t>2</a:t>
            </a:fld>
            <a:endParaRPr lang="en-US" dirty="0">
              <a:solidFill>
                <a:srgbClr val="4F81BD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 smtClean="0">
                <a:solidFill>
                  <a:prstClr val="white">
                    <a:lumMod val="50000"/>
                  </a:prstClr>
                </a:solidFill>
              </a:rPr>
              <a:t>Hartmut F.-W. Sadrozinski, UFSD, 28th RD50 Meeting</a:t>
            </a:r>
            <a:endParaRPr lang="en-US" dirty="0">
              <a:solidFill>
                <a:prstClr val="white">
                  <a:lumMod val="50000"/>
                </a:prstClr>
              </a:solidFill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338604"/>
            <a:ext cx="2362200" cy="18617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282781"/>
            <a:ext cx="2412944" cy="1670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986911"/>
            <a:ext cx="2362200" cy="17948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457200" y="762000"/>
            <a:ext cx="8534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Motivated by the presentation of </a:t>
            </a:r>
            <a:r>
              <a:rPr lang="en-US" dirty="0" smtClean="0"/>
              <a:t>Sofia </a:t>
            </a:r>
            <a:r>
              <a:rPr lang="en-US" dirty="0"/>
              <a:t>Otero </a:t>
            </a:r>
            <a:r>
              <a:rPr lang="en-US" dirty="0" err="1" smtClean="0"/>
              <a:t>Ugobono</a:t>
            </a:r>
            <a:r>
              <a:rPr lang="en-US" dirty="0"/>
              <a:t> </a:t>
            </a:r>
            <a:r>
              <a:rPr lang="en-US" dirty="0" smtClean="0"/>
              <a:t>at the 27</a:t>
            </a:r>
            <a:r>
              <a:rPr lang="en-US" baseline="30000" dirty="0" smtClean="0"/>
              <a:t>th</a:t>
            </a:r>
            <a:r>
              <a:rPr lang="en-US" dirty="0" smtClean="0"/>
              <a:t> RD50 Meeting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3200400" y="1219200"/>
            <a:ext cx="5715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b="1" dirty="0" smtClean="0"/>
              <a:t>Compare the determination of gain by 3 </a:t>
            </a:r>
            <a:r>
              <a:rPr lang="en-US" b="1" dirty="0"/>
              <a:t>different </a:t>
            </a:r>
            <a:r>
              <a:rPr lang="en-US" b="1" dirty="0" smtClean="0"/>
              <a:t>charge </a:t>
            </a:r>
            <a:r>
              <a:rPr lang="en-US" b="1" dirty="0"/>
              <a:t>collection methods of </a:t>
            </a:r>
            <a:r>
              <a:rPr lang="en-US" b="1" dirty="0" smtClean="0"/>
              <a:t>two LGAD from wafers 7 &amp; 8 of CNM run 6474</a:t>
            </a:r>
            <a:r>
              <a:rPr lang="en-US" dirty="0" smtClean="0"/>
              <a:t>:</a:t>
            </a:r>
          </a:p>
        </p:txBody>
      </p:sp>
      <p:sp>
        <p:nvSpPr>
          <p:cNvPr id="10" name="Rectangle 9"/>
          <p:cNvSpPr/>
          <p:nvPr/>
        </p:nvSpPr>
        <p:spPr>
          <a:xfrm>
            <a:off x="3429000" y="3886200"/>
            <a:ext cx="406637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dirty="0"/>
              <a:t>β </a:t>
            </a:r>
            <a:r>
              <a:rPr lang="en-US" dirty="0" smtClean="0"/>
              <a:t>has </a:t>
            </a:r>
            <a:r>
              <a:rPr lang="en-US" dirty="0" smtClean="0"/>
              <a:t>low signal-to-noise for thin sensors,</a:t>
            </a:r>
          </a:p>
          <a:p>
            <a:r>
              <a:rPr lang="en-US" dirty="0" smtClean="0"/>
              <a:t>use </a:t>
            </a:r>
            <a:r>
              <a:rPr lang="en-US" dirty="0"/>
              <a:t>separate detector to trigger only on </a:t>
            </a:r>
            <a:endParaRPr lang="en-US" dirty="0" smtClean="0"/>
          </a:p>
          <a:p>
            <a:r>
              <a:rPr lang="en-US" dirty="0" smtClean="0"/>
              <a:t>high </a:t>
            </a:r>
            <a:r>
              <a:rPr lang="en-US" dirty="0"/>
              <a:t>energy </a:t>
            </a:r>
            <a:r>
              <a:rPr lang="el-GR" dirty="0" smtClean="0"/>
              <a:t>β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3429000" y="2514600"/>
            <a:ext cx="521649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dirty="0"/>
              <a:t>α</a:t>
            </a:r>
            <a:r>
              <a:rPr lang="en-US" dirty="0"/>
              <a:t> from the </a:t>
            </a:r>
            <a:r>
              <a:rPr lang="en-US" dirty="0" smtClean="0"/>
              <a:t>back, works only for depleted sensors </a:t>
            </a:r>
          </a:p>
          <a:p>
            <a:pPr algn="l"/>
            <a:r>
              <a:rPr lang="en-US" dirty="0" smtClean="0"/>
              <a:t>and exposed back side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3429000" y="5638800"/>
            <a:ext cx="379764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dirty="0" smtClean="0"/>
              <a:t>IR laser (needs opening in metal)</a:t>
            </a:r>
          </a:p>
          <a:p>
            <a:pPr algn="l"/>
            <a:r>
              <a:rPr lang="en-US" dirty="0" smtClean="0"/>
              <a:t>uses detector w/o gain for comparison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1834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66391" y="0"/>
            <a:ext cx="81534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800" b="1" dirty="0" smtClean="0">
                <a:solidFill>
                  <a:schemeClr val="tx2"/>
                </a:solidFill>
              </a:rPr>
              <a:t>Gain Measurement: </a:t>
            </a:r>
            <a:r>
              <a:rPr lang="el-GR" sz="2800" b="1" dirty="0" smtClean="0">
                <a:solidFill>
                  <a:schemeClr val="tx2"/>
                </a:solidFill>
              </a:rPr>
              <a:t>α</a:t>
            </a:r>
            <a:r>
              <a:rPr lang="en-US" sz="2800" b="1" dirty="0" smtClean="0">
                <a:solidFill>
                  <a:schemeClr val="tx2"/>
                </a:solidFill>
              </a:rPr>
              <a:t> Back</a:t>
            </a:r>
            <a:r>
              <a:rPr lang="en-GB" sz="2800" b="1" dirty="0" smtClean="0">
                <a:solidFill>
                  <a:schemeClr val="tx2"/>
                </a:solidFill>
              </a:rPr>
              <a:t>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D42BACD5-DBBC-4041-9454-70A8D25A0F7B}" type="slidenum">
              <a:rPr lang="en-US" smtClean="0">
                <a:solidFill>
                  <a:srgbClr val="4F81BD"/>
                </a:solidFill>
              </a:rPr>
              <a:pPr algn="l"/>
              <a:t>3</a:t>
            </a:fld>
            <a:endParaRPr lang="en-US" dirty="0">
              <a:solidFill>
                <a:srgbClr val="4F81BD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 smtClean="0">
                <a:solidFill>
                  <a:prstClr val="white">
                    <a:lumMod val="50000"/>
                  </a:prstClr>
                </a:solidFill>
              </a:rPr>
              <a:t>Hartmut F.-W. Sadrozinski, UFSD, 28th RD50 Meeting</a:t>
            </a:r>
            <a:endParaRPr lang="en-US" dirty="0">
              <a:solidFill>
                <a:prstClr val="white">
                  <a:lumMod val="50000"/>
                </a:prstClr>
              </a:solidFill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838200"/>
            <a:ext cx="2743200" cy="21620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11" y="685800"/>
            <a:ext cx="4423789" cy="2925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657081"/>
            <a:ext cx="4343400" cy="2885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381000" y="3410634"/>
            <a:ext cx="4806124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l-GR" dirty="0"/>
              <a:t>α</a:t>
            </a:r>
            <a:r>
              <a:rPr lang="en-US" dirty="0"/>
              <a:t> from the </a:t>
            </a:r>
            <a:r>
              <a:rPr lang="en-US" dirty="0" smtClean="0"/>
              <a:t>back exhibits characteristic shape </a:t>
            </a:r>
          </a:p>
          <a:p>
            <a:pPr algn="l"/>
            <a:r>
              <a:rPr lang="en-US" dirty="0" smtClean="0"/>
              <a:t>of initial </a:t>
            </a:r>
            <a:r>
              <a:rPr lang="en-US" dirty="0" err="1" smtClean="0"/>
              <a:t>electrons+multiplication</a:t>
            </a:r>
            <a:r>
              <a:rPr lang="en-US" dirty="0" smtClean="0"/>
              <a:t> holes.</a:t>
            </a:r>
          </a:p>
          <a:p>
            <a:pPr algn="l"/>
            <a:endParaRPr lang="en-US" dirty="0" smtClean="0"/>
          </a:p>
          <a:p>
            <a:pPr algn="l"/>
            <a:r>
              <a:rPr lang="en-US" dirty="0" smtClean="0"/>
              <a:t>Gain can be read-off directly.</a:t>
            </a:r>
          </a:p>
          <a:p>
            <a:pPr algn="l"/>
            <a:r>
              <a:rPr lang="en-US" dirty="0" smtClean="0"/>
              <a:t>(Irradiated LGAD need simulation </a:t>
            </a:r>
          </a:p>
          <a:p>
            <a:pPr algn="l"/>
            <a:r>
              <a:rPr lang="en-US" dirty="0" smtClean="0"/>
              <a:t>for gain extraction)  </a:t>
            </a:r>
            <a:endParaRPr lang="en-US" dirty="0"/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1752600" y="4038600"/>
            <a:ext cx="4191000" cy="1524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1828800" y="1905000"/>
            <a:ext cx="4648200" cy="21336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3886200" y="1676400"/>
            <a:ext cx="3124200" cy="2209800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4038600" y="3962400"/>
            <a:ext cx="2590800" cy="685800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63325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66391" y="0"/>
            <a:ext cx="81534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800" b="1" dirty="0" smtClean="0">
                <a:solidFill>
                  <a:schemeClr val="tx2"/>
                </a:solidFill>
              </a:rPr>
              <a:t>Gain Measurement: </a:t>
            </a:r>
            <a:r>
              <a:rPr lang="el-GR" sz="2800" b="1" dirty="0" smtClean="0">
                <a:solidFill>
                  <a:schemeClr val="tx2"/>
                </a:solidFill>
              </a:rPr>
              <a:t>β</a:t>
            </a:r>
            <a:r>
              <a:rPr lang="en-US" sz="2800" b="1" dirty="0" smtClean="0">
                <a:solidFill>
                  <a:schemeClr val="tx2"/>
                </a:solidFill>
              </a:rPr>
              <a:t> from </a:t>
            </a:r>
            <a:r>
              <a:rPr lang="en-US" sz="2800" b="1" baseline="30000" dirty="0" smtClean="0">
                <a:solidFill>
                  <a:schemeClr val="tx2"/>
                </a:solidFill>
              </a:rPr>
              <a:t>90</a:t>
            </a:r>
            <a:r>
              <a:rPr lang="en-US" sz="2800" b="1" dirty="0" smtClean="0">
                <a:solidFill>
                  <a:schemeClr val="tx2"/>
                </a:solidFill>
              </a:rPr>
              <a:t>Sr</a:t>
            </a:r>
            <a:endParaRPr lang="en-US" sz="1400" dirty="0">
              <a:solidFill>
                <a:schemeClr val="tx2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D42BACD5-DBBC-4041-9454-70A8D25A0F7B}" type="slidenum">
              <a:rPr lang="en-US" smtClean="0">
                <a:solidFill>
                  <a:srgbClr val="4F81BD"/>
                </a:solidFill>
              </a:rPr>
              <a:pPr algn="l"/>
              <a:t>4</a:t>
            </a:fld>
            <a:endParaRPr lang="en-US" dirty="0">
              <a:solidFill>
                <a:srgbClr val="4F81BD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 smtClean="0">
                <a:solidFill>
                  <a:prstClr val="white">
                    <a:lumMod val="50000"/>
                  </a:prstClr>
                </a:solidFill>
              </a:rPr>
              <a:t>Hartmut F.-W. Sadrozinski, UFSD, 28th RD50 Meeting</a:t>
            </a:r>
            <a:endParaRPr lang="en-US" dirty="0">
              <a:solidFill>
                <a:prstClr val="white">
                  <a:lumMod val="50000"/>
                </a:prstClr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762000"/>
            <a:ext cx="2743200" cy="1898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685800"/>
            <a:ext cx="4038600" cy="290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3481136"/>
            <a:ext cx="4191000" cy="3088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304800" y="3124200"/>
            <a:ext cx="4141390" cy="23083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l-GR" dirty="0" smtClean="0"/>
              <a:t>β</a:t>
            </a:r>
            <a:r>
              <a:rPr lang="en-US" dirty="0" smtClean="0"/>
              <a:t> exhibits a shape mixing early initial </a:t>
            </a:r>
          </a:p>
          <a:p>
            <a:pPr algn="l"/>
            <a:r>
              <a:rPr lang="en-US" dirty="0" smtClean="0"/>
              <a:t>electrons and late multiplication holes.</a:t>
            </a:r>
          </a:p>
          <a:p>
            <a:pPr algn="l"/>
            <a:endParaRPr lang="en-US" dirty="0" smtClean="0"/>
          </a:p>
          <a:p>
            <a:pPr algn="l"/>
            <a:r>
              <a:rPr lang="en-US" dirty="0" smtClean="0"/>
              <a:t>Gain measured through the collected </a:t>
            </a:r>
          </a:p>
          <a:p>
            <a:pPr algn="l"/>
            <a:r>
              <a:rPr lang="en-US" dirty="0"/>
              <a:t>c</a:t>
            </a:r>
            <a:r>
              <a:rPr lang="en-US" dirty="0" smtClean="0"/>
              <a:t>harge and can be verified by comparison </a:t>
            </a:r>
          </a:p>
          <a:p>
            <a:pPr algn="l"/>
            <a:r>
              <a:rPr lang="en-US" dirty="0" smtClean="0"/>
              <a:t>with non-gain device. </a:t>
            </a:r>
          </a:p>
          <a:p>
            <a:pPr algn="l"/>
            <a:r>
              <a:rPr lang="en-US" dirty="0" smtClean="0"/>
              <a:t>(Irradiated LGAD need simulation </a:t>
            </a:r>
          </a:p>
          <a:p>
            <a:pPr algn="l"/>
            <a:r>
              <a:rPr lang="en-US" dirty="0" smtClean="0"/>
              <a:t>for gain extraction)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476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66391" y="0"/>
            <a:ext cx="81534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800" b="1" dirty="0" smtClean="0">
                <a:solidFill>
                  <a:schemeClr val="tx2"/>
                </a:solidFill>
              </a:rPr>
              <a:t>Gain Measurement: IR Laser</a:t>
            </a:r>
            <a:endParaRPr lang="en-US" sz="1400" dirty="0">
              <a:solidFill>
                <a:schemeClr val="tx2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D42BACD5-DBBC-4041-9454-70A8D25A0F7B}" type="slidenum">
              <a:rPr lang="en-US" smtClean="0">
                <a:solidFill>
                  <a:srgbClr val="4F81BD"/>
                </a:solidFill>
              </a:rPr>
              <a:pPr algn="l"/>
              <a:t>5</a:t>
            </a:fld>
            <a:endParaRPr lang="en-US" dirty="0">
              <a:solidFill>
                <a:srgbClr val="4F81BD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 smtClean="0">
                <a:solidFill>
                  <a:prstClr val="white">
                    <a:lumMod val="50000"/>
                  </a:prstClr>
                </a:solidFill>
              </a:rPr>
              <a:t>Hartmut F.-W. Sadrozinski, UFSD, 28th RD50 Meeting</a:t>
            </a:r>
            <a:endParaRPr lang="en-US" dirty="0">
              <a:solidFill>
                <a:prstClr val="white">
                  <a:lumMod val="50000"/>
                </a:prstClr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838200"/>
            <a:ext cx="2743200" cy="20850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8954" y="838200"/>
            <a:ext cx="3318846" cy="2354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3742765"/>
            <a:ext cx="3352800" cy="23790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>
          <a:xfrm>
            <a:off x="304800" y="2971800"/>
            <a:ext cx="55626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dirty="0" smtClean="0"/>
              <a:t>IR similar to </a:t>
            </a:r>
            <a:r>
              <a:rPr lang="el-GR" dirty="0" smtClean="0"/>
              <a:t>β</a:t>
            </a:r>
            <a:r>
              <a:rPr lang="en-US" dirty="0" smtClean="0"/>
              <a:t> exhibits a shape mixing early </a:t>
            </a:r>
          </a:p>
          <a:p>
            <a:pPr algn="l"/>
            <a:r>
              <a:rPr lang="en-US" dirty="0" smtClean="0"/>
              <a:t>initial electrons and late multiplication holes.</a:t>
            </a:r>
          </a:p>
          <a:p>
            <a:pPr algn="l"/>
            <a:r>
              <a:rPr lang="en-US" dirty="0" smtClean="0"/>
              <a:t> </a:t>
            </a:r>
          </a:p>
          <a:p>
            <a:pPr algn="l"/>
            <a:r>
              <a:rPr lang="en-US" dirty="0" smtClean="0"/>
              <a:t>Gain measured through the comparison of the collected charge</a:t>
            </a:r>
            <a:r>
              <a:rPr lang="en-US" dirty="0"/>
              <a:t> </a:t>
            </a:r>
            <a:r>
              <a:rPr lang="en-US" dirty="0" smtClean="0"/>
              <a:t>with non-gain device. 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999" y="4495800"/>
            <a:ext cx="2771905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3048000" y="4724400"/>
            <a:ext cx="24384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dirty="0" smtClean="0"/>
              <a:t>Very different pulse </a:t>
            </a:r>
          </a:p>
          <a:p>
            <a:pPr algn="l"/>
            <a:r>
              <a:rPr lang="en-US" dirty="0" smtClean="0"/>
              <a:t>heights from different </a:t>
            </a:r>
          </a:p>
          <a:p>
            <a:pPr algn="l"/>
            <a:r>
              <a:rPr lang="en-US" dirty="0" smtClean="0"/>
              <a:t>days result in </a:t>
            </a:r>
          </a:p>
          <a:p>
            <a:pPr algn="l"/>
            <a:r>
              <a:rPr lang="en-US" dirty="0" smtClean="0"/>
              <a:t>same gain!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200400" y="990600"/>
            <a:ext cx="2438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dirty="0" smtClean="0"/>
              <a:t>Particulars TCT set-up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249889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66391" y="0"/>
            <a:ext cx="81534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800" b="1" dirty="0" smtClean="0">
                <a:solidFill>
                  <a:schemeClr val="tx2"/>
                </a:solidFill>
              </a:rPr>
              <a:t>Gain Measurement: 3-ways (Luke Hibbard)</a:t>
            </a:r>
            <a:endParaRPr lang="en-US" sz="1400" dirty="0">
              <a:solidFill>
                <a:schemeClr val="tx2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D42BACD5-DBBC-4041-9454-70A8D25A0F7B}" type="slidenum">
              <a:rPr lang="en-US" smtClean="0">
                <a:solidFill>
                  <a:srgbClr val="4F81BD"/>
                </a:solidFill>
              </a:rPr>
              <a:pPr algn="l"/>
              <a:t>6</a:t>
            </a:fld>
            <a:endParaRPr lang="en-US" dirty="0">
              <a:solidFill>
                <a:srgbClr val="4F81BD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 smtClean="0">
                <a:solidFill>
                  <a:prstClr val="white">
                    <a:lumMod val="50000"/>
                  </a:prstClr>
                </a:solidFill>
              </a:rPr>
              <a:t>Hartmut F.-W. Sadrozinski, UFSD, 28th RD50 Meeting</a:t>
            </a:r>
            <a:endParaRPr lang="en-US" dirty="0">
              <a:solidFill>
                <a:prstClr val="white">
                  <a:lumMod val="50000"/>
                </a:prstClr>
              </a:solidFill>
            </a:endParaRPr>
          </a:p>
        </p:txBody>
      </p:sp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" y="802946"/>
            <a:ext cx="5464402" cy="43786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609600" y="5334000"/>
            <a:ext cx="6858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dirty="0"/>
              <a:t>G</a:t>
            </a:r>
            <a:r>
              <a:rPr lang="en-US" dirty="0" smtClean="0"/>
              <a:t>ood </a:t>
            </a:r>
            <a:r>
              <a:rPr lang="en-US" dirty="0"/>
              <a:t>agreement between </a:t>
            </a:r>
            <a:r>
              <a:rPr lang="el-GR" dirty="0" smtClean="0"/>
              <a:t>β</a:t>
            </a:r>
            <a:r>
              <a:rPr lang="en-US" dirty="0"/>
              <a:t>, IR gain </a:t>
            </a:r>
            <a:r>
              <a:rPr lang="en-US" dirty="0" smtClean="0"/>
              <a:t>measurements.</a:t>
            </a:r>
          </a:p>
          <a:p>
            <a:pPr algn="l"/>
            <a:r>
              <a:rPr lang="en-US" dirty="0" smtClean="0"/>
              <a:t> </a:t>
            </a:r>
            <a:r>
              <a:rPr lang="el-GR" dirty="0" smtClean="0"/>
              <a:t>α</a:t>
            </a:r>
            <a:r>
              <a:rPr lang="en-US" dirty="0" smtClean="0"/>
              <a:t> back shows systematic uncertainty depending on the method used to extract the gain (comparison with no-gain sensors vs. ratio of total charge / initial electron charge)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2320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66391" y="0"/>
            <a:ext cx="81534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800" b="1" dirty="0" smtClean="0">
                <a:solidFill>
                  <a:schemeClr val="tx2"/>
                </a:solidFill>
              </a:rPr>
              <a:t>Conclusions on Gain Measurements</a:t>
            </a:r>
            <a:endParaRPr lang="en-US" sz="1400" dirty="0">
              <a:solidFill>
                <a:schemeClr val="tx2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D42BACD5-DBBC-4041-9454-70A8D25A0F7B}" type="slidenum">
              <a:rPr lang="en-US" smtClean="0">
                <a:solidFill>
                  <a:srgbClr val="4F81BD"/>
                </a:solidFill>
              </a:rPr>
              <a:pPr algn="l"/>
              <a:t>7</a:t>
            </a:fld>
            <a:endParaRPr lang="en-US" dirty="0">
              <a:solidFill>
                <a:srgbClr val="4F81BD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 smtClean="0">
                <a:solidFill>
                  <a:prstClr val="white">
                    <a:lumMod val="50000"/>
                  </a:prstClr>
                </a:solidFill>
              </a:rPr>
              <a:t>Hartmut F.-W. Sadrozinski, UFSD, 28th RD50 Meeting</a:t>
            </a:r>
            <a:endParaRPr lang="en-US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85800" y="990600"/>
            <a:ext cx="8121881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 smtClean="0"/>
              <a:t>Find good agreement between </a:t>
            </a:r>
            <a:r>
              <a:rPr lang="el-GR" dirty="0" smtClean="0"/>
              <a:t>α</a:t>
            </a:r>
            <a:r>
              <a:rPr lang="en-US" dirty="0" smtClean="0"/>
              <a:t>, </a:t>
            </a:r>
            <a:r>
              <a:rPr lang="el-GR" dirty="0" smtClean="0"/>
              <a:t>β</a:t>
            </a:r>
            <a:r>
              <a:rPr lang="en-US" dirty="0" smtClean="0"/>
              <a:t>, IR gain measurements pre-rad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/>
              <a:t>Different methods have different restrictions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l-GR" dirty="0"/>
              <a:t>α</a:t>
            </a:r>
            <a:r>
              <a:rPr lang="en-US" dirty="0"/>
              <a:t> back needs depleted sensors and no support wafers like epi or </a:t>
            </a:r>
            <a:r>
              <a:rPr lang="en-US" dirty="0" err="1"/>
              <a:t>SoI</a:t>
            </a:r>
            <a:endParaRPr lang="en-US" dirty="0"/>
          </a:p>
          <a:p>
            <a:pPr lvl="1" algn="l"/>
            <a:r>
              <a:rPr lang="en-US" dirty="0"/>
              <a:t>	but it is self-calibrating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dirty="0"/>
              <a:t>evaluation of </a:t>
            </a:r>
            <a:r>
              <a:rPr lang="el-GR" dirty="0"/>
              <a:t>α</a:t>
            </a:r>
            <a:r>
              <a:rPr lang="en-US" dirty="0"/>
              <a:t> front </a:t>
            </a:r>
            <a:r>
              <a:rPr lang="en-US" dirty="0" smtClean="0"/>
              <a:t>is in </a:t>
            </a:r>
            <a:r>
              <a:rPr lang="en-US" dirty="0"/>
              <a:t>the works 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l-GR" dirty="0"/>
              <a:t>β</a:t>
            </a:r>
            <a:r>
              <a:rPr lang="en-US" dirty="0"/>
              <a:t> is reliable when </a:t>
            </a:r>
            <a:r>
              <a:rPr lang="en-US" dirty="0" smtClean="0"/>
              <a:t>compared </a:t>
            </a:r>
            <a:r>
              <a:rPr lang="en-US" dirty="0"/>
              <a:t>to no-gain sensor, still needs correction from simulations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dirty="0"/>
              <a:t>IR requires second no-gain sensor for comparison to suppress dependence on laser intensity, couplings </a:t>
            </a:r>
            <a:r>
              <a:rPr lang="en-US" dirty="0" err="1"/>
              <a:t>etc</a:t>
            </a:r>
            <a:r>
              <a:rPr lang="en-US" dirty="0"/>
              <a:t> 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 smtClean="0"/>
              <a:t>Need </a:t>
            </a:r>
            <a:r>
              <a:rPr lang="en-US" dirty="0" smtClean="0"/>
              <a:t>to extend this </a:t>
            </a:r>
            <a:r>
              <a:rPr lang="en-US" dirty="0" smtClean="0"/>
              <a:t>to post-rad detectors, most likely will require </a:t>
            </a:r>
            <a:r>
              <a:rPr lang="en-US" dirty="0" smtClean="0"/>
              <a:t>pulse shape </a:t>
            </a:r>
            <a:r>
              <a:rPr lang="en-US" dirty="0" smtClean="0"/>
              <a:t>analysis</a:t>
            </a:r>
          </a:p>
        </p:txBody>
      </p:sp>
    </p:spTree>
    <p:extLst>
      <p:ext uri="{BB962C8B-B14F-4D97-AF65-F5344CB8AC3E}">
        <p14:creationId xmlns:p14="http://schemas.microsoft.com/office/powerpoint/2010/main" val="135988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066800" y="0"/>
            <a:ext cx="7239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800" b="1" dirty="0" smtClean="0">
                <a:solidFill>
                  <a:schemeClr val="tx2"/>
                </a:solidFill>
              </a:rPr>
              <a:t>LGAD</a:t>
            </a:r>
            <a:r>
              <a:rPr lang="en-US" sz="1400" dirty="0" smtClean="0">
                <a:solidFill>
                  <a:schemeClr val="tx2"/>
                </a:solidFill>
              </a:rPr>
              <a:t> </a:t>
            </a:r>
            <a:r>
              <a:rPr lang="en-GB" sz="2800" b="1" dirty="0" smtClean="0">
                <a:solidFill>
                  <a:schemeClr val="tx2"/>
                </a:solidFill>
                <a:sym typeface="Symbol"/>
              </a:rPr>
              <a:t>Timing Resolution</a:t>
            </a:r>
            <a:endParaRPr lang="en-US" sz="1400" dirty="0">
              <a:solidFill>
                <a:schemeClr val="tx2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D42BACD5-DBBC-4041-9454-70A8D25A0F7B}" type="slidenum">
              <a:rPr lang="en-US" smtClean="0">
                <a:solidFill>
                  <a:srgbClr val="4F81BD"/>
                </a:solidFill>
              </a:rPr>
              <a:pPr algn="l"/>
              <a:t>8</a:t>
            </a:fld>
            <a:endParaRPr lang="en-US" dirty="0">
              <a:solidFill>
                <a:srgbClr val="4F81BD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 smtClean="0">
                <a:solidFill>
                  <a:prstClr val="white">
                    <a:lumMod val="50000"/>
                  </a:prstClr>
                </a:solidFill>
              </a:rPr>
              <a:t>Hartmut F.-W. Sadrozinski, UFSD, 28th RD50 Meeting</a:t>
            </a:r>
            <a:endParaRPr lang="en-US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429000" y="3886200"/>
            <a:ext cx="28194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b="1" dirty="0" smtClean="0">
                <a:solidFill>
                  <a:schemeClr val="tx2"/>
                </a:solidFill>
              </a:rPr>
              <a:t>75 µm LGAD, </a:t>
            </a:r>
            <a:r>
              <a:rPr lang="en-GB" b="1" dirty="0" smtClean="0">
                <a:solidFill>
                  <a:schemeClr val="tx2"/>
                </a:solidFill>
                <a:sym typeface="Symbol"/>
              </a:rPr>
              <a:t>‘s</a:t>
            </a:r>
          </a:p>
          <a:p>
            <a:pPr algn="ctr"/>
            <a:endParaRPr lang="en-GB" b="1" dirty="0">
              <a:solidFill>
                <a:schemeClr val="tx2"/>
              </a:solidFill>
              <a:sym typeface="Symbol"/>
            </a:endParaRPr>
          </a:p>
          <a:p>
            <a:pPr algn="ctr"/>
            <a:endParaRPr lang="en-US" b="1" dirty="0" smtClean="0">
              <a:solidFill>
                <a:schemeClr val="tx2"/>
              </a:solidFill>
              <a:sym typeface="Symbol"/>
            </a:endParaRPr>
          </a:p>
          <a:p>
            <a:endParaRPr lang="en-US" b="1" dirty="0">
              <a:solidFill>
                <a:schemeClr val="tx2"/>
              </a:solidFill>
              <a:sym typeface="Symbol"/>
            </a:endParaRPr>
          </a:p>
          <a:p>
            <a:endParaRPr lang="en-US" b="1" dirty="0" smtClean="0">
              <a:solidFill>
                <a:schemeClr val="tx2"/>
              </a:solidFill>
              <a:sym typeface="Symbol"/>
            </a:endParaRPr>
          </a:p>
          <a:p>
            <a:endParaRPr lang="en-US" b="1" dirty="0" smtClean="0">
              <a:solidFill>
                <a:schemeClr val="tx2"/>
              </a:solidFill>
              <a:sym typeface="Symbol"/>
            </a:endParaRPr>
          </a:p>
          <a:p>
            <a:endParaRPr lang="en-US" b="1" dirty="0">
              <a:solidFill>
                <a:schemeClr val="tx2"/>
              </a:solidFill>
              <a:sym typeface="Symbol"/>
            </a:endParaRPr>
          </a:p>
          <a:p>
            <a:endParaRPr lang="en-US" b="1" dirty="0" smtClean="0">
              <a:solidFill>
                <a:schemeClr val="tx2"/>
              </a:solidFill>
              <a:sym typeface="Symbol"/>
            </a:endParaRPr>
          </a:p>
          <a:p>
            <a:endParaRPr lang="en-US" b="1" dirty="0" smtClean="0">
              <a:solidFill>
                <a:schemeClr val="tx2"/>
              </a:solidFill>
              <a:sym typeface="Symbol"/>
            </a:endParaRPr>
          </a:p>
          <a:p>
            <a:pPr algn="ctr"/>
            <a:r>
              <a:rPr lang="en-US" b="1" dirty="0" smtClean="0">
                <a:solidFill>
                  <a:schemeClr val="tx2"/>
                </a:solidFill>
                <a:sym typeface="Symbol"/>
              </a:rPr>
              <a:t>G ~ 5, </a:t>
            </a:r>
            <a:r>
              <a:rPr lang="en-US" b="1" dirty="0" err="1" smtClean="0">
                <a:solidFill>
                  <a:schemeClr val="tx2"/>
                </a:solidFill>
                <a:sym typeface="Symbol"/>
              </a:rPr>
              <a:t>τ</a:t>
            </a:r>
            <a:r>
              <a:rPr lang="en-US" b="1" baseline="-25000" dirty="0" err="1" smtClean="0">
                <a:solidFill>
                  <a:schemeClr val="tx2"/>
                </a:solidFill>
                <a:sym typeface="Symbol"/>
              </a:rPr>
              <a:t>Rise</a:t>
            </a:r>
            <a:r>
              <a:rPr lang="en-US" b="1" baseline="-25000" dirty="0" smtClean="0">
                <a:solidFill>
                  <a:schemeClr val="tx2"/>
                </a:solidFill>
                <a:sym typeface="Symbol"/>
              </a:rPr>
              <a:t> </a:t>
            </a:r>
            <a:r>
              <a:rPr lang="en-US" b="1" dirty="0" smtClean="0">
                <a:solidFill>
                  <a:schemeClr val="tx2"/>
                </a:solidFill>
                <a:sym typeface="Symbol"/>
              </a:rPr>
              <a:t>= 500ps</a:t>
            </a:r>
            <a:endParaRPr lang="en-GB" b="1" dirty="0" smtClean="0">
              <a:solidFill>
                <a:schemeClr val="tx2"/>
              </a:solidFill>
              <a:sym typeface="Symbol"/>
            </a:endParaRP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8923" y="4343400"/>
            <a:ext cx="2520277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6172200" y="3843278"/>
            <a:ext cx="28956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b="1" dirty="0" smtClean="0">
                <a:solidFill>
                  <a:schemeClr val="tx2"/>
                </a:solidFill>
              </a:rPr>
              <a:t>300 µm LGAD, </a:t>
            </a:r>
            <a:r>
              <a:rPr lang="en-GB" b="1" dirty="0" smtClean="0">
                <a:solidFill>
                  <a:schemeClr val="tx2"/>
                </a:solidFill>
                <a:sym typeface="Symbol"/>
              </a:rPr>
              <a:t>120 GeV </a:t>
            </a:r>
            <a:r>
              <a:rPr lang="el-GR" b="1" dirty="0" smtClean="0">
                <a:solidFill>
                  <a:schemeClr val="tx2"/>
                </a:solidFill>
                <a:sym typeface="Symbol"/>
              </a:rPr>
              <a:t>π</a:t>
            </a:r>
            <a:r>
              <a:rPr lang="en-US" b="1" dirty="0" smtClean="0">
                <a:solidFill>
                  <a:schemeClr val="tx2"/>
                </a:solidFill>
                <a:sym typeface="Symbol"/>
              </a:rPr>
              <a:t>’s</a:t>
            </a:r>
          </a:p>
          <a:p>
            <a:endParaRPr lang="en-US" b="1" dirty="0" smtClean="0">
              <a:solidFill>
                <a:schemeClr val="tx2"/>
              </a:solidFill>
              <a:sym typeface="Symbol"/>
            </a:endParaRPr>
          </a:p>
          <a:p>
            <a:endParaRPr lang="en-US" b="1" dirty="0" smtClean="0">
              <a:solidFill>
                <a:schemeClr val="tx2"/>
              </a:solidFill>
              <a:sym typeface="Symbol"/>
            </a:endParaRPr>
          </a:p>
          <a:p>
            <a:endParaRPr lang="en-US" b="1" dirty="0" smtClean="0">
              <a:solidFill>
                <a:schemeClr val="tx2"/>
              </a:solidFill>
              <a:sym typeface="Symbol"/>
            </a:endParaRPr>
          </a:p>
          <a:p>
            <a:endParaRPr lang="en-US" b="1" dirty="0" smtClean="0">
              <a:solidFill>
                <a:schemeClr val="tx2"/>
              </a:solidFill>
              <a:sym typeface="Symbol"/>
            </a:endParaRPr>
          </a:p>
          <a:p>
            <a:endParaRPr lang="en-US" b="1" dirty="0">
              <a:solidFill>
                <a:schemeClr val="tx2"/>
              </a:solidFill>
              <a:sym typeface="Symbol"/>
            </a:endParaRPr>
          </a:p>
          <a:p>
            <a:endParaRPr lang="en-US" b="1" dirty="0">
              <a:solidFill>
                <a:schemeClr val="tx2"/>
              </a:solidFill>
              <a:sym typeface="Symbol"/>
            </a:endParaRPr>
          </a:p>
          <a:p>
            <a:pPr algn="ctr"/>
            <a:endParaRPr lang="en-US" b="1" dirty="0" smtClean="0">
              <a:solidFill>
                <a:schemeClr val="tx2"/>
              </a:solidFill>
              <a:sym typeface="Symbol"/>
            </a:endParaRPr>
          </a:p>
          <a:p>
            <a:pPr algn="ctr"/>
            <a:endParaRPr lang="en-US" b="1" dirty="0">
              <a:solidFill>
                <a:schemeClr val="tx2"/>
              </a:solidFill>
              <a:sym typeface="Symbol"/>
            </a:endParaRPr>
          </a:p>
          <a:p>
            <a:pPr algn="ctr"/>
            <a:r>
              <a:rPr lang="en-US" b="1" dirty="0" smtClean="0">
                <a:solidFill>
                  <a:schemeClr val="tx2"/>
                </a:solidFill>
                <a:sym typeface="Symbol"/>
              </a:rPr>
              <a:t>G ~ 10, </a:t>
            </a:r>
            <a:r>
              <a:rPr lang="en-US" b="1" dirty="0" err="1" smtClean="0">
                <a:solidFill>
                  <a:schemeClr val="tx2"/>
                </a:solidFill>
                <a:sym typeface="Symbol"/>
              </a:rPr>
              <a:t>τ</a:t>
            </a:r>
            <a:r>
              <a:rPr lang="en-US" b="1" baseline="-25000" dirty="0" err="1" smtClean="0">
                <a:solidFill>
                  <a:schemeClr val="tx2"/>
                </a:solidFill>
                <a:sym typeface="Symbol"/>
              </a:rPr>
              <a:t>Rise</a:t>
            </a:r>
            <a:r>
              <a:rPr lang="en-US" b="1" baseline="-25000" dirty="0" smtClean="0">
                <a:solidFill>
                  <a:schemeClr val="tx2"/>
                </a:solidFill>
                <a:sym typeface="Symbol"/>
              </a:rPr>
              <a:t> </a:t>
            </a:r>
            <a:r>
              <a:rPr lang="en-US" b="1" dirty="0" smtClean="0">
                <a:solidFill>
                  <a:schemeClr val="tx2"/>
                </a:solidFill>
                <a:sym typeface="Symbol"/>
              </a:rPr>
              <a:t>= 5ns</a:t>
            </a:r>
            <a:endParaRPr lang="en-GB" b="1" dirty="0" smtClean="0">
              <a:solidFill>
                <a:schemeClr val="tx2"/>
              </a:solidFill>
              <a:sym typeface="Symbo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1000" y="762000"/>
            <a:ext cx="8153400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</a:t>
            </a:r>
            <a:r>
              <a:rPr lang="en-US" dirty="0" smtClean="0"/>
              <a:t>timing </a:t>
            </a:r>
            <a:r>
              <a:rPr lang="en-US" dirty="0"/>
              <a:t>resolution in silicon </a:t>
            </a:r>
            <a:r>
              <a:rPr lang="en-US" dirty="0" smtClean="0"/>
              <a:t>sensors can </a:t>
            </a:r>
            <a:r>
              <a:rPr lang="en-US" dirty="0"/>
              <a:t>be expressed as the sum of four </a:t>
            </a:r>
            <a:r>
              <a:rPr lang="en-US" dirty="0" smtClean="0"/>
              <a:t>terms</a:t>
            </a:r>
            <a:endParaRPr lang="en-US" dirty="0"/>
          </a:p>
          <a:p>
            <a:pPr>
              <a:spcAft>
                <a:spcPts val="1200"/>
              </a:spcAft>
            </a:pPr>
            <a:r>
              <a:rPr lang="en-US" dirty="0"/>
              <a:t> </a:t>
            </a:r>
            <a:r>
              <a:rPr lang="en-US" dirty="0">
                <a:latin typeface="Times New Roman"/>
                <a:ea typeface="Times New Roman"/>
              </a:rPr>
              <a:t> time walk</a:t>
            </a:r>
            <a:r>
              <a:rPr lang="en-US" dirty="0">
                <a:latin typeface="Times"/>
                <a:ea typeface="Times New Roman"/>
              </a:rPr>
              <a:t> </a:t>
            </a:r>
            <a:r>
              <a:rPr lang="en-US" dirty="0" err="1">
                <a:latin typeface="Symbol"/>
                <a:ea typeface="Times New Roman"/>
                <a:cs typeface="Times"/>
              </a:rPr>
              <a:t>s</a:t>
            </a:r>
            <a:r>
              <a:rPr lang="en-US" baseline="-25000" dirty="0" err="1">
                <a:latin typeface="Times"/>
                <a:ea typeface="Times New Roman"/>
              </a:rPr>
              <a:t>TW</a:t>
            </a:r>
            <a:r>
              <a:rPr lang="en-US" dirty="0">
                <a:latin typeface="Times"/>
                <a:ea typeface="Times New Roman"/>
              </a:rPr>
              <a:t>, </a:t>
            </a:r>
            <a:r>
              <a:rPr lang="en-US" dirty="0">
                <a:latin typeface="Times New Roman"/>
                <a:ea typeface="Times New Roman"/>
              </a:rPr>
              <a:t>time jitter</a:t>
            </a:r>
            <a:r>
              <a:rPr lang="en-US" dirty="0">
                <a:latin typeface="Times"/>
                <a:ea typeface="Times New Roman"/>
              </a:rPr>
              <a:t> </a:t>
            </a:r>
            <a:r>
              <a:rPr lang="en-US" dirty="0" err="1">
                <a:latin typeface="Symbol"/>
                <a:ea typeface="Times New Roman"/>
                <a:cs typeface="Times"/>
              </a:rPr>
              <a:t>s</a:t>
            </a:r>
            <a:r>
              <a:rPr lang="en-US" baseline="-25000" dirty="0" err="1">
                <a:latin typeface="Times"/>
                <a:ea typeface="Times New Roman"/>
              </a:rPr>
              <a:t>J</a:t>
            </a:r>
            <a:r>
              <a:rPr lang="en-US" dirty="0">
                <a:latin typeface="Times New Roman"/>
                <a:ea typeface="Times New Roman"/>
              </a:rPr>
              <a:t>, Landau fluctuations</a:t>
            </a:r>
            <a:r>
              <a:rPr lang="en-US" dirty="0">
                <a:latin typeface="Times"/>
                <a:ea typeface="Times New Roman"/>
              </a:rPr>
              <a:t> </a:t>
            </a:r>
            <a:r>
              <a:rPr lang="en-US" dirty="0" err="1">
                <a:latin typeface="Symbol"/>
                <a:ea typeface="Times New Roman"/>
                <a:cs typeface="Times"/>
              </a:rPr>
              <a:t>s</a:t>
            </a:r>
            <a:r>
              <a:rPr lang="en-US" baseline="-25000" dirty="0" err="1">
                <a:latin typeface="Times"/>
                <a:ea typeface="Times New Roman"/>
              </a:rPr>
              <a:t>L</a:t>
            </a:r>
            <a:r>
              <a:rPr lang="en-US" dirty="0">
                <a:latin typeface="Times New Roman"/>
                <a:ea typeface="Times New Roman"/>
              </a:rPr>
              <a:t> and TDC binning</a:t>
            </a:r>
            <a:r>
              <a:rPr lang="en-US" dirty="0">
                <a:latin typeface="Times"/>
                <a:ea typeface="Times New Roman"/>
              </a:rPr>
              <a:t> </a:t>
            </a:r>
            <a:r>
              <a:rPr lang="en-US" dirty="0" err="1">
                <a:latin typeface="Symbol"/>
                <a:ea typeface="Times New Roman"/>
                <a:cs typeface="Times"/>
              </a:rPr>
              <a:t>s</a:t>
            </a:r>
            <a:r>
              <a:rPr lang="en-US" baseline="-25000" dirty="0" err="1">
                <a:latin typeface="Times"/>
                <a:ea typeface="Times New Roman"/>
              </a:rPr>
              <a:t>TDC</a:t>
            </a:r>
            <a:r>
              <a:rPr lang="en-US" dirty="0">
                <a:latin typeface="Times"/>
                <a:ea typeface="Times New Roman"/>
              </a:rPr>
              <a:t>:</a:t>
            </a:r>
            <a:endParaRPr lang="en-US" dirty="0">
              <a:latin typeface="Times New Roman"/>
              <a:ea typeface="Times New Roman"/>
            </a:endParaRPr>
          </a:p>
          <a:p>
            <a:endParaRPr lang="en-US" dirty="0"/>
          </a:p>
          <a:p>
            <a:pPr algn="l"/>
            <a:endParaRPr lang="en-US" dirty="0" smtClean="0"/>
          </a:p>
          <a:p>
            <a:pPr algn="l"/>
            <a:r>
              <a:rPr lang="en-US" dirty="0" smtClean="0"/>
              <a:t>The first two terms are inversely proportional to the slope </a:t>
            </a:r>
            <a:r>
              <a:rPr lang="en-US" dirty="0" err="1" smtClean="0"/>
              <a:t>dV</a:t>
            </a:r>
            <a:r>
              <a:rPr lang="en-US" dirty="0" smtClean="0"/>
              <a:t>/</a:t>
            </a:r>
            <a:r>
              <a:rPr lang="en-US" dirty="0" err="1" smtClean="0"/>
              <a:t>dt</a:t>
            </a:r>
            <a:endParaRPr lang="en-US" dirty="0"/>
          </a:p>
          <a:p>
            <a:r>
              <a:rPr lang="en-US" b="1" dirty="0" smtClean="0">
                <a:solidFill>
                  <a:schemeClr val="tx2"/>
                </a:solidFill>
              </a:rPr>
              <a:t>-&gt; need </a:t>
            </a:r>
            <a:r>
              <a:rPr lang="en-US" b="1" dirty="0">
                <a:solidFill>
                  <a:schemeClr val="tx2"/>
                </a:solidFill>
              </a:rPr>
              <a:t>fast (i.e. </a:t>
            </a:r>
            <a:r>
              <a:rPr lang="en-US" b="1" dirty="0" smtClean="0">
                <a:solidFill>
                  <a:schemeClr val="tx2"/>
                </a:solidFill>
              </a:rPr>
              <a:t>thin sensors) </a:t>
            </a:r>
            <a:r>
              <a:rPr lang="en-US" b="1" dirty="0">
                <a:solidFill>
                  <a:schemeClr val="tx2"/>
                </a:solidFill>
              </a:rPr>
              <a:t>and large </a:t>
            </a:r>
            <a:r>
              <a:rPr lang="en-US" b="1" dirty="0" smtClean="0">
                <a:solidFill>
                  <a:schemeClr val="tx2"/>
                </a:solidFill>
              </a:rPr>
              <a:t>pulses (i.e</a:t>
            </a:r>
            <a:r>
              <a:rPr lang="en-US" b="1" dirty="0">
                <a:solidFill>
                  <a:schemeClr val="tx2"/>
                </a:solidFill>
              </a:rPr>
              <a:t>. gain) .</a:t>
            </a:r>
          </a:p>
          <a:p>
            <a:pPr algn="l"/>
            <a:endParaRPr lang="en-US" dirty="0" smtClean="0"/>
          </a:p>
        </p:txBody>
      </p:sp>
      <p:sp>
        <p:nvSpPr>
          <p:cNvPr id="9" name="Rectangle 8"/>
          <p:cNvSpPr/>
          <p:nvPr/>
        </p:nvSpPr>
        <p:spPr>
          <a:xfrm>
            <a:off x="1066800" y="6611779"/>
            <a:ext cx="137249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 smtClean="0"/>
              <a:t>WF2: N. Cartiglia et al, </a:t>
            </a:r>
            <a:endParaRPr lang="en-US" sz="1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43600"/>
            <a:ext cx="645679" cy="9144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962400" y="3163669"/>
            <a:ext cx="4953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Weightfield2 (WF2) simulations of </a:t>
            </a:r>
            <a:r>
              <a:rPr lang="en-US" dirty="0" smtClean="0"/>
              <a:t>75 </a:t>
            </a:r>
            <a:r>
              <a:rPr lang="en-US" dirty="0"/>
              <a:t>and </a:t>
            </a:r>
            <a:r>
              <a:rPr lang="en-US" dirty="0" smtClean="0"/>
              <a:t>300</a:t>
            </a:r>
            <a:r>
              <a:rPr lang="en-US" dirty="0"/>
              <a:t>µm</a:t>
            </a:r>
            <a:r>
              <a:rPr lang="en-US" dirty="0" smtClean="0"/>
              <a:t> </a:t>
            </a:r>
            <a:r>
              <a:rPr lang="en-US" dirty="0"/>
              <a:t>LGAD reproduce </a:t>
            </a:r>
            <a:r>
              <a:rPr lang="en-US" dirty="0" smtClean="0"/>
              <a:t>the </a:t>
            </a:r>
            <a:r>
              <a:rPr lang="en-US" dirty="0"/>
              <a:t>observed pulse shapes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304800" y="2782669"/>
            <a:ext cx="32766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One</a:t>
            </a:r>
            <a:r>
              <a:rPr lang="en-US" dirty="0" smtClean="0"/>
              <a:t> </a:t>
            </a:r>
            <a:r>
              <a:rPr lang="en-US" dirty="0" smtClean="0"/>
              <a:t>reason for thin </a:t>
            </a:r>
            <a:r>
              <a:rPr lang="en-US" dirty="0" smtClean="0"/>
              <a:t>sensors and low thresholds</a:t>
            </a:r>
            <a:r>
              <a:rPr lang="en-US" dirty="0"/>
              <a:t> </a:t>
            </a:r>
            <a:r>
              <a:rPr lang="en-US" dirty="0" smtClean="0"/>
              <a:t>are </a:t>
            </a:r>
            <a:r>
              <a:rPr lang="en-US" dirty="0" smtClean="0"/>
              <a:t>the Landau fluctuations seen in beam tests and simulated with WF2:</a:t>
            </a:r>
            <a:endParaRPr lang="en-US" dirty="0"/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120395"/>
            <a:ext cx="3017837" cy="18994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4343400"/>
            <a:ext cx="2438400" cy="19346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371600"/>
            <a:ext cx="4324350" cy="561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19629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D42BACD5-DBBC-4041-9454-70A8D25A0F7B}" type="slidenum">
              <a:rPr lang="en-US" smtClean="0">
                <a:solidFill>
                  <a:srgbClr val="4F81BD"/>
                </a:solidFill>
              </a:rPr>
              <a:pPr algn="l"/>
              <a:t>9</a:t>
            </a:fld>
            <a:endParaRPr lang="en-US" dirty="0">
              <a:solidFill>
                <a:srgbClr val="4F81BD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4"/>
          </p:nvPr>
        </p:nvSpPr>
        <p:spPr>
          <a:xfrm rot="16200000">
            <a:off x="-2696203" y="3369840"/>
            <a:ext cx="5638800" cy="270719"/>
          </a:xfrm>
        </p:spPr>
        <p:txBody>
          <a:bodyPr/>
          <a:lstStyle/>
          <a:p>
            <a:r>
              <a:rPr lang="en-US" smtClean="0">
                <a:solidFill>
                  <a:prstClr val="white">
                    <a:lumMod val="50000"/>
                  </a:prstClr>
                </a:solidFill>
              </a:rPr>
              <a:t>Hartmut F.-W. Sadrozinski, UFSD, 28th RD50 Meeting</a:t>
            </a:r>
            <a:endParaRPr lang="en-US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323768" y="76200"/>
            <a:ext cx="366747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tx2"/>
                </a:solidFill>
              </a:rPr>
              <a:t>Slew-rate (Slope) </a:t>
            </a:r>
            <a:r>
              <a:rPr lang="en-US" sz="2800" b="1" dirty="0" err="1" smtClean="0">
                <a:solidFill>
                  <a:schemeClr val="tx2"/>
                </a:solidFill>
              </a:rPr>
              <a:t>dV</a:t>
            </a:r>
            <a:r>
              <a:rPr lang="en-US" sz="2800" b="1" dirty="0" smtClean="0">
                <a:solidFill>
                  <a:schemeClr val="tx2"/>
                </a:solidFill>
              </a:rPr>
              <a:t>/</a:t>
            </a:r>
            <a:r>
              <a:rPr lang="en-US" sz="2800" b="1" dirty="0" err="1" smtClean="0">
                <a:solidFill>
                  <a:schemeClr val="tx2"/>
                </a:solidFill>
              </a:rPr>
              <a:t>dt</a:t>
            </a:r>
            <a:endParaRPr lang="en-US" sz="2800" b="1" dirty="0">
              <a:solidFill>
                <a:schemeClr val="tx2"/>
              </a:solidFill>
            </a:endParaRP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0" y="33623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0" y="6248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6" name="Picture 25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33" r="6826" b="2714"/>
          <a:stretch/>
        </p:blipFill>
        <p:spPr>
          <a:xfrm>
            <a:off x="5638800" y="1219200"/>
            <a:ext cx="3352800" cy="2472779"/>
          </a:xfrm>
          <a:prstGeom prst="rect">
            <a:avLst/>
          </a:prstGeom>
        </p:spPr>
      </p:pic>
      <p:cxnSp>
        <p:nvCxnSpPr>
          <p:cNvPr id="27" name="Straight Arrow Connector 26"/>
          <p:cNvCxnSpPr/>
          <p:nvPr/>
        </p:nvCxnSpPr>
        <p:spPr>
          <a:xfrm flipH="1" flipV="1">
            <a:off x="6858000" y="2819400"/>
            <a:ext cx="1371600" cy="19812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381000" y="762000"/>
            <a:ext cx="51054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l"/>
            <a:r>
              <a:rPr lang="en-US" altLang="en-US" b="1" dirty="0">
                <a:solidFill>
                  <a:srgbClr val="1F497D"/>
                </a:solidFill>
              </a:rPr>
              <a:t>Good agreement </a:t>
            </a:r>
            <a:r>
              <a:rPr lang="en-US" altLang="en-US" b="1" dirty="0" smtClean="0">
                <a:solidFill>
                  <a:srgbClr val="1F497D"/>
                </a:solidFill>
              </a:rPr>
              <a:t>for the timing resolution between </a:t>
            </a:r>
            <a:r>
              <a:rPr lang="en-US" altLang="en-US" b="1" dirty="0">
                <a:solidFill>
                  <a:srgbClr val="1F497D">
                    <a:lumMod val="60000"/>
                    <a:lumOff val="40000"/>
                  </a:srgbClr>
                </a:solidFill>
              </a:rPr>
              <a:t>data</a:t>
            </a:r>
            <a:r>
              <a:rPr lang="en-US" altLang="en-US" b="1" dirty="0">
                <a:solidFill>
                  <a:srgbClr val="1F497D"/>
                </a:solidFill>
              </a:rPr>
              <a:t> </a:t>
            </a:r>
            <a:r>
              <a:rPr lang="en-US" altLang="en-US" b="1" dirty="0">
                <a:solidFill>
                  <a:srgbClr val="1F497D">
                    <a:lumMod val="60000"/>
                    <a:lumOff val="40000"/>
                  </a:srgbClr>
                </a:solidFill>
              </a:rPr>
              <a:t>(beam test &amp; laser) </a:t>
            </a:r>
            <a:r>
              <a:rPr lang="en-US" altLang="en-US" b="1" dirty="0">
                <a:solidFill>
                  <a:srgbClr val="1F497D"/>
                </a:solidFill>
              </a:rPr>
              <a:t>and </a:t>
            </a:r>
            <a:r>
              <a:rPr lang="en-US" altLang="en-US" b="1" dirty="0">
                <a:solidFill>
                  <a:srgbClr val="FF5050"/>
                </a:solidFill>
              </a:rPr>
              <a:t>simulations </a:t>
            </a:r>
            <a:r>
              <a:rPr lang="en-US" altLang="en-US" b="1" dirty="0" smtClean="0">
                <a:solidFill>
                  <a:srgbClr val="FF5050"/>
                </a:solidFill>
              </a:rPr>
              <a:t>Weightfield2 (WF2) </a:t>
            </a:r>
            <a:r>
              <a:rPr lang="en-US" altLang="en-US" b="1" dirty="0" smtClean="0"/>
              <a:t>for 300um LGAD thickness.</a:t>
            </a:r>
            <a:endParaRPr lang="en-US" altLang="en-US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1" y="3349625"/>
            <a:ext cx="4343400" cy="312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4" name="Straight Arrow Connector 13"/>
          <p:cNvCxnSpPr/>
          <p:nvPr/>
        </p:nvCxnSpPr>
        <p:spPr>
          <a:xfrm flipH="1">
            <a:off x="1981200" y="4953000"/>
            <a:ext cx="2819400" cy="3810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4724400" y="4495800"/>
            <a:ext cx="4419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b="1" dirty="0" smtClean="0">
                <a:solidFill>
                  <a:schemeClr val="accent1"/>
                </a:solidFill>
              </a:rPr>
              <a:t>For 75um </a:t>
            </a:r>
            <a:r>
              <a:rPr lang="en-US" b="1" dirty="0">
                <a:solidFill>
                  <a:schemeClr val="accent1"/>
                </a:solidFill>
              </a:rPr>
              <a:t>LGAD </a:t>
            </a:r>
            <a:r>
              <a:rPr lang="en-US" b="1" dirty="0" smtClean="0">
                <a:solidFill>
                  <a:schemeClr val="accent1"/>
                </a:solidFill>
              </a:rPr>
              <a:t> with gain G=5, </a:t>
            </a:r>
            <a:r>
              <a:rPr lang="en-US" b="1" dirty="0" smtClean="0">
                <a:solidFill>
                  <a:schemeClr val="accent1"/>
                </a:solidFill>
              </a:rPr>
              <a:t>scaling </a:t>
            </a:r>
            <a:r>
              <a:rPr lang="en-US" b="1" dirty="0" err="1" smtClean="0">
                <a:solidFill>
                  <a:schemeClr val="accent1"/>
                </a:solidFill>
              </a:rPr>
              <a:t>dV</a:t>
            </a:r>
            <a:r>
              <a:rPr lang="en-US" b="1" dirty="0" smtClean="0">
                <a:solidFill>
                  <a:schemeClr val="accent1"/>
                </a:solidFill>
              </a:rPr>
              <a:t>/</a:t>
            </a:r>
            <a:r>
              <a:rPr lang="en-US" b="1" dirty="0" err="1" smtClean="0">
                <a:solidFill>
                  <a:schemeClr val="accent1"/>
                </a:solidFill>
              </a:rPr>
              <a:t>dt</a:t>
            </a:r>
            <a:endParaRPr lang="en-US" b="1" dirty="0" smtClean="0">
              <a:solidFill>
                <a:schemeClr val="accent1"/>
              </a:solidFill>
            </a:endParaRPr>
          </a:p>
          <a:p>
            <a:pPr algn="l"/>
            <a:r>
              <a:rPr lang="en-US" b="1" dirty="0">
                <a:solidFill>
                  <a:schemeClr val="accent1"/>
                </a:solidFill>
              </a:rPr>
              <a:t>r</a:t>
            </a:r>
            <a:r>
              <a:rPr lang="en-US" b="1" dirty="0" smtClean="0">
                <a:solidFill>
                  <a:schemeClr val="accent1"/>
                </a:solidFill>
              </a:rPr>
              <a:t>esults in </a:t>
            </a:r>
            <a:r>
              <a:rPr lang="en-US" b="1" dirty="0" smtClean="0">
                <a:solidFill>
                  <a:schemeClr val="accent1"/>
                </a:solidFill>
              </a:rPr>
              <a:t>expected timing resolution </a:t>
            </a:r>
            <a:r>
              <a:rPr lang="en-US" b="1" dirty="0" smtClean="0">
                <a:solidFill>
                  <a:schemeClr val="accent1"/>
                </a:solidFill>
              </a:rPr>
              <a:t> </a:t>
            </a:r>
            <a:r>
              <a:rPr lang="en-US" b="1" dirty="0" smtClean="0">
                <a:solidFill>
                  <a:schemeClr val="accent1"/>
                </a:solidFill>
              </a:rPr>
              <a:t>50 </a:t>
            </a:r>
            <a:r>
              <a:rPr lang="en-US" b="1" dirty="0" err="1" smtClean="0">
                <a:solidFill>
                  <a:schemeClr val="accent1"/>
                </a:solidFill>
              </a:rPr>
              <a:t>ps</a:t>
            </a:r>
            <a:r>
              <a:rPr lang="en-US" b="1" dirty="0" smtClean="0">
                <a:solidFill>
                  <a:schemeClr val="accent1"/>
                </a:solidFill>
              </a:rPr>
              <a:t> </a:t>
            </a:r>
          </a:p>
        </p:txBody>
      </p:sp>
      <p:sp>
        <p:nvSpPr>
          <p:cNvPr id="7" name="Rectangle 6"/>
          <p:cNvSpPr/>
          <p:nvPr/>
        </p:nvSpPr>
        <p:spPr>
          <a:xfrm>
            <a:off x="381000" y="1905000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en-US" altLang="en-US" b="1" dirty="0" smtClean="0">
                <a:solidFill>
                  <a:schemeClr val="tx2"/>
                </a:solidFill>
              </a:rPr>
              <a:t>For 30</a:t>
            </a:r>
            <a:r>
              <a:rPr lang="en-US" b="1" dirty="0" smtClean="0">
                <a:solidFill>
                  <a:schemeClr val="tx2"/>
                </a:solidFill>
              </a:rPr>
              <a:t>0um </a:t>
            </a:r>
            <a:r>
              <a:rPr lang="en-US" b="1" dirty="0">
                <a:solidFill>
                  <a:schemeClr val="tx2"/>
                </a:solidFill>
              </a:rPr>
              <a:t>LGAD  with gain </a:t>
            </a:r>
            <a:r>
              <a:rPr lang="en-US" b="1" dirty="0" smtClean="0">
                <a:solidFill>
                  <a:schemeClr val="tx2"/>
                </a:solidFill>
              </a:rPr>
              <a:t>G=10,</a:t>
            </a:r>
            <a:r>
              <a:rPr lang="en-US" altLang="en-US" b="1" dirty="0" smtClean="0">
                <a:solidFill>
                  <a:schemeClr val="tx2"/>
                </a:solidFill>
              </a:rPr>
              <a:t> </a:t>
            </a:r>
          </a:p>
          <a:p>
            <a:pPr lvl="0"/>
            <a:r>
              <a:rPr lang="en-US" altLang="en-US" b="1" dirty="0">
                <a:solidFill>
                  <a:schemeClr val="tx2"/>
                </a:solidFill>
              </a:rPr>
              <a:t>t</a:t>
            </a:r>
            <a:r>
              <a:rPr lang="en-US" altLang="en-US" b="1" dirty="0" smtClean="0">
                <a:solidFill>
                  <a:schemeClr val="tx2"/>
                </a:solidFill>
              </a:rPr>
              <a:t>he timing </a:t>
            </a:r>
            <a:r>
              <a:rPr lang="en-US" altLang="en-US" b="1" dirty="0">
                <a:solidFill>
                  <a:schemeClr val="tx2"/>
                </a:solidFill>
              </a:rPr>
              <a:t>resolution </a:t>
            </a:r>
            <a:r>
              <a:rPr lang="en-US" altLang="en-US" b="1" dirty="0" smtClean="0">
                <a:solidFill>
                  <a:schemeClr val="tx2"/>
                </a:solidFill>
              </a:rPr>
              <a:t>has been measured:</a:t>
            </a:r>
          </a:p>
          <a:p>
            <a:pPr lvl="0"/>
            <a:r>
              <a:rPr lang="en-US" altLang="en-US" b="1" dirty="0" smtClean="0">
                <a:solidFill>
                  <a:schemeClr val="tx2"/>
                </a:solidFill>
              </a:rPr>
              <a:t>test </a:t>
            </a:r>
            <a:r>
              <a:rPr lang="en-US" altLang="en-US" b="1" dirty="0">
                <a:solidFill>
                  <a:schemeClr val="tx2"/>
                </a:solidFill>
              </a:rPr>
              <a:t>beam </a:t>
            </a:r>
            <a:r>
              <a:rPr lang="en-US" altLang="en-US" b="1" dirty="0" smtClean="0">
                <a:solidFill>
                  <a:schemeClr val="tx2"/>
                </a:solidFill>
              </a:rPr>
              <a:t>(120 </a:t>
            </a:r>
            <a:r>
              <a:rPr lang="en-US" altLang="en-US" b="1" dirty="0">
                <a:solidFill>
                  <a:schemeClr val="tx2"/>
                </a:solidFill>
              </a:rPr>
              <a:t>GeV </a:t>
            </a:r>
            <a:r>
              <a:rPr lang="el-GR" altLang="en-US" b="1" dirty="0">
                <a:solidFill>
                  <a:schemeClr val="tx2"/>
                </a:solidFill>
              </a:rPr>
              <a:t>π’</a:t>
            </a:r>
            <a:r>
              <a:rPr lang="en-US" altLang="en-US" b="1" dirty="0" smtClean="0">
                <a:solidFill>
                  <a:schemeClr val="tx2"/>
                </a:solidFill>
              </a:rPr>
              <a:t>s):	120ps</a:t>
            </a:r>
            <a:r>
              <a:rPr lang="en-US" altLang="en-US" b="1" dirty="0">
                <a:solidFill>
                  <a:schemeClr val="tx2"/>
                </a:solidFill>
              </a:rPr>
              <a:t>, </a:t>
            </a:r>
            <a:endParaRPr lang="en-US" altLang="en-US" b="1" dirty="0" smtClean="0">
              <a:solidFill>
                <a:schemeClr val="tx2"/>
              </a:solidFill>
            </a:endParaRPr>
          </a:p>
          <a:p>
            <a:pPr lvl="0"/>
            <a:r>
              <a:rPr lang="en-US" altLang="en-US" b="1" dirty="0" smtClean="0">
                <a:solidFill>
                  <a:schemeClr val="tx2"/>
                </a:solidFill>
              </a:rPr>
              <a:t>		laser: 	57ps</a:t>
            </a:r>
            <a:r>
              <a:rPr lang="en-US" altLang="en-US" b="1" dirty="0">
                <a:solidFill>
                  <a:schemeClr val="tx2"/>
                </a:solidFill>
              </a:rPr>
              <a:t>.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3505200" y="3048000"/>
            <a:ext cx="685800" cy="2209800"/>
          </a:xfrm>
          <a:prstGeom prst="straightConnector1">
            <a:avLst/>
          </a:prstGeom>
          <a:ln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3810000" y="2667000"/>
            <a:ext cx="381000" cy="1828800"/>
          </a:xfrm>
          <a:prstGeom prst="straightConnector1">
            <a:avLst/>
          </a:prstGeom>
          <a:ln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5029200" y="5257800"/>
            <a:ext cx="389096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We now have new timing data </a:t>
            </a:r>
          </a:p>
          <a:p>
            <a:r>
              <a:rPr lang="en-US" b="1" dirty="0"/>
              <a:t>from two 75µm LGAD with Gain G=5.</a:t>
            </a:r>
          </a:p>
          <a:p>
            <a:r>
              <a:rPr lang="en-US" b="1" dirty="0"/>
              <a:t>We used a </a:t>
            </a:r>
            <a:r>
              <a:rPr lang="en-US" b="1" baseline="30000" dirty="0"/>
              <a:t>90</a:t>
            </a:r>
            <a:r>
              <a:rPr lang="en-US" b="1" dirty="0"/>
              <a:t>Sr </a:t>
            </a:r>
            <a:r>
              <a:rPr lang="el-GR" b="1" dirty="0"/>
              <a:t>β </a:t>
            </a:r>
            <a:r>
              <a:rPr lang="en-US" b="1" dirty="0"/>
              <a:t>telescope</a:t>
            </a:r>
            <a:r>
              <a:rPr lang="en-US" dirty="0"/>
              <a:t> </a:t>
            </a:r>
            <a:r>
              <a:rPr lang="en-US" b="1" dirty="0"/>
              <a:t>with </a:t>
            </a:r>
          </a:p>
          <a:p>
            <a:r>
              <a:rPr lang="en-US" b="1" dirty="0"/>
              <a:t>an ultra-fast Quartz &amp; </a:t>
            </a:r>
            <a:r>
              <a:rPr lang="en-US" b="1" dirty="0" err="1"/>
              <a:t>SiPM</a:t>
            </a:r>
            <a:r>
              <a:rPr lang="en-US" b="1" dirty="0"/>
              <a:t> trigger.</a:t>
            </a:r>
          </a:p>
        </p:txBody>
      </p:sp>
    </p:spTree>
    <p:extLst>
      <p:ext uri="{BB962C8B-B14F-4D97-AF65-F5344CB8AC3E}">
        <p14:creationId xmlns:p14="http://schemas.microsoft.com/office/powerpoint/2010/main" val="636174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643</TotalTime>
  <Words>1115</Words>
  <Application>Microsoft Office PowerPoint</Application>
  <PresentationFormat>On-screen Show (4:3)</PresentationFormat>
  <Paragraphs>210</Paragraphs>
  <Slides>17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Hartmut</dc:creator>
  <cp:lastModifiedBy>Hartmut</cp:lastModifiedBy>
  <cp:revision>60</cp:revision>
  <dcterms:created xsi:type="dcterms:W3CDTF">2016-05-20T04:53:11Z</dcterms:created>
  <dcterms:modified xsi:type="dcterms:W3CDTF">2016-06-07T08:06:03Z</dcterms:modified>
</cp:coreProperties>
</file>