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343" r:id="rId3"/>
    <p:sldId id="351" r:id="rId4"/>
    <p:sldId id="354" r:id="rId5"/>
    <p:sldId id="339" r:id="rId6"/>
    <p:sldId id="319" r:id="rId7"/>
    <p:sldId id="337" r:id="rId8"/>
    <p:sldId id="341" r:id="rId9"/>
    <p:sldId id="355" r:id="rId10"/>
    <p:sldId id="356" r:id="rId11"/>
    <p:sldId id="362" r:id="rId12"/>
    <p:sldId id="361" r:id="rId13"/>
    <p:sldId id="368" r:id="rId14"/>
    <p:sldId id="369" r:id="rId15"/>
    <p:sldId id="370" r:id="rId16"/>
    <p:sldId id="363" r:id="rId17"/>
    <p:sldId id="364" r:id="rId18"/>
    <p:sldId id="365" r:id="rId19"/>
    <p:sldId id="366" r:id="rId20"/>
    <p:sldId id="371" r:id="rId21"/>
    <p:sldId id="372" r:id="rId22"/>
    <p:sldId id="373" r:id="rId23"/>
    <p:sldId id="367" r:id="rId24"/>
    <p:sldId id="359" r:id="rId25"/>
    <p:sldId id="338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lio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87468" autoAdjust="0"/>
  </p:normalViewPr>
  <p:slideViewPr>
    <p:cSldViewPr snapToGrid="0">
      <p:cViewPr varScale="1">
        <p:scale>
          <a:sx n="61" d="100"/>
          <a:sy n="61" d="100"/>
        </p:scale>
        <p:origin x="11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D07E-2BC9-4A24-AE64-9A27E27509A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9AFD-B1FF-4A43-AA95-CC2EB89E51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02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28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85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72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44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99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619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338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873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916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964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78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106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822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53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433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23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67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34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55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0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19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21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00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9AFD-B1FF-4A43-AA95-CC2EB89E51F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56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339943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31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92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52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0" y="1"/>
            <a:ext cx="6096000" cy="333375"/>
          </a:xfrm>
          <a:prstGeom prst="rect">
            <a:avLst/>
          </a:prstGeom>
          <a:solidFill>
            <a:srgbClr val="3164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200" noProof="0" dirty="0" err="1" smtClean="0">
                <a:solidFill>
                  <a:schemeClr val="bg1"/>
                </a:solidFill>
              </a:rPr>
              <a:t>F.R.Palomo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5910470" y="0"/>
            <a:ext cx="6281530" cy="333375"/>
          </a:xfrm>
          <a:prstGeom prst="rect">
            <a:avLst/>
          </a:prstGeom>
          <a:solidFill>
            <a:srgbClr val="93A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s-ES" sz="1200" baseline="0" dirty="0" smtClean="0">
                <a:solidFill>
                  <a:schemeClr val="bg1"/>
                </a:solidFill>
              </a:rPr>
              <a:t>28th RD50 Workshop (Torino) </a:t>
            </a:r>
            <a:fld id="{A355FF45-698C-4C83-9F76-7B7D7A233417}" type="slidenum">
              <a:rPr lang="es-ES" sz="1200" smtClean="0">
                <a:solidFill>
                  <a:schemeClr val="bg1"/>
                </a:solidFill>
              </a:rPr>
              <a:pPr algn="r">
                <a:defRPr/>
              </a:pPr>
              <a:t>‹Nº›</a:t>
            </a:fld>
            <a:r>
              <a:rPr lang="es-ES" sz="1200" dirty="0" smtClean="0">
                <a:solidFill>
                  <a:schemeClr val="bg1"/>
                </a:solidFill>
              </a:rPr>
              <a:t>/25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0" y="333375"/>
            <a:ext cx="12192000" cy="71438"/>
          </a:xfrm>
          <a:prstGeom prst="rect">
            <a:avLst/>
          </a:prstGeom>
          <a:solidFill>
            <a:srgbClr val="EAAE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453188"/>
            <a:ext cx="6096000" cy="404812"/>
          </a:xfrm>
          <a:prstGeom prst="rect">
            <a:avLst/>
          </a:prstGeom>
          <a:solidFill>
            <a:srgbClr val="93A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 userDrawn="1"/>
        </p:nvSpPr>
        <p:spPr bwMode="auto">
          <a:xfrm>
            <a:off x="6096000" y="6453188"/>
            <a:ext cx="6096000" cy="404812"/>
          </a:xfrm>
          <a:prstGeom prst="rect">
            <a:avLst/>
          </a:prstGeom>
          <a:solidFill>
            <a:srgbClr val="3164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200" dirty="0" smtClean="0">
                <a:solidFill>
                  <a:schemeClr val="bg1"/>
                </a:solidFill>
              </a:rPr>
              <a:t>https://agenda.infn.it/conferenceDisplay.py?confId=11109     6th-8th</a:t>
            </a:r>
            <a:r>
              <a:rPr lang="es-ES" sz="1200" baseline="0" dirty="0" smtClean="0">
                <a:solidFill>
                  <a:schemeClr val="bg1"/>
                </a:solidFill>
              </a:rPr>
              <a:t> June  2016  Univ. of Torino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 userDrawn="1"/>
        </p:nvSpPr>
        <p:spPr bwMode="auto">
          <a:xfrm>
            <a:off x="0" y="6381750"/>
            <a:ext cx="12192000" cy="71438"/>
          </a:xfrm>
          <a:prstGeom prst="rect">
            <a:avLst/>
          </a:prstGeom>
          <a:solidFill>
            <a:srgbClr val="EAAE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22" name="Picture 69" descr="C:\Documents and Settings\Pablo\Escritorio\1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6727"/>
            <a:ext cx="466724" cy="4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hlinkClick r:id="rId3"/>
              </a:rPr>
              <a:t>https://indico.cern.ch/event/339943/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96" y="6467823"/>
            <a:ext cx="2145978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31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0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98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3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64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0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03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7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BFFF-7E1D-472C-A550-A7C805D97650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16AD-2BA1-423A-94F7-F3E203D06A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3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vador.hidalgo@csic.es" TargetMode="External"/><Relationship Id="rId2" Type="http://schemas.openxmlformats.org/officeDocument/2006/relationships/hyperlink" Target="mailto:rogelio@zipi.us.es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gelio@zipi.us.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607744" y="1717311"/>
            <a:ext cx="7550587" cy="1629234"/>
          </a:xfrm>
          <a:prstGeom prst="roundRect">
            <a:avLst>
              <a:gd name="adj" fmla="val 15046"/>
            </a:avLst>
          </a:prstGeom>
          <a:solidFill>
            <a:srgbClr val="3164AB"/>
          </a:solidFill>
          <a:ln w="9525">
            <a:noFill/>
            <a:round/>
            <a:headEnd/>
            <a:tailEnd/>
          </a:ln>
          <a:effectLst>
            <a:outerShdw dist="89803" dir="2700000" algn="ctr" rotWithShape="0">
              <a:srgbClr val="B2B2B2">
                <a:alpha val="50000"/>
              </a:srgbClr>
            </a:outerShdw>
          </a:effectLst>
        </p:spPr>
        <p:txBody>
          <a:bodyPr wrap="square"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EAEAEA"/>
                </a:solidFill>
              </a:rPr>
              <a:t>Radiation Damage TCAD Analysis of </a:t>
            </a:r>
          </a:p>
          <a:p>
            <a:pPr algn="ctr">
              <a:defRPr/>
            </a:pPr>
            <a:r>
              <a:rPr lang="en-GB" sz="3200" dirty="0" smtClean="0">
                <a:solidFill>
                  <a:srgbClr val="EAEAEA"/>
                </a:solidFill>
              </a:rPr>
              <a:t>Low Gain Avalanche Detectors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7558" y="3564735"/>
            <a:ext cx="767998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kern="0" dirty="0"/>
              <a:t>F.R. </a:t>
            </a:r>
            <a:r>
              <a:rPr lang="en-GB" kern="0" dirty="0" smtClean="0"/>
              <a:t>Palomo</a:t>
            </a:r>
            <a:r>
              <a:rPr lang="en-GB" kern="0" baseline="30000" dirty="0" smtClean="0"/>
              <a:t>1</a:t>
            </a:r>
            <a:r>
              <a:rPr lang="en-GB" kern="0" dirty="0" smtClean="0"/>
              <a:t>, M. Carulla</a:t>
            </a:r>
            <a:r>
              <a:rPr lang="en-GB" kern="0" baseline="30000" dirty="0" smtClean="0"/>
              <a:t>2</a:t>
            </a:r>
            <a:r>
              <a:rPr lang="en-GB" kern="0" dirty="0" smtClean="0"/>
              <a:t>, S. Hidalgo</a:t>
            </a:r>
            <a:r>
              <a:rPr lang="en-GB" kern="0" baseline="30000" dirty="0" smtClean="0"/>
              <a:t>2 </a:t>
            </a:r>
            <a:r>
              <a:rPr lang="en-GB" kern="0" dirty="0" smtClean="0"/>
              <a:t>,G. Pellegrini</a:t>
            </a:r>
            <a:r>
              <a:rPr lang="en-GB" kern="0" baseline="30000" dirty="0" smtClean="0"/>
              <a:t>2 </a:t>
            </a:r>
            <a:r>
              <a:rPr lang="en-GB" kern="0" dirty="0" smtClean="0"/>
              <a:t>,I. Vila</a:t>
            </a:r>
            <a:r>
              <a:rPr lang="en-GB" kern="0" baseline="30000" dirty="0" smtClean="0"/>
              <a:t>3,</a:t>
            </a:r>
          </a:p>
          <a:p>
            <a:pPr lvl="0" algn="ctr">
              <a:defRPr/>
            </a:pPr>
            <a:r>
              <a:rPr lang="en-GB" kern="0" dirty="0" smtClean="0">
                <a:hlinkClick r:id="rId2"/>
              </a:rPr>
              <a:t>rogelio@zipi.us.es</a:t>
            </a:r>
            <a:endParaRPr lang="en-GB" kern="0" dirty="0" smtClean="0"/>
          </a:p>
          <a:p>
            <a:pPr lvl="0" algn="ctr">
              <a:defRPr/>
            </a:pPr>
            <a:r>
              <a:rPr lang="en-GB" kern="0" dirty="0" smtClean="0">
                <a:hlinkClick r:id="rId3"/>
              </a:rPr>
              <a:t>salvador.hidalgo@csic.es</a:t>
            </a:r>
            <a:endParaRPr lang="en-GB" kern="0" dirty="0" smtClean="0"/>
          </a:p>
          <a:p>
            <a:pPr algn="ctr">
              <a:defRPr/>
            </a:pPr>
            <a:r>
              <a:rPr lang="en-GB" sz="1600" kern="0" baseline="30000" dirty="0" smtClean="0"/>
              <a:t>1</a:t>
            </a:r>
            <a:r>
              <a:rPr lang="en-GB" sz="1600" kern="0" dirty="0" smtClean="0"/>
              <a:t>Departamento </a:t>
            </a:r>
            <a:r>
              <a:rPr lang="en-GB" sz="1600" kern="0" dirty="0" err="1" smtClean="0"/>
              <a:t>Ingeniería</a:t>
            </a:r>
            <a:r>
              <a:rPr lang="en-GB" sz="1600" kern="0" dirty="0" smtClean="0"/>
              <a:t> </a:t>
            </a:r>
            <a:r>
              <a:rPr lang="en-GB" sz="1600" kern="0" dirty="0" err="1" smtClean="0"/>
              <a:t>Electrónica</a:t>
            </a:r>
            <a:r>
              <a:rPr lang="en-GB" sz="1600" kern="0" dirty="0" smtClean="0"/>
              <a:t>, </a:t>
            </a:r>
            <a:r>
              <a:rPr lang="en-GB" sz="1600" kern="0" dirty="0" err="1" smtClean="0"/>
              <a:t>Escuela</a:t>
            </a:r>
            <a:r>
              <a:rPr lang="en-GB" sz="1600" kern="0" dirty="0" smtClean="0"/>
              <a:t> Superior de </a:t>
            </a:r>
            <a:r>
              <a:rPr lang="en-GB" sz="1600" kern="0" dirty="0" err="1" smtClean="0"/>
              <a:t>Ingenieros</a:t>
            </a:r>
            <a:endParaRPr lang="en-GB" sz="1600" kern="0" dirty="0" smtClean="0"/>
          </a:p>
          <a:p>
            <a:pPr algn="ctr">
              <a:defRPr/>
            </a:pPr>
            <a:r>
              <a:rPr lang="en-GB" sz="1600" kern="0" dirty="0" smtClean="0"/>
              <a:t>Universidad de </a:t>
            </a:r>
            <a:r>
              <a:rPr lang="en-GB" sz="1600" kern="0" dirty="0" err="1" smtClean="0"/>
              <a:t>Sevilla</a:t>
            </a:r>
            <a:r>
              <a:rPr lang="en-GB" sz="1600" kern="0" dirty="0" smtClean="0"/>
              <a:t>, Spain</a:t>
            </a:r>
          </a:p>
          <a:p>
            <a:pPr algn="ctr">
              <a:defRPr/>
            </a:pPr>
            <a:r>
              <a:rPr lang="en-GB" sz="1600" kern="0" baseline="30000" dirty="0" smtClean="0"/>
              <a:t>2</a:t>
            </a:r>
            <a:r>
              <a:rPr lang="en-GB" sz="1600" kern="0" dirty="0" smtClean="0"/>
              <a:t>Instituto de </a:t>
            </a:r>
            <a:r>
              <a:rPr lang="en-GB" sz="1600" kern="0" dirty="0" err="1" smtClean="0"/>
              <a:t>Microelectrónica</a:t>
            </a:r>
            <a:r>
              <a:rPr lang="en-GB" sz="1600" kern="0" dirty="0" smtClean="0"/>
              <a:t> de Barcelona, Centro </a:t>
            </a:r>
            <a:r>
              <a:rPr lang="en-GB" sz="1600" kern="0" dirty="0" err="1" smtClean="0"/>
              <a:t>Nacional</a:t>
            </a:r>
            <a:r>
              <a:rPr lang="en-GB" sz="1600" kern="0" dirty="0" smtClean="0"/>
              <a:t> de </a:t>
            </a:r>
            <a:r>
              <a:rPr lang="en-GB" sz="1600" kern="0" dirty="0" err="1" smtClean="0"/>
              <a:t>Microelectrónica</a:t>
            </a:r>
            <a:r>
              <a:rPr lang="en-GB" sz="1600" kern="0" dirty="0" smtClean="0"/>
              <a:t>, Barcelona, Spain</a:t>
            </a:r>
          </a:p>
          <a:p>
            <a:pPr algn="ctr">
              <a:defRPr/>
            </a:pPr>
            <a:r>
              <a:rPr lang="en-GB" sz="1600" kern="0" baseline="30000" dirty="0" smtClean="0"/>
              <a:t>3</a:t>
            </a:r>
            <a:r>
              <a:rPr lang="en-GB" sz="1600" kern="0" dirty="0" smtClean="0"/>
              <a:t>Instituto de </a:t>
            </a:r>
            <a:r>
              <a:rPr lang="en-GB" sz="1600" kern="0" dirty="0" err="1" smtClean="0"/>
              <a:t>Física</a:t>
            </a:r>
            <a:r>
              <a:rPr lang="en-GB" sz="1600" kern="0" dirty="0" smtClean="0"/>
              <a:t> de Cantabria, Santander, Spain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25387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</a:t>
            </a:r>
          </a:p>
          <a:p>
            <a:r>
              <a:rPr lang="es-ES" sz="2500" b="1" dirty="0" smtClean="0">
                <a:latin typeface="Calibri" panose="020F0502020204030204" pitchFamily="34" charset="0"/>
              </a:rPr>
              <a:t>Delhi </a:t>
            </a:r>
            <a:r>
              <a:rPr lang="es-ES" sz="2500" b="1" dirty="0" err="1" smtClean="0">
                <a:latin typeface="Calibri" panose="020F0502020204030204" pitchFamily="34" charset="0"/>
              </a:rPr>
              <a:t>Models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6" y="1119416"/>
            <a:ext cx="4559935" cy="3821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23" y="335672"/>
            <a:ext cx="5450971" cy="34273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3513602"/>
            <a:ext cx="5497253" cy="30212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1" y="1418296"/>
            <a:ext cx="1675165" cy="38235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13952" y="5310648"/>
            <a:ext cx="222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Electric Field </a:t>
            </a:r>
            <a:r>
              <a:rPr lang="es-ES" dirty="0" err="1" smtClean="0"/>
              <a:t>Profiling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962335" y="5133053"/>
            <a:ext cx="509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At 1e15 a </a:t>
            </a:r>
            <a:r>
              <a:rPr lang="es-ES" dirty="0" err="1" smtClean="0"/>
              <a:t>double</a:t>
            </a:r>
            <a:r>
              <a:rPr lang="es-ES" dirty="0" smtClean="0"/>
              <a:t> </a:t>
            </a:r>
            <a:r>
              <a:rPr lang="es-ES" dirty="0" err="1" smtClean="0"/>
              <a:t>junction</a:t>
            </a:r>
            <a:r>
              <a:rPr lang="es-ES" dirty="0" smtClean="0"/>
              <a:t> </a:t>
            </a:r>
            <a:r>
              <a:rPr lang="es-ES" dirty="0" err="1" smtClean="0"/>
              <a:t>appears</a:t>
            </a:r>
            <a:r>
              <a:rPr lang="es-ES" dirty="0" smtClean="0"/>
              <a:t> </a:t>
            </a:r>
          </a:p>
          <a:p>
            <a:pPr algn="ctr"/>
            <a:r>
              <a:rPr lang="es-ES" dirty="0" smtClean="0"/>
              <a:t>at P+ </a:t>
            </a:r>
            <a:r>
              <a:rPr lang="es-ES" dirty="0" err="1" smtClean="0"/>
              <a:t>volume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283430" y="1632986"/>
            <a:ext cx="222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Back </a:t>
            </a:r>
            <a:r>
              <a:rPr lang="es-ES" dirty="0" err="1" smtClean="0"/>
              <a:t>side</a:t>
            </a:r>
            <a:r>
              <a:rPr lang="es-ES" dirty="0" smtClean="0"/>
              <a:t> </a:t>
            </a:r>
            <a:r>
              <a:rPr lang="es-ES" dirty="0" err="1" smtClean="0"/>
              <a:t>detail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550547" y="4695704"/>
            <a:ext cx="222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Front </a:t>
            </a:r>
            <a:r>
              <a:rPr lang="es-ES" dirty="0" err="1" smtClean="0"/>
              <a:t>side</a:t>
            </a:r>
            <a:r>
              <a:rPr lang="es-ES" dirty="0" smtClean="0"/>
              <a:t> </a:t>
            </a:r>
            <a:r>
              <a:rPr lang="es-ES" dirty="0" err="1" smtClean="0"/>
              <a:t>detail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411438" y="806339"/>
            <a:ext cx="25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Electric Field </a:t>
            </a:r>
            <a:r>
              <a:rPr lang="es-ES" dirty="0" err="1" smtClean="0"/>
              <a:t>along</a:t>
            </a:r>
            <a:r>
              <a:rPr lang="es-ES" dirty="0" smtClean="0"/>
              <a:t> Y axis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728311" y="5679980"/>
            <a:ext cx="7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9900"/>
                </a:solidFill>
              </a:rPr>
              <a:t>1e15</a:t>
            </a:r>
            <a:endParaRPr lang="es-ES" dirty="0">
              <a:solidFill>
                <a:srgbClr val="009900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 rot="8983609">
            <a:off x="8386534" y="5996111"/>
            <a:ext cx="356716" cy="58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11278064" y="2134150"/>
            <a:ext cx="7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9900"/>
                </a:solidFill>
              </a:rPr>
              <a:t>1e15</a:t>
            </a:r>
            <a:endParaRPr lang="es-ES" dirty="0">
              <a:solidFill>
                <a:srgbClr val="0099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614670" y="3856771"/>
            <a:ext cx="111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Back </a:t>
            </a:r>
            <a:r>
              <a:rPr lang="es-ES" dirty="0" err="1" smtClean="0"/>
              <a:t>side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956718" y="1502665"/>
            <a:ext cx="111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Front </a:t>
            </a:r>
            <a:r>
              <a:rPr lang="es-ES" dirty="0" err="1" smtClean="0"/>
              <a:t>side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61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05" y="402003"/>
            <a:ext cx="7603957" cy="595698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LGAD7859D10-3</a:t>
            </a:r>
          </a:p>
          <a:p>
            <a:r>
              <a:rPr lang="es-ES" sz="2500" b="1" dirty="0" smtClean="0">
                <a:latin typeface="Calibri" panose="020F0502020204030204" pitchFamily="34" charset="0"/>
              </a:rPr>
              <a:t>CV </a:t>
            </a:r>
            <a:r>
              <a:rPr lang="es-ES" sz="2500" b="1" dirty="0" err="1" smtClean="0">
                <a:latin typeface="Calibri" panose="020F0502020204030204" pitchFamily="34" charset="0"/>
              </a:rPr>
              <a:t>analysis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48" y="1169068"/>
            <a:ext cx="3667125" cy="26289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6962" y="3930316"/>
            <a:ext cx="5406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Now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analyze</a:t>
            </a:r>
            <a:r>
              <a:rPr lang="es-ES" dirty="0" smtClean="0"/>
              <a:t> a real </a:t>
            </a:r>
            <a:r>
              <a:rPr lang="es-ES" dirty="0" err="1" smtClean="0"/>
              <a:t>device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PAD LGAD7859D10-3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has </a:t>
            </a:r>
            <a:r>
              <a:rPr lang="es-ES" dirty="0" err="1" smtClean="0"/>
              <a:t>JTE’s</a:t>
            </a:r>
            <a:r>
              <a:rPr lang="es-ES" dirty="0" smtClean="0"/>
              <a:t>, 300 </a:t>
            </a:r>
            <a:r>
              <a:rPr lang="es-ES" dirty="0" smtClean="0">
                <a:latin typeface="Symbol" panose="05050102010706020507" pitchFamily="18" charset="2"/>
              </a:rPr>
              <a:t>m</a:t>
            </a:r>
            <a:r>
              <a:rPr lang="es-ES" dirty="0" smtClean="0"/>
              <a:t>m </a:t>
            </a:r>
            <a:r>
              <a:rPr lang="es-ES" dirty="0" err="1" smtClean="0"/>
              <a:t>thickness</a:t>
            </a:r>
            <a:r>
              <a:rPr lang="es-ES" dirty="0" smtClean="0"/>
              <a:t> 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 ring.</a:t>
            </a:r>
          </a:p>
          <a:p>
            <a:r>
              <a:rPr lang="es-ES" dirty="0" smtClean="0"/>
              <a:t>CV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:</a:t>
            </a:r>
          </a:p>
          <a:p>
            <a:pPr marL="342900" indent="-342900">
              <a:buAutoNum type="arabicPeriod"/>
            </a:pPr>
            <a:r>
              <a:rPr lang="es-ES" dirty="0" smtClean="0"/>
              <a:t>New Perugia </a:t>
            </a:r>
            <a:r>
              <a:rPr lang="es-ES" dirty="0" err="1" smtClean="0"/>
              <a:t>Model</a:t>
            </a:r>
            <a:r>
              <a:rPr lang="es-ES" dirty="0" smtClean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 smtClean="0"/>
              <a:t>Fresh</a:t>
            </a:r>
            <a:endParaRPr lang="es-ES" dirty="0" smtClean="0"/>
          </a:p>
          <a:p>
            <a:pPr lvl="1"/>
            <a:r>
              <a:rPr lang="es-ES" dirty="0" smtClean="0"/>
              <a:t>2.   1e13-1e14-1e15-7e15-2e16 n/cm</a:t>
            </a:r>
            <a:r>
              <a:rPr lang="es-ES" baseline="30000" dirty="0" smtClean="0"/>
              <a:t>2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Temperature</a:t>
            </a:r>
            <a:r>
              <a:rPr lang="es-ES" dirty="0" smtClean="0"/>
              <a:t> = 20ºC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276253" y="2071321"/>
            <a:ext cx="5790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err="1" smtClean="0"/>
              <a:t>This</a:t>
            </a:r>
            <a:r>
              <a:rPr lang="es-ES" dirty="0" smtClean="0"/>
              <a:t> LGAD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fully</a:t>
            </a:r>
            <a:r>
              <a:rPr lang="es-ES" dirty="0" smtClean="0"/>
              <a:t> </a:t>
            </a:r>
            <a:r>
              <a:rPr lang="es-ES" dirty="0" err="1" smtClean="0"/>
              <a:t>depleted</a:t>
            </a:r>
            <a:r>
              <a:rPr lang="es-ES" dirty="0" smtClean="0"/>
              <a:t> </a:t>
            </a:r>
            <a:r>
              <a:rPr lang="es-ES" dirty="0" err="1" smtClean="0"/>
              <a:t>past</a:t>
            </a:r>
            <a:r>
              <a:rPr lang="es-ES" dirty="0" smtClean="0"/>
              <a:t> 70V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Capacitance</a:t>
            </a:r>
            <a:r>
              <a:rPr lang="es-ES" dirty="0" smtClean="0"/>
              <a:t> shows a </a:t>
            </a:r>
            <a:r>
              <a:rPr lang="es-ES" dirty="0" err="1" smtClean="0"/>
              <a:t>clear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beyond</a:t>
            </a:r>
            <a:r>
              <a:rPr lang="es-ES" dirty="0" smtClean="0"/>
              <a:t> 1e15 n/cm</a:t>
            </a:r>
            <a:r>
              <a:rPr lang="es-ES" baseline="30000" dirty="0" smtClean="0"/>
              <a:t>2</a:t>
            </a:r>
          </a:p>
          <a:p>
            <a:pPr marL="342900" indent="-342900">
              <a:buAutoNum type="arabicPeriod"/>
            </a:pPr>
            <a:r>
              <a:rPr lang="es-ES" dirty="0" smtClean="0"/>
              <a:t>1/C</a:t>
            </a:r>
            <a:r>
              <a:rPr lang="es-ES" baseline="30000" dirty="0" smtClean="0"/>
              <a:t>2</a:t>
            </a:r>
            <a:r>
              <a:rPr lang="es-ES" dirty="0" smtClean="0"/>
              <a:t> formula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clear</a:t>
            </a:r>
            <a:r>
              <a:rPr lang="es-ES" dirty="0" smtClean="0"/>
              <a:t> </a:t>
            </a:r>
            <a:r>
              <a:rPr lang="es-ES" dirty="0" err="1" smtClean="0"/>
              <a:t>beyond</a:t>
            </a:r>
            <a:r>
              <a:rPr lang="es-ES" dirty="0" smtClean="0"/>
              <a:t> 1e14</a:t>
            </a:r>
          </a:p>
          <a:p>
            <a:pPr marL="342900" indent="-34290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81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87" y="423305"/>
            <a:ext cx="6036668" cy="58679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90734" y="1409549"/>
            <a:ext cx="540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LGAD7859D10-3</a:t>
            </a:r>
          </a:p>
          <a:p>
            <a:r>
              <a:rPr lang="es-ES" sz="2500" b="1" dirty="0" smtClean="0">
                <a:latin typeface="Calibri" panose="020F0502020204030204" pitchFamily="34" charset="0"/>
              </a:rPr>
              <a:t>CV </a:t>
            </a:r>
            <a:r>
              <a:rPr lang="es-ES" sz="2500" b="1" dirty="0" err="1" smtClean="0">
                <a:latin typeface="Calibri" panose="020F0502020204030204" pitchFamily="34" charset="0"/>
              </a:rPr>
              <a:t>analysis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004" y="3372759"/>
            <a:ext cx="611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IV </a:t>
            </a:r>
            <a:r>
              <a:rPr lang="es-ES" sz="2400" dirty="0" err="1" smtClean="0"/>
              <a:t>plots</a:t>
            </a:r>
            <a:r>
              <a:rPr lang="es-ES" sz="2400" dirty="0" smtClean="0"/>
              <a:t> show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 </a:t>
            </a:r>
            <a:r>
              <a:rPr lang="es-ES" sz="2400" dirty="0" err="1" smtClean="0"/>
              <a:t>starting</a:t>
            </a:r>
            <a:r>
              <a:rPr lang="es-ES" sz="2400" dirty="0" smtClean="0"/>
              <a:t> at 1e15,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leakage</a:t>
            </a:r>
            <a:r>
              <a:rPr lang="es-ES" sz="2400" dirty="0" smtClean="0"/>
              <a:t> </a:t>
            </a:r>
            <a:r>
              <a:rPr lang="es-ES" sz="2400" dirty="0" err="1" smtClean="0"/>
              <a:t>grows</a:t>
            </a:r>
            <a:r>
              <a:rPr lang="es-ES" sz="2400" dirty="0" smtClean="0"/>
              <a:t> a </a:t>
            </a:r>
            <a:r>
              <a:rPr lang="es-ES" sz="2400" dirty="0" err="1" smtClean="0"/>
              <a:t>lot</a:t>
            </a:r>
            <a:r>
              <a:rPr lang="es-ES" sz="2400" dirty="0" smtClean="0"/>
              <a:t> and </a:t>
            </a:r>
            <a:r>
              <a:rPr lang="es-ES" sz="2400" dirty="0" err="1" smtClean="0"/>
              <a:t>even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general curve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.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coincident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previous</a:t>
            </a:r>
            <a:r>
              <a:rPr lang="es-ES" sz="2400" dirty="0" smtClean="0"/>
              <a:t> </a:t>
            </a:r>
            <a:r>
              <a:rPr lang="es-ES" sz="2400" dirty="0" err="1" smtClean="0"/>
              <a:t>models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110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86" y="423305"/>
            <a:ext cx="6045982" cy="58466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90734" y="1409549"/>
            <a:ext cx="540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LGAD7859D10-3</a:t>
            </a:r>
          </a:p>
          <a:p>
            <a:r>
              <a:rPr lang="es-ES" sz="2500" b="1" dirty="0" smtClean="0">
                <a:latin typeface="Calibri" panose="020F0502020204030204" pitchFamily="34" charset="0"/>
              </a:rPr>
              <a:t>CV </a:t>
            </a:r>
            <a:r>
              <a:rPr lang="es-ES" sz="2500" b="1" dirty="0" err="1" smtClean="0">
                <a:latin typeface="Calibri" panose="020F0502020204030204" pitchFamily="34" charset="0"/>
              </a:rPr>
              <a:t>analysis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004" y="3372759"/>
            <a:ext cx="611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IV </a:t>
            </a:r>
            <a:r>
              <a:rPr lang="es-ES" sz="2400" dirty="0" err="1" smtClean="0"/>
              <a:t>plots</a:t>
            </a:r>
            <a:r>
              <a:rPr lang="es-ES" sz="2400" dirty="0" smtClean="0"/>
              <a:t> show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 </a:t>
            </a:r>
            <a:r>
              <a:rPr lang="es-ES" sz="2400" dirty="0" err="1" smtClean="0"/>
              <a:t>starting</a:t>
            </a:r>
            <a:r>
              <a:rPr lang="es-ES" sz="2400" dirty="0" smtClean="0"/>
              <a:t> at 1e15,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leakage</a:t>
            </a:r>
            <a:r>
              <a:rPr lang="es-ES" sz="2400" dirty="0" smtClean="0"/>
              <a:t> </a:t>
            </a:r>
            <a:r>
              <a:rPr lang="es-ES" sz="2400" dirty="0" err="1" smtClean="0"/>
              <a:t>grows</a:t>
            </a:r>
            <a:r>
              <a:rPr lang="es-ES" sz="2400" dirty="0" smtClean="0"/>
              <a:t> a </a:t>
            </a:r>
            <a:r>
              <a:rPr lang="es-ES" sz="2400" dirty="0" err="1" smtClean="0"/>
              <a:t>lot</a:t>
            </a:r>
            <a:r>
              <a:rPr lang="es-ES" sz="2400" dirty="0" smtClean="0"/>
              <a:t> and </a:t>
            </a:r>
            <a:r>
              <a:rPr lang="es-ES" sz="2400" dirty="0" err="1" smtClean="0"/>
              <a:t>even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general curve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.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coincident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previous</a:t>
            </a:r>
            <a:r>
              <a:rPr lang="es-ES" sz="2400" dirty="0" smtClean="0"/>
              <a:t> </a:t>
            </a:r>
            <a:r>
              <a:rPr lang="es-ES" sz="2400" dirty="0" err="1" smtClean="0"/>
              <a:t>models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578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86" y="411910"/>
            <a:ext cx="6040519" cy="59216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90734" y="1409549"/>
            <a:ext cx="540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LGAD7859D10-3</a:t>
            </a:r>
          </a:p>
          <a:p>
            <a:r>
              <a:rPr lang="es-ES" sz="2500" b="1" dirty="0" smtClean="0">
                <a:latin typeface="Calibri" panose="020F0502020204030204" pitchFamily="34" charset="0"/>
              </a:rPr>
              <a:t>CV </a:t>
            </a:r>
            <a:r>
              <a:rPr lang="es-ES" sz="2500" b="1" dirty="0" err="1" smtClean="0">
                <a:latin typeface="Calibri" panose="020F0502020204030204" pitchFamily="34" charset="0"/>
              </a:rPr>
              <a:t>analysis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004" y="3372759"/>
            <a:ext cx="611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IV </a:t>
            </a:r>
            <a:r>
              <a:rPr lang="es-ES" sz="2400" dirty="0" err="1" smtClean="0"/>
              <a:t>plots</a:t>
            </a:r>
            <a:r>
              <a:rPr lang="es-ES" sz="2400" dirty="0" smtClean="0"/>
              <a:t> show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 </a:t>
            </a:r>
            <a:r>
              <a:rPr lang="es-ES" sz="2400" dirty="0" err="1" smtClean="0"/>
              <a:t>starting</a:t>
            </a:r>
            <a:r>
              <a:rPr lang="es-ES" sz="2400" dirty="0" smtClean="0"/>
              <a:t> at 1e15,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leakage</a:t>
            </a:r>
            <a:r>
              <a:rPr lang="es-ES" sz="2400" dirty="0" smtClean="0"/>
              <a:t> </a:t>
            </a:r>
            <a:r>
              <a:rPr lang="es-ES" sz="2400" dirty="0" err="1" smtClean="0"/>
              <a:t>grows</a:t>
            </a:r>
            <a:r>
              <a:rPr lang="es-ES" sz="2400" dirty="0" smtClean="0"/>
              <a:t> a </a:t>
            </a:r>
            <a:r>
              <a:rPr lang="es-ES" sz="2400" dirty="0" err="1" smtClean="0"/>
              <a:t>lot</a:t>
            </a:r>
            <a:r>
              <a:rPr lang="es-ES" sz="2400" dirty="0" smtClean="0"/>
              <a:t> and </a:t>
            </a:r>
            <a:r>
              <a:rPr lang="es-ES" sz="2400" dirty="0" err="1" smtClean="0"/>
              <a:t>even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general curve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.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coincident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previous</a:t>
            </a:r>
            <a:r>
              <a:rPr lang="es-ES" sz="2400" dirty="0" smtClean="0"/>
              <a:t> </a:t>
            </a:r>
            <a:r>
              <a:rPr lang="es-ES" sz="2400" dirty="0" err="1" smtClean="0"/>
              <a:t>models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675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87" y="436359"/>
            <a:ext cx="6043160" cy="58466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90734" y="1409549"/>
            <a:ext cx="540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LGAD7859D10-3</a:t>
            </a:r>
          </a:p>
          <a:p>
            <a:r>
              <a:rPr lang="es-ES" sz="2500" b="1" dirty="0" smtClean="0">
                <a:latin typeface="Calibri" panose="020F0502020204030204" pitchFamily="34" charset="0"/>
              </a:rPr>
              <a:t>CV </a:t>
            </a:r>
            <a:r>
              <a:rPr lang="es-ES" sz="2500" b="1" dirty="0" err="1" smtClean="0">
                <a:latin typeface="Calibri" panose="020F0502020204030204" pitchFamily="34" charset="0"/>
              </a:rPr>
              <a:t>analysis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004" y="3372759"/>
            <a:ext cx="611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IV </a:t>
            </a:r>
            <a:r>
              <a:rPr lang="es-ES" sz="2400" dirty="0" err="1" smtClean="0"/>
              <a:t>plots</a:t>
            </a:r>
            <a:r>
              <a:rPr lang="es-ES" sz="2400" dirty="0" smtClean="0"/>
              <a:t> show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 </a:t>
            </a:r>
            <a:r>
              <a:rPr lang="es-ES" sz="2400" dirty="0" err="1" smtClean="0"/>
              <a:t>starting</a:t>
            </a:r>
            <a:r>
              <a:rPr lang="es-ES" sz="2400" dirty="0" smtClean="0"/>
              <a:t> at 1e15,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leakage</a:t>
            </a:r>
            <a:r>
              <a:rPr lang="es-ES" sz="2400" dirty="0" smtClean="0"/>
              <a:t> </a:t>
            </a:r>
            <a:r>
              <a:rPr lang="es-ES" sz="2400" dirty="0" err="1" smtClean="0"/>
              <a:t>grows</a:t>
            </a:r>
            <a:r>
              <a:rPr lang="es-ES" sz="2400" dirty="0" smtClean="0"/>
              <a:t> a </a:t>
            </a:r>
            <a:r>
              <a:rPr lang="es-ES" sz="2400" dirty="0" err="1" smtClean="0"/>
              <a:t>lot</a:t>
            </a:r>
            <a:r>
              <a:rPr lang="es-ES" sz="2400" dirty="0" smtClean="0"/>
              <a:t> and </a:t>
            </a:r>
            <a:r>
              <a:rPr lang="es-ES" sz="2400" dirty="0" err="1" smtClean="0"/>
              <a:t>even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general curve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.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coincident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previous</a:t>
            </a:r>
            <a:r>
              <a:rPr lang="es-ES" sz="2400" dirty="0" smtClean="0"/>
              <a:t> </a:t>
            </a:r>
            <a:r>
              <a:rPr lang="es-ES" sz="2400" dirty="0" err="1" smtClean="0"/>
              <a:t>models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24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54" y="402003"/>
            <a:ext cx="6356056" cy="59970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381"/>
            <a:ext cx="5951623" cy="3035231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err="1" smtClean="0">
                <a:latin typeface="Calibri" panose="020F0502020204030204" pitchFamily="34" charset="0"/>
              </a:rPr>
              <a:t>Laserback</a:t>
            </a:r>
            <a:r>
              <a:rPr lang="es-ES" sz="2500" b="1" dirty="0" smtClean="0">
                <a:latin typeface="Calibri" panose="020F0502020204030204" pitchFamily="34" charset="0"/>
              </a:rPr>
              <a:t> LGAD7958D10-3 20ºC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66344"/>
              </p:ext>
            </p:extLst>
          </p:nvPr>
        </p:nvGraphicFramePr>
        <p:xfrm>
          <a:off x="2839455" y="3747612"/>
          <a:ext cx="343627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647"/>
                <a:gridCol w="956489"/>
                <a:gridCol w="867925"/>
                <a:gridCol w="850211"/>
              </a:tblGrid>
              <a:tr h="434695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Fluence</a:t>
                      </a:r>
                      <a:r>
                        <a:rPr lang="es-ES" sz="1200" dirty="0" smtClean="0"/>
                        <a:t> </a:t>
                      </a:r>
                    </a:p>
                    <a:p>
                      <a:r>
                        <a:rPr lang="es-ES" sz="1200" dirty="0" smtClean="0"/>
                        <a:t>n/cm</a:t>
                      </a:r>
                      <a:r>
                        <a:rPr lang="es-ES" sz="1200" baseline="30000" dirty="0" smtClean="0"/>
                        <a:t>2</a:t>
                      </a:r>
                      <a:endParaRPr lang="es-E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Charge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u="sng" baseline="0" dirty="0" smtClean="0"/>
                        <a:t>LGAD</a:t>
                      </a:r>
                      <a:r>
                        <a:rPr lang="es-ES" sz="1200" baseline="0" dirty="0" smtClean="0"/>
                        <a:t> (</a:t>
                      </a:r>
                      <a:r>
                        <a:rPr lang="es-ES" sz="1200" baseline="0" dirty="0" err="1" smtClean="0"/>
                        <a:t>nC</a:t>
                      </a:r>
                      <a:r>
                        <a:rPr lang="es-ES" sz="1200" baseline="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Charge</a:t>
                      </a:r>
                      <a:endParaRPr lang="es-ES" sz="1200" dirty="0" smtClean="0"/>
                    </a:p>
                    <a:p>
                      <a:r>
                        <a:rPr lang="es-ES" sz="1200" u="sng" dirty="0" smtClean="0"/>
                        <a:t>PIN</a:t>
                      </a:r>
                      <a:r>
                        <a:rPr lang="es-ES" sz="1200" dirty="0" smtClean="0"/>
                        <a:t> (</a:t>
                      </a:r>
                      <a:r>
                        <a:rPr lang="es-ES" sz="1200" dirty="0" err="1" smtClean="0"/>
                        <a:t>nC</a:t>
                      </a:r>
                      <a:r>
                        <a:rPr lang="es-ES" sz="120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Gain</a:t>
                      </a:r>
                      <a:endParaRPr lang="es-ES" sz="1200" dirty="0" smtClean="0"/>
                    </a:p>
                    <a:p>
                      <a:r>
                        <a:rPr lang="es-ES" sz="1200" dirty="0" err="1" smtClean="0"/>
                        <a:t>Q</a:t>
                      </a:r>
                      <a:r>
                        <a:rPr lang="es-ES" sz="1200" baseline="-25000" dirty="0" err="1" smtClean="0"/>
                        <a:t>lgad</a:t>
                      </a:r>
                      <a:r>
                        <a:rPr lang="es-ES" sz="1200" dirty="0" smtClean="0"/>
                        <a:t>/</a:t>
                      </a:r>
                      <a:r>
                        <a:rPr lang="es-ES" sz="1200" dirty="0" err="1" smtClean="0"/>
                        <a:t>Q</a:t>
                      </a:r>
                      <a:r>
                        <a:rPr lang="es-ES" sz="1200" baseline="-25000" dirty="0" err="1" smtClean="0"/>
                        <a:t>pin</a:t>
                      </a:r>
                      <a:endParaRPr lang="es-ES" sz="1200" baseline="-25000" dirty="0"/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1,538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0,460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3,34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1,510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0,456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3,31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1,265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0,421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3,00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1e15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0,358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0,153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2,34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7e15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0,005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FAIL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2e16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0,002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FAIL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047819" y="2608086"/>
            <a:ext cx="238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Equiv</a:t>
            </a:r>
            <a:r>
              <a:rPr lang="es-ES" sz="1600" dirty="0" smtClean="0"/>
              <a:t>. PIN Detector, </a:t>
            </a:r>
          </a:p>
          <a:p>
            <a:r>
              <a:rPr lang="es-ES" sz="1600" dirty="0" smtClean="0"/>
              <a:t>700V </a:t>
            </a:r>
            <a:r>
              <a:rPr lang="es-ES" sz="1600" dirty="0" err="1" smtClean="0"/>
              <a:t>bias</a:t>
            </a:r>
            <a:r>
              <a:rPr lang="es-ES" sz="1600" dirty="0" smtClean="0"/>
              <a:t> (</a:t>
            </a:r>
            <a:r>
              <a:rPr lang="es-ES" sz="1600" dirty="0" err="1" smtClean="0"/>
              <a:t>an</a:t>
            </a:r>
            <a:r>
              <a:rPr lang="es-ES" sz="1600" dirty="0" smtClean="0"/>
              <a:t> LGAD </a:t>
            </a:r>
            <a:r>
              <a:rPr lang="es-ES" sz="1600" dirty="0" err="1" smtClean="0"/>
              <a:t>without</a:t>
            </a:r>
            <a:r>
              <a:rPr lang="es-ES" sz="1600" dirty="0" smtClean="0"/>
              <a:t> </a:t>
            </a:r>
            <a:r>
              <a:rPr lang="es-ES" sz="1600" dirty="0" err="1" smtClean="0"/>
              <a:t>mult.P</a:t>
            </a:r>
            <a:r>
              <a:rPr lang="es-ES" sz="1600" dirty="0" smtClean="0"/>
              <a:t> </a:t>
            </a:r>
            <a:r>
              <a:rPr lang="es-ES" sz="1600" dirty="0" err="1" smtClean="0"/>
              <a:t>layer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014918" y="4641778"/>
            <a:ext cx="1572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LGAD Detector</a:t>
            </a:r>
          </a:p>
          <a:p>
            <a:r>
              <a:rPr lang="es-ES" dirty="0" smtClean="0"/>
              <a:t>300 </a:t>
            </a:r>
            <a:r>
              <a:rPr lang="es-ES" dirty="0" smtClean="0">
                <a:latin typeface="Symbol" panose="05050102010706020507" pitchFamily="18" charset="2"/>
              </a:rPr>
              <a:t>m</a:t>
            </a:r>
            <a:r>
              <a:rPr lang="es-ES" dirty="0" smtClean="0"/>
              <a:t>m</a:t>
            </a:r>
          </a:p>
          <a:p>
            <a:r>
              <a:rPr lang="es-ES" dirty="0" smtClean="0"/>
              <a:t>700V </a:t>
            </a:r>
            <a:r>
              <a:rPr lang="es-ES" dirty="0" err="1" smtClean="0"/>
              <a:t>bias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8548" y="6029717"/>
            <a:ext cx="883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We</a:t>
            </a:r>
            <a:r>
              <a:rPr lang="es-ES" dirty="0" smtClean="0"/>
              <a:t> compare LGAD and PIN at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fluence</a:t>
            </a:r>
            <a:r>
              <a:rPr lang="es-ES" dirty="0" smtClean="0"/>
              <a:t> to </a:t>
            </a:r>
            <a:r>
              <a:rPr lang="es-ES" dirty="0" err="1" smtClean="0"/>
              <a:t>obtain</a:t>
            </a:r>
            <a:r>
              <a:rPr lang="es-ES" dirty="0" smtClean="0"/>
              <a:t> a </a:t>
            </a:r>
            <a:r>
              <a:rPr lang="es-ES" dirty="0" err="1" smtClean="0"/>
              <a:t>practical</a:t>
            </a:r>
            <a:r>
              <a:rPr lang="es-ES" dirty="0" smtClean="0"/>
              <a:t> </a:t>
            </a:r>
            <a:r>
              <a:rPr lang="es-ES" dirty="0" err="1" smtClean="0"/>
              <a:t>Gain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r>
              <a:rPr lang="es-ES" dirty="0" smtClean="0"/>
              <a:t>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7371" y="4087780"/>
            <a:ext cx="2816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Refined</a:t>
            </a:r>
            <a:r>
              <a:rPr lang="es-ES" dirty="0" smtClean="0"/>
              <a:t> </a:t>
            </a:r>
            <a:r>
              <a:rPr lang="es-ES" dirty="0" err="1" smtClean="0"/>
              <a:t>models</a:t>
            </a:r>
            <a:r>
              <a:rPr lang="es-ES" dirty="0" smtClean="0"/>
              <a:t> show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conclusions</a:t>
            </a:r>
            <a:r>
              <a:rPr lang="es-ES" dirty="0" smtClean="0"/>
              <a:t>: </a:t>
            </a:r>
            <a:r>
              <a:rPr lang="es-ES" dirty="0" err="1" smtClean="0"/>
              <a:t>beyond</a:t>
            </a:r>
            <a:r>
              <a:rPr lang="es-ES" dirty="0" smtClean="0"/>
              <a:t> 1e15 n/cm</a:t>
            </a:r>
            <a:r>
              <a:rPr lang="es-ES" baseline="30000" dirty="0" smtClean="0"/>
              <a:t>2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300 </a:t>
            </a:r>
            <a:r>
              <a:rPr lang="es-ES" dirty="0" smtClean="0">
                <a:latin typeface="Symbol" panose="05050102010706020507" pitchFamily="18" charset="2"/>
              </a:rPr>
              <a:t>m</a:t>
            </a:r>
            <a:r>
              <a:rPr lang="es-ES" dirty="0" smtClean="0"/>
              <a:t>m LGAD has </a:t>
            </a:r>
            <a:r>
              <a:rPr lang="es-ES" dirty="0" err="1" smtClean="0"/>
              <a:t>problems</a:t>
            </a:r>
            <a:r>
              <a:rPr lang="es-ES" dirty="0" smtClean="0"/>
              <a:t> (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PIN are </a:t>
            </a:r>
            <a:r>
              <a:rPr lang="es-ES" dirty="0" err="1" smtClean="0"/>
              <a:t>worst</a:t>
            </a:r>
            <a:r>
              <a:rPr lang="es-ES" dirty="0" smtClean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0898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99" y="353877"/>
            <a:ext cx="6411478" cy="60932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0" y="621913"/>
            <a:ext cx="5741761" cy="354432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09618"/>
              </p:ext>
            </p:extLst>
          </p:nvPr>
        </p:nvGraphicFramePr>
        <p:xfrm>
          <a:off x="2953988" y="3859582"/>
          <a:ext cx="3418675" cy="22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727"/>
                <a:gridCol w="930443"/>
                <a:gridCol w="802105"/>
                <a:gridCol w="914400"/>
              </a:tblGrid>
              <a:tr h="303556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Fluence</a:t>
                      </a:r>
                      <a:r>
                        <a:rPr lang="es-ES" sz="1200" dirty="0" smtClean="0"/>
                        <a:t> </a:t>
                      </a:r>
                    </a:p>
                    <a:p>
                      <a:r>
                        <a:rPr lang="es-ES" sz="1200" dirty="0" smtClean="0"/>
                        <a:t>n/cm</a:t>
                      </a:r>
                      <a:r>
                        <a:rPr lang="es-ES" sz="1200" baseline="30000" dirty="0" smtClean="0"/>
                        <a:t>2</a:t>
                      </a:r>
                      <a:endParaRPr lang="es-E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Charge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u="sng" baseline="0" dirty="0" smtClean="0"/>
                        <a:t>LGAD</a:t>
                      </a:r>
                      <a:r>
                        <a:rPr lang="es-ES" sz="1200" baseline="0" dirty="0" smtClean="0"/>
                        <a:t> (</a:t>
                      </a:r>
                      <a:r>
                        <a:rPr lang="es-ES" sz="1200" baseline="0" dirty="0" err="1" smtClean="0"/>
                        <a:t>nC</a:t>
                      </a:r>
                      <a:r>
                        <a:rPr lang="es-ES" sz="1200" baseline="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Charge</a:t>
                      </a:r>
                      <a:endParaRPr lang="es-ES" sz="1200" dirty="0" smtClean="0"/>
                    </a:p>
                    <a:p>
                      <a:r>
                        <a:rPr lang="es-ES" sz="1200" u="sng" dirty="0" smtClean="0"/>
                        <a:t>PIN</a:t>
                      </a:r>
                      <a:r>
                        <a:rPr lang="es-ES" sz="1200" dirty="0" smtClean="0"/>
                        <a:t> (</a:t>
                      </a:r>
                      <a:r>
                        <a:rPr lang="es-ES" sz="1200" dirty="0" err="1" smtClean="0"/>
                        <a:t>nC</a:t>
                      </a:r>
                      <a:r>
                        <a:rPr lang="es-ES" sz="120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Gain</a:t>
                      </a:r>
                      <a:endParaRPr lang="es-ES" sz="1200" dirty="0" smtClean="0"/>
                    </a:p>
                    <a:p>
                      <a:r>
                        <a:rPr lang="es-ES" sz="1200" dirty="0" err="1" smtClean="0"/>
                        <a:t>Q</a:t>
                      </a:r>
                      <a:r>
                        <a:rPr lang="es-ES" sz="1200" baseline="-25000" dirty="0" err="1" smtClean="0"/>
                        <a:t>lgad</a:t>
                      </a:r>
                      <a:r>
                        <a:rPr lang="es-ES" sz="1200" dirty="0" smtClean="0"/>
                        <a:t>/</a:t>
                      </a:r>
                      <a:r>
                        <a:rPr lang="es-ES" sz="1200" dirty="0" err="1" smtClean="0"/>
                        <a:t>Q</a:t>
                      </a:r>
                      <a:r>
                        <a:rPr lang="es-ES" sz="1200" baseline="-25000" dirty="0" err="1" smtClean="0"/>
                        <a:t>pin</a:t>
                      </a:r>
                      <a:endParaRPr lang="es-ES" sz="1200" baseline="-25000" dirty="0"/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1,743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0,4502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3,87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1,454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0,4222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3,53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1e15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0,561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0,2477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2,17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7e15</a:t>
                      </a:r>
                      <a:endParaRPr lang="es-E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0,065</a:t>
                      </a:r>
                      <a:endParaRPr lang="es-E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0,0175</a:t>
                      </a:r>
                      <a:endParaRPr lang="es-E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3,61 </a:t>
                      </a:r>
                      <a:endParaRPr lang="es-E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FF0000"/>
                          </a:solidFill>
                        </a:rPr>
                        <a:t>2e16</a:t>
                      </a:r>
                      <a:endParaRPr lang="es-E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FF0000"/>
                          </a:solidFill>
                        </a:rPr>
                        <a:t>0,028</a:t>
                      </a:r>
                      <a:endParaRPr lang="es-E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FF0000"/>
                          </a:solidFill>
                        </a:rPr>
                        <a:t>FAIL</a:t>
                      </a:r>
                      <a:endParaRPr lang="es-E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s-E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err="1" smtClean="0">
                <a:latin typeface="Calibri" panose="020F0502020204030204" pitchFamily="34" charset="0"/>
              </a:rPr>
              <a:t>Laserback</a:t>
            </a:r>
            <a:r>
              <a:rPr lang="es-ES" sz="2500" b="1" dirty="0" smtClean="0">
                <a:latin typeface="Calibri" panose="020F0502020204030204" pitchFamily="34" charset="0"/>
              </a:rPr>
              <a:t> LGAD7958D10-3 </a:t>
            </a:r>
            <a:r>
              <a:rPr lang="es-ES" sz="2500" b="1" u="sng" dirty="0" smtClean="0">
                <a:latin typeface="Calibri" panose="020F0502020204030204" pitchFamily="34" charset="0"/>
              </a:rPr>
              <a:t>-20ºC</a:t>
            </a:r>
            <a:endParaRPr lang="es-ES" sz="1600" b="1" u="sng" dirty="0" smtClean="0"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838" y="4166239"/>
            <a:ext cx="2419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Lowering</a:t>
            </a:r>
            <a:r>
              <a:rPr lang="es-ES" dirty="0" smtClean="0"/>
              <a:t> to 253 K </a:t>
            </a:r>
            <a:r>
              <a:rPr lang="es-ES" dirty="0" err="1" smtClean="0"/>
              <a:t>improves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radiation</a:t>
            </a:r>
            <a:r>
              <a:rPr lang="es-ES" dirty="0" smtClean="0"/>
              <a:t> </a:t>
            </a:r>
            <a:r>
              <a:rPr lang="es-ES" dirty="0" err="1" smtClean="0"/>
              <a:t>hardness</a:t>
            </a:r>
            <a:r>
              <a:rPr lang="es-ES" dirty="0" smtClean="0"/>
              <a:t>, as </a:t>
            </a:r>
            <a:r>
              <a:rPr lang="es-ES" dirty="0" err="1" smtClean="0"/>
              <a:t>expected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avoid</a:t>
            </a:r>
            <a:r>
              <a:rPr lang="es-ES" dirty="0" smtClean="0"/>
              <a:t> false </a:t>
            </a:r>
            <a:r>
              <a:rPr lang="es-ES" dirty="0" err="1" smtClean="0"/>
              <a:t>friends</a:t>
            </a:r>
            <a:r>
              <a:rPr lang="es-ES" dirty="0" smtClean="0"/>
              <a:t> (7e15 case, PIN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failing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54590" y="6077843"/>
            <a:ext cx="883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We</a:t>
            </a:r>
            <a:r>
              <a:rPr lang="es-ES" dirty="0" smtClean="0"/>
              <a:t> compare LGAD and PIN at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fluence</a:t>
            </a:r>
            <a:r>
              <a:rPr lang="es-ES" dirty="0" smtClean="0"/>
              <a:t> to </a:t>
            </a:r>
            <a:r>
              <a:rPr lang="es-ES" dirty="0" err="1" smtClean="0"/>
              <a:t>obtain</a:t>
            </a:r>
            <a:r>
              <a:rPr lang="es-ES" dirty="0" smtClean="0"/>
              <a:t> a </a:t>
            </a:r>
            <a:r>
              <a:rPr lang="es-ES" dirty="0" err="1" smtClean="0"/>
              <a:t>practical</a:t>
            </a:r>
            <a:r>
              <a:rPr lang="es-ES" dirty="0" smtClean="0"/>
              <a:t> </a:t>
            </a:r>
            <a:r>
              <a:rPr lang="es-ES" dirty="0" err="1" smtClean="0"/>
              <a:t>Gain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r>
              <a:rPr lang="es-ES" dirty="0" smtClean="0"/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32156" y="1435646"/>
            <a:ext cx="1884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PIN Detector </a:t>
            </a:r>
          </a:p>
          <a:p>
            <a:r>
              <a:rPr lang="es-ES" sz="1600" dirty="0" smtClean="0"/>
              <a:t>700 V </a:t>
            </a:r>
            <a:r>
              <a:rPr lang="es-ES" sz="1600" dirty="0" err="1" smtClean="0"/>
              <a:t>bias</a:t>
            </a:r>
            <a:endParaRPr lang="es-ES" sz="1600" dirty="0" smtClean="0"/>
          </a:p>
          <a:p>
            <a:r>
              <a:rPr lang="es-ES" sz="1600" dirty="0" smtClean="0"/>
              <a:t>(LGAD </a:t>
            </a:r>
            <a:r>
              <a:rPr lang="es-ES" sz="1600" dirty="0" err="1" smtClean="0"/>
              <a:t>without</a:t>
            </a:r>
            <a:r>
              <a:rPr lang="es-ES" sz="1600" dirty="0" smtClean="0"/>
              <a:t> </a:t>
            </a:r>
          </a:p>
          <a:p>
            <a:r>
              <a:rPr lang="es-ES" sz="1600" dirty="0" err="1" smtClean="0"/>
              <a:t>mult</a:t>
            </a:r>
            <a:r>
              <a:rPr lang="es-ES" sz="1600" dirty="0" smtClean="0"/>
              <a:t>. P </a:t>
            </a:r>
            <a:r>
              <a:rPr lang="es-ES" sz="1600" dirty="0" err="1" smtClean="0"/>
              <a:t>Layer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300792" y="4403339"/>
            <a:ext cx="188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LGAD Detector</a:t>
            </a:r>
          </a:p>
          <a:p>
            <a:r>
              <a:rPr lang="es-ES" sz="1600" dirty="0" smtClean="0"/>
              <a:t>300 </a:t>
            </a:r>
            <a:r>
              <a:rPr lang="es-ES" sz="1600" dirty="0" smtClean="0">
                <a:latin typeface="Symbol" panose="05050102010706020507" pitchFamily="18" charset="2"/>
              </a:rPr>
              <a:t>m</a:t>
            </a:r>
            <a:r>
              <a:rPr lang="es-ES" sz="1600" dirty="0" smtClean="0"/>
              <a:t>m </a:t>
            </a:r>
          </a:p>
          <a:p>
            <a:r>
              <a:rPr lang="es-ES" sz="1600" dirty="0" smtClean="0"/>
              <a:t>700V </a:t>
            </a:r>
            <a:r>
              <a:rPr lang="es-ES" sz="1600" dirty="0" err="1" smtClean="0"/>
              <a:t>bias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4732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62" y="840473"/>
            <a:ext cx="3667125" cy="26289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LGAD7859D10-3 50 </a:t>
            </a:r>
            <a:r>
              <a:rPr lang="es-ES" sz="2500" b="1" dirty="0" smtClean="0">
                <a:latin typeface="Symbol" panose="05050102010706020507" pitchFamily="18" charset="2"/>
              </a:rPr>
              <a:t>m</a:t>
            </a:r>
            <a:r>
              <a:rPr lang="es-ES" sz="2500" b="1" dirty="0" smtClean="0">
                <a:latin typeface="Calibri" panose="020F0502020204030204" pitchFamily="34" charset="0"/>
              </a:rPr>
              <a:t>m </a:t>
            </a:r>
            <a:r>
              <a:rPr lang="es-ES" sz="2500" b="1" dirty="0" err="1" smtClean="0">
                <a:latin typeface="Calibri" panose="020F0502020204030204" pitchFamily="34" charset="0"/>
              </a:rPr>
              <a:t>thickness</a:t>
            </a:r>
            <a:endParaRPr lang="es-ES" sz="2500" b="1" dirty="0">
              <a:latin typeface="Calibri" panose="020F0502020204030204" pitchFamily="34" charset="0"/>
            </a:endParaRPr>
          </a:p>
          <a:p>
            <a:r>
              <a:rPr lang="es-ES" sz="2500" b="1" dirty="0">
                <a:latin typeface="Calibri" panose="020F0502020204030204" pitchFamily="34" charset="0"/>
              </a:rPr>
              <a:t>CV </a:t>
            </a:r>
            <a:r>
              <a:rPr lang="es-ES" sz="2500" b="1" dirty="0" err="1">
                <a:latin typeface="Calibri" panose="020F0502020204030204" pitchFamily="34" charset="0"/>
              </a:rPr>
              <a:t>analysis</a:t>
            </a:r>
            <a:endParaRPr lang="es-ES" sz="1600" b="1" dirty="0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693" y="402003"/>
            <a:ext cx="6971607" cy="61347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2347" y="3558777"/>
            <a:ext cx="54222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Displacement</a:t>
            </a:r>
            <a:r>
              <a:rPr lang="es-ES" dirty="0" smtClean="0"/>
              <a:t> </a:t>
            </a:r>
            <a:r>
              <a:rPr lang="es-ES" dirty="0" err="1" smtClean="0"/>
              <a:t>damage</a:t>
            </a:r>
            <a:r>
              <a:rPr lang="es-ES" dirty="0" smtClean="0"/>
              <a:t> </a:t>
            </a:r>
            <a:r>
              <a:rPr lang="es-ES" dirty="0" err="1" smtClean="0"/>
              <a:t>scalates</a:t>
            </a:r>
            <a:r>
              <a:rPr lang="es-ES" dirty="0" smtClean="0"/>
              <a:t> </a:t>
            </a:r>
            <a:r>
              <a:rPr lang="es-ES" dirty="0" err="1" smtClean="0"/>
              <a:t>down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decreasing</a:t>
            </a:r>
            <a:r>
              <a:rPr lang="es-ES" dirty="0" smtClean="0"/>
              <a:t> </a:t>
            </a:r>
            <a:r>
              <a:rPr lang="es-ES" dirty="0" err="1" smtClean="0"/>
              <a:t>device</a:t>
            </a:r>
            <a:r>
              <a:rPr lang="es-ES" dirty="0" smtClean="0"/>
              <a:t> </a:t>
            </a:r>
            <a:r>
              <a:rPr lang="es-ES" dirty="0" err="1" smtClean="0"/>
              <a:t>thickness</a:t>
            </a:r>
            <a:r>
              <a:rPr lang="es-ES" dirty="0" smtClean="0"/>
              <a:t>, so </a:t>
            </a:r>
            <a:r>
              <a:rPr lang="es-ES" dirty="0" err="1" smtClean="0"/>
              <a:t>let’s</a:t>
            </a:r>
            <a:r>
              <a:rPr lang="es-ES" dirty="0" smtClean="0"/>
              <a:t> explore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avenue</a:t>
            </a:r>
            <a:r>
              <a:rPr lang="es-ES" dirty="0" smtClean="0"/>
              <a:t>: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gain</a:t>
            </a:r>
            <a:r>
              <a:rPr lang="es-ES" dirty="0" smtClean="0"/>
              <a:t> so </a:t>
            </a:r>
            <a:r>
              <a:rPr lang="es-ES" dirty="0" err="1" smtClean="0"/>
              <a:t>signal</a:t>
            </a:r>
            <a:r>
              <a:rPr lang="es-ES" dirty="0" smtClean="0"/>
              <a:t> volumen </a:t>
            </a:r>
            <a:r>
              <a:rPr lang="es-ES" dirty="0" err="1" smtClean="0"/>
              <a:t>reduction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compensated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linear </a:t>
            </a:r>
            <a:r>
              <a:rPr lang="es-ES" dirty="0" err="1" smtClean="0"/>
              <a:t>avalanche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CV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fluence</a:t>
            </a:r>
            <a:r>
              <a:rPr lang="es-ES" dirty="0" smtClean="0"/>
              <a:t> panoplia shows a full </a:t>
            </a:r>
            <a:r>
              <a:rPr lang="es-ES" dirty="0" err="1" smtClean="0"/>
              <a:t>depleted</a:t>
            </a:r>
            <a:r>
              <a:rPr lang="es-ES" dirty="0" smtClean="0"/>
              <a:t> </a:t>
            </a:r>
            <a:r>
              <a:rPr lang="es-ES" dirty="0" err="1" smtClean="0"/>
              <a:t>device</a:t>
            </a:r>
            <a:r>
              <a:rPr lang="es-ES" dirty="0" smtClean="0"/>
              <a:t> </a:t>
            </a:r>
            <a:r>
              <a:rPr lang="es-ES" dirty="0" err="1" smtClean="0"/>
              <a:t>beyond</a:t>
            </a:r>
            <a:r>
              <a:rPr lang="es-ES" dirty="0" smtClean="0"/>
              <a:t> 40V in a </a:t>
            </a:r>
            <a:r>
              <a:rPr lang="es-ES" dirty="0" err="1" smtClean="0"/>
              <a:t>thinned</a:t>
            </a:r>
            <a:r>
              <a:rPr lang="es-ES" dirty="0" smtClean="0"/>
              <a:t> LGAD7859 (50 </a:t>
            </a:r>
            <a:r>
              <a:rPr lang="es-ES" dirty="0" smtClean="0">
                <a:latin typeface="Symbol" panose="05050102010706020507" pitchFamily="18" charset="2"/>
              </a:rPr>
              <a:t>m</a:t>
            </a:r>
            <a:r>
              <a:rPr lang="es-ES" dirty="0" smtClean="0"/>
              <a:t>m </a:t>
            </a:r>
            <a:r>
              <a:rPr lang="es-ES" dirty="0" err="1" smtClean="0"/>
              <a:t>thickness</a:t>
            </a:r>
            <a:r>
              <a:rPr lang="es-ES" dirty="0" smtClean="0"/>
              <a:t>). 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  <a:p>
            <a:pPr algn="just"/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754685" y="3061926"/>
            <a:ext cx="531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err="1" smtClean="0"/>
              <a:t>This</a:t>
            </a:r>
            <a:r>
              <a:rPr lang="es-ES" dirty="0" smtClean="0"/>
              <a:t> LGAD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fully</a:t>
            </a:r>
            <a:r>
              <a:rPr lang="es-ES" dirty="0" smtClean="0"/>
              <a:t> </a:t>
            </a:r>
            <a:r>
              <a:rPr lang="es-ES" dirty="0" err="1" smtClean="0"/>
              <a:t>depleted</a:t>
            </a:r>
            <a:r>
              <a:rPr lang="es-ES" dirty="0" smtClean="0"/>
              <a:t> </a:t>
            </a:r>
            <a:r>
              <a:rPr lang="es-ES" dirty="0" err="1" smtClean="0"/>
              <a:t>past</a:t>
            </a:r>
            <a:r>
              <a:rPr lang="es-ES" dirty="0" smtClean="0"/>
              <a:t> 35V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Capacitance</a:t>
            </a:r>
            <a:r>
              <a:rPr lang="es-ES" dirty="0" smtClean="0"/>
              <a:t> shows a </a:t>
            </a:r>
            <a:r>
              <a:rPr lang="es-ES" dirty="0" err="1" smtClean="0"/>
              <a:t>moderate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beyond</a:t>
            </a:r>
            <a:r>
              <a:rPr lang="es-ES" dirty="0" smtClean="0"/>
              <a:t> 7e15 n/cm</a:t>
            </a:r>
            <a:r>
              <a:rPr lang="es-ES" baseline="30000" dirty="0" smtClean="0"/>
              <a:t>2</a:t>
            </a:r>
          </a:p>
          <a:p>
            <a:pPr marL="342900" indent="-342900">
              <a:buAutoNum type="arabicPeriod"/>
            </a:pPr>
            <a:r>
              <a:rPr lang="es-ES" dirty="0" smtClean="0"/>
              <a:t>1/C</a:t>
            </a:r>
            <a:r>
              <a:rPr lang="es-ES" baseline="30000" dirty="0" smtClean="0"/>
              <a:t>2</a:t>
            </a:r>
            <a:r>
              <a:rPr lang="es-ES" dirty="0" smtClean="0"/>
              <a:t> formula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clear</a:t>
            </a:r>
            <a:r>
              <a:rPr lang="es-ES" dirty="0" smtClean="0"/>
              <a:t> </a:t>
            </a:r>
            <a:r>
              <a:rPr lang="es-ES" dirty="0" err="1" smtClean="0"/>
              <a:t>beyond</a:t>
            </a:r>
            <a:r>
              <a:rPr lang="es-ES" dirty="0" smtClean="0"/>
              <a:t> 7e15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71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6689"/>
            <a:ext cx="7772400" cy="5900828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30095" y="385679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50 </a:t>
            </a:r>
            <a:r>
              <a:rPr lang="es-ES" sz="2500" b="1" dirty="0" smtClean="0">
                <a:latin typeface="Symbol" panose="05050102010706020507" pitchFamily="18" charset="2"/>
              </a:rPr>
              <a:t>m</a:t>
            </a:r>
            <a:r>
              <a:rPr lang="es-ES" sz="2500" b="1" dirty="0" smtClean="0">
                <a:latin typeface="Calibri" panose="020F0502020204030204" pitchFamily="34" charset="0"/>
              </a:rPr>
              <a:t>m IV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9923" y="1528679"/>
            <a:ext cx="540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8219" y="3752959"/>
            <a:ext cx="4637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IV </a:t>
            </a:r>
            <a:r>
              <a:rPr lang="es-ES" sz="2400" dirty="0" err="1" smtClean="0"/>
              <a:t>plots</a:t>
            </a:r>
            <a:r>
              <a:rPr lang="es-ES" sz="2400" dirty="0" smtClean="0"/>
              <a:t> shows a </a:t>
            </a:r>
            <a:r>
              <a:rPr lang="es-ES" sz="2400" dirty="0" err="1" smtClean="0"/>
              <a:t>promising</a:t>
            </a:r>
            <a:r>
              <a:rPr lang="es-ES" sz="2400" dirty="0" smtClean="0"/>
              <a:t> </a:t>
            </a:r>
            <a:r>
              <a:rPr lang="es-ES" sz="2400" dirty="0" err="1" smtClean="0"/>
              <a:t>behaviour</a:t>
            </a:r>
            <a:r>
              <a:rPr lang="es-ES" sz="2400" dirty="0" smtClean="0"/>
              <a:t> </a:t>
            </a:r>
            <a:r>
              <a:rPr lang="es-ES" sz="2400" dirty="0" err="1" smtClean="0"/>
              <a:t>even</a:t>
            </a:r>
            <a:r>
              <a:rPr lang="es-ES" sz="2400" dirty="0" smtClean="0"/>
              <a:t> at 7e15 n/cm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. </a:t>
            </a:r>
            <a:r>
              <a:rPr lang="es-ES" sz="2400" dirty="0" err="1" smtClean="0"/>
              <a:t>These</a:t>
            </a:r>
            <a:r>
              <a:rPr lang="es-ES" sz="2400" dirty="0" smtClean="0"/>
              <a:t> are </a:t>
            </a:r>
            <a:r>
              <a:rPr lang="es-ES" sz="2400" dirty="0" err="1" smtClean="0"/>
              <a:t>good</a:t>
            </a:r>
            <a:r>
              <a:rPr lang="es-ES" sz="2400" dirty="0" smtClean="0"/>
              <a:t> </a:t>
            </a:r>
            <a:r>
              <a:rPr lang="es-ES" sz="2400" dirty="0" err="1" smtClean="0"/>
              <a:t>news</a:t>
            </a:r>
            <a:r>
              <a:rPr lang="es-ES" sz="2400" dirty="0" smtClean="0"/>
              <a:t> so </a:t>
            </a:r>
            <a:r>
              <a:rPr lang="es-ES" sz="2400" dirty="0" err="1" smtClean="0"/>
              <a:t>it’s</a:t>
            </a:r>
            <a:r>
              <a:rPr lang="es-ES" sz="2400" dirty="0" smtClean="0"/>
              <a:t> </a:t>
            </a:r>
            <a:r>
              <a:rPr lang="es-ES" sz="2400" dirty="0" err="1" smtClean="0"/>
              <a:t>worth</a:t>
            </a:r>
            <a:r>
              <a:rPr lang="es-ES" sz="2400" dirty="0" smtClean="0"/>
              <a:t> to look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simulated</a:t>
            </a:r>
            <a:r>
              <a:rPr lang="es-ES" sz="2400" dirty="0" smtClean="0"/>
              <a:t> back laser </a:t>
            </a:r>
            <a:r>
              <a:rPr lang="es-ES" sz="2400" dirty="0" err="1" smtClean="0"/>
              <a:t>experiments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720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2752" y="487959"/>
            <a:ext cx="12066494" cy="5250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alibri" panose="020F0502020204030204" pitchFamily="34" charset="0"/>
              </a:rPr>
              <a:t>Sentaurus</a:t>
            </a:r>
            <a:r>
              <a:rPr lang="es-ES" sz="2400" b="1" dirty="0" smtClean="0">
                <a:latin typeface="Calibri" panose="020F0502020204030204" pitchFamily="34" charset="0"/>
              </a:rPr>
              <a:t> TCAD </a:t>
            </a:r>
            <a:r>
              <a:rPr lang="es-ES" sz="2400" b="1" dirty="0" err="1" smtClean="0">
                <a:latin typeface="Calibri" panose="020F0502020204030204" pitchFamily="34" charset="0"/>
              </a:rPr>
              <a:t>Simulation</a:t>
            </a:r>
            <a:r>
              <a:rPr lang="es-ES" sz="2400" b="1" dirty="0" smtClean="0">
                <a:latin typeface="Calibri" panose="020F0502020204030204" pitchFamily="34" charset="0"/>
              </a:rPr>
              <a:t> </a:t>
            </a:r>
            <a:r>
              <a:rPr lang="es-ES" sz="2400" b="1" dirty="0" err="1" smtClean="0">
                <a:latin typeface="Calibri" panose="020F0502020204030204" pitchFamily="34" charset="0"/>
              </a:rPr>
              <a:t>SetUp</a:t>
            </a:r>
            <a:endParaRPr lang="es-ES" sz="2400" b="1" dirty="0" smtClean="0"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2184" y="1218563"/>
            <a:ext cx="3991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           </a:t>
            </a:r>
            <a:r>
              <a:rPr lang="es-ES" b="1" dirty="0" err="1" smtClean="0">
                <a:latin typeface="Calibri" panose="020F0502020204030204" pitchFamily="34" charset="0"/>
              </a:rPr>
              <a:t>Mixed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latin typeface="Calibri" panose="020F0502020204030204" pitchFamily="34" charset="0"/>
              </a:rPr>
              <a:t>Simulation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latin typeface="Calibri" panose="020F0502020204030204" pitchFamily="34" charset="0"/>
              </a:rPr>
              <a:t>Setup</a:t>
            </a:r>
            <a:r>
              <a:rPr lang="es-ES" b="1" dirty="0" smtClean="0">
                <a:latin typeface="Calibri" panose="020F0502020204030204" pitchFamily="34" charset="0"/>
              </a:rPr>
              <a:t>:</a:t>
            </a:r>
          </a:p>
          <a:p>
            <a:endParaRPr lang="es-ES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alibri" panose="020F0502020204030204" pitchFamily="34" charset="0"/>
              </a:rPr>
              <a:t>Red </a:t>
            </a:r>
            <a:r>
              <a:rPr lang="es-ES" b="1" dirty="0" err="1" smtClean="0">
                <a:latin typeface="Calibri" panose="020F0502020204030204" pitchFamily="34" charset="0"/>
              </a:rPr>
              <a:t>Pulsed</a:t>
            </a:r>
            <a:r>
              <a:rPr lang="es-ES" b="1" dirty="0" smtClean="0">
                <a:latin typeface="Calibri" panose="020F0502020204030204" pitchFamily="34" charset="0"/>
              </a:rPr>
              <a:t> Laser: 670 </a:t>
            </a:r>
            <a:r>
              <a:rPr lang="es-ES" b="1" dirty="0" err="1">
                <a:latin typeface="Calibri" panose="020F0502020204030204" pitchFamily="34" charset="0"/>
              </a:rPr>
              <a:t>nm</a:t>
            </a:r>
            <a:r>
              <a:rPr lang="es-ES" b="1" dirty="0">
                <a:latin typeface="Calibri" panose="020F0502020204030204" pitchFamily="34" charset="0"/>
              </a:rPr>
              <a:t>, 10 </a:t>
            </a:r>
            <a:r>
              <a:rPr lang="es-ES" b="1" dirty="0" smtClean="0">
                <a:latin typeface="Symbol" panose="05050102010706020507" pitchFamily="18" charset="2"/>
              </a:rPr>
              <a:t>m</a:t>
            </a:r>
            <a:r>
              <a:rPr lang="es-ES" b="1" dirty="0" smtClean="0">
                <a:latin typeface="Calibri" panose="020F0502020204030204" pitchFamily="34" charset="0"/>
              </a:rPr>
              <a:t>m spot, </a:t>
            </a:r>
            <a:r>
              <a:rPr lang="es-ES" b="1" dirty="0">
                <a:latin typeface="Calibri" panose="020F0502020204030204" pitchFamily="34" charset="0"/>
              </a:rPr>
              <a:t>1e4W/cm</a:t>
            </a:r>
            <a:r>
              <a:rPr lang="es-ES" b="1" baseline="30000" dirty="0">
                <a:latin typeface="Calibri" panose="020F0502020204030204" pitchFamily="34" charset="0"/>
              </a:rPr>
              <a:t>2</a:t>
            </a:r>
            <a:r>
              <a:rPr lang="es-ES" b="1" dirty="0">
                <a:latin typeface="Calibri" panose="020F0502020204030204" pitchFamily="34" charset="0"/>
              </a:rPr>
              <a:t>, 50 </a:t>
            </a:r>
            <a:r>
              <a:rPr lang="es-ES" b="1" dirty="0" err="1">
                <a:latin typeface="Calibri" panose="020F0502020204030204" pitchFamily="34" charset="0"/>
              </a:rPr>
              <a:t>ps</a:t>
            </a:r>
            <a:r>
              <a:rPr lang="es-ES" b="1" dirty="0">
                <a:latin typeface="Calibri" panose="020F0502020204030204" pitchFamily="34" charset="0"/>
              </a:rPr>
              <a:t>, </a:t>
            </a:r>
            <a:r>
              <a:rPr lang="es-ES" b="1" dirty="0" err="1" smtClean="0">
                <a:latin typeface="Calibri" panose="020F0502020204030204" pitchFamily="34" charset="0"/>
              </a:rPr>
              <a:t>BackIllumination</a:t>
            </a:r>
            <a:r>
              <a:rPr lang="es-ES" b="1" dirty="0" smtClean="0">
                <a:latin typeface="Calibri" panose="020F0502020204030204" pitchFamily="34" charset="0"/>
              </a:rPr>
              <a:t> at </a:t>
            </a:r>
            <a:r>
              <a:rPr lang="es-ES" b="1" dirty="0" err="1" smtClean="0">
                <a:latin typeface="Calibri" panose="020F0502020204030204" pitchFamily="34" charset="0"/>
              </a:rPr>
              <a:t>Device</a:t>
            </a:r>
            <a:r>
              <a:rPr lang="es-ES" b="1" dirty="0" smtClean="0">
                <a:latin typeface="Calibri" panose="020F0502020204030204" pitchFamily="34" charset="0"/>
              </a:rPr>
              <a:t> Center</a:t>
            </a: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Calibri" panose="020F0502020204030204" pitchFamily="34" charset="0"/>
              </a:rPr>
              <a:t>ReadOut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b="1" dirty="0" err="1" smtClean="0">
                <a:latin typeface="Calibri" panose="020F0502020204030204" pitchFamily="34" charset="0"/>
              </a:rPr>
              <a:t>gain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</a:rPr>
              <a:t>unity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</a:rPr>
              <a:t>current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</a:rPr>
              <a:t>amplifier</a:t>
            </a:r>
            <a:r>
              <a:rPr lang="es-ES" b="1" dirty="0">
                <a:latin typeface="Calibri" panose="020F0502020204030204" pitchFamily="34" charset="0"/>
              </a:rPr>
              <a:t> (Rf=1</a:t>
            </a:r>
            <a:r>
              <a:rPr lang="es-ES" b="1" dirty="0" smtClean="0">
                <a:latin typeface="Calibri" panose="020F0502020204030204" pitchFamily="34" charset="0"/>
              </a:rPr>
              <a:t>), AC (1 </a:t>
            </a:r>
            <a:r>
              <a:rPr lang="es-ES" b="1" dirty="0" err="1" smtClean="0">
                <a:latin typeface="Calibri" panose="020F0502020204030204" pitchFamily="34" charset="0"/>
              </a:rPr>
              <a:t>nF</a:t>
            </a:r>
            <a:r>
              <a:rPr lang="es-ES" b="1" dirty="0" smtClean="0">
                <a:latin typeface="Calibri" panose="020F0502020204030204" pitchFamily="34" charset="0"/>
              </a:rPr>
              <a:t>) </a:t>
            </a:r>
            <a:r>
              <a:rPr lang="es-ES" b="1" dirty="0" err="1" smtClean="0">
                <a:latin typeface="Calibri" panose="020F0502020204030204" pitchFamily="34" charset="0"/>
              </a:rPr>
              <a:t>coupled</a:t>
            </a:r>
            <a:endParaRPr lang="es-ES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alibri" panose="020F0502020204030204" pitchFamily="34" charset="0"/>
              </a:rPr>
              <a:t>2D detector </a:t>
            </a:r>
            <a:r>
              <a:rPr lang="es-ES" b="1" dirty="0" err="1" smtClean="0">
                <a:latin typeface="Calibri" panose="020F0502020204030204" pitchFamily="34" charset="0"/>
              </a:rPr>
              <a:t>model</a:t>
            </a:r>
            <a:r>
              <a:rPr lang="es-ES" b="1" dirty="0" smtClean="0">
                <a:latin typeface="Calibri" panose="020F0502020204030204" pitchFamily="34" charset="0"/>
              </a:rPr>
              <a:t>: 1 </a:t>
            </a:r>
            <a:r>
              <a:rPr lang="es-ES" b="1" dirty="0" smtClean="0">
                <a:latin typeface="Symbol" panose="05050102010706020507" pitchFamily="18" charset="2"/>
              </a:rPr>
              <a:t>m</a:t>
            </a:r>
            <a:r>
              <a:rPr lang="es-ES" b="1" dirty="0" smtClean="0">
                <a:latin typeface="Calibri" panose="020F0502020204030204" pitchFamily="34" charset="0"/>
              </a:rPr>
              <a:t>m in Z </a:t>
            </a:r>
            <a:r>
              <a:rPr lang="es-ES" b="1" dirty="0" err="1" smtClean="0">
                <a:latin typeface="Calibri" panose="020F0502020204030204" pitchFamily="34" charset="0"/>
              </a:rPr>
              <a:t>direction</a:t>
            </a:r>
            <a:r>
              <a:rPr lang="es-ES" b="1" dirty="0" smtClean="0">
                <a:latin typeface="Calibri" panose="020F0502020204030204" pitchFamily="34" charset="0"/>
              </a:rPr>
              <a:t>, 3 mm in X </a:t>
            </a:r>
            <a:r>
              <a:rPr lang="es-ES" b="1" dirty="0" err="1" smtClean="0">
                <a:latin typeface="Calibri" panose="020F0502020204030204" pitchFamily="34" charset="0"/>
              </a:rPr>
              <a:t>direction</a:t>
            </a:r>
            <a:r>
              <a:rPr lang="es-ES" b="1" dirty="0" smtClean="0">
                <a:latin typeface="Calibri" panose="020F0502020204030204" pitchFamily="34" charset="0"/>
              </a:rPr>
              <a:t>, </a:t>
            </a:r>
          </a:p>
          <a:p>
            <a:r>
              <a:rPr lang="es-ES" b="1" dirty="0">
                <a:latin typeface="Calibri" panose="020F0502020204030204" pitchFamily="34" charset="0"/>
              </a:rPr>
              <a:t> </a:t>
            </a:r>
            <a:r>
              <a:rPr lang="es-ES" b="1" dirty="0" smtClean="0">
                <a:latin typeface="Calibri" panose="020F0502020204030204" pitchFamily="34" charset="0"/>
              </a:rPr>
              <a:t>    300 </a:t>
            </a:r>
            <a:r>
              <a:rPr lang="es-ES" b="1" dirty="0" smtClean="0">
                <a:latin typeface="Symbol" panose="05050102010706020507" pitchFamily="18" charset="2"/>
              </a:rPr>
              <a:t>m</a:t>
            </a:r>
            <a:r>
              <a:rPr lang="es-ES" b="1" dirty="0" smtClean="0">
                <a:latin typeface="Calibri" panose="020F0502020204030204" pitchFamily="34" charset="0"/>
              </a:rPr>
              <a:t>m in Y </a:t>
            </a:r>
            <a:r>
              <a:rPr lang="es-ES" b="1" dirty="0" err="1" smtClean="0">
                <a:latin typeface="Calibri" panose="020F0502020204030204" pitchFamily="34" charset="0"/>
              </a:rPr>
              <a:t>direction</a:t>
            </a:r>
            <a:r>
              <a:rPr lang="es-ES" b="1" dirty="0" smtClean="0">
                <a:latin typeface="Calibri" panose="020F0502020204030204" pitchFamily="34" charset="0"/>
              </a:rPr>
              <a:t>)</a:t>
            </a:r>
            <a:endParaRPr lang="es-ES" b="1" dirty="0">
              <a:latin typeface="Calibri" panose="020F050202020403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0" y="4229935"/>
            <a:ext cx="12192000" cy="1974664"/>
            <a:chOff x="0" y="4325632"/>
            <a:chExt cx="12192000" cy="1974664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25632"/>
              <a:ext cx="12192000" cy="1974664"/>
            </a:xfrm>
            <a:prstGeom prst="rect">
              <a:avLst/>
            </a:prstGeom>
          </p:spPr>
        </p:pic>
        <p:sp>
          <p:nvSpPr>
            <p:cNvPr id="28" name="CuadroTexto 27"/>
            <p:cNvSpPr txBox="1"/>
            <p:nvPr/>
          </p:nvSpPr>
          <p:spPr>
            <a:xfrm>
              <a:off x="2562446" y="5116347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P-Stop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500179" y="5136569"/>
              <a:ext cx="851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Collector</a:t>
              </a:r>
              <a:endParaRPr lang="es-E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Ring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1449489" y="5136569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C-Stop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62752" y="5440224"/>
            <a:ext cx="371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Low</a:t>
            </a:r>
            <a:r>
              <a:rPr lang="es-ES" b="1" dirty="0" smtClean="0"/>
              <a:t> </a:t>
            </a:r>
            <a:r>
              <a:rPr lang="es-ES" b="1" dirty="0" err="1" smtClean="0"/>
              <a:t>Gain</a:t>
            </a:r>
            <a:r>
              <a:rPr lang="es-ES" b="1" dirty="0" smtClean="0"/>
              <a:t> </a:t>
            </a:r>
            <a:r>
              <a:rPr lang="es-ES" b="1" dirty="0" err="1" smtClean="0"/>
              <a:t>Avalanche</a:t>
            </a:r>
            <a:r>
              <a:rPr lang="es-ES" b="1" dirty="0" smtClean="0"/>
              <a:t> Detector (LGAD)</a:t>
            </a:r>
          </a:p>
          <a:p>
            <a:pPr algn="ctr"/>
            <a:r>
              <a:rPr lang="es-ES" b="1" dirty="0" err="1" smtClean="0"/>
              <a:t>cross-section</a:t>
            </a:r>
            <a:endParaRPr lang="es-ES" b="1" dirty="0"/>
          </a:p>
        </p:txBody>
      </p:sp>
      <p:grpSp>
        <p:nvGrpSpPr>
          <p:cNvPr id="37" name="Grupo 36"/>
          <p:cNvGrpSpPr/>
          <p:nvPr/>
        </p:nvGrpSpPr>
        <p:grpSpPr>
          <a:xfrm>
            <a:off x="7175194" y="1418033"/>
            <a:ext cx="4954052" cy="2736111"/>
            <a:chOff x="3687626" y="1515658"/>
            <a:chExt cx="4816747" cy="267412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626" y="1515658"/>
              <a:ext cx="4816747" cy="2674125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4068409" y="1709353"/>
              <a:ext cx="15774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/>
                <a:t>ReadOut</a:t>
              </a:r>
              <a:r>
                <a:rPr lang="es-ES" dirty="0"/>
                <a:t> </a:t>
              </a:r>
              <a:r>
                <a:rPr lang="es-ES" dirty="0" err="1" smtClean="0"/>
                <a:t>Simulation</a:t>
              </a:r>
              <a:r>
                <a:rPr lang="es-ES" dirty="0" smtClean="0"/>
                <a:t> </a:t>
              </a:r>
              <a:r>
                <a:rPr lang="es-ES" dirty="0" err="1" smtClean="0"/>
                <a:t>Setup</a:t>
              </a:r>
              <a:endParaRPr lang="es-ES" dirty="0"/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9652220" y="613727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Doping </a:t>
            </a:r>
            <a:r>
              <a:rPr lang="es-ES" sz="1100" dirty="0" err="1" smtClean="0"/>
              <a:t>profiles</a:t>
            </a:r>
            <a:r>
              <a:rPr lang="es-ES" sz="1100" dirty="0" smtClean="0"/>
              <a:t> </a:t>
            </a:r>
            <a:r>
              <a:rPr lang="es-ES" sz="1100" dirty="0" err="1" smtClean="0"/>
              <a:t>under</a:t>
            </a:r>
            <a:r>
              <a:rPr lang="es-ES" sz="1100" dirty="0" smtClean="0"/>
              <a:t> </a:t>
            </a:r>
            <a:r>
              <a:rPr lang="es-ES" sz="1100" dirty="0" err="1" smtClean="0"/>
              <a:t>confidenciality</a:t>
            </a:r>
            <a:r>
              <a:rPr lang="es-ES" sz="1100" dirty="0" smtClean="0"/>
              <a:t> rules</a:t>
            </a:r>
            <a:endParaRPr lang="es-ES" sz="1100" dirty="0"/>
          </a:p>
        </p:txBody>
      </p:sp>
      <p:grpSp>
        <p:nvGrpSpPr>
          <p:cNvPr id="39" name="Grupo 38"/>
          <p:cNvGrpSpPr/>
          <p:nvPr/>
        </p:nvGrpSpPr>
        <p:grpSpPr>
          <a:xfrm>
            <a:off x="62752" y="1207248"/>
            <a:ext cx="3509672" cy="3157679"/>
            <a:chOff x="294404" y="1230040"/>
            <a:chExt cx="3306276" cy="3157679"/>
          </a:xfrm>
        </p:grpSpPr>
        <p:sp>
          <p:nvSpPr>
            <p:cNvPr id="35" name="CuadroTexto 34"/>
            <p:cNvSpPr txBox="1"/>
            <p:nvPr/>
          </p:nvSpPr>
          <p:spPr>
            <a:xfrm>
              <a:off x="2175885" y="3657171"/>
              <a:ext cx="1269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/>
                <a:t>Red </a:t>
              </a:r>
              <a:r>
                <a:rPr lang="es-ES" dirty="0" err="1" smtClean="0"/>
                <a:t>Pulsed</a:t>
              </a:r>
              <a:r>
                <a:rPr lang="es-ES" dirty="0" smtClean="0"/>
                <a:t> </a:t>
              </a:r>
            </a:p>
            <a:p>
              <a:pPr algn="ctr"/>
              <a:r>
                <a:rPr lang="es-ES" dirty="0" smtClean="0"/>
                <a:t>Laser</a:t>
              </a:r>
              <a:endParaRPr lang="es-ES" dirty="0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04" y="1230040"/>
              <a:ext cx="3306276" cy="3157679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336236" y="1478595"/>
              <a:ext cx="11844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Simulation</a:t>
              </a:r>
              <a:endParaRPr lang="es-ES" dirty="0" smtClean="0"/>
            </a:p>
            <a:p>
              <a:pPr algn="ctr"/>
              <a:r>
                <a:rPr lang="es-ES" dirty="0" smtClean="0"/>
                <a:t> </a:t>
              </a:r>
              <a:r>
                <a:rPr lang="es-ES" dirty="0" err="1" smtClean="0"/>
                <a:t>Setup</a:t>
              </a:r>
              <a:endParaRPr lang="es-ES" dirty="0"/>
            </a:p>
          </p:txBody>
        </p:sp>
      </p:grpSp>
      <p:cxnSp>
        <p:nvCxnSpPr>
          <p:cNvPr id="3" name="Conector recto de flecha 2"/>
          <p:cNvCxnSpPr/>
          <p:nvPr/>
        </p:nvCxnSpPr>
        <p:spPr>
          <a:xfrm flipH="1">
            <a:off x="780687" y="3878826"/>
            <a:ext cx="978" cy="401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780687" y="3875839"/>
            <a:ext cx="4142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/>
          <p:cNvGrpSpPr/>
          <p:nvPr/>
        </p:nvGrpSpPr>
        <p:grpSpPr>
          <a:xfrm>
            <a:off x="742247" y="3843020"/>
            <a:ext cx="76881" cy="65639"/>
            <a:chOff x="-150639" y="3978771"/>
            <a:chExt cx="76881" cy="65639"/>
          </a:xfrm>
        </p:grpSpPr>
        <p:sp>
          <p:nvSpPr>
            <p:cNvPr id="42" name="Elipse 41"/>
            <p:cNvSpPr/>
            <p:nvPr/>
          </p:nvSpPr>
          <p:spPr>
            <a:xfrm>
              <a:off x="-150639" y="3978771"/>
              <a:ext cx="76881" cy="6563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2" name="Conector recto 21"/>
            <p:cNvCxnSpPr>
              <a:stCxn id="42" idx="1"/>
              <a:endCxn id="42" idx="5"/>
            </p:cNvCxnSpPr>
            <p:nvPr/>
          </p:nvCxnSpPr>
          <p:spPr>
            <a:xfrm>
              <a:off x="-139380" y="3988384"/>
              <a:ext cx="54363" cy="464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>
              <a:stCxn id="42" idx="7"/>
              <a:endCxn id="42" idx="3"/>
            </p:cNvCxnSpPr>
            <p:nvPr/>
          </p:nvCxnSpPr>
          <p:spPr>
            <a:xfrm flipH="1">
              <a:off x="-139380" y="3988384"/>
              <a:ext cx="54363" cy="464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uadroTexto 44"/>
          <p:cNvSpPr txBox="1"/>
          <p:nvPr/>
        </p:nvSpPr>
        <p:spPr>
          <a:xfrm>
            <a:off x="1093914" y="3786860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x</a:t>
            </a:r>
            <a:endParaRPr lang="es-ES" sz="12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565532" y="4087928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y</a:t>
            </a:r>
            <a:endParaRPr lang="es-ES" sz="12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580830" y="3680545"/>
            <a:ext cx="175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z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938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72" y="321818"/>
            <a:ext cx="7772400" cy="6078985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30095" y="385679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50 </a:t>
            </a:r>
            <a:r>
              <a:rPr lang="es-ES" sz="2500" b="1" dirty="0" smtClean="0">
                <a:latin typeface="Symbol" panose="05050102010706020507" pitchFamily="18" charset="2"/>
              </a:rPr>
              <a:t>m</a:t>
            </a:r>
            <a:r>
              <a:rPr lang="es-ES" sz="2500" b="1" dirty="0" smtClean="0">
                <a:latin typeface="Calibri" panose="020F0502020204030204" pitchFamily="34" charset="0"/>
              </a:rPr>
              <a:t>m IV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9923" y="1528679"/>
            <a:ext cx="540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8219" y="3752959"/>
            <a:ext cx="4637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IV </a:t>
            </a:r>
            <a:r>
              <a:rPr lang="es-ES" sz="2400" dirty="0" err="1" smtClean="0"/>
              <a:t>plots</a:t>
            </a:r>
            <a:r>
              <a:rPr lang="es-ES" sz="2400" dirty="0" smtClean="0"/>
              <a:t> shows a </a:t>
            </a:r>
            <a:r>
              <a:rPr lang="es-ES" sz="2400" dirty="0" err="1" smtClean="0"/>
              <a:t>promising</a:t>
            </a:r>
            <a:r>
              <a:rPr lang="es-ES" sz="2400" dirty="0" smtClean="0"/>
              <a:t> </a:t>
            </a:r>
            <a:r>
              <a:rPr lang="es-ES" sz="2400" dirty="0" err="1" smtClean="0"/>
              <a:t>behaviour</a:t>
            </a:r>
            <a:r>
              <a:rPr lang="es-ES" sz="2400" dirty="0" smtClean="0"/>
              <a:t> </a:t>
            </a:r>
            <a:r>
              <a:rPr lang="es-ES" sz="2400" dirty="0" err="1" smtClean="0"/>
              <a:t>even</a:t>
            </a:r>
            <a:r>
              <a:rPr lang="es-ES" sz="2400" dirty="0" smtClean="0"/>
              <a:t> at 7e15 n/cm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. </a:t>
            </a:r>
            <a:r>
              <a:rPr lang="es-ES" sz="2400" dirty="0" err="1" smtClean="0"/>
              <a:t>These</a:t>
            </a:r>
            <a:r>
              <a:rPr lang="es-ES" sz="2400" dirty="0" smtClean="0"/>
              <a:t> are </a:t>
            </a:r>
            <a:r>
              <a:rPr lang="es-ES" sz="2400" dirty="0" err="1" smtClean="0"/>
              <a:t>good</a:t>
            </a:r>
            <a:r>
              <a:rPr lang="es-ES" sz="2400" dirty="0" smtClean="0"/>
              <a:t> </a:t>
            </a:r>
            <a:r>
              <a:rPr lang="es-ES" sz="2400" dirty="0" err="1" smtClean="0"/>
              <a:t>news</a:t>
            </a:r>
            <a:r>
              <a:rPr lang="es-ES" sz="2400" dirty="0" smtClean="0"/>
              <a:t> so </a:t>
            </a:r>
            <a:r>
              <a:rPr lang="es-ES" sz="2400" dirty="0" err="1" smtClean="0"/>
              <a:t>it’s</a:t>
            </a:r>
            <a:r>
              <a:rPr lang="es-ES" sz="2400" dirty="0" smtClean="0"/>
              <a:t> </a:t>
            </a:r>
            <a:r>
              <a:rPr lang="es-ES" sz="2400" dirty="0" err="1" smtClean="0"/>
              <a:t>worth</a:t>
            </a:r>
            <a:r>
              <a:rPr lang="es-ES" sz="2400" dirty="0" smtClean="0"/>
              <a:t> to look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simulated</a:t>
            </a:r>
            <a:r>
              <a:rPr lang="es-ES" sz="2400" dirty="0" smtClean="0"/>
              <a:t> back laser </a:t>
            </a:r>
            <a:r>
              <a:rPr lang="es-ES" sz="2400" dirty="0" err="1" smtClean="0"/>
              <a:t>experiments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591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8" y="315305"/>
            <a:ext cx="7590476" cy="5933485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30095" y="385679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50 </a:t>
            </a:r>
            <a:r>
              <a:rPr lang="es-ES" sz="2500" b="1" dirty="0" smtClean="0">
                <a:latin typeface="Symbol" panose="05050102010706020507" pitchFamily="18" charset="2"/>
              </a:rPr>
              <a:t>m</a:t>
            </a:r>
            <a:r>
              <a:rPr lang="es-ES" sz="2500" b="1" dirty="0" smtClean="0">
                <a:latin typeface="Calibri" panose="020F0502020204030204" pitchFamily="34" charset="0"/>
              </a:rPr>
              <a:t>m IV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9923" y="1528679"/>
            <a:ext cx="540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8219" y="3752959"/>
            <a:ext cx="4637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IV </a:t>
            </a:r>
            <a:r>
              <a:rPr lang="es-ES" sz="2400" dirty="0" err="1" smtClean="0"/>
              <a:t>plots</a:t>
            </a:r>
            <a:r>
              <a:rPr lang="es-ES" sz="2400" dirty="0" smtClean="0"/>
              <a:t> shows a </a:t>
            </a:r>
            <a:r>
              <a:rPr lang="es-ES" sz="2400" dirty="0" err="1" smtClean="0"/>
              <a:t>promising</a:t>
            </a:r>
            <a:r>
              <a:rPr lang="es-ES" sz="2400" dirty="0" smtClean="0"/>
              <a:t> </a:t>
            </a:r>
            <a:r>
              <a:rPr lang="es-ES" sz="2400" dirty="0" err="1" smtClean="0"/>
              <a:t>behaviour</a:t>
            </a:r>
            <a:r>
              <a:rPr lang="es-ES" sz="2400" dirty="0" smtClean="0"/>
              <a:t> </a:t>
            </a:r>
            <a:r>
              <a:rPr lang="es-ES" sz="2400" dirty="0" err="1" smtClean="0"/>
              <a:t>even</a:t>
            </a:r>
            <a:r>
              <a:rPr lang="es-ES" sz="2400" dirty="0" smtClean="0"/>
              <a:t> at 7e15 n/cm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. </a:t>
            </a:r>
            <a:r>
              <a:rPr lang="es-ES" sz="2400" dirty="0" err="1" smtClean="0"/>
              <a:t>These</a:t>
            </a:r>
            <a:r>
              <a:rPr lang="es-ES" sz="2400" dirty="0" smtClean="0"/>
              <a:t> are </a:t>
            </a:r>
            <a:r>
              <a:rPr lang="es-ES" sz="2400" dirty="0" err="1" smtClean="0"/>
              <a:t>good</a:t>
            </a:r>
            <a:r>
              <a:rPr lang="es-ES" sz="2400" dirty="0" smtClean="0"/>
              <a:t> </a:t>
            </a:r>
            <a:r>
              <a:rPr lang="es-ES" sz="2400" dirty="0" err="1" smtClean="0"/>
              <a:t>news</a:t>
            </a:r>
            <a:r>
              <a:rPr lang="es-ES" sz="2400" dirty="0" smtClean="0"/>
              <a:t> so </a:t>
            </a:r>
            <a:r>
              <a:rPr lang="es-ES" sz="2400" dirty="0" err="1" smtClean="0"/>
              <a:t>it’s</a:t>
            </a:r>
            <a:r>
              <a:rPr lang="es-ES" sz="2400" dirty="0" smtClean="0"/>
              <a:t> </a:t>
            </a:r>
            <a:r>
              <a:rPr lang="es-ES" sz="2400" dirty="0" err="1" smtClean="0"/>
              <a:t>worth</a:t>
            </a:r>
            <a:r>
              <a:rPr lang="es-ES" sz="2400" dirty="0" smtClean="0"/>
              <a:t> to look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simulated</a:t>
            </a:r>
            <a:r>
              <a:rPr lang="es-ES" sz="2400" dirty="0" smtClean="0"/>
              <a:t> back laser </a:t>
            </a:r>
            <a:r>
              <a:rPr lang="es-ES" sz="2400" dirty="0" err="1" smtClean="0"/>
              <a:t>experiments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886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-30095" y="385679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50 </a:t>
            </a:r>
            <a:r>
              <a:rPr lang="es-ES" sz="2500" b="1" dirty="0" smtClean="0">
                <a:latin typeface="Symbol" panose="05050102010706020507" pitchFamily="18" charset="2"/>
              </a:rPr>
              <a:t>m</a:t>
            </a:r>
            <a:r>
              <a:rPr lang="es-ES" sz="2500" b="1" dirty="0" smtClean="0">
                <a:latin typeface="Calibri" panose="020F0502020204030204" pitchFamily="34" charset="0"/>
              </a:rPr>
              <a:t>m IV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85" y="340291"/>
            <a:ext cx="7590476" cy="593348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9923" y="1528679"/>
            <a:ext cx="540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IV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:</a:t>
            </a:r>
          </a:p>
          <a:p>
            <a:pPr marL="342900" indent="-342900">
              <a:buAutoNum type="arabicPeriod"/>
            </a:pPr>
            <a:r>
              <a:rPr lang="es-ES" dirty="0"/>
              <a:t>New Perugia </a:t>
            </a:r>
            <a:r>
              <a:rPr lang="es-ES" dirty="0" err="1"/>
              <a:t>Model</a:t>
            </a:r>
            <a:r>
              <a:rPr lang="es-ES" dirty="0"/>
              <a:t>: </a:t>
            </a:r>
          </a:p>
          <a:p>
            <a:pPr marL="800100" lvl="1" indent="-342900">
              <a:buAutoNum type="arabicPeriod"/>
            </a:pPr>
            <a:r>
              <a:rPr lang="es-ES" dirty="0" err="1"/>
              <a:t>Fresh</a:t>
            </a:r>
            <a:endParaRPr lang="es-ES" dirty="0"/>
          </a:p>
          <a:p>
            <a:pPr lvl="1"/>
            <a:r>
              <a:rPr lang="es-ES" dirty="0"/>
              <a:t>2.   1e13-1e14-1e15-7e15-2e16 n/cm</a:t>
            </a:r>
            <a:r>
              <a:rPr lang="es-ES" baseline="30000" dirty="0"/>
              <a:t>2</a:t>
            </a:r>
          </a:p>
          <a:p>
            <a:pPr marL="342900" indent="-342900">
              <a:buAutoNum type="arabicPeriod"/>
            </a:pPr>
            <a:r>
              <a:rPr lang="es-ES" dirty="0" err="1"/>
              <a:t>Temperature</a:t>
            </a:r>
            <a:r>
              <a:rPr lang="es-ES" dirty="0"/>
              <a:t> = 20ºC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8219" y="3752959"/>
            <a:ext cx="4637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IV </a:t>
            </a:r>
            <a:r>
              <a:rPr lang="es-ES" sz="2400" dirty="0" err="1" smtClean="0"/>
              <a:t>plots</a:t>
            </a:r>
            <a:r>
              <a:rPr lang="es-ES" sz="2400" dirty="0" smtClean="0"/>
              <a:t> shows a </a:t>
            </a:r>
            <a:r>
              <a:rPr lang="es-ES" sz="2400" dirty="0" err="1" smtClean="0"/>
              <a:t>promising</a:t>
            </a:r>
            <a:r>
              <a:rPr lang="es-ES" sz="2400" dirty="0" smtClean="0"/>
              <a:t> </a:t>
            </a:r>
            <a:r>
              <a:rPr lang="es-ES" sz="2400" dirty="0" err="1" smtClean="0"/>
              <a:t>behaviour</a:t>
            </a:r>
            <a:r>
              <a:rPr lang="es-ES" sz="2400" dirty="0" smtClean="0"/>
              <a:t> </a:t>
            </a:r>
            <a:r>
              <a:rPr lang="es-ES" sz="2400" dirty="0" err="1" smtClean="0"/>
              <a:t>even</a:t>
            </a:r>
            <a:r>
              <a:rPr lang="es-ES" sz="2400" dirty="0" smtClean="0"/>
              <a:t> at 7e15 n/cm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. </a:t>
            </a:r>
            <a:r>
              <a:rPr lang="es-ES" sz="2400" dirty="0" err="1" smtClean="0"/>
              <a:t>These</a:t>
            </a:r>
            <a:r>
              <a:rPr lang="es-ES" sz="2400" dirty="0" smtClean="0"/>
              <a:t> are </a:t>
            </a:r>
            <a:r>
              <a:rPr lang="es-ES" sz="2400" dirty="0" err="1" smtClean="0"/>
              <a:t>good</a:t>
            </a:r>
            <a:r>
              <a:rPr lang="es-ES" sz="2400" dirty="0" smtClean="0"/>
              <a:t> </a:t>
            </a:r>
            <a:r>
              <a:rPr lang="es-ES" sz="2400" dirty="0" err="1" smtClean="0"/>
              <a:t>news</a:t>
            </a:r>
            <a:r>
              <a:rPr lang="es-ES" sz="2400" dirty="0" smtClean="0"/>
              <a:t> so </a:t>
            </a:r>
            <a:r>
              <a:rPr lang="es-ES" sz="2400" dirty="0" err="1" smtClean="0"/>
              <a:t>it’s</a:t>
            </a:r>
            <a:r>
              <a:rPr lang="es-ES" sz="2400" dirty="0" smtClean="0"/>
              <a:t> </a:t>
            </a:r>
            <a:r>
              <a:rPr lang="es-ES" sz="2400" dirty="0" err="1" smtClean="0"/>
              <a:t>worth</a:t>
            </a:r>
            <a:r>
              <a:rPr lang="es-ES" sz="2400" dirty="0" smtClean="0"/>
              <a:t> to look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simulated</a:t>
            </a:r>
            <a:r>
              <a:rPr lang="es-ES" sz="2400" dirty="0" smtClean="0"/>
              <a:t> back laser </a:t>
            </a:r>
            <a:r>
              <a:rPr lang="es-ES" sz="2400" dirty="0" err="1" smtClean="0"/>
              <a:t>experiments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600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02002"/>
            <a:ext cx="6580094" cy="57238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5" y="682256"/>
            <a:ext cx="5360585" cy="31531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626643" y="2885779"/>
            <a:ext cx="1572803" cy="660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LGAD Detector</a:t>
            </a:r>
          </a:p>
          <a:p>
            <a:endParaRPr lang="es-ES" dirty="0" smtClean="0"/>
          </a:p>
          <a:p>
            <a:r>
              <a:rPr lang="es-ES" dirty="0" smtClean="0"/>
              <a:t>50 </a:t>
            </a:r>
            <a:r>
              <a:rPr lang="es-ES" dirty="0" smtClean="0">
                <a:latin typeface="Symbol" panose="05050102010706020507" pitchFamily="18" charset="2"/>
              </a:rPr>
              <a:t>m</a:t>
            </a:r>
            <a:r>
              <a:rPr lang="es-ES" dirty="0" smtClean="0"/>
              <a:t>m</a:t>
            </a:r>
          </a:p>
          <a:p>
            <a:r>
              <a:rPr lang="es-ES" dirty="0" smtClean="0"/>
              <a:t>150V </a:t>
            </a:r>
            <a:r>
              <a:rPr lang="es-ES" dirty="0" err="1" smtClean="0"/>
              <a:t>bias</a:t>
            </a:r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err="1">
                <a:latin typeface="Calibri" panose="020F0502020204030204" pitchFamily="34" charset="0"/>
              </a:rPr>
              <a:t>Laserback</a:t>
            </a:r>
            <a:r>
              <a:rPr lang="es-ES" sz="2500" b="1" dirty="0">
                <a:latin typeface="Calibri" panose="020F0502020204030204" pitchFamily="34" charset="0"/>
              </a:rPr>
              <a:t> </a:t>
            </a:r>
            <a:r>
              <a:rPr lang="es-ES" sz="2500" b="1" dirty="0" smtClean="0">
                <a:latin typeface="Calibri" panose="020F0502020204030204" pitchFamily="34" charset="0"/>
              </a:rPr>
              <a:t>50 </a:t>
            </a:r>
            <a:r>
              <a:rPr lang="es-ES" sz="2500" b="1" dirty="0" smtClean="0">
                <a:latin typeface="Symbol" panose="05050102010706020507" pitchFamily="18" charset="2"/>
              </a:rPr>
              <a:t>m</a:t>
            </a:r>
            <a:r>
              <a:rPr lang="es-ES" sz="2500" b="1" dirty="0" smtClean="0">
                <a:latin typeface="Calibri" panose="020F0502020204030204" pitchFamily="34" charset="0"/>
              </a:rPr>
              <a:t>m (</a:t>
            </a:r>
            <a:r>
              <a:rPr lang="es-ES" sz="2500" b="1" dirty="0" err="1" smtClean="0">
                <a:latin typeface="Calibri" panose="020F0502020204030204" pitchFamily="34" charset="0"/>
              </a:rPr>
              <a:t>thinned</a:t>
            </a:r>
            <a:r>
              <a:rPr lang="es-ES" sz="2500" b="1" dirty="0" smtClean="0">
                <a:latin typeface="Calibri" panose="020F0502020204030204" pitchFamily="34" charset="0"/>
              </a:rPr>
              <a:t>) LGAD7958D10-3 </a:t>
            </a:r>
            <a:r>
              <a:rPr lang="es-ES" sz="2500" b="1" dirty="0">
                <a:latin typeface="Calibri" panose="020F0502020204030204" pitchFamily="34" charset="0"/>
              </a:rPr>
              <a:t>20ºC</a:t>
            </a:r>
            <a:endParaRPr lang="es-ES" sz="16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45662"/>
              </p:ext>
            </p:extLst>
          </p:nvPr>
        </p:nvGraphicFramePr>
        <p:xfrm>
          <a:off x="2743006" y="3760867"/>
          <a:ext cx="311216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10"/>
                <a:gridCol w="866274"/>
                <a:gridCol w="786063"/>
                <a:gridCol w="770021"/>
              </a:tblGrid>
              <a:tr h="434695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Fluence</a:t>
                      </a:r>
                      <a:r>
                        <a:rPr lang="es-ES" sz="1200" dirty="0" smtClean="0"/>
                        <a:t> </a:t>
                      </a:r>
                    </a:p>
                    <a:p>
                      <a:r>
                        <a:rPr lang="es-ES" sz="1200" dirty="0" smtClean="0"/>
                        <a:t>n/cm</a:t>
                      </a:r>
                      <a:r>
                        <a:rPr lang="es-ES" sz="1200" baseline="30000" dirty="0" smtClean="0"/>
                        <a:t>2</a:t>
                      </a:r>
                      <a:endParaRPr lang="es-E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Charge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u="sng" baseline="0" dirty="0" smtClean="0"/>
                        <a:t>LGAD</a:t>
                      </a:r>
                      <a:r>
                        <a:rPr lang="es-ES" sz="1200" baseline="0" dirty="0" smtClean="0"/>
                        <a:t> (</a:t>
                      </a:r>
                      <a:r>
                        <a:rPr lang="es-ES" sz="1200" baseline="0" dirty="0" err="1" smtClean="0"/>
                        <a:t>nC</a:t>
                      </a:r>
                      <a:r>
                        <a:rPr lang="es-ES" sz="1200" baseline="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Charge</a:t>
                      </a:r>
                      <a:endParaRPr lang="es-ES" sz="1200" dirty="0" smtClean="0"/>
                    </a:p>
                    <a:p>
                      <a:r>
                        <a:rPr lang="es-ES" sz="1200" u="sng" dirty="0" smtClean="0"/>
                        <a:t>PIN</a:t>
                      </a:r>
                      <a:r>
                        <a:rPr lang="es-ES" sz="1200" dirty="0" smtClean="0"/>
                        <a:t> (</a:t>
                      </a:r>
                      <a:r>
                        <a:rPr lang="es-ES" sz="1200" dirty="0" err="1" smtClean="0"/>
                        <a:t>nC</a:t>
                      </a:r>
                      <a:r>
                        <a:rPr lang="es-ES" sz="120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Gain</a:t>
                      </a:r>
                      <a:endParaRPr lang="es-ES" sz="1200" dirty="0" smtClean="0"/>
                    </a:p>
                    <a:p>
                      <a:r>
                        <a:rPr lang="es-ES" sz="1200" dirty="0" err="1" smtClean="0"/>
                        <a:t>Q</a:t>
                      </a:r>
                      <a:r>
                        <a:rPr lang="es-ES" sz="1200" baseline="-25000" dirty="0" err="1" smtClean="0"/>
                        <a:t>lgad</a:t>
                      </a:r>
                      <a:r>
                        <a:rPr lang="es-ES" sz="1200" dirty="0" smtClean="0"/>
                        <a:t>/</a:t>
                      </a:r>
                      <a:r>
                        <a:rPr lang="es-ES" sz="1200" dirty="0" err="1" smtClean="0"/>
                        <a:t>Q</a:t>
                      </a:r>
                      <a:r>
                        <a:rPr lang="es-ES" sz="1200" baseline="-25000" dirty="0" err="1" smtClean="0"/>
                        <a:t>pin</a:t>
                      </a:r>
                      <a:endParaRPr lang="es-ES" sz="1200" baseline="-25000" dirty="0"/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1,337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0,456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2,93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smtClean="0">
                          <a:solidFill>
                            <a:srgbClr val="009900"/>
                          </a:solidFill>
                        </a:rPr>
                        <a:t>0,455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2,93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0,474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2,74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1e15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0,934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0,384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2,43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7e15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0,349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0,212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1,65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5570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2e16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0,137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0,045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9900"/>
                          </a:solidFill>
                        </a:rPr>
                        <a:t>3,04</a:t>
                      </a:r>
                      <a:endParaRPr lang="es-ES" sz="14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25815" y="4380075"/>
            <a:ext cx="2419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Thinning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LGAD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changer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radiation</a:t>
            </a:r>
            <a:r>
              <a:rPr lang="es-ES" dirty="0" smtClean="0"/>
              <a:t> </a:t>
            </a:r>
            <a:r>
              <a:rPr lang="es-ES" dirty="0" err="1" smtClean="0"/>
              <a:t>hardness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trust Synopsys TCAD. </a:t>
            </a:r>
            <a:r>
              <a:rPr lang="es-ES" dirty="0" err="1"/>
              <a:t>E</a:t>
            </a:r>
            <a:r>
              <a:rPr lang="es-ES" dirty="0" err="1" smtClean="0"/>
              <a:t>xperiments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tell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44321" y="2825359"/>
            <a:ext cx="274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Equiv</a:t>
            </a:r>
            <a:r>
              <a:rPr lang="es-ES" dirty="0" smtClean="0"/>
              <a:t>. PIN Detector,</a:t>
            </a:r>
          </a:p>
          <a:p>
            <a:r>
              <a:rPr lang="es-ES" dirty="0" smtClean="0"/>
              <a:t> 150V </a:t>
            </a:r>
            <a:r>
              <a:rPr lang="es-ES" dirty="0" err="1" smtClean="0"/>
              <a:t>bias</a:t>
            </a:r>
            <a:endParaRPr lang="es-ES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1068811" y="6041126"/>
            <a:ext cx="883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We</a:t>
            </a:r>
            <a:r>
              <a:rPr lang="es-ES" dirty="0" smtClean="0"/>
              <a:t> compare LGAD and PIN at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fluence</a:t>
            </a:r>
            <a:r>
              <a:rPr lang="es-ES" dirty="0" smtClean="0"/>
              <a:t> to </a:t>
            </a:r>
            <a:r>
              <a:rPr lang="es-ES" dirty="0" err="1" smtClean="0"/>
              <a:t>obtain</a:t>
            </a:r>
            <a:r>
              <a:rPr lang="es-ES" dirty="0" smtClean="0"/>
              <a:t> a </a:t>
            </a:r>
            <a:r>
              <a:rPr lang="es-ES" dirty="0" err="1" smtClean="0"/>
              <a:t>practical</a:t>
            </a:r>
            <a:r>
              <a:rPr lang="es-ES" dirty="0" smtClean="0"/>
              <a:t> </a:t>
            </a:r>
            <a:r>
              <a:rPr lang="es-ES" dirty="0" err="1" smtClean="0"/>
              <a:t>Gain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r>
              <a:rPr lang="es-E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36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err="1" smtClean="0">
                <a:latin typeface="Calibri" panose="020F0502020204030204" pitchFamily="34" charset="0"/>
              </a:rPr>
              <a:t>Conclusions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2" descr="http://www.taylornoakes.com/wp-content/galleries/2011/08/homer_thinkin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92" y="1712956"/>
            <a:ext cx="4667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51088" y="1809218"/>
            <a:ext cx="7537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LGAD </a:t>
            </a:r>
            <a:r>
              <a:rPr lang="es-ES" sz="2400" dirty="0" err="1" smtClean="0"/>
              <a:t>model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CNM, </a:t>
            </a:r>
            <a:r>
              <a:rPr lang="es-ES" sz="2400" dirty="0" err="1" smtClean="0"/>
              <a:t>with</a:t>
            </a:r>
            <a:r>
              <a:rPr lang="es-ES" sz="2400" dirty="0" smtClean="0"/>
              <a:t> JTE, </a:t>
            </a:r>
            <a:r>
              <a:rPr lang="es-ES" sz="2400" dirty="0" err="1" smtClean="0"/>
              <a:t>guard</a:t>
            </a:r>
            <a:r>
              <a:rPr lang="es-ES" sz="2400" dirty="0" smtClean="0"/>
              <a:t> </a:t>
            </a:r>
            <a:r>
              <a:rPr lang="es-ES" sz="2400" dirty="0" err="1" smtClean="0"/>
              <a:t>rings</a:t>
            </a:r>
            <a:r>
              <a:rPr lang="es-ES" sz="2400" dirty="0" smtClean="0"/>
              <a:t>, </a:t>
            </a:r>
          </a:p>
          <a:p>
            <a:r>
              <a:rPr lang="es-ES" sz="2400" dirty="0"/>
              <a:t> </a:t>
            </a:r>
            <a:r>
              <a:rPr lang="es-ES" sz="2400" dirty="0" smtClean="0"/>
              <a:t>   p-</a:t>
            </a:r>
            <a:r>
              <a:rPr lang="es-ES" sz="2400" dirty="0" err="1" smtClean="0"/>
              <a:t>stops</a:t>
            </a:r>
            <a:r>
              <a:rPr lang="es-ES" sz="2400" dirty="0" smtClean="0"/>
              <a:t> and c-</a:t>
            </a:r>
            <a:r>
              <a:rPr lang="es-ES" sz="2400" dirty="0" err="1" smtClean="0"/>
              <a:t>stops</a:t>
            </a:r>
            <a:r>
              <a:rPr lang="es-ES" sz="2400" dirty="0"/>
              <a:t>.</a:t>
            </a: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The</a:t>
            </a:r>
            <a:r>
              <a:rPr lang="es-ES" sz="2400" dirty="0" smtClean="0"/>
              <a:t> 300 </a:t>
            </a:r>
            <a:r>
              <a:rPr lang="es-ES" sz="2400" dirty="0" smtClean="0">
                <a:latin typeface="Symbol" panose="05050102010706020507" pitchFamily="18" charset="2"/>
              </a:rPr>
              <a:t>m</a:t>
            </a:r>
            <a:r>
              <a:rPr lang="es-ES" sz="2400" dirty="0" smtClean="0"/>
              <a:t>m </a:t>
            </a:r>
            <a:r>
              <a:rPr lang="es-ES" sz="2400" dirty="0" err="1" smtClean="0"/>
              <a:t>device</a:t>
            </a:r>
            <a:r>
              <a:rPr lang="es-ES" sz="2400" dirty="0" smtClean="0"/>
              <a:t> </a:t>
            </a:r>
            <a:r>
              <a:rPr lang="es-ES" sz="2400" dirty="0" err="1" smtClean="0"/>
              <a:t>withstand</a:t>
            </a:r>
            <a:r>
              <a:rPr lang="es-ES" sz="2400" dirty="0" smtClean="0"/>
              <a:t> </a:t>
            </a:r>
            <a:r>
              <a:rPr lang="es-ES" sz="2400" dirty="0" err="1" smtClean="0"/>
              <a:t>radiation</a:t>
            </a:r>
            <a:r>
              <a:rPr lang="es-ES" sz="2400" dirty="0" smtClean="0"/>
              <a:t> </a:t>
            </a:r>
            <a:r>
              <a:rPr lang="es-ES" sz="2400" dirty="0" err="1" smtClean="0"/>
              <a:t>damage</a:t>
            </a:r>
            <a:r>
              <a:rPr lang="es-ES" sz="2400" dirty="0" smtClean="0"/>
              <a:t> up to 1e14 </a:t>
            </a:r>
            <a:r>
              <a:rPr lang="es-ES" sz="2400" dirty="0" err="1" smtClean="0"/>
              <a:t>n</a:t>
            </a:r>
            <a:r>
              <a:rPr lang="es-ES" sz="2400" baseline="-25000" dirty="0" err="1" smtClean="0"/>
              <a:t>eq</a:t>
            </a:r>
            <a:r>
              <a:rPr lang="es-ES" sz="2400" dirty="0" smtClean="0"/>
              <a:t>/cm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, </a:t>
            </a:r>
            <a:r>
              <a:rPr lang="es-ES" sz="2400" dirty="0" err="1" smtClean="0"/>
              <a:t>fails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approaching</a:t>
            </a:r>
            <a:r>
              <a:rPr lang="es-ES" sz="2400" dirty="0" smtClean="0"/>
              <a:t> 1e15 </a:t>
            </a:r>
            <a:r>
              <a:rPr lang="es-ES" sz="2400" dirty="0" err="1" smtClean="0"/>
              <a:t>n</a:t>
            </a:r>
            <a:r>
              <a:rPr lang="es-ES" sz="2400" baseline="-25000" dirty="0" err="1" smtClean="0"/>
              <a:t>eq</a:t>
            </a:r>
            <a:r>
              <a:rPr lang="es-ES" sz="2400" dirty="0" smtClean="0"/>
              <a:t>/cm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 </a:t>
            </a:r>
            <a:endParaRPr lang="es-ES" sz="24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Main</a:t>
            </a:r>
            <a:r>
              <a:rPr lang="es-ES" sz="2400" dirty="0" smtClean="0"/>
              <a:t> </a:t>
            </a:r>
            <a:r>
              <a:rPr lang="es-ES" sz="2400" dirty="0" err="1" smtClean="0"/>
              <a:t>fail</a:t>
            </a:r>
            <a:r>
              <a:rPr lang="es-ES" sz="2400" dirty="0" smtClean="0"/>
              <a:t> </a:t>
            </a:r>
            <a:r>
              <a:rPr lang="es-ES" sz="2400" dirty="0" err="1" smtClean="0"/>
              <a:t>mechanism</a:t>
            </a:r>
            <a:r>
              <a:rPr lang="es-ES" sz="2400" dirty="0" smtClean="0"/>
              <a:t>: </a:t>
            </a:r>
            <a:r>
              <a:rPr lang="es-ES" sz="2400" dirty="0" err="1" smtClean="0"/>
              <a:t>double</a:t>
            </a:r>
            <a:r>
              <a:rPr lang="es-ES" sz="2400" dirty="0" smtClean="0"/>
              <a:t> </a:t>
            </a:r>
            <a:r>
              <a:rPr lang="es-ES" sz="2400" dirty="0" err="1" smtClean="0"/>
              <a:t>junction</a:t>
            </a: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The</a:t>
            </a:r>
            <a:r>
              <a:rPr lang="es-ES" sz="2400" dirty="0" smtClean="0"/>
              <a:t> 50 </a:t>
            </a:r>
            <a:r>
              <a:rPr lang="es-ES" sz="2400" dirty="0" smtClean="0">
                <a:latin typeface="Symbol" panose="05050102010706020507" pitchFamily="18" charset="2"/>
              </a:rPr>
              <a:t>m</a:t>
            </a:r>
            <a:r>
              <a:rPr lang="es-ES" sz="2400" dirty="0" smtClean="0"/>
              <a:t>m </a:t>
            </a:r>
            <a:r>
              <a:rPr lang="es-ES" sz="2400" dirty="0" err="1" smtClean="0"/>
              <a:t>device</a:t>
            </a:r>
            <a:r>
              <a:rPr lang="es-ES" sz="2400" dirty="0" smtClean="0"/>
              <a:t> </a:t>
            </a:r>
            <a:r>
              <a:rPr lang="es-ES" sz="2400" dirty="0" err="1" smtClean="0"/>
              <a:t>withstand</a:t>
            </a:r>
            <a:r>
              <a:rPr lang="es-ES" sz="2400" dirty="0" smtClean="0"/>
              <a:t> </a:t>
            </a:r>
            <a:r>
              <a:rPr lang="es-ES" sz="2400" dirty="0" err="1" smtClean="0"/>
              <a:t>radiation</a:t>
            </a:r>
            <a:r>
              <a:rPr lang="es-ES" sz="2400" dirty="0" smtClean="0"/>
              <a:t> </a:t>
            </a:r>
            <a:r>
              <a:rPr lang="es-ES" sz="2400" dirty="0" err="1" smtClean="0"/>
              <a:t>damage</a:t>
            </a:r>
            <a:r>
              <a:rPr lang="es-ES" sz="2400" dirty="0" smtClean="0"/>
              <a:t> </a:t>
            </a:r>
          </a:p>
          <a:p>
            <a:r>
              <a:rPr lang="es-ES" sz="2400" dirty="0" err="1" smtClean="0"/>
              <a:t>beyond</a:t>
            </a:r>
            <a:r>
              <a:rPr lang="es-ES" sz="2400" dirty="0" smtClean="0"/>
              <a:t> </a:t>
            </a:r>
            <a:r>
              <a:rPr lang="es-ES" sz="2400" dirty="0"/>
              <a:t>7e15 </a:t>
            </a:r>
            <a:r>
              <a:rPr lang="es-ES" sz="2400" dirty="0" err="1"/>
              <a:t>n</a:t>
            </a:r>
            <a:r>
              <a:rPr lang="es-ES" sz="2400" baseline="-25000" dirty="0" err="1"/>
              <a:t>eq</a:t>
            </a:r>
            <a:r>
              <a:rPr lang="es-ES" sz="2400" dirty="0" smtClean="0"/>
              <a:t>/cm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, </a:t>
            </a:r>
            <a:r>
              <a:rPr lang="es-ES" sz="2400" dirty="0" err="1" smtClean="0"/>
              <a:t>moderate</a:t>
            </a:r>
            <a:r>
              <a:rPr lang="es-ES" sz="2400" dirty="0" smtClean="0"/>
              <a:t> </a:t>
            </a:r>
            <a:r>
              <a:rPr lang="es-ES" sz="2400" dirty="0" err="1" smtClean="0"/>
              <a:t>fail</a:t>
            </a:r>
            <a:r>
              <a:rPr lang="es-ES" sz="2400" dirty="0" smtClean="0"/>
              <a:t> at 2e16 </a:t>
            </a:r>
            <a:r>
              <a:rPr lang="es-ES" sz="2400" dirty="0" err="1" smtClean="0"/>
              <a:t>n</a:t>
            </a:r>
            <a:r>
              <a:rPr lang="es-ES" sz="2400" baseline="-25000" dirty="0" err="1" smtClean="0"/>
              <a:t>eq</a:t>
            </a:r>
            <a:r>
              <a:rPr lang="es-ES" sz="2400" dirty="0" smtClean="0"/>
              <a:t>/cm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Could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be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solution</a:t>
            </a:r>
            <a:r>
              <a:rPr lang="es-ES" sz="2400" dirty="0" smtClean="0"/>
              <a:t>?, </a:t>
            </a:r>
            <a:r>
              <a:rPr lang="es-ES" sz="2400" dirty="0" err="1" smtClean="0"/>
              <a:t>Experiments</a:t>
            </a:r>
            <a:r>
              <a:rPr lang="es-ES" sz="2400" dirty="0" smtClean="0"/>
              <a:t> </a:t>
            </a:r>
            <a:r>
              <a:rPr lang="es-ES" sz="2400" dirty="0" err="1" smtClean="0"/>
              <a:t>will</a:t>
            </a:r>
            <a:r>
              <a:rPr lang="es-ES" sz="2400" dirty="0" smtClean="0"/>
              <a:t> </a:t>
            </a:r>
            <a:r>
              <a:rPr lang="es-ES" sz="2400" dirty="0" err="1" smtClean="0"/>
              <a:t>tell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812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45978" y="3638442"/>
            <a:ext cx="50576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b="1" dirty="0">
              <a:solidFill>
                <a:prstClr val="black"/>
              </a:solidFill>
            </a:endParaRPr>
          </a:p>
          <a:p>
            <a:r>
              <a:rPr lang="es-ES" sz="3600" b="1" dirty="0" err="1" smtClean="0">
                <a:solidFill>
                  <a:prstClr val="black"/>
                </a:solidFill>
              </a:rPr>
              <a:t>Thanks</a:t>
            </a:r>
            <a:r>
              <a:rPr lang="es-ES" sz="3600" b="1" dirty="0" smtClean="0">
                <a:solidFill>
                  <a:prstClr val="black"/>
                </a:solidFill>
              </a:rPr>
              <a:t> </a:t>
            </a:r>
            <a:r>
              <a:rPr lang="es-ES" sz="3600" b="1" dirty="0" err="1" smtClean="0">
                <a:solidFill>
                  <a:prstClr val="black"/>
                </a:solidFill>
              </a:rPr>
              <a:t>for</a:t>
            </a:r>
            <a:r>
              <a:rPr lang="es-ES" sz="3600" b="1" dirty="0" smtClean="0">
                <a:solidFill>
                  <a:prstClr val="black"/>
                </a:solidFill>
              </a:rPr>
              <a:t> </a:t>
            </a:r>
            <a:r>
              <a:rPr lang="es-ES" sz="3600" b="1" dirty="0" err="1" smtClean="0">
                <a:solidFill>
                  <a:prstClr val="black"/>
                </a:solidFill>
              </a:rPr>
              <a:t>your</a:t>
            </a:r>
            <a:r>
              <a:rPr lang="es-ES" sz="3600" b="1" dirty="0" smtClean="0">
                <a:solidFill>
                  <a:prstClr val="black"/>
                </a:solidFill>
              </a:rPr>
              <a:t> </a:t>
            </a:r>
            <a:r>
              <a:rPr lang="es-ES" sz="3600" b="1" dirty="0" err="1" smtClean="0">
                <a:solidFill>
                  <a:prstClr val="black"/>
                </a:solidFill>
              </a:rPr>
              <a:t>attention</a:t>
            </a:r>
            <a:endParaRPr lang="es-ES" sz="36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GB" sz="2800" kern="0" dirty="0" smtClean="0">
                <a:solidFill>
                  <a:prstClr val="black"/>
                </a:solidFill>
                <a:hlinkClick r:id="rId3"/>
              </a:rPr>
              <a:t>fpalomo@us.es</a:t>
            </a:r>
            <a:endParaRPr lang="en-GB" sz="2800" kern="0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besthandymancalgary.com/wp-content/uploads/2010/12/Handyman-Questions-Answer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58" y="992972"/>
            <a:ext cx="5206987" cy="28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1" y="459878"/>
            <a:ext cx="6476140" cy="53702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47798" y="5709069"/>
            <a:ext cx="732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LGAD </a:t>
            </a:r>
            <a:r>
              <a:rPr lang="es-ES" dirty="0" err="1" smtClean="0"/>
              <a:t>Bias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: 250V, 450V, 650V, </a:t>
            </a:r>
            <a:r>
              <a:rPr lang="es-ES" dirty="0" err="1" smtClean="0"/>
              <a:t>Gain</a:t>
            </a:r>
            <a:r>
              <a:rPr lang="es-ES" dirty="0" smtClean="0"/>
              <a:t> shows a linear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bias</a:t>
            </a:r>
            <a:endParaRPr lang="es-ES" dirty="0" smtClean="0"/>
          </a:p>
          <a:p>
            <a:pPr algn="ctr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equivalent</a:t>
            </a:r>
            <a:r>
              <a:rPr lang="es-ES" dirty="0" smtClean="0"/>
              <a:t> </a:t>
            </a:r>
            <a:r>
              <a:rPr lang="es-ES" dirty="0" err="1" smtClean="0"/>
              <a:t>PiN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LGAD </a:t>
            </a:r>
            <a:r>
              <a:rPr lang="es-ES" dirty="0" err="1" smtClean="0"/>
              <a:t>device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Pwell</a:t>
            </a:r>
            <a:r>
              <a:rPr lang="es-ES" dirty="0" smtClean="0"/>
              <a:t> (</a:t>
            </a:r>
            <a:r>
              <a:rPr lang="es-ES" dirty="0" err="1" smtClean="0"/>
              <a:t>gain</a:t>
            </a:r>
            <a:r>
              <a:rPr lang="es-ES" dirty="0" smtClean="0"/>
              <a:t> </a:t>
            </a:r>
            <a:r>
              <a:rPr lang="es-ES" dirty="0" err="1" smtClean="0"/>
              <a:t>well</a:t>
            </a:r>
            <a:r>
              <a:rPr lang="es-ES" dirty="0" smtClean="0"/>
              <a:t>)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6748041" y="996605"/>
            <a:ext cx="4490977" cy="3683411"/>
            <a:chOff x="2920622" y="1086055"/>
            <a:chExt cx="2897354" cy="174149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0622" y="1086055"/>
              <a:ext cx="2897354" cy="1741495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3293564" y="209088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4,26</a:t>
              </a:r>
              <a:endParaRPr lang="es-ES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128489" y="146856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5,52</a:t>
              </a:r>
              <a:endParaRPr lang="es-ES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273244" y="194582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4,88</a:t>
              </a:r>
              <a:endParaRPr lang="es-ES" dirty="0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8033112" y="4984143"/>
            <a:ext cx="22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Gain</a:t>
            </a:r>
            <a:r>
              <a:rPr lang="es-ES" dirty="0" smtClean="0"/>
              <a:t>=(Q</a:t>
            </a:r>
            <a:r>
              <a:rPr lang="es-ES" baseline="-25000" dirty="0" smtClean="0"/>
              <a:t>LGAD</a:t>
            </a:r>
            <a:r>
              <a:rPr lang="es-ES" dirty="0" smtClean="0"/>
              <a:t>/</a:t>
            </a:r>
            <a:r>
              <a:rPr lang="es-ES" dirty="0" err="1" smtClean="0"/>
              <a:t>Q</a:t>
            </a:r>
            <a:r>
              <a:rPr lang="es-ES" baseline="-25000" dirty="0" err="1" smtClean="0"/>
              <a:t>PiN</a:t>
            </a:r>
            <a:r>
              <a:rPr lang="es-ES" dirty="0" smtClean="0"/>
              <a:t> )|</a:t>
            </a:r>
            <a:r>
              <a:rPr lang="es-ES" baseline="-25000" dirty="0" err="1" smtClean="0"/>
              <a:t>bias</a:t>
            </a:r>
            <a:endParaRPr lang="es-ES" baseline="-25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221868" y="4095241"/>
            <a:ext cx="360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LGAD </a:t>
            </a:r>
            <a:r>
              <a:rPr lang="es-ES" sz="1600" dirty="0" err="1" smtClean="0"/>
              <a:t>current</a:t>
            </a:r>
            <a:r>
              <a:rPr lang="es-ES" sz="1600" dirty="0" smtClean="0"/>
              <a:t> </a:t>
            </a:r>
            <a:r>
              <a:rPr lang="es-ES" sz="1600" dirty="0" err="1" smtClean="0"/>
              <a:t>transient</a:t>
            </a:r>
            <a:r>
              <a:rPr lang="es-ES" sz="1600" dirty="0" smtClean="0"/>
              <a:t>, variable </a:t>
            </a:r>
            <a:r>
              <a:rPr lang="es-ES" sz="1600" dirty="0" err="1" smtClean="0"/>
              <a:t>bias</a:t>
            </a:r>
            <a:endParaRPr lang="es-ES" sz="1600" dirty="0" smtClean="0"/>
          </a:p>
          <a:p>
            <a:r>
              <a:rPr lang="es-ES" sz="1600" dirty="0" smtClean="0"/>
              <a:t>&amp; Total </a:t>
            </a:r>
            <a:r>
              <a:rPr lang="es-ES" sz="1600" dirty="0" err="1" smtClean="0"/>
              <a:t>transient</a:t>
            </a:r>
            <a:r>
              <a:rPr lang="es-ES" sz="1600" dirty="0" smtClean="0"/>
              <a:t> </a:t>
            </a:r>
            <a:r>
              <a:rPr lang="es-ES" sz="1600" dirty="0" err="1" smtClean="0"/>
              <a:t>charge</a:t>
            </a:r>
            <a:endParaRPr lang="es-ES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448961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err="1" smtClean="0">
                <a:latin typeface="Calibri" panose="020F0502020204030204" pitchFamily="34" charset="0"/>
              </a:rPr>
              <a:t>Radiation</a:t>
            </a:r>
            <a:r>
              <a:rPr lang="es-ES" sz="2500" b="1" dirty="0" smtClean="0">
                <a:latin typeface="Calibri" panose="020F0502020204030204" pitchFamily="34" charset="0"/>
              </a:rPr>
              <a:t> </a:t>
            </a:r>
            <a:r>
              <a:rPr lang="es-ES" sz="2500" b="1" dirty="0" err="1" smtClean="0">
                <a:latin typeface="Calibri" panose="020F0502020204030204" pitchFamily="34" charset="0"/>
              </a:rPr>
              <a:t>Damage</a:t>
            </a:r>
            <a:r>
              <a:rPr lang="es-ES" sz="2500" b="1" dirty="0" smtClean="0">
                <a:latin typeface="Calibri" panose="020F0502020204030204" pitchFamily="34" charset="0"/>
              </a:rPr>
              <a:t> </a:t>
            </a:r>
            <a:r>
              <a:rPr lang="es-ES" sz="2500" b="1" dirty="0" err="1" smtClean="0">
                <a:latin typeface="Calibri" panose="020F0502020204030204" pitchFamily="34" charset="0"/>
              </a:rPr>
              <a:t>Models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646821" y="448961"/>
            <a:ext cx="6456358" cy="2086901"/>
            <a:chOff x="276115" y="1185855"/>
            <a:chExt cx="7358063" cy="264578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115" y="1440812"/>
              <a:ext cx="7263856" cy="107931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116" y="2592404"/>
              <a:ext cx="7358062" cy="97015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385671" y="3441437"/>
              <a:ext cx="7206699" cy="390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 smtClean="0"/>
                <a:t>Simulation</a:t>
              </a:r>
              <a:r>
                <a:rPr lang="es-ES" sz="1400" dirty="0" smtClean="0"/>
                <a:t> of </a:t>
              </a:r>
              <a:r>
                <a:rPr lang="es-ES" sz="1400" dirty="0" err="1" smtClean="0"/>
                <a:t>Silicon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Devices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for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the</a:t>
              </a:r>
              <a:r>
                <a:rPr lang="es-ES" sz="1400" dirty="0" smtClean="0"/>
                <a:t> CMS </a:t>
              </a:r>
              <a:r>
                <a:rPr lang="es-ES" sz="1400" dirty="0" err="1" smtClean="0"/>
                <a:t>Phase</a:t>
              </a:r>
              <a:r>
                <a:rPr lang="es-ES" sz="1400" dirty="0" smtClean="0"/>
                <a:t> II </a:t>
              </a:r>
              <a:r>
                <a:rPr lang="es-ES" sz="1400" dirty="0" err="1" smtClean="0"/>
                <a:t>Tracker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Upgrade</a:t>
              </a:r>
              <a:r>
                <a:rPr lang="es-ES" sz="1400" dirty="0"/>
                <a:t> </a:t>
              </a:r>
              <a:r>
                <a:rPr lang="es-ES" sz="1400" dirty="0" smtClean="0"/>
                <a:t>CMS Note 250887</a:t>
              </a:r>
              <a:endParaRPr lang="es-ES" sz="14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67070" y="1185855"/>
              <a:ext cx="2009350" cy="42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CMS </a:t>
              </a:r>
              <a:r>
                <a:rPr lang="es-ES" sz="1600" dirty="0" err="1" smtClean="0"/>
                <a:t>Proton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Model</a:t>
              </a:r>
              <a:endParaRPr lang="es-ES" sz="16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66019" y="2269532"/>
              <a:ext cx="2157766" cy="42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CMS </a:t>
              </a:r>
              <a:r>
                <a:rPr lang="es-ES" sz="1600" dirty="0" err="1" smtClean="0"/>
                <a:t>Neutron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Model</a:t>
              </a:r>
              <a:endParaRPr lang="es-ES" sz="1600" dirty="0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0" y="946153"/>
            <a:ext cx="6001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Four</a:t>
            </a:r>
            <a:r>
              <a:rPr lang="es-ES" b="1" dirty="0" smtClean="0"/>
              <a:t> </a:t>
            </a:r>
            <a:r>
              <a:rPr lang="es-ES" b="1" dirty="0" err="1" smtClean="0"/>
              <a:t>damage</a:t>
            </a:r>
            <a:r>
              <a:rPr lang="es-ES" b="1" dirty="0" smtClean="0"/>
              <a:t> </a:t>
            </a:r>
            <a:r>
              <a:rPr lang="es-ES" b="1" dirty="0" err="1" smtClean="0"/>
              <a:t>models</a:t>
            </a:r>
            <a:endParaRPr lang="es-ES" b="1" dirty="0" smtClean="0"/>
          </a:p>
          <a:p>
            <a:pPr marL="342900" indent="-342900">
              <a:buAutoNum type="arabicPeriod"/>
            </a:pPr>
            <a:r>
              <a:rPr lang="es-ES" dirty="0" err="1" smtClean="0"/>
              <a:t>Pennicard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smtClean="0">
                <a:latin typeface="Symbol" panose="05050102010706020507" pitchFamily="18" charset="2"/>
              </a:rPr>
              <a:t>f</a:t>
            </a:r>
            <a:r>
              <a:rPr lang="es-ES" dirty="0" smtClean="0"/>
              <a:t> =1e12 up to 1e14 </a:t>
            </a:r>
            <a:r>
              <a:rPr lang="es-ES" dirty="0" err="1" smtClean="0"/>
              <a:t>n</a:t>
            </a:r>
            <a:r>
              <a:rPr lang="es-ES" baseline="-25000" dirty="0" err="1" smtClean="0"/>
              <a:t>eq</a:t>
            </a:r>
            <a:r>
              <a:rPr lang="es-ES" dirty="0" smtClean="0"/>
              <a:t>/cm</a:t>
            </a:r>
            <a:r>
              <a:rPr lang="es-ES" baseline="30000" dirty="0" smtClean="0"/>
              <a:t>2</a:t>
            </a:r>
          </a:p>
          <a:p>
            <a:pPr marL="342900" indent="-342900">
              <a:buAutoNum type="arabicPeriod"/>
            </a:pPr>
            <a:r>
              <a:rPr lang="es-ES" dirty="0" smtClean="0"/>
              <a:t>CMS </a:t>
            </a:r>
            <a:r>
              <a:rPr lang="es-ES" dirty="0" err="1" smtClean="0"/>
              <a:t>Proton</a:t>
            </a:r>
            <a:r>
              <a:rPr lang="es-ES" dirty="0" smtClean="0"/>
              <a:t> and </a:t>
            </a:r>
            <a:r>
              <a:rPr lang="es-ES" dirty="0" err="1" smtClean="0"/>
              <a:t>Neutron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>
                <a:latin typeface="Symbol" panose="05050102010706020507" pitchFamily="18" charset="2"/>
              </a:rPr>
              <a:t>f</a:t>
            </a:r>
            <a:r>
              <a:rPr lang="es-ES" dirty="0"/>
              <a:t> = </a:t>
            </a:r>
            <a:r>
              <a:rPr lang="es-ES" dirty="0" smtClean="0"/>
              <a:t>1e14-1e15  </a:t>
            </a:r>
            <a:r>
              <a:rPr lang="es-ES" dirty="0" err="1" smtClean="0"/>
              <a:t>n</a:t>
            </a:r>
            <a:r>
              <a:rPr lang="es-ES" baseline="-25000" dirty="0" err="1" smtClean="0"/>
              <a:t>eq</a:t>
            </a:r>
            <a:r>
              <a:rPr lang="es-ES" dirty="0" smtClean="0"/>
              <a:t>/cm</a:t>
            </a:r>
            <a:r>
              <a:rPr lang="es-ES" baseline="30000" dirty="0" smtClean="0"/>
              <a:t>2</a:t>
            </a:r>
          </a:p>
          <a:p>
            <a:pPr marL="342900" indent="-342900">
              <a:buAutoNum type="arabicPeriod"/>
            </a:pPr>
            <a:r>
              <a:rPr lang="es-ES" dirty="0" smtClean="0"/>
              <a:t>Delhi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Proton</a:t>
            </a:r>
            <a:r>
              <a:rPr lang="es-ES" dirty="0" smtClean="0"/>
              <a:t> </a:t>
            </a:r>
            <a:r>
              <a:rPr lang="es-ES" dirty="0">
                <a:latin typeface="Symbol" panose="05050102010706020507" pitchFamily="18" charset="2"/>
              </a:rPr>
              <a:t>f</a:t>
            </a:r>
            <a:r>
              <a:rPr lang="es-ES" dirty="0"/>
              <a:t> = </a:t>
            </a:r>
            <a:r>
              <a:rPr lang="es-ES" dirty="0" smtClean="0"/>
              <a:t>1e14-1e15 </a:t>
            </a:r>
            <a:r>
              <a:rPr lang="es-ES" dirty="0" err="1" smtClean="0"/>
              <a:t>n</a:t>
            </a:r>
            <a:r>
              <a:rPr lang="es-ES" baseline="-25000" dirty="0" err="1" smtClean="0"/>
              <a:t>eq</a:t>
            </a:r>
            <a:r>
              <a:rPr lang="es-ES" dirty="0" smtClean="0"/>
              <a:t>/cm</a:t>
            </a:r>
            <a:r>
              <a:rPr lang="es-ES" baseline="30000" dirty="0" smtClean="0"/>
              <a:t>2  </a:t>
            </a: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smtClean="0"/>
              <a:t>New Perugia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>
                <a:latin typeface="Symbol" panose="05050102010706020507" pitchFamily="18" charset="2"/>
              </a:rPr>
              <a:t>f</a:t>
            </a:r>
            <a:r>
              <a:rPr lang="es-ES" dirty="0"/>
              <a:t> =1e12 up to </a:t>
            </a:r>
            <a:r>
              <a:rPr lang="es-ES" dirty="0" smtClean="0"/>
              <a:t>2e16 </a:t>
            </a:r>
            <a:r>
              <a:rPr lang="es-ES" dirty="0" err="1"/>
              <a:t>n</a:t>
            </a:r>
            <a:r>
              <a:rPr lang="es-ES" baseline="-25000" dirty="0" err="1"/>
              <a:t>eq</a:t>
            </a:r>
            <a:r>
              <a:rPr lang="es-ES" dirty="0"/>
              <a:t>/cm</a:t>
            </a:r>
            <a:r>
              <a:rPr lang="es-ES" baseline="30000" dirty="0"/>
              <a:t>2</a:t>
            </a:r>
            <a:endParaRPr lang="es-ES" dirty="0"/>
          </a:p>
        </p:txBody>
      </p:sp>
      <p:grpSp>
        <p:nvGrpSpPr>
          <p:cNvPr id="3" name="Grupo 2"/>
          <p:cNvGrpSpPr/>
          <p:nvPr/>
        </p:nvGrpSpPr>
        <p:grpSpPr>
          <a:xfrm>
            <a:off x="5865290" y="4578997"/>
            <a:ext cx="6155227" cy="1733793"/>
            <a:chOff x="357725" y="4062486"/>
            <a:chExt cx="6155227" cy="1733793"/>
          </a:xfrm>
        </p:grpSpPr>
        <p:grpSp>
          <p:nvGrpSpPr>
            <p:cNvPr id="14" name="Grupo 13"/>
            <p:cNvGrpSpPr/>
            <p:nvPr/>
          </p:nvGrpSpPr>
          <p:grpSpPr>
            <a:xfrm>
              <a:off x="357725" y="4094868"/>
              <a:ext cx="6155227" cy="1701411"/>
              <a:chOff x="551700" y="4146926"/>
              <a:chExt cx="6155227" cy="1701411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700" y="4316203"/>
                <a:ext cx="5877785" cy="1181669"/>
              </a:xfrm>
              <a:prstGeom prst="rect">
                <a:avLst/>
              </a:prstGeom>
            </p:spPr>
          </p:pic>
          <p:sp>
            <p:nvSpPr>
              <p:cNvPr id="4" name="CuadroTexto 3"/>
              <p:cNvSpPr txBox="1"/>
              <p:nvPr/>
            </p:nvSpPr>
            <p:spPr>
              <a:xfrm>
                <a:off x="575262" y="5325117"/>
                <a:ext cx="61316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err="1" smtClean="0"/>
                  <a:t>Combined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effect</a:t>
                </a:r>
                <a:r>
                  <a:rPr lang="es-ES" sz="1400" dirty="0" smtClean="0"/>
                  <a:t> of </a:t>
                </a:r>
                <a:r>
                  <a:rPr lang="es-ES" sz="1400" dirty="0" err="1" smtClean="0"/>
                  <a:t>bulk</a:t>
                </a:r>
                <a:r>
                  <a:rPr lang="es-ES" sz="1400" dirty="0" smtClean="0"/>
                  <a:t> and Surface </a:t>
                </a:r>
                <a:r>
                  <a:rPr lang="es-ES" sz="1400" dirty="0" err="1" smtClean="0"/>
                  <a:t>damage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on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strip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insulation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properties</a:t>
                </a:r>
                <a:r>
                  <a:rPr lang="es-ES" sz="1400" dirty="0" smtClean="0"/>
                  <a:t> of </a:t>
                </a:r>
                <a:r>
                  <a:rPr lang="es-ES" sz="1400" dirty="0" err="1" smtClean="0"/>
                  <a:t>proton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irradiated</a:t>
                </a:r>
                <a:r>
                  <a:rPr lang="es-ES" sz="1400" dirty="0" smtClean="0"/>
                  <a:t> n+-p </a:t>
                </a:r>
                <a:r>
                  <a:rPr lang="es-ES" sz="1400" dirty="0" err="1" smtClean="0"/>
                  <a:t>silicon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strip</a:t>
                </a:r>
                <a:r>
                  <a:rPr lang="es-ES" sz="1400" dirty="0" smtClean="0"/>
                  <a:t> </a:t>
                </a:r>
                <a:r>
                  <a:rPr lang="es-ES" sz="1400" dirty="0" err="1" smtClean="0"/>
                  <a:t>sensors</a:t>
                </a:r>
                <a:r>
                  <a:rPr lang="es-ES" sz="1400" dirty="0" smtClean="0"/>
                  <a:t>, </a:t>
                </a:r>
                <a:r>
                  <a:rPr lang="es-ES" sz="1400" dirty="0" err="1" smtClean="0"/>
                  <a:t>R.Dalal</a:t>
                </a:r>
                <a:r>
                  <a:rPr lang="es-ES" sz="1400" dirty="0" smtClean="0"/>
                  <a:t> et al. JINST 2014 9 P04007</a:t>
                </a:r>
                <a:endParaRPr lang="es-ES" sz="1400" dirty="0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559263" y="4146926"/>
                <a:ext cx="1200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/>
                  <a:t>Delhi </a:t>
                </a:r>
                <a:r>
                  <a:rPr lang="es-ES" sz="1600" dirty="0" err="1" smtClean="0"/>
                  <a:t>Model</a:t>
                </a:r>
                <a:endParaRPr lang="es-ES" sz="1600" dirty="0"/>
              </a:p>
            </p:txBody>
          </p:sp>
        </p:grpSp>
        <p:sp>
          <p:nvSpPr>
            <p:cNvPr id="23" name="CuadroTexto 22"/>
            <p:cNvSpPr txBox="1"/>
            <p:nvPr/>
          </p:nvSpPr>
          <p:spPr>
            <a:xfrm>
              <a:off x="4803873" y="4062486"/>
              <a:ext cx="14401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N(cm</a:t>
              </a:r>
              <a:r>
                <a:rPr lang="es-ES" sz="1600" baseline="30000" dirty="0" smtClean="0"/>
                <a:t>-3</a:t>
              </a:r>
              <a:r>
                <a:rPr lang="es-ES" sz="1600" dirty="0" smtClean="0"/>
                <a:t>)=</a:t>
              </a:r>
              <a:r>
                <a:rPr lang="es-ES" sz="1600" dirty="0" err="1" smtClean="0"/>
                <a:t>g</a:t>
              </a:r>
              <a:r>
                <a:rPr lang="es-ES" sz="1600" baseline="-25000" dirty="0" err="1" smtClean="0"/>
                <a:t>int</a:t>
              </a:r>
              <a:r>
                <a:rPr lang="es-ES" sz="1600" dirty="0" smtClean="0"/>
                <a:t> x </a:t>
              </a:r>
              <a:r>
                <a:rPr lang="es-ES" sz="1600" dirty="0" smtClean="0">
                  <a:latin typeface="Symbol" panose="05050102010706020507" pitchFamily="18" charset="2"/>
                </a:rPr>
                <a:t>f</a:t>
              </a:r>
              <a:endParaRPr lang="es-ES" sz="16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872066" y="2601591"/>
            <a:ext cx="6012746" cy="1956787"/>
            <a:chOff x="6349091" y="3826463"/>
            <a:chExt cx="6111122" cy="1956787"/>
          </a:xfrm>
        </p:grpSpPr>
        <p:grpSp>
          <p:nvGrpSpPr>
            <p:cNvPr id="19" name="Grupo 18"/>
            <p:cNvGrpSpPr/>
            <p:nvPr/>
          </p:nvGrpSpPr>
          <p:grpSpPr>
            <a:xfrm>
              <a:off x="6349091" y="3853759"/>
              <a:ext cx="6111122" cy="1929491"/>
              <a:chOff x="6537064" y="3840378"/>
              <a:chExt cx="6111122" cy="1929491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5893" y="4095341"/>
                <a:ext cx="5700925" cy="1246960"/>
              </a:xfrm>
              <a:prstGeom prst="rect">
                <a:avLst/>
              </a:prstGeom>
            </p:spPr>
          </p:pic>
          <p:sp>
            <p:nvSpPr>
              <p:cNvPr id="17" name="CuadroTexto 16"/>
              <p:cNvSpPr txBox="1"/>
              <p:nvPr/>
            </p:nvSpPr>
            <p:spPr>
              <a:xfrm>
                <a:off x="6776583" y="3840378"/>
                <a:ext cx="15962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err="1" smtClean="0"/>
                  <a:t>Pennicard</a:t>
                </a:r>
                <a:r>
                  <a:rPr lang="es-ES" sz="1600" dirty="0" smtClean="0"/>
                  <a:t> </a:t>
                </a:r>
                <a:r>
                  <a:rPr lang="es-ES" sz="1600" dirty="0" err="1" smtClean="0"/>
                  <a:t>Model</a:t>
                </a:r>
                <a:endParaRPr lang="es-ES" sz="1600" dirty="0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6537064" y="5246649"/>
                <a:ext cx="61111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err="1"/>
                  <a:t>Simulations</a:t>
                </a:r>
                <a:r>
                  <a:rPr lang="es-ES" sz="1400" dirty="0"/>
                  <a:t> of </a:t>
                </a:r>
                <a:r>
                  <a:rPr lang="es-ES" sz="1400" dirty="0" err="1"/>
                  <a:t>radiation-damaged</a:t>
                </a:r>
                <a:r>
                  <a:rPr lang="es-ES" sz="1400" dirty="0"/>
                  <a:t> 3D </a:t>
                </a:r>
                <a:r>
                  <a:rPr lang="es-ES" sz="1400" dirty="0" err="1"/>
                  <a:t>detectors</a:t>
                </a:r>
                <a:r>
                  <a:rPr lang="es-ES" sz="1400" dirty="0"/>
                  <a:t> </a:t>
                </a:r>
                <a:r>
                  <a:rPr lang="es-ES" sz="1400" dirty="0" err="1"/>
                  <a:t>for</a:t>
                </a:r>
                <a:r>
                  <a:rPr lang="es-ES" sz="1400" dirty="0"/>
                  <a:t> </a:t>
                </a:r>
                <a:r>
                  <a:rPr lang="es-ES" sz="1400" dirty="0" err="1"/>
                  <a:t>the</a:t>
                </a:r>
                <a:r>
                  <a:rPr lang="es-ES" sz="1400" dirty="0"/>
                  <a:t> </a:t>
                </a:r>
                <a:r>
                  <a:rPr lang="es-ES" sz="1400" dirty="0" err="1" smtClean="0"/>
                  <a:t>Super</a:t>
                </a:r>
                <a:r>
                  <a:rPr lang="es-ES" sz="1400" dirty="0" smtClean="0"/>
                  <a:t>-LHC, </a:t>
                </a:r>
                <a:r>
                  <a:rPr lang="es-ES" sz="1400" dirty="0" err="1" smtClean="0"/>
                  <a:t>D.Pennicard</a:t>
                </a:r>
                <a:r>
                  <a:rPr lang="es-ES" sz="1400" dirty="0" smtClean="0"/>
                  <a:t> </a:t>
                </a:r>
                <a:r>
                  <a:rPr lang="es-ES" sz="1400" dirty="0"/>
                  <a:t>et al. NIMA 592(1-2), 2008, pp16-25</a:t>
                </a: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10133824" y="3826463"/>
              <a:ext cx="146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N(cm</a:t>
              </a:r>
              <a:r>
                <a:rPr lang="es-ES" sz="1600" baseline="30000" dirty="0" smtClean="0"/>
                <a:t>-3</a:t>
              </a:r>
              <a:r>
                <a:rPr lang="es-ES" sz="1600" dirty="0" smtClean="0"/>
                <a:t>)=</a:t>
              </a:r>
              <a:r>
                <a:rPr lang="es-ES" sz="1600" dirty="0" err="1" smtClean="0">
                  <a:latin typeface="Symbol" panose="05050102010706020507" pitchFamily="18" charset="2"/>
                </a:rPr>
                <a:t>h</a:t>
              </a:r>
              <a:r>
                <a:rPr lang="es-ES" sz="1600" baseline="-25000" dirty="0" err="1" smtClean="0"/>
                <a:t>int</a:t>
              </a:r>
              <a:r>
                <a:rPr lang="es-ES" sz="1600" dirty="0" smtClean="0"/>
                <a:t> x </a:t>
              </a:r>
              <a:r>
                <a:rPr lang="es-ES" sz="1600" dirty="0" smtClean="0">
                  <a:latin typeface="Symbol" panose="05050102010706020507" pitchFamily="18" charset="2"/>
                </a:rPr>
                <a:t>f</a:t>
              </a:r>
              <a:endParaRPr lang="es-ES" sz="16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8902" y="2582119"/>
            <a:ext cx="5625149" cy="3702993"/>
            <a:chOff x="21673" y="2520472"/>
            <a:chExt cx="5625149" cy="370299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73" y="2582119"/>
              <a:ext cx="5569405" cy="156504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645" y="4147165"/>
              <a:ext cx="5456719" cy="1584895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4129794" y="2520472"/>
              <a:ext cx="1237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New Perugia</a:t>
              </a:r>
              <a:endParaRPr lang="es-ES" sz="1600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6330" y="5700245"/>
              <a:ext cx="5610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 smtClean="0"/>
                <a:t>Modeling</a:t>
              </a:r>
              <a:r>
                <a:rPr lang="es-ES" sz="1400" dirty="0" smtClean="0"/>
                <a:t> of </a:t>
              </a:r>
              <a:r>
                <a:rPr lang="es-ES" sz="1400" dirty="0" err="1" smtClean="0"/>
                <a:t>radiation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damage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effects</a:t>
              </a:r>
              <a:r>
                <a:rPr lang="es-ES" sz="1400" dirty="0" smtClean="0"/>
                <a:t> in </a:t>
              </a:r>
              <a:r>
                <a:rPr lang="es-ES" sz="1400" dirty="0" err="1" smtClean="0"/>
                <a:t>silicon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detectors</a:t>
              </a:r>
              <a:r>
                <a:rPr lang="es-ES" sz="1400" dirty="0" smtClean="0"/>
                <a:t> at </a:t>
              </a:r>
              <a:r>
                <a:rPr lang="es-ES" sz="1400" dirty="0" err="1" smtClean="0"/>
                <a:t>high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fluences</a:t>
              </a:r>
              <a:r>
                <a:rPr lang="es-ES" sz="1400" dirty="0" smtClean="0"/>
                <a:t> </a:t>
              </a:r>
            </a:p>
            <a:p>
              <a:r>
                <a:rPr lang="es-ES" sz="1400" dirty="0" smtClean="0"/>
                <a:t>HL-LHC</a:t>
              </a:r>
              <a:r>
                <a:rPr lang="es-ES" sz="1400" dirty="0"/>
                <a:t> </a:t>
              </a:r>
              <a:r>
                <a:rPr lang="es-ES" sz="1400" dirty="0" err="1" smtClean="0"/>
                <a:t>with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Sentaurus</a:t>
              </a:r>
              <a:r>
                <a:rPr lang="es-ES" sz="1400" dirty="0" smtClean="0"/>
                <a:t> TCAD, </a:t>
              </a:r>
              <a:r>
                <a:rPr lang="es-ES" sz="1400" dirty="0" err="1" smtClean="0"/>
                <a:t>D.Passeri</a:t>
              </a:r>
              <a:r>
                <a:rPr lang="es-ES" sz="1400" dirty="0" smtClean="0"/>
                <a:t> et al, NIMA 824 (2016), 443-445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46" y="1038217"/>
            <a:ext cx="6382017" cy="5150663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419232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 </a:t>
            </a:r>
          </a:p>
          <a:p>
            <a:r>
              <a:rPr lang="es-ES" sz="1800" b="1" dirty="0" err="1" smtClean="0">
                <a:latin typeface="Calibri" panose="020F0502020204030204" pitchFamily="34" charset="0"/>
              </a:rPr>
              <a:t>Pulsed</a:t>
            </a:r>
            <a:r>
              <a:rPr lang="es-ES" sz="1800" b="1" dirty="0" smtClean="0">
                <a:latin typeface="Calibri" panose="020F0502020204030204" pitchFamily="34" charset="0"/>
              </a:rPr>
              <a:t> red laser </a:t>
            </a:r>
            <a:r>
              <a:rPr lang="es-ES" sz="1800" b="1" dirty="0" err="1" smtClean="0">
                <a:latin typeface="Calibri" panose="020F0502020204030204" pitchFamily="34" charset="0"/>
              </a:rPr>
              <a:t>transient</a:t>
            </a:r>
            <a:r>
              <a:rPr lang="es-ES" sz="1800" b="1" dirty="0" smtClean="0">
                <a:latin typeface="Calibri" panose="020F0502020204030204" pitchFamily="34" charset="0"/>
              </a:rPr>
              <a:t>, </a:t>
            </a:r>
            <a:r>
              <a:rPr lang="es-ES" sz="1800" b="1" dirty="0" err="1" smtClean="0">
                <a:latin typeface="Calibri" panose="020F0502020204030204" pitchFamily="34" charset="0"/>
              </a:rPr>
              <a:t>current</a:t>
            </a:r>
            <a:r>
              <a:rPr lang="es-ES" sz="1800" b="1" dirty="0" smtClean="0">
                <a:latin typeface="Calibri" panose="020F0502020204030204" pitchFamily="34" charset="0"/>
              </a:rPr>
              <a:t> </a:t>
            </a:r>
            <a:r>
              <a:rPr lang="es-ES" sz="1800" b="1" dirty="0" err="1" smtClean="0">
                <a:latin typeface="Calibri" panose="020F0502020204030204" pitchFamily="34" charset="0"/>
              </a:rPr>
              <a:t>amp</a:t>
            </a:r>
            <a:r>
              <a:rPr lang="es-ES" sz="1800" b="1" dirty="0" smtClean="0">
                <a:latin typeface="Calibri" panose="020F0502020204030204" pitchFamily="34" charset="0"/>
              </a:rPr>
              <a:t> </a:t>
            </a:r>
            <a:r>
              <a:rPr lang="es-ES" sz="1800" b="1" dirty="0" err="1" smtClean="0">
                <a:latin typeface="Calibri" panose="020F0502020204030204" pitchFamily="34" charset="0"/>
              </a:rPr>
              <a:t>readout</a:t>
            </a:r>
            <a:r>
              <a:rPr lang="es-ES" sz="1800" b="1" dirty="0" smtClean="0">
                <a:latin typeface="Calibri" panose="020F0502020204030204" pitchFamily="34" charset="0"/>
              </a:rPr>
              <a:t> (</a:t>
            </a:r>
            <a:r>
              <a:rPr lang="es-ES" sz="1800" b="1" dirty="0" err="1" smtClean="0">
                <a:latin typeface="Calibri" panose="020F0502020204030204" pitchFamily="34" charset="0"/>
              </a:rPr>
              <a:t>gain</a:t>
            </a:r>
            <a:r>
              <a:rPr lang="es-ES" sz="1800" b="1" dirty="0" smtClean="0">
                <a:latin typeface="Calibri" panose="020F0502020204030204" pitchFamily="34" charset="0"/>
              </a:rPr>
              <a:t>=1)</a:t>
            </a:r>
          </a:p>
          <a:p>
            <a:r>
              <a:rPr lang="es-ES" sz="1800" b="1" u="sng" dirty="0" err="1" smtClean="0">
                <a:latin typeface="Calibri" panose="020F0502020204030204" pitchFamily="34" charset="0"/>
              </a:rPr>
              <a:t>Pennicard</a:t>
            </a:r>
            <a:r>
              <a:rPr lang="es-ES" sz="1800" b="1" u="sng" dirty="0" smtClean="0">
                <a:latin typeface="Calibri" panose="020F0502020204030204" pitchFamily="34" charset="0"/>
              </a:rPr>
              <a:t>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Damage</a:t>
            </a:r>
            <a:r>
              <a:rPr lang="es-ES" sz="1800" b="1" u="sng" dirty="0" smtClean="0">
                <a:latin typeface="Calibri" panose="020F0502020204030204" pitchFamily="34" charset="0"/>
              </a:rPr>
              <a:t>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Model</a:t>
            </a:r>
            <a:endParaRPr lang="es-ES" sz="1800" b="1" u="sng" dirty="0" smtClean="0"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3001" y="3078440"/>
            <a:ext cx="62334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##   </a:t>
            </a:r>
            <a:r>
              <a:rPr lang="es-ES" sz="1400" dirty="0" err="1"/>
              <a:t>Putting</a:t>
            </a:r>
            <a:r>
              <a:rPr lang="es-ES" sz="1400" dirty="0"/>
              <a:t> </a:t>
            </a:r>
            <a:r>
              <a:rPr lang="es-ES" sz="1400" dirty="0" err="1"/>
              <a:t>traps</a:t>
            </a:r>
            <a:r>
              <a:rPr lang="es-ES" sz="1400" dirty="0"/>
              <a:t> in </a:t>
            </a:r>
            <a:r>
              <a:rPr lang="es-ES" sz="1400" dirty="0" err="1"/>
              <a:t>Silicon</a:t>
            </a:r>
            <a:r>
              <a:rPr lang="es-ES" sz="1400" dirty="0"/>
              <a:t> </a:t>
            </a:r>
            <a:r>
              <a:rPr lang="es-ES" sz="1400" dirty="0" err="1"/>
              <a:t>region</a:t>
            </a:r>
            <a:r>
              <a:rPr lang="es-ES" sz="1400" dirty="0"/>
              <a:t> </a:t>
            </a:r>
            <a:r>
              <a:rPr lang="es-ES" sz="1400" dirty="0" err="1"/>
              <a:t>only</a:t>
            </a:r>
            <a:endParaRPr lang="es-ES" sz="1400" dirty="0"/>
          </a:p>
          <a:p>
            <a:r>
              <a:rPr lang="es-ES" sz="1400" dirty="0"/>
              <a:t>##   </a:t>
            </a:r>
            <a:r>
              <a:rPr lang="es-ES" sz="1400" dirty="0" err="1"/>
              <a:t>Trap</a:t>
            </a:r>
            <a:r>
              <a:rPr lang="es-ES" sz="1400" dirty="0"/>
              <a:t> </a:t>
            </a:r>
            <a:r>
              <a:rPr lang="es-ES" sz="1400" dirty="0" err="1"/>
              <a:t>concentrations</a:t>
            </a:r>
            <a:r>
              <a:rPr lang="es-ES" sz="1400" dirty="0"/>
              <a:t> </a:t>
            </a:r>
            <a:r>
              <a:rPr lang="es-ES" sz="1400" dirty="0" err="1"/>
              <a:t>found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</a:t>
            </a:r>
            <a:r>
              <a:rPr lang="es-ES" sz="1400" dirty="0" err="1"/>
              <a:t>Petasecca</a:t>
            </a:r>
            <a:r>
              <a:rPr lang="es-ES" sz="1400" dirty="0"/>
              <a:t> </a:t>
            </a:r>
            <a:r>
              <a:rPr lang="es-ES" sz="1400" dirty="0" err="1"/>
              <a:t>model</a:t>
            </a:r>
            <a:r>
              <a:rPr lang="es-ES" sz="1400" dirty="0"/>
              <a:t> and </a:t>
            </a:r>
            <a:r>
              <a:rPr lang="es-ES" sz="1400" dirty="0" err="1"/>
              <a:t>m</a:t>
            </a:r>
            <a:r>
              <a:rPr lang="es-ES" sz="1400" dirty="0" err="1" smtClean="0"/>
              <a:t>odified</a:t>
            </a:r>
            <a:r>
              <a:rPr lang="es-ES" sz="1400" dirty="0" smtClean="0"/>
              <a:t> </a:t>
            </a:r>
            <a:r>
              <a:rPr lang="es-ES" sz="1400" dirty="0" err="1"/>
              <a:t>by</a:t>
            </a:r>
            <a:r>
              <a:rPr lang="es-ES" sz="1400" dirty="0"/>
              <a:t> </a:t>
            </a:r>
            <a:endParaRPr lang="es-ES" sz="1400" dirty="0" smtClean="0"/>
          </a:p>
          <a:p>
            <a:r>
              <a:rPr lang="es-ES" sz="1400" dirty="0" smtClean="0"/>
              <a:t>D</a:t>
            </a:r>
            <a:r>
              <a:rPr lang="es-ES" sz="1400" dirty="0"/>
              <a:t>. </a:t>
            </a:r>
            <a:r>
              <a:rPr lang="es-ES" sz="1400" dirty="0" err="1" smtClean="0"/>
              <a:t>Pennicard</a:t>
            </a:r>
            <a:r>
              <a:rPr lang="es-ES" sz="1400" dirty="0" smtClean="0"/>
              <a:t>, </a:t>
            </a:r>
            <a:r>
              <a:rPr lang="es-ES" sz="1400" dirty="0" err="1" smtClean="0"/>
              <a:t>Fluence</a:t>
            </a:r>
            <a:r>
              <a:rPr lang="es-ES" sz="1400" dirty="0" smtClean="0"/>
              <a:t>=1E14</a:t>
            </a:r>
            <a:endParaRPr lang="es-ES" sz="1400" dirty="0"/>
          </a:p>
          <a:p>
            <a:r>
              <a:rPr lang="es-ES" sz="1400" dirty="0" err="1"/>
              <a:t>Physics</a:t>
            </a:r>
            <a:r>
              <a:rPr lang="es-ES" sz="1400" dirty="0"/>
              <a:t> (material="</a:t>
            </a:r>
            <a:r>
              <a:rPr lang="es-ES" sz="1400" dirty="0" err="1"/>
              <a:t>Silicon</a:t>
            </a:r>
            <a:r>
              <a:rPr lang="es-ES" sz="1400" dirty="0"/>
              <a:t>") {</a:t>
            </a:r>
          </a:p>
          <a:p>
            <a:r>
              <a:rPr lang="es-ES" sz="1400" dirty="0"/>
              <a:t># </a:t>
            </a:r>
            <a:r>
              <a:rPr lang="es-ES" sz="1400" dirty="0" err="1"/>
              <a:t>Putting</a:t>
            </a:r>
            <a:r>
              <a:rPr lang="es-ES" sz="1400" dirty="0"/>
              <a:t> </a:t>
            </a:r>
            <a:r>
              <a:rPr lang="es-ES" sz="1400" dirty="0" err="1"/>
              <a:t>traps</a:t>
            </a:r>
            <a:r>
              <a:rPr lang="es-ES" sz="1400" dirty="0"/>
              <a:t> in </a:t>
            </a:r>
            <a:r>
              <a:rPr lang="es-ES" sz="1400" dirty="0" err="1"/>
              <a:t>silicon</a:t>
            </a:r>
            <a:r>
              <a:rPr lang="es-ES" sz="1400" dirty="0"/>
              <a:t> </a:t>
            </a:r>
            <a:r>
              <a:rPr lang="es-ES" sz="1400" dirty="0" err="1"/>
              <a:t>region</a:t>
            </a:r>
            <a:r>
              <a:rPr lang="es-ES" sz="1400" dirty="0"/>
              <a:t> </a:t>
            </a:r>
            <a:r>
              <a:rPr lang="es-ES" sz="1400" dirty="0" err="1"/>
              <a:t>only</a:t>
            </a:r>
            <a:endParaRPr lang="es-ES" sz="1400" dirty="0"/>
          </a:p>
          <a:p>
            <a:r>
              <a:rPr lang="es-ES" sz="1400" dirty="0"/>
              <a:t># </a:t>
            </a:r>
            <a:r>
              <a:rPr lang="es-ES" sz="1400" dirty="0" err="1"/>
              <a:t>Modified</a:t>
            </a:r>
            <a:r>
              <a:rPr lang="es-ES" sz="1400" dirty="0"/>
              <a:t> Perugia </a:t>
            </a:r>
            <a:r>
              <a:rPr lang="es-ES" sz="1400" dirty="0" err="1"/>
              <a:t>model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</a:t>
            </a:r>
            <a:r>
              <a:rPr lang="es-ES" sz="1400" dirty="0" err="1"/>
              <a:t>trapping</a:t>
            </a:r>
            <a:r>
              <a:rPr lang="es-ES" sz="1400" dirty="0"/>
              <a:t> times at </a:t>
            </a:r>
            <a:r>
              <a:rPr lang="es-ES" sz="1400" dirty="0" err="1"/>
              <a:t>reported</a:t>
            </a:r>
            <a:r>
              <a:rPr lang="es-ES" sz="1400" dirty="0"/>
              <a:t> </a:t>
            </a:r>
            <a:r>
              <a:rPr lang="es-ES" sz="1400" dirty="0" err="1"/>
              <a:t>value</a:t>
            </a:r>
            <a:endParaRPr lang="es-ES" sz="1400" dirty="0"/>
          </a:p>
          <a:p>
            <a:r>
              <a:rPr lang="es-ES" sz="1400" dirty="0"/>
              <a:t>     </a:t>
            </a:r>
            <a:r>
              <a:rPr lang="es-ES" sz="1400" dirty="0" err="1"/>
              <a:t>Traps</a:t>
            </a:r>
            <a:r>
              <a:rPr lang="es-ES" sz="1400" dirty="0"/>
              <a:t> (</a:t>
            </a:r>
          </a:p>
          <a:p>
            <a:r>
              <a:rPr lang="es-ES" sz="1400" dirty="0"/>
              <a:t>       (</a:t>
            </a:r>
            <a:r>
              <a:rPr lang="es-ES" sz="1400" dirty="0" err="1"/>
              <a:t>Acceptor</a:t>
            </a:r>
            <a:r>
              <a:rPr lang="es-ES" sz="1400" dirty="0"/>
              <a:t> </a:t>
            </a:r>
            <a:r>
              <a:rPr lang="es-ES" sz="1400" dirty="0" err="1"/>
              <a:t>Level</a:t>
            </a:r>
            <a:r>
              <a:rPr lang="es-ES" sz="1400" dirty="0"/>
              <a:t> </a:t>
            </a:r>
            <a:r>
              <a:rPr lang="es-ES" sz="1400" dirty="0" err="1"/>
              <a:t>EnergyMid</a:t>
            </a:r>
            <a:r>
              <a:rPr lang="es-ES" sz="1400" dirty="0"/>
              <a:t>=0.42 </a:t>
            </a:r>
            <a:r>
              <a:rPr lang="es-ES" sz="1400" dirty="0" err="1"/>
              <a:t>fromCondBand</a:t>
            </a:r>
            <a:r>
              <a:rPr lang="es-ES" sz="1400" dirty="0"/>
              <a:t>  </a:t>
            </a:r>
            <a:r>
              <a:rPr lang="es-ES" sz="1400" dirty="0" err="1"/>
              <a:t>Conc</a:t>
            </a:r>
            <a:r>
              <a:rPr lang="es-ES" sz="1400" dirty="0"/>
              <a:t>=1.1613E14 </a:t>
            </a:r>
            <a:r>
              <a:rPr lang="es-ES" sz="1400" dirty="0" err="1"/>
              <a:t>Randomize</a:t>
            </a:r>
            <a:r>
              <a:rPr lang="es-ES" sz="1400" dirty="0"/>
              <a:t>=0.29 </a:t>
            </a:r>
            <a:r>
              <a:rPr lang="es-ES" sz="1400" dirty="0" err="1"/>
              <a:t>eXsection</a:t>
            </a:r>
            <a:r>
              <a:rPr lang="es-ES" sz="1400" dirty="0"/>
              <a:t>=9.5E-15 </a:t>
            </a:r>
            <a:r>
              <a:rPr lang="es-ES" sz="1400" dirty="0" err="1"/>
              <a:t>hXsection</a:t>
            </a:r>
            <a:r>
              <a:rPr lang="es-ES" sz="1400" dirty="0"/>
              <a:t>=9.5E-14) #</a:t>
            </a:r>
            <a:r>
              <a:rPr lang="es-ES" sz="1400" dirty="0" err="1"/>
              <a:t>Conc</a:t>
            </a:r>
            <a:r>
              <a:rPr lang="es-ES" sz="1400" dirty="0"/>
              <a:t>=</a:t>
            </a:r>
            <a:r>
              <a:rPr lang="es-ES" sz="1400" dirty="0" err="1"/>
              <a:t>Fluence</a:t>
            </a:r>
            <a:r>
              <a:rPr lang="es-ES" sz="1400" dirty="0"/>
              <a:t>*1.1613</a:t>
            </a:r>
          </a:p>
          <a:p>
            <a:r>
              <a:rPr lang="es-ES" sz="1400" dirty="0"/>
              <a:t>       (</a:t>
            </a:r>
            <a:r>
              <a:rPr lang="es-ES" sz="1400" dirty="0" err="1"/>
              <a:t>Acceptor</a:t>
            </a:r>
            <a:r>
              <a:rPr lang="es-ES" sz="1400" dirty="0"/>
              <a:t> </a:t>
            </a:r>
            <a:r>
              <a:rPr lang="es-ES" sz="1400" dirty="0" err="1"/>
              <a:t>Level</a:t>
            </a:r>
            <a:r>
              <a:rPr lang="es-ES" sz="1400" dirty="0"/>
              <a:t> </a:t>
            </a:r>
            <a:r>
              <a:rPr lang="es-ES" sz="1400" dirty="0" err="1"/>
              <a:t>EnergyMid</a:t>
            </a:r>
            <a:r>
              <a:rPr lang="es-ES" sz="1400" dirty="0"/>
              <a:t>=0.46 </a:t>
            </a:r>
            <a:r>
              <a:rPr lang="es-ES" sz="1400" dirty="0" err="1"/>
              <a:t>fromCondBand</a:t>
            </a:r>
            <a:r>
              <a:rPr lang="es-ES" sz="1400" dirty="0"/>
              <a:t> </a:t>
            </a:r>
            <a:r>
              <a:rPr lang="es-ES" sz="1400" dirty="0" err="1"/>
              <a:t>Conc</a:t>
            </a:r>
            <a:r>
              <a:rPr lang="es-ES" sz="1400" dirty="0"/>
              <a:t>=0.9E14 </a:t>
            </a:r>
            <a:r>
              <a:rPr lang="es-ES" sz="1400" dirty="0" err="1"/>
              <a:t>Randomize</a:t>
            </a:r>
            <a:r>
              <a:rPr lang="es-ES" sz="1400" dirty="0"/>
              <a:t>=0.23 </a:t>
            </a:r>
            <a:r>
              <a:rPr lang="es-ES" sz="1400" dirty="0" err="1"/>
              <a:t>eXsection</a:t>
            </a:r>
            <a:r>
              <a:rPr lang="es-ES" sz="1400" dirty="0"/>
              <a:t>=5E-15 </a:t>
            </a:r>
            <a:r>
              <a:rPr lang="es-ES" sz="1400" dirty="0" err="1"/>
              <a:t>hXsection</a:t>
            </a:r>
            <a:r>
              <a:rPr lang="es-ES" sz="1400" dirty="0"/>
              <a:t>=5E-14 ) #</a:t>
            </a:r>
            <a:r>
              <a:rPr lang="es-ES" sz="1400" dirty="0" err="1"/>
              <a:t>Conc</a:t>
            </a:r>
            <a:r>
              <a:rPr lang="es-ES" sz="1400" dirty="0"/>
              <a:t>=</a:t>
            </a:r>
            <a:r>
              <a:rPr lang="es-ES" sz="1400" dirty="0" err="1"/>
              <a:t>Fluence</a:t>
            </a:r>
            <a:r>
              <a:rPr lang="es-ES" sz="1400" dirty="0"/>
              <a:t>*0.9</a:t>
            </a:r>
          </a:p>
          <a:p>
            <a:r>
              <a:rPr lang="es-ES" sz="1400" dirty="0"/>
              <a:t>       (</a:t>
            </a:r>
            <a:r>
              <a:rPr lang="es-ES" sz="1400" dirty="0" err="1"/>
              <a:t>Donor</a:t>
            </a:r>
            <a:r>
              <a:rPr lang="es-ES" sz="1400" dirty="0"/>
              <a:t> </a:t>
            </a:r>
            <a:r>
              <a:rPr lang="es-ES" sz="1400" dirty="0" err="1"/>
              <a:t>Level</a:t>
            </a:r>
            <a:r>
              <a:rPr lang="es-ES" sz="1400" dirty="0"/>
              <a:t> </a:t>
            </a:r>
            <a:r>
              <a:rPr lang="es-ES" sz="1400" dirty="0" err="1"/>
              <a:t>EnergyMid</a:t>
            </a:r>
            <a:r>
              <a:rPr lang="es-ES" sz="1400" dirty="0"/>
              <a:t>=0.36 </a:t>
            </a:r>
            <a:r>
              <a:rPr lang="es-ES" sz="1400" dirty="0" err="1"/>
              <a:t>fromValBand</a:t>
            </a:r>
            <a:r>
              <a:rPr lang="es-ES" sz="1400" dirty="0"/>
              <a:t>  </a:t>
            </a:r>
            <a:r>
              <a:rPr lang="es-ES" sz="1400" dirty="0" err="1"/>
              <a:t>Conc</a:t>
            </a:r>
            <a:r>
              <a:rPr lang="es-ES" sz="1400" dirty="0"/>
              <a:t>=0.9E14 </a:t>
            </a:r>
            <a:r>
              <a:rPr lang="es-ES" sz="1400" dirty="0" err="1"/>
              <a:t>Randomize</a:t>
            </a:r>
            <a:r>
              <a:rPr lang="es-ES" sz="1400" dirty="0"/>
              <a:t>=0.31 </a:t>
            </a:r>
            <a:r>
              <a:rPr lang="es-ES" sz="1400" dirty="0" err="1"/>
              <a:t>eXsection</a:t>
            </a:r>
            <a:r>
              <a:rPr lang="es-ES" sz="1400" dirty="0"/>
              <a:t>=3.23E-13 </a:t>
            </a:r>
            <a:r>
              <a:rPr lang="es-ES" sz="1400" dirty="0" err="1"/>
              <a:t>hXsection</a:t>
            </a:r>
            <a:r>
              <a:rPr lang="es-ES" sz="1400" dirty="0"/>
              <a:t>=3.23E-14 ) #</a:t>
            </a:r>
            <a:r>
              <a:rPr lang="es-ES" sz="1400" dirty="0" err="1"/>
              <a:t>Conc</a:t>
            </a:r>
            <a:r>
              <a:rPr lang="es-ES" sz="1400" dirty="0"/>
              <a:t>=</a:t>
            </a:r>
            <a:r>
              <a:rPr lang="es-ES" sz="1400" dirty="0" err="1"/>
              <a:t>Fluence</a:t>
            </a:r>
            <a:r>
              <a:rPr lang="es-ES" sz="1400" dirty="0"/>
              <a:t>*0.9   </a:t>
            </a:r>
          </a:p>
          <a:p>
            <a:r>
              <a:rPr lang="es-ES" sz="1400" dirty="0"/>
              <a:t>       ) </a:t>
            </a:r>
          </a:p>
          <a:p>
            <a:r>
              <a:rPr lang="es-ES" sz="1400" dirty="0"/>
              <a:t>}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3001" y="1699733"/>
            <a:ext cx="4366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Pennicard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valid</a:t>
            </a:r>
            <a:r>
              <a:rPr lang="es-ES" dirty="0" smtClean="0"/>
              <a:t> up to 1e14 </a:t>
            </a:r>
            <a:r>
              <a:rPr lang="es-ES" dirty="0" err="1" smtClean="0"/>
              <a:t>n</a:t>
            </a:r>
            <a:r>
              <a:rPr lang="es-ES" baseline="-25000" dirty="0" err="1" smtClean="0"/>
              <a:t>eq</a:t>
            </a:r>
            <a:r>
              <a:rPr lang="es-ES" dirty="0" smtClean="0"/>
              <a:t>/cm</a:t>
            </a:r>
            <a:r>
              <a:rPr lang="es-ES" baseline="30000" dirty="0" smtClean="0"/>
              <a:t>2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shows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C00000"/>
                </a:solidFill>
              </a:rPr>
              <a:t>LGAD </a:t>
            </a:r>
            <a:r>
              <a:rPr lang="es-ES" b="1" dirty="0" err="1" smtClean="0">
                <a:solidFill>
                  <a:srgbClr val="C00000"/>
                </a:solidFill>
              </a:rPr>
              <a:t>does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not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experiment</a:t>
            </a:r>
            <a:r>
              <a:rPr lang="es-ES" b="1" dirty="0" smtClean="0">
                <a:solidFill>
                  <a:srgbClr val="C00000"/>
                </a:solidFill>
              </a:rPr>
              <a:t> a </a:t>
            </a:r>
            <a:r>
              <a:rPr lang="es-ES" b="1" dirty="0" err="1" smtClean="0">
                <a:solidFill>
                  <a:srgbClr val="C00000"/>
                </a:solidFill>
              </a:rPr>
              <a:t>significative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gain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reduction</a:t>
            </a:r>
            <a:r>
              <a:rPr lang="es-ES" b="1" dirty="0" smtClean="0">
                <a:solidFill>
                  <a:srgbClr val="C00000"/>
                </a:solidFill>
              </a:rPr>
              <a:t> up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to 1e14</a:t>
            </a:r>
            <a:r>
              <a:rPr lang="es-ES" dirty="0" smtClean="0"/>
              <a:t>. At 1e14, </a:t>
            </a:r>
            <a:r>
              <a:rPr lang="es-ES" dirty="0" err="1" smtClean="0"/>
              <a:t>gain</a:t>
            </a:r>
            <a:r>
              <a:rPr lang="es-ES" dirty="0" smtClean="0"/>
              <a:t> </a:t>
            </a:r>
            <a:r>
              <a:rPr lang="es-ES" dirty="0" err="1" smtClean="0"/>
              <a:t>decreases</a:t>
            </a:r>
            <a:r>
              <a:rPr lang="es-ES" dirty="0" smtClean="0"/>
              <a:t> 29%.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389088" y="632344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LGAD 400V </a:t>
            </a:r>
            <a:r>
              <a:rPr lang="es-ES" dirty="0" err="1" smtClean="0"/>
              <a:t>Bias</a:t>
            </a:r>
            <a:endParaRPr lang="es-ES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89090"/>
              </p:ext>
            </p:extLst>
          </p:nvPr>
        </p:nvGraphicFramePr>
        <p:xfrm>
          <a:off x="4283617" y="1394972"/>
          <a:ext cx="18807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370"/>
                <a:gridCol w="940370"/>
              </a:tblGrid>
              <a:tr h="314438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Fluence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Gain</a:t>
                      </a:r>
                      <a:endParaRPr lang="es-ES" dirty="0"/>
                    </a:p>
                  </a:txBody>
                  <a:tcPr/>
                </a:tc>
              </a:tr>
              <a:tr h="31443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4,80</a:t>
                      </a:r>
                      <a:endParaRPr lang="es-ES" dirty="0"/>
                    </a:p>
                  </a:txBody>
                  <a:tcPr/>
                </a:tc>
              </a:tr>
              <a:tr h="314438">
                <a:tc>
                  <a:txBody>
                    <a:bodyPr/>
                    <a:lstStyle/>
                    <a:p>
                      <a:r>
                        <a:rPr lang="es-ES" dirty="0" smtClean="0"/>
                        <a:t>1e12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4,72</a:t>
                      </a:r>
                      <a:endParaRPr lang="es-ES" dirty="0"/>
                    </a:p>
                  </a:txBody>
                  <a:tcPr/>
                </a:tc>
              </a:tr>
              <a:tr h="314438">
                <a:tc>
                  <a:txBody>
                    <a:bodyPr/>
                    <a:lstStyle/>
                    <a:p>
                      <a:r>
                        <a:rPr lang="es-ES" dirty="0" smtClean="0"/>
                        <a:t>1e13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4,54</a:t>
                      </a:r>
                      <a:endParaRPr lang="es-ES" dirty="0"/>
                    </a:p>
                  </a:txBody>
                  <a:tcPr/>
                </a:tc>
              </a:tr>
              <a:tr h="314438">
                <a:tc>
                  <a:txBody>
                    <a:bodyPr/>
                    <a:lstStyle/>
                    <a:p>
                      <a:r>
                        <a:rPr lang="es-ES" dirty="0" smtClean="0"/>
                        <a:t>1e14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3,36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9133855" y="6033095"/>
            <a:ext cx="305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(Reference </a:t>
            </a:r>
            <a:r>
              <a:rPr lang="es-ES" dirty="0" err="1" smtClean="0"/>
              <a:t>PiN</a:t>
            </a:r>
            <a:r>
              <a:rPr lang="es-ES" dirty="0" smtClean="0"/>
              <a:t> </a:t>
            </a:r>
            <a:r>
              <a:rPr lang="es-ES" dirty="0" err="1" smtClean="0"/>
              <a:t>Charge</a:t>
            </a:r>
            <a:r>
              <a:rPr lang="es-ES" dirty="0" smtClean="0"/>
              <a:t> 50.9 </a:t>
            </a:r>
            <a:r>
              <a:rPr lang="es-ES" dirty="0" err="1" smtClean="0"/>
              <a:t>fC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33" y="885825"/>
            <a:ext cx="7933743" cy="5497618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-62753" y="420540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 </a:t>
            </a:r>
          </a:p>
          <a:p>
            <a:r>
              <a:rPr lang="es-ES" sz="1800" b="1" dirty="0" err="1">
                <a:latin typeface="Calibri" panose="020F0502020204030204" pitchFamily="34" charset="0"/>
              </a:rPr>
              <a:t>Pulsed</a:t>
            </a:r>
            <a:r>
              <a:rPr lang="es-ES" sz="1800" b="1" dirty="0">
                <a:latin typeface="Calibri" panose="020F0502020204030204" pitchFamily="34" charset="0"/>
              </a:rPr>
              <a:t> red laser </a:t>
            </a:r>
            <a:r>
              <a:rPr lang="es-ES" sz="1800" b="1" dirty="0" err="1">
                <a:latin typeface="Calibri" panose="020F0502020204030204" pitchFamily="34" charset="0"/>
              </a:rPr>
              <a:t>transient</a:t>
            </a:r>
            <a:r>
              <a:rPr lang="es-ES" sz="1800" b="1" dirty="0">
                <a:latin typeface="Calibri" panose="020F0502020204030204" pitchFamily="34" charset="0"/>
              </a:rPr>
              <a:t>, </a:t>
            </a:r>
            <a:r>
              <a:rPr lang="es-ES" sz="1800" b="1" dirty="0" err="1">
                <a:latin typeface="Calibri" panose="020F0502020204030204" pitchFamily="34" charset="0"/>
              </a:rPr>
              <a:t>current</a:t>
            </a:r>
            <a:r>
              <a:rPr lang="es-ES" sz="1800" b="1" dirty="0">
                <a:latin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</a:rPr>
              <a:t>amp</a:t>
            </a:r>
            <a:r>
              <a:rPr lang="es-ES" sz="1800" b="1" dirty="0">
                <a:latin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</a:rPr>
              <a:t>readout</a:t>
            </a:r>
            <a:r>
              <a:rPr lang="es-ES" sz="1800" b="1" dirty="0">
                <a:latin typeface="Calibri" panose="020F0502020204030204" pitchFamily="34" charset="0"/>
              </a:rPr>
              <a:t> (</a:t>
            </a:r>
            <a:r>
              <a:rPr lang="es-ES" sz="1800" b="1" dirty="0" err="1">
                <a:latin typeface="Calibri" panose="020F0502020204030204" pitchFamily="34" charset="0"/>
              </a:rPr>
              <a:t>gain</a:t>
            </a:r>
            <a:r>
              <a:rPr lang="es-ES" sz="1800" b="1" dirty="0">
                <a:latin typeface="Calibri" panose="020F0502020204030204" pitchFamily="34" charset="0"/>
              </a:rPr>
              <a:t>=1)</a:t>
            </a:r>
          </a:p>
          <a:p>
            <a:r>
              <a:rPr lang="es-ES" sz="1800" b="1" u="sng" dirty="0" smtClean="0">
                <a:latin typeface="Calibri" panose="020F0502020204030204" pitchFamily="34" charset="0"/>
              </a:rPr>
              <a:t>CMS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Neutron</a:t>
            </a:r>
            <a:r>
              <a:rPr lang="es-ES" sz="1800" b="1" u="sng" dirty="0" smtClean="0">
                <a:latin typeface="Calibri" panose="020F0502020204030204" pitchFamily="34" charset="0"/>
              </a:rPr>
              <a:t>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Damage</a:t>
            </a:r>
            <a:r>
              <a:rPr lang="es-ES" sz="1800" b="1" u="sng" dirty="0" smtClean="0">
                <a:latin typeface="Calibri" panose="020F0502020204030204" pitchFamily="34" charset="0"/>
              </a:rPr>
              <a:t>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Model</a:t>
            </a:r>
            <a:endParaRPr lang="es-ES" sz="1800" b="1" u="sng" dirty="0" smtClean="0"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-62753" y="3336455"/>
            <a:ext cx="52776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##   </a:t>
            </a:r>
            <a:r>
              <a:rPr lang="es-ES" sz="1600" dirty="0" err="1"/>
              <a:t>Putting</a:t>
            </a:r>
            <a:r>
              <a:rPr lang="es-ES" sz="1600" dirty="0"/>
              <a:t> </a:t>
            </a:r>
            <a:r>
              <a:rPr lang="es-ES" sz="1600" dirty="0" err="1"/>
              <a:t>traps</a:t>
            </a:r>
            <a:r>
              <a:rPr lang="es-ES" sz="1600" dirty="0"/>
              <a:t> in </a:t>
            </a:r>
            <a:r>
              <a:rPr lang="es-ES" sz="1600" dirty="0" err="1"/>
              <a:t>Silicon</a:t>
            </a:r>
            <a:r>
              <a:rPr lang="es-ES" sz="1600" dirty="0"/>
              <a:t> </a:t>
            </a:r>
            <a:r>
              <a:rPr lang="es-ES" sz="1600" dirty="0" err="1"/>
              <a:t>region</a:t>
            </a:r>
            <a:r>
              <a:rPr lang="es-ES" sz="1600" dirty="0"/>
              <a:t> </a:t>
            </a:r>
            <a:r>
              <a:rPr lang="es-ES" sz="1600" dirty="0" err="1"/>
              <a:t>only</a:t>
            </a:r>
            <a:endParaRPr lang="es-ES" sz="1600" dirty="0"/>
          </a:p>
          <a:p>
            <a:r>
              <a:rPr lang="es-ES" sz="1600" dirty="0"/>
              <a:t>##   </a:t>
            </a:r>
            <a:r>
              <a:rPr lang="es-ES" sz="1600" dirty="0" err="1"/>
              <a:t>Trap</a:t>
            </a:r>
            <a:r>
              <a:rPr lang="es-ES" sz="1600" dirty="0"/>
              <a:t> </a:t>
            </a:r>
            <a:r>
              <a:rPr lang="es-ES" sz="1600" dirty="0" err="1"/>
              <a:t>concentrations</a:t>
            </a:r>
            <a:r>
              <a:rPr lang="es-ES" sz="1600" dirty="0"/>
              <a:t> </a:t>
            </a:r>
            <a:r>
              <a:rPr lang="es-ES" sz="1600" dirty="0" err="1"/>
              <a:t>found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CMS </a:t>
            </a:r>
            <a:r>
              <a:rPr lang="es-ES" sz="1600" dirty="0" err="1"/>
              <a:t>Two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  <a:r>
              <a:rPr lang="es-ES" sz="1600" dirty="0" err="1"/>
              <a:t>neutrons</a:t>
            </a:r>
            <a:endParaRPr lang="es-ES" sz="1600" dirty="0"/>
          </a:p>
          <a:p>
            <a:r>
              <a:rPr lang="es-ES" sz="1600" dirty="0"/>
              <a:t>#</a:t>
            </a:r>
            <a:r>
              <a:rPr lang="es-ES" sz="1600" dirty="0" err="1"/>
              <a:t>Fluence</a:t>
            </a:r>
            <a:r>
              <a:rPr lang="es-ES" sz="1600" dirty="0"/>
              <a:t>=1E14</a:t>
            </a:r>
          </a:p>
          <a:p>
            <a:r>
              <a:rPr lang="es-ES" sz="1600" dirty="0" err="1"/>
              <a:t>Physics</a:t>
            </a:r>
            <a:r>
              <a:rPr lang="es-ES" sz="1600" dirty="0"/>
              <a:t> (material="</a:t>
            </a:r>
            <a:r>
              <a:rPr lang="es-ES" sz="1600" dirty="0" err="1"/>
              <a:t>Silicon</a:t>
            </a:r>
            <a:r>
              <a:rPr lang="es-ES" sz="1600" dirty="0"/>
              <a:t>") {</a:t>
            </a:r>
          </a:p>
          <a:p>
            <a:r>
              <a:rPr lang="es-ES" sz="1600" dirty="0"/>
              <a:t># </a:t>
            </a:r>
            <a:r>
              <a:rPr lang="es-ES" sz="1600" dirty="0" err="1"/>
              <a:t>Putting</a:t>
            </a:r>
            <a:r>
              <a:rPr lang="es-ES" sz="1600" dirty="0"/>
              <a:t> </a:t>
            </a:r>
            <a:r>
              <a:rPr lang="es-ES" sz="1600" dirty="0" err="1"/>
              <a:t>traps</a:t>
            </a:r>
            <a:r>
              <a:rPr lang="es-ES" sz="1600" dirty="0"/>
              <a:t> in </a:t>
            </a:r>
            <a:r>
              <a:rPr lang="es-ES" sz="1600" dirty="0" err="1"/>
              <a:t>silicon</a:t>
            </a:r>
            <a:r>
              <a:rPr lang="es-ES" sz="1600" dirty="0"/>
              <a:t> </a:t>
            </a:r>
            <a:r>
              <a:rPr lang="es-ES" sz="1600" dirty="0" err="1"/>
              <a:t>region</a:t>
            </a:r>
            <a:r>
              <a:rPr lang="es-ES" sz="1600" dirty="0"/>
              <a:t> </a:t>
            </a:r>
            <a:r>
              <a:rPr lang="es-ES" sz="1600" dirty="0" err="1"/>
              <a:t>only</a:t>
            </a:r>
            <a:endParaRPr lang="es-ES" sz="1600" dirty="0"/>
          </a:p>
          <a:p>
            <a:r>
              <a:rPr lang="es-ES" sz="1600" dirty="0"/>
              <a:t>     </a:t>
            </a:r>
            <a:r>
              <a:rPr lang="es-ES" sz="1600" dirty="0" err="1"/>
              <a:t>Traps</a:t>
            </a:r>
            <a:r>
              <a:rPr lang="es-ES" sz="1600" dirty="0"/>
              <a:t> (</a:t>
            </a:r>
          </a:p>
          <a:p>
            <a:r>
              <a:rPr lang="es-ES" sz="1600" dirty="0"/>
              <a:t>       (</a:t>
            </a:r>
            <a:r>
              <a:rPr lang="es-ES" sz="1600" dirty="0" err="1"/>
              <a:t>Acceptor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  <a:r>
              <a:rPr lang="es-ES" sz="1600" dirty="0" err="1"/>
              <a:t>EnergyMid</a:t>
            </a:r>
            <a:r>
              <a:rPr lang="es-ES" sz="1600" dirty="0"/>
              <a:t>=0.525 </a:t>
            </a:r>
            <a:r>
              <a:rPr lang="es-ES" sz="1600" dirty="0" err="1"/>
              <a:t>fromCondBand</a:t>
            </a:r>
            <a:r>
              <a:rPr lang="es-ES" sz="1600" dirty="0"/>
              <a:t>  </a:t>
            </a:r>
            <a:r>
              <a:rPr lang="es-ES" sz="1600" dirty="0" err="1"/>
              <a:t>Conc</a:t>
            </a:r>
            <a:r>
              <a:rPr lang="es-ES" sz="1600" dirty="0"/>
              <a:t>=1.55E14  </a:t>
            </a:r>
            <a:r>
              <a:rPr lang="es-ES" sz="1600" dirty="0" err="1"/>
              <a:t>eXsection</a:t>
            </a:r>
            <a:r>
              <a:rPr lang="es-ES" sz="1600" dirty="0"/>
              <a:t>=1.2E-14 </a:t>
            </a:r>
            <a:r>
              <a:rPr lang="es-ES" sz="1600" dirty="0" err="1"/>
              <a:t>hXsection</a:t>
            </a:r>
            <a:r>
              <a:rPr lang="es-ES" sz="1600" dirty="0"/>
              <a:t>=1.2E-14) </a:t>
            </a:r>
          </a:p>
          <a:p>
            <a:r>
              <a:rPr lang="es-ES" sz="1600" dirty="0"/>
              <a:t>       (</a:t>
            </a:r>
            <a:r>
              <a:rPr lang="es-ES" sz="1600" dirty="0" err="1"/>
              <a:t>Donor</a:t>
            </a:r>
            <a:r>
              <a:rPr lang="es-ES" sz="1600" dirty="0"/>
              <a:t>   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  <a:r>
              <a:rPr lang="es-ES" sz="1600" dirty="0" err="1"/>
              <a:t>EnergyMid</a:t>
            </a:r>
            <a:r>
              <a:rPr lang="es-ES" sz="1600" dirty="0"/>
              <a:t>=0.48  </a:t>
            </a:r>
            <a:r>
              <a:rPr lang="es-ES" sz="1600" dirty="0" err="1"/>
              <a:t>fromValBand</a:t>
            </a:r>
            <a:r>
              <a:rPr lang="es-ES" sz="1600" dirty="0"/>
              <a:t>   </a:t>
            </a:r>
            <a:r>
              <a:rPr lang="es-ES" sz="1600" dirty="0" err="1"/>
              <a:t>Conc</a:t>
            </a:r>
            <a:r>
              <a:rPr lang="es-ES" sz="1600" dirty="0"/>
              <a:t>=1.395E14 </a:t>
            </a:r>
            <a:r>
              <a:rPr lang="es-ES" sz="1600" dirty="0" err="1"/>
              <a:t>eXsection</a:t>
            </a:r>
            <a:r>
              <a:rPr lang="es-ES" sz="1600" dirty="0"/>
              <a:t>=1.2E-14 </a:t>
            </a:r>
            <a:r>
              <a:rPr lang="es-ES" sz="1600" dirty="0" err="1"/>
              <a:t>hXsection</a:t>
            </a:r>
            <a:r>
              <a:rPr lang="es-ES" sz="1600" dirty="0"/>
              <a:t>=1.2E-14)    </a:t>
            </a:r>
          </a:p>
          <a:p>
            <a:r>
              <a:rPr lang="es-ES" sz="1600" dirty="0"/>
              <a:t>       ) </a:t>
            </a:r>
          </a:p>
          <a:p>
            <a:r>
              <a:rPr lang="es-ES" sz="1600" dirty="0"/>
              <a:t>}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94065"/>
              </p:ext>
            </p:extLst>
          </p:nvPr>
        </p:nvGraphicFramePr>
        <p:xfrm>
          <a:off x="701809" y="1444035"/>
          <a:ext cx="3748566" cy="1810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522"/>
                <a:gridCol w="1249522"/>
                <a:gridCol w="1249522"/>
              </a:tblGrid>
              <a:tr h="63772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Fluence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Charge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baseline="0" dirty="0" err="1" smtClean="0"/>
                        <a:t>fC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Gain</a:t>
                      </a:r>
                      <a:endParaRPr lang="es-ES" dirty="0"/>
                    </a:p>
                  </a:txBody>
                  <a:tcPr/>
                </a:tc>
              </a:tr>
              <a:tr h="390769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244,0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4,80</a:t>
                      </a:r>
                      <a:endParaRPr lang="es-ES" dirty="0"/>
                    </a:p>
                  </a:txBody>
                  <a:tcPr/>
                </a:tc>
              </a:tr>
              <a:tr h="390769">
                <a:tc>
                  <a:txBody>
                    <a:bodyPr/>
                    <a:lstStyle/>
                    <a:p>
                      <a:r>
                        <a:rPr lang="es-ES" dirty="0" smtClean="0"/>
                        <a:t>1e14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186,1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3,66</a:t>
                      </a:r>
                      <a:endParaRPr lang="es-ES" dirty="0"/>
                    </a:p>
                  </a:txBody>
                  <a:tcPr/>
                </a:tc>
              </a:tr>
              <a:tr h="390769">
                <a:tc>
                  <a:txBody>
                    <a:bodyPr/>
                    <a:lstStyle/>
                    <a:p>
                      <a:r>
                        <a:rPr lang="es-ES" dirty="0" smtClean="0"/>
                        <a:t>1e15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30,7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0,60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4 Conector recto"/>
          <p:cNvCxnSpPr/>
          <p:nvPr/>
        </p:nvCxnSpPr>
        <p:spPr>
          <a:xfrm flipH="1" flipV="1">
            <a:off x="5011838" y="4687747"/>
            <a:ext cx="6458673" cy="46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7208322" y="3687992"/>
            <a:ext cx="17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 </a:t>
            </a:r>
            <a:r>
              <a:rPr lang="es-ES" dirty="0" err="1" smtClean="0"/>
              <a:t>DIODE</a:t>
            </a:r>
            <a:endParaRPr lang="es-ES" dirty="0" smtClean="0"/>
          </a:p>
          <a:p>
            <a:r>
              <a:rPr lang="es-ES" dirty="0" smtClean="0"/>
              <a:t>Non  </a:t>
            </a:r>
            <a:r>
              <a:rPr lang="es-ES" dirty="0" err="1" smtClean="0"/>
              <a:t>Irradiated</a:t>
            </a:r>
            <a:endParaRPr lang="es-ES_tradnl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8087096" y="4334323"/>
            <a:ext cx="166608" cy="353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51" y="800098"/>
            <a:ext cx="7922868" cy="5490082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 </a:t>
            </a:r>
          </a:p>
          <a:p>
            <a:r>
              <a:rPr lang="es-ES" sz="1800" b="1" dirty="0" err="1">
                <a:latin typeface="Calibri" panose="020F0502020204030204" pitchFamily="34" charset="0"/>
              </a:rPr>
              <a:t>Pulsed</a:t>
            </a:r>
            <a:r>
              <a:rPr lang="es-ES" sz="1800" b="1" dirty="0">
                <a:latin typeface="Calibri" panose="020F0502020204030204" pitchFamily="34" charset="0"/>
              </a:rPr>
              <a:t> red laser </a:t>
            </a:r>
            <a:r>
              <a:rPr lang="es-ES" sz="1800" b="1" dirty="0" err="1">
                <a:latin typeface="Calibri" panose="020F0502020204030204" pitchFamily="34" charset="0"/>
              </a:rPr>
              <a:t>transient</a:t>
            </a:r>
            <a:r>
              <a:rPr lang="es-ES" sz="1800" b="1" dirty="0">
                <a:latin typeface="Calibri" panose="020F0502020204030204" pitchFamily="34" charset="0"/>
              </a:rPr>
              <a:t>, </a:t>
            </a:r>
            <a:r>
              <a:rPr lang="es-ES" sz="1800" b="1" dirty="0" err="1">
                <a:latin typeface="Calibri" panose="020F0502020204030204" pitchFamily="34" charset="0"/>
              </a:rPr>
              <a:t>current</a:t>
            </a:r>
            <a:r>
              <a:rPr lang="es-ES" sz="1800" b="1" dirty="0">
                <a:latin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</a:rPr>
              <a:t>amp</a:t>
            </a:r>
            <a:r>
              <a:rPr lang="es-ES" sz="1800" b="1" dirty="0">
                <a:latin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</a:rPr>
              <a:t>readout</a:t>
            </a:r>
            <a:r>
              <a:rPr lang="es-ES" sz="1800" b="1" dirty="0">
                <a:latin typeface="Calibri" panose="020F0502020204030204" pitchFamily="34" charset="0"/>
              </a:rPr>
              <a:t> (</a:t>
            </a:r>
            <a:r>
              <a:rPr lang="es-ES" sz="1800" b="1" dirty="0" err="1">
                <a:latin typeface="Calibri" panose="020F0502020204030204" pitchFamily="34" charset="0"/>
              </a:rPr>
              <a:t>gain</a:t>
            </a:r>
            <a:r>
              <a:rPr lang="es-ES" sz="1800" b="1" dirty="0">
                <a:latin typeface="Calibri" panose="020F0502020204030204" pitchFamily="34" charset="0"/>
              </a:rPr>
              <a:t>=1)</a:t>
            </a:r>
          </a:p>
          <a:p>
            <a:r>
              <a:rPr lang="es-ES" sz="1800" b="1" u="sng" dirty="0" smtClean="0">
                <a:latin typeface="Calibri" panose="020F0502020204030204" pitchFamily="34" charset="0"/>
              </a:rPr>
              <a:t>CMS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Proton</a:t>
            </a:r>
            <a:r>
              <a:rPr lang="es-ES" sz="1800" b="1" u="sng" dirty="0" smtClean="0">
                <a:latin typeface="Calibri" panose="020F0502020204030204" pitchFamily="34" charset="0"/>
              </a:rPr>
              <a:t>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Damage</a:t>
            </a:r>
            <a:r>
              <a:rPr lang="es-ES" sz="1800" b="1" u="sng" dirty="0" smtClean="0">
                <a:latin typeface="Calibri" panose="020F0502020204030204" pitchFamily="34" charset="0"/>
              </a:rPr>
              <a:t>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Model</a:t>
            </a:r>
            <a:endParaRPr lang="es-ES" sz="1800" b="1" u="sng" dirty="0" smtClean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3135768"/>
            <a:ext cx="46672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##   </a:t>
            </a:r>
            <a:r>
              <a:rPr lang="es-ES" sz="1600" dirty="0" err="1"/>
              <a:t>Putting</a:t>
            </a:r>
            <a:r>
              <a:rPr lang="es-ES" sz="1600" dirty="0"/>
              <a:t> </a:t>
            </a:r>
            <a:r>
              <a:rPr lang="es-ES" sz="1600" dirty="0" err="1"/>
              <a:t>traps</a:t>
            </a:r>
            <a:r>
              <a:rPr lang="es-ES" sz="1600" dirty="0"/>
              <a:t> in </a:t>
            </a:r>
            <a:r>
              <a:rPr lang="es-ES" sz="1600" dirty="0" err="1"/>
              <a:t>Silicon</a:t>
            </a:r>
            <a:r>
              <a:rPr lang="es-ES" sz="1600" dirty="0"/>
              <a:t> </a:t>
            </a:r>
            <a:r>
              <a:rPr lang="es-ES" sz="1600" dirty="0" err="1"/>
              <a:t>region</a:t>
            </a:r>
            <a:r>
              <a:rPr lang="es-ES" sz="1600" dirty="0"/>
              <a:t> </a:t>
            </a:r>
            <a:r>
              <a:rPr lang="es-ES" sz="1600" dirty="0" err="1"/>
              <a:t>only</a:t>
            </a:r>
            <a:endParaRPr lang="es-ES" sz="1600" dirty="0"/>
          </a:p>
          <a:p>
            <a:r>
              <a:rPr lang="es-ES" sz="1600" dirty="0"/>
              <a:t>##   </a:t>
            </a:r>
            <a:r>
              <a:rPr lang="es-ES" sz="1600" dirty="0" err="1"/>
              <a:t>Trap</a:t>
            </a:r>
            <a:r>
              <a:rPr lang="es-ES" sz="1600" dirty="0"/>
              <a:t> </a:t>
            </a:r>
            <a:r>
              <a:rPr lang="es-ES" sz="1600" dirty="0" err="1"/>
              <a:t>concentrations</a:t>
            </a:r>
            <a:r>
              <a:rPr lang="es-ES" sz="1600" dirty="0"/>
              <a:t> </a:t>
            </a:r>
            <a:r>
              <a:rPr lang="es-ES" sz="1600" dirty="0" err="1"/>
              <a:t>found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CMS </a:t>
            </a:r>
            <a:r>
              <a:rPr lang="es-ES" sz="1600" dirty="0" err="1"/>
              <a:t>Two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  <a:r>
              <a:rPr lang="es-ES" sz="1600" dirty="0" err="1"/>
              <a:t>protons</a:t>
            </a:r>
            <a:endParaRPr lang="es-ES" sz="1600" dirty="0"/>
          </a:p>
          <a:p>
            <a:r>
              <a:rPr lang="es-ES" sz="1600" dirty="0"/>
              <a:t>#</a:t>
            </a:r>
            <a:r>
              <a:rPr lang="es-ES" sz="1600" dirty="0" err="1"/>
              <a:t>Fluence</a:t>
            </a:r>
            <a:r>
              <a:rPr lang="es-ES" sz="1600" dirty="0"/>
              <a:t>=1E14</a:t>
            </a:r>
          </a:p>
          <a:p>
            <a:r>
              <a:rPr lang="es-ES" sz="1600" dirty="0" err="1"/>
              <a:t>Physics</a:t>
            </a:r>
            <a:r>
              <a:rPr lang="es-ES" sz="1600" dirty="0"/>
              <a:t> (material="</a:t>
            </a:r>
            <a:r>
              <a:rPr lang="es-ES" sz="1600" dirty="0" err="1"/>
              <a:t>Silicon</a:t>
            </a:r>
            <a:r>
              <a:rPr lang="es-ES" sz="1600" dirty="0"/>
              <a:t>") {</a:t>
            </a:r>
          </a:p>
          <a:p>
            <a:r>
              <a:rPr lang="es-ES" sz="1600" dirty="0"/>
              <a:t># </a:t>
            </a:r>
            <a:r>
              <a:rPr lang="es-ES" sz="1600" dirty="0" err="1"/>
              <a:t>Putting</a:t>
            </a:r>
            <a:r>
              <a:rPr lang="es-ES" sz="1600" dirty="0"/>
              <a:t> </a:t>
            </a:r>
            <a:r>
              <a:rPr lang="es-ES" sz="1600" dirty="0" err="1"/>
              <a:t>traps</a:t>
            </a:r>
            <a:r>
              <a:rPr lang="es-ES" sz="1600" dirty="0"/>
              <a:t> in </a:t>
            </a:r>
            <a:r>
              <a:rPr lang="es-ES" sz="1600" dirty="0" err="1"/>
              <a:t>silicon</a:t>
            </a:r>
            <a:r>
              <a:rPr lang="es-ES" sz="1600" dirty="0"/>
              <a:t> </a:t>
            </a:r>
            <a:r>
              <a:rPr lang="es-ES" sz="1600" dirty="0" err="1"/>
              <a:t>region</a:t>
            </a:r>
            <a:r>
              <a:rPr lang="es-ES" sz="1600" dirty="0"/>
              <a:t> </a:t>
            </a:r>
            <a:r>
              <a:rPr lang="es-ES" sz="1600" dirty="0" err="1"/>
              <a:t>only</a:t>
            </a:r>
            <a:endParaRPr lang="es-ES" sz="1600" dirty="0"/>
          </a:p>
          <a:p>
            <a:r>
              <a:rPr lang="es-ES" sz="1600" dirty="0"/>
              <a:t>     </a:t>
            </a:r>
            <a:r>
              <a:rPr lang="es-ES" sz="1600" dirty="0" err="1"/>
              <a:t>Traps</a:t>
            </a:r>
            <a:r>
              <a:rPr lang="es-ES" sz="1600" dirty="0"/>
              <a:t> (</a:t>
            </a:r>
          </a:p>
          <a:p>
            <a:r>
              <a:rPr lang="es-ES" sz="1600" dirty="0"/>
              <a:t>       (</a:t>
            </a:r>
            <a:r>
              <a:rPr lang="es-ES" sz="1600" dirty="0" err="1"/>
              <a:t>Acceptor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  <a:r>
              <a:rPr lang="es-ES" sz="1600" dirty="0" err="1"/>
              <a:t>EnergyMid</a:t>
            </a:r>
            <a:r>
              <a:rPr lang="es-ES" sz="1600" dirty="0"/>
              <a:t>=0.525 </a:t>
            </a:r>
            <a:r>
              <a:rPr lang="es-ES" sz="1600" dirty="0" err="1"/>
              <a:t>fromCondBand</a:t>
            </a:r>
            <a:r>
              <a:rPr lang="es-ES" sz="1600" dirty="0"/>
              <a:t>  </a:t>
            </a:r>
            <a:r>
              <a:rPr lang="es-ES" sz="1600" dirty="0" err="1"/>
              <a:t>Conc</a:t>
            </a:r>
            <a:r>
              <a:rPr lang="es-ES" sz="1600" dirty="0"/>
              <a:t>=1.8344E14  </a:t>
            </a:r>
            <a:r>
              <a:rPr lang="es-ES" sz="1600" dirty="0" err="1"/>
              <a:t>eXsection</a:t>
            </a:r>
            <a:r>
              <a:rPr lang="es-ES" sz="1600" dirty="0"/>
              <a:t>=1E-14 </a:t>
            </a:r>
            <a:r>
              <a:rPr lang="es-ES" sz="1600" dirty="0" err="1"/>
              <a:t>hXsection</a:t>
            </a:r>
            <a:r>
              <a:rPr lang="es-ES" sz="1600" dirty="0"/>
              <a:t>=1E-14) </a:t>
            </a:r>
          </a:p>
          <a:p>
            <a:r>
              <a:rPr lang="es-ES" sz="1600" dirty="0"/>
              <a:t>       (</a:t>
            </a:r>
            <a:r>
              <a:rPr lang="es-ES" sz="1600" dirty="0" err="1"/>
              <a:t>Donor</a:t>
            </a:r>
            <a:r>
              <a:rPr lang="es-ES" sz="1600" dirty="0"/>
              <a:t>   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  <a:r>
              <a:rPr lang="es-ES" sz="1600" dirty="0" err="1"/>
              <a:t>EnergyMid</a:t>
            </a:r>
            <a:r>
              <a:rPr lang="es-ES" sz="1600" dirty="0"/>
              <a:t>=0.48  </a:t>
            </a:r>
            <a:r>
              <a:rPr lang="es-ES" sz="1600" dirty="0" err="1"/>
              <a:t>fromValBand</a:t>
            </a:r>
            <a:r>
              <a:rPr lang="es-ES" sz="1600" dirty="0"/>
              <a:t>   </a:t>
            </a:r>
            <a:r>
              <a:rPr lang="es-ES" sz="1600" dirty="0" err="1"/>
              <a:t>Conc</a:t>
            </a:r>
            <a:r>
              <a:rPr lang="es-ES" sz="1600" dirty="0"/>
              <a:t>=1.6390E14 </a:t>
            </a:r>
            <a:r>
              <a:rPr lang="es-ES" sz="1600" dirty="0" err="1"/>
              <a:t>eXsection</a:t>
            </a:r>
            <a:r>
              <a:rPr lang="es-ES" sz="1600" dirty="0"/>
              <a:t>=1E-14 </a:t>
            </a:r>
            <a:r>
              <a:rPr lang="es-ES" sz="1600" dirty="0" err="1"/>
              <a:t>hXsection</a:t>
            </a:r>
            <a:r>
              <a:rPr lang="es-ES" sz="1600" dirty="0"/>
              <a:t>=1E-14)    </a:t>
            </a:r>
          </a:p>
          <a:p>
            <a:r>
              <a:rPr lang="es-ES" sz="1600" dirty="0"/>
              <a:t>       ) </a:t>
            </a:r>
          </a:p>
          <a:p>
            <a:r>
              <a:rPr lang="es-ES" sz="1600" dirty="0"/>
              <a:t>}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55088"/>
              </p:ext>
            </p:extLst>
          </p:nvPr>
        </p:nvGraphicFramePr>
        <p:xfrm>
          <a:off x="635485" y="1404363"/>
          <a:ext cx="3748566" cy="168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522"/>
                <a:gridCol w="1249522"/>
                <a:gridCol w="1249522"/>
              </a:tblGrid>
              <a:tr h="591593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Fluence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Charge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baseline="0" dirty="0" err="1" smtClean="0"/>
                        <a:t>fC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Gain</a:t>
                      </a:r>
                      <a:endParaRPr lang="es-ES" dirty="0"/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244,0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4,80</a:t>
                      </a:r>
                      <a:endParaRPr lang="es-ES" dirty="0"/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dirty="0" smtClean="0"/>
                        <a:t>1e14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186,7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3,67</a:t>
                      </a:r>
                      <a:endParaRPr lang="es-ES" dirty="0"/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dirty="0" smtClean="0"/>
                        <a:t>1e15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24,6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0,48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 flipH="1" flipV="1">
            <a:off x="5011838" y="4560421"/>
            <a:ext cx="6458674" cy="231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208322" y="3178692"/>
            <a:ext cx="17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 </a:t>
            </a:r>
            <a:r>
              <a:rPr lang="es-ES" dirty="0" err="1" smtClean="0"/>
              <a:t>DIODE</a:t>
            </a:r>
            <a:endParaRPr lang="es-ES" dirty="0" smtClean="0"/>
          </a:p>
          <a:p>
            <a:r>
              <a:rPr lang="es-ES" dirty="0" smtClean="0"/>
              <a:t>Non  </a:t>
            </a:r>
            <a:r>
              <a:rPr lang="es-ES" dirty="0" err="1" smtClean="0"/>
              <a:t>Irradiated</a:t>
            </a:r>
            <a:endParaRPr lang="es-ES_tradnl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8087096" y="3825023"/>
            <a:ext cx="166608" cy="353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7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51" y="814389"/>
            <a:ext cx="6974549" cy="5538612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416290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 </a:t>
            </a:r>
          </a:p>
          <a:p>
            <a:r>
              <a:rPr lang="es-ES" sz="1800" b="1" dirty="0" err="1">
                <a:latin typeface="Calibri" panose="020F0502020204030204" pitchFamily="34" charset="0"/>
              </a:rPr>
              <a:t>Pulsed</a:t>
            </a:r>
            <a:r>
              <a:rPr lang="es-ES" sz="1800" b="1" dirty="0">
                <a:latin typeface="Calibri" panose="020F0502020204030204" pitchFamily="34" charset="0"/>
              </a:rPr>
              <a:t> red laser </a:t>
            </a:r>
            <a:r>
              <a:rPr lang="es-ES" sz="1800" b="1" dirty="0" err="1">
                <a:latin typeface="Calibri" panose="020F0502020204030204" pitchFamily="34" charset="0"/>
              </a:rPr>
              <a:t>transient</a:t>
            </a:r>
            <a:r>
              <a:rPr lang="es-ES" sz="1800" b="1" dirty="0">
                <a:latin typeface="Calibri" panose="020F0502020204030204" pitchFamily="34" charset="0"/>
              </a:rPr>
              <a:t>, </a:t>
            </a:r>
            <a:r>
              <a:rPr lang="es-ES" sz="1800" b="1" dirty="0" err="1">
                <a:latin typeface="Calibri" panose="020F0502020204030204" pitchFamily="34" charset="0"/>
              </a:rPr>
              <a:t>current</a:t>
            </a:r>
            <a:r>
              <a:rPr lang="es-ES" sz="1800" b="1" dirty="0">
                <a:latin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</a:rPr>
              <a:t>amp</a:t>
            </a:r>
            <a:r>
              <a:rPr lang="es-ES" sz="1800" b="1" dirty="0">
                <a:latin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</a:rPr>
              <a:t>readout</a:t>
            </a:r>
            <a:r>
              <a:rPr lang="es-ES" sz="1800" b="1" dirty="0">
                <a:latin typeface="Calibri" panose="020F0502020204030204" pitchFamily="34" charset="0"/>
              </a:rPr>
              <a:t> (</a:t>
            </a:r>
            <a:r>
              <a:rPr lang="es-ES" sz="1800" b="1" dirty="0" err="1">
                <a:latin typeface="Calibri" panose="020F0502020204030204" pitchFamily="34" charset="0"/>
              </a:rPr>
              <a:t>gain</a:t>
            </a:r>
            <a:r>
              <a:rPr lang="es-ES" sz="1800" b="1" dirty="0">
                <a:latin typeface="Calibri" panose="020F0502020204030204" pitchFamily="34" charset="0"/>
              </a:rPr>
              <a:t>=1)</a:t>
            </a:r>
          </a:p>
          <a:p>
            <a:r>
              <a:rPr lang="es-ES" sz="1800" b="1" u="sng" dirty="0" smtClean="0">
                <a:latin typeface="Calibri" panose="020F0502020204030204" pitchFamily="34" charset="0"/>
              </a:rPr>
              <a:t>Delhi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Damage</a:t>
            </a:r>
            <a:r>
              <a:rPr lang="es-ES" sz="1800" b="1" u="sng" dirty="0" smtClean="0">
                <a:latin typeface="Calibri" panose="020F0502020204030204" pitchFamily="34" charset="0"/>
              </a:rPr>
              <a:t> </a:t>
            </a:r>
            <a:r>
              <a:rPr lang="es-ES" sz="1800" b="1" u="sng" dirty="0" err="1" smtClean="0">
                <a:latin typeface="Calibri" panose="020F0502020204030204" pitchFamily="34" charset="0"/>
              </a:rPr>
              <a:t>Model</a:t>
            </a:r>
            <a:endParaRPr lang="es-ES" sz="1800" b="1" u="sng" dirty="0" smtClean="0"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1398" y="3306013"/>
            <a:ext cx="5498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##   </a:t>
            </a:r>
            <a:r>
              <a:rPr lang="es-ES" sz="1600" dirty="0" err="1"/>
              <a:t>Putting</a:t>
            </a:r>
            <a:r>
              <a:rPr lang="es-ES" sz="1600" dirty="0"/>
              <a:t> </a:t>
            </a:r>
            <a:r>
              <a:rPr lang="es-ES" sz="1600" dirty="0" err="1"/>
              <a:t>traps</a:t>
            </a:r>
            <a:r>
              <a:rPr lang="es-ES" sz="1600" dirty="0"/>
              <a:t> in </a:t>
            </a:r>
            <a:r>
              <a:rPr lang="es-ES" sz="1600" dirty="0" err="1"/>
              <a:t>Silicon</a:t>
            </a:r>
            <a:r>
              <a:rPr lang="es-ES" sz="1600" dirty="0"/>
              <a:t> </a:t>
            </a:r>
            <a:r>
              <a:rPr lang="es-ES" sz="1600" dirty="0" err="1"/>
              <a:t>region</a:t>
            </a:r>
            <a:r>
              <a:rPr lang="es-ES" sz="1600" dirty="0"/>
              <a:t> </a:t>
            </a:r>
            <a:r>
              <a:rPr lang="es-ES" sz="1600" dirty="0" err="1"/>
              <a:t>only</a:t>
            </a:r>
            <a:endParaRPr lang="es-ES" sz="1600" dirty="0"/>
          </a:p>
          <a:p>
            <a:r>
              <a:rPr lang="es-ES" sz="1600" dirty="0"/>
              <a:t>##   </a:t>
            </a:r>
            <a:r>
              <a:rPr lang="es-ES" sz="1600" dirty="0" err="1"/>
              <a:t>Trap</a:t>
            </a:r>
            <a:r>
              <a:rPr lang="es-ES" sz="1600" dirty="0"/>
              <a:t> </a:t>
            </a:r>
            <a:r>
              <a:rPr lang="es-ES" sz="1600" dirty="0" err="1"/>
              <a:t>concentrations</a:t>
            </a:r>
            <a:r>
              <a:rPr lang="es-ES" sz="1600" dirty="0"/>
              <a:t> </a:t>
            </a:r>
            <a:r>
              <a:rPr lang="es-ES" sz="1600" dirty="0" err="1"/>
              <a:t>found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smtClean="0"/>
              <a:t>Delhi </a:t>
            </a:r>
            <a:r>
              <a:rPr lang="es-ES" sz="1600" dirty="0" err="1"/>
              <a:t>Two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</a:p>
          <a:p>
            <a:r>
              <a:rPr lang="es-ES" sz="1600" dirty="0"/>
              <a:t>#</a:t>
            </a:r>
            <a:r>
              <a:rPr lang="es-ES" sz="1600" dirty="0" err="1"/>
              <a:t>Fluence</a:t>
            </a:r>
            <a:r>
              <a:rPr lang="es-ES" sz="1600" dirty="0"/>
              <a:t>=1E14</a:t>
            </a:r>
          </a:p>
          <a:p>
            <a:r>
              <a:rPr lang="es-ES" sz="1600" dirty="0" err="1"/>
              <a:t>Physics</a:t>
            </a:r>
            <a:r>
              <a:rPr lang="es-ES" sz="1600" dirty="0"/>
              <a:t> (material="</a:t>
            </a:r>
            <a:r>
              <a:rPr lang="es-ES" sz="1600" dirty="0" err="1"/>
              <a:t>Silicon</a:t>
            </a:r>
            <a:r>
              <a:rPr lang="es-ES" sz="1600" dirty="0"/>
              <a:t>") {</a:t>
            </a:r>
          </a:p>
          <a:p>
            <a:r>
              <a:rPr lang="es-ES" sz="1600" dirty="0"/>
              <a:t># </a:t>
            </a:r>
            <a:r>
              <a:rPr lang="es-ES" sz="1600" dirty="0" err="1"/>
              <a:t>Putting</a:t>
            </a:r>
            <a:r>
              <a:rPr lang="es-ES" sz="1600" dirty="0"/>
              <a:t> </a:t>
            </a:r>
            <a:r>
              <a:rPr lang="es-ES" sz="1600" dirty="0" err="1"/>
              <a:t>traps</a:t>
            </a:r>
            <a:r>
              <a:rPr lang="es-ES" sz="1600" dirty="0"/>
              <a:t> in </a:t>
            </a:r>
            <a:r>
              <a:rPr lang="es-ES" sz="1600" dirty="0" err="1"/>
              <a:t>silicon</a:t>
            </a:r>
            <a:r>
              <a:rPr lang="es-ES" sz="1600" dirty="0"/>
              <a:t> </a:t>
            </a:r>
            <a:r>
              <a:rPr lang="es-ES" sz="1600" dirty="0" err="1"/>
              <a:t>region</a:t>
            </a:r>
            <a:r>
              <a:rPr lang="es-ES" sz="1600" dirty="0"/>
              <a:t> </a:t>
            </a:r>
            <a:r>
              <a:rPr lang="es-ES" sz="1600" dirty="0" err="1"/>
              <a:t>only</a:t>
            </a:r>
            <a:endParaRPr lang="es-ES" sz="1600" dirty="0"/>
          </a:p>
          <a:p>
            <a:r>
              <a:rPr lang="es-ES" sz="1600" dirty="0"/>
              <a:t>     </a:t>
            </a:r>
            <a:r>
              <a:rPr lang="es-ES" sz="1600" dirty="0" err="1"/>
              <a:t>Traps</a:t>
            </a:r>
            <a:r>
              <a:rPr lang="es-ES" sz="1600" dirty="0"/>
              <a:t> (</a:t>
            </a:r>
          </a:p>
          <a:p>
            <a:r>
              <a:rPr lang="es-ES" sz="1600" dirty="0"/>
              <a:t>       (</a:t>
            </a:r>
            <a:r>
              <a:rPr lang="es-ES" sz="1600" dirty="0" err="1"/>
              <a:t>Acceptor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  <a:r>
              <a:rPr lang="es-ES" sz="1600" dirty="0" err="1"/>
              <a:t>EnergyMid</a:t>
            </a:r>
            <a:r>
              <a:rPr lang="es-ES" sz="1600" dirty="0"/>
              <a:t>=0.51  </a:t>
            </a:r>
            <a:r>
              <a:rPr lang="es-ES" sz="1600" dirty="0" err="1"/>
              <a:t>fromCondBand</a:t>
            </a:r>
            <a:r>
              <a:rPr lang="es-ES" sz="1600" dirty="0"/>
              <a:t>  </a:t>
            </a:r>
            <a:r>
              <a:rPr lang="es-ES" sz="1600" dirty="0" err="1"/>
              <a:t>Conc</a:t>
            </a:r>
            <a:r>
              <a:rPr lang="es-ES" sz="1600" dirty="0"/>
              <a:t>=4E14 </a:t>
            </a:r>
            <a:r>
              <a:rPr lang="es-ES" sz="1600" dirty="0" err="1"/>
              <a:t>eXsection</a:t>
            </a:r>
            <a:r>
              <a:rPr lang="es-ES" sz="1600" dirty="0"/>
              <a:t>=2E-14 </a:t>
            </a:r>
            <a:r>
              <a:rPr lang="es-ES" sz="1600" dirty="0" err="1"/>
              <a:t>hXsection</a:t>
            </a:r>
            <a:r>
              <a:rPr lang="es-ES" sz="1600" dirty="0"/>
              <a:t>=3.8E-15) </a:t>
            </a:r>
          </a:p>
          <a:p>
            <a:r>
              <a:rPr lang="es-ES" sz="1600" dirty="0"/>
              <a:t>       (</a:t>
            </a:r>
            <a:r>
              <a:rPr lang="es-ES" sz="1600" dirty="0" err="1"/>
              <a:t>Donor</a:t>
            </a:r>
            <a:r>
              <a:rPr lang="es-ES" sz="1600" dirty="0"/>
              <a:t>    </a:t>
            </a:r>
            <a:r>
              <a:rPr lang="es-ES" sz="1600" dirty="0" err="1"/>
              <a:t>Level</a:t>
            </a:r>
            <a:r>
              <a:rPr lang="es-ES" sz="1600" dirty="0"/>
              <a:t> </a:t>
            </a:r>
            <a:r>
              <a:rPr lang="es-ES" sz="1600" dirty="0" err="1"/>
              <a:t>EnergyMid</a:t>
            </a:r>
            <a:r>
              <a:rPr lang="es-ES" sz="1600" dirty="0"/>
              <a:t>=0.48  </a:t>
            </a:r>
            <a:r>
              <a:rPr lang="es-ES" sz="1600" dirty="0" err="1"/>
              <a:t>fromValBand</a:t>
            </a:r>
            <a:r>
              <a:rPr lang="es-ES" sz="1600" dirty="0"/>
              <a:t>   </a:t>
            </a:r>
            <a:r>
              <a:rPr lang="es-ES" sz="1600" dirty="0" err="1"/>
              <a:t>Conc</a:t>
            </a:r>
            <a:r>
              <a:rPr lang="es-ES" sz="1600" dirty="0"/>
              <a:t>=3E14 </a:t>
            </a:r>
            <a:r>
              <a:rPr lang="es-ES" sz="1600" dirty="0" err="1"/>
              <a:t>eXsection</a:t>
            </a:r>
            <a:r>
              <a:rPr lang="es-ES" sz="1600" dirty="0"/>
              <a:t>=2E-15 </a:t>
            </a:r>
            <a:r>
              <a:rPr lang="es-ES" sz="1600" dirty="0" err="1"/>
              <a:t>hXsection</a:t>
            </a:r>
            <a:r>
              <a:rPr lang="es-ES" sz="1600" dirty="0"/>
              <a:t>=2E-15)    </a:t>
            </a:r>
          </a:p>
          <a:p>
            <a:r>
              <a:rPr lang="es-ES" sz="1600" dirty="0"/>
              <a:t>       ) </a:t>
            </a:r>
          </a:p>
          <a:p>
            <a:r>
              <a:rPr lang="es-ES" sz="1600" dirty="0"/>
              <a:t>}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58070"/>
              </p:ext>
            </p:extLst>
          </p:nvPr>
        </p:nvGraphicFramePr>
        <p:xfrm>
          <a:off x="635485" y="1404363"/>
          <a:ext cx="3748566" cy="168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522"/>
                <a:gridCol w="1249522"/>
                <a:gridCol w="1249522"/>
              </a:tblGrid>
              <a:tr h="591593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Fluence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Charge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baseline="0" dirty="0" err="1" smtClean="0"/>
                        <a:t>fC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Gain</a:t>
                      </a:r>
                      <a:endParaRPr lang="es-ES" dirty="0"/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244,0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4,80</a:t>
                      </a:r>
                      <a:endParaRPr lang="es-ES" dirty="0"/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dirty="0" smtClean="0"/>
                        <a:t>1e14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124,6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2,45</a:t>
                      </a:r>
                      <a:endParaRPr lang="es-ES" dirty="0"/>
                    </a:p>
                  </a:txBody>
                  <a:tcPr/>
                </a:tc>
              </a:tr>
              <a:tr h="362504">
                <a:tc>
                  <a:txBody>
                    <a:bodyPr/>
                    <a:lstStyle/>
                    <a:p>
                      <a:r>
                        <a:rPr lang="es-ES" dirty="0" smtClean="0"/>
                        <a:t>1e15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9,4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0,18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 flipH="1">
            <a:off x="8391525" y="4829507"/>
            <a:ext cx="3333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 flipV="1">
            <a:off x="5359088" y="4803497"/>
            <a:ext cx="6458673" cy="46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555572" y="3803742"/>
            <a:ext cx="17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 </a:t>
            </a:r>
            <a:r>
              <a:rPr lang="es-ES" dirty="0" err="1" smtClean="0"/>
              <a:t>DIODE</a:t>
            </a:r>
            <a:endParaRPr lang="es-ES" dirty="0" smtClean="0"/>
          </a:p>
          <a:p>
            <a:r>
              <a:rPr lang="es-ES" dirty="0" smtClean="0"/>
              <a:t>Non  </a:t>
            </a:r>
            <a:r>
              <a:rPr lang="es-ES" dirty="0" err="1" smtClean="0"/>
              <a:t>Irradiated</a:t>
            </a:r>
            <a:endParaRPr lang="es-ES_tradnl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8434346" y="4450073"/>
            <a:ext cx="166608" cy="353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" y="1562910"/>
            <a:ext cx="1873778" cy="4106997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0" y="402003"/>
            <a:ext cx="1206649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latin typeface="Calibri" panose="020F0502020204030204" pitchFamily="34" charset="0"/>
              </a:rPr>
              <a:t>LGAD</a:t>
            </a:r>
          </a:p>
          <a:p>
            <a:r>
              <a:rPr lang="es-ES" sz="2500" b="1" dirty="0" err="1" smtClean="0">
                <a:latin typeface="Calibri" panose="020F0502020204030204" pitchFamily="34" charset="0"/>
              </a:rPr>
              <a:t>All</a:t>
            </a:r>
            <a:r>
              <a:rPr lang="es-ES" sz="2500" b="1" dirty="0" smtClean="0">
                <a:latin typeface="Calibri" panose="020F0502020204030204" pitchFamily="34" charset="0"/>
              </a:rPr>
              <a:t> </a:t>
            </a:r>
            <a:r>
              <a:rPr lang="es-ES" sz="2500" b="1" dirty="0" err="1" smtClean="0">
                <a:latin typeface="Calibri" panose="020F0502020204030204" pitchFamily="34" charset="0"/>
              </a:rPr>
              <a:t>Models</a:t>
            </a:r>
            <a:r>
              <a:rPr lang="es-ES" sz="2500" b="1" dirty="0" smtClean="0">
                <a:latin typeface="Calibri" panose="020F0502020204030204" pitchFamily="34" charset="0"/>
              </a:rPr>
              <a:t> show a similar panorama</a:t>
            </a:r>
          </a:p>
          <a:p>
            <a:r>
              <a:rPr lang="es-ES" sz="2500" b="1" dirty="0" smtClean="0">
                <a:latin typeface="Calibri" panose="020F0502020204030204" pitchFamily="34" charset="0"/>
              </a:rPr>
              <a:t>CMS </a:t>
            </a:r>
            <a:r>
              <a:rPr lang="es-ES" sz="2500" b="1" dirty="0" err="1" smtClean="0">
                <a:latin typeface="Calibri" panose="020F0502020204030204" pitchFamily="34" charset="0"/>
              </a:rPr>
              <a:t>Model</a:t>
            </a:r>
            <a:endParaRPr lang="es-ES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71" y="1495306"/>
            <a:ext cx="5133645" cy="40149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17" y="235406"/>
            <a:ext cx="5259484" cy="3381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17" y="3309648"/>
            <a:ext cx="5259484" cy="314144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467110" y="1255478"/>
            <a:ext cx="25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Electric Field </a:t>
            </a:r>
            <a:r>
              <a:rPr lang="es-ES" dirty="0" err="1" smtClean="0"/>
              <a:t>along</a:t>
            </a:r>
            <a:r>
              <a:rPr lang="es-ES" dirty="0" smtClean="0"/>
              <a:t> Y axis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258670" y="5413638"/>
            <a:ext cx="467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At 1e15 a </a:t>
            </a:r>
            <a:r>
              <a:rPr lang="es-ES" dirty="0" err="1" smtClean="0"/>
              <a:t>double</a:t>
            </a:r>
            <a:r>
              <a:rPr lang="es-ES" dirty="0" smtClean="0"/>
              <a:t> </a:t>
            </a:r>
            <a:r>
              <a:rPr lang="es-ES" dirty="0" err="1" smtClean="0"/>
              <a:t>junction</a:t>
            </a:r>
            <a:r>
              <a:rPr lang="es-ES" dirty="0" smtClean="0"/>
              <a:t> </a:t>
            </a:r>
            <a:r>
              <a:rPr lang="es-ES" dirty="0" err="1" smtClean="0"/>
              <a:t>appears</a:t>
            </a:r>
            <a:r>
              <a:rPr lang="es-ES" dirty="0" smtClean="0"/>
              <a:t> at P+ volumen (</a:t>
            </a:r>
            <a:r>
              <a:rPr lang="es-ES" dirty="0" err="1" smtClean="0"/>
              <a:t>device</a:t>
            </a:r>
            <a:r>
              <a:rPr lang="es-ES" dirty="0" smtClean="0"/>
              <a:t> back </a:t>
            </a:r>
            <a:r>
              <a:rPr lang="es-ES" dirty="0" err="1" smtClean="0"/>
              <a:t>side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7841" y="5736804"/>
            <a:ext cx="222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Electric Field </a:t>
            </a:r>
            <a:r>
              <a:rPr lang="es-ES" dirty="0" err="1" smtClean="0"/>
              <a:t>Profiling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283430" y="1632986"/>
            <a:ext cx="222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Back </a:t>
            </a:r>
            <a:r>
              <a:rPr lang="es-ES" dirty="0" err="1" smtClean="0"/>
              <a:t>side</a:t>
            </a:r>
            <a:r>
              <a:rPr lang="es-ES" dirty="0" smtClean="0"/>
              <a:t> </a:t>
            </a:r>
            <a:r>
              <a:rPr lang="es-ES" dirty="0" err="1" smtClean="0"/>
              <a:t>detail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550547" y="4695704"/>
            <a:ext cx="222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Front </a:t>
            </a:r>
            <a:r>
              <a:rPr lang="es-ES" dirty="0" err="1" smtClean="0"/>
              <a:t>side</a:t>
            </a:r>
            <a:r>
              <a:rPr lang="es-ES" dirty="0" smtClean="0"/>
              <a:t> </a:t>
            </a:r>
            <a:r>
              <a:rPr lang="es-ES" dirty="0" err="1" smtClean="0"/>
              <a:t>detail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1267412" y="1587861"/>
            <a:ext cx="7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9900"/>
                </a:solidFill>
              </a:rPr>
              <a:t>1e15</a:t>
            </a:r>
            <a:endParaRPr lang="es-ES" dirty="0">
              <a:solidFill>
                <a:srgbClr val="0099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828871" y="5591266"/>
            <a:ext cx="7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9900"/>
                </a:solidFill>
              </a:rPr>
              <a:t>1e15</a:t>
            </a:r>
            <a:endParaRPr lang="es-ES" dirty="0">
              <a:solidFill>
                <a:srgbClr val="00990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8983609">
            <a:off x="8540143" y="5900680"/>
            <a:ext cx="356716" cy="58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5566281" y="4426811"/>
            <a:ext cx="111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Back </a:t>
            </a:r>
            <a:r>
              <a:rPr lang="es-ES" dirty="0" err="1" smtClean="0"/>
              <a:t>side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592665" y="1925907"/>
            <a:ext cx="111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Front </a:t>
            </a:r>
            <a:r>
              <a:rPr lang="es-ES" dirty="0" err="1" smtClean="0"/>
              <a:t>side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12903</TotalTime>
  <Words>1789</Words>
  <Application>Microsoft Office PowerPoint</Application>
  <PresentationFormat>Panorámica</PresentationFormat>
  <Paragraphs>426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</dc:creator>
  <cp:lastModifiedBy>rogelio</cp:lastModifiedBy>
  <cp:revision>304</cp:revision>
  <cp:lastPrinted>2014-09-28T22:54:07Z</cp:lastPrinted>
  <dcterms:created xsi:type="dcterms:W3CDTF">2013-07-09T16:55:04Z</dcterms:created>
  <dcterms:modified xsi:type="dcterms:W3CDTF">2016-06-13T18:22:44Z</dcterms:modified>
</cp:coreProperties>
</file>