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498" r:id="rId3"/>
    <p:sldId id="519" r:id="rId4"/>
    <p:sldId id="589" r:id="rId5"/>
    <p:sldId id="545" r:id="rId6"/>
    <p:sldId id="547" r:id="rId7"/>
    <p:sldId id="548" r:id="rId8"/>
    <p:sldId id="549" r:id="rId9"/>
    <p:sldId id="550" r:id="rId10"/>
    <p:sldId id="575" r:id="rId11"/>
    <p:sldId id="576" r:id="rId12"/>
    <p:sldId id="577" r:id="rId13"/>
    <p:sldId id="593" r:id="rId14"/>
    <p:sldId id="582" r:id="rId15"/>
    <p:sldId id="585" r:id="rId16"/>
    <p:sldId id="586" r:id="rId17"/>
    <p:sldId id="588" r:id="rId18"/>
    <p:sldId id="590" r:id="rId19"/>
    <p:sldId id="587" r:id="rId20"/>
    <p:sldId id="594" r:id="rId21"/>
    <p:sldId id="584" r:id="rId22"/>
    <p:sldId id="592" r:id="rId23"/>
    <p:sldId id="5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E3FA35-8406-47AA-BA6C-C2C177EDEC69}">
          <p14:sldIdLst>
            <p14:sldId id="256"/>
            <p14:sldId id="498"/>
            <p14:sldId id="519"/>
            <p14:sldId id="589"/>
            <p14:sldId id="545"/>
            <p14:sldId id="547"/>
            <p14:sldId id="548"/>
            <p14:sldId id="549"/>
            <p14:sldId id="550"/>
            <p14:sldId id="575"/>
            <p14:sldId id="576"/>
            <p14:sldId id="577"/>
            <p14:sldId id="593"/>
            <p14:sldId id="582"/>
            <p14:sldId id="585"/>
            <p14:sldId id="586"/>
            <p14:sldId id="588"/>
            <p14:sldId id="590"/>
            <p14:sldId id="587"/>
            <p14:sldId id="594"/>
            <p14:sldId id="584"/>
            <p14:sldId id="592"/>
            <p14:sldId id="583"/>
          </p14:sldIdLst>
        </p14:section>
        <p14:section name="Untitled Section" id="{2F3C6003-F3CF-4AD2-BF0E-741C7216EC1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9328" autoAdjust="0"/>
  </p:normalViewPr>
  <p:slideViewPr>
    <p:cSldViewPr>
      <p:cViewPr varScale="1">
        <p:scale>
          <a:sx n="113" d="100"/>
          <a:sy n="113" d="100"/>
        </p:scale>
        <p:origin x="137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F6B47-CAEE-401D-95B5-3E59DBE8C4E3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27DB-2BEB-4317-88B2-5BB686EB1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1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08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0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2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0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5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22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10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88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11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5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36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16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32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62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5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0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7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67D2BA-6D44-4455-A201-B5B526552300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87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0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7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2924944"/>
            <a:ext cx="3128392" cy="910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792162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This would be the text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4"/>
          </p:nvPr>
        </p:nvSpPr>
        <p:spPr>
          <a:xfrm>
            <a:off x="323528" y="3429000"/>
            <a:ext cx="38884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8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2"/>
            <a:ext cx="9144000" cy="80817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eaLnBrk="0" hangingPunct="0">
              <a:defRPr/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"/>
            <a:ext cx="7200800" cy="806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2A90-38C3-4609-9E74-563D0573347F}" type="datetime1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604688"/>
            <a:ext cx="5544616" cy="208688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576064" cy="216024"/>
          </a:xfrm>
        </p:spPr>
        <p:txBody>
          <a:bodyPr/>
          <a:lstStyle>
            <a:lvl1pPr>
              <a:defRPr lang="en-GB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-</a:t>
            </a:r>
            <a:fld id="{4BC41057-E5DD-4345-B334-EB94862F885B}" type="slidenum">
              <a:rPr lang="en-GB" smtClean="0"/>
              <a:pPr/>
              <a:t>‹#›</a:t>
            </a:fld>
            <a:r>
              <a:rPr lang="en-GB" dirty="0" smtClean="0"/>
              <a:t>-</a:t>
            </a:r>
            <a:endParaRPr lang="en-GB" dirty="0"/>
          </a:p>
        </p:txBody>
      </p:sp>
      <p:pic>
        <p:nvPicPr>
          <p:cNvPr id="8" name="Picture 23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5826" y="2"/>
            <a:ext cx="808174" cy="80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0"/>
          <p:cNvSpPr>
            <a:spLocks noChangeShapeType="1"/>
          </p:cNvSpPr>
          <p:nvPr userDrawn="1"/>
        </p:nvSpPr>
        <p:spPr bwMode="auto">
          <a:xfrm>
            <a:off x="0" y="806429"/>
            <a:ext cx="9144000" cy="0"/>
          </a:xfrm>
          <a:prstGeom prst="line">
            <a:avLst/>
          </a:prstGeom>
          <a:ln w="19050"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 userDrawn="1"/>
        </p:nvSpPr>
        <p:spPr bwMode="auto">
          <a:xfrm>
            <a:off x="2299" y="6597352"/>
            <a:ext cx="9144000" cy="0"/>
          </a:xfrm>
          <a:prstGeom prst="line">
            <a:avLst/>
          </a:prstGeom>
          <a:ln w="19050"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 rot="20661476">
            <a:off x="-2215" y="49723"/>
            <a:ext cx="139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RD50</a:t>
            </a:r>
            <a:endParaRPr lang="en-GB" sz="36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084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AEECF-3813-4086-BA21-7B658FF1D3AC}" type="datetime1">
              <a:rPr lang="en-GB" smtClean="0"/>
              <a:t>06/06/2016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M.Moll, RD50 Workshop, 7.6.2016, Torino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9E70-BE1E-4C22-A87A-CB1A6243F4F7}" type="datetime1">
              <a:rPr lang="en-GB" smtClean="0"/>
              <a:t>06/06/2016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M.Moll, RD50 Workshop, 7.6.2016, Torino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C93AF233-9E46-401C-BAC8-1C138BB4085E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226489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208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6800" y="1604329"/>
            <a:ext cx="4043520" cy="1916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6800" y="3659425"/>
            <a:ext cx="4043520" cy="1918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4EA5AAEF-2554-46A8-A9F1-04EE267C2EE4}" type="datetime1">
              <a:rPr lang="en-GB" altLang="en-US" smtClean="0"/>
              <a:t>06/06/2016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4400" cy="4680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M.Moll, RD50 Workshop, 7.6.2016, Torino</a:t>
            </a: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357EEA12-C8FE-4213-977D-53CAF1DD59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17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480" y="1604329"/>
            <a:ext cx="4042080" cy="1916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6800" y="1604329"/>
            <a:ext cx="4043520" cy="1916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480" y="3659425"/>
            <a:ext cx="4042080" cy="1918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800" y="3659425"/>
            <a:ext cx="4043520" cy="1918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1BA46651-DE6F-4C4F-B799-7758CD438BC2}" type="datetime1">
              <a:rPr lang="en-GB" altLang="en-US" smtClean="0"/>
              <a:t>06/06/2016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4400" cy="4680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M.Moll, RD50 Workshop, 7.6.2016, Torino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0638F5C7-165D-4541-8E98-A1E1267FC6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74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531A31AB-EDCB-4DEC-84D1-0DA5EB989A75}" type="datetime1">
              <a:rPr lang="en-GB" altLang="en-US" smtClean="0"/>
              <a:t>06/06/2016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4400" cy="4680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M.Moll, RD50 Workshop, 7.6.2016, Torino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0FE5E108-5C23-47D6-8B06-1E5D4D70B7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109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8223840" cy="1916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0" y="3659425"/>
            <a:ext cx="8223840" cy="1918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4D20E68D-228C-4396-B643-0BE8FC7A1CEE}" type="datetime1">
              <a:rPr lang="en-GB" altLang="en-US" smtClean="0"/>
              <a:t>06/06/2016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4400" cy="4680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M.Moll, RD50 Workshop, 7.6.2016, Torino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1400B7FE-E1C1-4759-841B-E385527264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082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CCCCFF">
                <a:alpha val="77000"/>
              </a:srgbClr>
            </a:gs>
            <a:gs pos="100000">
              <a:srgbClr val="CCCCFF">
                <a:gamma/>
                <a:tint val="3137"/>
                <a:invGamma/>
              </a:srgbClr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"/>
            <a:ext cx="7200800" cy="808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429000"/>
            <a:ext cx="38884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405C-4D38-4560-9F9F-9D650A6F7CFB}" type="datetime1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604688"/>
            <a:ext cx="5055840" cy="208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9040" y="6597352"/>
            <a:ext cx="54942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1057-E5DD-4345-B334-EB94862F8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Arial" pitchFamily="34" charset="0"/>
        <a:buChar char="•"/>
        <a:defRPr lang="en-US" sz="2000" b="1" kern="1200" dirty="0" smtClean="0">
          <a:solidFill>
            <a:srgbClr val="0000FF"/>
          </a:solidFill>
          <a:latin typeface="+mj-lt"/>
          <a:ea typeface="+mn-ea"/>
          <a:cs typeface="Times New Roman" pitchFamily="18" charset="0"/>
        </a:defRPr>
      </a:lvl1pPr>
      <a:lvl2pPr marL="360363" indent="-184150" algn="l" defTabSz="914400" rtl="0" eaLnBrk="1" latinLnBrk="0" hangingPunct="1">
        <a:spcBef>
          <a:spcPct val="20000"/>
        </a:spcBef>
        <a:buSzPct val="100000"/>
        <a:buFont typeface="Wingdings" pitchFamily="2" charset="2"/>
        <a:buChar char="§"/>
        <a:defRPr lang="en-US" sz="1800" b="1" kern="1200" dirty="0" smtClean="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538163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714375" indent="-176213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b="0" kern="1200" dirty="0" smtClean="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898525" indent="-18415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GB" sz="1600" b="0" i="1" kern="1200" dirty="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439571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7711" y="178107"/>
            <a:ext cx="5922658" cy="91925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RD50 Workshop June 2016, Torino, Italy</a:t>
            </a:r>
            <a:endParaRPr lang="en-GB" sz="1800" dirty="0"/>
          </a:p>
        </p:txBody>
      </p:sp>
      <p:pic>
        <p:nvPicPr>
          <p:cNvPr id="9" name="Picture 23" descr="Logo CERN width=144,      height=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980726" cy="9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32654" y="998730"/>
            <a:ext cx="7772400" cy="1665185"/>
          </a:xfrm>
        </p:spPr>
        <p:txBody>
          <a:bodyPr>
            <a:normAutofit fontScale="90000"/>
          </a:bodyPr>
          <a:lstStyle/>
          <a:p>
            <a:r>
              <a:rPr lang="en-GB" dirty="0"/>
              <a:t>Silicon sensors with internal gain: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Optimizing </a:t>
            </a:r>
            <a:r>
              <a:rPr lang="en-GB" dirty="0"/>
              <a:t>for charged particle fast timing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b="0" dirty="0" smtClean="0"/>
              <a:t>Characterization of</a:t>
            </a:r>
            <a:br>
              <a:rPr lang="en-GB" sz="2200" b="0" dirty="0" smtClean="0"/>
            </a:br>
            <a:r>
              <a:rPr lang="en-GB" sz="2200" b="0" dirty="0" smtClean="0"/>
              <a:t> Deep Diffused APDs (</a:t>
            </a:r>
            <a:r>
              <a:rPr lang="en-GB" sz="2200" b="0" dirty="0"/>
              <a:t>non-irradiated</a:t>
            </a:r>
            <a:r>
              <a:rPr lang="en-GB" sz="2200" b="0" dirty="0" smtClean="0"/>
              <a:t>) devices from RMD</a:t>
            </a:r>
            <a:endParaRPr lang="en-GB" sz="2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1490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OUTLINE:</a:t>
            </a:r>
            <a:endParaRPr lang="en-GB" sz="24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63688" y="4221088"/>
            <a:ext cx="638132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6213" indent="-176213">
              <a:spcBef>
                <a:spcPct val="2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 lang="en-US" sz="20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defRPr>
            </a:lvl1pPr>
            <a:lvl2pPr marL="360363" indent="-184150">
              <a:spcBef>
                <a:spcPct val="20000"/>
              </a:spcBef>
              <a:buSzPct val="100000"/>
              <a:buFont typeface="Wingdings" pitchFamily="2" charset="2"/>
              <a:buChar char="§"/>
              <a:defRPr lang="en-US" b="1" dirty="0" smtClean="0">
                <a:cs typeface="Times New Roman" pitchFamily="18" charset="0"/>
              </a:defRPr>
            </a:lvl2pPr>
            <a:lvl3pPr marL="538163" indent="-177800">
              <a:spcBef>
                <a:spcPct val="20000"/>
              </a:spcBef>
              <a:buFont typeface="Arial" pitchFamily="34" charset="0"/>
              <a:buChar char="•"/>
              <a:defRPr lang="en-US" b="0" dirty="0" smtClean="0">
                <a:cs typeface="Times New Roman" pitchFamily="18" charset="0"/>
              </a:defRPr>
            </a:lvl3pPr>
            <a:lvl4pPr marL="714375" indent="-176213">
              <a:spcBef>
                <a:spcPct val="20000"/>
              </a:spcBef>
              <a:buFont typeface="Arial" pitchFamily="34" charset="0"/>
              <a:buChar char="–"/>
              <a:defRPr lang="en-US" sz="1600" b="0" dirty="0" smtClean="0">
                <a:cs typeface="Times New Roman" pitchFamily="18" charset="0"/>
              </a:defRPr>
            </a:lvl4pPr>
            <a:lvl5pPr marL="898525" indent="-184150">
              <a:spcBef>
                <a:spcPct val="20000"/>
              </a:spcBef>
              <a:buFont typeface="Arial" pitchFamily="34" charset="0"/>
              <a:buChar char="•"/>
              <a:defRPr lang="en-GB" sz="1600" b="0" i="1" dirty="0"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 smtClean="0"/>
              <a:t>Concept of Deep Diffused APDs </a:t>
            </a:r>
            <a:r>
              <a:rPr lang="en-GB" b="0" i="1" dirty="0" smtClean="0"/>
              <a:t>(“</a:t>
            </a:r>
            <a:r>
              <a:rPr lang="en-GB" b="0" i="1" dirty="0" err="1" smtClean="0"/>
              <a:t>Hyperfast</a:t>
            </a:r>
            <a:r>
              <a:rPr lang="en-GB" b="0" i="1" dirty="0" smtClean="0"/>
              <a:t> Detectors”)</a:t>
            </a:r>
          </a:p>
          <a:p>
            <a:r>
              <a:rPr lang="en-US" dirty="0" smtClean="0"/>
              <a:t>First measurements: Study on homogeneity of response</a:t>
            </a:r>
          </a:p>
          <a:p>
            <a:r>
              <a:rPr lang="en-US" dirty="0" smtClean="0"/>
              <a:t>Simulation of charged particle fast timing</a:t>
            </a:r>
          </a:p>
          <a:p>
            <a:r>
              <a:rPr lang="en-US" dirty="0" smtClean="0"/>
              <a:t>Outlook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RD50</a:t>
            </a:r>
            <a:endParaRPr lang="en-GB" sz="44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751063"/>
            <a:ext cx="7695855" cy="947967"/>
          </a:xfrm>
        </p:spPr>
        <p:txBody>
          <a:bodyPr>
            <a:normAutofit fontScale="85000" lnSpcReduction="10000"/>
          </a:bodyPr>
          <a:lstStyle/>
          <a:p>
            <a:r>
              <a:rPr lang="en-GB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Ashutosh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Bhardwaj (Delhi),  </a:t>
            </a:r>
            <a:r>
              <a:rPr lang="en-GB" b="0" dirty="0" err="1">
                <a:solidFill>
                  <a:schemeClr val="tx1"/>
                </a:solidFill>
              </a:rPr>
              <a:t>Ranjeet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Dalal</a:t>
            </a:r>
            <a:r>
              <a:rPr lang="en-GB" b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(Delhi), Marco 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Fernandez Garcia (Santander), </a:t>
            </a:r>
            <a:r>
              <a:rPr lang="en-GB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Geetika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Jain (Delhi), </a:t>
            </a:r>
            <a:r>
              <a:rPr lang="en-GB" b="0" dirty="0" err="1" smtClean="0">
                <a:solidFill>
                  <a:schemeClr val="tx1"/>
                </a:solidFill>
              </a:rPr>
              <a:t>Changuo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Lu 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(Princeton)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Moll (CERN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GB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Kirti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Ranjan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(Delhi), </a:t>
            </a:r>
            <a:r>
              <a:rPr lang="en-GB" b="0" dirty="0" smtClean="0">
                <a:solidFill>
                  <a:schemeClr val="tx1"/>
                </a:solidFill>
              </a:rPr>
              <a:t>Sofia Otero Ugobono 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(CERN), </a:t>
            </a:r>
            <a:r>
              <a:rPr lang="en-GB" b="0" dirty="0">
                <a:solidFill>
                  <a:schemeClr val="tx1"/>
                </a:solidFill>
              </a:rPr>
              <a:t>Sebastian White </a:t>
            </a:r>
            <a:r>
              <a:rPr lang="en-GB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(Princeton, CERN)</a:t>
            </a:r>
          </a:p>
        </p:txBody>
      </p:sp>
    </p:spTree>
    <p:extLst>
      <p:ext uri="{BB962C8B-B14F-4D97-AF65-F5344CB8AC3E}">
        <p14:creationId xmlns:p14="http://schemas.microsoft.com/office/powerpoint/2010/main" val="14911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TCT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TCT (front side illumination)     [670nm, 980nm, 1060nm]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lvl="1"/>
            <a:r>
              <a:rPr lang="en-GB" dirty="0"/>
              <a:t>Very fast initial peak for all </a:t>
            </a:r>
            <a:r>
              <a:rPr lang="en-GB" dirty="0" smtClean="0"/>
              <a:t>wavelengths due </a:t>
            </a:r>
            <a:r>
              <a:rPr lang="en-GB" dirty="0"/>
              <a:t>to drift component of </a:t>
            </a:r>
            <a:r>
              <a:rPr lang="en-GB" dirty="0" smtClean="0"/>
              <a:t>current</a:t>
            </a:r>
          </a:p>
          <a:p>
            <a:pPr lvl="2"/>
            <a:r>
              <a:rPr lang="en-GB" dirty="0" smtClean="0"/>
              <a:t>For charge created in depleted layer</a:t>
            </a:r>
            <a:endParaRPr lang="en-GB" dirty="0"/>
          </a:p>
          <a:p>
            <a:pPr lvl="1"/>
            <a:r>
              <a:rPr lang="en-GB" dirty="0"/>
              <a:t> Large (and slow) diffusion component for 670nm </a:t>
            </a:r>
            <a:endParaRPr lang="en-GB" dirty="0" smtClean="0"/>
          </a:p>
          <a:p>
            <a:pPr lvl="2"/>
            <a:r>
              <a:rPr lang="en-GB" dirty="0" smtClean="0"/>
              <a:t>almost </a:t>
            </a:r>
            <a:r>
              <a:rPr lang="en-GB" dirty="0"/>
              <a:t>all </a:t>
            </a:r>
            <a:r>
              <a:rPr lang="en-GB" dirty="0" smtClean="0"/>
              <a:t>charge </a:t>
            </a:r>
            <a:r>
              <a:rPr lang="en-GB" dirty="0"/>
              <a:t>deposited </a:t>
            </a:r>
            <a:r>
              <a:rPr lang="en-GB" dirty="0" smtClean="0"/>
              <a:t>in un-depleted layer on front side (needs diffusion)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10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5" descr="tct-signal-for-diff-lasers-at-1700V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>
            <a:off x="231236" y="1358770"/>
            <a:ext cx="5004547" cy="3781213"/>
          </a:xfrm>
          <a:prstGeom prst="rect">
            <a:avLst/>
          </a:prstGeom>
        </p:spPr>
      </p:pic>
      <p:pic>
        <p:nvPicPr>
          <p:cNvPr id="7" name="Picture 6" descr="tct-signal-for-diff-lasers-at-1700V-2.png"/>
          <p:cNvPicPr>
            <a:picLocks noChangeAspect="1"/>
          </p:cNvPicPr>
          <p:nvPr/>
        </p:nvPicPr>
        <p:blipFill>
          <a:blip r:embed="rId4"/>
          <a:srcRect l="1600" t="2400" r="14400" b="2400"/>
          <a:stretch>
            <a:fillRect/>
          </a:stretch>
        </p:blipFill>
        <p:spPr>
          <a:xfrm>
            <a:off x="5483341" y="1576038"/>
            <a:ext cx="3523439" cy="31661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3236" y="1587370"/>
            <a:ext cx="838200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31436" y="3203975"/>
            <a:ext cx="4405749" cy="2700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TCT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05" y="908720"/>
            <a:ext cx="9027495" cy="5688632"/>
          </a:xfrm>
        </p:spPr>
        <p:txBody>
          <a:bodyPr>
            <a:normAutofit/>
          </a:bodyPr>
          <a:lstStyle/>
          <a:p>
            <a:r>
              <a:rPr lang="en-GB" dirty="0" smtClean="0"/>
              <a:t>TCT (front side illumination)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r>
              <a:rPr lang="en-GB" dirty="0" smtClean="0"/>
              <a:t>Very strong dependence on applied voltage and bulk doping concentration!</a:t>
            </a:r>
          </a:p>
          <a:p>
            <a:pPr lvl="1"/>
            <a:r>
              <a:rPr lang="en-GB" dirty="0" smtClean="0"/>
              <a:t>Simulation predicts pulse length of 2-3ns</a:t>
            </a:r>
          </a:p>
          <a:p>
            <a:pPr lvl="2"/>
            <a:r>
              <a:rPr lang="en-GB" dirty="0" smtClean="0"/>
              <a:t>Measurements showed slightly larger pulse length (approx. 4ns)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11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10" name="Picture 9" descr="TCT-signal-for-bulk-1.4e14-diff-voltages-1060nm-front.png"/>
          <p:cNvPicPr>
            <a:picLocks noChangeAspect="1"/>
          </p:cNvPicPr>
          <p:nvPr/>
        </p:nvPicPr>
        <p:blipFill>
          <a:blip r:embed="rId3"/>
          <a:srcRect l="1600" t="2400" r="12800" b="2400"/>
          <a:stretch>
            <a:fillRect/>
          </a:stretch>
        </p:blipFill>
        <p:spPr>
          <a:xfrm>
            <a:off x="296525" y="1763815"/>
            <a:ext cx="4153311" cy="3079402"/>
          </a:xfrm>
          <a:prstGeom prst="rect">
            <a:avLst/>
          </a:prstGeom>
        </p:spPr>
      </p:pic>
      <p:pic>
        <p:nvPicPr>
          <p:cNvPr id="11" name="Picture 10" descr="TCT-980nm-1700V-bulk-vary.png"/>
          <p:cNvPicPr>
            <a:picLocks noChangeAspect="1"/>
          </p:cNvPicPr>
          <p:nvPr/>
        </p:nvPicPr>
        <p:blipFill>
          <a:blip r:embed="rId4"/>
          <a:srcRect l="1600" t="2400" r="11200" b="2400"/>
          <a:stretch>
            <a:fillRect/>
          </a:stretch>
        </p:blipFill>
        <p:spPr>
          <a:xfrm>
            <a:off x="4640285" y="1748013"/>
            <a:ext cx="4364501" cy="3176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1994" y="1274009"/>
            <a:ext cx="283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Voltage dependence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923040" y="1273462"/>
            <a:ext cx="346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Dependence on bulk doping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7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TCT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9061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Gain predictions</a:t>
            </a:r>
          </a:p>
          <a:p>
            <a:pPr lvl="1"/>
            <a:r>
              <a:rPr lang="en-GB" b="0" dirty="0" smtClean="0"/>
              <a:t>Gain defined as: 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>   Signal with impact ionization / signal without impact ionization (It’s a simulation </a:t>
            </a:r>
            <a:r>
              <a:rPr lang="en-GB" dirty="0" smtClean="0">
                <a:sym typeface="Wingdings" panose="05000000000000000000" pitchFamily="2" charset="2"/>
              </a:rPr>
              <a:t>)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Higher bulk doping results in higher gain 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less depleted volume with higher E-Field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Highest gain for lowest wavelength 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(higher fraction of generated carriers undergo amplification)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12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5" descr="gain Variation-with-bulk-dopings-for-1060nm-laser-junction-depth-57um-300um-APD-linear-scale.JPG"/>
          <p:cNvPicPr>
            <a:picLocks noChangeAspect="1"/>
          </p:cNvPicPr>
          <p:nvPr/>
        </p:nvPicPr>
        <p:blipFill>
          <a:blip r:embed="rId3" cstate="print"/>
          <a:srcRect l="6818" t="2353" r="12727" b="5294"/>
          <a:stretch>
            <a:fillRect/>
          </a:stretch>
        </p:blipFill>
        <p:spPr>
          <a:xfrm>
            <a:off x="836585" y="2041015"/>
            <a:ext cx="3375375" cy="2993908"/>
          </a:xfrm>
          <a:prstGeom prst="rect">
            <a:avLst/>
          </a:prstGeom>
        </p:spPr>
      </p:pic>
      <p:pic>
        <p:nvPicPr>
          <p:cNvPr id="7" name="Picture 6" descr="gain-Variation-with-different-lasers-1.4e14-cm-3-junction-depth-57um-300um-APD.JPG"/>
          <p:cNvPicPr>
            <a:picLocks noChangeAspect="1"/>
          </p:cNvPicPr>
          <p:nvPr/>
        </p:nvPicPr>
        <p:blipFill>
          <a:blip r:embed="rId4" cstate="print"/>
          <a:srcRect l="5909" t="1765" r="11364" b="4706"/>
          <a:stretch>
            <a:fillRect/>
          </a:stretch>
        </p:blipFill>
        <p:spPr>
          <a:xfrm>
            <a:off x="4481990" y="2035638"/>
            <a:ext cx="3427403" cy="2994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0632" y="2168860"/>
            <a:ext cx="1551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200</a:t>
            </a:r>
            <a:r>
              <a:rPr lang="en-GB" sz="1200" dirty="0" smtClean="0">
                <a:latin typeface="Symbol" panose="05050102010706020507" pitchFamily="18" charset="2"/>
              </a:rPr>
              <a:t>m</a:t>
            </a:r>
            <a:r>
              <a:rPr lang="en-GB" sz="1200" dirty="0" smtClean="0"/>
              <a:t>m APD thickness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282190" y="2168860"/>
            <a:ext cx="1551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200</a:t>
            </a:r>
            <a:r>
              <a:rPr lang="en-GB" sz="1200" dirty="0" smtClean="0">
                <a:latin typeface="Symbol" panose="05050102010706020507" pitchFamily="18" charset="2"/>
              </a:rPr>
              <a:t>m</a:t>
            </a:r>
            <a:r>
              <a:rPr lang="en-GB" sz="1200" dirty="0" smtClean="0"/>
              <a:t>m APD thickness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36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TCT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69234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Simulated gain versus measured gain</a:t>
            </a:r>
          </a:p>
          <a:p>
            <a:pPr lvl="1"/>
            <a:r>
              <a:rPr lang="en-GB" dirty="0" smtClean="0"/>
              <a:t>Gain for measured data (IR, red laser) defined as integrated signal / &lt;integrated signal (1000V)&gt;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6310" y="6604688"/>
            <a:ext cx="5544616" cy="208688"/>
          </a:xfrm>
        </p:spPr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13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4839" y="5391246"/>
            <a:ext cx="8640960" cy="1143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 lang="en-US" sz="2000" b="1" kern="1200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5381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714375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898525" indent="-1841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GB" sz="1600" b="0" i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Simulation reproduces data trend (gain vs. voltage) quite well</a:t>
            </a:r>
          </a:p>
          <a:p>
            <a:pPr lvl="1"/>
            <a:r>
              <a:rPr lang="en-GB" dirty="0" smtClean="0"/>
              <a:t>Need to normalize simulation data and measured data in same way</a:t>
            </a:r>
          </a:p>
          <a:p>
            <a:pPr lvl="1"/>
            <a:r>
              <a:rPr lang="en-GB" dirty="0" smtClean="0"/>
              <a:t>Test measurements at 480nm provide a signal while the simulation with the present TCAD device model would give no signal at all for 480nm: Indication that the surface layer to the front is thinner than in the model, which however for the infrared laser measurements/simulations has no impact.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5" y="1881879"/>
            <a:ext cx="4262804" cy="3293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16" y="1816445"/>
            <a:ext cx="4347483" cy="3359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1630" y="22502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preliminary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221860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preliminary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7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-field-for-diff-bias-voltages-for-junc-57um-bulk-1.4e14cm-3-2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 rot="5400000">
            <a:off x="7203994" y="1272622"/>
            <a:ext cx="2155266" cy="1565117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52" y="977548"/>
            <a:ext cx="2475275" cy="20914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Simulation: Edge-TCT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5" y="851613"/>
            <a:ext cx="3870430" cy="1992322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parameters: </a:t>
            </a:r>
          </a:p>
          <a:p>
            <a:pPr lvl="1"/>
            <a:r>
              <a:rPr lang="en-US" sz="1500" b="0" dirty="0" smtClean="0"/>
              <a:t>Laser 1060nm, beam width 1 µm, </a:t>
            </a:r>
            <a:br>
              <a:rPr lang="en-US" sz="1500" b="0" dirty="0" smtClean="0"/>
            </a:br>
            <a:r>
              <a:rPr lang="en-US" sz="1500" b="0" dirty="0" smtClean="0"/>
              <a:t>1ps </a:t>
            </a:r>
            <a:r>
              <a:rPr lang="en-US" sz="1500" b="0" dirty="0" err="1" smtClean="0"/>
              <a:t>risetime</a:t>
            </a:r>
            <a:endParaRPr lang="en-US" sz="1500" b="0" dirty="0" smtClean="0"/>
          </a:p>
          <a:p>
            <a:pPr lvl="1"/>
            <a:r>
              <a:rPr lang="en-US" sz="1500" b="0" dirty="0" smtClean="0"/>
              <a:t>Depth position </a:t>
            </a:r>
            <a:r>
              <a:rPr lang="en-US" sz="1500" b="0" dirty="0"/>
              <a:t>1µm to 170µm (5 µm step</a:t>
            </a:r>
            <a:r>
              <a:rPr lang="en-US" sz="1500" b="0" dirty="0" smtClean="0"/>
              <a:t>)</a:t>
            </a:r>
          </a:p>
          <a:p>
            <a:pPr lvl="1"/>
            <a:r>
              <a:rPr lang="en-US" sz="1500" b="0" dirty="0" smtClean="0"/>
              <a:t>Junction depth: 57mm; </a:t>
            </a:r>
          </a:p>
          <a:p>
            <a:pPr lvl="1"/>
            <a:r>
              <a:rPr lang="en-US" sz="1500" b="0" dirty="0" smtClean="0"/>
              <a:t>Bulk doping (n-type): </a:t>
            </a:r>
            <a:r>
              <a:rPr lang="en-US" sz="1500" b="0" dirty="0"/>
              <a:t>1.4e14cm-3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14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3726357" y="1133999"/>
            <a:ext cx="1050636" cy="495055"/>
          </a:xfrm>
          <a:prstGeom prst="rightArrow">
            <a:avLst>
              <a:gd name="adj1" fmla="val 50000"/>
              <a:gd name="adj2" fmla="val 844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601923" y="2618910"/>
            <a:ext cx="1150097" cy="495055"/>
          </a:xfrm>
          <a:prstGeom prst="rightArrow">
            <a:avLst>
              <a:gd name="adj1" fmla="val 50000"/>
              <a:gd name="adj2" fmla="val 844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170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48551" y="1358770"/>
            <a:ext cx="4215635" cy="2225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4752020" y="2843935"/>
            <a:ext cx="4312166" cy="2250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dge-TCT-for-diff-positions-1600V-1ps-rise-time-3.png"/>
          <p:cNvPicPr>
            <a:picLocks noChangeAspect="1"/>
          </p:cNvPicPr>
          <p:nvPr/>
        </p:nvPicPr>
        <p:blipFill>
          <a:blip r:embed="rId5"/>
          <a:srcRect l="1600" t="2400" r="12800" b="2400"/>
          <a:stretch>
            <a:fillRect/>
          </a:stretch>
        </p:blipFill>
        <p:spPr>
          <a:xfrm>
            <a:off x="206515" y="3319186"/>
            <a:ext cx="4230470" cy="3015472"/>
          </a:xfrm>
          <a:prstGeom prst="rect">
            <a:avLst/>
          </a:prstGeom>
        </p:spPr>
      </p:pic>
      <p:pic>
        <p:nvPicPr>
          <p:cNvPr id="20" name="Picture 19" descr="eTCT-gain-variation-for-diff-laser-locations-diff-bias.JPG"/>
          <p:cNvPicPr>
            <a:picLocks noChangeAspect="1"/>
          </p:cNvPicPr>
          <p:nvPr/>
        </p:nvPicPr>
        <p:blipFill>
          <a:blip r:embed="rId6" cstate="print"/>
          <a:srcRect l="7273" t="9412" r="12273" b="4706"/>
          <a:stretch>
            <a:fillRect/>
          </a:stretch>
        </p:blipFill>
        <p:spPr>
          <a:xfrm>
            <a:off x="5261629" y="3459903"/>
            <a:ext cx="3375375" cy="27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19" y="3112032"/>
            <a:ext cx="4163538" cy="2566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Simulating energy-loss fluctuations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892480" cy="2277165"/>
          </a:xfrm>
        </p:spPr>
        <p:txBody>
          <a:bodyPr>
            <a:normAutofit/>
          </a:bodyPr>
          <a:lstStyle/>
          <a:p>
            <a:r>
              <a:rPr lang="en-GB" dirty="0" smtClean="0"/>
              <a:t>Calculations based on two simulations:</a:t>
            </a:r>
          </a:p>
          <a:p>
            <a:pPr lvl="1"/>
            <a:r>
              <a:rPr lang="en-GB" dirty="0" smtClean="0"/>
              <a:t>TCAD edge-TCT simulation</a:t>
            </a:r>
          </a:p>
          <a:p>
            <a:pPr lvl="2"/>
            <a:r>
              <a:rPr lang="en-GB" dirty="0" smtClean="0"/>
              <a:t>provides wave forms for charges generated for every 5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slice of the detector.</a:t>
            </a:r>
          </a:p>
          <a:p>
            <a:pPr lvl="1"/>
            <a:r>
              <a:rPr lang="en-GB" dirty="0" smtClean="0"/>
              <a:t>Bichsel charged particle energy straggling calculations </a:t>
            </a:r>
          </a:p>
          <a:p>
            <a:pPr lvl="2"/>
            <a:r>
              <a:rPr lang="en-GB" dirty="0" smtClean="0"/>
              <a:t>Theory and </a:t>
            </a:r>
            <a:r>
              <a:rPr lang="en-GB" dirty="0"/>
              <a:t>F</a:t>
            </a:r>
            <a:r>
              <a:rPr lang="en-GB" dirty="0" smtClean="0"/>
              <a:t>ortran code by </a:t>
            </a:r>
            <a:r>
              <a:rPr lang="en-GB" dirty="0" err="1" smtClean="0"/>
              <a:t>H.Bichsel</a:t>
            </a:r>
            <a:r>
              <a:rPr lang="en-GB" dirty="0" smtClean="0"/>
              <a:t> </a:t>
            </a:r>
            <a:r>
              <a:rPr lang="en-GB" sz="1200" dirty="0" smtClean="0"/>
              <a:t> [Bichsel, Straggling </a:t>
            </a:r>
            <a:r>
              <a:rPr lang="en-GB" sz="1200" dirty="0"/>
              <a:t>in thin silicon </a:t>
            </a:r>
            <a:r>
              <a:rPr lang="en-GB" sz="1200" dirty="0" smtClean="0"/>
              <a:t>detectors, 1988,Rev</a:t>
            </a:r>
            <a:r>
              <a:rPr lang="en-GB" sz="1200" dirty="0"/>
              <a:t>. Mod. Phys. 60, 663 </a:t>
            </a:r>
            <a:r>
              <a:rPr lang="en-GB" sz="1200" dirty="0" smtClean="0"/>
              <a:t>]</a:t>
            </a:r>
          </a:p>
          <a:p>
            <a:pPr lvl="2"/>
            <a:r>
              <a:rPr lang="en-GB" dirty="0" smtClean="0"/>
              <a:t>Provides probability density function for a slice of 5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silicon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15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54" y="3241223"/>
            <a:ext cx="3601043" cy="2308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569" y="5589240"/>
            <a:ext cx="24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Voltage: 1800 V</a:t>
            </a:r>
          </a:p>
          <a:p>
            <a:r>
              <a:rPr lang="en-GB" dirty="0" smtClean="0"/>
              <a:t>16 positions (16 slices)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93536" y="3259872"/>
            <a:ext cx="16962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GeV muon, </a:t>
            </a:r>
            <a:br>
              <a:rPr lang="en-GB" dirty="0" smtClean="0"/>
            </a:br>
            <a:r>
              <a:rPr lang="en-GB" dirty="0" smtClean="0"/>
              <a:t>5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silicon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933377" y="3799012"/>
            <a:ext cx="378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[PDF provided by Su Dong, Stanford, USA]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12965" y="5746641"/>
            <a:ext cx="189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Deposited Charge</a:t>
            </a:r>
            <a:br>
              <a:rPr lang="en-GB" dirty="0" smtClean="0"/>
            </a:br>
            <a:r>
              <a:rPr lang="en-GB" dirty="0" smtClean="0"/>
              <a:t>[</a:t>
            </a:r>
            <a:r>
              <a:rPr lang="en-GB" dirty="0" err="1" smtClean="0"/>
              <a:t>KeV</a:t>
            </a:r>
            <a:r>
              <a:rPr lang="en-GB" dirty="0" smtClean="0"/>
              <a:t>/5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silicon]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83206" y="4747887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PDF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7116" y="4184793"/>
            <a:ext cx="270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Histogram based on PDF</a:t>
            </a:r>
            <a:endParaRPr lang="en-GB" dirty="0">
              <a:solidFill>
                <a:schemeClr val="accent6"/>
              </a:solidFill>
            </a:endParaRPr>
          </a:p>
        </p:txBody>
      </p:sp>
      <p:cxnSp>
        <p:nvCxnSpPr>
          <p:cNvPr id="19" name="Straight Connector 18"/>
          <p:cNvCxnSpPr>
            <a:endCxn id="16" idx="1"/>
          </p:cNvCxnSpPr>
          <p:nvPr/>
        </p:nvCxnSpPr>
        <p:spPr>
          <a:xfrm flipV="1">
            <a:off x="5337085" y="4932553"/>
            <a:ext cx="346121" cy="7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47075" y="4395410"/>
            <a:ext cx="398319" cy="1187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81913" b="20866"/>
          <a:stretch/>
        </p:blipFill>
        <p:spPr>
          <a:xfrm>
            <a:off x="3183663" y="3744035"/>
            <a:ext cx="623252" cy="14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185"/>
          <a:stretch/>
        </p:blipFill>
        <p:spPr>
          <a:xfrm>
            <a:off x="378201" y="1853825"/>
            <a:ext cx="4148793" cy="3587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energy-loss fluctuations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892480" cy="2277165"/>
          </a:xfrm>
        </p:spPr>
        <p:txBody>
          <a:bodyPr>
            <a:normAutofit/>
          </a:bodyPr>
          <a:lstStyle/>
          <a:p>
            <a:r>
              <a:rPr lang="en-GB" dirty="0" smtClean="0"/>
              <a:t>Note that the Bichsel PDF for thin sensors is not a Landau Distribution !</a:t>
            </a:r>
          </a:p>
          <a:p>
            <a:pPr lvl="1"/>
            <a:r>
              <a:rPr lang="en-GB" dirty="0" smtClean="0"/>
              <a:t>For 5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Silicon &amp; 1 GeV muon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16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93536" y="3259872"/>
            <a:ext cx="16962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GeV muon, </a:t>
            </a:r>
            <a:br>
              <a:rPr lang="en-GB" dirty="0" smtClean="0"/>
            </a:br>
            <a:r>
              <a:rPr lang="en-GB" dirty="0" smtClean="0"/>
              <a:t>5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silicon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881517" y="2951333"/>
            <a:ext cx="378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[PDF provided by Su Dong, Stanford, USA]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02479" y="5484919"/>
            <a:ext cx="236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Deposited Charge</a:t>
            </a:r>
            <a:br>
              <a:rPr lang="en-GB" dirty="0" smtClean="0"/>
            </a:br>
            <a:r>
              <a:rPr lang="en-GB" dirty="0" smtClean="0"/>
              <a:t>[</a:t>
            </a:r>
            <a:r>
              <a:rPr lang="en-GB" dirty="0" err="1" smtClean="0"/>
              <a:t>KeV</a:t>
            </a:r>
            <a:r>
              <a:rPr lang="en-GB" dirty="0" smtClean="0"/>
              <a:t>/5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silicon]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681790" y="4049778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Bichsel PDF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2391" y="2794602"/>
            <a:ext cx="270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Histogram from Landau</a:t>
            </a:r>
            <a:endParaRPr lang="en-GB" dirty="0">
              <a:solidFill>
                <a:schemeClr val="accent6"/>
              </a:solidFill>
            </a:endParaRPr>
          </a:p>
        </p:txBody>
      </p:sp>
      <p:cxnSp>
        <p:nvCxnSpPr>
          <p:cNvPr id="19" name="Straight Connector 18"/>
          <p:cNvCxnSpPr>
            <a:endCxn id="16" idx="1"/>
          </p:cNvCxnSpPr>
          <p:nvPr/>
        </p:nvCxnSpPr>
        <p:spPr>
          <a:xfrm flipV="1">
            <a:off x="1954750" y="4234444"/>
            <a:ext cx="727040" cy="57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1"/>
          </p:cNvCxnSpPr>
          <p:nvPr/>
        </p:nvCxnSpPr>
        <p:spPr>
          <a:xfrm flipV="1">
            <a:off x="1495591" y="2979268"/>
            <a:ext cx="396800" cy="2211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36685" y="3429000"/>
            <a:ext cx="29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Landau fitted to Bichsel PDF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781690" y="3744035"/>
            <a:ext cx="737156" cy="54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21" y="2247489"/>
            <a:ext cx="3972135" cy="2930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 rot="16200000">
            <a:off x="7446725" y="3307532"/>
            <a:ext cx="327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sz="1200" dirty="0" smtClean="0"/>
              <a:t> based on [[</a:t>
            </a:r>
            <a:r>
              <a:rPr lang="en-GB" sz="1200" dirty="0"/>
              <a:t>Bichsel</a:t>
            </a:r>
            <a:r>
              <a:rPr lang="en-GB" sz="1200" dirty="0" smtClean="0"/>
              <a:t>, 988,Rev</a:t>
            </a:r>
            <a:r>
              <a:rPr lang="en-GB" sz="1200" dirty="0"/>
              <a:t>. Mod. Phys. 60, 663 ]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080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543" y="1926347"/>
            <a:ext cx="4115945" cy="2728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energy-loss fluctuations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892480" cy="72008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Comparison of test beam data versus simulation [pulse heights distribution]</a:t>
            </a:r>
          </a:p>
          <a:p>
            <a:pPr lvl="1"/>
            <a:r>
              <a:rPr lang="en-GB" dirty="0" smtClean="0"/>
              <a:t>Full size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17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92153" y="2573921"/>
            <a:ext cx="1696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GeV muon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4937587"/>
            <a:ext cx="31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GeV </a:t>
            </a:r>
            <a:r>
              <a:rPr lang="en-GB" dirty="0" err="1" smtClean="0"/>
              <a:t>pions</a:t>
            </a:r>
            <a:r>
              <a:rPr lang="en-GB" dirty="0" smtClean="0"/>
              <a:t>, test-beam 2015</a:t>
            </a:r>
            <a:endParaRPr lang="en-GB" dirty="0"/>
          </a:p>
        </p:txBody>
      </p:sp>
      <p:pic>
        <p:nvPicPr>
          <p:cNvPr id="1026" name="BD4325D4-28D5-4C2C-92C1-6EF1D686AC1F" descr="BC082902-3744-48BE-B8C6-C3684D0D14D7@cer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8" y="1913857"/>
            <a:ext cx="4430042" cy="27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79247">
            <a:off x="6775785" y="3585314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preliminary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energy-loss fluctuations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0518"/>
          </a:xfrm>
        </p:spPr>
        <p:txBody>
          <a:bodyPr>
            <a:normAutofit/>
          </a:bodyPr>
          <a:lstStyle/>
          <a:p>
            <a:r>
              <a:rPr lang="en-GB" dirty="0" smtClean="0"/>
              <a:t>Comparison of test beam data versus simulation [pulse heights distribution]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18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92153" y="2573921"/>
            <a:ext cx="1696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GeV muon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" y="1857412"/>
            <a:ext cx="3699830" cy="2861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565" y="5090672"/>
            <a:ext cx="31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GeV </a:t>
            </a:r>
            <a:r>
              <a:rPr lang="en-GB" dirty="0" err="1" smtClean="0"/>
              <a:t>pions</a:t>
            </a:r>
            <a:r>
              <a:rPr lang="en-GB" dirty="0" smtClean="0"/>
              <a:t>, test-beam 2015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35" y="1988840"/>
            <a:ext cx="3789840" cy="2728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 rot="2079247">
            <a:off x="2614047" y="2950614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preliminary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Simulating energy-loss fluctuations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Comparison of results [</a:t>
            </a:r>
            <a:r>
              <a:rPr lang="en-GB" dirty="0" err="1" smtClean="0"/>
              <a:t>Prelimary</a:t>
            </a:r>
            <a:r>
              <a:rPr lang="en-GB" dirty="0" smtClean="0"/>
              <a:t>]</a:t>
            </a:r>
          </a:p>
          <a:p>
            <a:pPr lvl="1"/>
            <a:r>
              <a:rPr lang="en-GB" dirty="0" smtClean="0"/>
              <a:t>Comparing the different PDFs (Landau and Bichsel) result in significantly different time jitter</a:t>
            </a:r>
          </a:p>
          <a:p>
            <a:pPr lvl="1"/>
            <a:r>
              <a:rPr lang="en-GB" dirty="0" smtClean="0"/>
              <a:t>Landau: 47 </a:t>
            </a:r>
            <a:r>
              <a:rPr lang="en-GB" dirty="0" err="1" smtClean="0"/>
              <a:t>ps</a:t>
            </a:r>
            <a:endParaRPr lang="en-GB" dirty="0" smtClean="0"/>
          </a:p>
          <a:p>
            <a:pPr lvl="1"/>
            <a:r>
              <a:rPr lang="en-GB" dirty="0" smtClean="0"/>
              <a:t>Bichsel: 30 </a:t>
            </a:r>
            <a:r>
              <a:rPr lang="en-GB" dirty="0" err="1" smtClean="0"/>
              <a:t>ps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Conclusion: Comparison with test-beam data needed. 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19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6" y="2667638"/>
            <a:ext cx="4095138" cy="2622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514" y="2686925"/>
            <a:ext cx="3972286" cy="2609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79247">
            <a:off x="6775785" y="3585314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preliminary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9247">
            <a:off x="2782876" y="382634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preliminary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Deep Diffused APD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Deep Diffused APD from RMD (Radiation Monitoring Devices Inc.)</a:t>
            </a:r>
          </a:p>
          <a:p>
            <a:pPr lvl="1"/>
            <a:r>
              <a:rPr lang="en-GB" dirty="0" smtClean="0"/>
              <a:t>n-type NTD-doped silicon from </a:t>
            </a:r>
            <a:r>
              <a:rPr lang="en-GB" dirty="0" err="1" smtClean="0"/>
              <a:t>Topsil</a:t>
            </a:r>
            <a:endParaRPr lang="en-GB" dirty="0" smtClean="0"/>
          </a:p>
          <a:p>
            <a:pPr lvl="1"/>
            <a:r>
              <a:rPr lang="en-GB" dirty="0" smtClean="0"/>
              <a:t>Grooving wafer </a:t>
            </a:r>
          </a:p>
          <a:p>
            <a:pPr lvl="1"/>
            <a:r>
              <a:rPr lang="en-GB" dirty="0" smtClean="0"/>
              <a:t>Deep diffusion of p-type dopants</a:t>
            </a:r>
          </a:p>
          <a:p>
            <a:pPr lvl="2"/>
            <a:r>
              <a:rPr lang="en-GB" dirty="0" smtClean="0"/>
              <a:t>Gallium used as dopant</a:t>
            </a:r>
          </a:p>
          <a:p>
            <a:pPr lvl="1"/>
            <a:r>
              <a:rPr lang="en-GB" dirty="0" smtClean="0"/>
              <a:t>Etching of surface layer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2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87" y="2168860"/>
            <a:ext cx="4222369" cy="4157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23620" y="1852189"/>
            <a:ext cx="3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[2006, </a:t>
            </a:r>
            <a:r>
              <a:rPr lang="en-GB" sz="1200" dirty="0" err="1" smtClean="0"/>
              <a:t>McClish</a:t>
            </a:r>
            <a:r>
              <a:rPr lang="en-GB" sz="1200" dirty="0" smtClean="0"/>
              <a:t> et al., IEEE TNS, 53, 3049 ]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30" y="3113965"/>
            <a:ext cx="3602351" cy="2974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0477" y="6081583"/>
            <a:ext cx="3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[2004, </a:t>
            </a:r>
            <a:r>
              <a:rPr lang="en-GB" sz="1200" dirty="0" err="1" smtClean="0"/>
              <a:t>McClish</a:t>
            </a:r>
            <a:r>
              <a:rPr lang="en-GB" sz="1200" dirty="0" smtClean="0"/>
              <a:t> et al., IEEE TNS]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970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beam ongoing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6750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Sunday 5.6.2016</a:t>
            </a:r>
          </a:p>
          <a:p>
            <a:pPr lvl="1"/>
            <a:r>
              <a:rPr lang="en-GB" dirty="0" smtClean="0"/>
              <a:t>Sensors with </a:t>
            </a:r>
            <a:r>
              <a:rPr lang="en-GB" dirty="0" err="1"/>
              <a:t>S</a:t>
            </a:r>
            <a:r>
              <a:rPr lang="en-GB" dirty="0" err="1" smtClean="0"/>
              <a:t>ampic</a:t>
            </a:r>
            <a:r>
              <a:rPr lang="en-GB" dirty="0" smtClean="0"/>
              <a:t> readout installed …. </a:t>
            </a:r>
            <a:r>
              <a:rPr lang="en-GB" dirty="0"/>
              <a:t>d</a:t>
            </a:r>
            <a:r>
              <a:rPr lang="en-GB" dirty="0" smtClean="0"/>
              <a:t>ata for next RD50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20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1026" name="00F6200B-F8E7-48F7-B4B7-BB4D0DBC113F" descr="DB00BF5F-2D61-49F0-95AA-40FECC03707D@ce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808820"/>
            <a:ext cx="4545505" cy="33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44A4D88A-2809-4769-811F-97A51BCACC03" descr="0682DA0A-54DD-40EE-AAD1-5173D360025D@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394705"/>
            <a:ext cx="3285831" cy="22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6865" y="5496964"/>
            <a:ext cx="58771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1. Signal trace @ 1800V and 50 dB preamp </a:t>
            </a:r>
            <a:r>
              <a:rPr lang="en-GB" sz="1400" dirty="0" smtClean="0"/>
              <a:t> </a:t>
            </a:r>
            <a:r>
              <a:rPr lang="en-GB" sz="1400" dirty="0"/>
              <a:t>with MCP-PMT signal</a:t>
            </a:r>
          </a:p>
          <a:p>
            <a:r>
              <a:rPr lang="en-GB" sz="1400" dirty="0"/>
              <a:t>2. Setup showing both the Si telescope on right and the SAMPIC on the left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6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88740"/>
            <a:ext cx="8640960" cy="544560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Previous works showed excellent timing performance ~15ps</a:t>
            </a:r>
          </a:p>
          <a:p>
            <a:endParaRPr lang="en-GB" dirty="0" smtClean="0"/>
          </a:p>
          <a:p>
            <a:r>
              <a:rPr lang="en-GB" dirty="0" smtClean="0"/>
              <a:t>First </a:t>
            </a:r>
            <a:r>
              <a:rPr lang="en-GB" dirty="0" smtClean="0"/>
              <a:t>measurements on Deep Diffused APDs performed at </a:t>
            </a:r>
            <a:r>
              <a:rPr lang="en-GB" dirty="0" smtClean="0"/>
              <a:t>CERN SSD</a:t>
            </a:r>
            <a:endParaRPr lang="en-GB" dirty="0" smtClean="0"/>
          </a:p>
          <a:p>
            <a:pPr lvl="1"/>
            <a:r>
              <a:rPr lang="en-GB" dirty="0" smtClean="0"/>
              <a:t>Some in homogeneities (up to factor 2) for collected charge seen over active surface</a:t>
            </a:r>
          </a:p>
          <a:p>
            <a:pPr lvl="1"/>
            <a:r>
              <a:rPr lang="en-GB" dirty="0" err="1" smtClean="0"/>
              <a:t>ToDo</a:t>
            </a:r>
            <a:r>
              <a:rPr lang="en-GB" dirty="0" smtClean="0"/>
              <a:t>: </a:t>
            </a:r>
            <a:r>
              <a:rPr lang="en-GB" b="0" dirty="0" smtClean="0"/>
              <a:t>Perform same scan for time jitter</a:t>
            </a:r>
          </a:p>
          <a:p>
            <a:pPr marL="176213" lvl="1" indent="0">
              <a:buNone/>
            </a:pPr>
            <a:endParaRPr lang="en-GB" dirty="0" smtClean="0"/>
          </a:p>
          <a:p>
            <a:r>
              <a:rPr lang="en-GB" dirty="0" smtClean="0"/>
              <a:t>Wider multiplication zone then in LGAD/standard APD devices</a:t>
            </a:r>
          </a:p>
          <a:p>
            <a:pPr lvl="1"/>
            <a:r>
              <a:rPr lang="en-GB" dirty="0" smtClean="0"/>
              <a:t>Increased multiplication zone with high bias leads to the good timing performance</a:t>
            </a:r>
          </a:p>
          <a:p>
            <a:pPr lvl="1"/>
            <a:r>
              <a:rPr lang="en-GB" dirty="0" err="1" smtClean="0"/>
              <a:t>ToDo</a:t>
            </a:r>
            <a:r>
              <a:rPr lang="en-GB" dirty="0" smtClean="0"/>
              <a:t>: </a:t>
            </a:r>
            <a:r>
              <a:rPr lang="en-GB" b="0" dirty="0" smtClean="0"/>
              <a:t>Understand optimum configuration of deep diffusion vs. bulk doping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First simulation study on time jitter arising from energy-loss fluctuations performed using TCAD wave forms (e-TCT) and Bichsel or Landau PDFs</a:t>
            </a:r>
          </a:p>
          <a:p>
            <a:pPr lvl="1"/>
            <a:r>
              <a:rPr lang="en-GB" dirty="0" smtClean="0"/>
              <a:t>Bichsel distribution vs. Landau distribution results in less time jitter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All results obtained on non-irradiated devices</a:t>
            </a:r>
          </a:p>
          <a:p>
            <a:pPr lvl="1"/>
            <a:r>
              <a:rPr lang="en-GB" dirty="0" smtClean="0"/>
              <a:t>Need to perform irradiation tests to study feasibility for high radiation environments!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21</a:t>
            </a:fld>
            <a:r>
              <a:rPr lang="en-GB" smtClean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0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Comparison: LGAD – DD APD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1" y="817512"/>
            <a:ext cx="8640960" cy="11713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TCAD simulation</a:t>
            </a:r>
          </a:p>
          <a:p>
            <a:pPr lvl="1"/>
            <a:r>
              <a:rPr lang="en-US" dirty="0" smtClean="0"/>
              <a:t>LGAD </a:t>
            </a:r>
            <a:r>
              <a:rPr lang="en-US" dirty="0"/>
              <a:t>structure (with peak p-well doping of 9.75e16 cm-3, see  </a:t>
            </a:r>
            <a:r>
              <a:rPr lang="en-US" dirty="0" err="1" smtClean="0"/>
              <a:t>R.Dalal</a:t>
            </a:r>
            <a:r>
              <a:rPr lang="en-US" dirty="0" smtClean="0"/>
              <a:t> last RD50) and  </a:t>
            </a:r>
            <a:r>
              <a:rPr lang="en-US" dirty="0"/>
              <a:t>thickness of 150 µm is used for simulation </a:t>
            </a:r>
          </a:p>
          <a:p>
            <a:pPr lvl="1"/>
            <a:r>
              <a:rPr lang="en-US" dirty="0"/>
              <a:t>APD structure of 200 µm is used (depletion width ~ 140 µm)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22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4396" y="4889171"/>
            <a:ext cx="8640960" cy="177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 lang="en-US" sz="2000" b="1" kern="1200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5381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714375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898525" indent="-1841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GB" sz="1600" b="0" i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TCT signal evolution of APD and LGAD is compared</a:t>
            </a:r>
          </a:p>
          <a:p>
            <a:pPr lvl="1"/>
            <a:r>
              <a:rPr lang="en-US" dirty="0" smtClean="0"/>
              <a:t>TCT </a:t>
            </a:r>
            <a:r>
              <a:rPr lang="en-US" dirty="0"/>
              <a:t>peak for LGAD is peaking after 1.8 ns (for example see blue curve for 1500V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TCT </a:t>
            </a:r>
            <a:r>
              <a:rPr lang="en-US" dirty="0"/>
              <a:t>signal peak for APD is peaking after ~ 0.9 ns after laser fire </a:t>
            </a:r>
          </a:p>
          <a:p>
            <a:pPr lvl="1"/>
            <a:r>
              <a:rPr lang="en-US" dirty="0"/>
              <a:t>Electrons from bulk have to move to front side p-well region for charge multiplication but in APD charge multiplication is happening around junction region.</a:t>
            </a:r>
          </a:p>
        </p:txBody>
      </p:sp>
      <p:pic>
        <p:nvPicPr>
          <p:cNvPr id="7" name="Picture 6" descr="LGAD-vs-APD-tct-signal-comp-at-diff-biases for infared-laser.png"/>
          <p:cNvPicPr>
            <a:picLocks noChangeAspect="1"/>
          </p:cNvPicPr>
          <p:nvPr/>
        </p:nvPicPr>
        <p:blipFill>
          <a:blip r:embed="rId3"/>
          <a:srcRect l="1600" t="2400" r="12800" b="2400"/>
          <a:stretch>
            <a:fillRect/>
          </a:stretch>
        </p:blipFill>
        <p:spPr>
          <a:xfrm>
            <a:off x="296525" y="1996176"/>
            <a:ext cx="3888433" cy="2883012"/>
          </a:xfrm>
          <a:prstGeom prst="rect">
            <a:avLst/>
          </a:prstGeom>
        </p:spPr>
      </p:pic>
      <p:pic>
        <p:nvPicPr>
          <p:cNvPr id="8" name="Picture 7" descr="E-field-compa-for-APD-and-LGAD-str-at-200V.png"/>
          <p:cNvPicPr>
            <a:picLocks noChangeAspect="1"/>
          </p:cNvPicPr>
          <p:nvPr/>
        </p:nvPicPr>
        <p:blipFill>
          <a:blip r:embed="rId4"/>
          <a:srcRect l="1600" t="2400" r="12800" b="2400"/>
          <a:stretch>
            <a:fillRect/>
          </a:stretch>
        </p:blipFill>
        <p:spPr>
          <a:xfrm>
            <a:off x="4544842" y="1996176"/>
            <a:ext cx="3843581" cy="28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2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 field for different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E-field as function of bias </a:t>
            </a:r>
          </a:p>
          <a:p>
            <a:pPr lvl="1"/>
            <a:r>
              <a:rPr lang="en-GB" dirty="0" smtClean="0"/>
              <a:t>With </a:t>
            </a:r>
            <a:r>
              <a:rPr lang="en-GB" dirty="0"/>
              <a:t>increase in bias, Depletion region </a:t>
            </a:r>
            <a:r>
              <a:rPr lang="en-GB" dirty="0" smtClean="0"/>
              <a:t>mainly </a:t>
            </a:r>
            <a:r>
              <a:rPr lang="en-GB" dirty="0"/>
              <a:t>expand in backside bulk </a:t>
            </a:r>
          </a:p>
          <a:p>
            <a:pPr lvl="1"/>
            <a:r>
              <a:rPr lang="en-GB" dirty="0"/>
              <a:t> Should not expect much improvement with bias </a:t>
            </a:r>
            <a:r>
              <a:rPr lang="en-GB" dirty="0" smtClean="0"/>
              <a:t>for </a:t>
            </a:r>
            <a:r>
              <a:rPr lang="en-GB" dirty="0"/>
              <a:t>front diffusion </a:t>
            </a:r>
            <a:r>
              <a:rPr lang="en-GB" dirty="0" smtClean="0"/>
              <a:t>component 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 No multiplication beyond </a:t>
            </a:r>
            <a:r>
              <a:rPr lang="en-GB" dirty="0" smtClean="0"/>
              <a:t>about 100 </a:t>
            </a:r>
            <a:r>
              <a:rPr lang="en-GB" dirty="0"/>
              <a:t>micron depth (this number depends on bias)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23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5" descr="E-field-for-diff-bias-voltages-for-junc-57um-bulk-1.4e14cm-3-2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>
            <a:off x="971600" y="2303875"/>
            <a:ext cx="6062506" cy="41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17205" y="806428"/>
            <a:ext cx="2726795" cy="25378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Charge Multiplication and Gain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1485165"/>
          </a:xfrm>
        </p:spPr>
        <p:txBody>
          <a:bodyPr>
            <a:normAutofit/>
          </a:bodyPr>
          <a:lstStyle/>
          <a:p>
            <a:r>
              <a:rPr lang="en-GB" dirty="0" smtClean="0"/>
              <a:t>Deep Diffused APDs</a:t>
            </a:r>
          </a:p>
          <a:p>
            <a:pPr lvl="1"/>
            <a:r>
              <a:rPr lang="en-GB" dirty="0" smtClean="0"/>
              <a:t>Amplification deep inside the bulk of the sensor</a:t>
            </a:r>
          </a:p>
          <a:p>
            <a:pPr lvl="1"/>
            <a:r>
              <a:rPr lang="en-GB" dirty="0" smtClean="0"/>
              <a:t>Requires high voltage </a:t>
            </a:r>
            <a:r>
              <a:rPr lang="en-GB" b="0" dirty="0" smtClean="0"/>
              <a:t>(1700-1800V)</a:t>
            </a:r>
          </a:p>
          <a:p>
            <a:pPr lvl="1"/>
            <a:r>
              <a:rPr lang="en-GB" dirty="0" smtClean="0"/>
              <a:t>Delivers high gain and fast response time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3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7" y="2321125"/>
            <a:ext cx="2512268" cy="421665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224" y="871159"/>
            <a:ext cx="2129813" cy="1834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 rot="16200000">
            <a:off x="7826806" y="1535885"/>
            <a:ext cx="22952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[2015, </a:t>
            </a:r>
            <a:r>
              <a:rPr lang="en-GB" sz="900" dirty="0" err="1" smtClean="0"/>
              <a:t>N.Cartiglia</a:t>
            </a:r>
            <a:r>
              <a:rPr lang="en-GB" sz="900" dirty="0" smtClean="0"/>
              <a:t>, DESY seminar]</a:t>
            </a:r>
            <a:endParaRPr lang="en-GB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552220" y="2706110"/>
            <a:ext cx="263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Comparison: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Reach-through APD; LGAD</a:t>
            </a:r>
            <a:endParaRPr lang="en-GB" sz="1600" dirty="0"/>
          </a:p>
        </p:txBody>
      </p:sp>
      <p:pic>
        <p:nvPicPr>
          <p:cNvPr id="10" name="Picture 9" descr="Doping-profile.JPG"/>
          <p:cNvPicPr>
            <a:picLocks noChangeAspect="1"/>
          </p:cNvPicPr>
          <p:nvPr/>
        </p:nvPicPr>
        <p:blipFill>
          <a:blip r:embed="rId5" cstate="print"/>
          <a:srcRect l="5455" t="9412" r="12727" b="5882"/>
          <a:stretch>
            <a:fillRect/>
          </a:stretch>
        </p:blipFill>
        <p:spPr>
          <a:xfrm>
            <a:off x="2832415" y="3914347"/>
            <a:ext cx="3161826" cy="2529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PD-electric-field-for-thickness-130um-junction-depth-bias-var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725" y="3804496"/>
            <a:ext cx="2893125" cy="2733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848492" y="2918202"/>
            <a:ext cx="3636260" cy="901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 lang="en-US" sz="2000" b="1" kern="1200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5381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714375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898525" indent="-1841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GB" sz="1600" b="0" i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TCAD Simulations</a:t>
            </a:r>
          </a:p>
          <a:p>
            <a:pPr lvl="1"/>
            <a:r>
              <a:rPr lang="en-GB" sz="1400" dirty="0" smtClean="0"/>
              <a:t>Doping profile based on measured</a:t>
            </a:r>
            <a:br>
              <a:rPr lang="en-GB" sz="1400" dirty="0" smtClean="0"/>
            </a:br>
            <a:r>
              <a:rPr lang="en-GB" sz="1400" dirty="0" smtClean="0"/>
              <a:t>data (literature) used to simulate E-Field</a:t>
            </a:r>
          </a:p>
        </p:txBody>
      </p:sp>
    </p:spTree>
    <p:extLst>
      <p:ext uri="{BB962C8B-B14F-4D97-AF65-F5344CB8AC3E}">
        <p14:creationId xmlns:p14="http://schemas.microsoft.com/office/powerpoint/2010/main" val="32065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Motivation: Time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05" y="879616"/>
            <a:ext cx="6360620" cy="146926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References to previous work </a:t>
            </a:r>
          </a:p>
          <a:p>
            <a:pPr lvl="1"/>
            <a:r>
              <a:rPr lang="en-GB" dirty="0" smtClean="0"/>
              <a:t>By SAMPIC team and </a:t>
            </a:r>
            <a:r>
              <a:rPr lang="en-GB" dirty="0" err="1" smtClean="0"/>
              <a:t>S.White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1300" b="0" dirty="0" smtClean="0"/>
              <a:t>[</a:t>
            </a:r>
            <a:r>
              <a:rPr lang="en-GB" sz="1300" b="0" dirty="0" err="1" smtClean="0"/>
              <a:t>D.Brenton</a:t>
            </a:r>
            <a:r>
              <a:rPr lang="en-GB" sz="1300" b="0" dirty="0" smtClean="0"/>
              <a:t> et al., Elba conference 2015]</a:t>
            </a:r>
          </a:p>
          <a:p>
            <a:pPr lvl="2"/>
            <a:r>
              <a:rPr lang="en-GB" dirty="0" smtClean="0"/>
              <a:t>RMD Mesh-APD</a:t>
            </a:r>
          </a:p>
          <a:p>
            <a:pPr lvl="2"/>
            <a:r>
              <a:rPr lang="en-GB" dirty="0" smtClean="0"/>
              <a:t>VCSEL, 980nm; Amplifier: </a:t>
            </a:r>
            <a:r>
              <a:rPr lang="en-US" dirty="0" err="1" smtClean="0"/>
              <a:t>Wenteq</a:t>
            </a:r>
            <a:r>
              <a:rPr lang="en-US" dirty="0" smtClean="0"/>
              <a:t>, 50dB (316) gain</a:t>
            </a:r>
          </a:p>
          <a:p>
            <a:pPr lvl="2"/>
            <a:r>
              <a:rPr lang="en-US" dirty="0" smtClean="0"/>
              <a:t>SAMPIC system (</a:t>
            </a:r>
            <a:r>
              <a:rPr lang="en-US" dirty="0"/>
              <a:t>Sampling rate = 6.4 </a:t>
            </a:r>
            <a:r>
              <a:rPr lang="en-US" dirty="0" err="1"/>
              <a:t>GSample</a:t>
            </a:r>
            <a:r>
              <a:rPr lang="en-US" dirty="0"/>
              <a:t>/s </a:t>
            </a:r>
            <a:r>
              <a:rPr lang="en-US" dirty="0" smtClean="0"/>
              <a:t>) 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4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11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1" y="2312242"/>
            <a:ext cx="5342890" cy="1842135"/>
          </a:xfrm>
          <a:prstGeom prst="rect">
            <a:avLst/>
          </a:prstGeom>
          <a:noFill/>
        </p:spPr>
      </p:pic>
      <p:pic>
        <p:nvPicPr>
          <p:cNvPr id="9" name="Imag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597225" y="1007775"/>
            <a:ext cx="2438425" cy="2152446"/>
          </a:xfrm>
          <a:prstGeom prst="rect">
            <a:avLst/>
          </a:prstGeom>
        </p:spPr>
      </p:pic>
      <p:pic>
        <p:nvPicPr>
          <p:cNvPr id="12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" y="4084143"/>
            <a:ext cx="2709121" cy="1478738"/>
          </a:xfrm>
          <a:prstGeom prst="rect">
            <a:avLst/>
          </a:prstGeom>
          <a:noFill/>
        </p:spPr>
      </p:pic>
      <p:pic>
        <p:nvPicPr>
          <p:cNvPr id="13" name="Imag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32" y="3955984"/>
            <a:ext cx="2475275" cy="1735056"/>
          </a:xfrm>
          <a:prstGeom prst="rect">
            <a:avLst/>
          </a:prstGeom>
          <a:noFill/>
        </p:spPr>
      </p:pic>
      <p:pic>
        <p:nvPicPr>
          <p:cNvPr id="14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73" y="3401147"/>
            <a:ext cx="3858651" cy="257895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7669590" y="3604146"/>
            <a:ext cx="1" cy="22101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82290" y="311396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 1 MIP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2041" y="4893853"/>
            <a:ext cx="103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~ 15ps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6604" y="6015475"/>
            <a:ext cx="8727883" cy="70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 lang="en-US" sz="2000" b="1" kern="1200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5381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714375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898525" indent="-1841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GB" sz="1600" b="0" i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b="0" dirty="0" smtClean="0"/>
              <a:t>More details on previous work and collaboration working on the subject :</a:t>
            </a:r>
          </a:p>
          <a:p>
            <a:pPr lvl="2"/>
            <a:r>
              <a:rPr lang="en-GB" b="0" dirty="0" smtClean="0"/>
              <a:t> </a:t>
            </a:r>
            <a:r>
              <a:rPr lang="en-GB" b="0" dirty="0" err="1" smtClean="0"/>
              <a:t>S.White</a:t>
            </a:r>
            <a:r>
              <a:rPr lang="en-GB" b="0" dirty="0" smtClean="0"/>
              <a:t>, CERN Detector Seminar</a:t>
            </a:r>
            <a:r>
              <a:rPr lang="en-GB" dirty="0"/>
              <a:t>, 25.09.2015 </a:t>
            </a:r>
            <a:r>
              <a:rPr lang="en-GB" dirty="0" smtClean="0"/>
              <a:t>[ </a:t>
            </a:r>
            <a:r>
              <a:rPr lang="en-GB" dirty="0" smtClean="0">
                <a:hlinkClick r:id="rId8"/>
              </a:rPr>
              <a:t>https</a:t>
            </a:r>
            <a:r>
              <a:rPr lang="en-GB" dirty="0">
                <a:hlinkClick r:id="rId8"/>
              </a:rPr>
              <a:t>://indico.cern.ch/event/439571</a:t>
            </a:r>
            <a:r>
              <a:rPr lang="en-GB" dirty="0" smtClean="0">
                <a:hlinkClick r:id="rId8"/>
              </a:rPr>
              <a:t>/</a:t>
            </a:r>
            <a:r>
              <a:rPr lang="en-GB" dirty="0" smtClean="0"/>
              <a:t> ]</a:t>
            </a:r>
            <a:br>
              <a:rPr lang="en-GB" dirty="0" smtClean="0"/>
            </a:b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6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Homogeneity of response (Charge)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6909"/>
            <a:ext cx="8640960" cy="1427437"/>
          </a:xfrm>
        </p:spPr>
        <p:txBody>
          <a:bodyPr>
            <a:normAutofit/>
          </a:bodyPr>
          <a:lstStyle/>
          <a:p>
            <a:r>
              <a:rPr lang="en-GB" dirty="0" smtClean="0"/>
              <a:t>Homogeneity scan on 2 RMD devices</a:t>
            </a:r>
          </a:p>
          <a:p>
            <a:pPr lvl="1"/>
            <a:r>
              <a:rPr lang="en-GB" dirty="0" smtClean="0"/>
              <a:t>2mm x 2mm RMD Deep Diffused APDs</a:t>
            </a:r>
          </a:p>
          <a:p>
            <a:pPr lvl="1"/>
            <a:r>
              <a:rPr lang="en-GB" dirty="0" smtClean="0"/>
              <a:t>TCT with </a:t>
            </a:r>
            <a:r>
              <a:rPr lang="en-GB" dirty="0"/>
              <a:t>IR (</a:t>
            </a:r>
            <a:r>
              <a:rPr lang="en-GB" dirty="0" smtClean="0"/>
              <a:t>1064 nm</a:t>
            </a:r>
            <a:r>
              <a:rPr lang="en-GB" dirty="0"/>
              <a:t>) pulsed </a:t>
            </a:r>
            <a:r>
              <a:rPr lang="en-GB" dirty="0" smtClean="0"/>
              <a:t>laser</a:t>
            </a:r>
            <a:br>
              <a:rPr lang="en-GB" dirty="0" smtClean="0"/>
            </a:br>
            <a:r>
              <a:rPr lang="en-GB" b="0" dirty="0" smtClean="0"/>
              <a:t>- </a:t>
            </a:r>
            <a:r>
              <a:rPr lang="en-GB" b="0" u="sng" dirty="0" smtClean="0"/>
              <a:t>integration</a:t>
            </a:r>
            <a:r>
              <a:rPr lang="en-GB" b="0" dirty="0" smtClean="0"/>
              <a:t> of pulse over 25ns</a:t>
            </a:r>
            <a:endParaRPr lang="en-GB" b="0" dirty="0"/>
          </a:p>
          <a:p>
            <a:pPr marL="176213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5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17" y="4745535"/>
            <a:ext cx="1794463" cy="134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10430" y="6084342"/>
            <a:ext cx="135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Sample </a:t>
            </a:r>
            <a:r>
              <a:rPr lang="en-GB" sz="1200" dirty="0" smtClean="0"/>
              <a:t>02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7126" y="2117794"/>
            <a:ext cx="2943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Sample 01  [mounted not planar to PCB]</a:t>
            </a:r>
            <a:endParaRPr lang="en-GB" sz="1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2484819"/>
            <a:ext cx="2961640" cy="15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37" y="2476708"/>
            <a:ext cx="2859428" cy="15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00" y="2497705"/>
            <a:ext cx="2819926" cy="14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4" y="4600823"/>
            <a:ext cx="3375375" cy="179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19135" y="6264315"/>
            <a:ext cx="9475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228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33" dirty="0"/>
              <a:t>1700 V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4623430"/>
            <a:ext cx="3256534" cy="173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098240" y="6250206"/>
            <a:ext cx="9475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228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33" dirty="0"/>
              <a:t>1750 V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7" t="38663" r="42312" b="44150"/>
          <a:stretch/>
        </p:blipFill>
        <p:spPr bwMode="auto">
          <a:xfrm>
            <a:off x="4944193" y="976512"/>
            <a:ext cx="1337997" cy="115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986935" y="4059253"/>
            <a:ext cx="9475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228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33" dirty="0"/>
              <a:t>1750 V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71600" y="4077208"/>
            <a:ext cx="9475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228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33" dirty="0"/>
              <a:t>1700 V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980020" y="4089925"/>
            <a:ext cx="9475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228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33" dirty="0" smtClean="0"/>
              <a:t>1800 </a:t>
            </a:r>
            <a:r>
              <a:rPr lang="en-GB" altLang="en-US" sz="1633" dirty="0"/>
              <a:t>V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26" y="859352"/>
            <a:ext cx="1646608" cy="12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98" y="6617386"/>
            <a:ext cx="5756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Different amplifier setting for sample 01 and 02 (arb. Charge values given)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389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24818" rIns="91440" bIns="45720" rtlCol="0" anchor="ctr"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en-GB" altLang="en-US" sz="3266" dirty="0" smtClean="0"/>
              <a:t>“Charge collection” </a:t>
            </a:r>
            <a:r>
              <a:rPr lang="en-GB" altLang="en-US" sz="3266" dirty="0"/>
              <a:t>outside </a:t>
            </a:r>
            <a:r>
              <a:rPr lang="en-GB" altLang="en-US" sz="3266" dirty="0" smtClean="0"/>
              <a:t>active </a:t>
            </a:r>
            <a:r>
              <a:rPr lang="en-GB" altLang="en-US" sz="3266" dirty="0"/>
              <a:t>area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26189"/>
          </a:xfrm>
        </p:spPr>
        <p:txBody>
          <a:bodyPr/>
          <a:lstStyle/>
          <a:p>
            <a:r>
              <a:rPr lang="en-GB" dirty="0" smtClean="0"/>
              <a:t>Signal observed outside active are of device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5" y="3958921"/>
            <a:ext cx="2589120" cy="2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47" y="1385641"/>
            <a:ext cx="4572000" cy="24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5" y="1568521"/>
            <a:ext cx="2279520" cy="18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Freeform 5"/>
          <p:cNvSpPr>
            <a:spLocks noChangeArrowheads="1"/>
          </p:cNvSpPr>
          <p:nvPr/>
        </p:nvSpPr>
        <p:spPr bwMode="auto">
          <a:xfrm>
            <a:off x="746575" y="4191093"/>
            <a:ext cx="2279520" cy="1897920"/>
          </a:xfrm>
          <a:custGeom>
            <a:avLst/>
            <a:gdLst>
              <a:gd name="T0" fmla="*/ 0 w 6982"/>
              <a:gd name="T1" fmla="*/ 5809 h 5810"/>
              <a:gd name="T2" fmla="*/ 0 w 6982"/>
              <a:gd name="T3" fmla="*/ 0 h 5810"/>
              <a:gd name="T4" fmla="*/ 6981 w 6982"/>
              <a:gd name="T5" fmla="*/ 0 h 5810"/>
              <a:gd name="T6" fmla="*/ 6981 w 6982"/>
              <a:gd name="T7" fmla="*/ 5809 h 5810"/>
              <a:gd name="T8" fmla="*/ 0 w 6982"/>
              <a:gd name="T9" fmla="*/ 5809 h 5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2" h="5810">
                <a:moveTo>
                  <a:pt x="0" y="5809"/>
                </a:moveTo>
                <a:lnTo>
                  <a:pt x="0" y="0"/>
                </a:lnTo>
                <a:lnTo>
                  <a:pt x="6981" y="0"/>
                </a:lnTo>
                <a:lnTo>
                  <a:pt x="6981" y="5809"/>
                </a:lnTo>
                <a:lnTo>
                  <a:pt x="0" y="5809"/>
                </a:lnTo>
              </a:path>
            </a:pathLst>
          </a:custGeom>
          <a:blipFill dpi="0" rotWithShape="0">
            <a:blip r:embed="rId4">
              <a:alphaModFix amt="60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70444" y="4286133"/>
            <a:ext cx="2808000" cy="17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228" rIns="81638" bIns="40819"/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GB" altLang="en-US" sz="1633" dirty="0"/>
              <a:t>The glue around the sensor </a:t>
            </a:r>
            <a:r>
              <a:rPr lang="en-GB" altLang="en-US" sz="1633" dirty="0" smtClean="0"/>
              <a:t>causes </a:t>
            </a:r>
            <a:r>
              <a:rPr lang="en-GB" altLang="en-US" sz="1633" dirty="0"/>
              <a:t>the laser to reflect and enter the APD, thus explaining the charge collection observed outside the sensor.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562110" y="1334909"/>
            <a:ext cx="17956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228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33" dirty="0"/>
              <a:t>1700 V – IR laser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66" y="3883141"/>
            <a:ext cx="1863539" cy="134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15" y="5652277"/>
            <a:ext cx="1284513" cy="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7355" y="5274205"/>
            <a:ext cx="1239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Signal disappears when Glue covered with tape</a:t>
            </a:r>
            <a:br>
              <a:rPr lang="en-GB" sz="1600" dirty="0" smtClean="0"/>
            </a:br>
            <a:endParaRPr lang="en-GB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77346" y="5229200"/>
            <a:ext cx="180020" cy="266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53024" y="5496121"/>
            <a:ext cx="504341" cy="273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82290" y="3958921"/>
            <a:ext cx="495056" cy="12702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6</a:t>
            </a:fld>
            <a:r>
              <a:rPr lang="en-GB" smtClean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570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 laser pulses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Red laser pulses (front illumination); “electron injection”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7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149080"/>
            <a:ext cx="4061067" cy="214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316568"/>
            <a:ext cx="3690410" cy="196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38274" y="5083725"/>
            <a:ext cx="135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Sample </a:t>
            </a:r>
            <a:r>
              <a:rPr lang="en-GB" sz="1200" dirty="0" smtClean="0"/>
              <a:t>02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23764" y="1898830"/>
            <a:ext cx="135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Sample </a:t>
            </a:r>
            <a:r>
              <a:rPr lang="en-GB" sz="1200" dirty="0" smtClean="0"/>
              <a:t>02</a:t>
            </a:r>
            <a:endParaRPr lang="en-GB" sz="12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4291712"/>
            <a:ext cx="3521304" cy="186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6765" y="5083725"/>
            <a:ext cx="135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Sample </a:t>
            </a:r>
            <a:r>
              <a:rPr lang="en-GB" sz="1200" dirty="0" smtClean="0"/>
              <a:t>01</a:t>
            </a:r>
            <a:endParaRPr lang="en-GB" sz="12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26329"/>
            <a:ext cx="3548137" cy="188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56765" y="1886550"/>
            <a:ext cx="135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Sample </a:t>
            </a:r>
            <a:r>
              <a:rPr lang="en-GB" sz="1200" dirty="0" smtClean="0"/>
              <a:t>01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81890" y="881618"/>
            <a:ext cx="405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Measurements: 10-1800V (10V steps)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4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APD with mesh for readout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5" y="863715"/>
            <a:ext cx="4188847" cy="244359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Proposed configuration for fast timing</a:t>
            </a:r>
          </a:p>
          <a:p>
            <a:pPr lvl="1"/>
            <a:r>
              <a:rPr lang="en-GB" b="0" dirty="0" smtClean="0"/>
              <a:t>Deep Depleted  APD with mesh readout (“</a:t>
            </a:r>
            <a:r>
              <a:rPr lang="en-GB" b="0" dirty="0" err="1" smtClean="0"/>
              <a:t>Hyperfast</a:t>
            </a:r>
            <a:r>
              <a:rPr lang="en-GB" b="0" dirty="0" smtClean="0"/>
              <a:t> Detectors”) [White at al. ]</a:t>
            </a:r>
          </a:p>
          <a:p>
            <a:pPr lvl="1"/>
            <a:r>
              <a:rPr lang="en-GB" b="0" dirty="0" smtClean="0"/>
              <a:t>2 </a:t>
            </a:r>
            <a:r>
              <a:rPr lang="en-GB" b="0" dirty="0" err="1"/>
              <a:t>K</a:t>
            </a:r>
            <a:r>
              <a:rPr lang="en-GB" b="0" dirty="0" err="1" smtClean="0"/>
              <a:t>apton</a:t>
            </a:r>
            <a:r>
              <a:rPr lang="en-GB" b="0" dirty="0" smtClean="0"/>
              <a:t> layer thicknesses tested </a:t>
            </a:r>
            <a:br>
              <a:rPr lang="en-GB" b="0" dirty="0" smtClean="0"/>
            </a:br>
            <a:r>
              <a:rPr lang="en-GB" b="0" dirty="0" smtClean="0"/>
              <a:t>  (2 and 5 mil, i.e. 51 and 127 </a:t>
            </a:r>
            <a:r>
              <a:rPr lang="en-GB" b="0" dirty="0" smtClean="0">
                <a:latin typeface="Symbol" panose="05050102010706020507" pitchFamily="18" charset="2"/>
              </a:rPr>
              <a:t>m</a:t>
            </a:r>
            <a:r>
              <a:rPr lang="en-GB" b="0" dirty="0" smtClean="0"/>
              <a:t>m)</a:t>
            </a:r>
          </a:p>
          <a:p>
            <a:pPr lvl="1"/>
            <a:r>
              <a:rPr lang="en-GB" b="0" dirty="0" smtClean="0"/>
              <a:t>IR and Red laser scans performed at -1776V</a:t>
            </a:r>
            <a:endParaRPr lang="en-GB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8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03" y="863715"/>
            <a:ext cx="1682642" cy="282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" y="3960601"/>
            <a:ext cx="3997481" cy="212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101972" y="3995599"/>
            <a:ext cx="4623045" cy="2330522"/>
            <a:chOff x="2514240" y="3539881"/>
            <a:chExt cx="6629761" cy="331488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921" y="3729961"/>
              <a:ext cx="5878080" cy="312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H="1">
              <a:off x="3228481" y="5976361"/>
              <a:ext cx="792000" cy="144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3228481" y="6205321"/>
              <a:ext cx="792000" cy="144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3526561" y="5943241"/>
              <a:ext cx="1440" cy="29376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V="1">
              <a:off x="7426081" y="3783241"/>
              <a:ext cx="1440" cy="66240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7035841" y="3783241"/>
              <a:ext cx="1440" cy="66240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 flipV="1">
              <a:off x="7028641" y="3943080"/>
              <a:ext cx="416160" cy="1152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2999521" y="4408201"/>
              <a:ext cx="1772640" cy="144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2966401" y="5126761"/>
              <a:ext cx="1772640" cy="144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363841" y="4408201"/>
              <a:ext cx="1440" cy="75168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514240" y="5911561"/>
              <a:ext cx="1175040" cy="31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8" tIns="53228" rIns="81638" bIns="40819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GB" altLang="en-US" sz="1633">
                  <a:solidFill>
                    <a:srgbClr val="FF6600"/>
                  </a:solidFill>
                </a:rPr>
                <a:t>15 </a:t>
              </a:r>
              <a:r>
                <a:rPr lang="en-GB" altLang="en-US" sz="1633">
                  <a:solidFill>
                    <a:srgbClr val="FF6600"/>
                  </a:solidFill>
                  <a:cs typeface="Arial" panose="020B0604020202020204" pitchFamily="34" charset="0"/>
                </a:rPr>
                <a:t>μ</a:t>
              </a:r>
              <a:r>
                <a:rPr lang="en-GB" altLang="en-US" sz="1633">
                  <a:solidFill>
                    <a:srgbClr val="FF6600"/>
                  </a:solidFill>
                </a:rPr>
                <a:t>m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890401" y="3539881"/>
              <a:ext cx="1175040" cy="31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8" tIns="53228" rIns="81638" bIns="40819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GB" altLang="en-US" sz="1633">
                  <a:solidFill>
                    <a:srgbClr val="FF6600"/>
                  </a:solidFill>
                </a:rPr>
                <a:t>15 </a:t>
              </a:r>
              <a:r>
                <a:rPr lang="en-GB" altLang="en-US" sz="1633">
                  <a:solidFill>
                    <a:srgbClr val="FF6600"/>
                  </a:solidFill>
                  <a:cs typeface="Arial" panose="020B0604020202020204" pitchFamily="34" charset="0"/>
                </a:rPr>
                <a:t>μ</a:t>
              </a:r>
              <a:r>
                <a:rPr lang="en-GB" altLang="en-US" sz="1633">
                  <a:solidFill>
                    <a:srgbClr val="FF6600"/>
                  </a:solidFill>
                </a:rPr>
                <a:t>m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2514240" y="4468494"/>
              <a:ext cx="1175039" cy="31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8" tIns="53228" rIns="81638" bIns="40819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GB" altLang="en-US" sz="1633" dirty="0">
                  <a:solidFill>
                    <a:srgbClr val="FF6600"/>
                  </a:solidFill>
                </a:rPr>
                <a:t>57 </a:t>
              </a:r>
              <a:r>
                <a:rPr lang="en-GB" altLang="en-US" sz="1633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μ</a:t>
              </a:r>
              <a:r>
                <a:rPr lang="en-GB" altLang="en-US" sz="1633" dirty="0" err="1">
                  <a:solidFill>
                    <a:srgbClr val="FF6600"/>
                  </a:solidFill>
                </a:rPr>
                <a:t>m</a:t>
              </a:r>
              <a:endParaRPr lang="en-GB" altLang="en-US" sz="1633" dirty="0">
                <a:solidFill>
                  <a:srgbClr val="FF6600"/>
                </a:solidFill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V="1">
              <a:off x="5368321" y="3789001"/>
              <a:ext cx="1440" cy="79200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V="1">
              <a:off x="4161601" y="3789001"/>
              <a:ext cx="1440" cy="79200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 flipV="1">
              <a:off x="4154401" y="3947401"/>
              <a:ext cx="1232640" cy="14400"/>
            </a:xfrm>
            <a:prstGeom prst="line">
              <a:avLst/>
            </a:prstGeom>
            <a:noFill/>
            <a:ln w="18000" cap="flat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4376161" y="3544201"/>
              <a:ext cx="1175040" cy="31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8" tIns="53228" rIns="81638" bIns="40819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GB" altLang="en-US" sz="1633">
                  <a:solidFill>
                    <a:srgbClr val="FF6600"/>
                  </a:solidFill>
                </a:rPr>
                <a:t>49 </a:t>
              </a:r>
              <a:r>
                <a:rPr lang="en-GB" altLang="en-US" sz="1633">
                  <a:solidFill>
                    <a:srgbClr val="FF6600"/>
                  </a:solidFill>
                  <a:cs typeface="Arial" panose="020B0604020202020204" pitchFamily="34" charset="0"/>
                </a:rPr>
                <a:t>μ</a:t>
              </a:r>
              <a:r>
                <a:rPr lang="en-GB" altLang="en-US" sz="1633">
                  <a:solidFill>
                    <a:srgbClr val="FF6600"/>
                  </a:solidFill>
                </a:rPr>
                <a:t>m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r="14952"/>
          <a:stretch>
            <a:fillRect/>
          </a:stretch>
        </p:blipFill>
        <p:spPr bwMode="auto">
          <a:xfrm rot="10800000">
            <a:off x="6989764" y="1618312"/>
            <a:ext cx="1966307" cy="17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969" r="149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86535" y="360917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resolution scan (100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m)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641047" y="373474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resolution scan (100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m)</a:t>
            </a:r>
            <a:endParaRPr lang="en-GB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6495" y="6174305"/>
            <a:ext cx="4188847" cy="198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 lang="en-US" sz="2000" b="1" kern="1200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5381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714375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898525" indent="-1841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GB" sz="1600" b="0" i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b="0" dirty="0" smtClean="0"/>
              <a:t>Irradiation and further test to be done.</a:t>
            </a:r>
            <a:endParaRPr lang="en-GB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904148" y="1528858"/>
            <a:ext cx="9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-1776 V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87135" y="992300"/>
            <a:ext cx="559963" cy="25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23233" y="809418"/>
            <a:ext cx="27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Mesh: connected to amplifier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012636" y="3302643"/>
            <a:ext cx="6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37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TCAD simulations (</a:t>
            </a:r>
            <a:r>
              <a:rPr lang="en-GB" dirty="0" err="1" smtClean="0"/>
              <a:t>Silvaco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41" y="880940"/>
            <a:ext cx="8640960" cy="19958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Device: Deep Diffused APD</a:t>
            </a:r>
          </a:p>
          <a:p>
            <a:pPr lvl="1"/>
            <a:r>
              <a:rPr lang="en-GB" dirty="0" smtClean="0"/>
              <a:t>200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thick </a:t>
            </a:r>
            <a:r>
              <a:rPr lang="en-GB" dirty="0"/>
              <a:t>APD (</a:t>
            </a:r>
            <a:r>
              <a:rPr lang="en-GB" dirty="0" smtClean="0"/>
              <a:t>p-in-n) represented in simulator by 1x1x200 </a:t>
            </a:r>
            <a:r>
              <a:rPr lang="en-GB" dirty="0"/>
              <a:t>µm</a:t>
            </a:r>
            <a:r>
              <a:rPr lang="en-GB" baseline="30000" dirty="0"/>
              <a:t>3</a:t>
            </a:r>
            <a:r>
              <a:rPr lang="en-GB" dirty="0"/>
              <a:t> </a:t>
            </a:r>
            <a:r>
              <a:rPr lang="en-GB" dirty="0" smtClean="0"/>
              <a:t>volume</a:t>
            </a:r>
          </a:p>
          <a:p>
            <a:pPr lvl="1"/>
            <a:r>
              <a:rPr lang="en-GB" dirty="0" smtClean="0"/>
              <a:t>Error </a:t>
            </a:r>
            <a:r>
              <a:rPr lang="en-GB" dirty="0"/>
              <a:t>function </a:t>
            </a:r>
            <a:r>
              <a:rPr lang="en-GB" dirty="0" smtClean="0"/>
              <a:t>deep diffused p-doping profile; bulk n-doping: </a:t>
            </a:r>
            <a:r>
              <a:rPr lang="en-GB" dirty="0"/>
              <a:t>1.4 x 10</a:t>
            </a:r>
            <a:r>
              <a:rPr lang="en-GB" baseline="30000" dirty="0"/>
              <a:t>14</a:t>
            </a:r>
            <a:r>
              <a:rPr lang="en-GB" dirty="0"/>
              <a:t> </a:t>
            </a:r>
            <a:r>
              <a:rPr lang="en-GB" dirty="0" smtClean="0"/>
              <a:t>cm</a:t>
            </a:r>
            <a:r>
              <a:rPr lang="en-GB" baseline="30000" dirty="0" smtClean="0"/>
              <a:t>-3</a:t>
            </a:r>
            <a:endParaRPr lang="en-GB" dirty="0" smtClean="0"/>
          </a:p>
          <a:p>
            <a:pPr lvl="1"/>
            <a:r>
              <a:rPr lang="en-GB" dirty="0" smtClean="0"/>
              <a:t>Junction at depth of </a:t>
            </a:r>
            <a:r>
              <a:rPr lang="en-GB" dirty="0"/>
              <a:t>57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m </a:t>
            </a:r>
            <a:endParaRPr lang="en-GB" dirty="0" smtClean="0"/>
          </a:p>
          <a:p>
            <a:pPr lvl="1"/>
            <a:r>
              <a:rPr lang="en-GB" dirty="0" smtClean="0"/>
              <a:t>TCT with three </a:t>
            </a:r>
            <a:r>
              <a:rPr lang="en-GB" dirty="0"/>
              <a:t>different </a:t>
            </a:r>
            <a:r>
              <a:rPr lang="en-GB" dirty="0" smtClean="0"/>
              <a:t>laser wavelength (670nm</a:t>
            </a:r>
            <a:r>
              <a:rPr lang="en-GB" dirty="0"/>
              <a:t>, 980nm, </a:t>
            </a:r>
            <a:r>
              <a:rPr lang="en-GB" dirty="0" smtClean="0"/>
              <a:t>1060nm)</a:t>
            </a:r>
          </a:p>
          <a:p>
            <a:pPr lvl="1"/>
            <a:r>
              <a:rPr lang="en-GB" dirty="0" smtClean="0"/>
              <a:t>External </a:t>
            </a:r>
            <a:r>
              <a:rPr lang="en-GB" dirty="0"/>
              <a:t>circuit (Bias T) </a:t>
            </a:r>
            <a:r>
              <a:rPr lang="en-GB" dirty="0" smtClean="0"/>
              <a:t>implemented </a:t>
            </a:r>
            <a:r>
              <a:rPr lang="en-GB" dirty="0"/>
              <a:t>for transient </a:t>
            </a:r>
            <a:r>
              <a:rPr lang="en-GB" dirty="0" smtClean="0"/>
              <a:t>simulation</a:t>
            </a:r>
          </a:p>
          <a:p>
            <a:pPr lvl="1"/>
            <a:r>
              <a:rPr lang="en-GB" b="0" dirty="0" smtClean="0"/>
              <a:t>Carrier lifetime set to 100</a:t>
            </a:r>
            <a:r>
              <a:rPr lang="en-GB" b="0" dirty="0" smtClean="0">
                <a:latin typeface="Symbol" panose="05050102010706020507" pitchFamily="18" charset="2"/>
              </a:rPr>
              <a:t>m</a:t>
            </a:r>
            <a:r>
              <a:rPr lang="en-GB" b="0" dirty="0" smtClean="0"/>
              <a:t>s; Charge integration for gain plots: 20ns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M.Moll, RD50 Workshop, 7.6.2016,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9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6" name="Picture 5" descr="Doping-profile.JPG"/>
          <p:cNvPicPr>
            <a:picLocks noChangeAspect="1"/>
          </p:cNvPicPr>
          <p:nvPr/>
        </p:nvPicPr>
        <p:blipFill>
          <a:blip r:embed="rId3" cstate="print"/>
          <a:srcRect l="5455" t="9412" r="12727" b="5882"/>
          <a:stretch>
            <a:fillRect/>
          </a:stretch>
        </p:blipFill>
        <p:spPr>
          <a:xfrm>
            <a:off x="116505" y="3023955"/>
            <a:ext cx="4009438" cy="3207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5279" y="4779150"/>
            <a:ext cx="47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30000" dirty="0" smtClean="0"/>
              <a:t>+</a:t>
            </a:r>
            <a:endParaRPr lang="en-US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068326" y="4860413"/>
            <a:ext cx="94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baseline="30000" dirty="0"/>
          </a:p>
        </p:txBody>
      </p:sp>
      <p:pic>
        <p:nvPicPr>
          <p:cNvPr id="9" name="Picture 8" descr="APD-electric-field-for-thickness-130um-junction-depth-bias-va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313" y="3111604"/>
            <a:ext cx="3062071" cy="289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4865888" y="5131673"/>
            <a:ext cx="558686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93714" y="6088180"/>
            <a:ext cx="378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~15µm on front side not depleted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4"/>
          </p:cNvCxnSpPr>
          <p:nvPr/>
        </p:nvCxnSpPr>
        <p:spPr>
          <a:xfrm>
            <a:off x="5145231" y="5817473"/>
            <a:ext cx="191854" cy="3342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76375" y="4144410"/>
            <a:ext cx="1627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bias: </a:t>
            </a:r>
            <a:br>
              <a:rPr lang="en-US" dirty="0" smtClean="0"/>
            </a:br>
            <a:r>
              <a:rPr lang="en-US" dirty="0" smtClean="0"/>
              <a:t>field extending</a:t>
            </a:r>
            <a:br>
              <a:rPr lang="en-US" dirty="0" smtClean="0"/>
            </a:br>
            <a:r>
              <a:rPr lang="en-US" dirty="0" smtClean="0"/>
              <a:t> towards n-side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221853" y="4450634"/>
            <a:ext cx="558686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6"/>
          </p:cNvCxnSpPr>
          <p:nvPr/>
        </p:nvCxnSpPr>
        <p:spPr>
          <a:xfrm flipV="1">
            <a:off x="6780539" y="4779150"/>
            <a:ext cx="806796" cy="143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hael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9837</TotalTime>
  <Words>1662</Words>
  <Application>Microsoft Office PowerPoint</Application>
  <PresentationFormat>On-screen Show (4:3)</PresentationFormat>
  <Paragraphs>323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Aharoni</vt:lpstr>
      <vt:lpstr>Arial</vt:lpstr>
      <vt:lpstr>Calibri</vt:lpstr>
      <vt:lpstr>Droid Sans Fallback</vt:lpstr>
      <vt:lpstr>Symbol</vt:lpstr>
      <vt:lpstr>Times New Roman</vt:lpstr>
      <vt:lpstr>Wingdings</vt:lpstr>
      <vt:lpstr>Michaels presentation</vt:lpstr>
      <vt:lpstr>Silicon sensors with internal gain:  Optimizing for charged particle fast timing  Characterization of  Deep Diffused APDs (non-irradiated) devices from RMD</vt:lpstr>
      <vt:lpstr>Concept of Deep Diffused APD</vt:lpstr>
      <vt:lpstr>Charge Multiplication and Gain</vt:lpstr>
      <vt:lpstr>Motivation: Time resolution</vt:lpstr>
      <vt:lpstr>Homogeneity of response (Charge)</vt:lpstr>
      <vt:lpstr>“Charge collection” outside active area</vt:lpstr>
      <vt:lpstr>Pulse shapes</vt:lpstr>
      <vt:lpstr>APD with mesh for readout</vt:lpstr>
      <vt:lpstr>TCAD simulations (Silvaco)</vt:lpstr>
      <vt:lpstr>TCT simulation</vt:lpstr>
      <vt:lpstr>TCT simulation</vt:lpstr>
      <vt:lpstr>TCT simulation</vt:lpstr>
      <vt:lpstr>TCT simulation</vt:lpstr>
      <vt:lpstr>Simulation: Edge-TCT configuration</vt:lpstr>
      <vt:lpstr>Simulating energy-loss fluctuations</vt:lpstr>
      <vt:lpstr>Simulating energy-loss fluctuations</vt:lpstr>
      <vt:lpstr>Simulating energy-loss fluctuations</vt:lpstr>
      <vt:lpstr>Simulating energy-loss fluctuations</vt:lpstr>
      <vt:lpstr>Simulating energy-loss fluctuations</vt:lpstr>
      <vt:lpstr>Test beam ongoing </vt:lpstr>
      <vt:lpstr>Conclusions and Outlook</vt:lpstr>
      <vt:lpstr>Comparison: LGAD – DD APD</vt:lpstr>
      <vt:lpstr>E field for different bias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Moll</dc:creator>
  <cp:lastModifiedBy>Michael Moll</cp:lastModifiedBy>
  <cp:revision>605</cp:revision>
  <dcterms:created xsi:type="dcterms:W3CDTF">2012-04-12T14:25:35Z</dcterms:created>
  <dcterms:modified xsi:type="dcterms:W3CDTF">2016-06-06T21:43:04Z</dcterms:modified>
</cp:coreProperties>
</file>