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6" r:id="rId4"/>
    <p:sldId id="267" r:id="rId5"/>
    <p:sldId id="264" r:id="rId6"/>
    <p:sldId id="265" r:id="rId7"/>
    <p:sldId id="269" r:id="rId8"/>
    <p:sldId id="270" r:id="rId9"/>
    <p:sldId id="268" r:id="rId10"/>
    <p:sldId id="271" r:id="rId11"/>
    <p:sldId id="256" r:id="rId12"/>
    <p:sldId id="257" r:id="rId13"/>
    <p:sldId id="258" r:id="rId14"/>
    <p:sldId id="260" r:id="rId15"/>
    <p:sldId id="259" r:id="rId16"/>
    <p:sldId id="272" r:id="rId1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" y="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236EB-8D76-4DF7-9440-0A5B5126B5F4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A28C-FB7F-48F2-8FAA-6FE1393D98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1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título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subtítulo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211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601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834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896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318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443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810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586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254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180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44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título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 smtClean="0"/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nivel</a:t>
            </a:r>
            <a:endParaRPr lang="en-GB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7766-B51F-4334-8E6C-80470B82EEB5}" type="datetimeFigureOut">
              <a:rPr lang="es-ES_tradnl" smtClean="0"/>
              <a:t>07/06/2016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497C-8EB6-43C6-B9A4-1D6D68359F3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6453188"/>
            <a:ext cx="4643438" cy="404812"/>
          </a:xfrm>
          <a:prstGeom prst="rect">
            <a:avLst/>
          </a:prstGeom>
          <a:solidFill>
            <a:srgbClr val="93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_tradnl" sz="1200" smtClean="0">
                <a:solidFill>
                  <a:prstClr val="white"/>
                </a:solidFill>
                <a:latin typeface="Verdana" pitchFamily="34" charset="0"/>
              </a:rPr>
              <a:t>G. Pellegrini</a:t>
            </a: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4643438" y="6453188"/>
            <a:ext cx="4500562" cy="404812"/>
          </a:xfrm>
          <a:prstGeom prst="rect">
            <a:avLst/>
          </a:prstGeom>
          <a:solidFill>
            <a:srgbClr val="316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_tradnl" sz="1200" smtClean="0">
                <a:solidFill>
                  <a:prstClr val="white"/>
                </a:solidFill>
                <a:latin typeface="Verdana" pitchFamily="34" charset="0"/>
              </a:rPr>
              <a:t>Instituto de Microelectrónica de Barcelona </a:t>
            </a: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0" y="6381750"/>
            <a:ext cx="9144000" cy="71438"/>
          </a:xfrm>
          <a:prstGeom prst="rect">
            <a:avLst/>
          </a:prstGeom>
          <a:solidFill>
            <a:srgbClr val="EAA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ES_tradnl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0" name="Picture 20" descr="cnm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8"/>
          <a:stretch>
            <a:fillRect/>
          </a:stretch>
        </p:blipFill>
        <p:spPr bwMode="auto">
          <a:xfrm>
            <a:off x="80963" y="6521450"/>
            <a:ext cx="1177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csic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567488"/>
            <a:ext cx="11176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0" y="0"/>
            <a:ext cx="3995738" cy="333375"/>
          </a:xfrm>
          <a:prstGeom prst="rect">
            <a:avLst/>
          </a:prstGeom>
          <a:solidFill>
            <a:srgbClr val="3164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Status of LGAD RD50 projects at CNM </a:t>
            </a:r>
            <a:endParaRPr lang="es-ES" altLang="es-ES_tradnl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995738" y="0"/>
            <a:ext cx="5148262" cy="333375"/>
          </a:xfrm>
          <a:prstGeom prst="rect">
            <a:avLst/>
          </a:prstGeom>
          <a:solidFill>
            <a:srgbClr val="93A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200" dirty="0" smtClean="0">
                <a:solidFill>
                  <a:schemeClr val="bg1"/>
                </a:solidFill>
              </a:rPr>
              <a:t>28th RD50 Workshop (Torino)</a:t>
            </a:r>
            <a:endParaRPr lang="es-ES" altLang="es-ES_tradnl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333375"/>
            <a:ext cx="9144000" cy="71438"/>
          </a:xfrm>
          <a:prstGeom prst="rect">
            <a:avLst/>
          </a:prstGeom>
          <a:solidFill>
            <a:srgbClr val="EAA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ES_tradnl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 userDrawn="1"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D21661-8220-4D62-9379-F178D448F6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of LGAD RD50 projects at CNM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54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of acceptor removal in boron doped silicon wafers and LGAD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7" t="27658" r="12077" b="9565"/>
          <a:stretch/>
        </p:blipFill>
        <p:spPr bwMode="auto">
          <a:xfrm>
            <a:off x="179512" y="1556792"/>
            <a:ext cx="4392488" cy="31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6"/>
          <a:stretch/>
        </p:blipFill>
        <p:spPr bwMode="auto">
          <a:xfrm>
            <a:off x="4572000" y="2173858"/>
            <a:ext cx="3664049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5883" y="4869160"/>
            <a:ext cx="6676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We want to use two different technological approaches.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Diffusion of C in silicon wafer (bare wafers and n-p diodes)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Implantation of C in the multiplication junction.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948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4264" y="476672"/>
            <a:ext cx="7772400" cy="1470025"/>
          </a:xfrm>
        </p:spPr>
        <p:txBody>
          <a:bodyPr/>
          <a:lstStyle/>
          <a:p>
            <a:r>
              <a:rPr lang="en-GB" dirty="0" smtClean="0"/>
              <a:t>Plan for Acceptor Removal study</a:t>
            </a:r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539552" y="1813173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dvP6975"/>
              </a:rPr>
              <a:t>The main idea is that carbon </a:t>
            </a:r>
            <a:r>
              <a:rPr lang="en-GB" dirty="0">
                <a:latin typeface="AdvP6975"/>
              </a:rPr>
              <a:t>co-doping </a:t>
            </a:r>
            <a:r>
              <a:rPr lang="en-GB" dirty="0" smtClean="0">
                <a:latin typeface="AdvP6975"/>
              </a:rPr>
              <a:t>can </a:t>
            </a:r>
            <a:r>
              <a:rPr lang="en-US" dirty="0" smtClean="0">
                <a:latin typeface="AdvP6975"/>
              </a:rPr>
              <a:t>reduce </a:t>
            </a:r>
            <a:r>
              <a:rPr lang="en-US" dirty="0">
                <a:latin typeface="AdvP6975"/>
              </a:rPr>
              <a:t>the concentration of B-O defects, as a result of the </a:t>
            </a:r>
            <a:r>
              <a:rPr lang="en-US" dirty="0" smtClean="0">
                <a:latin typeface="AdvP6975"/>
              </a:rPr>
              <a:t>formation of </a:t>
            </a:r>
            <a:r>
              <a:rPr lang="en-US" dirty="0">
                <a:latin typeface="AdvP6975"/>
              </a:rPr>
              <a:t>more energetically favorable carbon-oxygen (</a:t>
            </a:r>
            <a:r>
              <a:rPr lang="en-US" dirty="0" smtClean="0">
                <a:latin typeface="AdvP6975"/>
              </a:rPr>
              <a:t>C-O) complexes</a:t>
            </a:r>
            <a:r>
              <a:rPr lang="en-US" dirty="0">
                <a:latin typeface="AdvP6975"/>
              </a:rPr>
              <a:t>.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7" y="2852936"/>
            <a:ext cx="3435498" cy="277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9156" y="581667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E. </a:t>
            </a:r>
            <a:r>
              <a:rPr lang="en-GB" sz="1200" i="1" dirty="0" err="1" smtClean="0"/>
              <a:t>Donegani</a:t>
            </a:r>
            <a:r>
              <a:rPr lang="en-GB" sz="1200" i="1" dirty="0" smtClean="0"/>
              <a:t>, Comparison between n-type and p-type sensors,RD50 meeting, 01.12.2015 CERN.</a:t>
            </a:r>
            <a:endParaRPr lang="en-GB" sz="12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7241"/>
            <a:ext cx="4447183" cy="287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6016" y="6007197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RD48- 3rd status report 31-12-1999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32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GB" dirty="0" smtClean="0"/>
              <a:t>Wafer selections at CNM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908719"/>
            <a:ext cx="5688013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2339588"/>
            <a:ext cx="651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FZ and CZ wafers have different initial C and O concentrations.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47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Fabrication plan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196752"/>
            <a:ext cx="8795320" cy="2509739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We will use 4x6 wafers with different </a:t>
            </a:r>
            <a:r>
              <a:rPr lang="en-GB" sz="2800" dirty="0" err="1" smtClean="0"/>
              <a:t>resistivities</a:t>
            </a:r>
            <a:r>
              <a:rPr lang="en-GB" sz="2800" dirty="0" smtClean="0"/>
              <a:t> (total 28 wafers).</a:t>
            </a:r>
          </a:p>
          <a:p>
            <a:pPr lvl="0" algn="just"/>
            <a:r>
              <a:rPr lang="en-GB" sz="2800" dirty="0" smtClean="0"/>
              <a:t>2x6 wafers will be “doped” in chlorine (DCE </a:t>
            </a:r>
            <a:r>
              <a:rPr lang="es-ES_tradnl" sz="2800" dirty="0" err="1" smtClean="0"/>
              <a:t>dichloroethane</a:t>
            </a:r>
            <a:r>
              <a:rPr lang="en-GB" sz="2800" dirty="0" smtClean="0"/>
              <a:t>) gas to diffuse C into the bulk [1].</a:t>
            </a:r>
          </a:p>
          <a:p>
            <a:pPr marL="0" indent="0" algn="just">
              <a:buNone/>
            </a:pPr>
            <a:endParaRPr lang="en-GB" sz="2800" dirty="0"/>
          </a:p>
        </p:txBody>
      </p:sp>
      <p:sp>
        <p:nvSpPr>
          <p:cNvPr id="4" name="3 Rectángulo"/>
          <p:cNvSpPr/>
          <p:nvPr/>
        </p:nvSpPr>
        <p:spPr>
          <a:xfrm>
            <a:off x="179512" y="582084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[1] L. Fonseca et al., Silicon wafer oxygenation from SiO2 layers for radiation hard detectors, Microelectronics Reliability 40 (2000) 791-794.</a:t>
            </a:r>
            <a:endParaRPr lang="en-GB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1157"/>
            <a:ext cx="3480519" cy="239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99992" y="415653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concentration of [O] and [C] after diffusion.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15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RUN CARBON DOPING</a:t>
            </a:r>
            <a:endParaRPr lang="es-ES_tradn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91655"/>
              </p:ext>
            </p:extLst>
          </p:nvPr>
        </p:nvGraphicFramePr>
        <p:xfrm>
          <a:off x="1043608" y="1484784"/>
          <a:ext cx="6912769" cy="1680972"/>
        </p:xfrm>
        <a:graphic>
          <a:graphicData uri="http://schemas.openxmlformats.org/drawingml/2006/table">
            <a:tbl>
              <a:tblPr firstRow="1" firstCol="1" bandRow="1"/>
              <a:tblGrid>
                <a:gridCol w="765141"/>
                <a:gridCol w="2129317"/>
                <a:gridCol w="1007229"/>
                <a:gridCol w="751003"/>
                <a:gridCol w="1252850"/>
                <a:gridCol w="1007229"/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Wafers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Thickness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s-ES" sz="11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Diffusion</a:t>
                      </a:r>
                      <a:r>
                        <a:rPr lang="es-E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Resistivity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(Ohm*cm)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at/cm-3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1-2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 HRP (07/12)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285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72h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 5000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2e12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3-4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 HRP300 (05/12)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72h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 1000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1e13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5-6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 </a:t>
                      </a: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MRP300(06/15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72h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 500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2e13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9-10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PAA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72h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 10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1e15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11-12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72h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 0,1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3e17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13-14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 </a:t>
                      </a: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LRP500(05/15</a:t>
                      </a: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72h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0,01</a:t>
                      </a: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8,5e18</a:t>
                      </a: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51520" y="3501008"/>
                <a:ext cx="8712968" cy="193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dirty="0" smtClean="0"/>
                  <a:t>The electrically active impurity concentration can be calculated from the measured resistivity value ρ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GB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algn="just"/>
                <a:r>
                  <a:rPr lang="en-GB" dirty="0" smtClean="0"/>
                  <a:t>The doping concentration can be measured by the 4-point probe technique available at CNM.  We plan to measure ρ before and after irradiation in the wafers with and without C. </a:t>
                </a:r>
              </a:p>
              <a:p>
                <a:pPr algn="just"/>
                <a:r>
                  <a:rPr lang="en-GB" dirty="0" smtClean="0"/>
                  <a:t>The wafers will be diced in 1cm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 samples and sent for irradiation with neutrons. After that, they will be measured again by the 4-point probe technique to measure the </a:t>
                </a:r>
                <a:r>
                  <a:rPr lang="en-GB" dirty="0"/>
                  <a:t>change in ρ 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8712968" cy="1931491"/>
              </a:xfrm>
              <a:prstGeom prst="rect">
                <a:avLst/>
              </a:prstGeom>
              <a:blipFill rotWithShape="1">
                <a:blip r:embed="rId2"/>
                <a:stretch>
                  <a:fillRect l="-559" t="-1577" r="-559" b="-4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107504" y="562233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 dirty="0" smtClean="0"/>
              <a:t>R. </a:t>
            </a:r>
            <a:r>
              <a:rPr lang="en-GB" sz="1200" i="1" dirty="0" err="1" smtClean="0"/>
              <a:t>Wunstorf</a:t>
            </a:r>
            <a:r>
              <a:rPr lang="en-GB" sz="1200" i="1" dirty="0"/>
              <a:t> </a:t>
            </a:r>
            <a:r>
              <a:rPr lang="en-GB" sz="1200" i="1" dirty="0" smtClean="0"/>
              <a:t>et al., </a:t>
            </a:r>
            <a:r>
              <a:rPr lang="en-US" sz="1200" i="1" dirty="0"/>
              <a:t>Investigations of donor and acceptor removal and long </a:t>
            </a:r>
            <a:r>
              <a:rPr lang="en-US" sz="1200" i="1" dirty="0" smtClean="0"/>
              <a:t>term annealing </a:t>
            </a:r>
            <a:r>
              <a:rPr lang="en-US" sz="1200" i="1" dirty="0"/>
              <a:t>in silicon with different boron/phosphorus </a:t>
            </a:r>
            <a:r>
              <a:rPr lang="en-US" sz="1200" i="1" dirty="0" smtClean="0"/>
              <a:t>ratios, NIM A </a:t>
            </a:r>
            <a:r>
              <a:rPr lang="en-GB" sz="1200" i="1" dirty="0"/>
              <a:t>A 377 (1996) </a:t>
            </a:r>
            <a:r>
              <a:rPr lang="en-GB" sz="1200" i="1" dirty="0" smtClean="0"/>
              <a:t>228-233.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Yichao</a:t>
            </a:r>
            <a:r>
              <a:rPr lang="en-GB" sz="1200" dirty="0"/>
              <a:t> </a:t>
            </a:r>
            <a:r>
              <a:rPr lang="en-GB" sz="1200" dirty="0" smtClean="0"/>
              <a:t>Wu et al., </a:t>
            </a:r>
            <a:r>
              <a:rPr lang="en-US" sz="1200" dirty="0" smtClean="0"/>
              <a:t>Suppression of boron-oxygen defects in </a:t>
            </a:r>
            <a:r>
              <a:rPr lang="en-US" sz="1200" dirty="0" err="1" smtClean="0"/>
              <a:t>Czochralski</a:t>
            </a:r>
            <a:r>
              <a:rPr lang="en-US" sz="1200" dirty="0" smtClean="0"/>
              <a:t> silicon by carbon co-doping, </a:t>
            </a:r>
            <a:r>
              <a:rPr lang="en-GB" sz="1200" i="1" dirty="0" smtClean="0"/>
              <a:t>Applied Physics Letters 106, 102105 (2015); </a:t>
            </a:r>
            <a:r>
              <a:rPr lang="en-GB" sz="1200" i="1" dirty="0" err="1" smtClean="0"/>
              <a:t>doi</a:t>
            </a:r>
            <a:r>
              <a:rPr lang="en-GB" sz="1200" i="1" dirty="0" smtClean="0"/>
              <a:t>: 10.1063/1.4914889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80029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Diodes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dirty="0" smtClean="0"/>
              <a:t>The remaining 2x6 wafers (1 set  of wafers doped with C) will be processed to make standard n-p diodes.</a:t>
            </a:r>
          </a:p>
          <a:p>
            <a:pPr algn="just"/>
            <a:r>
              <a:rPr lang="en-GB" dirty="0" smtClean="0"/>
              <a:t>This will be an alternative method to measure Neff before and after irradiation with CV plots. </a:t>
            </a:r>
          </a:p>
          <a:p>
            <a:pPr algn="just"/>
            <a:r>
              <a:rPr lang="en-GB" dirty="0" smtClean="0"/>
              <a:t>For the high doped wafers the method may be difficult due to the low electrical breakdown expected in the diodes (See simulation below).</a:t>
            </a:r>
          </a:p>
          <a:p>
            <a:pPr algn="just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5375"/>
            <a:ext cx="4014850" cy="27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72013" y="6082679"/>
            <a:ext cx="1293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Mask cnm_629</a:t>
            </a:r>
            <a:endParaRPr lang="en-GB" sz="1400" dirty="0"/>
          </a:p>
        </p:txBody>
      </p:sp>
      <p:sp>
        <p:nvSpPr>
          <p:cNvPr id="7" name="6 Rectángulo"/>
          <p:cNvSpPr/>
          <p:nvPr/>
        </p:nvSpPr>
        <p:spPr>
          <a:xfrm>
            <a:off x="6228184" y="5589240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7236296" y="4790601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Bulk doping</a:t>
            </a:r>
            <a:endParaRPr lang="en-GB" sz="1200" b="1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20732"/>
              </p:ext>
            </p:extLst>
          </p:nvPr>
        </p:nvGraphicFramePr>
        <p:xfrm>
          <a:off x="4283968" y="3537767"/>
          <a:ext cx="4276725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Graph" r:id="rId4" imgW="4276800" imgH="3024000" progId="Origin50.Graph">
                  <p:embed/>
                </p:oleObj>
              </mc:Choice>
              <mc:Fallback>
                <p:oleObj name="Graph" r:id="rId4" imgW="4276800" imgH="3024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8" y="3537767"/>
                        <a:ext cx="4276725" cy="302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12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Implantation of C in LGAD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The last process that we want to explore at CNM is to enrich with C atoms only the multiplication layer of the LGAD devices. This could be achieved by implanting C only in the first 5-6 um of the wafer surface. </a:t>
            </a:r>
            <a:endParaRPr lang="en-US" dirty="0" smtClean="0"/>
          </a:p>
          <a:p>
            <a:pPr algn="just"/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mask </a:t>
            </a:r>
            <a:r>
              <a:rPr lang="en-US" dirty="0" smtClean="0"/>
              <a:t>used </a:t>
            </a:r>
            <a:r>
              <a:rPr lang="en-US" dirty="0"/>
              <a:t>in the past for </a:t>
            </a:r>
            <a:r>
              <a:rPr lang="en-US" dirty="0" smtClean="0"/>
              <a:t>LGAD </a:t>
            </a:r>
            <a:r>
              <a:rPr lang="en-US" dirty="0"/>
              <a:t>devices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optimization with simulation software tools like </a:t>
            </a:r>
            <a:r>
              <a:rPr lang="en-US" dirty="0" err="1"/>
              <a:t>Silvaco</a:t>
            </a:r>
            <a:r>
              <a:rPr lang="en-US" dirty="0"/>
              <a:t> and </a:t>
            </a:r>
            <a:r>
              <a:rPr lang="en-US" dirty="0" err="1"/>
              <a:t>Sentaurus</a:t>
            </a:r>
            <a:r>
              <a:rPr lang="en-US" dirty="0"/>
              <a:t> is necessary  </a:t>
            </a:r>
            <a:r>
              <a:rPr lang="en-US" dirty="0" smtClean="0"/>
              <a:t>before </a:t>
            </a:r>
            <a:r>
              <a:rPr lang="en-US" dirty="0"/>
              <a:t>starting the process. </a:t>
            </a:r>
            <a:endParaRPr lang="en-US" dirty="0" smtClean="0"/>
          </a:p>
          <a:p>
            <a:pPr marL="361950" indent="0" algn="just">
              <a:buNone/>
            </a:pPr>
            <a:r>
              <a:rPr lang="en-US" dirty="0" smtClean="0"/>
              <a:t>Carbon’s </a:t>
            </a:r>
            <a:r>
              <a:rPr lang="en-US" dirty="0"/>
              <a:t>high efficiency in trapping </a:t>
            </a:r>
            <a:endParaRPr lang="en-US" dirty="0" smtClean="0"/>
          </a:p>
          <a:p>
            <a:pPr marL="361950" indent="0" algn="just">
              <a:buNone/>
            </a:pPr>
            <a:r>
              <a:rPr lang="en-US" dirty="0" smtClean="0"/>
              <a:t>silicon </a:t>
            </a:r>
            <a:r>
              <a:rPr lang="en-US" dirty="0"/>
              <a:t>self-interstitials can cause the </a:t>
            </a:r>
            <a:endParaRPr lang="en-US" dirty="0" smtClean="0"/>
          </a:p>
          <a:p>
            <a:pPr marL="361950" indent="0" algn="just">
              <a:buNone/>
            </a:pPr>
            <a:r>
              <a:rPr lang="en-US" dirty="0" smtClean="0"/>
              <a:t>reduction </a:t>
            </a:r>
            <a:r>
              <a:rPr lang="en-US" dirty="0"/>
              <a:t>of boron diffusion in </a:t>
            </a:r>
            <a:r>
              <a:rPr lang="en-US" dirty="0" smtClean="0"/>
              <a:t>C-rich</a:t>
            </a:r>
          </a:p>
          <a:p>
            <a:pPr marL="361950" indent="0" algn="just">
              <a:buNone/>
            </a:pPr>
            <a:r>
              <a:rPr lang="en-US" dirty="0" smtClean="0"/>
              <a:t>silicon </a:t>
            </a:r>
            <a:r>
              <a:rPr lang="en-US" dirty="0"/>
              <a:t>samples and this can lead to a </a:t>
            </a:r>
            <a:endParaRPr lang="en-US" dirty="0" smtClean="0"/>
          </a:p>
          <a:p>
            <a:pPr marL="361950" indent="0" algn="just">
              <a:buNone/>
            </a:pPr>
            <a:r>
              <a:rPr lang="en-US" dirty="0" smtClean="0"/>
              <a:t>change </a:t>
            </a:r>
            <a:r>
              <a:rPr lang="en-US" dirty="0"/>
              <a:t>in the multiplication layer of </a:t>
            </a:r>
            <a:r>
              <a:rPr lang="en-US" dirty="0" smtClean="0"/>
              <a:t>LGAD</a:t>
            </a:r>
          </a:p>
          <a:p>
            <a:pPr marL="361950" indent="0" algn="just">
              <a:buNone/>
            </a:pPr>
            <a:r>
              <a:rPr lang="en-US" dirty="0" smtClean="0"/>
              <a:t>sensors </a:t>
            </a:r>
            <a:r>
              <a:rPr lang="en-US" dirty="0"/>
              <a:t>during the fabrication </a:t>
            </a:r>
            <a:r>
              <a:rPr lang="en-US" dirty="0" smtClean="0"/>
              <a:t>process. </a:t>
            </a:r>
            <a:endParaRPr lang="en-GB" dirty="0"/>
          </a:p>
        </p:txBody>
      </p:sp>
      <p:pic>
        <p:nvPicPr>
          <p:cNvPr id="11266" name="Picture 2" descr="C:\Users\gpelegrini\Documents\pc\pad_detectors\Run8622-LGAD-2015-2\Fotos_Run8622\Camara\DSC_01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6628" r="21397" b="4868"/>
          <a:stretch/>
        </p:blipFill>
        <p:spPr bwMode="auto">
          <a:xfrm>
            <a:off x="5940152" y="3356992"/>
            <a:ext cx="28765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7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Gallium Implantation to Enhance the Radiation Hardness of LGAD Detectors</a:t>
            </a:r>
            <a:r>
              <a:rPr lang="en-GB" dirty="0" smtClean="0"/>
              <a:t>Carbon doping.</a:t>
            </a:r>
          </a:p>
          <a:p>
            <a:r>
              <a:rPr lang="en-US" dirty="0"/>
              <a:t>Strip sensors made of N-rich Silicon </a:t>
            </a:r>
            <a:r>
              <a:rPr lang="en-US" dirty="0" smtClean="0"/>
              <a:t>(See A. </a:t>
            </a:r>
            <a:r>
              <a:rPr lang="en-GB" i="1" dirty="0" err="1" smtClean="0"/>
              <a:t>Dierlamm´s</a:t>
            </a:r>
            <a:r>
              <a:rPr lang="en-GB" i="1" dirty="0" smtClean="0"/>
              <a:t> Talk).</a:t>
            </a:r>
          </a:p>
          <a:p>
            <a:r>
              <a:rPr lang="en-US" dirty="0"/>
              <a:t>Measurement of the Doping Profile in Low-Gain Avalanche Detectors </a:t>
            </a:r>
            <a:r>
              <a:rPr lang="en-US" dirty="0" smtClean="0"/>
              <a:t>(see H. </a:t>
            </a:r>
            <a:r>
              <a:rPr lang="de-DE" dirty="0" smtClean="0"/>
              <a:t>Sadrozinski´s talk).</a:t>
            </a:r>
            <a:endParaRPr lang="en-GB" dirty="0"/>
          </a:p>
          <a:p>
            <a:r>
              <a:rPr lang="en-US" dirty="0"/>
              <a:t>Investigation of the properties of thin </a:t>
            </a:r>
            <a:r>
              <a:rPr lang="en-US" dirty="0" smtClean="0"/>
              <a:t>LGAD(See M. </a:t>
            </a:r>
            <a:r>
              <a:rPr lang="en-US" dirty="0" err="1" smtClean="0"/>
              <a:t>Carulla´s</a:t>
            </a:r>
            <a:r>
              <a:rPr lang="en-US" dirty="0" smtClean="0"/>
              <a:t> talk and N. </a:t>
            </a:r>
            <a:r>
              <a:rPr lang="en-US" dirty="0" err="1" smtClean="0"/>
              <a:t>Cartiglia´s</a:t>
            </a:r>
            <a:r>
              <a:rPr lang="en-US" dirty="0" smtClean="0"/>
              <a:t> </a:t>
            </a:r>
            <a:r>
              <a:rPr lang="en-US" smtClean="0"/>
              <a:t>talk).</a:t>
            </a:r>
            <a:endParaRPr lang="en-GB" dirty="0" smtClean="0"/>
          </a:p>
          <a:p>
            <a:r>
              <a:rPr lang="en-US" dirty="0"/>
              <a:t>Investigation of acceptor removal in boron doped silicon wafers and </a:t>
            </a:r>
            <a:r>
              <a:rPr lang="en-US" dirty="0" smtClean="0"/>
              <a:t>LGAD. To be submitted.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00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091"/>
            <a:ext cx="5472608" cy="341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Rd50 funded project</a:t>
            </a:r>
            <a:endParaRPr lang="en-GB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51520" y="4431412"/>
            <a:ext cx="8690770" cy="1434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smtClean="0"/>
              <a:t>The </a:t>
            </a:r>
            <a:r>
              <a:rPr lang="en-US" sz="1800" dirty="0"/>
              <a:t>aim of this RD50 Common Project is to enhance the radiation hardness of Low-Gain Avalanche Detectors (LGAD) </a:t>
            </a:r>
            <a:r>
              <a:rPr lang="en-US" sz="1800" dirty="0" smtClean="0"/>
              <a:t>.</a:t>
            </a:r>
          </a:p>
          <a:p>
            <a:pPr marL="0" indent="0" algn="just">
              <a:buNone/>
            </a:pPr>
            <a:r>
              <a:rPr lang="en-US" sz="1800" dirty="0" smtClean="0"/>
              <a:t>Dopants such as Ga or </a:t>
            </a:r>
            <a:r>
              <a:rPr lang="en-US" sz="1800" dirty="0" smtClean="0">
                <a:solidFill>
                  <a:srgbClr val="FF0000"/>
                </a:solidFill>
              </a:rPr>
              <a:t>Al </a:t>
            </a:r>
            <a:r>
              <a:rPr lang="en-US" sz="1800" dirty="0" smtClean="0"/>
              <a:t>form complexes with radiation-induced defects, which may have less impact on device performance, when compared to the boron related defect (B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-O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) complex.</a:t>
            </a:r>
          </a:p>
          <a:p>
            <a:pPr marL="0" indent="0" algn="just">
              <a:buNone/>
            </a:pPr>
            <a:endParaRPr lang="en-GB" sz="18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1"/>
          <a:stretch/>
        </p:blipFill>
        <p:spPr bwMode="auto">
          <a:xfrm>
            <a:off x="4788024" y="1930317"/>
            <a:ext cx="4253437" cy="19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19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eference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 smtClean="0"/>
              <a:t>Ref</a:t>
            </a:r>
            <a:r>
              <a:rPr lang="en-US" sz="1400" i="1" dirty="0"/>
              <a:t>: A. </a:t>
            </a:r>
            <a:r>
              <a:rPr lang="en-US" sz="1400" i="1" dirty="0" smtClean="0"/>
              <a:t>Khan et al., “Strategies </a:t>
            </a:r>
            <a:r>
              <a:rPr lang="en-US" sz="1400" i="1" dirty="0"/>
              <a:t>for improving radiation tolerance of </a:t>
            </a:r>
            <a:r>
              <a:rPr lang="en-US" sz="1400" i="1" dirty="0" smtClean="0"/>
              <a:t>Si space </a:t>
            </a:r>
            <a:r>
              <a:rPr lang="en-US" sz="1400" i="1" dirty="0"/>
              <a:t>solar </a:t>
            </a:r>
            <a:r>
              <a:rPr lang="en-US" sz="1400" i="1" dirty="0" smtClean="0"/>
              <a:t>cells”</a:t>
            </a:r>
            <a:r>
              <a:rPr lang="en-GB" sz="1400" i="1" dirty="0"/>
              <a:t>, Solar Energy Materials &amp; Solar Cells 75 (2003) </a:t>
            </a:r>
            <a:r>
              <a:rPr lang="en-GB" sz="1400" i="1" dirty="0" smtClean="0"/>
              <a:t>271–276.</a:t>
            </a:r>
            <a:endParaRPr lang="en-US" sz="1400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"/>
          <a:stretch/>
        </p:blipFill>
        <p:spPr bwMode="auto">
          <a:xfrm>
            <a:off x="181194" y="2348880"/>
            <a:ext cx="3590196" cy="27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83710"/>
            <a:ext cx="4104456" cy="24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5214391"/>
            <a:ext cx="2215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</a:t>
            </a:r>
            <a:r>
              <a:rPr lang="en-GB" baseline="-25000" dirty="0"/>
              <a:t>C</a:t>
            </a:r>
            <a:r>
              <a:rPr lang="en-GB" dirty="0" smtClean="0"/>
              <a:t> = 0.04 cm</a:t>
            </a:r>
            <a:r>
              <a:rPr lang="en-GB" baseline="30000" dirty="0" smtClean="0"/>
              <a:t>-1</a:t>
            </a:r>
            <a:r>
              <a:rPr lang="en-GB" dirty="0" smtClean="0"/>
              <a:t>  for Ga </a:t>
            </a:r>
            <a:endParaRPr lang="en-GB" baseline="30000" dirty="0" smtClean="0"/>
          </a:p>
          <a:p>
            <a:r>
              <a:rPr lang="en-GB" dirty="0" smtClean="0"/>
              <a:t>R</a:t>
            </a:r>
            <a:r>
              <a:rPr lang="en-GB" baseline="-25000" dirty="0" smtClean="0"/>
              <a:t>C</a:t>
            </a:r>
            <a:r>
              <a:rPr lang="en-GB" dirty="0"/>
              <a:t>= </a:t>
            </a:r>
            <a:r>
              <a:rPr lang="en-GB" dirty="0" smtClean="0"/>
              <a:t>0.08 </a:t>
            </a:r>
            <a:r>
              <a:rPr lang="en-GB" dirty="0"/>
              <a:t>cm-</a:t>
            </a:r>
            <a:r>
              <a:rPr lang="en-GB" baseline="30000" dirty="0"/>
              <a:t>1</a:t>
            </a:r>
            <a:r>
              <a:rPr lang="en-GB" dirty="0"/>
              <a:t>   for </a:t>
            </a:r>
            <a:r>
              <a:rPr lang="en-GB" dirty="0" smtClean="0"/>
              <a:t>Al</a:t>
            </a:r>
            <a:endParaRPr lang="en-GB" baseline="30000" dirty="0" smtClean="0"/>
          </a:p>
          <a:p>
            <a:r>
              <a:rPr lang="en-GB" dirty="0"/>
              <a:t>R</a:t>
            </a:r>
            <a:r>
              <a:rPr lang="en-GB" baseline="-25000" dirty="0"/>
              <a:t>C</a:t>
            </a:r>
            <a:r>
              <a:rPr lang="en-GB" dirty="0"/>
              <a:t>= 0.15 cm-</a:t>
            </a:r>
            <a:r>
              <a:rPr lang="en-GB" baseline="30000" dirty="0"/>
              <a:t>1</a:t>
            </a:r>
            <a:r>
              <a:rPr lang="en-GB" dirty="0"/>
              <a:t>   for B</a:t>
            </a:r>
          </a:p>
          <a:p>
            <a:endParaRPr lang="en-GB" baseline="30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03" y="5214391"/>
            <a:ext cx="26233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1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84576"/>
              </p:ext>
            </p:extLst>
          </p:nvPr>
        </p:nvGraphicFramePr>
        <p:xfrm>
          <a:off x="323528" y="836712"/>
          <a:ext cx="4608642" cy="5184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4122"/>
                <a:gridCol w="1008140"/>
                <a:gridCol w="1224170"/>
                <a:gridCol w="1512210"/>
              </a:tblGrid>
              <a:tr h="30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1" u="none" strike="noStrike" dirty="0" err="1">
                          <a:effectLst/>
                        </a:rPr>
                        <a:t>Wafer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600" b="1" i="1" u="none" strike="noStrike" dirty="0" err="1">
                          <a:effectLst/>
                        </a:rPr>
                        <a:t>Implantation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83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u="none" strike="noStrike" dirty="0">
                          <a:effectLst/>
                        </a:rPr>
                        <a:t>Ion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u="none" strike="noStrike" dirty="0" err="1">
                          <a:effectLst/>
                        </a:rPr>
                        <a:t>Energy</a:t>
                      </a:r>
                      <a:r>
                        <a:rPr lang="es-ES" sz="1600" b="1" i="1" u="none" strike="noStrike" dirty="0">
                          <a:effectLst/>
                        </a:rPr>
                        <a:t> (</a:t>
                      </a:r>
                      <a:r>
                        <a:rPr lang="es-ES" sz="1600" b="1" i="1" u="none" strike="noStrike" dirty="0" err="1">
                          <a:effectLst/>
                        </a:rPr>
                        <a:t>keV</a:t>
                      </a:r>
                      <a:r>
                        <a:rPr lang="es-ES" sz="1600" b="1" i="1" u="none" strike="noStrike" dirty="0">
                          <a:effectLst/>
                        </a:rPr>
                        <a:t>)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1" u="none" strike="noStrike" dirty="0" err="1">
                          <a:effectLst/>
                        </a:rPr>
                        <a:t>Dose</a:t>
                      </a:r>
                      <a:r>
                        <a:rPr lang="es-ES" sz="1600" b="1" i="1" u="none" strike="noStrike" dirty="0">
                          <a:effectLst/>
                        </a:rPr>
                        <a:t>(at/cm^2)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Ga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160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1,00E+14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1,00E+15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180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1,00E+14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1,00E+15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195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1,00E+14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1,00E+15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B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70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1,00E+15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83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15" y="1268760"/>
            <a:ext cx="3818740" cy="24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236296" y="2516306"/>
            <a:ext cx="78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GEANT4</a:t>
            </a:r>
            <a:endParaRPr lang="es-ES_tradnl" sz="1400" dirty="0"/>
          </a:p>
        </p:txBody>
      </p:sp>
      <p:sp>
        <p:nvSpPr>
          <p:cNvPr id="10" name="9 Rectángulo"/>
          <p:cNvSpPr/>
          <p:nvPr/>
        </p:nvSpPr>
        <p:spPr>
          <a:xfrm>
            <a:off x="169167" y="5877272"/>
            <a:ext cx="8805666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30000"/>
              <a:defRPr/>
            </a:pPr>
            <a:r>
              <a:rPr lang="en-US" sz="1800" b="1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Gallium</a:t>
            </a:r>
            <a:r>
              <a:rPr lang="en-US" sz="1800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 has </a:t>
            </a:r>
            <a:r>
              <a:rPr lang="en-US" sz="1800" b="1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lower</a:t>
            </a:r>
            <a:r>
              <a:rPr lang="en-US" sz="1800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 penetration than </a:t>
            </a:r>
            <a:r>
              <a:rPr lang="en-US" sz="1800" b="1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Boron</a:t>
            </a:r>
            <a:r>
              <a:rPr lang="en-US" sz="1800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, but </a:t>
            </a:r>
            <a:r>
              <a:rPr lang="en-US" sz="1800" b="1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higher</a:t>
            </a:r>
            <a:r>
              <a:rPr lang="en-US" sz="1800" kern="0" dirty="0">
                <a:latin typeface="Palatino Linotype" panose="02040502050505030304" pitchFamily="18" charset="0"/>
                <a:sym typeface="Wingdings" panose="05000000000000000000" pitchFamily="2" charset="2"/>
              </a:rPr>
              <a:t> diffusion (with annealing)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12912" y="4396462"/>
            <a:ext cx="374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Pn</a:t>
            </a:r>
            <a:r>
              <a:rPr lang="en-GB" sz="2000" b="1" dirty="0" smtClean="0"/>
              <a:t> diodes without multiplication!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2023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" y="773912"/>
            <a:ext cx="4233964" cy="282264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42" y="742600"/>
            <a:ext cx="4245630" cy="283042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" y="3630733"/>
            <a:ext cx="4234031" cy="282268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42" y="3623001"/>
            <a:ext cx="4245630" cy="28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</a:t>
            </a:r>
            <a:endParaRPr lang="en-GB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" y="915580"/>
            <a:ext cx="4014325" cy="28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" y="3738736"/>
            <a:ext cx="3901312" cy="27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" b="-1"/>
          <a:stretch/>
        </p:blipFill>
        <p:spPr bwMode="auto">
          <a:xfrm>
            <a:off x="5053013" y="3717031"/>
            <a:ext cx="3960440" cy="26052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620687"/>
            <a:ext cx="40909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40152" y="5373216"/>
            <a:ext cx="75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 measurements</a:t>
            </a:r>
            <a:endParaRPr lang="en-GB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87191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57" y="1180653"/>
            <a:ext cx="41275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25" y="4038604"/>
            <a:ext cx="33829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>
            <a:stCxn id="11" idx="0"/>
          </p:cNvCxnSpPr>
          <p:nvPr/>
        </p:nvCxnSpPr>
        <p:spPr>
          <a:xfrm flipV="1">
            <a:off x="1763688" y="1628800"/>
            <a:ext cx="36004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691680" y="3558006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1547664" y="3140968"/>
            <a:ext cx="432048" cy="43204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:\Users\giulio\Desktop\CV_Comp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7" y="4012197"/>
            <a:ext cx="4076712" cy="28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6012160" y="2708920"/>
            <a:ext cx="0" cy="2088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Conclusion and future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w</a:t>
            </a:r>
            <a:r>
              <a:rPr lang="en-GB" dirty="0" smtClean="0"/>
              <a:t>ork do be done (Ga)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629955"/>
            <a:ext cx="84443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Wafers are being diced in these days. They should be ready by next Friday</a:t>
            </a:r>
            <a:r>
              <a:rPr lang="en-GB" sz="2000" dirty="0" smtClean="0"/>
              <a:t>. We should discuss distribution of samples.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Detectors work well as standard boron doped </a:t>
            </a:r>
            <a:r>
              <a:rPr lang="en-GB" sz="2000" dirty="0" err="1" smtClean="0"/>
              <a:t>pn</a:t>
            </a:r>
            <a:r>
              <a:rPr lang="en-GB" sz="2000" dirty="0" smtClean="0"/>
              <a:t> diodes.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4-point probe </a:t>
            </a:r>
            <a:r>
              <a:rPr lang="en-GB" sz="2000" dirty="0" smtClean="0"/>
              <a:t>technique to measure Ga doping concentration (before and after </a:t>
            </a:r>
            <a:r>
              <a:rPr lang="en-GB" sz="2000" dirty="0" err="1" smtClean="0"/>
              <a:t>irr</a:t>
            </a:r>
            <a:r>
              <a:rPr lang="en-GB" sz="2000" dirty="0" smtClean="0"/>
              <a:t>.)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SIMS measurements to extrapolate doping profiles.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Calibration of simulation model for Ga implantation. 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Irradiation of diodes with neutron and proton  (electrons ?)to calculate removal constant to be compared to Boron doped devices.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22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949</Words>
  <Application>Microsoft Office PowerPoint</Application>
  <PresentationFormat>Presentación en pantalla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Graph</vt:lpstr>
      <vt:lpstr>Status of LGAD RD50 projects at CNM</vt:lpstr>
      <vt:lpstr>Outline</vt:lpstr>
      <vt:lpstr>Rd50 funded project</vt:lpstr>
      <vt:lpstr>Reference</vt:lpstr>
      <vt:lpstr>Presentación de PowerPoint</vt:lpstr>
      <vt:lpstr>Presentación de PowerPoint</vt:lpstr>
      <vt:lpstr>IV</vt:lpstr>
      <vt:lpstr>CV measurements</vt:lpstr>
      <vt:lpstr> Conclusion and future  work do be done (Ga)</vt:lpstr>
      <vt:lpstr>Investigation of acceptor removal in boron doped silicon wafers and LGAD</vt:lpstr>
      <vt:lpstr>Plan for Acceptor Removal study</vt:lpstr>
      <vt:lpstr>Wafer selections at CNM</vt:lpstr>
      <vt:lpstr>Fabrication plan</vt:lpstr>
      <vt:lpstr>RUN CARBON DOPING</vt:lpstr>
      <vt:lpstr>Diodes</vt:lpstr>
      <vt:lpstr>Implantation of C in LGAD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gpellegrini</dc:creator>
  <cp:lastModifiedBy>giulio pellegrini</cp:lastModifiedBy>
  <cp:revision>115</cp:revision>
  <dcterms:created xsi:type="dcterms:W3CDTF">2016-04-22T08:06:33Z</dcterms:created>
  <dcterms:modified xsi:type="dcterms:W3CDTF">2016-06-07T07:37:26Z</dcterms:modified>
</cp:coreProperties>
</file>