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6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1AC0"/>
    <a:srgbClr val="A1ACFF"/>
    <a:srgbClr val="51C5FF"/>
    <a:srgbClr val="970000"/>
    <a:srgbClr val="DB3600"/>
    <a:srgbClr val="A20000"/>
    <a:srgbClr val="000051"/>
    <a:srgbClr val="00BC00"/>
    <a:srgbClr val="C000C0"/>
    <a:srgbClr val="C12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3" autoAdjust="0"/>
    <p:restoredTop sz="99180" autoAdjust="0"/>
  </p:normalViewPr>
  <p:slideViewPr>
    <p:cSldViewPr snapToGrid="0" snapToObjects="1">
      <p:cViewPr varScale="1">
        <p:scale>
          <a:sx n="79" d="100"/>
          <a:sy n="79" d="100"/>
        </p:scale>
        <p:origin x="-1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54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88DC4-9F1A-4D40-BD3E-5D42405AE465}" type="datetime1">
              <a:rPr lang="en-US" smtClean="0"/>
              <a:pPr/>
              <a:t>6/6/16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2CDFC-C9C8-4F49-BC57-6716D5963F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011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97C1A-A65D-3448-B4DE-9EA30E2A25BF}" type="datetime1">
              <a:rPr lang="en-US" smtClean="0"/>
              <a:pPr/>
              <a:t>6/6/16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B49D7-FFFE-CB40-96E0-8C697DD2A9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00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649" y="6541558"/>
            <a:ext cx="558151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accent1"/>
                </a:solidFill>
              </a:defRPr>
            </a:lvl1pPr>
          </a:lstStyle>
          <a:p>
            <a:pPr algn="l"/>
            <a:fld id="{D42BACD5-DBBC-4041-9454-70A8D25A0F7B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/>
          </p:cNvSpPr>
          <p:nvPr userDrawn="1"/>
        </p:nvSpPr>
        <p:spPr>
          <a:xfrm>
            <a:off x="290519" y="448233"/>
            <a:ext cx="37487" cy="63343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 rot="16200000">
            <a:off x="-2886783" y="3711535"/>
            <a:ext cx="6007100" cy="2578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Nicolo Cartiglia, INFN, Torino 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2061964" y="641762"/>
            <a:ext cx="536657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83183" y="-14942"/>
            <a:ext cx="8860817" cy="66787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la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649" y="6541558"/>
            <a:ext cx="558151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accent1"/>
                </a:solidFill>
              </a:defRPr>
            </a:lvl1pPr>
          </a:lstStyle>
          <a:p>
            <a:pPr algn="l"/>
            <a:fld id="{D42BACD5-DBBC-4041-9454-70A8D25A0F7B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/>
          </p:cNvSpPr>
          <p:nvPr userDrawn="1"/>
        </p:nvSpPr>
        <p:spPr>
          <a:xfrm>
            <a:off x="237464" y="1418167"/>
            <a:ext cx="45719" cy="53643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 rot="16200000">
            <a:off x="-3140143" y="3458178"/>
            <a:ext cx="6513817" cy="25786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CT-PPS, LHCC March 1st 2016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2061964" y="641762"/>
            <a:ext cx="536657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283183" y="76200"/>
            <a:ext cx="8860817" cy="64176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3200">
                <a:solidFill>
                  <a:srgbClr val="80000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1"/>
            <a:ext cx="686034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6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f"/><Relationship Id="rId3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Nicolo Cartiglia, INFN, Torino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Design consideration on thin LGAD sensors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132242" y="1994039"/>
            <a:ext cx="6998393" cy="1518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b="1" dirty="0" smtClean="0">
                <a:solidFill>
                  <a:srgbClr val="800000"/>
                </a:solidFill>
              </a:rPr>
              <a:t>What is the correct gain?</a:t>
            </a:r>
          </a:p>
          <a:p>
            <a:pPr algn="ctr">
              <a:lnSpc>
                <a:spcPct val="130000"/>
              </a:lnSpc>
            </a:pPr>
            <a:r>
              <a:rPr lang="en-US" b="1" dirty="0" smtClean="0">
                <a:solidFill>
                  <a:srgbClr val="800000"/>
                </a:solidFill>
              </a:rPr>
              <a:t>What is the correct thickness?</a:t>
            </a:r>
          </a:p>
          <a:p>
            <a:pPr>
              <a:lnSpc>
                <a:spcPct val="130000"/>
              </a:lnSpc>
            </a:pPr>
            <a:endParaRPr lang="en-US" b="1" dirty="0">
              <a:solidFill>
                <a:srgbClr val="8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rgbClr val="000000"/>
                </a:solidFill>
              </a:rPr>
              <a:t>Use the LGAD CT-PPS demonstrator to answer these questions 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010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Nicolo Cartiglia, INFN, Torino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3183" y="-159617"/>
            <a:ext cx="8860817" cy="667871"/>
          </a:xfrm>
        </p:spPr>
        <p:txBody>
          <a:bodyPr/>
          <a:lstStyle/>
          <a:p>
            <a:r>
              <a:rPr lang="en-US" sz="2000" dirty="0" smtClean="0"/>
              <a:t>Charge </a:t>
            </a:r>
            <a:r>
              <a:rPr lang="en-US" sz="2000" dirty="0" smtClean="0"/>
              <a:t>collection:</a:t>
            </a:r>
            <a:r>
              <a:rPr lang="en-US" sz="2000" dirty="0"/>
              <a:t> </a:t>
            </a:r>
            <a:r>
              <a:rPr lang="en-US" sz="2000" dirty="0" smtClean="0"/>
              <a:t>how to keep 50k electrons with irradiation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748" y="638730"/>
            <a:ext cx="5047863" cy="437876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267804" y="3661244"/>
            <a:ext cx="3339992" cy="0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51171" y="3146739"/>
            <a:ext cx="1546555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 smtClean="0">
                <a:solidFill>
                  <a:srgbClr val="000000"/>
                </a:solidFill>
              </a:rPr>
              <a:t>Good signal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9270" y="5281356"/>
            <a:ext cx="8147056" cy="1158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 smtClean="0">
                <a:solidFill>
                  <a:srgbClr val="000000"/>
                </a:solidFill>
              </a:rPr>
              <a:t>If there is the same change in gain layer doping as measured in 300 micron sensors, than we need to increase the voltage up to 350 – 400 </a:t>
            </a:r>
            <a:r>
              <a:rPr lang="en-US" dirty="0" smtClean="0">
                <a:solidFill>
                  <a:srgbClr val="000000"/>
                </a:solidFill>
              </a:rPr>
              <a:t>V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to compensate. 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192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CT-PPS, LHCC March 1st 2016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Can we use a thicker sensor in CT-PPS?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4255" y="729479"/>
            <a:ext cx="7498394" cy="5479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 smtClean="0">
                <a:solidFill>
                  <a:srgbClr val="000000"/>
                </a:solidFill>
              </a:rPr>
              <a:t>The thickness of the sensor and its gain need to be evaluated depending on the electronics and the application. </a:t>
            </a:r>
          </a:p>
          <a:p>
            <a:pPr algn="ctr">
              <a:lnSpc>
                <a:spcPct val="130000"/>
              </a:lnSpc>
            </a:pPr>
            <a:r>
              <a:rPr lang="en-US" b="1" dirty="0" smtClean="0">
                <a:solidFill>
                  <a:schemeClr val="accent1"/>
                </a:solidFill>
              </a:rPr>
              <a:t>Integration time ~ electron collection time</a:t>
            </a:r>
            <a:endParaRPr lang="en-US" b="1" dirty="0" smtClean="0">
              <a:solidFill>
                <a:schemeClr val="accent1"/>
              </a:solidFill>
            </a:endParaRPr>
          </a:p>
          <a:p>
            <a:pPr>
              <a:lnSpc>
                <a:spcPct val="130000"/>
              </a:lnSpc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For the specific case of CT-PPS:</a:t>
            </a:r>
          </a:p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TOFFEE: integration time </a:t>
            </a:r>
            <a:r>
              <a:rPr lang="en-US" b="1" dirty="0">
                <a:solidFill>
                  <a:srgbClr val="000000"/>
                </a:solidFill>
              </a:rPr>
              <a:t>~</a:t>
            </a:r>
            <a:r>
              <a:rPr lang="en-US" b="1" dirty="0" smtClean="0">
                <a:solidFill>
                  <a:srgbClr val="000000"/>
                </a:solidFill>
              </a:rPr>
              <a:t> 1.2 ns</a:t>
            </a:r>
          </a:p>
          <a:p>
            <a:pPr>
              <a:lnSpc>
                <a:spcPct val="130000"/>
              </a:lnSpc>
            </a:pPr>
            <a:endParaRPr lang="en-US" b="1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Thicker:  100 micron </a:t>
            </a:r>
            <a:r>
              <a:rPr lang="en-US" b="1" dirty="0" err="1" smtClean="0">
                <a:solidFill>
                  <a:srgbClr val="000000"/>
                </a:solidFill>
              </a:rPr>
              <a:t>vs</a:t>
            </a:r>
            <a:r>
              <a:rPr lang="en-US" b="1" dirty="0" smtClean="0">
                <a:solidFill>
                  <a:srgbClr val="000000"/>
                </a:solidFill>
              </a:rPr>
              <a:t> 75 micron </a:t>
            </a:r>
            <a:r>
              <a:rPr lang="en-US" b="1" dirty="0" err="1" smtClean="0">
                <a:solidFill>
                  <a:srgbClr val="000000"/>
                </a:solidFill>
              </a:rPr>
              <a:t>vs</a:t>
            </a:r>
            <a:r>
              <a:rPr lang="en-US" b="1" dirty="0" smtClean="0">
                <a:solidFill>
                  <a:srgbClr val="000000"/>
                </a:solidFill>
              </a:rPr>
              <a:t> 50 micron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More charge &amp;&amp;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Less capacitance</a:t>
            </a: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More leakage current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 compensated by less gain  Shot noise goes up or down?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sym typeface="Wingdings"/>
              </a:rPr>
              <a:t>More trapping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endParaRPr lang="en-US" dirty="0">
              <a:solidFill>
                <a:srgbClr val="000000"/>
              </a:solidFill>
              <a:sym typeface="Wingdings"/>
            </a:endParaRP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rgbClr val="000000"/>
                </a:solidFill>
                <a:sym typeface="Wingdings"/>
              </a:rPr>
              <a:t>Currently we keep the thickness of 50 micron, however we are looking into thicker  sensors.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726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CT-PPS, LHCC March 1st 2016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Conclusion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6023" y="1168918"/>
            <a:ext cx="7546625" cy="5479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>
                <a:solidFill>
                  <a:srgbClr val="000000"/>
                </a:solidFill>
              </a:rPr>
              <a:t>CT-PPS: demonstrator of LGAD-UFSD </a:t>
            </a:r>
            <a:r>
              <a:rPr lang="en-US" b="1" dirty="0" smtClean="0">
                <a:solidFill>
                  <a:srgbClr val="000000"/>
                </a:solidFill>
              </a:rPr>
              <a:t>capability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</a:p>
          <a:p>
            <a:pPr>
              <a:lnSpc>
                <a:spcPct val="130000"/>
              </a:lnSpc>
            </a:pPr>
            <a:r>
              <a:rPr lang="en-US" dirty="0">
                <a:solidFill>
                  <a:srgbClr val="000000"/>
                </a:solidFill>
              </a:rPr>
              <a:t>W</a:t>
            </a:r>
            <a:r>
              <a:rPr lang="en-US" dirty="0" smtClean="0">
                <a:solidFill>
                  <a:srgbClr val="000000"/>
                </a:solidFill>
              </a:rPr>
              <a:t>e are approaching the important milestone in the LGAD  development of being used for timing in an experiment.</a:t>
            </a:r>
          </a:p>
          <a:p>
            <a:pPr>
              <a:lnSpc>
                <a:spcPct val="130000"/>
              </a:lnSpc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Did we select the best possible gain-thickness combination for the CT-PPS?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rgbClr val="000000"/>
                </a:solidFill>
              </a:rPr>
              <a:t>The current design uses:</a:t>
            </a:r>
          </a:p>
          <a:p>
            <a:pPr algn="ctr">
              <a:lnSpc>
                <a:spcPct val="1300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50 micron &amp;&amp; Gain 10-15 &amp;&amp; integration time = 1.2 ns</a:t>
            </a:r>
          </a:p>
          <a:p>
            <a:pPr>
              <a:lnSpc>
                <a:spcPct val="130000"/>
              </a:lnSpc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rgbClr val="000000"/>
                </a:solidFill>
              </a:rPr>
              <a:t>As we gain experience we will re-evaluate the design.</a:t>
            </a:r>
          </a:p>
          <a:p>
            <a:pPr>
              <a:lnSpc>
                <a:spcPct val="130000"/>
              </a:lnSpc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rgbClr val="000000"/>
                </a:solidFill>
              </a:rPr>
              <a:t>We already have 75 micron sensors in production and100 micron silicon wafers ready</a:t>
            </a:r>
          </a:p>
          <a:p>
            <a:pPr>
              <a:lnSpc>
                <a:spcPct val="130000"/>
              </a:lnSpc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388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Nicolo Cartiglia, INFN, Torino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correct gain?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6229" y="836917"/>
            <a:ext cx="7915663" cy="4039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 smtClean="0">
                <a:solidFill>
                  <a:srgbClr val="000000"/>
                </a:solidFill>
              </a:rPr>
              <a:t>T</a:t>
            </a:r>
            <a:r>
              <a:rPr lang="en-US" dirty="0" smtClean="0">
                <a:solidFill>
                  <a:srgbClr val="000000"/>
                </a:solidFill>
              </a:rPr>
              <a:t>he answer at the root of  the LGAD approach is: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rgbClr val="800000"/>
                </a:solidFill>
              </a:rPr>
              <a:t> </a:t>
            </a:r>
          </a:p>
          <a:p>
            <a:pPr algn="ctr">
              <a:lnSpc>
                <a:spcPct val="130000"/>
              </a:lnSpc>
            </a:pPr>
            <a:r>
              <a:rPr lang="en-US" b="1" dirty="0" smtClean="0">
                <a:solidFill>
                  <a:srgbClr val="800000"/>
                </a:solidFill>
              </a:rPr>
              <a:t>The correct gain is the MINIMUM gain that does the job</a:t>
            </a:r>
          </a:p>
          <a:p>
            <a:pPr algn="ctr">
              <a:lnSpc>
                <a:spcPct val="130000"/>
              </a:lnSpc>
            </a:pPr>
            <a:endParaRPr lang="en-US" b="1" dirty="0" smtClean="0">
              <a:solidFill>
                <a:srgbClr val="8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rgbClr val="800000"/>
                </a:solidFill>
              </a:rPr>
              <a:t>Why?</a:t>
            </a:r>
          </a:p>
          <a:p>
            <a:pPr>
              <a:lnSpc>
                <a:spcPct val="130000"/>
              </a:lnSpc>
            </a:pPr>
            <a:endParaRPr lang="en-US" b="1" dirty="0">
              <a:solidFill>
                <a:srgbClr val="80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rgbClr val="000000"/>
                </a:solidFill>
              </a:rPr>
              <a:t>Gain has obvious drawback in terms of much higher noise, higher leakage current, higher thermal load, segmentation, early breakdown…: </a:t>
            </a:r>
            <a:r>
              <a:rPr lang="en-US" b="1" dirty="0" smtClean="0">
                <a:solidFill>
                  <a:srgbClr val="000000"/>
                </a:solidFill>
              </a:rPr>
              <a:t>you don’t want to have more gain than you need. </a:t>
            </a:r>
          </a:p>
          <a:p>
            <a:pPr>
              <a:lnSpc>
                <a:spcPct val="130000"/>
              </a:lnSpc>
            </a:pPr>
            <a:endParaRPr lang="en-US" b="1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</a:pPr>
            <a:endParaRPr lang="en-US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921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Nicolo Cartiglia, INFN, Torino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demonstrator of UFSD capability</a:t>
            </a:r>
            <a:endParaRPr lang="en-US" dirty="0"/>
          </a:p>
        </p:txBody>
      </p:sp>
      <p:pic>
        <p:nvPicPr>
          <p:cNvPr id="6" name="Picture 5" descr="Joao_Schedul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40" y="2227629"/>
            <a:ext cx="6518040" cy="43139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0739" y="722201"/>
            <a:ext cx="8124941" cy="1518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 smtClean="0">
                <a:solidFill>
                  <a:srgbClr val="000000"/>
                </a:solidFill>
              </a:rPr>
              <a:t>LGAD UFSD are one of the 2 the official choices (with diamond ) 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rgbClr val="000000"/>
                </a:solidFill>
              </a:rPr>
              <a:t>of CMS CT-PPS  timing detectors:  installation in the Christmas Shutdown.</a:t>
            </a:r>
          </a:p>
          <a:p>
            <a:pPr>
              <a:lnSpc>
                <a:spcPct val="130000"/>
              </a:lnSpc>
            </a:pPr>
            <a:endParaRPr lang="en-US" dirty="0">
              <a:solidFill>
                <a:srgbClr val="000000"/>
              </a:solidFill>
            </a:endParaRPr>
          </a:p>
          <a:p>
            <a:pPr algn="r">
              <a:lnSpc>
                <a:spcPct val="1300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This will be the first LGAD demonstrator</a:t>
            </a:r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32241" y="5676107"/>
            <a:ext cx="6518040" cy="19889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85795" y="2141929"/>
            <a:ext cx="1943523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rgbClr val="800000"/>
                </a:solidFill>
              </a:rPr>
              <a:t>LHCC May 2016</a:t>
            </a:r>
            <a:endParaRPr lang="en-US" b="1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954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rved Left Arrow 17"/>
          <p:cNvSpPr/>
          <p:nvPr/>
        </p:nvSpPr>
        <p:spPr>
          <a:xfrm rot="16200000">
            <a:off x="7453475" y="3449052"/>
            <a:ext cx="203477" cy="299357"/>
          </a:xfrm>
          <a:prstGeom prst="curvedLeftArrow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7183024" y="3610850"/>
            <a:ext cx="341726" cy="1343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347387" y="4052445"/>
            <a:ext cx="1096092" cy="3448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800" dirty="0"/>
              <a:t>L</a:t>
            </a:r>
            <a:r>
              <a:rPr lang="en-US" sz="2800" dirty="0" smtClean="0"/>
              <a:t>ayout of detector planes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125" name="TextBox 124"/>
          <p:cNvSpPr txBox="1"/>
          <p:nvPr/>
        </p:nvSpPr>
        <p:spPr>
          <a:xfrm>
            <a:off x="2157906" y="4005811"/>
            <a:ext cx="763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1" dirty="0" smtClean="0">
                <a:solidFill>
                  <a:srgbClr val="800000"/>
                </a:solidFill>
              </a:rPr>
              <a:t>Beam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239551" y="3373308"/>
            <a:ext cx="939893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b="1" dirty="0" smtClean="0">
                <a:solidFill>
                  <a:srgbClr val="800000"/>
                </a:solidFill>
              </a:rPr>
              <a:t>180</a:t>
            </a:r>
            <a:r>
              <a:rPr lang="en-US" sz="1400" b="1" baseline="30000" dirty="0" smtClean="0">
                <a:solidFill>
                  <a:srgbClr val="800000"/>
                </a:solidFill>
              </a:rPr>
              <a:t>o</a:t>
            </a:r>
            <a:r>
              <a:rPr lang="en-US" sz="1400" b="1" dirty="0" smtClean="0">
                <a:solidFill>
                  <a:srgbClr val="800000"/>
                </a:solidFill>
              </a:rPr>
              <a:t> turn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836603" y="4849673"/>
            <a:ext cx="5389556" cy="1015663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No cracks aligned: </a:t>
            </a:r>
          </a:p>
          <a:p>
            <a:pPr algn="ctr"/>
            <a:r>
              <a:rPr lang="en-US" sz="2000" dirty="0" smtClean="0"/>
              <a:t>2 (3) planes  facing the beam</a:t>
            </a:r>
            <a:endParaRPr lang="en-US" sz="2000" dirty="0"/>
          </a:p>
          <a:p>
            <a:pPr algn="ctr"/>
            <a:r>
              <a:rPr lang="en-US" sz="2000" dirty="0" smtClean="0"/>
              <a:t>2 (3) turned by 180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756" name="Left Brace 755"/>
          <p:cNvSpPr/>
          <p:nvPr/>
        </p:nvSpPr>
        <p:spPr>
          <a:xfrm rot="15230903">
            <a:off x="6296001" y="2572007"/>
            <a:ext cx="308237" cy="1476225"/>
          </a:xfrm>
          <a:prstGeom prst="leftBrace">
            <a:avLst>
              <a:gd name="adj1" fmla="val 8333"/>
              <a:gd name="adj2" fmla="val 48472"/>
            </a:avLst>
          </a:prstGeom>
          <a:ln w="127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" t="11474" r="6502" b="6910"/>
          <a:stretch/>
        </p:blipFill>
        <p:spPr bwMode="auto">
          <a:xfrm>
            <a:off x="4641036" y="2112861"/>
            <a:ext cx="2375310" cy="948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62049" y="6541558"/>
            <a:ext cx="558151" cy="316442"/>
          </a:xfrm>
          <a:prstGeom prst="rect">
            <a:avLst/>
          </a:prstGeom>
        </p:spPr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VCI2016   -   Roberta Arcidiacono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1252" y="1047437"/>
            <a:ext cx="4999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4 (6) planes per station (qualitative sketch):</a:t>
            </a:r>
            <a:endParaRPr lang="en-US" dirty="0"/>
          </a:p>
        </p:txBody>
      </p:sp>
      <p:pic>
        <p:nvPicPr>
          <p:cNvPr id="220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" t="11474" r="6502" b="6910"/>
          <a:stretch/>
        </p:blipFill>
        <p:spPr bwMode="auto">
          <a:xfrm>
            <a:off x="3513405" y="2427941"/>
            <a:ext cx="2375310" cy="948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" t="11474" r="6502" b="6910"/>
          <a:stretch/>
        </p:blipFill>
        <p:spPr bwMode="auto">
          <a:xfrm>
            <a:off x="2398606" y="2750955"/>
            <a:ext cx="2375310" cy="948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" t="11474" r="6502" b="6910"/>
          <a:stretch/>
        </p:blipFill>
        <p:spPr bwMode="auto">
          <a:xfrm>
            <a:off x="1270220" y="3091411"/>
            <a:ext cx="2375310" cy="948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ounded Rectangle 20"/>
          <p:cNvSpPr/>
          <p:nvPr/>
        </p:nvSpPr>
        <p:spPr>
          <a:xfrm rot="16200000">
            <a:off x="3348792" y="3748417"/>
            <a:ext cx="391360" cy="6689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C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innerShdw blurRad="190500" dist="63500" dir="5400000">
              <a:srgbClr val="FFFFFF">
                <a:alpha val="6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 rot="16200000">
            <a:off x="4478804" y="3410434"/>
            <a:ext cx="391360" cy="6689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C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innerShdw blurRad="190500" dist="63500" dir="5400000">
              <a:srgbClr val="FFFFFF">
                <a:alpha val="6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 rot="16200000">
            <a:off x="5587938" y="2656901"/>
            <a:ext cx="391360" cy="6689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C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innerShdw blurRad="190500" dist="63500" dir="5400000">
              <a:srgbClr val="FFFFFF">
                <a:alpha val="6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 rot="16200000">
            <a:off x="6732840" y="2343691"/>
            <a:ext cx="391360" cy="6689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C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innerShdw blurRad="190500" dist="63500" dir="5400000">
              <a:srgbClr val="FFFFFF">
                <a:alpha val="6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88067" y="2494668"/>
            <a:ext cx="5738012" cy="1730200"/>
          </a:xfrm>
          <a:prstGeom prst="line">
            <a:avLst/>
          </a:prstGeom>
          <a:ln w="1270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653736" y="3241851"/>
            <a:ext cx="419100" cy="0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577920" y="3586184"/>
            <a:ext cx="419100" cy="0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6877514" y="2604569"/>
            <a:ext cx="419100" cy="0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5769220" y="2915719"/>
            <a:ext cx="419100" cy="0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79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Nicolo Cartiglia, INFN, Torino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CT-PPS timing with UFSD silicon sensors </a:t>
            </a:r>
            <a:endParaRPr lang="en-US" dirty="0"/>
          </a:p>
        </p:txBody>
      </p:sp>
      <p:pic>
        <p:nvPicPr>
          <p:cNvPr id="6" name="Picture 5" descr="UFSD_Cut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6" t="22952" r="3437" b="14694"/>
          <a:stretch/>
        </p:blipFill>
        <p:spPr>
          <a:xfrm>
            <a:off x="5903804" y="2003004"/>
            <a:ext cx="2175484" cy="1185686"/>
          </a:xfrm>
          <a:prstGeom prst="rect">
            <a:avLst/>
          </a:prstGeom>
        </p:spPr>
      </p:pic>
      <p:pic>
        <p:nvPicPr>
          <p:cNvPr id="7" name="Picture 6" descr="ACC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79546" y="3551147"/>
            <a:ext cx="1237701" cy="707102"/>
          </a:xfrm>
          <a:prstGeom prst="rect">
            <a:avLst/>
          </a:prstGeom>
        </p:spPr>
      </p:pic>
      <p:pic>
        <p:nvPicPr>
          <p:cNvPr id="9" name="Picture 8" descr="ACC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15275" y="3570196"/>
            <a:ext cx="1237701" cy="707102"/>
          </a:xfrm>
          <a:prstGeom prst="rect">
            <a:avLst/>
          </a:prstGeom>
        </p:spPr>
      </p:pic>
      <p:pic>
        <p:nvPicPr>
          <p:cNvPr id="10" name="Picture 9" descr="ACC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10285" y="918230"/>
            <a:ext cx="1237701" cy="707102"/>
          </a:xfrm>
          <a:prstGeom prst="rect">
            <a:avLst/>
          </a:prstGeom>
        </p:spPr>
      </p:pic>
      <p:pic>
        <p:nvPicPr>
          <p:cNvPr id="11" name="Picture 10" descr="ACC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49189" y="918229"/>
            <a:ext cx="1237701" cy="707102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350084" y="2312236"/>
            <a:ext cx="247094" cy="510211"/>
          </a:xfrm>
          <a:prstGeom prst="ellipse">
            <a:avLst/>
          </a:prstGeom>
          <a:solidFill>
            <a:schemeClr val="accent1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3183" y="1100163"/>
            <a:ext cx="6221679" cy="3921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30000"/>
              </a:lnSpc>
              <a:buFontTx/>
              <a:buAutoNum type="arabicParenR"/>
            </a:pPr>
            <a:r>
              <a:rPr lang="en-US" sz="1600" b="1" dirty="0">
                <a:solidFill>
                  <a:srgbClr val="000000"/>
                </a:solidFill>
              </a:rPr>
              <a:t>Sensors: </a:t>
            </a:r>
            <a:r>
              <a:rPr lang="en-US" sz="1600" dirty="0">
                <a:solidFill>
                  <a:srgbClr val="000000"/>
                </a:solidFill>
              </a:rPr>
              <a:t>Final design for CT-PPS</a:t>
            </a:r>
          </a:p>
          <a:p>
            <a:pPr marL="800100" lvl="2" indent="-342900">
              <a:lnSpc>
                <a:spcPct val="130000"/>
              </a:lnSpc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50 micron thick, segmented, gain~ 10  </a:t>
            </a:r>
          </a:p>
          <a:p>
            <a:pPr marL="800100" lvl="1" indent="-342900">
              <a:lnSpc>
                <a:spcPct val="130000"/>
              </a:lnSpc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Delivery June 2016</a:t>
            </a:r>
          </a:p>
          <a:p>
            <a:pPr marL="342900" indent="-342900">
              <a:lnSpc>
                <a:spcPct val="130000"/>
              </a:lnSpc>
              <a:buFont typeface="+mj-lt"/>
              <a:buAutoNum type="arabicParenR" startAt="2"/>
            </a:pPr>
            <a:r>
              <a:rPr lang="en-US" sz="1600" b="1" dirty="0">
                <a:solidFill>
                  <a:srgbClr val="000000"/>
                </a:solidFill>
              </a:rPr>
              <a:t>Electronics: </a:t>
            </a:r>
            <a:r>
              <a:rPr lang="en-US" sz="1600" dirty="0">
                <a:solidFill>
                  <a:srgbClr val="000000"/>
                </a:solidFill>
              </a:rPr>
              <a:t>custom made for CT-PPS</a:t>
            </a:r>
          </a:p>
          <a:p>
            <a:pPr marL="857250" lvl="1" indent="-400050">
              <a:lnSpc>
                <a:spcPct val="130000"/>
              </a:lnSpc>
              <a:buFont typeface="+mj-lt"/>
              <a:buAutoNum type="romanUcPeriod"/>
            </a:pPr>
            <a:r>
              <a:rPr lang="en-US" sz="1600" b="1" dirty="0">
                <a:solidFill>
                  <a:srgbClr val="000000"/>
                </a:solidFill>
              </a:rPr>
              <a:t>ASIC: </a:t>
            </a:r>
            <a:r>
              <a:rPr lang="en-US" sz="1600" dirty="0">
                <a:solidFill>
                  <a:srgbClr val="000000"/>
                </a:solidFill>
              </a:rPr>
              <a:t>8 </a:t>
            </a:r>
            <a:r>
              <a:rPr lang="en-US" sz="1600" dirty="0" err="1">
                <a:solidFill>
                  <a:srgbClr val="000000"/>
                </a:solidFill>
              </a:rPr>
              <a:t>ch</a:t>
            </a:r>
            <a:r>
              <a:rPr lang="en-US" sz="1600" dirty="0">
                <a:solidFill>
                  <a:srgbClr val="000000"/>
                </a:solidFill>
              </a:rPr>
              <a:t>, 40 </a:t>
            </a:r>
            <a:r>
              <a:rPr lang="en-US" sz="1600" dirty="0" err="1">
                <a:solidFill>
                  <a:srgbClr val="000000"/>
                </a:solidFill>
              </a:rPr>
              <a:t>mW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</a:rPr>
              <a:t>amplif</a:t>
            </a:r>
            <a:r>
              <a:rPr lang="en-US" sz="1600" dirty="0" smtClean="0">
                <a:solidFill>
                  <a:srgbClr val="000000"/>
                </a:solidFill>
              </a:rPr>
              <a:t>-comp </a:t>
            </a:r>
            <a:r>
              <a:rPr lang="en-US" sz="1600" dirty="0">
                <a:solidFill>
                  <a:srgbClr val="000000"/>
                </a:solidFill>
              </a:rPr>
              <a:t>chip</a:t>
            </a:r>
            <a:endParaRPr lang="en-US" sz="1600" b="1" dirty="0">
              <a:solidFill>
                <a:srgbClr val="000000"/>
              </a:solidFill>
            </a:endParaRPr>
          </a:p>
          <a:p>
            <a:pPr marL="1257300" lvl="2" indent="-342900">
              <a:lnSpc>
                <a:spcPct val="130000"/>
              </a:lnSpc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Designed completed, submitted</a:t>
            </a:r>
          </a:p>
          <a:p>
            <a:pPr marL="1257300" lvl="2" indent="-342900">
              <a:lnSpc>
                <a:spcPct val="130000"/>
              </a:lnSpc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Delivery Summer </a:t>
            </a:r>
            <a:r>
              <a:rPr lang="en-US" sz="1600" dirty="0" smtClean="0">
                <a:solidFill>
                  <a:srgbClr val="000000"/>
                </a:solidFill>
              </a:rPr>
              <a:t>2016</a:t>
            </a:r>
          </a:p>
          <a:p>
            <a:pPr marL="1257300" lvl="2" indent="-342900">
              <a:lnSpc>
                <a:spcPct val="13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Board: </a:t>
            </a:r>
            <a:r>
              <a:rPr lang="en-US" sz="1600" dirty="0">
                <a:solidFill>
                  <a:srgbClr val="000000"/>
                </a:solidFill>
              </a:rPr>
              <a:t>32 </a:t>
            </a:r>
            <a:r>
              <a:rPr lang="en-US" sz="1600" dirty="0" err="1" smtClean="0">
                <a:solidFill>
                  <a:srgbClr val="000000"/>
                </a:solidFill>
              </a:rPr>
              <a:t>ch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>
                <a:solidFill>
                  <a:srgbClr val="000000"/>
                </a:solidFill>
              </a:rPr>
              <a:t>LVDS out to </a:t>
            </a:r>
            <a:r>
              <a:rPr lang="en-US" sz="1600" dirty="0" smtClean="0">
                <a:solidFill>
                  <a:srgbClr val="000000"/>
                </a:solidFill>
              </a:rPr>
              <a:t>HPTCD</a:t>
            </a:r>
            <a:endParaRPr lang="en-US" sz="1600" dirty="0">
              <a:solidFill>
                <a:srgbClr val="000000"/>
              </a:solidFill>
            </a:endParaRPr>
          </a:p>
          <a:p>
            <a:pPr marL="857250" lvl="1" indent="-400050">
              <a:lnSpc>
                <a:spcPct val="130000"/>
              </a:lnSpc>
              <a:buFont typeface="+mj-lt"/>
              <a:buAutoNum type="romanUcPeriod" startAt="2"/>
            </a:pPr>
            <a:r>
              <a:rPr lang="en-US" sz="1600" b="1" dirty="0">
                <a:solidFill>
                  <a:srgbClr val="000000"/>
                </a:solidFill>
              </a:rPr>
              <a:t>Discrete components</a:t>
            </a:r>
          </a:p>
          <a:p>
            <a:pPr marL="1314450" lvl="2" indent="-400050">
              <a:lnSpc>
                <a:spcPct val="130000"/>
              </a:lnSpc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Circuit design completed</a:t>
            </a:r>
          </a:p>
          <a:p>
            <a:pPr marL="1314450" lvl="2" indent="-400050">
              <a:lnSpc>
                <a:spcPct val="130000"/>
              </a:lnSpc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Production Summer 2016 </a:t>
            </a:r>
            <a:endParaRPr lang="en-US" sz="1600" dirty="0" smtClean="0">
              <a:solidFill>
                <a:srgbClr val="000000"/>
              </a:solidFill>
            </a:endParaRPr>
          </a:p>
          <a:p>
            <a:pPr marL="1314450" lvl="2" indent="-400050">
              <a:lnSpc>
                <a:spcPct val="130000"/>
              </a:lnSpc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Board: 12 </a:t>
            </a:r>
            <a:r>
              <a:rPr lang="en-US" sz="1600" dirty="0" err="1" smtClean="0">
                <a:solidFill>
                  <a:srgbClr val="000000"/>
                </a:solidFill>
              </a:rPr>
              <a:t>ch</a:t>
            </a:r>
            <a:r>
              <a:rPr lang="en-US" sz="1600" dirty="0" smtClean="0">
                <a:solidFill>
                  <a:srgbClr val="000000"/>
                </a:solidFill>
              </a:rPr>
              <a:t>, analog output to NINO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08314" y="1783713"/>
            <a:ext cx="835686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rgbClr val="800000"/>
                </a:solidFill>
              </a:rPr>
              <a:t>Beam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6051550" y="1783713"/>
            <a:ext cx="1952625" cy="372112"/>
            <a:chOff x="6051550" y="1783713"/>
            <a:chExt cx="1952625" cy="372112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6051550" y="1783713"/>
              <a:ext cx="311150" cy="346712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6235700" y="1783713"/>
              <a:ext cx="180976" cy="372112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6419850" y="1783713"/>
              <a:ext cx="47625" cy="372112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511925" y="1783713"/>
              <a:ext cx="63500" cy="372112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575425" y="1783713"/>
              <a:ext cx="152400" cy="372112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638925" y="1783713"/>
              <a:ext cx="276225" cy="372112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702425" y="1783713"/>
              <a:ext cx="412750" cy="359412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765925" y="1783713"/>
              <a:ext cx="501650" cy="372112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407275" y="1783713"/>
              <a:ext cx="0" cy="359412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451725" y="1783713"/>
              <a:ext cx="38100" cy="346712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7496175" y="1783713"/>
              <a:ext cx="73025" cy="346712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7569200" y="1783713"/>
              <a:ext cx="88900" cy="346712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7629525" y="1783713"/>
              <a:ext cx="117475" cy="346712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7689850" y="1783713"/>
              <a:ext cx="142875" cy="353062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7747000" y="1783713"/>
              <a:ext cx="174591" cy="359412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791450" y="1783713"/>
              <a:ext cx="212725" cy="356237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 flipV="1">
            <a:off x="6044487" y="3041650"/>
            <a:ext cx="1952625" cy="372112"/>
            <a:chOff x="6051550" y="1783713"/>
            <a:chExt cx="1952625" cy="372112"/>
          </a:xfrm>
        </p:grpSpPr>
        <p:cxnSp>
          <p:nvCxnSpPr>
            <p:cNvPr id="67" name="Straight Connector 66"/>
            <p:cNvCxnSpPr/>
            <p:nvPr/>
          </p:nvCxnSpPr>
          <p:spPr>
            <a:xfrm flipH="1">
              <a:off x="6051550" y="1783713"/>
              <a:ext cx="311150" cy="346712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6235700" y="1783713"/>
              <a:ext cx="180976" cy="372112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6419850" y="1783713"/>
              <a:ext cx="47625" cy="372112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6511925" y="1783713"/>
              <a:ext cx="63500" cy="372112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6575425" y="1783713"/>
              <a:ext cx="152400" cy="372112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6638925" y="1783713"/>
              <a:ext cx="276225" cy="372112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6702425" y="1783713"/>
              <a:ext cx="412750" cy="359412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6765925" y="1783713"/>
              <a:ext cx="501650" cy="372112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7407275" y="1783713"/>
              <a:ext cx="0" cy="359412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7451725" y="1783713"/>
              <a:ext cx="38100" cy="346712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7496175" y="1783713"/>
              <a:ext cx="73025" cy="346712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7569200" y="1783713"/>
              <a:ext cx="88900" cy="346712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7629525" y="1783713"/>
              <a:ext cx="117475" cy="346712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7689850" y="1783713"/>
              <a:ext cx="142875" cy="353062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7747000" y="1783713"/>
              <a:ext cx="174591" cy="359412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7791450" y="1783713"/>
              <a:ext cx="212725" cy="356237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2235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45697" y="76200"/>
            <a:ext cx="8860817" cy="641762"/>
          </a:xfrm>
        </p:spPr>
        <p:txBody>
          <a:bodyPr/>
          <a:lstStyle/>
          <a:p>
            <a:r>
              <a:rPr lang="en-US" sz="2800" dirty="0" smtClean="0"/>
              <a:t>UFSD-based CT-PPS Timing system  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62049" y="6528858"/>
            <a:ext cx="558151" cy="316442"/>
          </a:xfrm>
          <a:prstGeom prst="rect">
            <a:avLst/>
          </a:prstGeom>
        </p:spPr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6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CT-PPS, LHCC March 1st 2016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16200000">
            <a:off x="143192" y="2244927"/>
            <a:ext cx="114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inside RP</a:t>
            </a:r>
            <a:endParaRPr lang="en-US" sz="1600" b="1" dirty="0"/>
          </a:p>
        </p:txBody>
      </p:sp>
      <p:sp>
        <p:nvSpPr>
          <p:cNvPr id="9" name="Rectangle 8"/>
          <p:cNvSpPr/>
          <p:nvPr/>
        </p:nvSpPr>
        <p:spPr>
          <a:xfrm>
            <a:off x="1341109" y="2203494"/>
            <a:ext cx="1022970" cy="571447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UFSD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Sensor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209903" y="1830089"/>
            <a:ext cx="556100" cy="539413"/>
          </a:xfrm>
          <a:custGeom>
            <a:avLst/>
            <a:gdLst>
              <a:gd name="connsiteX0" fmla="*/ 0 w 1645478"/>
              <a:gd name="connsiteY0" fmla="*/ 503170 h 569431"/>
              <a:gd name="connsiteX1" fmla="*/ 463826 w 1645478"/>
              <a:gd name="connsiteY1" fmla="*/ 514214 h 569431"/>
              <a:gd name="connsiteX2" fmla="*/ 706783 w 1645478"/>
              <a:gd name="connsiteY2" fmla="*/ 39344 h 569431"/>
              <a:gd name="connsiteX3" fmla="*/ 971826 w 1645478"/>
              <a:gd name="connsiteY3" fmla="*/ 72475 h 569431"/>
              <a:gd name="connsiteX4" fmla="*/ 1115391 w 1645478"/>
              <a:gd name="connsiteY4" fmla="*/ 436910 h 569431"/>
              <a:gd name="connsiteX5" fmla="*/ 1645478 w 1645478"/>
              <a:gd name="connsiteY5" fmla="*/ 569431 h 569431"/>
              <a:gd name="connsiteX6" fmla="*/ 1645478 w 1645478"/>
              <a:gd name="connsiteY6" fmla="*/ 569431 h 56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5478" h="569431">
                <a:moveTo>
                  <a:pt x="0" y="503170"/>
                </a:moveTo>
                <a:cubicBezTo>
                  <a:pt x="173014" y="547344"/>
                  <a:pt x="346029" y="591518"/>
                  <a:pt x="463826" y="514214"/>
                </a:cubicBezTo>
                <a:cubicBezTo>
                  <a:pt x="581623" y="436910"/>
                  <a:pt x="622116" y="112967"/>
                  <a:pt x="706783" y="39344"/>
                </a:cubicBezTo>
                <a:cubicBezTo>
                  <a:pt x="791450" y="-34279"/>
                  <a:pt x="903725" y="6214"/>
                  <a:pt x="971826" y="72475"/>
                </a:cubicBezTo>
                <a:cubicBezTo>
                  <a:pt x="1039927" y="138736"/>
                  <a:pt x="1003116" y="354084"/>
                  <a:pt x="1115391" y="436910"/>
                </a:cubicBezTo>
                <a:cubicBezTo>
                  <a:pt x="1227666" y="519736"/>
                  <a:pt x="1645478" y="569431"/>
                  <a:pt x="1645478" y="569431"/>
                </a:cubicBezTo>
                <a:lnTo>
                  <a:pt x="1645478" y="569431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864"/>
          <p:cNvGrpSpPr>
            <a:grpSpLocks/>
          </p:cNvGrpSpPr>
          <p:nvPr/>
        </p:nvGrpSpPr>
        <p:grpSpPr bwMode="auto">
          <a:xfrm>
            <a:off x="2837572" y="2210318"/>
            <a:ext cx="1225279" cy="557551"/>
            <a:chOff x="1843" y="1698"/>
            <a:chExt cx="1750" cy="462"/>
          </a:xfrm>
        </p:grpSpPr>
        <p:grpSp>
          <p:nvGrpSpPr>
            <p:cNvPr id="22" name="Group 60"/>
            <p:cNvGrpSpPr>
              <a:grpSpLocks/>
            </p:cNvGrpSpPr>
            <p:nvPr/>
          </p:nvGrpSpPr>
          <p:grpSpPr bwMode="auto">
            <a:xfrm>
              <a:off x="1843" y="1698"/>
              <a:ext cx="1750" cy="461"/>
              <a:chOff x="3456" y="3427"/>
              <a:chExt cx="1750" cy="461"/>
            </a:xfrm>
          </p:grpSpPr>
          <p:sp>
            <p:nvSpPr>
              <p:cNvPr id="25" name="Line 55"/>
              <p:cNvSpPr>
                <a:spLocks noChangeShapeType="1"/>
              </p:cNvSpPr>
              <p:nvPr/>
            </p:nvSpPr>
            <p:spPr bwMode="auto">
              <a:xfrm>
                <a:off x="3456" y="3658"/>
                <a:ext cx="5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AutoShape 56"/>
              <p:cNvSpPr>
                <a:spLocks noChangeArrowheads="1"/>
              </p:cNvSpPr>
              <p:nvPr/>
            </p:nvSpPr>
            <p:spPr bwMode="auto">
              <a:xfrm rot="5400000">
                <a:off x="3525" y="3497"/>
                <a:ext cx="461" cy="32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endParaRPr lang="en-US"/>
              </a:p>
            </p:txBody>
          </p:sp>
          <p:sp>
            <p:nvSpPr>
              <p:cNvPr id="27" name="Line 55"/>
              <p:cNvSpPr>
                <a:spLocks noChangeShapeType="1"/>
              </p:cNvSpPr>
              <p:nvPr/>
            </p:nvSpPr>
            <p:spPr bwMode="auto">
              <a:xfrm>
                <a:off x="4042" y="3658"/>
                <a:ext cx="116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" name="Freeform 863"/>
            <p:cNvSpPr>
              <a:spLocks/>
            </p:cNvSpPr>
            <p:nvPr/>
          </p:nvSpPr>
          <p:spPr bwMode="auto">
            <a:xfrm>
              <a:off x="1843" y="1699"/>
              <a:ext cx="576" cy="461"/>
            </a:xfrm>
            <a:custGeom>
              <a:avLst/>
              <a:gdLst>
                <a:gd name="T0" fmla="*/ 0 w 576"/>
                <a:gd name="T1" fmla="*/ 231 h 461"/>
                <a:gd name="T2" fmla="*/ 115 w 576"/>
                <a:gd name="T3" fmla="*/ 461 h 461"/>
                <a:gd name="T4" fmla="*/ 576 w 576"/>
                <a:gd name="T5" fmla="*/ 231 h 461"/>
                <a:gd name="T6" fmla="*/ 115 w 576"/>
                <a:gd name="T7" fmla="*/ 0 h 461"/>
                <a:gd name="T8" fmla="*/ 0 w 576"/>
                <a:gd name="T9" fmla="*/ 231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" h="461">
                  <a:moveTo>
                    <a:pt x="0" y="231"/>
                  </a:moveTo>
                  <a:lnTo>
                    <a:pt x="115" y="461"/>
                  </a:lnTo>
                  <a:lnTo>
                    <a:pt x="576" y="231"/>
                  </a:lnTo>
                  <a:lnTo>
                    <a:pt x="115" y="0"/>
                  </a:lnTo>
                  <a:lnTo>
                    <a:pt x="0" y="23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" name="Freeform 27"/>
          <p:cNvSpPr/>
          <p:nvPr/>
        </p:nvSpPr>
        <p:spPr>
          <a:xfrm>
            <a:off x="2521817" y="2164987"/>
            <a:ext cx="275472" cy="153715"/>
          </a:xfrm>
          <a:custGeom>
            <a:avLst/>
            <a:gdLst>
              <a:gd name="connsiteX0" fmla="*/ 0 w 1645478"/>
              <a:gd name="connsiteY0" fmla="*/ 503170 h 569431"/>
              <a:gd name="connsiteX1" fmla="*/ 463826 w 1645478"/>
              <a:gd name="connsiteY1" fmla="*/ 514214 h 569431"/>
              <a:gd name="connsiteX2" fmla="*/ 706783 w 1645478"/>
              <a:gd name="connsiteY2" fmla="*/ 39344 h 569431"/>
              <a:gd name="connsiteX3" fmla="*/ 971826 w 1645478"/>
              <a:gd name="connsiteY3" fmla="*/ 72475 h 569431"/>
              <a:gd name="connsiteX4" fmla="*/ 1115391 w 1645478"/>
              <a:gd name="connsiteY4" fmla="*/ 436910 h 569431"/>
              <a:gd name="connsiteX5" fmla="*/ 1645478 w 1645478"/>
              <a:gd name="connsiteY5" fmla="*/ 569431 h 569431"/>
              <a:gd name="connsiteX6" fmla="*/ 1645478 w 1645478"/>
              <a:gd name="connsiteY6" fmla="*/ 569431 h 56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5478" h="569431">
                <a:moveTo>
                  <a:pt x="0" y="503170"/>
                </a:moveTo>
                <a:cubicBezTo>
                  <a:pt x="173014" y="547344"/>
                  <a:pt x="346029" y="591518"/>
                  <a:pt x="463826" y="514214"/>
                </a:cubicBezTo>
                <a:cubicBezTo>
                  <a:pt x="581623" y="436910"/>
                  <a:pt x="622116" y="112967"/>
                  <a:pt x="706783" y="39344"/>
                </a:cubicBezTo>
                <a:cubicBezTo>
                  <a:pt x="791450" y="-34279"/>
                  <a:pt x="903725" y="6214"/>
                  <a:pt x="971826" y="72475"/>
                </a:cubicBezTo>
                <a:cubicBezTo>
                  <a:pt x="1039927" y="138736"/>
                  <a:pt x="1003116" y="354084"/>
                  <a:pt x="1115391" y="436910"/>
                </a:cubicBezTo>
                <a:cubicBezTo>
                  <a:pt x="1227666" y="519736"/>
                  <a:pt x="1645478" y="569431"/>
                  <a:pt x="1645478" y="569431"/>
                </a:cubicBezTo>
                <a:lnTo>
                  <a:pt x="1645478" y="569431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24" idx="0"/>
          </p:cNvCxnSpPr>
          <p:nvPr/>
        </p:nvCxnSpPr>
        <p:spPr>
          <a:xfrm flipH="1" flipV="1">
            <a:off x="2364079" y="2489093"/>
            <a:ext cx="473493" cy="12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980603" y="1752591"/>
            <a:ext cx="3082428" cy="1233821"/>
          </a:xfrm>
          <a:prstGeom prst="rect">
            <a:avLst/>
          </a:prstGeom>
          <a:noFill/>
          <a:ln w="28575" cmpd="sng">
            <a:solidFill>
              <a:srgbClr val="660066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96921" y="656708"/>
            <a:ext cx="39563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smtClean="0"/>
              <a:t>Pursuing two different solutions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5091037" y="1777845"/>
            <a:ext cx="871287" cy="1233821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NINO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104944" y="2343210"/>
            <a:ext cx="959200" cy="277568"/>
          </a:xfrm>
          <a:prstGeom prst="rightArrow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13472" y="1725681"/>
            <a:ext cx="1041977" cy="1233821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HPTDC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4263100" y="2265247"/>
            <a:ext cx="557051" cy="277568"/>
          </a:xfrm>
          <a:prstGeom prst="rightArrow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2886" y="2692115"/>
            <a:ext cx="149421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 smtClean="0">
                <a:solidFill>
                  <a:srgbClr val="000000"/>
                </a:solidFill>
              </a:rPr>
              <a:t>Surface mounted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401644" y="5395665"/>
            <a:ext cx="1022970" cy="571447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UFSD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Sensor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2504365" y="5368298"/>
            <a:ext cx="275472" cy="153715"/>
          </a:xfrm>
          <a:custGeom>
            <a:avLst/>
            <a:gdLst>
              <a:gd name="connsiteX0" fmla="*/ 0 w 1645478"/>
              <a:gd name="connsiteY0" fmla="*/ 503170 h 569431"/>
              <a:gd name="connsiteX1" fmla="*/ 463826 w 1645478"/>
              <a:gd name="connsiteY1" fmla="*/ 514214 h 569431"/>
              <a:gd name="connsiteX2" fmla="*/ 706783 w 1645478"/>
              <a:gd name="connsiteY2" fmla="*/ 39344 h 569431"/>
              <a:gd name="connsiteX3" fmla="*/ 971826 w 1645478"/>
              <a:gd name="connsiteY3" fmla="*/ 72475 h 569431"/>
              <a:gd name="connsiteX4" fmla="*/ 1115391 w 1645478"/>
              <a:gd name="connsiteY4" fmla="*/ 436910 h 569431"/>
              <a:gd name="connsiteX5" fmla="*/ 1645478 w 1645478"/>
              <a:gd name="connsiteY5" fmla="*/ 569431 h 569431"/>
              <a:gd name="connsiteX6" fmla="*/ 1645478 w 1645478"/>
              <a:gd name="connsiteY6" fmla="*/ 569431 h 56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5478" h="569431">
                <a:moveTo>
                  <a:pt x="0" y="503170"/>
                </a:moveTo>
                <a:cubicBezTo>
                  <a:pt x="173014" y="547344"/>
                  <a:pt x="346029" y="591518"/>
                  <a:pt x="463826" y="514214"/>
                </a:cubicBezTo>
                <a:cubicBezTo>
                  <a:pt x="581623" y="436910"/>
                  <a:pt x="622116" y="112967"/>
                  <a:pt x="706783" y="39344"/>
                </a:cubicBezTo>
                <a:cubicBezTo>
                  <a:pt x="791450" y="-34279"/>
                  <a:pt x="903725" y="6214"/>
                  <a:pt x="971826" y="72475"/>
                </a:cubicBezTo>
                <a:cubicBezTo>
                  <a:pt x="1039927" y="138736"/>
                  <a:pt x="1003116" y="354084"/>
                  <a:pt x="1115391" y="436910"/>
                </a:cubicBezTo>
                <a:cubicBezTo>
                  <a:pt x="1227666" y="519736"/>
                  <a:pt x="1645478" y="569431"/>
                  <a:pt x="1645478" y="569431"/>
                </a:cubicBezTo>
                <a:lnTo>
                  <a:pt x="1645478" y="569431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flipH="1" flipV="1">
            <a:off x="2424615" y="5681265"/>
            <a:ext cx="1698951" cy="12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041138" y="4944762"/>
            <a:ext cx="3082428" cy="1233821"/>
          </a:xfrm>
          <a:prstGeom prst="rect">
            <a:avLst/>
          </a:prstGeom>
          <a:noFill/>
          <a:ln w="28575" cmpd="sng">
            <a:solidFill>
              <a:srgbClr val="660066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73421" y="5884286"/>
            <a:ext cx="115330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 smtClean="0">
                <a:solidFill>
                  <a:srgbClr val="000000"/>
                </a:solidFill>
              </a:rPr>
              <a:t>Custom ASIC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98107" y="5510873"/>
            <a:ext cx="650301" cy="373413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883507" y="2638261"/>
            <a:ext cx="1333037" cy="373405"/>
            <a:chOff x="5917029" y="3776426"/>
            <a:chExt cx="2065563" cy="768896"/>
          </a:xfrm>
        </p:grpSpPr>
        <p:cxnSp>
          <p:nvCxnSpPr>
            <p:cNvPr id="14" name="Elbow Connector 13"/>
            <p:cNvCxnSpPr/>
            <p:nvPr/>
          </p:nvCxnSpPr>
          <p:spPr>
            <a:xfrm flipV="1">
              <a:off x="5917029" y="3776426"/>
              <a:ext cx="1034973" cy="768896"/>
            </a:xfrm>
            <a:prstGeom prst="bentConnector3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lbow Connector 47"/>
            <p:cNvCxnSpPr/>
            <p:nvPr/>
          </p:nvCxnSpPr>
          <p:spPr>
            <a:xfrm rot="10800000">
              <a:off x="6952002" y="3776426"/>
              <a:ext cx="1030590" cy="768896"/>
            </a:xfrm>
            <a:prstGeom prst="bentConnector3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3301399" y="5140354"/>
            <a:ext cx="737966" cy="227944"/>
            <a:chOff x="5917029" y="3776426"/>
            <a:chExt cx="2065563" cy="768896"/>
          </a:xfrm>
        </p:grpSpPr>
        <p:cxnSp>
          <p:nvCxnSpPr>
            <p:cNvPr id="50" name="Elbow Connector 49"/>
            <p:cNvCxnSpPr/>
            <p:nvPr/>
          </p:nvCxnSpPr>
          <p:spPr>
            <a:xfrm flipV="1">
              <a:off x="5917029" y="3776426"/>
              <a:ext cx="1034973" cy="768896"/>
            </a:xfrm>
            <a:prstGeom prst="bentConnector3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Elbow Connector 50"/>
            <p:cNvCxnSpPr/>
            <p:nvPr/>
          </p:nvCxnSpPr>
          <p:spPr>
            <a:xfrm rot="10800000">
              <a:off x="6952002" y="3776426"/>
              <a:ext cx="1030590" cy="768896"/>
            </a:xfrm>
            <a:prstGeom prst="bentConnector3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7409471" y="4876180"/>
            <a:ext cx="1041977" cy="1233821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HPTDC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ight Arrow 52"/>
          <p:cNvSpPr/>
          <p:nvPr/>
        </p:nvSpPr>
        <p:spPr>
          <a:xfrm>
            <a:off x="6317879" y="5357080"/>
            <a:ext cx="959200" cy="277568"/>
          </a:xfrm>
          <a:prstGeom prst="rightArrow">
            <a:avLst/>
          </a:prstGeom>
          <a:solidFill>
            <a:schemeClr val="bg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 rot="16200000">
            <a:off x="239826" y="5313524"/>
            <a:ext cx="114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inside RP</a:t>
            </a:r>
            <a:endParaRPr lang="en-US" sz="1600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192095" y="2767266"/>
            <a:ext cx="706949" cy="60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51440" y="3317472"/>
            <a:ext cx="1643298" cy="3231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 smtClean="0">
                <a:solidFill>
                  <a:srgbClr val="000000"/>
                </a:solidFill>
              </a:rPr>
              <a:t>Time over Threshold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38912" y="3317472"/>
            <a:ext cx="1223412" cy="3231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 smtClean="0">
                <a:solidFill>
                  <a:srgbClr val="000000"/>
                </a:solidFill>
              </a:rPr>
              <a:t>Time of Arrival</a:t>
            </a:r>
          </a:p>
        </p:txBody>
      </p:sp>
      <p:cxnSp>
        <p:nvCxnSpPr>
          <p:cNvPr id="17" name="Straight Arrow Connector 16"/>
          <p:cNvCxnSpPr>
            <a:stCxn id="43" idx="0"/>
          </p:cNvCxnSpPr>
          <p:nvPr/>
        </p:nvCxnSpPr>
        <p:spPr>
          <a:xfrm flipV="1">
            <a:off x="5350618" y="2870572"/>
            <a:ext cx="841477" cy="446900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5" idx="0"/>
          </p:cNvCxnSpPr>
          <p:nvPr/>
        </p:nvCxnSpPr>
        <p:spPr>
          <a:xfrm flipH="1" flipV="1">
            <a:off x="6551440" y="2870572"/>
            <a:ext cx="821649" cy="446900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91972" y="1248627"/>
            <a:ext cx="86145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smtClean="0"/>
              <a:t>1</a:t>
            </a:r>
            <a:r>
              <a:rPr lang="en-US" sz="2000" dirty="0"/>
              <a:t>) B</a:t>
            </a:r>
            <a:r>
              <a:rPr lang="en-US" sz="2000" dirty="0" smtClean="0"/>
              <a:t>aseline </a:t>
            </a:r>
            <a:r>
              <a:rPr lang="en-US" sz="2000" dirty="0"/>
              <a:t>CT-PPS </a:t>
            </a:r>
            <a:r>
              <a:rPr lang="en-US" sz="2000" dirty="0" smtClean="0"/>
              <a:t>solution: UFSD + pre-amp + NINO + HPTDC: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01440" y="4246524"/>
            <a:ext cx="790995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/>
              <a:t>2</a:t>
            </a:r>
            <a:r>
              <a:rPr lang="en-US" sz="2000" dirty="0" smtClean="0"/>
              <a:t>) Advanced solution: UFSD + Custom ASIC + HPTDC:</a:t>
            </a:r>
          </a:p>
        </p:txBody>
      </p:sp>
    </p:spTree>
    <p:extLst>
      <p:ext uri="{BB962C8B-B14F-4D97-AF65-F5344CB8AC3E}">
        <p14:creationId xmlns:p14="http://schemas.microsoft.com/office/powerpoint/2010/main" val="3152113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4694590" y="836917"/>
            <a:ext cx="3933427" cy="3933427"/>
            <a:chOff x="3102931" y="1495992"/>
            <a:chExt cx="3933427" cy="3933427"/>
          </a:xfrm>
        </p:grpSpPr>
        <p:pic>
          <p:nvPicPr>
            <p:cNvPr id="22" name="Picture 21" descr="IMG_108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931" y="1495992"/>
              <a:ext cx="3933427" cy="3933427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231550" y="1517640"/>
              <a:ext cx="3674654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b="1" dirty="0" smtClean="0">
                  <a:solidFill>
                    <a:schemeClr val="bg1"/>
                  </a:solidFill>
                </a:rPr>
                <a:t>CT-PPS board with UFSD sensors</a:t>
              </a:r>
              <a:endParaRPr lang="en-US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Nicolo Cartiglia, INFN, Torino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CT-PPS timing with UFSD silicon sensors 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6" idx="0"/>
          </p:cNvCxnSpPr>
          <p:nvPr/>
        </p:nvCxnSpPr>
        <p:spPr>
          <a:xfrm flipV="1">
            <a:off x="5624214" y="2652376"/>
            <a:ext cx="1465903" cy="87260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23209" y="3524983"/>
            <a:ext cx="1602009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rgbClr val="FFFFFF"/>
                </a:solidFill>
              </a:rPr>
              <a:t>UFSD sensors</a:t>
            </a:r>
            <a:endParaRPr lang="en-US" b="1" dirty="0" smtClean="0">
              <a:solidFill>
                <a:srgbClr val="FFFF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00332" y="969569"/>
            <a:ext cx="3247627" cy="1158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 smtClean="0">
                <a:solidFill>
                  <a:srgbClr val="000000"/>
                </a:solidFill>
              </a:rPr>
              <a:t>Test beam with final CT-PPS geometry and 300 micron sensors.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29" name="Picture 28" descr="TOTEM_SC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4423" y="1840418"/>
            <a:ext cx="2473588" cy="363348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55636" y="5272602"/>
            <a:ext cx="7614359" cy="798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 smtClean="0"/>
              <a:t>Best result with 300 micron sensors: ~ 100 ps. 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Very promising result, next step is to repeat it with 50 micron sensors.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0199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CT-PPS, LHCC March 1st 2016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800" dirty="0" smtClean="0"/>
              <a:t>TOFFEE: fully custom made chip for LGAD read-out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5"/>
          <a:stretch>
            <a:fillRect/>
          </a:stretch>
        </p:blipFill>
        <p:spPr bwMode="auto">
          <a:xfrm>
            <a:off x="2577924" y="674947"/>
            <a:ext cx="4230123" cy="222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2572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960775" y="2896979"/>
            <a:ext cx="6261769" cy="3686383"/>
            <a:chOff x="441404" y="1141413"/>
            <a:chExt cx="8775709" cy="5441950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47"/>
            <a:stretch>
              <a:fillRect/>
            </a:stretch>
          </p:blipFill>
          <p:spPr bwMode="auto">
            <a:xfrm>
              <a:off x="1006475" y="1189038"/>
              <a:ext cx="7680325" cy="539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r="3447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 rot="16200000">
              <a:off x="-639481" y="3911680"/>
              <a:ext cx="2653737" cy="491967"/>
            </a:xfrm>
            <a:custGeom>
              <a:avLst/>
              <a:gdLst>
                <a:gd name="T0" fmla="*/ 2828925 w 2828925"/>
                <a:gd name="T1" fmla="*/ 227013 h 454025"/>
                <a:gd name="T2" fmla="*/ 1414463 w 2828925"/>
                <a:gd name="T3" fmla="*/ 454025 h 454025"/>
                <a:gd name="T4" fmla="*/ 0 w 2828925"/>
                <a:gd name="T5" fmla="*/ 227013 h 454025"/>
                <a:gd name="T6" fmla="*/ 1414463 w 2828925"/>
                <a:gd name="T7" fmla="*/ 0 h 454025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828925"/>
                <a:gd name="T13" fmla="*/ 0 h 454025"/>
                <a:gd name="T14" fmla="*/ 2828925 w 2828925"/>
                <a:gd name="T15" fmla="*/ 454025 h 4540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28925" h="454025">
                  <a:moveTo>
                    <a:pt x="0" y="0"/>
                  </a:moveTo>
                  <a:lnTo>
                    <a:pt x="7860" y="0"/>
                  </a:lnTo>
                  <a:lnTo>
                    <a:pt x="7860" y="1262"/>
                  </a:lnTo>
                  <a:lnTo>
                    <a:pt x="0" y="126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45000" tIns="90000" rIns="45000" bIns="90000">
              <a:spAutoFit/>
            </a:bodyPr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it-IT" sz="1100"/>
                <a:t>Analog Input (8ch, 16pads)</a:t>
              </a: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 rot="5400000">
              <a:off x="7748038" y="3961519"/>
              <a:ext cx="2336311" cy="601839"/>
            </a:xfrm>
            <a:custGeom>
              <a:avLst/>
              <a:gdLst>
                <a:gd name="T0" fmla="*/ 2444750 w 2444750"/>
                <a:gd name="T1" fmla="*/ 319881 h 639762"/>
                <a:gd name="T2" fmla="*/ 1222375 w 2444750"/>
                <a:gd name="T3" fmla="*/ 639762 h 639762"/>
                <a:gd name="T4" fmla="*/ 0 w 2444750"/>
                <a:gd name="T5" fmla="*/ 319881 h 639762"/>
                <a:gd name="T6" fmla="*/ 1222375 w 2444750"/>
                <a:gd name="T7" fmla="*/ 0 h 639762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444750"/>
                <a:gd name="T13" fmla="*/ 0 h 639762"/>
                <a:gd name="T14" fmla="*/ 2444750 w 2444750"/>
                <a:gd name="T15" fmla="*/ 639762 h 6397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44750" h="639762">
                  <a:moveTo>
                    <a:pt x="0" y="0"/>
                  </a:moveTo>
                  <a:lnTo>
                    <a:pt x="6793" y="0"/>
                  </a:lnTo>
                  <a:lnTo>
                    <a:pt x="6793" y="1775"/>
                  </a:lnTo>
                  <a:lnTo>
                    <a:pt x="0" y="177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r>
                <a:rPr lang="en-US" altLang="it-IT" sz="1100"/>
                <a:t>LVDS Output (16lines)</a:t>
              </a:r>
            </a:p>
            <a:p>
              <a:pPr eaLnBrk="1">
                <a:lnSpc>
                  <a:spcPct val="100000"/>
                </a:lnSpc>
                <a:spcAft>
                  <a:spcPct val="0"/>
                </a:spcAft>
                <a:buClrTx/>
                <a:buFontTx/>
                <a:buNone/>
              </a:pPr>
              <a:endParaRPr lang="en-US" altLang="it-IT" sz="1100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3108325" y="1995488"/>
              <a:ext cx="1054100" cy="290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57240" rIns="90000" bIns="45000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>
                <a:spcAft>
                  <a:spcPct val="0"/>
                </a:spcAft>
                <a:buClrTx/>
                <a:buFontTx/>
                <a:buNone/>
              </a:pPr>
              <a:r>
                <a:rPr lang="en-US" altLang="it-IT" sz="1100">
                  <a:solidFill>
                    <a:srgbClr val="FFFFFF"/>
                  </a:solidFill>
                </a:rPr>
                <a:t>I/O domain</a:t>
              </a:r>
            </a:p>
          </p:txBody>
        </p:sp>
        <p:cxnSp>
          <p:nvCxnSpPr>
            <p:cNvPr id="13" name="Connettore 2 13"/>
            <p:cNvCxnSpPr/>
            <p:nvPr/>
          </p:nvCxnSpPr>
          <p:spPr bwMode="auto">
            <a:xfrm flipH="1">
              <a:off x="1944688" y="1141413"/>
              <a:ext cx="1295400" cy="1000125"/>
            </a:xfrm>
            <a:prstGeom prst="straightConnector1">
              <a:avLst/>
            </a:prstGeom>
            <a:ln>
              <a:solidFill>
                <a:schemeClr val="bg1"/>
              </a:solidFill>
              <a:headEnd type="none" w="med" len="med"/>
              <a:tailEnd type="triangle"/>
            </a:ln>
            <a:ex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5" name="Freeform 14"/>
          <p:cNvSpPr/>
          <p:nvPr/>
        </p:nvSpPr>
        <p:spPr>
          <a:xfrm>
            <a:off x="1101299" y="1247865"/>
            <a:ext cx="1237957" cy="871086"/>
          </a:xfrm>
          <a:custGeom>
            <a:avLst/>
            <a:gdLst>
              <a:gd name="connsiteX0" fmla="*/ 0 w 1237957"/>
              <a:gd name="connsiteY0" fmla="*/ 857961 h 871086"/>
              <a:gd name="connsiteX1" fmla="*/ 273315 w 1237957"/>
              <a:gd name="connsiteY1" fmla="*/ 809736 h 871086"/>
              <a:gd name="connsiteX2" fmla="*/ 401934 w 1237957"/>
              <a:gd name="connsiteY2" fmla="*/ 375711 h 871086"/>
              <a:gd name="connsiteX3" fmla="*/ 610940 w 1237957"/>
              <a:gd name="connsiteY3" fmla="*/ 5986 h 871086"/>
              <a:gd name="connsiteX4" fmla="*/ 836023 w 1237957"/>
              <a:gd name="connsiteY4" fmla="*/ 681136 h 871086"/>
              <a:gd name="connsiteX5" fmla="*/ 996797 w 1237957"/>
              <a:gd name="connsiteY5" fmla="*/ 841886 h 871086"/>
              <a:gd name="connsiteX6" fmla="*/ 1237957 w 1237957"/>
              <a:gd name="connsiteY6" fmla="*/ 841886 h 87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7957" h="871086">
                <a:moveTo>
                  <a:pt x="0" y="857961"/>
                </a:moveTo>
                <a:cubicBezTo>
                  <a:pt x="103163" y="874036"/>
                  <a:pt x="206326" y="890111"/>
                  <a:pt x="273315" y="809736"/>
                </a:cubicBezTo>
                <a:cubicBezTo>
                  <a:pt x="340304" y="729361"/>
                  <a:pt x="345663" y="509669"/>
                  <a:pt x="401934" y="375711"/>
                </a:cubicBezTo>
                <a:cubicBezTo>
                  <a:pt x="458205" y="241753"/>
                  <a:pt x="538592" y="-44918"/>
                  <a:pt x="610940" y="5986"/>
                </a:cubicBezTo>
                <a:cubicBezTo>
                  <a:pt x="683288" y="56890"/>
                  <a:pt x="771714" y="541819"/>
                  <a:pt x="836023" y="681136"/>
                </a:cubicBezTo>
                <a:cubicBezTo>
                  <a:pt x="900332" y="820453"/>
                  <a:pt x="929808" y="815094"/>
                  <a:pt x="996797" y="841886"/>
                </a:cubicBezTo>
                <a:cubicBezTo>
                  <a:pt x="1063786" y="868678"/>
                  <a:pt x="1237957" y="841886"/>
                  <a:pt x="1237957" y="841886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6808047" y="2118951"/>
            <a:ext cx="4404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088860" y="2121901"/>
            <a:ext cx="2880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249497" y="1341951"/>
            <a:ext cx="8393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7248479" y="1341951"/>
            <a:ext cx="1018" cy="777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247461" y="1341951"/>
            <a:ext cx="1018" cy="777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087842" y="1344901"/>
            <a:ext cx="1018" cy="777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977143" y="2143868"/>
            <a:ext cx="1574282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rgbClr val="800000"/>
                </a:solidFill>
              </a:rPr>
              <a:t>LVDS HPTDC</a:t>
            </a:r>
            <a:endParaRPr lang="en-US" b="1" dirty="0" smtClean="0">
              <a:solidFill>
                <a:srgbClr val="8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1802" y="2929240"/>
            <a:ext cx="2737348" cy="798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rgbClr val="800000"/>
                </a:solidFill>
              </a:rPr>
              <a:t>0-100% rise time = 3 ns</a:t>
            </a:r>
          </a:p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rgbClr val="800000"/>
                </a:solidFill>
              </a:rPr>
              <a:t>tau</a:t>
            </a:r>
            <a:r>
              <a:rPr lang="en-US" b="1" dirty="0" smtClean="0">
                <a:solidFill>
                  <a:srgbClr val="800000"/>
                </a:solidFill>
              </a:rPr>
              <a:t>: ~ 1.2 ns </a:t>
            </a:r>
            <a:endParaRPr lang="en-US" b="1" dirty="0" smtClean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761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2BACD5-DBBC-4041-9454-70A8D25A0F7B}" type="slidenum">
              <a:rPr lang="en-US" smtClean="0"/>
              <a:pPr algn="l"/>
              <a:t>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Nicolo Cartiglia, INFN, Torino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collection in 50 micron </a:t>
            </a:r>
            <a:r>
              <a:rPr lang="en-US" dirty="0" err="1" smtClean="0"/>
              <a:t>vs</a:t>
            </a:r>
            <a:r>
              <a:rPr lang="en-US" dirty="0" smtClean="0"/>
              <a:t> dose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93" y="2009376"/>
            <a:ext cx="6410586" cy="36504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4089" y="836916"/>
            <a:ext cx="8709911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 smtClean="0">
                <a:solidFill>
                  <a:srgbClr val="000000"/>
                </a:solidFill>
              </a:rPr>
              <a:t>How much charge do we need to have </a:t>
            </a:r>
            <a:r>
              <a:rPr lang="en-US" dirty="0" smtClean="0">
                <a:solidFill>
                  <a:srgbClr val="000000"/>
                </a:solidFill>
              </a:rPr>
              <a:t>excellent time resolution?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solidFill>
                  <a:srgbClr val="000000"/>
                </a:solidFill>
              </a:rPr>
              <a:t>Let’s say 50-60k electrons  (7-10 </a:t>
            </a:r>
            <a:r>
              <a:rPr lang="en-US" dirty="0" err="1" smtClean="0">
                <a:solidFill>
                  <a:srgbClr val="000000"/>
                </a:solidFill>
              </a:rPr>
              <a:t>fC</a:t>
            </a:r>
            <a:r>
              <a:rPr lang="en-US" dirty="0" smtClean="0">
                <a:solidFill>
                  <a:srgbClr val="000000"/>
                </a:solidFill>
              </a:rPr>
              <a:t>).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253569" y="2818056"/>
            <a:ext cx="886758" cy="21897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40327" y="2675396"/>
            <a:ext cx="1710549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 smtClean="0">
                <a:solidFill>
                  <a:srgbClr val="000000"/>
                </a:solidFill>
              </a:rPr>
              <a:t>10% less electrons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08082" y="4070640"/>
            <a:ext cx="1710549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000000"/>
                </a:solidFill>
              </a:rPr>
              <a:t>5</a:t>
            </a:r>
            <a:r>
              <a:rPr lang="en-US" sz="1400" dirty="0" smtClean="0">
                <a:solidFill>
                  <a:srgbClr val="000000"/>
                </a:solidFill>
              </a:rPr>
              <a:t>0% less electrons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517601" y="3777627"/>
            <a:ext cx="1074118" cy="29301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07404" y="5889522"/>
            <a:ext cx="808691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 smtClean="0">
                <a:solidFill>
                  <a:srgbClr val="000000"/>
                </a:solidFill>
              </a:rPr>
              <a:t>We need more gains as </a:t>
            </a:r>
            <a:r>
              <a:rPr lang="en-US" dirty="0" smtClean="0">
                <a:solidFill>
                  <a:srgbClr val="000000"/>
                </a:solidFill>
              </a:rPr>
              <a:t>trapping becomes more important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09381"/>
      </p:ext>
    </p:extLst>
  </p:cSld>
  <p:clrMapOvr>
    <a:masterClrMapping/>
  </p:clrMapOvr>
</p:sld>
</file>

<file path=ppt/theme/theme1.xml><?xml version="1.0" encoding="utf-8"?>
<a:theme xmlns:a="http://schemas.openxmlformats.org/drawingml/2006/main" name="NC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tx1">
              <a:lumMod val="75000"/>
              <a:lumOff val="25000"/>
            </a:schemeClr>
          </a:solidFill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defRPr b="1" dirty="0" smtClean="0">
            <a:solidFill>
              <a:srgbClr val="80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NC.potx</Template>
  <TotalTime>87312</TotalTime>
  <Words>801</Words>
  <Application>Microsoft Macintosh PowerPoint</Application>
  <PresentationFormat>On-screen Show (4:3)</PresentationFormat>
  <Paragraphs>127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NC</vt:lpstr>
      <vt:lpstr>Design consideration on thin LGAD sensors</vt:lpstr>
      <vt:lpstr>What is the correct gain? </vt:lpstr>
      <vt:lpstr>A demonstrator of UFSD capability</vt:lpstr>
      <vt:lpstr>PowerPoint Presentation</vt:lpstr>
      <vt:lpstr>CT-PPS timing with UFSD silicon sensors </vt:lpstr>
      <vt:lpstr>PowerPoint Presentation</vt:lpstr>
      <vt:lpstr>CT-PPS timing with UFSD silicon sensors </vt:lpstr>
      <vt:lpstr>PowerPoint Presentation</vt:lpstr>
      <vt:lpstr>Charge collection in 50 micron vs dose</vt:lpstr>
      <vt:lpstr>Charge collection: how to keep 50k electrons with irradiation</vt:lpstr>
      <vt:lpstr>PowerPoint Presentation</vt:lpstr>
      <vt:lpstr>PowerPoint Presentation</vt:lpstr>
    </vt:vector>
  </TitlesOfParts>
  <Company>INFN - Torino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Calibration of the CMS Electromagnetic calorimeter at the LHC startup</dc:title>
  <dc:creator>Margherita Obertino</dc:creator>
  <cp:lastModifiedBy>nicolo cartiglia</cp:lastModifiedBy>
  <cp:revision>1746</cp:revision>
  <cp:lastPrinted>2013-09-20T20:18:16Z</cp:lastPrinted>
  <dcterms:created xsi:type="dcterms:W3CDTF">2013-09-20T07:01:18Z</dcterms:created>
  <dcterms:modified xsi:type="dcterms:W3CDTF">2016-06-07T12:02:44Z</dcterms:modified>
</cp:coreProperties>
</file>