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316" r:id="rId3"/>
    <p:sldId id="319" r:id="rId4"/>
    <p:sldId id="317" r:id="rId5"/>
    <p:sldId id="318" r:id="rId6"/>
    <p:sldId id="322" r:id="rId7"/>
    <p:sldId id="320" r:id="rId8"/>
    <p:sldId id="323" r:id="rId9"/>
    <p:sldId id="326" r:id="rId10"/>
    <p:sldId id="321" r:id="rId11"/>
    <p:sldId id="324" r:id="rId12"/>
    <p:sldId id="325" r:id="rId13"/>
    <p:sldId id="328" r:id="rId14"/>
    <p:sldId id="329" r:id="rId15"/>
    <p:sldId id="331" r:id="rId16"/>
    <p:sldId id="333" r:id="rId17"/>
    <p:sldId id="327" r:id="rId18"/>
    <p:sldId id="332" r:id="rId19"/>
    <p:sldId id="336" r:id="rId20"/>
    <p:sldId id="334" r:id="rId21"/>
    <p:sldId id="335" r:id="rId22"/>
    <p:sldId id="337" r:id="rId23"/>
    <p:sldId id="338" r:id="rId24"/>
    <p:sldId id="339" r:id="rId25"/>
    <p:sldId id="353" r:id="rId26"/>
    <p:sldId id="340" r:id="rId27"/>
    <p:sldId id="354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9" r:id="rId36"/>
    <p:sldId id="350" r:id="rId37"/>
    <p:sldId id="351" r:id="rId38"/>
    <p:sldId id="35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86" autoAdjust="0"/>
  </p:normalViewPr>
  <p:slideViewPr>
    <p:cSldViewPr>
      <p:cViewPr>
        <p:scale>
          <a:sx n="110" d="100"/>
          <a:sy n="110" d="100"/>
        </p:scale>
        <p:origin x="-1664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esktop:Q-meas%20Si%20Coated%20Silica%20003%20UWS%20clamp3.xls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esktop:Q-meas%20Si%20Coated%20Silica%20003%20UWS%20clamp3.xls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esktop:Q-meas%20Si%20Coated%20Silica%20003%20UWS%20clamp3.xls" TargetMode="External"/><Relationship Id="rId2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ocuments:Accounts:Dropbox:IBD-development:Q-meas%20Si%20Coated%20Silica%20003%20UWS%20200C+400C%20anneal.xls" TargetMode="External"/><Relationship Id="rId2" Type="http://schemas.openxmlformats.org/officeDocument/2006/relationships/chartUserShapes" Target="../drawings/drawing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esktop:Q-meas%20Si%20Coated%20Silica%20003%20UWS%20clamp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Stuart:Users:Stu:Desktop:Q-meas%20Si%20Coated%20Silica%20003%20UWS%20clamp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ATF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Tabelle1!$A$58:$A$69</c:f>
              <c:numCache>
                <c:formatCode>General</c:formatCode>
                <c:ptCount val="12"/>
                <c:pt idx="0">
                  <c:v>20.0</c:v>
                </c:pt>
                <c:pt idx="1">
                  <c:v>120.0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450.0</c:v>
                </c:pt>
                <c:pt idx="6">
                  <c:v>500.0</c:v>
                </c:pt>
                <c:pt idx="7">
                  <c:v>600.0</c:v>
                </c:pt>
                <c:pt idx="8">
                  <c:v>700.0</c:v>
                </c:pt>
                <c:pt idx="9">
                  <c:v>800.0</c:v>
                </c:pt>
                <c:pt idx="10">
                  <c:v>900.0</c:v>
                </c:pt>
                <c:pt idx="11">
                  <c:v>1000.0</c:v>
                </c:pt>
              </c:numCache>
            </c:numRef>
          </c:xVal>
          <c:yVal>
            <c:numRef>
              <c:f>Tabelle1!$C$58:$C$69</c:f>
              <c:numCache>
                <c:formatCode>General</c:formatCode>
                <c:ptCount val="12"/>
                <c:pt idx="0">
                  <c:v>6762.0</c:v>
                </c:pt>
                <c:pt idx="1">
                  <c:v>6357.4</c:v>
                </c:pt>
                <c:pt idx="2">
                  <c:v>2849.0</c:v>
                </c:pt>
                <c:pt idx="3">
                  <c:v>1783.6</c:v>
                </c:pt>
                <c:pt idx="4">
                  <c:v>1180.2</c:v>
                </c:pt>
                <c:pt idx="5">
                  <c:v>1057.0</c:v>
                </c:pt>
                <c:pt idx="6">
                  <c:v>1086.4</c:v>
                </c:pt>
                <c:pt idx="7">
                  <c:v>1204.0</c:v>
                </c:pt>
                <c:pt idx="8">
                  <c:v>6659.8</c:v>
                </c:pt>
                <c:pt idx="9">
                  <c:v>5955.6</c:v>
                </c:pt>
                <c:pt idx="10">
                  <c:v>20879.59999999999</c:v>
                </c:pt>
                <c:pt idx="11">
                  <c:v>6868.4</c:v>
                </c:pt>
              </c:numCache>
            </c:numRef>
          </c:yVal>
          <c:smooth val="0"/>
        </c:ser>
        <c:ser>
          <c:idx val="1"/>
          <c:order val="1"/>
          <c:tx>
            <c:v>UWS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0B050"/>
              </a:solidFill>
              <a:ln w="9525">
                <a:noFill/>
              </a:ln>
              <a:effectLst/>
            </c:spPr>
          </c:marker>
          <c:xVal>
            <c:numRef>
              <c:f>Tabelle1!$A$75:$A$80</c:f>
              <c:numCache>
                <c:formatCode>General</c:formatCode>
                <c:ptCount val="6"/>
                <c:pt idx="0">
                  <c:v>20.0</c:v>
                </c:pt>
                <c:pt idx="1">
                  <c:v>100.0</c:v>
                </c:pt>
                <c:pt idx="2">
                  <c:v>200.0</c:v>
                </c:pt>
                <c:pt idx="3">
                  <c:v>300.0</c:v>
                </c:pt>
                <c:pt idx="4">
                  <c:v>400.0</c:v>
                </c:pt>
                <c:pt idx="5">
                  <c:v>500.0</c:v>
                </c:pt>
              </c:numCache>
            </c:numRef>
          </c:xVal>
          <c:yVal>
            <c:numRef>
              <c:f>Tabelle1!$D$75:$D$80</c:f>
              <c:numCache>
                <c:formatCode>General</c:formatCode>
                <c:ptCount val="6"/>
                <c:pt idx="0">
                  <c:v>540.1515151515149</c:v>
                </c:pt>
                <c:pt idx="1">
                  <c:v>131.5151515151515</c:v>
                </c:pt>
                <c:pt idx="2">
                  <c:v>84.54545454545449</c:v>
                </c:pt>
                <c:pt idx="3">
                  <c:v>35.22727272727272</c:v>
                </c:pt>
                <c:pt idx="4">
                  <c:v>14.0909090909091</c:v>
                </c:pt>
                <c:pt idx="5">
                  <c:v>46.96969696969693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9131544"/>
        <c:axId val="-2129445336"/>
      </c:scatterChart>
      <c:valAx>
        <c:axId val="2089131544"/>
        <c:scaling>
          <c:orientation val="minMax"/>
          <c:max val="550.0"/>
          <c:min val="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heat treatment temperature [C]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9445336"/>
        <c:crosses val="autoZero"/>
        <c:crossBetween val="midCat"/>
      </c:valAx>
      <c:valAx>
        <c:axId val="-2129445336"/>
        <c:scaling>
          <c:logBase val="10.0"/>
          <c:orientation val="minMax"/>
          <c:max val="10000.0"/>
          <c:min val="1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absorption/HR coating [ppm]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9131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00898535568673"/>
          <c:y val="0.801043310308455"/>
          <c:w val="0.139199037620297"/>
          <c:h val="0.166088509769612"/>
        </c:manualLayout>
      </c:layout>
      <c:overlay val="0"/>
      <c:spPr>
        <a:solidFill>
          <a:schemeClr val="bg1"/>
        </a:solidFill>
        <a:ln w="12700"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Mechanical Loss of aSi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418192198353"/>
          <c:y val="0.116605211905416"/>
          <c:w val="0.698131248445429"/>
          <c:h val="0.742465737701155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993366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'coating calculations'!$K$48:$K$49</c:f>
              <c:numCache>
                <c:formatCode>General</c:formatCode>
                <c:ptCount val="2"/>
                <c:pt idx="0">
                  <c:v>0.0</c:v>
                </c:pt>
                <c:pt idx="1">
                  <c:v>15.0</c:v>
                </c:pt>
              </c:numCache>
            </c:numRef>
          </c:xVal>
          <c:yVal>
            <c:numRef>
              <c:f>'coating calculations'!$L$48:$L$49</c:f>
              <c:numCache>
                <c:formatCode>General</c:formatCode>
                <c:ptCount val="2"/>
                <c:pt idx="0">
                  <c:v>0.00024</c:v>
                </c:pt>
                <c:pt idx="1">
                  <c:v>0.00024</c:v>
                </c:pt>
              </c:numCache>
            </c:numRef>
          </c:yVal>
          <c:smooth val="0"/>
        </c:ser>
        <c:ser>
          <c:idx val="2"/>
          <c:order val="1"/>
          <c:tx>
            <c:v>As Deposited</c:v>
          </c:tx>
          <c:spPr>
            <a:ln w="28575">
              <a:noFill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6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calculations'!$N$5:$N$8</c:f>
              <c:numCache>
                <c:formatCode>General</c:formatCode>
                <c:ptCount val="4"/>
                <c:pt idx="0">
                  <c:v>0.556</c:v>
                </c:pt>
                <c:pt idx="1">
                  <c:v>1.555</c:v>
                </c:pt>
                <c:pt idx="2">
                  <c:v>10.459</c:v>
                </c:pt>
                <c:pt idx="3">
                  <c:v>13.895</c:v>
                </c:pt>
              </c:numCache>
            </c:numRef>
          </c:xVal>
          <c:yVal>
            <c:numRef>
              <c:f>'coating calculations'!$O$5:$O$8</c:f>
              <c:numCache>
                <c:formatCode>General</c:formatCode>
                <c:ptCount val="4"/>
                <c:pt idx="0">
                  <c:v>0.000230159974116227</c:v>
                </c:pt>
                <c:pt idx="1">
                  <c:v>0.000154928568778246</c:v>
                </c:pt>
                <c:pt idx="2">
                  <c:v>0.000199137448164697</c:v>
                </c:pt>
                <c:pt idx="3">
                  <c:v>0.00015129267784427</c:v>
                </c:pt>
              </c:numCache>
            </c:numRef>
          </c:yVal>
          <c:smooth val="0"/>
        </c:ser>
        <c:ser>
          <c:idx val="3"/>
          <c:order val="2"/>
          <c:spPr>
            <a:ln w="28575">
              <a:noFill/>
            </a:ln>
          </c:spPr>
          <c:marker>
            <c:spPr>
              <a:solidFill>
                <a:srgbClr val="8064A2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7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calculations'!$S$5:$S$7</c:f>
              <c:numCache>
                <c:formatCode>General</c:formatCode>
                <c:ptCount val="3"/>
                <c:pt idx="0">
                  <c:v>0.5648</c:v>
                </c:pt>
                <c:pt idx="1">
                  <c:v>1.579</c:v>
                </c:pt>
                <c:pt idx="2">
                  <c:v>5.09028</c:v>
                </c:pt>
              </c:numCache>
            </c:numRef>
          </c:xVal>
          <c:yVal>
            <c:numRef>
              <c:f>'coating calculations'!$T$5:$T$7</c:f>
              <c:numCache>
                <c:formatCode>General</c:formatCode>
                <c:ptCount val="3"/>
                <c:pt idx="0">
                  <c:v>3.42008784098802E-5</c:v>
                </c:pt>
                <c:pt idx="1">
                  <c:v>5.33350441964767E-5</c:v>
                </c:pt>
                <c:pt idx="2">
                  <c:v>3.18358034521291E-5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49809368"/>
        <c:axId val="-1995954504"/>
      </c:scatterChart>
      <c:valAx>
        <c:axId val="-2049809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i="0" baseline="0">
                    <a:latin typeface="Arial" panose="020B0604020202020204" pitchFamily="34" charset="0"/>
                  </a:defRPr>
                </a:pPr>
                <a:r>
                  <a:rPr lang="en-GB" b="0" i="0" baseline="0">
                    <a:latin typeface="Arial" panose="020B0604020202020204" pitchFamily="34" charset="0"/>
                  </a:rPr>
                  <a:t>Frequency(KHz)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95954504"/>
        <c:crosses val="autoZero"/>
        <c:crossBetween val="midCat"/>
      </c:valAx>
      <c:valAx>
        <c:axId val="-199595450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Mechanical Loss φ(ω)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 sz="1000" b="0" i="0" u="none" strike="noStrike" baseline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E+00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-2049809368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Mechanical Loss of aSi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418192198353"/>
          <c:y val="0.116605211905416"/>
          <c:w val="0.698131248445429"/>
          <c:h val="0.742465737701155"/>
        </c:manualLayout>
      </c:layout>
      <c:scatterChart>
        <c:scatterStyle val="lineMarker"/>
        <c:varyColors val="0"/>
        <c:ser>
          <c:idx val="1"/>
          <c:order val="0"/>
          <c:spPr>
            <a:ln w="28575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993366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'coating calculations'!$K$48:$K$49</c:f>
              <c:numCache>
                <c:formatCode>General</c:formatCode>
                <c:ptCount val="2"/>
                <c:pt idx="0">
                  <c:v>0.0</c:v>
                </c:pt>
                <c:pt idx="1">
                  <c:v>15.0</c:v>
                </c:pt>
              </c:numCache>
            </c:numRef>
          </c:xVal>
          <c:yVal>
            <c:numRef>
              <c:f>'coating calculations'!$L$48:$L$49</c:f>
              <c:numCache>
                <c:formatCode>General</c:formatCode>
                <c:ptCount val="2"/>
                <c:pt idx="0">
                  <c:v>0.00024</c:v>
                </c:pt>
                <c:pt idx="1">
                  <c:v>0.00024</c:v>
                </c:pt>
              </c:numCache>
            </c:numRef>
          </c:yVal>
          <c:smooth val="0"/>
        </c:ser>
        <c:ser>
          <c:idx val="2"/>
          <c:order val="1"/>
          <c:tx>
            <c:v>As Deposited</c:v>
          </c:tx>
          <c:spPr>
            <a:ln w="28575">
              <a:noFill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6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calculations'!$N$5:$N$8</c:f>
              <c:numCache>
                <c:formatCode>General</c:formatCode>
                <c:ptCount val="4"/>
                <c:pt idx="0">
                  <c:v>0.556</c:v>
                </c:pt>
                <c:pt idx="1">
                  <c:v>1.555</c:v>
                </c:pt>
                <c:pt idx="2">
                  <c:v>10.459</c:v>
                </c:pt>
                <c:pt idx="3">
                  <c:v>13.895</c:v>
                </c:pt>
              </c:numCache>
            </c:numRef>
          </c:xVal>
          <c:yVal>
            <c:numRef>
              <c:f>'coating calculations'!$O$5:$O$8</c:f>
              <c:numCache>
                <c:formatCode>General</c:formatCode>
                <c:ptCount val="4"/>
                <c:pt idx="0">
                  <c:v>0.000230159974116227</c:v>
                </c:pt>
                <c:pt idx="1">
                  <c:v>0.000154928568778246</c:v>
                </c:pt>
                <c:pt idx="2">
                  <c:v>0.000199137448164697</c:v>
                </c:pt>
                <c:pt idx="3">
                  <c:v>0.00015129267784427</c:v>
                </c:pt>
              </c:numCache>
            </c:numRef>
          </c:yVal>
          <c:smooth val="0"/>
        </c:ser>
        <c:ser>
          <c:idx val="3"/>
          <c:order val="2"/>
          <c:spPr>
            <a:ln w="28575">
              <a:noFill/>
            </a:ln>
          </c:spPr>
          <c:marker>
            <c:spPr>
              <a:solidFill>
                <a:srgbClr val="8064A2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7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calculations'!$S$5:$S$7</c:f>
              <c:numCache>
                <c:formatCode>General</c:formatCode>
                <c:ptCount val="3"/>
                <c:pt idx="0">
                  <c:v>0.5648</c:v>
                </c:pt>
                <c:pt idx="1">
                  <c:v>1.579</c:v>
                </c:pt>
                <c:pt idx="2">
                  <c:v>5.09028</c:v>
                </c:pt>
              </c:numCache>
            </c:numRef>
          </c:xVal>
          <c:yVal>
            <c:numRef>
              <c:f>'coating calculations'!$T$5:$T$7</c:f>
              <c:numCache>
                <c:formatCode>General</c:formatCode>
                <c:ptCount val="3"/>
                <c:pt idx="0">
                  <c:v>3.42008784098802E-5</c:v>
                </c:pt>
                <c:pt idx="1">
                  <c:v>5.33350441964767E-5</c:v>
                </c:pt>
                <c:pt idx="2">
                  <c:v>3.18358034521291E-5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5714552"/>
        <c:axId val="-1995556552"/>
      </c:scatterChart>
      <c:valAx>
        <c:axId val="-1995714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i="0" baseline="0">
                    <a:latin typeface="Arial" panose="020B0604020202020204" pitchFamily="34" charset="0"/>
                  </a:defRPr>
                </a:pPr>
                <a:r>
                  <a:rPr lang="en-GB" b="0" i="0" baseline="0">
                    <a:latin typeface="Arial" panose="020B0604020202020204" pitchFamily="34" charset="0"/>
                  </a:rPr>
                  <a:t>Frequency(KHz)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95556552"/>
        <c:crosses val="autoZero"/>
        <c:crossBetween val="midCat"/>
      </c:valAx>
      <c:valAx>
        <c:axId val="-1995556552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Mechanical Loss φ(ω)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 sz="1000" b="0" i="0" u="none" strike="noStrike" baseline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E+00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-1995714552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Mechanical Loss of aSi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418192198353"/>
          <c:y val="0.116605211905416"/>
          <c:w val="0.698131248445429"/>
          <c:h val="0.74246573770115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calculations'!$F$38:$F$42</c:f>
              <c:numCache>
                <c:formatCode>General</c:formatCode>
                <c:ptCount val="5"/>
                <c:pt idx="0">
                  <c:v>0.557125</c:v>
                </c:pt>
                <c:pt idx="1">
                  <c:v>1.559813</c:v>
                </c:pt>
                <c:pt idx="2">
                  <c:v>3.059438</c:v>
                </c:pt>
                <c:pt idx="3">
                  <c:v>5.056344</c:v>
                </c:pt>
                <c:pt idx="4">
                  <c:v>7.636156</c:v>
                </c:pt>
              </c:numCache>
            </c:numRef>
          </c:xVal>
          <c:yVal>
            <c:numRef>
              <c:f>'coating calculations'!$J$38:$J$42</c:f>
              <c:numCache>
                <c:formatCode>General</c:formatCode>
                <c:ptCount val="5"/>
                <c:pt idx="0">
                  <c:v>7.27418190241706E-5</c:v>
                </c:pt>
                <c:pt idx="1">
                  <c:v>0.000100215851048978</c:v>
                </c:pt>
                <c:pt idx="2">
                  <c:v>9.93782094025245E-5</c:v>
                </c:pt>
                <c:pt idx="3">
                  <c:v>9.4812155265727E-5</c:v>
                </c:pt>
                <c:pt idx="4">
                  <c:v>0.000110329242212738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993366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'coating calculations'!$K$48:$K$49</c:f>
              <c:numCache>
                <c:formatCode>General</c:formatCode>
                <c:ptCount val="2"/>
                <c:pt idx="0">
                  <c:v>0.0</c:v>
                </c:pt>
                <c:pt idx="1">
                  <c:v>15.0</c:v>
                </c:pt>
              </c:numCache>
            </c:numRef>
          </c:xVal>
          <c:yVal>
            <c:numRef>
              <c:f>'coating calculations'!$L$48:$L$49</c:f>
              <c:numCache>
                <c:formatCode>General</c:formatCode>
                <c:ptCount val="2"/>
                <c:pt idx="0">
                  <c:v>0.00024</c:v>
                </c:pt>
                <c:pt idx="1">
                  <c:v>0.00024</c:v>
                </c:pt>
              </c:numCache>
            </c:numRef>
          </c:yVal>
          <c:smooth val="0"/>
        </c:ser>
        <c:ser>
          <c:idx val="2"/>
          <c:order val="2"/>
          <c:tx>
            <c:v>As Deposited</c:v>
          </c:tx>
          <c:spPr>
            <a:ln w="28575">
              <a:noFill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6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calculations'!$N$5:$N$8</c:f>
              <c:numCache>
                <c:formatCode>General</c:formatCode>
                <c:ptCount val="4"/>
                <c:pt idx="0">
                  <c:v>0.556</c:v>
                </c:pt>
                <c:pt idx="1">
                  <c:v>1.555</c:v>
                </c:pt>
                <c:pt idx="2">
                  <c:v>10.459</c:v>
                </c:pt>
                <c:pt idx="3">
                  <c:v>13.895</c:v>
                </c:pt>
              </c:numCache>
            </c:numRef>
          </c:xVal>
          <c:yVal>
            <c:numRef>
              <c:f>'coating calculations'!$O$5:$O$8</c:f>
              <c:numCache>
                <c:formatCode>General</c:formatCode>
                <c:ptCount val="4"/>
                <c:pt idx="0">
                  <c:v>0.000230159974116227</c:v>
                </c:pt>
                <c:pt idx="1">
                  <c:v>0.000154928568778246</c:v>
                </c:pt>
                <c:pt idx="2">
                  <c:v>0.000199137448164697</c:v>
                </c:pt>
                <c:pt idx="3">
                  <c:v>0.00015129267784427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pPr>
              <a:solidFill>
                <a:srgbClr val="8064A2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7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'coating calculations'!$S$5:$S$7</c:f>
              <c:numCache>
                <c:formatCode>General</c:formatCode>
                <c:ptCount val="3"/>
                <c:pt idx="0">
                  <c:v>0.5648</c:v>
                </c:pt>
                <c:pt idx="1">
                  <c:v>1.579</c:v>
                </c:pt>
                <c:pt idx="2">
                  <c:v>5.09028</c:v>
                </c:pt>
              </c:numCache>
            </c:numRef>
          </c:xVal>
          <c:yVal>
            <c:numRef>
              <c:f>'coating calculations'!$T$5:$T$7</c:f>
              <c:numCache>
                <c:formatCode>General</c:formatCode>
                <c:ptCount val="3"/>
                <c:pt idx="0">
                  <c:v>3.42008784098802E-5</c:v>
                </c:pt>
                <c:pt idx="1">
                  <c:v>5.33350441964767E-5</c:v>
                </c:pt>
                <c:pt idx="2">
                  <c:v>3.18358034521291E-5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4957848"/>
        <c:axId val="-1994951656"/>
      </c:scatterChart>
      <c:valAx>
        <c:axId val="-1994957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i="0" baseline="0">
                    <a:latin typeface="Arial" panose="020B0604020202020204" pitchFamily="34" charset="0"/>
                  </a:defRPr>
                </a:pPr>
                <a:r>
                  <a:rPr lang="en-GB" b="0" i="0" baseline="0">
                    <a:latin typeface="Arial" panose="020B0604020202020204" pitchFamily="34" charset="0"/>
                  </a:rPr>
                  <a:t>Frequency(KHz)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94951656"/>
        <c:crosses val="autoZero"/>
        <c:crossBetween val="midCat"/>
      </c:valAx>
      <c:valAx>
        <c:axId val="-1994951656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Mechanical Loss φ(ω)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 sz="1000" b="0" i="0" u="none" strike="noStrike" baseline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E+00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-1994957848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/>
              <a:t>Mechanical Loss of aSi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9418192198353"/>
          <c:y val="0.116605211905416"/>
          <c:w val="0.698131248445429"/>
          <c:h val="0.74246573770115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'[1]coating calculations'!$F$38:$F$42</c:f>
              <c:numCache>
                <c:formatCode>General</c:formatCode>
                <c:ptCount val="5"/>
                <c:pt idx="0">
                  <c:v>0.557125</c:v>
                </c:pt>
                <c:pt idx="1">
                  <c:v>1.559813</c:v>
                </c:pt>
                <c:pt idx="2">
                  <c:v>3.059438</c:v>
                </c:pt>
                <c:pt idx="3">
                  <c:v>5.056344</c:v>
                </c:pt>
                <c:pt idx="4">
                  <c:v>7.636156</c:v>
                </c:pt>
              </c:numCache>
            </c:numRef>
          </c:xVal>
          <c:yVal>
            <c:numRef>
              <c:f>'[1]coating calculations'!$J$38:$J$42</c:f>
              <c:numCache>
                <c:formatCode>General</c:formatCode>
                <c:ptCount val="5"/>
                <c:pt idx="0">
                  <c:v>7.27418190241706E-5</c:v>
                </c:pt>
                <c:pt idx="1">
                  <c:v>0.000100215851048978</c:v>
                </c:pt>
                <c:pt idx="2">
                  <c:v>9.93782094025245E-5</c:v>
                </c:pt>
                <c:pt idx="3">
                  <c:v>9.4812155265727E-5</c:v>
                </c:pt>
                <c:pt idx="4">
                  <c:v>0.000110329242212738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marker>
            <c:symbol val="none"/>
          </c:marker>
          <c:trendline>
            <c:spPr>
              <a:ln w="25400">
                <a:solidFill>
                  <a:srgbClr val="993366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'[1]coating calculations'!$K$48:$K$49</c:f>
              <c:numCache>
                <c:formatCode>General</c:formatCode>
                <c:ptCount val="2"/>
                <c:pt idx="0">
                  <c:v>0.0</c:v>
                </c:pt>
                <c:pt idx="1">
                  <c:v>15.0</c:v>
                </c:pt>
              </c:numCache>
            </c:numRef>
          </c:xVal>
          <c:yVal>
            <c:numRef>
              <c:f>'[1]coating calculations'!$L$48:$L$49</c:f>
              <c:numCache>
                <c:formatCode>General</c:formatCode>
                <c:ptCount val="2"/>
                <c:pt idx="0">
                  <c:v>0.00024</c:v>
                </c:pt>
                <c:pt idx="1">
                  <c:v>0.00024</c:v>
                </c:pt>
              </c:numCache>
            </c:numRef>
          </c:yVal>
          <c:smooth val="0"/>
        </c:ser>
        <c:ser>
          <c:idx val="2"/>
          <c:order val="2"/>
          <c:tx>
            <c:v>As Deposited</c:v>
          </c:tx>
          <c:spPr>
            <a:ln w="28575">
              <a:noFill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1.6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'[1]coating calculations'!$N$5:$N$8</c:f>
              <c:numCache>
                <c:formatCode>General</c:formatCode>
                <c:ptCount val="4"/>
                <c:pt idx="0">
                  <c:v>0.556</c:v>
                </c:pt>
                <c:pt idx="1">
                  <c:v>1.555</c:v>
                </c:pt>
                <c:pt idx="2">
                  <c:v>10.459</c:v>
                </c:pt>
                <c:pt idx="3">
                  <c:v>13.895</c:v>
                </c:pt>
              </c:numCache>
            </c:numRef>
          </c:xVal>
          <c:yVal>
            <c:numRef>
              <c:f>'[1]coating calculations'!$O$5:$O$8</c:f>
              <c:numCache>
                <c:formatCode>General</c:formatCode>
                <c:ptCount val="4"/>
                <c:pt idx="0">
                  <c:v>0.000230159974116227</c:v>
                </c:pt>
                <c:pt idx="1">
                  <c:v>0.000154928568778246</c:v>
                </c:pt>
                <c:pt idx="2">
                  <c:v>0.000199137448164697</c:v>
                </c:pt>
                <c:pt idx="3">
                  <c:v>0.00015129267784427</c:v>
                </c:pt>
              </c:numCache>
            </c:numRef>
          </c:yVal>
          <c:smooth val="0"/>
        </c:ser>
        <c:ser>
          <c:idx val="3"/>
          <c:order val="3"/>
          <c:spPr>
            <a:ln w="28575">
              <a:noFill/>
            </a:ln>
          </c:spPr>
          <c:marker>
            <c:spPr>
              <a:solidFill>
                <a:srgbClr val="8064A2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17.0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'[1]coating calculations'!$S$5:$S$7</c:f>
              <c:numCache>
                <c:formatCode>General</c:formatCode>
                <c:ptCount val="3"/>
                <c:pt idx="0">
                  <c:v>0.5648</c:v>
                </c:pt>
                <c:pt idx="1">
                  <c:v>1.579</c:v>
                </c:pt>
                <c:pt idx="2">
                  <c:v>5.09028</c:v>
                </c:pt>
              </c:numCache>
            </c:numRef>
          </c:xVal>
          <c:yVal>
            <c:numRef>
              <c:f>'[1]coating calculations'!$T$5:$T$7</c:f>
              <c:numCache>
                <c:formatCode>General</c:formatCode>
                <c:ptCount val="3"/>
                <c:pt idx="0">
                  <c:v>3.42008784098802E-5</c:v>
                </c:pt>
                <c:pt idx="1">
                  <c:v>5.33350441964767E-5</c:v>
                </c:pt>
                <c:pt idx="2">
                  <c:v>3.18358034521291E-5</c:v>
                </c:pt>
              </c:numCache>
            </c:numRef>
          </c:yVal>
          <c:smooth val="0"/>
        </c:ser>
        <c:ser>
          <c:idx val="4"/>
          <c:order val="4"/>
          <c:spPr>
            <a:ln w="28575">
              <a:noFill/>
            </a:ln>
          </c:spPr>
          <c:marker>
            <c:spPr>
              <a:solidFill>
                <a:srgbClr val="C0504D"/>
              </a:solidFill>
              <a:ln>
                <a:noFill/>
              </a:ln>
            </c:spPr>
          </c:marker>
          <c:xVal>
            <c:numRef>
              <c:f>'[1]coating calculations'!$O$38:$O$39</c:f>
              <c:numCache>
                <c:formatCode>General</c:formatCode>
                <c:ptCount val="2"/>
                <c:pt idx="0">
                  <c:v>1.559813</c:v>
                </c:pt>
                <c:pt idx="1">
                  <c:v>5.056344</c:v>
                </c:pt>
              </c:numCache>
            </c:numRef>
          </c:xVal>
          <c:yVal>
            <c:numRef>
              <c:f>'[1]coating calculations'!$P$38:$P$39</c:f>
              <c:numCache>
                <c:formatCode>General</c:formatCode>
                <c:ptCount val="2"/>
                <c:pt idx="0">
                  <c:v>9.08785955567277E-6</c:v>
                </c:pt>
                <c:pt idx="1">
                  <c:v>1.40300782263382E-5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3311640"/>
        <c:axId val="1830449304"/>
      </c:scatterChart>
      <c:valAx>
        <c:axId val="-19933116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 i="0" baseline="0">
                    <a:latin typeface="Arial" panose="020B0604020202020204" pitchFamily="34" charset="0"/>
                  </a:defRPr>
                </a:pPr>
                <a:r>
                  <a:rPr lang="en-GB" b="0" i="0" baseline="0">
                    <a:latin typeface="Arial" panose="020B0604020202020204" pitchFamily="34" charset="0"/>
                  </a:rPr>
                  <a:t>Frequency(KHz)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30449304"/>
        <c:crosses val="autoZero"/>
        <c:crossBetween val="midCat"/>
      </c:valAx>
      <c:valAx>
        <c:axId val="183044930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Mechanical Loss φ(ω)</a:t>
                </a:r>
              </a:p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 sz="1000" b="0" i="0" u="none" strike="noStrike" baseline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0.00E+00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aseline="0">
                <a:latin typeface="Arial" panose="020B0604020202020204" pitchFamily="34" charset="0"/>
              </a:defRPr>
            </a:pPr>
            <a:endParaRPr lang="en-US"/>
          </a:p>
        </c:txPr>
        <c:crossAx val="-199331164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808080"/>
      </a:solidFill>
      <a:prstDash val="solid"/>
    </a:ln>
  </c:spPr>
  <c:txPr>
    <a:bodyPr/>
    <a:lstStyle/>
    <a:p>
      <a:pPr>
        <a:defRPr>
          <a:ln>
            <a:solidFill>
              <a:sysClr val="windowText" lastClr="000000"/>
            </a:solidFill>
          </a:ln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695860340664"/>
          <c:y val="0.0420884389984017"/>
          <c:w val="0.779429429429429"/>
          <c:h val="0.720769027473058"/>
        </c:manualLayout>
      </c:layout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diamond"/>
            <c:size val="7"/>
          </c:marker>
          <c:xVal>
            <c:numRef>
              <c:f>[1]Sheet1!$D$2:$D$101</c:f>
              <c:numCache>
                <c:formatCode>General</c:formatCode>
                <c:ptCount val="100"/>
                <c:pt idx="0">
                  <c:v>2.479993508114856</c:v>
                </c:pt>
                <c:pt idx="1">
                  <c:v>2.397649973665731</c:v>
                </c:pt>
                <c:pt idx="2">
                  <c:v>2.320598840296512</c:v>
                </c:pt>
                <c:pt idx="3">
                  <c:v>2.248345762851378</c:v>
                </c:pt>
                <c:pt idx="4">
                  <c:v>2.180456103937572</c:v>
                </c:pt>
                <c:pt idx="5">
                  <c:v>2.116546183649747</c:v>
                </c:pt>
                <c:pt idx="6">
                  <c:v>2.056276024316338</c:v>
                </c:pt>
                <c:pt idx="7">
                  <c:v>1.999343300516049</c:v>
                </c:pt>
                <c:pt idx="8">
                  <c:v>1.945478267063161</c:v>
                </c:pt>
                <c:pt idx="9">
                  <c:v>1.894439485365514</c:v>
                </c:pt>
                <c:pt idx="10">
                  <c:v>1.846010205288501</c:v>
                </c:pt>
                <c:pt idx="11">
                  <c:v>1.799995288147879</c:v>
                </c:pt>
                <c:pt idx="12">
                  <c:v>1.756218578707945</c:v>
                </c:pt>
                <c:pt idx="13">
                  <c:v>1.714520651559852</c:v>
                </c:pt>
                <c:pt idx="14">
                  <c:v>1.674756871100756</c:v>
                </c:pt>
                <c:pt idx="15">
                  <c:v>1.636795715355804</c:v>
                </c:pt>
                <c:pt idx="16">
                  <c:v>1.600517322707762</c:v>
                </c:pt>
                <c:pt idx="17">
                  <c:v>1.565812227700069</c:v>
                </c:pt>
                <c:pt idx="18">
                  <c:v>1.532580257823788</c:v>
                </c:pt>
                <c:pt idx="19">
                  <c:v>1.500729567869015</c:v>
                </c:pt>
                <c:pt idx="20">
                  <c:v>1.470175792235754</c:v>
                </c:pt>
                <c:pt idx="21">
                  <c:v>1.440841298728701</c:v>
                </c:pt>
                <c:pt idx="22">
                  <c:v>1.412654529938842</c:v>
                </c:pt>
                <c:pt idx="23">
                  <c:v>1.385549420447916</c:v>
                </c:pt>
                <c:pt idx="24">
                  <c:v>1.359464879863626</c:v>
                </c:pt>
                <c:pt idx="25">
                  <c:v>1.334344333170494</c:v>
                </c:pt>
                <c:pt idx="26">
                  <c:v>1.310135311117241</c:v>
                </c:pt>
                <c:pt idx="27">
                  <c:v>1.286789084399217</c:v>
                </c:pt>
                <c:pt idx="28">
                  <c:v>1.264260336268644</c:v>
                </c:pt>
                <c:pt idx="29">
                  <c:v>1.242506868944184</c:v>
                </c:pt>
                <c:pt idx="30">
                  <c:v>1.221489339817759</c:v>
                </c:pt>
                <c:pt idx="31">
                  <c:v>1.201171023989096</c:v>
                </c:pt>
                <c:pt idx="32">
                  <c:v>1.181517600112467</c:v>
                </c:pt>
                <c:pt idx="33">
                  <c:v>1.162496956928835</c:v>
                </c:pt>
                <c:pt idx="34">
                  <c:v>1.144079018189057</c:v>
                </c:pt>
                <c:pt idx="35">
                  <c:v>1.126235583960417</c:v>
                </c:pt>
                <c:pt idx="36">
                  <c:v>1.108940186555422</c:v>
                </c:pt>
                <c:pt idx="37">
                  <c:v>1.092167959534563</c:v>
                </c:pt>
                <c:pt idx="38">
                  <c:v>1.075895518419681</c:v>
                </c:pt>
                <c:pt idx="39">
                  <c:v>1.060100851914381</c:v>
                </c:pt>
                <c:pt idx="40">
                  <c:v>1.044763222567533</c:v>
                </c:pt>
                <c:pt idx="41">
                  <c:v>1.029863075936961</c:v>
                </c:pt>
                <c:pt idx="42">
                  <c:v>1.015381957416753</c:v>
                </c:pt>
                <c:pt idx="43">
                  <c:v>1.001302435984382</c:v>
                </c:pt>
                <c:pt idx="44">
                  <c:v>0.987608034205028</c:v>
                </c:pt>
                <c:pt idx="45">
                  <c:v>0.974283163902267</c:v>
                </c:pt>
                <c:pt idx="46">
                  <c:v>0.961313066966996</c:v>
                </c:pt>
                <c:pt idx="47">
                  <c:v>0.948683760832188</c:v>
                </c:pt>
                <c:pt idx="48">
                  <c:v>0.936381988189823</c:v>
                </c:pt>
                <c:pt idx="49">
                  <c:v>0.924395170569921</c:v>
                </c:pt>
                <c:pt idx="50">
                  <c:v>0.912711365440039</c:v>
                </c:pt>
                <c:pt idx="51">
                  <c:v>0.901319226517511</c:v>
                </c:pt>
                <c:pt idx="52">
                  <c:v>0.8902079670173</c:v>
                </c:pt>
                <c:pt idx="53">
                  <c:v>0.879367325585139</c:v>
                </c:pt>
                <c:pt idx="54">
                  <c:v>0.868787534689916</c:v>
                </c:pt>
                <c:pt idx="55">
                  <c:v>0.85845929127053</c:v>
                </c:pt>
                <c:pt idx="56">
                  <c:v>0.848373729451869</c:v>
                </c:pt>
                <c:pt idx="57">
                  <c:v>0.838522395161785</c:v>
                </c:pt>
                <c:pt idx="58">
                  <c:v>0.828897222496185</c:v>
                </c:pt>
                <c:pt idx="59">
                  <c:v>0.819490511693495</c:v>
                </c:pt>
                <c:pt idx="60">
                  <c:v>0.810294908591983</c:v>
                </c:pt>
                <c:pt idx="61">
                  <c:v>0.801303385454864</c:v>
                </c:pt>
                <c:pt idx="62">
                  <c:v>0.79250922305801</c:v>
                </c:pt>
                <c:pt idx="63">
                  <c:v>0.783905993944352</c:v>
                </c:pt>
                <c:pt idx="64">
                  <c:v>0.77548754675733</c:v>
                </c:pt>
                <c:pt idx="65">
                  <c:v>0.767247991573032</c:v>
                </c:pt>
                <c:pt idx="66">
                  <c:v>0.759181686157611</c:v>
                </c:pt>
                <c:pt idx="67">
                  <c:v>0.75128322308253</c:v>
                </c:pt>
                <c:pt idx="68">
                  <c:v>0.743547417635889</c:v>
                </c:pt>
                <c:pt idx="69">
                  <c:v>0.735969296472932</c:v>
                </c:pt>
                <c:pt idx="70">
                  <c:v>0.728544086953623</c:v>
                </c:pt>
                <c:pt idx="71">
                  <c:v>0.721267207119185</c:v>
                </c:pt>
                <c:pt idx="72">
                  <c:v>0.714134256263439</c:v>
                </c:pt>
                <c:pt idx="73">
                  <c:v>0.707141006058097</c:v>
                </c:pt>
                <c:pt idx="74">
                  <c:v>0.70028339219444</c:v>
                </c:pt>
                <c:pt idx="75">
                  <c:v>0.693557506506696</c:v>
                </c:pt>
                <c:pt idx="76">
                  <c:v>0.686959589544964</c:v>
                </c:pt>
                <c:pt idx="77">
                  <c:v>0.680486023568102</c:v>
                </c:pt>
                <c:pt idx="78">
                  <c:v>0.674133325929079</c:v>
                </c:pt>
                <c:pt idx="79">
                  <c:v>0.667898142827449</c:v>
                </c:pt>
                <c:pt idx="80">
                  <c:v>0.661777243405313</c:v>
                </c:pt>
                <c:pt idx="81">
                  <c:v>0.655767514164986</c:v>
                </c:pt>
                <c:pt idx="82">
                  <c:v>0.649865953688117</c:v>
                </c:pt>
                <c:pt idx="83">
                  <c:v>0.644069667637382</c:v>
                </c:pt>
                <c:pt idx="84">
                  <c:v>0.638375864023326</c:v>
                </c:pt>
                <c:pt idx="85">
                  <c:v>0.632781848720028</c:v>
                </c:pt>
                <c:pt idx="86">
                  <c:v>0.627285021214538</c:v>
                </c:pt>
                <c:pt idx="87">
                  <c:v>0.621882870575915</c:v>
                </c:pt>
                <c:pt idx="88">
                  <c:v>0.616572971630766</c:v>
                </c:pt>
                <c:pt idx="89">
                  <c:v>0.611352981333094</c:v>
                </c:pt>
                <c:pt idx="90">
                  <c:v>0.606220635316963</c:v>
                </c:pt>
                <c:pt idx="91">
                  <c:v>0.601173744621379</c:v>
                </c:pt>
                <c:pt idx="92">
                  <c:v>0.596210192577394</c:v>
                </c:pt>
                <c:pt idx="93">
                  <c:v>0.591327931848195</c:v>
                </c:pt>
                <c:pt idx="94">
                  <c:v>0.586524981613405</c:v>
                </c:pt>
                <c:pt idx="95">
                  <c:v>0.581799424889505</c:v>
                </c:pt>
                <c:pt idx="96">
                  <c:v>0.577149405978774</c:v>
                </c:pt>
                <c:pt idx="97">
                  <c:v>0.572573128039576</c:v>
                </c:pt>
                <c:pt idx="98">
                  <c:v>0.568068850771335</c:v>
                </c:pt>
                <c:pt idx="99">
                  <c:v>0.563634888207922</c:v>
                </c:pt>
              </c:numCache>
            </c:numRef>
          </c:xVal>
          <c:yVal>
            <c:numRef>
              <c:f>[1]Sheet1!$F$2:$F$101</c:f>
              <c:numCache>
                <c:formatCode>General</c:formatCode>
                <c:ptCount val="100"/>
                <c:pt idx="0">
                  <c:v>591.3326430815308</c:v>
                </c:pt>
                <c:pt idx="1">
                  <c:v>544.5983588561207</c:v>
                </c:pt>
                <c:pt idx="2">
                  <c:v>499.4923336391194</c:v>
                </c:pt>
                <c:pt idx="3">
                  <c:v>455.627862135039</c:v>
                </c:pt>
                <c:pt idx="4">
                  <c:v>412.5891379330191</c:v>
                </c:pt>
                <c:pt idx="5">
                  <c:v>369.895800052952</c:v>
                </c:pt>
                <c:pt idx="6">
                  <c:v>326.9417458581307</c:v>
                </c:pt>
                <c:pt idx="7">
                  <c:v>282.874862390705</c:v>
                </c:pt>
                <c:pt idx="8">
                  <c:v>236.3202058798273</c:v>
                </c:pt>
                <c:pt idx="9">
                  <c:v>219.9597703097419</c:v>
                </c:pt>
                <c:pt idx="10">
                  <c:v>203.9557373577816</c:v>
                </c:pt>
                <c:pt idx="11">
                  <c:v>188.2059425388858</c:v>
                </c:pt>
                <c:pt idx="12">
                  <c:v>172.5959242691716</c:v>
                </c:pt>
                <c:pt idx="13">
                  <c:v>156.9899277424604</c:v>
                </c:pt>
                <c:pt idx="14">
                  <c:v>143.4130030020601</c:v>
                </c:pt>
                <c:pt idx="15">
                  <c:v>129.7266892207489</c:v>
                </c:pt>
                <c:pt idx="16">
                  <c:v>115.7509506796007</c:v>
                </c:pt>
                <c:pt idx="17">
                  <c:v>101.2228392103279</c:v>
                </c:pt>
                <c:pt idx="18">
                  <c:v>85.7119480733183</c:v>
                </c:pt>
                <c:pt idx="19">
                  <c:v>81.68198551852768</c:v>
                </c:pt>
                <c:pt idx="20">
                  <c:v>77.75373127731261</c:v>
                </c:pt>
                <c:pt idx="21">
                  <c:v>73.91558822050038</c:v>
                </c:pt>
                <c:pt idx="22">
                  <c:v>70.15600333117778</c:v>
                </c:pt>
                <c:pt idx="23">
                  <c:v>66.46326090462045</c:v>
                </c:pt>
                <c:pt idx="24">
                  <c:v>62.82523345013372</c:v>
                </c:pt>
                <c:pt idx="25">
                  <c:v>59.2290676628896</c:v>
                </c:pt>
                <c:pt idx="26">
                  <c:v>55.66077065919051</c:v>
                </c:pt>
                <c:pt idx="27">
                  <c:v>52.10464069286175</c:v>
                </c:pt>
                <c:pt idx="28">
                  <c:v>48.54244895758575</c:v>
                </c:pt>
                <c:pt idx="29">
                  <c:v>44.95220825297576</c:v>
                </c:pt>
                <c:pt idx="30">
                  <c:v>41.30622272383106</c:v>
                </c:pt>
                <c:pt idx="31">
                  <c:v>37.56780830486355</c:v>
                </c:pt>
                <c:pt idx="32">
                  <c:v>33.6853544124791</c:v>
                </c:pt>
                <c:pt idx="33">
                  <c:v>32.98794914967248</c:v>
                </c:pt>
                <c:pt idx="34">
                  <c:v>32.31192118231237</c:v>
                </c:pt>
                <c:pt idx="35">
                  <c:v>31.65626012814626</c:v>
                </c:pt>
                <c:pt idx="36">
                  <c:v>31.0200174290684</c:v>
                </c:pt>
                <c:pt idx="37">
                  <c:v>30.40230166772949</c:v>
                </c:pt>
                <c:pt idx="38">
                  <c:v>29.8022743024695</c:v>
                </c:pt>
                <c:pt idx="39">
                  <c:v>29.21914577756305</c:v>
                </c:pt>
                <c:pt idx="40">
                  <c:v>28.65217197075125</c:v>
                </c:pt>
                <c:pt idx="41">
                  <c:v>28.10065094436243</c:v>
                </c:pt>
                <c:pt idx="42">
                  <c:v>27.56391997012022</c:v>
                </c:pt>
                <c:pt idx="43">
                  <c:v>27.04135280105298</c:v>
                </c:pt>
                <c:pt idx="44">
                  <c:v>26.53235716681926</c:v>
                </c:pt>
                <c:pt idx="45">
                  <c:v>26.03637247132713</c:v>
                </c:pt>
                <c:pt idx="46">
                  <c:v>25.55286767376639</c:v>
                </c:pt>
                <c:pt idx="47">
                  <c:v>25.08133933616131</c:v>
                </c:pt>
                <c:pt idx="48">
                  <c:v>24.62130982229475</c:v>
                </c:pt>
                <c:pt idx="49">
                  <c:v>24.17232563440963</c:v>
                </c:pt>
                <c:pt idx="50">
                  <c:v>23.73395587546534</c:v>
                </c:pt>
                <c:pt idx="51">
                  <c:v>23.30579082594017</c:v>
                </c:pt>
                <c:pt idx="52">
                  <c:v>22.88744062525987</c:v>
                </c:pt>
                <c:pt idx="53">
                  <c:v>22.47853404889132</c:v>
                </c:pt>
                <c:pt idx="54">
                  <c:v>22.07871737300427</c:v>
                </c:pt>
                <c:pt idx="55">
                  <c:v>21.68765331936562</c:v>
                </c:pt>
                <c:pt idx="56">
                  <c:v>21.30502007382061</c:v>
                </c:pt>
                <c:pt idx="57">
                  <c:v>20.93051037232941</c:v>
                </c:pt>
                <c:pt idx="58">
                  <c:v>20.56383064907257</c:v>
                </c:pt>
                <c:pt idx="59">
                  <c:v>20.20470024163834</c:v>
                </c:pt>
                <c:pt idx="60">
                  <c:v>19.85285064874331</c:v>
                </c:pt>
                <c:pt idx="61">
                  <c:v>19.50802483634041</c:v>
                </c:pt>
                <c:pt idx="62">
                  <c:v>19.16997658832231</c:v>
                </c:pt>
                <c:pt idx="63">
                  <c:v>18.83846989835479</c:v>
                </c:pt>
                <c:pt idx="64">
                  <c:v>18.51327839966618</c:v>
                </c:pt>
                <c:pt idx="65">
                  <c:v>18.1941848298779</c:v>
                </c:pt>
                <c:pt idx="66">
                  <c:v>17.88098052820245</c:v>
                </c:pt>
                <c:pt idx="67">
                  <c:v>17.57346496254687</c:v>
                </c:pt>
                <c:pt idx="68">
                  <c:v>17.27144528425512</c:v>
                </c:pt>
                <c:pt idx="69">
                  <c:v>16.97473590839412</c:v>
                </c:pt>
                <c:pt idx="70">
                  <c:v>16.68315811765041</c:v>
                </c:pt>
                <c:pt idx="71">
                  <c:v>16.39653968804268</c:v>
                </c:pt>
                <c:pt idx="72">
                  <c:v>16.11471453478721</c:v>
                </c:pt>
                <c:pt idx="73">
                  <c:v>15.95690915051804</c:v>
                </c:pt>
                <c:pt idx="74">
                  <c:v>15.80216445253809</c:v>
                </c:pt>
                <c:pt idx="75">
                  <c:v>15.65039225158149</c:v>
                </c:pt>
                <c:pt idx="76">
                  <c:v>15.50150771421331</c:v>
                </c:pt>
                <c:pt idx="77">
                  <c:v>15.35542920471137</c:v>
                </c:pt>
                <c:pt idx="78">
                  <c:v>15.2120781358041</c:v>
                </c:pt>
                <c:pt idx="79">
                  <c:v>15.07137882769272</c:v>
                </c:pt>
                <c:pt idx="80">
                  <c:v>14.93325837482443</c:v>
                </c:pt>
                <c:pt idx="81">
                  <c:v>14.79764651992483</c:v>
                </c:pt>
                <c:pt idx="82">
                  <c:v>14.66447553483284</c:v>
                </c:pt>
                <c:pt idx="83">
                  <c:v>14.53368010771207</c:v>
                </c:pt>
                <c:pt idx="84">
                  <c:v>14.40519723624509</c:v>
                </c:pt>
                <c:pt idx="85">
                  <c:v>14.27896612644292</c:v>
                </c:pt>
                <c:pt idx="86">
                  <c:v>14.1549280967293</c:v>
                </c:pt>
                <c:pt idx="87">
                  <c:v>14.03302648698041</c:v>
                </c:pt>
                <c:pt idx="88">
                  <c:v>13.91320657222465</c:v>
                </c:pt>
                <c:pt idx="89">
                  <c:v>13.79541548072671</c:v>
                </c:pt>
                <c:pt idx="90">
                  <c:v>13.67960211619714</c:v>
                </c:pt>
                <c:pt idx="91">
                  <c:v>13.565717083888</c:v>
                </c:pt>
                <c:pt idx="92">
                  <c:v>13.45371262034933</c:v>
                </c:pt>
                <c:pt idx="93">
                  <c:v>13.3435425266374</c:v>
                </c:pt>
                <c:pt idx="94">
                  <c:v>13.2351621047775</c:v>
                </c:pt>
                <c:pt idx="95">
                  <c:v>13.12852809729824</c:v>
                </c:pt>
                <c:pt idx="96">
                  <c:v>13.02359862966584</c:v>
                </c:pt>
                <c:pt idx="97">
                  <c:v>12.92033315545672</c:v>
                </c:pt>
                <c:pt idx="98">
                  <c:v>12.81869240411814</c:v>
                </c:pt>
                <c:pt idx="99">
                  <c:v>12.71863833117506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4280232"/>
        <c:axId val="-2048648104"/>
      </c:scatterChart>
      <c:valAx>
        <c:axId val="-1994280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i="0" u="none" strike="noStrike" baseline="0">
                    <a:effectLst/>
                  </a:rPr>
                  <a:t>h</a:t>
                </a:r>
                <a:r>
                  <a:rPr lang="en-US" sz="2000" b="1" i="0" u="none" strike="noStrike" baseline="0">
                    <a:effectLst/>
                    <a:latin typeface="Symbol" charset="2"/>
                    <a:cs typeface="Symbol" charset="2"/>
                  </a:rPr>
                  <a:t>n</a:t>
                </a:r>
                <a:endParaRPr lang="en-US" sz="2000">
                  <a:latin typeface="Symbol" charset="2"/>
                  <a:cs typeface="Symbol" charset="2"/>
                </a:endParaRPr>
              </a:p>
            </c:rich>
          </c:tx>
          <c:layout>
            <c:manualLayout>
              <c:xMode val="edge"/>
              <c:yMode val="edge"/>
              <c:x val="0.548438499043948"/>
              <c:y val="0.87746403835908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2048648104"/>
        <c:crossesAt val="0.0"/>
        <c:crossBetween val="midCat"/>
      </c:valAx>
      <c:valAx>
        <c:axId val="-2048648104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>
                    <a:latin typeface="Symbol" charset="2"/>
                    <a:cs typeface="Symbol" charset="2"/>
                  </a:rPr>
                  <a:t>(a</a:t>
                </a:r>
                <a:r>
                  <a:rPr lang="en-US" sz="2000"/>
                  <a:t>h</a:t>
                </a:r>
                <a:r>
                  <a:rPr lang="en-US" sz="2000">
                    <a:latin typeface="Symbol" charset="2"/>
                    <a:cs typeface="Symbol" charset="2"/>
                  </a:rPr>
                  <a:t>n)</a:t>
                </a:r>
                <a:r>
                  <a:rPr lang="en-US" sz="2000" baseline="30000">
                    <a:latin typeface="Symbol" charset="2"/>
                    <a:cs typeface="Symbol" charset="2"/>
                  </a:rPr>
                  <a:t>0.5</a:t>
                </a:r>
              </a:p>
            </c:rich>
          </c:tx>
          <c:layout>
            <c:manualLayout>
              <c:xMode val="edge"/>
              <c:yMode val="edge"/>
              <c:x val="0.00962112465644251"/>
              <c:y val="0.34058138510523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1994280232"/>
        <c:crossesAt val="0.0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zero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695860340664"/>
          <c:y val="0.0420884389984017"/>
          <c:w val="0.779429429429429"/>
          <c:h val="0.720769027473058"/>
        </c:manualLayout>
      </c:layout>
      <c:scatterChart>
        <c:scatterStyle val="lineMarker"/>
        <c:varyColors val="0"/>
        <c:ser>
          <c:idx val="0"/>
          <c:order val="0"/>
          <c:spPr>
            <a:ln w="28800">
              <a:noFill/>
            </a:ln>
          </c:spPr>
          <c:marker>
            <c:symbol val="diamond"/>
            <c:size val="7"/>
          </c:marker>
          <c:xVal>
            <c:numRef>
              <c:f>[1]Sheet1!$D$2:$D$101</c:f>
              <c:numCache>
                <c:formatCode>General</c:formatCode>
                <c:ptCount val="100"/>
                <c:pt idx="0">
                  <c:v>2.479993508114856</c:v>
                </c:pt>
                <c:pt idx="1">
                  <c:v>2.397649973665731</c:v>
                </c:pt>
                <c:pt idx="2">
                  <c:v>2.320598840296512</c:v>
                </c:pt>
                <c:pt idx="3">
                  <c:v>2.248345762851378</c:v>
                </c:pt>
                <c:pt idx="4">
                  <c:v>2.180456103937572</c:v>
                </c:pt>
                <c:pt idx="5">
                  <c:v>2.116546183649747</c:v>
                </c:pt>
                <c:pt idx="6">
                  <c:v>2.056276024316338</c:v>
                </c:pt>
                <c:pt idx="7">
                  <c:v>1.999343300516049</c:v>
                </c:pt>
                <c:pt idx="8">
                  <c:v>1.945478267063161</c:v>
                </c:pt>
                <c:pt idx="9">
                  <c:v>1.894439485365514</c:v>
                </c:pt>
                <c:pt idx="10">
                  <c:v>1.846010205288501</c:v>
                </c:pt>
                <c:pt idx="11">
                  <c:v>1.799995288147879</c:v>
                </c:pt>
                <c:pt idx="12">
                  <c:v>1.756218578707945</c:v>
                </c:pt>
                <c:pt idx="13">
                  <c:v>1.714520651559852</c:v>
                </c:pt>
                <c:pt idx="14">
                  <c:v>1.674756871100756</c:v>
                </c:pt>
                <c:pt idx="15">
                  <c:v>1.636795715355804</c:v>
                </c:pt>
                <c:pt idx="16">
                  <c:v>1.600517322707762</c:v>
                </c:pt>
                <c:pt idx="17">
                  <c:v>1.565812227700069</c:v>
                </c:pt>
                <c:pt idx="18">
                  <c:v>1.532580257823788</c:v>
                </c:pt>
                <c:pt idx="19">
                  <c:v>1.500729567869015</c:v>
                </c:pt>
                <c:pt idx="20">
                  <c:v>1.470175792235754</c:v>
                </c:pt>
                <c:pt idx="21">
                  <c:v>1.440841298728701</c:v>
                </c:pt>
                <c:pt idx="22">
                  <c:v>1.412654529938842</c:v>
                </c:pt>
                <c:pt idx="23">
                  <c:v>1.385549420447916</c:v>
                </c:pt>
                <c:pt idx="24">
                  <c:v>1.359464879863626</c:v>
                </c:pt>
                <c:pt idx="25">
                  <c:v>1.334344333170494</c:v>
                </c:pt>
                <c:pt idx="26">
                  <c:v>1.310135311117241</c:v>
                </c:pt>
                <c:pt idx="27">
                  <c:v>1.286789084399217</c:v>
                </c:pt>
                <c:pt idx="28">
                  <c:v>1.264260336268644</c:v>
                </c:pt>
                <c:pt idx="29">
                  <c:v>1.242506868944184</c:v>
                </c:pt>
                <c:pt idx="30">
                  <c:v>1.221489339817759</c:v>
                </c:pt>
                <c:pt idx="31">
                  <c:v>1.201171023989096</c:v>
                </c:pt>
                <c:pt idx="32">
                  <c:v>1.181517600112467</c:v>
                </c:pt>
                <c:pt idx="33">
                  <c:v>1.162496956928835</c:v>
                </c:pt>
                <c:pt idx="34">
                  <c:v>1.144079018189057</c:v>
                </c:pt>
                <c:pt idx="35">
                  <c:v>1.126235583960417</c:v>
                </c:pt>
                <c:pt idx="36">
                  <c:v>1.108940186555422</c:v>
                </c:pt>
                <c:pt idx="37">
                  <c:v>1.092167959534563</c:v>
                </c:pt>
                <c:pt idx="38">
                  <c:v>1.075895518419681</c:v>
                </c:pt>
                <c:pt idx="39">
                  <c:v>1.060100851914381</c:v>
                </c:pt>
                <c:pt idx="40">
                  <c:v>1.044763222567533</c:v>
                </c:pt>
                <c:pt idx="41">
                  <c:v>1.029863075936961</c:v>
                </c:pt>
                <c:pt idx="42">
                  <c:v>1.015381957416753</c:v>
                </c:pt>
                <c:pt idx="43">
                  <c:v>1.001302435984382</c:v>
                </c:pt>
                <c:pt idx="44">
                  <c:v>0.987608034205028</c:v>
                </c:pt>
                <c:pt idx="45">
                  <c:v>0.974283163902267</c:v>
                </c:pt>
                <c:pt idx="46">
                  <c:v>0.961313066966996</c:v>
                </c:pt>
                <c:pt idx="47">
                  <c:v>0.948683760832188</c:v>
                </c:pt>
                <c:pt idx="48">
                  <c:v>0.936381988189823</c:v>
                </c:pt>
                <c:pt idx="49">
                  <c:v>0.924395170569921</c:v>
                </c:pt>
                <c:pt idx="50">
                  <c:v>0.912711365440039</c:v>
                </c:pt>
                <c:pt idx="51">
                  <c:v>0.901319226517511</c:v>
                </c:pt>
                <c:pt idx="52">
                  <c:v>0.8902079670173</c:v>
                </c:pt>
                <c:pt idx="53">
                  <c:v>0.879367325585139</c:v>
                </c:pt>
                <c:pt idx="54">
                  <c:v>0.868787534689916</c:v>
                </c:pt>
                <c:pt idx="55">
                  <c:v>0.85845929127053</c:v>
                </c:pt>
                <c:pt idx="56">
                  <c:v>0.848373729451869</c:v>
                </c:pt>
                <c:pt idx="57">
                  <c:v>0.838522395161785</c:v>
                </c:pt>
                <c:pt idx="58">
                  <c:v>0.828897222496185</c:v>
                </c:pt>
                <c:pt idx="59">
                  <c:v>0.819490511693495</c:v>
                </c:pt>
                <c:pt idx="60">
                  <c:v>0.810294908591983</c:v>
                </c:pt>
                <c:pt idx="61">
                  <c:v>0.801303385454864</c:v>
                </c:pt>
                <c:pt idx="62">
                  <c:v>0.79250922305801</c:v>
                </c:pt>
                <c:pt idx="63">
                  <c:v>0.783905993944352</c:v>
                </c:pt>
                <c:pt idx="64">
                  <c:v>0.77548754675733</c:v>
                </c:pt>
                <c:pt idx="65">
                  <c:v>0.767247991573032</c:v>
                </c:pt>
                <c:pt idx="66">
                  <c:v>0.759181686157611</c:v>
                </c:pt>
                <c:pt idx="67">
                  <c:v>0.75128322308253</c:v>
                </c:pt>
                <c:pt idx="68">
                  <c:v>0.743547417635889</c:v>
                </c:pt>
                <c:pt idx="69">
                  <c:v>0.735969296472932</c:v>
                </c:pt>
                <c:pt idx="70">
                  <c:v>0.728544086953623</c:v>
                </c:pt>
                <c:pt idx="71">
                  <c:v>0.721267207119185</c:v>
                </c:pt>
                <c:pt idx="72">
                  <c:v>0.714134256263439</c:v>
                </c:pt>
                <c:pt idx="73">
                  <c:v>0.707141006058097</c:v>
                </c:pt>
                <c:pt idx="74">
                  <c:v>0.70028339219444</c:v>
                </c:pt>
                <c:pt idx="75">
                  <c:v>0.693557506506696</c:v>
                </c:pt>
                <c:pt idx="76">
                  <c:v>0.686959589544964</c:v>
                </c:pt>
                <c:pt idx="77">
                  <c:v>0.680486023568102</c:v>
                </c:pt>
                <c:pt idx="78">
                  <c:v>0.674133325929079</c:v>
                </c:pt>
                <c:pt idx="79">
                  <c:v>0.667898142827449</c:v>
                </c:pt>
                <c:pt idx="80">
                  <c:v>0.661777243405313</c:v>
                </c:pt>
                <c:pt idx="81">
                  <c:v>0.655767514164986</c:v>
                </c:pt>
                <c:pt idx="82">
                  <c:v>0.649865953688117</c:v>
                </c:pt>
                <c:pt idx="83">
                  <c:v>0.644069667637382</c:v>
                </c:pt>
                <c:pt idx="84">
                  <c:v>0.638375864023326</c:v>
                </c:pt>
                <c:pt idx="85">
                  <c:v>0.632781848720028</c:v>
                </c:pt>
                <c:pt idx="86">
                  <c:v>0.627285021214538</c:v>
                </c:pt>
                <c:pt idx="87">
                  <c:v>0.621882870575915</c:v>
                </c:pt>
                <c:pt idx="88">
                  <c:v>0.616572971630766</c:v>
                </c:pt>
                <c:pt idx="89">
                  <c:v>0.611352981333094</c:v>
                </c:pt>
                <c:pt idx="90">
                  <c:v>0.606220635316963</c:v>
                </c:pt>
                <c:pt idx="91">
                  <c:v>0.601173744621379</c:v>
                </c:pt>
                <c:pt idx="92">
                  <c:v>0.596210192577394</c:v>
                </c:pt>
                <c:pt idx="93">
                  <c:v>0.591327931848195</c:v>
                </c:pt>
                <c:pt idx="94">
                  <c:v>0.586524981613405</c:v>
                </c:pt>
                <c:pt idx="95">
                  <c:v>0.581799424889505</c:v>
                </c:pt>
                <c:pt idx="96">
                  <c:v>0.577149405978774</c:v>
                </c:pt>
                <c:pt idx="97">
                  <c:v>0.572573128039576</c:v>
                </c:pt>
                <c:pt idx="98">
                  <c:v>0.568068850771335</c:v>
                </c:pt>
                <c:pt idx="99">
                  <c:v>0.563634888207922</c:v>
                </c:pt>
              </c:numCache>
            </c:numRef>
          </c:xVal>
          <c:yVal>
            <c:numRef>
              <c:f>[1]Sheet1!$F$2:$F$101</c:f>
              <c:numCache>
                <c:formatCode>General</c:formatCode>
                <c:ptCount val="100"/>
                <c:pt idx="0">
                  <c:v>591.3326430815308</c:v>
                </c:pt>
                <c:pt idx="1">
                  <c:v>544.5983588561207</c:v>
                </c:pt>
                <c:pt idx="2">
                  <c:v>499.4923336391194</c:v>
                </c:pt>
                <c:pt idx="3">
                  <c:v>455.627862135039</c:v>
                </c:pt>
                <c:pt idx="4">
                  <c:v>412.5891379330191</c:v>
                </c:pt>
                <c:pt idx="5">
                  <c:v>369.895800052952</c:v>
                </c:pt>
                <c:pt idx="6">
                  <c:v>326.9417458581307</c:v>
                </c:pt>
                <c:pt idx="7">
                  <c:v>282.874862390705</c:v>
                </c:pt>
                <c:pt idx="8">
                  <c:v>236.3202058798273</c:v>
                </c:pt>
                <c:pt idx="9">
                  <c:v>219.9597703097419</c:v>
                </c:pt>
                <c:pt idx="10">
                  <c:v>203.9557373577816</c:v>
                </c:pt>
                <c:pt idx="11">
                  <c:v>188.2059425388858</c:v>
                </c:pt>
                <c:pt idx="12">
                  <c:v>172.5959242691716</c:v>
                </c:pt>
                <c:pt idx="13">
                  <c:v>156.9899277424604</c:v>
                </c:pt>
                <c:pt idx="14">
                  <c:v>143.4130030020601</c:v>
                </c:pt>
                <c:pt idx="15">
                  <c:v>129.7266892207489</c:v>
                </c:pt>
                <c:pt idx="16">
                  <c:v>115.7509506796007</c:v>
                </c:pt>
                <c:pt idx="17">
                  <c:v>101.2228392103279</c:v>
                </c:pt>
                <c:pt idx="18">
                  <c:v>85.7119480733183</c:v>
                </c:pt>
                <c:pt idx="19">
                  <c:v>81.68198551852768</c:v>
                </c:pt>
                <c:pt idx="20">
                  <c:v>77.75373127731261</c:v>
                </c:pt>
                <c:pt idx="21">
                  <c:v>73.91558822050038</c:v>
                </c:pt>
                <c:pt idx="22">
                  <c:v>70.15600333117778</c:v>
                </c:pt>
                <c:pt idx="23">
                  <c:v>66.46326090462045</c:v>
                </c:pt>
                <c:pt idx="24">
                  <c:v>62.82523345013372</c:v>
                </c:pt>
                <c:pt idx="25">
                  <c:v>59.2290676628896</c:v>
                </c:pt>
                <c:pt idx="26">
                  <c:v>55.66077065919051</c:v>
                </c:pt>
                <c:pt idx="27">
                  <c:v>52.10464069286175</c:v>
                </c:pt>
                <c:pt idx="28">
                  <c:v>48.54244895758575</c:v>
                </c:pt>
                <c:pt idx="29">
                  <c:v>44.95220825297576</c:v>
                </c:pt>
                <c:pt idx="30">
                  <c:v>41.30622272383106</c:v>
                </c:pt>
                <c:pt idx="31">
                  <c:v>37.56780830486355</c:v>
                </c:pt>
                <c:pt idx="32">
                  <c:v>33.6853544124791</c:v>
                </c:pt>
                <c:pt idx="33">
                  <c:v>32.98794914967248</c:v>
                </c:pt>
                <c:pt idx="34">
                  <c:v>32.31192118231237</c:v>
                </c:pt>
                <c:pt idx="35">
                  <c:v>31.65626012814626</c:v>
                </c:pt>
                <c:pt idx="36">
                  <c:v>31.0200174290684</c:v>
                </c:pt>
                <c:pt idx="37">
                  <c:v>30.40230166772949</c:v>
                </c:pt>
                <c:pt idx="38">
                  <c:v>29.8022743024695</c:v>
                </c:pt>
                <c:pt idx="39">
                  <c:v>29.21914577756305</c:v>
                </c:pt>
                <c:pt idx="40">
                  <c:v>28.65217197075125</c:v>
                </c:pt>
                <c:pt idx="41">
                  <c:v>28.10065094436243</c:v>
                </c:pt>
                <c:pt idx="42">
                  <c:v>27.56391997012022</c:v>
                </c:pt>
                <c:pt idx="43">
                  <c:v>27.04135280105298</c:v>
                </c:pt>
                <c:pt idx="44">
                  <c:v>26.53235716681926</c:v>
                </c:pt>
                <c:pt idx="45">
                  <c:v>26.03637247132713</c:v>
                </c:pt>
                <c:pt idx="46">
                  <c:v>25.55286767376639</c:v>
                </c:pt>
                <c:pt idx="47">
                  <c:v>25.08133933616131</c:v>
                </c:pt>
                <c:pt idx="48">
                  <c:v>24.62130982229475</c:v>
                </c:pt>
                <c:pt idx="49">
                  <c:v>24.17232563440963</c:v>
                </c:pt>
                <c:pt idx="50">
                  <c:v>23.73395587546534</c:v>
                </c:pt>
                <c:pt idx="51">
                  <c:v>23.30579082594017</c:v>
                </c:pt>
                <c:pt idx="52">
                  <c:v>22.88744062525987</c:v>
                </c:pt>
                <c:pt idx="53">
                  <c:v>22.47853404889132</c:v>
                </c:pt>
                <c:pt idx="54">
                  <c:v>22.07871737300427</c:v>
                </c:pt>
                <c:pt idx="55">
                  <c:v>21.68765331936562</c:v>
                </c:pt>
                <c:pt idx="56">
                  <c:v>21.30502007382061</c:v>
                </c:pt>
                <c:pt idx="57">
                  <c:v>20.93051037232941</c:v>
                </c:pt>
                <c:pt idx="58">
                  <c:v>20.56383064907257</c:v>
                </c:pt>
                <c:pt idx="59">
                  <c:v>20.20470024163834</c:v>
                </c:pt>
                <c:pt idx="60">
                  <c:v>19.85285064874331</c:v>
                </c:pt>
                <c:pt idx="61">
                  <c:v>19.50802483634041</c:v>
                </c:pt>
                <c:pt idx="62">
                  <c:v>19.16997658832231</c:v>
                </c:pt>
                <c:pt idx="63">
                  <c:v>18.83846989835479</c:v>
                </c:pt>
                <c:pt idx="64">
                  <c:v>18.51327839966618</c:v>
                </c:pt>
                <c:pt idx="65">
                  <c:v>18.1941848298779</c:v>
                </c:pt>
                <c:pt idx="66">
                  <c:v>17.88098052820245</c:v>
                </c:pt>
                <c:pt idx="67">
                  <c:v>17.57346496254687</c:v>
                </c:pt>
                <c:pt idx="68">
                  <c:v>17.27144528425512</c:v>
                </c:pt>
                <c:pt idx="69">
                  <c:v>16.97473590839412</c:v>
                </c:pt>
                <c:pt idx="70">
                  <c:v>16.68315811765041</c:v>
                </c:pt>
                <c:pt idx="71">
                  <c:v>16.39653968804268</c:v>
                </c:pt>
                <c:pt idx="72">
                  <c:v>16.11471453478721</c:v>
                </c:pt>
                <c:pt idx="73">
                  <c:v>15.95690915051804</c:v>
                </c:pt>
                <c:pt idx="74">
                  <c:v>15.80216445253809</c:v>
                </c:pt>
                <c:pt idx="75">
                  <c:v>15.65039225158149</c:v>
                </c:pt>
                <c:pt idx="76">
                  <c:v>15.50150771421331</c:v>
                </c:pt>
                <c:pt idx="77">
                  <c:v>15.35542920471137</c:v>
                </c:pt>
                <c:pt idx="78">
                  <c:v>15.2120781358041</c:v>
                </c:pt>
                <c:pt idx="79">
                  <c:v>15.07137882769272</c:v>
                </c:pt>
                <c:pt idx="80">
                  <c:v>14.93325837482443</c:v>
                </c:pt>
                <c:pt idx="81">
                  <c:v>14.79764651992483</c:v>
                </c:pt>
                <c:pt idx="82">
                  <c:v>14.66447553483284</c:v>
                </c:pt>
                <c:pt idx="83">
                  <c:v>14.53368010771207</c:v>
                </c:pt>
                <c:pt idx="84">
                  <c:v>14.40519723624509</c:v>
                </c:pt>
                <c:pt idx="85">
                  <c:v>14.27896612644292</c:v>
                </c:pt>
                <c:pt idx="86">
                  <c:v>14.1549280967293</c:v>
                </c:pt>
                <c:pt idx="87">
                  <c:v>14.03302648698041</c:v>
                </c:pt>
                <c:pt idx="88">
                  <c:v>13.91320657222465</c:v>
                </c:pt>
                <c:pt idx="89">
                  <c:v>13.79541548072671</c:v>
                </c:pt>
                <c:pt idx="90">
                  <c:v>13.67960211619714</c:v>
                </c:pt>
                <c:pt idx="91">
                  <c:v>13.565717083888</c:v>
                </c:pt>
                <c:pt idx="92">
                  <c:v>13.45371262034933</c:v>
                </c:pt>
                <c:pt idx="93">
                  <c:v>13.3435425266374</c:v>
                </c:pt>
                <c:pt idx="94">
                  <c:v>13.2351621047775</c:v>
                </c:pt>
                <c:pt idx="95">
                  <c:v>13.12852809729824</c:v>
                </c:pt>
                <c:pt idx="96">
                  <c:v>13.02359862966584</c:v>
                </c:pt>
                <c:pt idx="97">
                  <c:v>12.92033315545672</c:v>
                </c:pt>
                <c:pt idx="98">
                  <c:v>12.81869240411814</c:v>
                </c:pt>
                <c:pt idx="99">
                  <c:v>12.71863833117506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4927416"/>
        <c:axId val="-1995116856"/>
      </c:scatterChart>
      <c:valAx>
        <c:axId val="-1994927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i="0" u="none" strike="noStrike" baseline="0">
                    <a:effectLst/>
                  </a:rPr>
                  <a:t>h</a:t>
                </a:r>
                <a:r>
                  <a:rPr lang="en-US" sz="2000" b="1" i="0" u="none" strike="noStrike" baseline="0">
                    <a:effectLst/>
                    <a:latin typeface="Symbol" charset="2"/>
                    <a:cs typeface="Symbol" charset="2"/>
                  </a:rPr>
                  <a:t>n</a:t>
                </a:r>
                <a:endParaRPr lang="en-US" sz="2000">
                  <a:latin typeface="Symbol" charset="2"/>
                  <a:cs typeface="Symbol" charset="2"/>
                </a:endParaRPr>
              </a:p>
            </c:rich>
          </c:tx>
          <c:layout>
            <c:manualLayout>
              <c:xMode val="edge"/>
              <c:yMode val="edge"/>
              <c:x val="0.548438499043948"/>
              <c:y val="0.87746403835908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1995116856"/>
        <c:crossesAt val="0.0"/>
        <c:crossBetween val="midCat"/>
      </c:valAx>
      <c:valAx>
        <c:axId val="-199511685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>
                    <a:latin typeface="Symbol" charset="2"/>
                    <a:cs typeface="Symbol" charset="2"/>
                  </a:rPr>
                  <a:t>(a</a:t>
                </a:r>
                <a:r>
                  <a:rPr lang="en-US" sz="2000"/>
                  <a:t>h</a:t>
                </a:r>
                <a:r>
                  <a:rPr lang="en-US" sz="2000">
                    <a:latin typeface="Symbol" charset="2"/>
                    <a:cs typeface="Symbol" charset="2"/>
                  </a:rPr>
                  <a:t>n)</a:t>
                </a:r>
                <a:r>
                  <a:rPr lang="en-US" sz="2000" baseline="30000">
                    <a:latin typeface="Symbol" charset="2"/>
                    <a:cs typeface="Symbol" charset="2"/>
                  </a:rPr>
                  <a:t>0.5</a:t>
                </a:r>
              </a:p>
            </c:rich>
          </c:tx>
          <c:layout>
            <c:manualLayout>
              <c:xMode val="edge"/>
              <c:yMode val="edge"/>
              <c:x val="0.00962112465644251"/>
              <c:y val="0.34058138510523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800"/>
            </a:pPr>
            <a:endParaRPr lang="en-US"/>
          </a:p>
        </c:txPr>
        <c:crossAx val="-1994927416"/>
        <c:crossesAt val="0.0"/>
        <c:crossBetween val="midCat"/>
      </c:valAx>
      <c:spPr>
        <a:noFill/>
        <a:ln>
          <a:solidFill>
            <a:srgbClr val="B3B3B3"/>
          </a:solidFill>
        </a:ln>
      </c:spPr>
    </c:plotArea>
    <c:plotVisOnly val="1"/>
    <c:dispBlanksAs val="zero"/>
    <c:showDLblsOverMax val="1"/>
  </c:chart>
  <c:spPr>
    <a:solidFill>
      <a:srgbClr val="FFFFFF"/>
    </a:solidFill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0.18558</cdr:y>
    </cdr:from>
    <cdr:to>
      <cdr:x>0.9879</cdr:x>
      <cdr:y>0.33378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601" y="813307"/>
          <a:ext cx="965057" cy="616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Tantala Mechanical loss(aLIGO)</a:t>
          </a:r>
        </a:p>
      </cdr:txBody>
    </cdr:sp>
  </cdr:relSizeAnchor>
  <cdr:relSizeAnchor xmlns:cdr="http://schemas.openxmlformats.org/drawingml/2006/chartDrawing">
    <cdr:from>
      <cdr:x>0.86485</cdr:x>
      <cdr:y>0.36644</cdr:y>
    </cdr:from>
    <cdr:to>
      <cdr:x>0.9742</cdr:x>
      <cdr:y>0.54923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3720" y="1578230"/>
          <a:ext cx="798770" cy="658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As Deposited aSi</a:t>
          </a:r>
        </a:p>
      </cdr:txBody>
    </cdr:sp>
  </cdr:relSizeAnchor>
  <cdr:relSizeAnchor xmlns:cdr="http://schemas.openxmlformats.org/drawingml/2006/chartDrawing">
    <cdr:from>
      <cdr:x>0.86828</cdr:x>
      <cdr:y>0.65106</cdr:y>
    </cdr:from>
    <cdr:to>
      <cdr:x>0.99476</cdr:x>
      <cdr:y>0.86486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39113" y="2612829"/>
          <a:ext cx="952548" cy="85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As Deposited annealed at 400C for 1 hour</a:t>
          </a:r>
        </a:p>
      </cdr:txBody>
    </cdr:sp>
  </cdr:relSizeAnchor>
  <cdr:relSizeAnchor xmlns:cdr="http://schemas.openxmlformats.org/drawingml/2006/chartDrawing">
    <cdr:from>
      <cdr:x>0.76745</cdr:x>
      <cdr:y>0.4531</cdr:y>
    </cdr:from>
    <cdr:to>
      <cdr:x>0.85489</cdr:x>
      <cdr:y>0.4532</cdr:y>
    </cdr:to>
    <cdr:cxnSp macro="">
      <cdr:nvCxnSpPr>
        <cdr:cNvPr id="7" name="Straight Connector 6"/>
        <cdr:cNvCxnSpPr/>
      </cdr:nvCxnSpPr>
      <cdr:spPr bwMode="auto">
        <a:xfrm xmlns:a="http://schemas.openxmlformats.org/drawingml/2006/main" flipV="1">
          <a:off x="5123391" y="1891857"/>
          <a:ext cx="508729" cy="444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3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0.40179</cdr:x>
      <cdr:y>0.75626</cdr:y>
    </cdr:from>
    <cdr:to>
      <cdr:x>0.85624</cdr:x>
      <cdr:y>0.75819</cdr:y>
    </cdr:to>
    <cdr:cxnSp macro="">
      <cdr:nvCxnSpPr>
        <cdr:cNvPr id="11" name="Straight Connector 10"/>
        <cdr:cNvCxnSpPr/>
      </cdr:nvCxnSpPr>
      <cdr:spPr bwMode="auto">
        <a:xfrm xmlns:a="http://schemas.openxmlformats.org/drawingml/2006/main">
          <a:off x="3025921" y="3035021"/>
          <a:ext cx="3422529" cy="776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0.89019</cdr:x>
      <cdr:y>0.99245</cdr:y>
    </cdr:from>
    <cdr:to>
      <cdr:x>0.91907</cdr:x>
      <cdr:y>0.99245</cdr:y>
    </cdr:to>
    <cdr:cxnSp macro="">
      <cdr:nvCxnSpPr>
        <cdr:cNvPr id="10" name="Straight Connector 9"/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5889625" y="8089900"/>
          <a:ext cx="20955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algn="ctr">
          <a:solidFill>
            <a:srgbClr val="953735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0.89019</cdr:x>
      <cdr:y>0.99245</cdr:y>
    </cdr:from>
    <cdr:to>
      <cdr:x>0.91907</cdr:x>
      <cdr:y>0.99245</cdr:y>
    </cdr:to>
    <cdr:cxnSp macro="">
      <cdr:nvCxnSpPr>
        <cdr:cNvPr id="12" name="Straight Connector 11"/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5889625" y="8089900"/>
          <a:ext cx="20955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algn="ctr">
          <a:solidFill>
            <a:srgbClr val="953735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0.89019</cdr:x>
      <cdr:y>0.99245</cdr:y>
    </cdr:from>
    <cdr:to>
      <cdr:x>0.91907</cdr:x>
      <cdr:y>0.99245</cdr:y>
    </cdr:to>
    <cdr:cxnSp macro="">
      <cdr:nvCxnSpPr>
        <cdr:cNvPr id="13" name="Straight Connector 12"/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5889625" y="8089900"/>
          <a:ext cx="209550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 algn="ctr">
          <a:solidFill>
            <a:srgbClr val="953735"/>
          </a:solidFill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0.81742</cdr:x>
      <cdr:y>0.26382</cdr:y>
    </cdr:from>
    <cdr:to>
      <cdr:x>0.86429</cdr:x>
      <cdr:y>0.26382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6156047" y="1058771"/>
          <a:ext cx="353004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0.18558</cdr:y>
    </cdr:from>
    <cdr:to>
      <cdr:x>0.9879</cdr:x>
      <cdr:y>0.33378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601" y="813307"/>
          <a:ext cx="965057" cy="616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Tantala Mechanical loss(aLIGO)</a:t>
          </a:r>
        </a:p>
      </cdr:txBody>
    </cdr:sp>
  </cdr:relSizeAnchor>
  <cdr:relSizeAnchor xmlns:cdr="http://schemas.openxmlformats.org/drawingml/2006/chartDrawing">
    <cdr:from>
      <cdr:x>0.86485</cdr:x>
      <cdr:y>0.36644</cdr:y>
    </cdr:from>
    <cdr:to>
      <cdr:x>0.9742</cdr:x>
      <cdr:y>0.54923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3720" y="1578230"/>
          <a:ext cx="798770" cy="658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As Deposited aSi</a:t>
          </a:r>
        </a:p>
      </cdr:txBody>
    </cdr:sp>
  </cdr:relSizeAnchor>
  <cdr:relSizeAnchor xmlns:cdr="http://schemas.openxmlformats.org/drawingml/2006/chartDrawing">
    <cdr:from>
      <cdr:x>0.87278</cdr:x>
      <cdr:y>0.74811</cdr:y>
    </cdr:from>
    <cdr:to>
      <cdr:x>0.99926</cdr:x>
      <cdr:y>0.96191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72980" y="3002296"/>
          <a:ext cx="952548" cy="85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As Deposited annealed at 400C for 1 hour</a:t>
          </a:r>
        </a:p>
      </cdr:txBody>
    </cdr:sp>
  </cdr:relSizeAnchor>
  <cdr:relSizeAnchor xmlns:cdr="http://schemas.openxmlformats.org/drawingml/2006/chartDrawing">
    <cdr:from>
      <cdr:x>0.76745</cdr:x>
      <cdr:y>0.4531</cdr:y>
    </cdr:from>
    <cdr:to>
      <cdr:x>0.85489</cdr:x>
      <cdr:y>0.4532</cdr:y>
    </cdr:to>
    <cdr:cxnSp macro="">
      <cdr:nvCxnSpPr>
        <cdr:cNvPr id="7" name="Straight Connector 6"/>
        <cdr:cNvCxnSpPr/>
      </cdr:nvCxnSpPr>
      <cdr:spPr bwMode="auto">
        <a:xfrm xmlns:a="http://schemas.openxmlformats.org/drawingml/2006/main" flipV="1">
          <a:off x="5123391" y="1891857"/>
          <a:ext cx="508729" cy="444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3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0.38605</cdr:x>
      <cdr:y>0.74571</cdr:y>
    </cdr:from>
    <cdr:to>
      <cdr:x>0.8405</cdr:x>
      <cdr:y>0.74764</cdr:y>
    </cdr:to>
    <cdr:cxnSp macro="">
      <cdr:nvCxnSpPr>
        <cdr:cNvPr id="11" name="Straight Connector 10"/>
        <cdr:cNvCxnSpPr/>
      </cdr:nvCxnSpPr>
      <cdr:spPr bwMode="auto">
        <a:xfrm xmlns:a="http://schemas.openxmlformats.org/drawingml/2006/main">
          <a:off x="2907388" y="2992688"/>
          <a:ext cx="3422529" cy="776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0.80842</cdr:x>
      <cdr:y>0.26382</cdr:y>
    </cdr:from>
    <cdr:to>
      <cdr:x>0.8553</cdr:x>
      <cdr:y>0.26382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6088314" y="1058771"/>
          <a:ext cx="353004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0.18558</cdr:y>
    </cdr:from>
    <cdr:to>
      <cdr:x>0.9879</cdr:x>
      <cdr:y>0.33378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601" y="813307"/>
          <a:ext cx="965057" cy="616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Tantala Mechanical loss(aLIGO)</a:t>
          </a:r>
        </a:p>
      </cdr:txBody>
    </cdr:sp>
  </cdr:relSizeAnchor>
  <cdr:relSizeAnchor xmlns:cdr="http://schemas.openxmlformats.org/drawingml/2006/chartDrawing">
    <cdr:from>
      <cdr:x>0.86333</cdr:x>
      <cdr:y>0.53589</cdr:y>
    </cdr:from>
    <cdr:to>
      <cdr:x>0.99716</cdr:x>
      <cdr:y>0.72646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01854" y="2150616"/>
          <a:ext cx="1007887" cy="7647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 dirty="0" err="1"/>
            <a:t>aSi</a:t>
          </a:r>
          <a:r>
            <a:rPr lang="en-GB" sz="1100" dirty="0"/>
            <a:t> Mechanical loss </a:t>
          </a:r>
          <a:r>
            <a:rPr lang="en-GB" sz="1100" dirty="0" smtClean="0"/>
            <a:t>200C deposition</a:t>
          </a:r>
          <a:endParaRPr lang="en-GB" sz="1100" dirty="0"/>
        </a:p>
      </cdr:txBody>
    </cdr:sp>
  </cdr:relSizeAnchor>
  <cdr:relSizeAnchor xmlns:cdr="http://schemas.openxmlformats.org/drawingml/2006/chartDrawing">
    <cdr:from>
      <cdr:x>0.86485</cdr:x>
      <cdr:y>0.36644</cdr:y>
    </cdr:from>
    <cdr:to>
      <cdr:x>0.9742</cdr:x>
      <cdr:y>0.54923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3720" y="1578230"/>
          <a:ext cx="798770" cy="658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As Deposited aSi</a:t>
          </a:r>
        </a:p>
      </cdr:txBody>
    </cdr:sp>
  </cdr:relSizeAnchor>
  <cdr:relSizeAnchor xmlns:cdr="http://schemas.openxmlformats.org/drawingml/2006/chartDrawing">
    <cdr:from>
      <cdr:x>0.87278</cdr:x>
      <cdr:y>0.74811</cdr:y>
    </cdr:from>
    <cdr:to>
      <cdr:x>0.99926</cdr:x>
      <cdr:y>0.96191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572980" y="3002296"/>
          <a:ext cx="952548" cy="85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As Deposited annealed at 400C for 1 hour</a:t>
          </a:r>
        </a:p>
      </cdr:txBody>
    </cdr:sp>
  </cdr:relSizeAnchor>
  <cdr:relSizeAnchor xmlns:cdr="http://schemas.openxmlformats.org/drawingml/2006/chartDrawing">
    <cdr:from>
      <cdr:x>0.76745</cdr:x>
      <cdr:y>0.4531</cdr:y>
    </cdr:from>
    <cdr:to>
      <cdr:x>0.85489</cdr:x>
      <cdr:y>0.4532</cdr:y>
    </cdr:to>
    <cdr:cxnSp macro="">
      <cdr:nvCxnSpPr>
        <cdr:cNvPr id="7" name="Straight Connector 6"/>
        <cdr:cNvCxnSpPr/>
      </cdr:nvCxnSpPr>
      <cdr:spPr bwMode="auto">
        <a:xfrm xmlns:a="http://schemas.openxmlformats.org/drawingml/2006/main" flipV="1">
          <a:off x="5123391" y="1891857"/>
          <a:ext cx="508729" cy="444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3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0.47023</cdr:x>
      <cdr:y>0.63645</cdr:y>
    </cdr:from>
    <cdr:to>
      <cdr:x>0.85489</cdr:x>
      <cdr:y>0.63645</cdr:y>
    </cdr:to>
    <cdr:cxnSp macro="">
      <cdr:nvCxnSpPr>
        <cdr:cNvPr id="9" name="Straight Connector 8"/>
        <cdr:cNvCxnSpPr/>
      </cdr:nvCxnSpPr>
      <cdr:spPr bwMode="auto">
        <a:xfrm xmlns:a="http://schemas.openxmlformats.org/drawingml/2006/main">
          <a:off x="3446011" y="2549477"/>
          <a:ext cx="2186108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tx2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0.38605</cdr:x>
      <cdr:y>0.74571</cdr:y>
    </cdr:from>
    <cdr:to>
      <cdr:x>0.8405</cdr:x>
      <cdr:y>0.74764</cdr:y>
    </cdr:to>
    <cdr:cxnSp macro="">
      <cdr:nvCxnSpPr>
        <cdr:cNvPr id="11" name="Straight Connector 10"/>
        <cdr:cNvCxnSpPr/>
      </cdr:nvCxnSpPr>
      <cdr:spPr bwMode="auto">
        <a:xfrm xmlns:a="http://schemas.openxmlformats.org/drawingml/2006/main">
          <a:off x="2907388" y="2992688"/>
          <a:ext cx="3422529" cy="776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0.80842</cdr:x>
      <cdr:y>0.26382</cdr:y>
    </cdr:from>
    <cdr:to>
      <cdr:x>0.8553</cdr:x>
      <cdr:y>0.26382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6088314" y="1058771"/>
          <a:ext cx="353004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0.84309</cdr:x>
      <cdr:y>0.18558</cdr:y>
    </cdr:from>
    <cdr:to>
      <cdr:x>0.9879</cdr:x>
      <cdr:y>0.33378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6601" y="813307"/>
          <a:ext cx="965057" cy="6161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Tantala Mechanical loss(aLIGO)</a:t>
          </a:r>
        </a:p>
      </cdr:txBody>
    </cdr:sp>
  </cdr:relSizeAnchor>
  <cdr:relSizeAnchor xmlns:cdr="http://schemas.openxmlformats.org/drawingml/2006/chartDrawing">
    <cdr:from>
      <cdr:x>0.8451</cdr:x>
      <cdr:y>0.54219</cdr:y>
    </cdr:from>
    <cdr:to>
      <cdr:x>0.97893</cdr:x>
      <cdr:y>0.73276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64544" y="2175928"/>
          <a:ext cx="1007877" cy="764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aSi Mechanical loss 200C</a:t>
          </a:r>
        </a:p>
      </cdr:txBody>
    </cdr:sp>
  </cdr:relSizeAnchor>
  <cdr:relSizeAnchor xmlns:cdr="http://schemas.openxmlformats.org/drawingml/2006/chartDrawing">
    <cdr:from>
      <cdr:x>0.86485</cdr:x>
      <cdr:y>0.36644</cdr:y>
    </cdr:from>
    <cdr:to>
      <cdr:x>0.9742</cdr:x>
      <cdr:y>0.54923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03720" y="1578230"/>
          <a:ext cx="798770" cy="6583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/>
            <a:t>As Deposited aSi</a:t>
          </a:r>
        </a:p>
      </cdr:txBody>
    </cdr:sp>
  </cdr:relSizeAnchor>
  <cdr:relSizeAnchor xmlns:cdr="http://schemas.openxmlformats.org/drawingml/2006/chartDrawing">
    <cdr:from>
      <cdr:x>0.85479</cdr:x>
      <cdr:y>0.69958</cdr:y>
    </cdr:from>
    <cdr:to>
      <cdr:x>0.98127</cdr:x>
      <cdr:y>0.91339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37513" y="2807562"/>
          <a:ext cx="952548" cy="8580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/>
            <a:t>As Deposited annealed at 400C for 1 hour</a:t>
          </a:r>
        </a:p>
      </cdr:txBody>
    </cdr:sp>
  </cdr:relSizeAnchor>
  <cdr:relSizeAnchor xmlns:cdr="http://schemas.openxmlformats.org/drawingml/2006/chartDrawing">
    <cdr:from>
      <cdr:x>0.76745</cdr:x>
      <cdr:y>0.4531</cdr:y>
    </cdr:from>
    <cdr:to>
      <cdr:x>0.85489</cdr:x>
      <cdr:y>0.4532</cdr:y>
    </cdr:to>
    <cdr:cxnSp macro="">
      <cdr:nvCxnSpPr>
        <cdr:cNvPr id="7" name="Straight Connector 6"/>
        <cdr:cNvCxnSpPr/>
      </cdr:nvCxnSpPr>
      <cdr:spPr bwMode="auto">
        <a:xfrm xmlns:a="http://schemas.openxmlformats.org/drawingml/2006/main" flipV="1">
          <a:off x="5123391" y="1891857"/>
          <a:ext cx="508729" cy="444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3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0.47023</cdr:x>
      <cdr:y>0.63645</cdr:y>
    </cdr:from>
    <cdr:to>
      <cdr:x>0.85489</cdr:x>
      <cdr:y>0.63645</cdr:y>
    </cdr:to>
    <cdr:cxnSp macro="">
      <cdr:nvCxnSpPr>
        <cdr:cNvPr id="9" name="Straight Connector 8"/>
        <cdr:cNvCxnSpPr/>
      </cdr:nvCxnSpPr>
      <cdr:spPr bwMode="auto">
        <a:xfrm xmlns:a="http://schemas.openxmlformats.org/drawingml/2006/main">
          <a:off x="3446011" y="2549477"/>
          <a:ext cx="2186108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tx2">
              <a:lumMod val="60000"/>
              <a:lumOff val="4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0.38605</cdr:x>
      <cdr:y>0.74571</cdr:y>
    </cdr:from>
    <cdr:to>
      <cdr:x>0.8405</cdr:x>
      <cdr:y>0.74764</cdr:y>
    </cdr:to>
    <cdr:cxnSp macro="">
      <cdr:nvCxnSpPr>
        <cdr:cNvPr id="11" name="Straight Connector 10"/>
        <cdr:cNvCxnSpPr/>
      </cdr:nvCxnSpPr>
      <cdr:spPr bwMode="auto">
        <a:xfrm xmlns:a="http://schemas.openxmlformats.org/drawingml/2006/main">
          <a:off x="2907388" y="2992688"/>
          <a:ext cx="3422529" cy="776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rgbClr val="7030A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0.80842</cdr:x>
      <cdr:y>0.26382</cdr:y>
    </cdr:from>
    <cdr:to>
      <cdr:x>0.8553</cdr:x>
      <cdr:y>0.26382</cdr:y>
    </cdr:to>
    <cdr:cxnSp macro="">
      <cdr:nvCxnSpPr>
        <cdr:cNvPr id="8" name="Straight Connector 7"/>
        <cdr:cNvCxnSpPr/>
      </cdr:nvCxnSpPr>
      <cdr:spPr bwMode="auto">
        <a:xfrm xmlns:a="http://schemas.openxmlformats.org/drawingml/2006/main">
          <a:off x="6088314" y="1058771"/>
          <a:ext cx="353004" cy="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9525" cap="flat" cmpd="sng" algn="ctr">
          <a:solidFill>
            <a:schemeClr val="accent6">
              <a:lumMod val="50000"/>
            </a:schemeClr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D4E30-7D65-1145-94B8-A73ECBEFEE03}" type="datetimeFigureOut">
              <a:rPr lang="en-US" smtClean="0"/>
              <a:t>24/05/16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3625-8F29-7347-B0C9-3BFCC6398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61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C54A5-5833-41F4-B7C7-4C6FD509F580}" type="datetimeFigureOut">
              <a:rPr lang="en-GB" smtClean="0"/>
              <a:pPr/>
              <a:t>24/05/16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E0FF3-2F54-4246-85A3-32A2455C55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17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D917F-319C-AC4B-A9D9-3624770532C9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87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E1C49-0BFF-BA41-9960-DA1935FB219D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36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49916-B7B1-1B45-86E2-5C8A986A75D2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69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37A19-E8BA-8548-A39C-16789BF54B32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398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1EACC-B39C-DF40-A54A-E4B98A8A7737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397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1CCD-34A4-C341-B147-E9D1C8A90CF6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67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2A768-598C-104B-8C5E-079139F2BA9B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13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B5B10-F9F9-8E4D-AC9B-EA364C442582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26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908B-6A0F-AA4D-A92D-925217AD9DA7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13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4CEEC-C48C-8D46-AE00-BAEA289C8992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19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4128-5F36-374F-885F-DF3B624E58FF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21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4EF21-0420-AC42-863E-7D48E5D6E84F}" type="datetime1">
              <a:rPr lang="en-GB" smtClean="0"/>
              <a:t>24/05/16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2280" y="65922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6DC3-511F-4C77-921E-FF712EE44D9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8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1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jpeg"/><Relationship Id="rId5" Type="http://schemas.microsoft.com/office/2007/relationships/hdphoto" Target="../media/hdphoto1.wdp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268761"/>
            <a:ext cx="8928992" cy="388843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pple Symbols"/>
                <a:cs typeface="Apple Symbols"/>
              </a:rPr>
              <a:t>	</a:t>
            </a:r>
            <a:r>
              <a:rPr lang="en-US" sz="3200" b="1" i="1" dirty="0">
                <a:latin typeface="Apple Symbols"/>
                <a:cs typeface="Apple Symbols"/>
              </a:rPr>
              <a:t>	Development of ultra-low optical and mechanical loss </a:t>
            </a:r>
            <a:r>
              <a:rPr lang="en-US" sz="3200" b="1" i="1" dirty="0" err="1">
                <a:latin typeface="Apple Symbols"/>
                <a:cs typeface="Apple Symbols"/>
              </a:rPr>
              <a:t>aSi</a:t>
            </a:r>
            <a:r>
              <a:rPr lang="en-US" sz="3200" b="1" i="1" dirty="0">
                <a:latin typeface="Apple Symbols"/>
                <a:cs typeface="Apple Symbols"/>
              </a:rPr>
              <a:t> coatings using novel ECR ion beam </a:t>
            </a:r>
            <a:r>
              <a:rPr lang="en-US" sz="3200" b="1" i="1" dirty="0" smtClean="0">
                <a:latin typeface="Apple Symbols"/>
                <a:cs typeface="Apple Symbols"/>
              </a:rPr>
              <a:t>deposition</a:t>
            </a:r>
            <a:br>
              <a:rPr lang="en-US" sz="3200" b="1" i="1" dirty="0" smtClean="0">
                <a:latin typeface="Apple Symbols"/>
                <a:cs typeface="Apple Symbols"/>
              </a:rPr>
            </a:br>
            <a:r>
              <a:rPr lang="en-US" sz="3200" b="1" i="1" dirty="0">
                <a:latin typeface="Apple Symbols"/>
                <a:cs typeface="Apple Symbols"/>
              </a:rPr>
              <a:t/>
            </a:r>
            <a:br>
              <a:rPr lang="en-US" sz="3200" b="1" i="1" dirty="0">
                <a:latin typeface="Apple Symbols"/>
                <a:cs typeface="Apple Symbols"/>
              </a:rPr>
            </a:br>
            <a:r>
              <a:rPr lang="en-US" sz="3200" b="1" i="1" dirty="0" smtClean="0">
                <a:latin typeface="Apple Symbols"/>
                <a:cs typeface="Apple Symbols"/>
              </a:rPr>
              <a:t>Optical </a:t>
            </a:r>
            <a:r>
              <a:rPr lang="en-US" sz="3200" b="1" i="1" dirty="0">
                <a:latin typeface="Apple Symbols"/>
                <a:cs typeface="Apple Symbols"/>
              </a:rPr>
              <a:t>absorption of amorphous silicon </a:t>
            </a:r>
            <a:r>
              <a:rPr lang="en-US" sz="3200" b="1" i="1" dirty="0" smtClean="0">
                <a:latin typeface="Apple Symbols"/>
                <a:cs typeface="Apple Symbols"/>
              </a:rPr>
              <a:t>coatings</a:t>
            </a:r>
            <a:br>
              <a:rPr lang="en-US" sz="3200" b="1" i="1" dirty="0" smtClean="0">
                <a:latin typeface="Apple Symbols"/>
                <a:cs typeface="Apple Symbols"/>
              </a:rPr>
            </a:br>
            <a:r>
              <a:rPr lang="en-US" sz="3200" b="1" i="1" dirty="0">
                <a:latin typeface="Apple Symbols"/>
                <a:cs typeface="Apple Symbols"/>
              </a:rPr>
              <a:t/>
            </a:r>
            <a:br>
              <a:rPr lang="en-US" sz="3200" b="1" i="1" dirty="0">
                <a:latin typeface="Apple Symbols"/>
                <a:cs typeface="Apple Symbols"/>
              </a:rPr>
            </a:br>
            <a:r>
              <a:rPr lang="en-US" sz="2400" b="1" dirty="0" smtClean="0">
                <a:latin typeface="Apple Symbols"/>
                <a:cs typeface="Apple Symbols"/>
              </a:rPr>
              <a:t>Stuart Reid / Iain Martin (UWS/GU)</a:t>
            </a:r>
            <a:endParaRPr lang="en-GB" sz="2400" b="1" dirty="0">
              <a:latin typeface="Apple Symbols"/>
              <a:cs typeface="Apple Symbol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896544"/>
            <a:ext cx="8856984" cy="1844824"/>
          </a:xfrm>
        </p:spPr>
        <p:txBody>
          <a:bodyPr>
            <a:normAutofit fontScale="77500" lnSpcReduction="20000"/>
          </a:bodyPr>
          <a:lstStyle/>
          <a:p>
            <a:endParaRPr lang="en-GB" sz="2400" dirty="0" smtClean="0">
              <a:solidFill>
                <a:schemeClr val="tx1"/>
              </a:solidFill>
              <a:latin typeface="Apple Symbols"/>
              <a:cs typeface="Apple Symbols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Ross 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Birney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 1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, Des Gibson</a:t>
            </a:r>
            <a:r>
              <a:rPr lang="en-US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, Jim Hough</a:t>
            </a:r>
            <a:r>
              <a:rPr lang="en-US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, Sean 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MacFoy</a:t>
            </a:r>
            <a:r>
              <a:rPr lang="en-US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, Iain Martin</a:t>
            </a:r>
            <a:r>
              <a:rPr lang="en-US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, Peter Murray</a:t>
            </a:r>
            <a:r>
              <a:rPr lang="en-US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, Stuart 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Reid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 1</a:t>
            </a:r>
            <a:r>
              <a:rPr lang="en-GB" sz="2400" b="1" dirty="0">
                <a:solidFill>
                  <a:srgbClr val="000000"/>
                </a:solidFill>
                <a:latin typeface="Apple Symbols"/>
                <a:cs typeface="Apple Symbols"/>
              </a:rPr>
              <a:t>, Raymond Robie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GB" sz="2400" b="1" dirty="0">
                <a:solidFill>
                  <a:srgbClr val="000000"/>
                </a:solidFill>
                <a:latin typeface="Apple Symbols"/>
                <a:cs typeface="Apple Symbols"/>
              </a:rPr>
              <a:t>, Sheila Rowan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GB" sz="2400" b="1" dirty="0">
                <a:solidFill>
                  <a:srgbClr val="000000"/>
                </a:solidFill>
                <a:latin typeface="Apple Symbols"/>
                <a:cs typeface="Apple Symbols"/>
              </a:rPr>
              <a:t>, Jessica Steinlechner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GB" sz="2400" b="1" dirty="0">
                <a:solidFill>
                  <a:srgbClr val="000000"/>
                </a:solidFill>
                <a:latin typeface="Apple Symbols"/>
                <a:cs typeface="Apple Symbols"/>
              </a:rPr>
              <a:t>, </a:t>
            </a:r>
            <a:r>
              <a:rPr lang="en-GB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Simon Tait</a:t>
            </a:r>
            <a:r>
              <a:rPr lang="en-GB" sz="2400" b="1" baseline="30000" dirty="0" smtClean="0">
                <a:solidFill>
                  <a:srgbClr val="000000"/>
                </a:solidFill>
                <a:latin typeface="Apple Symbols"/>
                <a:cs typeface="Apple Symbols"/>
              </a:rPr>
              <a:t>1</a:t>
            </a:r>
            <a:r>
              <a:rPr lang="en-GB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, Zeno Tornasi</a:t>
            </a:r>
            <a:r>
              <a:rPr lang="en-GB" sz="2400" b="1" baseline="30000" dirty="0" smtClean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pple Symbols"/>
                <a:cs typeface="Apple Symbols"/>
              </a:rPr>
              <a:t>, David </a:t>
            </a:r>
            <a:r>
              <a:rPr lang="en-US" sz="2400" b="1" dirty="0">
                <a:solidFill>
                  <a:srgbClr val="000000"/>
                </a:solidFill>
                <a:latin typeface="Apple Symbols"/>
                <a:cs typeface="Apple Symbols"/>
              </a:rPr>
              <a:t>Vine</a:t>
            </a:r>
            <a:r>
              <a:rPr lang="en-GB" sz="2400" b="1" baseline="30000" dirty="0">
                <a:solidFill>
                  <a:srgbClr val="000000"/>
                </a:solidFill>
                <a:latin typeface="Apple Symbols"/>
                <a:cs typeface="Apple Symbols"/>
              </a:rPr>
              <a:t>1</a:t>
            </a:r>
            <a:endParaRPr lang="en-GB" sz="2400" b="1" dirty="0">
              <a:solidFill>
                <a:srgbClr val="000000"/>
              </a:solidFill>
              <a:latin typeface="Apple Symbols"/>
              <a:cs typeface="Apple Symbols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endParaRPr lang="en-GB" sz="1600" i="1" baseline="30000" dirty="0" smtClean="0">
              <a:solidFill>
                <a:srgbClr val="000000"/>
              </a:solidFill>
              <a:latin typeface="Apple Symbols"/>
              <a:cs typeface="Apple Symbols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r>
              <a:rPr lang="en-GB" sz="1600" i="1" baseline="30000" dirty="0" smtClean="0">
                <a:solidFill>
                  <a:srgbClr val="000000"/>
                </a:solidFill>
                <a:latin typeface="Apple Symbols"/>
                <a:cs typeface="Apple Symbols"/>
              </a:rPr>
              <a:t>1</a:t>
            </a:r>
            <a:r>
              <a:rPr lang="en-GB" sz="1600" i="1" dirty="0" smtClean="0">
                <a:solidFill>
                  <a:srgbClr val="000000"/>
                </a:solidFill>
                <a:latin typeface="Apple Symbols"/>
                <a:cs typeface="Apple Symbols"/>
              </a:rPr>
              <a:t>SUPA</a:t>
            </a:r>
            <a:r>
              <a:rPr lang="en-GB" sz="1600" i="1" dirty="0">
                <a:solidFill>
                  <a:srgbClr val="000000"/>
                </a:solidFill>
                <a:latin typeface="Apple Symbols"/>
                <a:cs typeface="Apple Symbols"/>
              </a:rPr>
              <a:t>, Institute of Thin Films, Sensors and Imaging, University of the West of Scotland</a:t>
            </a:r>
            <a:r>
              <a:rPr lang="en-GB" sz="1600" i="1" dirty="0" smtClean="0">
                <a:solidFill>
                  <a:srgbClr val="000000"/>
                </a:solidFill>
                <a:latin typeface="Apple Symbols"/>
                <a:cs typeface="Apple Symbols"/>
              </a:rPr>
              <a:t>,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</a:tabLst>
              <a:defRPr/>
            </a:pPr>
            <a:r>
              <a:rPr lang="en-GB" sz="1600" i="1" baseline="30000" dirty="0" smtClean="0">
                <a:solidFill>
                  <a:srgbClr val="000000"/>
                </a:solidFill>
                <a:latin typeface="Apple Symbols"/>
                <a:cs typeface="Apple Symbols"/>
              </a:rPr>
              <a:t>2</a:t>
            </a:r>
            <a:r>
              <a:rPr lang="en-GB" sz="1600" i="1" dirty="0" smtClean="0">
                <a:solidFill>
                  <a:srgbClr val="000000"/>
                </a:solidFill>
                <a:latin typeface="Apple Symbols"/>
                <a:cs typeface="Apple Symbols"/>
              </a:rPr>
              <a:t>SUPA</a:t>
            </a:r>
            <a:r>
              <a:rPr lang="en-GB" sz="1600" i="1" dirty="0">
                <a:solidFill>
                  <a:srgbClr val="000000"/>
                </a:solidFill>
                <a:latin typeface="Apple Symbols"/>
                <a:cs typeface="Apple Symbols"/>
              </a:rPr>
              <a:t>, Institute for Gravitational Research, University of Glasgow</a:t>
            </a:r>
          </a:p>
          <a:p>
            <a:endParaRPr lang="is-IS" sz="2000" b="1" dirty="0" smtClean="0"/>
          </a:p>
          <a:p>
            <a:r>
              <a:rPr lang="is-IS" sz="2000" b="1" dirty="0" smtClean="0"/>
              <a:t>LIGO</a:t>
            </a:r>
            <a:r>
              <a:rPr lang="is-IS" sz="2000" b="1" dirty="0"/>
              <a:t>-G1601200</a:t>
            </a:r>
            <a:endParaRPr lang="en-GB" sz="2200" dirty="0" smtClean="0">
              <a:solidFill>
                <a:schemeClr val="tx1"/>
              </a:solidFill>
              <a:latin typeface="Apple Symbols"/>
              <a:cs typeface="Apple Symbol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28896"/>
            <a:ext cx="4212815" cy="62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547664" y="5013176"/>
            <a:ext cx="60486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>
                <a:latin typeface="Apple Symbols"/>
                <a:cs typeface="Apple Symbols"/>
              </a:rPr>
              <a:pPr/>
              <a:t>1</a:t>
            </a:fld>
            <a:endParaRPr lang="en-GB" dirty="0">
              <a:latin typeface="Apple Symbols"/>
              <a:cs typeface="Apple Symbol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16631"/>
            <a:ext cx="2736304" cy="84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Development of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10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3" name="Picture 2" descr="8d863028-052e-42d2-b233-e8021245148a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2"/>
          <a:stretch/>
        </p:blipFill>
        <p:spPr>
          <a:xfrm>
            <a:off x="0" y="1124744"/>
            <a:ext cx="9180512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cb28e2c-4d69-49a5-8c9a-9d4492ab4a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34734"/>
            <a:ext cx="5400600" cy="4050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Development of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11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2186" b="19231"/>
          <a:stretch/>
        </p:blipFill>
        <p:spPr>
          <a:xfrm>
            <a:off x="4162836" y="3140968"/>
            <a:ext cx="4956606" cy="352839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971600" y="3140968"/>
            <a:ext cx="2088232" cy="0"/>
          </a:xfrm>
          <a:prstGeom prst="line">
            <a:avLst/>
          </a:prstGeom>
          <a:ln w="5715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555776" y="3140968"/>
            <a:ext cx="504056" cy="648072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2915816" y="3140968"/>
            <a:ext cx="144016" cy="720080"/>
          </a:xfrm>
          <a:prstGeom prst="line">
            <a:avLst/>
          </a:prstGeom>
          <a:ln w="2857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267744" y="3140968"/>
            <a:ext cx="792088" cy="504056"/>
          </a:xfrm>
          <a:prstGeom prst="line">
            <a:avLst/>
          </a:prstGeom>
          <a:ln w="2857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059832" y="3140968"/>
            <a:ext cx="144016" cy="792088"/>
          </a:xfrm>
          <a:prstGeom prst="line">
            <a:avLst/>
          </a:prstGeom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1907704" y="3140968"/>
            <a:ext cx="1152128" cy="504056"/>
          </a:xfrm>
          <a:prstGeom prst="line">
            <a:avLst/>
          </a:prstGeom>
          <a:ln w="12700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84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Absorption measurements - Glasgow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12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981075" y="1772939"/>
            <a:ext cx="7046913" cy="3113086"/>
            <a:chOff x="618" y="1405"/>
            <a:chExt cx="4439" cy="1961"/>
          </a:xfrm>
        </p:grpSpPr>
        <p:sp>
          <p:nvSpPr>
            <p:cNvPr id="10" name="Line 27"/>
            <p:cNvSpPr>
              <a:spLocks noChangeShapeType="1"/>
            </p:cNvSpPr>
            <p:nvPr/>
          </p:nvSpPr>
          <p:spPr bwMode="auto">
            <a:xfrm flipV="1">
              <a:off x="618" y="1704"/>
              <a:ext cx="2946" cy="1662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>
                <a:latin typeface="+mn-lt"/>
              </a:endParaRP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3675" y="1405"/>
              <a:ext cx="1382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800" dirty="0">
                  <a:latin typeface="+mn-lt"/>
                </a:rPr>
                <a:t>Pump </a:t>
              </a:r>
              <a:r>
                <a:rPr lang="en-GB" altLang="en-US" sz="1800" dirty="0" smtClean="0">
                  <a:latin typeface="+mn-lt"/>
                </a:rPr>
                <a:t>beam,</a:t>
              </a:r>
              <a:br>
                <a:rPr lang="en-GB" altLang="en-US" sz="1800" dirty="0" smtClean="0">
                  <a:latin typeface="+mn-lt"/>
                </a:rPr>
              </a:br>
              <a:r>
                <a:rPr lang="en-GB" altLang="en-US" sz="1800" dirty="0" smtClean="0">
                  <a:latin typeface="+mn-lt"/>
                </a:rPr>
                <a:t>1550 </a:t>
              </a:r>
              <a:r>
                <a:rPr lang="en-GB" altLang="en-US" sz="1800" dirty="0">
                  <a:latin typeface="+mn-lt"/>
                </a:rPr>
                <a:t>nm</a:t>
              </a:r>
            </a:p>
          </p:txBody>
        </p: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23850" y="3790657"/>
            <a:ext cx="8458200" cy="922339"/>
            <a:chOff x="204" y="2676"/>
            <a:chExt cx="5328" cy="581"/>
          </a:xfrm>
        </p:grpSpPr>
        <p:sp>
          <p:nvSpPr>
            <p:cNvPr id="13" name="Line 28"/>
            <p:cNvSpPr>
              <a:spLocks noChangeShapeType="1"/>
            </p:cNvSpPr>
            <p:nvPr/>
          </p:nvSpPr>
          <p:spPr bwMode="auto">
            <a:xfrm>
              <a:off x="204" y="2676"/>
              <a:ext cx="478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>
                <a:latin typeface="+mn-lt"/>
              </a:endParaRPr>
            </a:p>
          </p:txBody>
        </p:sp>
        <p:sp>
          <p:nvSpPr>
            <p:cNvPr id="14" name="Text Box 33"/>
            <p:cNvSpPr txBox="1">
              <a:spLocks noChangeArrowheads="1"/>
            </p:cNvSpPr>
            <p:nvPr/>
          </p:nvSpPr>
          <p:spPr bwMode="auto">
            <a:xfrm>
              <a:off x="4150" y="2763"/>
              <a:ext cx="1382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800" dirty="0">
                  <a:latin typeface="+mn-lt"/>
                </a:rPr>
                <a:t>Probe </a:t>
              </a:r>
              <a:r>
                <a:rPr lang="en-GB" altLang="en-US" sz="1800" dirty="0" smtClean="0">
                  <a:latin typeface="+mn-lt"/>
                </a:rPr>
                <a:t>beam,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1800" dirty="0" smtClean="0">
                  <a:latin typeface="+mn-lt"/>
                </a:rPr>
                <a:t>1620 </a:t>
              </a:r>
              <a:r>
                <a:rPr lang="en-GB" altLang="en-US" sz="1800" dirty="0">
                  <a:latin typeface="+mn-lt"/>
                </a:rPr>
                <a:t>nm</a:t>
              </a:r>
            </a:p>
          </p:txBody>
        </p:sp>
      </p:grpSp>
      <p:sp>
        <p:nvSpPr>
          <p:cNvPr id="16" name="AutoShape 35"/>
          <p:cNvSpPr>
            <a:spLocks noChangeArrowheads="1"/>
          </p:cNvSpPr>
          <p:nvPr/>
        </p:nvSpPr>
        <p:spPr bwMode="auto">
          <a:xfrm rot="5400000">
            <a:off x="858391" y="4777705"/>
            <a:ext cx="323850" cy="762000"/>
          </a:xfrm>
          <a:prstGeom prst="can">
            <a:avLst>
              <a:gd name="adj" fmla="val 58824"/>
            </a:avLst>
          </a:prstGeom>
          <a:solidFill>
            <a:srgbClr val="80808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pic>
        <p:nvPicPr>
          <p:cNvPr id="17" name="Picture 34" descr="10slot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6" y="4406230"/>
            <a:ext cx="82867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1"/>
          <p:cNvSpPr>
            <a:spLocks noChangeArrowheads="1"/>
          </p:cNvSpPr>
          <p:nvPr/>
        </p:nvSpPr>
        <p:spPr bwMode="auto">
          <a:xfrm rot="5400000">
            <a:off x="1982341" y="2901280"/>
            <a:ext cx="1943100" cy="2114550"/>
          </a:xfrm>
          <a:prstGeom prst="can">
            <a:avLst>
              <a:gd name="adj" fmla="val 27206"/>
            </a:avLst>
          </a:prstGeom>
          <a:solidFill>
            <a:schemeClr val="accent1">
              <a:alpha val="3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1" name="AutoShape 36"/>
          <p:cNvSpPr>
            <a:spLocks noChangeArrowheads="1"/>
          </p:cNvSpPr>
          <p:nvPr/>
        </p:nvSpPr>
        <p:spPr bwMode="auto">
          <a:xfrm flipH="1">
            <a:off x="7935466" y="3120355"/>
            <a:ext cx="809625" cy="16764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2" name="Oval 37"/>
          <p:cNvSpPr>
            <a:spLocks noChangeArrowheads="1"/>
          </p:cNvSpPr>
          <p:nvPr/>
        </p:nvSpPr>
        <p:spPr bwMode="auto">
          <a:xfrm>
            <a:off x="7935466" y="3672805"/>
            <a:ext cx="200025" cy="3524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3" name="Oval 38"/>
          <p:cNvSpPr>
            <a:spLocks noChangeArrowheads="1"/>
          </p:cNvSpPr>
          <p:nvPr/>
        </p:nvSpPr>
        <p:spPr bwMode="auto">
          <a:xfrm>
            <a:off x="7989441" y="3783930"/>
            <a:ext cx="76200" cy="114300"/>
          </a:xfrm>
          <a:prstGeom prst="ellipse">
            <a:avLst/>
          </a:prstGeom>
          <a:solidFill>
            <a:srgbClr val="333333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4" name="AutoShape 39"/>
          <p:cNvSpPr>
            <a:spLocks noChangeArrowheads="1"/>
          </p:cNvSpPr>
          <p:nvPr/>
        </p:nvSpPr>
        <p:spPr bwMode="auto">
          <a:xfrm>
            <a:off x="3925441" y="5292055"/>
            <a:ext cx="3648075" cy="657225"/>
          </a:xfrm>
          <a:prstGeom prst="beve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5" name="Rectangle 40"/>
          <p:cNvSpPr>
            <a:spLocks noChangeArrowheads="1"/>
          </p:cNvSpPr>
          <p:nvPr/>
        </p:nvSpPr>
        <p:spPr bwMode="auto">
          <a:xfrm>
            <a:off x="5068441" y="5425405"/>
            <a:ext cx="485775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6" name="Freeform 41"/>
          <p:cNvSpPr>
            <a:spLocks/>
          </p:cNvSpPr>
          <p:nvPr/>
        </p:nvSpPr>
        <p:spPr bwMode="auto">
          <a:xfrm>
            <a:off x="5125591" y="5558755"/>
            <a:ext cx="342900" cy="47625"/>
          </a:xfrm>
          <a:custGeom>
            <a:avLst/>
            <a:gdLst>
              <a:gd name="T0" fmla="*/ 0 w 216"/>
              <a:gd name="T1" fmla="*/ 30 h 30"/>
              <a:gd name="T2" fmla="*/ 36 w 216"/>
              <a:gd name="T3" fmla="*/ 12 h 30"/>
              <a:gd name="T4" fmla="*/ 72 w 216"/>
              <a:gd name="T5" fmla="*/ 6 h 30"/>
              <a:gd name="T6" fmla="*/ 114 w 216"/>
              <a:gd name="T7" fmla="*/ 0 h 30"/>
              <a:gd name="T8" fmla="*/ 180 w 216"/>
              <a:gd name="T9" fmla="*/ 6 h 30"/>
              <a:gd name="T10" fmla="*/ 216 w 216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" h="30">
                <a:moveTo>
                  <a:pt x="0" y="30"/>
                </a:moveTo>
                <a:cubicBezTo>
                  <a:pt x="12" y="23"/>
                  <a:pt x="24" y="16"/>
                  <a:pt x="36" y="12"/>
                </a:cubicBezTo>
                <a:cubicBezTo>
                  <a:pt x="48" y="8"/>
                  <a:pt x="59" y="8"/>
                  <a:pt x="72" y="6"/>
                </a:cubicBezTo>
                <a:cubicBezTo>
                  <a:pt x="85" y="4"/>
                  <a:pt x="96" y="0"/>
                  <a:pt x="114" y="0"/>
                </a:cubicBezTo>
                <a:cubicBezTo>
                  <a:pt x="132" y="0"/>
                  <a:pt x="163" y="1"/>
                  <a:pt x="180" y="6"/>
                </a:cubicBezTo>
                <a:cubicBezTo>
                  <a:pt x="197" y="11"/>
                  <a:pt x="206" y="20"/>
                  <a:pt x="216" y="3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>
              <a:latin typeface="+mn-lt"/>
            </a:endParaRPr>
          </a:p>
        </p:txBody>
      </p:sp>
      <p:sp>
        <p:nvSpPr>
          <p:cNvPr id="27" name="Line 42"/>
          <p:cNvSpPr>
            <a:spLocks noChangeShapeType="1"/>
          </p:cNvSpPr>
          <p:nvPr/>
        </p:nvSpPr>
        <p:spPr bwMode="auto">
          <a:xfrm flipV="1">
            <a:off x="5287516" y="5492080"/>
            <a:ext cx="11430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>
              <a:latin typeface="+mn-lt"/>
            </a:endParaRPr>
          </a:p>
        </p:txBody>
      </p:sp>
      <p:sp>
        <p:nvSpPr>
          <p:cNvPr id="28" name="Rectangle 43"/>
          <p:cNvSpPr>
            <a:spLocks noChangeArrowheads="1"/>
          </p:cNvSpPr>
          <p:nvPr/>
        </p:nvSpPr>
        <p:spPr bwMode="auto">
          <a:xfrm>
            <a:off x="5912991" y="5431755"/>
            <a:ext cx="485775" cy="266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29" name="Freeform 44"/>
          <p:cNvSpPr>
            <a:spLocks/>
          </p:cNvSpPr>
          <p:nvPr/>
        </p:nvSpPr>
        <p:spPr bwMode="auto">
          <a:xfrm>
            <a:off x="5970141" y="5565105"/>
            <a:ext cx="342900" cy="47625"/>
          </a:xfrm>
          <a:custGeom>
            <a:avLst/>
            <a:gdLst>
              <a:gd name="T0" fmla="*/ 0 w 216"/>
              <a:gd name="T1" fmla="*/ 30 h 30"/>
              <a:gd name="T2" fmla="*/ 36 w 216"/>
              <a:gd name="T3" fmla="*/ 12 h 30"/>
              <a:gd name="T4" fmla="*/ 72 w 216"/>
              <a:gd name="T5" fmla="*/ 6 h 30"/>
              <a:gd name="T6" fmla="*/ 114 w 216"/>
              <a:gd name="T7" fmla="*/ 0 h 30"/>
              <a:gd name="T8" fmla="*/ 180 w 216"/>
              <a:gd name="T9" fmla="*/ 6 h 30"/>
              <a:gd name="T10" fmla="*/ 216 w 216"/>
              <a:gd name="T1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" h="30">
                <a:moveTo>
                  <a:pt x="0" y="30"/>
                </a:moveTo>
                <a:cubicBezTo>
                  <a:pt x="12" y="23"/>
                  <a:pt x="24" y="16"/>
                  <a:pt x="36" y="12"/>
                </a:cubicBezTo>
                <a:cubicBezTo>
                  <a:pt x="48" y="8"/>
                  <a:pt x="59" y="8"/>
                  <a:pt x="72" y="6"/>
                </a:cubicBezTo>
                <a:cubicBezTo>
                  <a:pt x="85" y="4"/>
                  <a:pt x="96" y="0"/>
                  <a:pt x="114" y="0"/>
                </a:cubicBezTo>
                <a:cubicBezTo>
                  <a:pt x="132" y="0"/>
                  <a:pt x="163" y="1"/>
                  <a:pt x="180" y="6"/>
                </a:cubicBezTo>
                <a:cubicBezTo>
                  <a:pt x="197" y="11"/>
                  <a:pt x="206" y="20"/>
                  <a:pt x="216" y="3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>
              <a:latin typeface="+mn-lt"/>
            </a:endParaRPr>
          </a:p>
        </p:txBody>
      </p:sp>
      <p:sp>
        <p:nvSpPr>
          <p:cNvPr id="30" name="Line 45"/>
          <p:cNvSpPr>
            <a:spLocks noChangeShapeType="1"/>
          </p:cNvSpPr>
          <p:nvPr/>
        </p:nvSpPr>
        <p:spPr bwMode="auto">
          <a:xfrm flipV="1">
            <a:off x="6132066" y="5498430"/>
            <a:ext cx="114300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1800">
              <a:latin typeface="+mn-lt"/>
            </a:endParaRPr>
          </a:p>
        </p:txBody>
      </p:sp>
      <p:sp>
        <p:nvSpPr>
          <p:cNvPr id="31" name="Rectangle 46"/>
          <p:cNvSpPr>
            <a:spLocks noChangeArrowheads="1"/>
          </p:cNvSpPr>
          <p:nvPr/>
        </p:nvSpPr>
        <p:spPr bwMode="auto">
          <a:xfrm>
            <a:off x="6725791" y="5425405"/>
            <a:ext cx="619125" cy="333375"/>
          </a:xfrm>
          <a:prstGeom prst="rect">
            <a:avLst/>
          </a:prstGeom>
          <a:solidFill>
            <a:srgbClr val="C0C0C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32" name="Oval 47"/>
          <p:cNvSpPr>
            <a:spLocks noChangeArrowheads="1"/>
          </p:cNvSpPr>
          <p:nvPr/>
        </p:nvSpPr>
        <p:spPr bwMode="auto">
          <a:xfrm>
            <a:off x="7049641" y="5501605"/>
            <a:ext cx="174625" cy="1555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33" name="Oval 48"/>
          <p:cNvSpPr>
            <a:spLocks noChangeArrowheads="1"/>
          </p:cNvSpPr>
          <p:nvPr/>
        </p:nvSpPr>
        <p:spPr bwMode="auto">
          <a:xfrm>
            <a:off x="4220716" y="5482555"/>
            <a:ext cx="88900" cy="88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sp>
        <p:nvSpPr>
          <p:cNvPr id="34" name="Oval 49"/>
          <p:cNvSpPr>
            <a:spLocks noChangeArrowheads="1"/>
          </p:cNvSpPr>
          <p:nvPr/>
        </p:nvSpPr>
        <p:spPr bwMode="auto">
          <a:xfrm>
            <a:off x="4227066" y="5698455"/>
            <a:ext cx="88900" cy="889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800">
              <a:latin typeface="+mn-lt"/>
            </a:endParaRPr>
          </a:p>
        </p:txBody>
      </p:sp>
      <p:cxnSp>
        <p:nvCxnSpPr>
          <p:cNvPr id="35" name="AutoShape 52"/>
          <p:cNvCxnSpPr>
            <a:cxnSpLocks noChangeShapeType="1"/>
            <a:stCxn id="16" idx="3"/>
            <a:endCxn id="32" idx="4"/>
          </p:cNvCxnSpPr>
          <p:nvPr/>
        </p:nvCxnSpPr>
        <p:spPr bwMode="auto">
          <a:xfrm rot="10800000" flipH="1" flipV="1">
            <a:off x="639316" y="5158705"/>
            <a:ext cx="6497638" cy="498475"/>
          </a:xfrm>
          <a:prstGeom prst="bentConnector4">
            <a:avLst>
              <a:gd name="adj1" fmla="val -3519"/>
              <a:gd name="adj2" fmla="val 19171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AutoShape 53"/>
          <p:cNvCxnSpPr>
            <a:cxnSpLocks noChangeShapeType="1"/>
            <a:stCxn id="21" idx="3"/>
            <a:endCxn id="33" idx="0"/>
          </p:cNvCxnSpPr>
          <p:nvPr/>
        </p:nvCxnSpPr>
        <p:spPr bwMode="auto">
          <a:xfrm rot="5400000">
            <a:off x="6009829" y="3052092"/>
            <a:ext cx="685800" cy="41751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 Box 54"/>
          <p:cNvSpPr txBox="1">
            <a:spLocks noChangeArrowheads="1"/>
          </p:cNvSpPr>
          <p:nvPr/>
        </p:nvSpPr>
        <p:spPr bwMode="auto">
          <a:xfrm>
            <a:off x="4985891" y="4716125"/>
            <a:ext cx="2193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>
                <a:latin typeface="+mn-lt"/>
              </a:rPr>
              <a:t>Lock-in amplifier</a:t>
            </a:r>
          </a:p>
        </p:txBody>
      </p:sp>
      <p:sp>
        <p:nvSpPr>
          <p:cNvPr id="38" name="Text Box 56"/>
          <p:cNvSpPr txBox="1">
            <a:spLocks noChangeArrowheads="1"/>
          </p:cNvSpPr>
          <p:nvPr/>
        </p:nvSpPr>
        <p:spPr bwMode="auto">
          <a:xfrm>
            <a:off x="2211760" y="2994943"/>
            <a:ext cx="10896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>
                <a:latin typeface="+mn-lt"/>
              </a:rPr>
              <a:t>sample</a:t>
            </a:r>
          </a:p>
        </p:txBody>
      </p:sp>
      <p:sp>
        <p:nvSpPr>
          <p:cNvPr id="39" name="Text Box 57"/>
          <p:cNvSpPr txBox="1">
            <a:spLocks noChangeArrowheads="1"/>
          </p:cNvSpPr>
          <p:nvPr/>
        </p:nvSpPr>
        <p:spPr bwMode="auto">
          <a:xfrm>
            <a:off x="7477447" y="2709193"/>
            <a:ext cx="1152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>
                <a:latin typeface="+mn-lt"/>
              </a:rPr>
              <a:t>detector</a:t>
            </a:r>
          </a:p>
        </p:txBody>
      </p:sp>
      <p:sp>
        <p:nvSpPr>
          <p:cNvPr id="40" name="Text Box 58"/>
          <p:cNvSpPr txBox="1">
            <a:spLocks noChangeArrowheads="1"/>
          </p:cNvSpPr>
          <p:nvPr/>
        </p:nvSpPr>
        <p:spPr bwMode="auto">
          <a:xfrm>
            <a:off x="261391" y="1609636"/>
            <a:ext cx="4886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1200" dirty="0" smtClean="0">
                <a:latin typeface="+mn-lt"/>
              </a:rPr>
              <a:t>A. </a:t>
            </a:r>
            <a:r>
              <a:rPr lang="en-GB" altLang="en-US" sz="1200" dirty="0" err="1" smtClean="0">
                <a:latin typeface="+mn-lt"/>
              </a:rPr>
              <a:t>Alexandrovski</a:t>
            </a:r>
            <a:r>
              <a:rPr lang="en-GB" altLang="en-US" sz="1200" dirty="0" smtClean="0">
                <a:latin typeface="+mn-lt"/>
              </a:rPr>
              <a:t> et al. </a:t>
            </a:r>
            <a:r>
              <a:rPr lang="en-GB" altLang="en-US" sz="1200" i="1" dirty="0" smtClean="0">
                <a:latin typeface="+mn-lt"/>
              </a:rPr>
              <a:t>Proc</a:t>
            </a:r>
            <a:r>
              <a:rPr lang="en-GB" altLang="en-US" sz="1200" i="1" dirty="0">
                <a:latin typeface="+mn-lt"/>
              </a:rPr>
              <a:t>. SPIE</a:t>
            </a:r>
            <a:r>
              <a:rPr lang="en-GB" altLang="en-US" sz="1200" dirty="0">
                <a:latin typeface="+mn-lt"/>
              </a:rPr>
              <a:t> 3610, Laser Material Crystal Growth and Nonlinear Materials and Devices, 44 (May 26, 1999); </a:t>
            </a: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51520" y="1268760"/>
            <a:ext cx="50782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 smtClean="0">
                <a:latin typeface="+mn-lt"/>
              </a:rPr>
              <a:t>Photo-thermal </a:t>
            </a:r>
            <a:r>
              <a:rPr lang="en-GB" altLang="en-US" sz="1800" dirty="0" err="1" smtClean="0">
                <a:latin typeface="+mn-lt"/>
              </a:rPr>
              <a:t>commonpath</a:t>
            </a:r>
            <a:r>
              <a:rPr lang="en-GB" altLang="en-US" sz="1800" dirty="0" smtClean="0">
                <a:latin typeface="+mn-lt"/>
              </a:rPr>
              <a:t> interferometry (PCI)</a:t>
            </a:r>
            <a:endParaRPr lang="en-GB" altLang="en-US" sz="1800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6488668"/>
            <a:ext cx="4181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Slides courtesy of J. </a:t>
            </a:r>
            <a:r>
              <a:rPr lang="en-US" sz="1600" i="1" dirty="0" err="1" smtClean="0"/>
              <a:t>Steinlechner</a:t>
            </a:r>
            <a:r>
              <a:rPr lang="en-US" sz="1600" i="1" dirty="0" smtClean="0"/>
              <a:t> (IGR, Glasgow)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8861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Absorption measurements - Glasgow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13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57" name="Group 3"/>
          <p:cNvGrpSpPr>
            <a:grpSpLocks/>
          </p:cNvGrpSpPr>
          <p:nvPr/>
        </p:nvGrpSpPr>
        <p:grpSpPr bwMode="auto">
          <a:xfrm rot="-1925224">
            <a:off x="1190625" y="2705596"/>
            <a:ext cx="3968750" cy="1885950"/>
            <a:chOff x="750" y="2002"/>
            <a:chExt cx="2500" cy="1188"/>
          </a:xfrm>
        </p:grpSpPr>
        <p:sp>
          <p:nvSpPr>
            <p:cNvPr id="58" name="Freeform 4"/>
            <p:cNvSpPr>
              <a:spLocks/>
            </p:cNvSpPr>
            <p:nvPr/>
          </p:nvSpPr>
          <p:spPr bwMode="auto">
            <a:xfrm>
              <a:off x="775" y="2002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flipV="1">
              <a:off x="750" y="2691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0" name="Group 30"/>
          <p:cNvGrpSpPr>
            <a:grpSpLocks/>
          </p:cNvGrpSpPr>
          <p:nvPr/>
        </p:nvGrpSpPr>
        <p:grpSpPr bwMode="auto">
          <a:xfrm>
            <a:off x="571500" y="2880221"/>
            <a:ext cx="6864350" cy="1778000"/>
            <a:chOff x="360" y="2112"/>
            <a:chExt cx="4324" cy="1120"/>
          </a:xfrm>
        </p:grpSpPr>
        <p:sp>
          <p:nvSpPr>
            <p:cNvPr id="61" name="Freeform 31"/>
            <p:cNvSpPr>
              <a:spLocks/>
            </p:cNvSpPr>
            <p:nvPr/>
          </p:nvSpPr>
          <p:spPr bwMode="auto">
            <a:xfrm>
              <a:off x="360" y="2112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32"/>
            <p:cNvSpPr>
              <a:spLocks/>
            </p:cNvSpPr>
            <p:nvPr/>
          </p:nvSpPr>
          <p:spPr bwMode="auto">
            <a:xfrm flipV="1">
              <a:off x="436" y="3184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2905125" y="2759571"/>
            <a:ext cx="1257300" cy="2120900"/>
            <a:chOff x="1830" y="1910"/>
            <a:chExt cx="792" cy="1336"/>
          </a:xfrm>
        </p:grpSpPr>
        <p:sp>
          <p:nvSpPr>
            <p:cNvPr id="64" name="Line 7"/>
            <p:cNvSpPr>
              <a:spLocks noChangeShapeType="1"/>
            </p:cNvSpPr>
            <p:nvPr/>
          </p:nvSpPr>
          <p:spPr bwMode="auto">
            <a:xfrm>
              <a:off x="1830" y="1914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8"/>
            <p:cNvSpPr>
              <a:spLocks noChangeShapeType="1"/>
            </p:cNvSpPr>
            <p:nvPr/>
          </p:nvSpPr>
          <p:spPr bwMode="auto">
            <a:xfrm>
              <a:off x="2110" y="1942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9"/>
            <p:cNvSpPr>
              <a:spLocks noChangeShapeType="1"/>
            </p:cNvSpPr>
            <p:nvPr/>
          </p:nvSpPr>
          <p:spPr bwMode="auto">
            <a:xfrm>
              <a:off x="2348" y="191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Line 10"/>
            <p:cNvSpPr>
              <a:spLocks noChangeShapeType="1"/>
            </p:cNvSpPr>
            <p:nvPr/>
          </p:nvSpPr>
          <p:spPr bwMode="auto">
            <a:xfrm>
              <a:off x="2622" y="195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8" name="Group 17"/>
          <p:cNvGrpSpPr>
            <a:grpSpLocks/>
          </p:cNvGrpSpPr>
          <p:nvPr/>
        </p:nvGrpSpPr>
        <p:grpSpPr bwMode="auto">
          <a:xfrm>
            <a:off x="323850" y="3659387"/>
            <a:ext cx="3240088" cy="2563812"/>
            <a:chOff x="204" y="2603"/>
            <a:chExt cx="2041" cy="1615"/>
          </a:xfrm>
        </p:grpSpPr>
        <p:sp>
          <p:nvSpPr>
            <p:cNvPr id="69" name="AutoShape 18"/>
            <p:cNvSpPr>
              <a:spLocks noChangeArrowheads="1"/>
            </p:cNvSpPr>
            <p:nvPr/>
          </p:nvSpPr>
          <p:spPr bwMode="auto">
            <a:xfrm rot="3472500">
              <a:off x="1716" y="2654"/>
              <a:ext cx="204" cy="102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Text Box 19"/>
            <p:cNvSpPr txBox="1">
              <a:spLocks noChangeArrowheads="1"/>
            </p:cNvSpPr>
            <p:nvPr/>
          </p:nvSpPr>
          <p:spPr bwMode="auto">
            <a:xfrm>
              <a:off x="204" y="3636"/>
              <a:ext cx="204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Pump beam changes refractive index of an element in the probe 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beam</a:t>
              </a: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71" name="Text Box 29"/>
          <p:cNvSpPr txBox="1">
            <a:spLocks noChangeArrowheads="1"/>
          </p:cNvSpPr>
          <p:nvPr/>
        </p:nvSpPr>
        <p:spPr bwMode="auto">
          <a:xfrm>
            <a:off x="3318473" y="4879702"/>
            <a:ext cx="1082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D</a:t>
            </a: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0" y="6488668"/>
            <a:ext cx="4181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Slides courtesy of J. </a:t>
            </a:r>
            <a:r>
              <a:rPr lang="en-US" sz="1600" i="1" dirty="0" err="1" smtClean="0"/>
              <a:t>Steinlechner</a:t>
            </a:r>
            <a:r>
              <a:rPr lang="en-US" sz="1600" i="1" dirty="0" smtClean="0"/>
              <a:t> (IGR, Glasgow)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03446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Absorption measurements - Glasgow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14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36" name="Group 3"/>
          <p:cNvGrpSpPr>
            <a:grpSpLocks/>
          </p:cNvGrpSpPr>
          <p:nvPr/>
        </p:nvGrpSpPr>
        <p:grpSpPr bwMode="auto">
          <a:xfrm rot="-1925224">
            <a:off x="1190625" y="2705596"/>
            <a:ext cx="3968750" cy="1885950"/>
            <a:chOff x="750" y="2002"/>
            <a:chExt cx="2500" cy="1188"/>
          </a:xfrm>
        </p:grpSpPr>
        <p:sp>
          <p:nvSpPr>
            <p:cNvPr id="37" name="Freeform 4"/>
            <p:cNvSpPr>
              <a:spLocks/>
            </p:cNvSpPr>
            <p:nvPr/>
          </p:nvSpPr>
          <p:spPr bwMode="auto">
            <a:xfrm>
              <a:off x="775" y="2002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 flipV="1">
              <a:off x="750" y="2691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9" name="Group 30"/>
          <p:cNvGrpSpPr>
            <a:grpSpLocks/>
          </p:cNvGrpSpPr>
          <p:nvPr/>
        </p:nvGrpSpPr>
        <p:grpSpPr bwMode="auto">
          <a:xfrm>
            <a:off x="571500" y="2880221"/>
            <a:ext cx="6864350" cy="1778000"/>
            <a:chOff x="360" y="2112"/>
            <a:chExt cx="4324" cy="1120"/>
          </a:xfrm>
        </p:grpSpPr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360" y="2112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 flipV="1">
              <a:off x="436" y="3184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" name="Group 6"/>
          <p:cNvGrpSpPr>
            <a:grpSpLocks/>
          </p:cNvGrpSpPr>
          <p:nvPr/>
        </p:nvGrpSpPr>
        <p:grpSpPr bwMode="auto">
          <a:xfrm>
            <a:off x="2905125" y="2759571"/>
            <a:ext cx="1257300" cy="2120900"/>
            <a:chOff x="1830" y="1910"/>
            <a:chExt cx="792" cy="1336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>
              <a:off x="1830" y="1914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>
              <a:off x="2110" y="1942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9"/>
            <p:cNvSpPr>
              <a:spLocks noChangeShapeType="1"/>
            </p:cNvSpPr>
            <p:nvPr/>
          </p:nvSpPr>
          <p:spPr bwMode="auto">
            <a:xfrm>
              <a:off x="2348" y="191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>
              <a:off x="2622" y="195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7" name="Group 17"/>
          <p:cNvGrpSpPr>
            <a:grpSpLocks/>
          </p:cNvGrpSpPr>
          <p:nvPr/>
        </p:nvGrpSpPr>
        <p:grpSpPr bwMode="auto">
          <a:xfrm>
            <a:off x="323850" y="3659387"/>
            <a:ext cx="3240088" cy="2563812"/>
            <a:chOff x="204" y="2603"/>
            <a:chExt cx="2041" cy="1615"/>
          </a:xfrm>
        </p:grpSpPr>
        <p:sp>
          <p:nvSpPr>
            <p:cNvPr id="48" name="AutoShape 18"/>
            <p:cNvSpPr>
              <a:spLocks noChangeArrowheads="1"/>
            </p:cNvSpPr>
            <p:nvPr/>
          </p:nvSpPr>
          <p:spPr bwMode="auto">
            <a:xfrm rot="3472500">
              <a:off x="1716" y="2654"/>
              <a:ext cx="204" cy="102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Text Box 19"/>
            <p:cNvSpPr txBox="1">
              <a:spLocks noChangeArrowheads="1"/>
            </p:cNvSpPr>
            <p:nvPr/>
          </p:nvSpPr>
          <p:spPr bwMode="auto">
            <a:xfrm>
              <a:off x="204" y="3636"/>
              <a:ext cx="204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</a:rPr>
                <a:t>Pump beam changes refractive index of an element in the probe </a:t>
              </a:r>
              <a:r>
                <a:rPr kumimoji="0" lang="en-GB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"/>
                </a:rPr>
                <a:t>beam</a:t>
              </a: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" name="Group 15"/>
          <p:cNvGrpSpPr>
            <a:grpSpLocks/>
          </p:cNvGrpSpPr>
          <p:nvPr/>
        </p:nvGrpSpPr>
        <p:grpSpPr bwMode="auto">
          <a:xfrm>
            <a:off x="2971800" y="3183434"/>
            <a:ext cx="1506538" cy="1177925"/>
            <a:chOff x="1872" y="2303"/>
            <a:chExt cx="949" cy="742"/>
          </a:xfrm>
        </p:grpSpPr>
        <p:sp>
          <p:nvSpPr>
            <p:cNvPr id="51" name="Freeform 16"/>
            <p:cNvSpPr>
              <a:spLocks/>
            </p:cNvSpPr>
            <p:nvPr/>
          </p:nvSpPr>
          <p:spPr bwMode="auto">
            <a:xfrm rot="1931617">
              <a:off x="1886" y="2530"/>
              <a:ext cx="338" cy="331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17"/>
            <p:cNvSpPr>
              <a:spLocks/>
            </p:cNvSpPr>
            <p:nvPr/>
          </p:nvSpPr>
          <p:spPr bwMode="auto">
            <a:xfrm rot="2790637">
              <a:off x="2009" y="2430"/>
              <a:ext cx="507" cy="440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18"/>
            <p:cNvSpPr>
              <a:spLocks/>
            </p:cNvSpPr>
            <p:nvPr/>
          </p:nvSpPr>
          <p:spPr bwMode="auto">
            <a:xfrm rot="2790637">
              <a:off x="2111" y="2334"/>
              <a:ext cx="742" cy="679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>
              <a:off x="1872" y="2580"/>
              <a:ext cx="0" cy="1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55" name="Object 54"/>
          <p:cNvGraphicFramePr>
            <a:graphicFrameLocks noChangeAspect="1"/>
          </p:cNvGraphicFramePr>
          <p:nvPr/>
        </p:nvGraphicFramePr>
        <p:xfrm>
          <a:off x="6511926" y="3396543"/>
          <a:ext cx="1599286" cy="7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5" imgW="647640" imgH="304560" progId="Equation.3">
                  <p:embed/>
                </p:oleObj>
              </mc:Choice>
              <mc:Fallback>
                <p:oleObj name="Equation" r:id="rId5" imgW="6476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6" y="3396543"/>
                        <a:ext cx="1599286" cy="7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Text Box 20"/>
          <p:cNvSpPr txBox="1">
            <a:spLocks noChangeArrowheads="1"/>
          </p:cNvSpPr>
          <p:nvPr/>
        </p:nvSpPr>
        <p:spPr bwMode="auto">
          <a:xfrm>
            <a:off x="4609108" y="5044653"/>
            <a:ext cx="26765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The </a:t>
            </a:r>
            <a:r>
              <a:rPr kumimoji="0" lang="en-GB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wavefront</a:t>
            </a: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 from this element is different from the rest of the beam</a:t>
            </a:r>
          </a:p>
        </p:txBody>
      </p:sp>
      <p:grpSp>
        <p:nvGrpSpPr>
          <p:cNvPr id="57" name="Group 21"/>
          <p:cNvGrpSpPr>
            <a:grpSpLocks/>
          </p:cNvGrpSpPr>
          <p:nvPr/>
        </p:nvGrpSpPr>
        <p:grpSpPr bwMode="auto">
          <a:xfrm>
            <a:off x="4401148" y="1412776"/>
            <a:ext cx="4356130" cy="3991688"/>
            <a:chOff x="2670" y="1812"/>
            <a:chExt cx="2163" cy="7585"/>
          </a:xfrm>
        </p:grpSpPr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2823" y="1812"/>
              <a:ext cx="201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We measure this phase difference by imaging the plane 1 Rayleigh range from the intersection point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</a:rPr>
                <a:t>(virtual detection plane)</a:t>
              </a:r>
            </a:p>
          </p:txBody>
        </p:sp>
        <p:sp>
          <p:nvSpPr>
            <p:cNvPr id="59" name="Line 23"/>
            <p:cNvSpPr>
              <a:spLocks noChangeShapeType="1"/>
            </p:cNvSpPr>
            <p:nvPr/>
          </p:nvSpPr>
          <p:spPr bwMode="auto">
            <a:xfrm>
              <a:off x="2670" y="3223"/>
              <a:ext cx="0" cy="617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3318473" y="4879702"/>
            <a:ext cx="1082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D</a:t>
            </a: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0" y="6488668"/>
            <a:ext cx="4181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Slides courtesy of J. </a:t>
            </a:r>
            <a:r>
              <a:rPr lang="en-US" sz="1600" i="1" dirty="0" err="1" smtClean="0"/>
              <a:t>Steinlechner</a:t>
            </a:r>
            <a:r>
              <a:rPr lang="en-US" sz="1600" i="1" dirty="0" smtClean="0"/>
              <a:t> (IGR, Glasgow)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026828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Absorption measurements - Glasgow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15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7" name="Group 3"/>
          <p:cNvGrpSpPr>
            <a:grpSpLocks/>
          </p:cNvGrpSpPr>
          <p:nvPr/>
        </p:nvGrpSpPr>
        <p:grpSpPr bwMode="auto">
          <a:xfrm rot="-1925224">
            <a:off x="1190625" y="2705596"/>
            <a:ext cx="3968750" cy="1885950"/>
            <a:chOff x="750" y="2002"/>
            <a:chExt cx="2500" cy="1188"/>
          </a:xfrm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775" y="2002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flipV="1">
              <a:off x="750" y="2691"/>
              <a:ext cx="2475" cy="499"/>
            </a:xfrm>
            <a:custGeom>
              <a:avLst/>
              <a:gdLst>
                <a:gd name="T0" fmla="*/ 0 w 2475"/>
                <a:gd name="T1" fmla="*/ 149 h 499"/>
                <a:gd name="T2" fmla="*/ 356 w 2475"/>
                <a:gd name="T3" fmla="*/ 341 h 499"/>
                <a:gd name="T4" fmla="*/ 676 w 2475"/>
                <a:gd name="T5" fmla="*/ 462 h 499"/>
                <a:gd name="T6" fmla="*/ 989 w 2475"/>
                <a:gd name="T7" fmla="*/ 490 h 499"/>
                <a:gd name="T8" fmla="*/ 1252 w 2475"/>
                <a:gd name="T9" fmla="*/ 483 h 499"/>
                <a:gd name="T10" fmla="*/ 1380 w 2475"/>
                <a:gd name="T11" fmla="*/ 483 h 499"/>
                <a:gd name="T12" fmla="*/ 1778 w 2475"/>
                <a:gd name="T13" fmla="*/ 384 h 499"/>
                <a:gd name="T14" fmla="*/ 2077 w 2475"/>
                <a:gd name="T15" fmla="*/ 248 h 499"/>
                <a:gd name="T16" fmla="*/ 2333 w 2475"/>
                <a:gd name="T17" fmla="*/ 113 h 499"/>
                <a:gd name="T18" fmla="*/ 2475 w 2475"/>
                <a:gd name="T1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5" h="499">
                  <a:moveTo>
                    <a:pt x="0" y="149"/>
                  </a:moveTo>
                  <a:cubicBezTo>
                    <a:pt x="121" y="219"/>
                    <a:pt x="243" y="289"/>
                    <a:pt x="356" y="341"/>
                  </a:cubicBezTo>
                  <a:cubicBezTo>
                    <a:pt x="469" y="393"/>
                    <a:pt x="571" y="437"/>
                    <a:pt x="676" y="462"/>
                  </a:cubicBezTo>
                  <a:cubicBezTo>
                    <a:pt x="781" y="487"/>
                    <a:pt x="893" y="486"/>
                    <a:pt x="989" y="490"/>
                  </a:cubicBezTo>
                  <a:cubicBezTo>
                    <a:pt x="1085" y="494"/>
                    <a:pt x="1187" y="484"/>
                    <a:pt x="1252" y="483"/>
                  </a:cubicBezTo>
                  <a:cubicBezTo>
                    <a:pt x="1317" y="482"/>
                    <a:pt x="1292" y="499"/>
                    <a:pt x="1380" y="483"/>
                  </a:cubicBezTo>
                  <a:cubicBezTo>
                    <a:pt x="1468" y="467"/>
                    <a:pt x="1662" y="423"/>
                    <a:pt x="1778" y="384"/>
                  </a:cubicBezTo>
                  <a:cubicBezTo>
                    <a:pt x="1894" y="345"/>
                    <a:pt x="1985" y="293"/>
                    <a:pt x="2077" y="248"/>
                  </a:cubicBezTo>
                  <a:cubicBezTo>
                    <a:pt x="2169" y="203"/>
                    <a:pt x="2267" y="154"/>
                    <a:pt x="2333" y="113"/>
                  </a:cubicBezTo>
                  <a:cubicBezTo>
                    <a:pt x="2399" y="72"/>
                    <a:pt x="2437" y="36"/>
                    <a:pt x="2475" y="0"/>
                  </a:cubicBezTo>
                </a:path>
              </a:pathLst>
            </a:custGeom>
            <a:noFill/>
            <a:ln w="50800" cap="flat" cmpd="sng">
              <a:solidFill>
                <a:srgbClr val="FF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571500" y="2880221"/>
            <a:ext cx="6864350" cy="1778000"/>
            <a:chOff x="360" y="2112"/>
            <a:chExt cx="4324" cy="1120"/>
          </a:xfrm>
        </p:grpSpPr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360" y="2112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32"/>
            <p:cNvSpPr>
              <a:spLocks/>
            </p:cNvSpPr>
            <p:nvPr/>
          </p:nvSpPr>
          <p:spPr bwMode="auto">
            <a:xfrm flipV="1">
              <a:off x="436" y="3184"/>
              <a:ext cx="4248" cy="48"/>
            </a:xfrm>
            <a:custGeom>
              <a:avLst/>
              <a:gdLst>
                <a:gd name="T0" fmla="*/ 0 w 4248"/>
                <a:gd name="T1" fmla="*/ 12 h 48"/>
                <a:gd name="T2" fmla="*/ 810 w 4248"/>
                <a:gd name="T3" fmla="*/ 42 h 48"/>
                <a:gd name="T4" fmla="*/ 1686 w 4248"/>
                <a:gd name="T5" fmla="*/ 48 h 48"/>
                <a:gd name="T6" fmla="*/ 2328 w 4248"/>
                <a:gd name="T7" fmla="*/ 42 h 48"/>
                <a:gd name="T8" fmla="*/ 3156 w 4248"/>
                <a:gd name="T9" fmla="*/ 30 h 48"/>
                <a:gd name="T10" fmla="*/ 3906 w 4248"/>
                <a:gd name="T11" fmla="*/ 18 h 48"/>
                <a:gd name="T12" fmla="*/ 4248 w 4248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8" h="48">
                  <a:moveTo>
                    <a:pt x="0" y="12"/>
                  </a:moveTo>
                  <a:cubicBezTo>
                    <a:pt x="264" y="24"/>
                    <a:pt x="529" y="36"/>
                    <a:pt x="810" y="42"/>
                  </a:cubicBezTo>
                  <a:cubicBezTo>
                    <a:pt x="1091" y="48"/>
                    <a:pt x="1433" y="48"/>
                    <a:pt x="1686" y="48"/>
                  </a:cubicBezTo>
                  <a:cubicBezTo>
                    <a:pt x="1939" y="48"/>
                    <a:pt x="2083" y="45"/>
                    <a:pt x="2328" y="42"/>
                  </a:cubicBezTo>
                  <a:cubicBezTo>
                    <a:pt x="2573" y="39"/>
                    <a:pt x="2893" y="34"/>
                    <a:pt x="3156" y="30"/>
                  </a:cubicBezTo>
                  <a:cubicBezTo>
                    <a:pt x="3419" y="26"/>
                    <a:pt x="3724" y="23"/>
                    <a:pt x="3906" y="18"/>
                  </a:cubicBezTo>
                  <a:cubicBezTo>
                    <a:pt x="4088" y="13"/>
                    <a:pt x="4168" y="6"/>
                    <a:pt x="4248" y="0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2905125" y="2759571"/>
            <a:ext cx="1257300" cy="2120900"/>
            <a:chOff x="1830" y="1910"/>
            <a:chExt cx="792" cy="1336"/>
          </a:xfrm>
        </p:grpSpPr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1830" y="1914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2110" y="1942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2348" y="191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2622" y="1950"/>
              <a:ext cx="0" cy="1296"/>
            </a:xfrm>
            <a:prstGeom prst="line">
              <a:avLst/>
            </a:prstGeom>
            <a:noFill/>
            <a:ln w="508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323850" y="3659387"/>
            <a:ext cx="3240088" cy="2563812"/>
            <a:chOff x="204" y="2603"/>
            <a:chExt cx="2041" cy="1615"/>
          </a:xfrm>
        </p:grpSpPr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3472500">
              <a:off x="1716" y="2654"/>
              <a:ext cx="204" cy="102"/>
            </a:xfrm>
            <a:prstGeom prst="can">
              <a:avLst>
                <a:gd name="adj" fmla="val 25000"/>
              </a:avLst>
            </a:prstGeom>
            <a:solidFill>
              <a:srgbClr val="008000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204" y="3636"/>
              <a:ext cx="2041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Pump beam changes refractive index of an element in the probe </a:t>
              </a:r>
              <a:r>
                <a:rPr lang="en-GB" altLang="en-US" sz="1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beam</a:t>
              </a:r>
              <a:endParaRPr lang="en-GB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5" name="Group 15"/>
          <p:cNvGrpSpPr>
            <a:grpSpLocks/>
          </p:cNvGrpSpPr>
          <p:nvPr/>
        </p:nvGrpSpPr>
        <p:grpSpPr bwMode="auto">
          <a:xfrm>
            <a:off x="2971800" y="3183434"/>
            <a:ext cx="1506538" cy="1177925"/>
            <a:chOff x="1872" y="2303"/>
            <a:chExt cx="949" cy="742"/>
          </a:xfrm>
        </p:grpSpPr>
        <p:sp>
          <p:nvSpPr>
            <p:cNvPr id="26" name="Freeform 16"/>
            <p:cNvSpPr>
              <a:spLocks/>
            </p:cNvSpPr>
            <p:nvPr/>
          </p:nvSpPr>
          <p:spPr bwMode="auto">
            <a:xfrm rot="1931617">
              <a:off x="1886" y="2530"/>
              <a:ext cx="338" cy="331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 rot="2790637">
              <a:off x="2009" y="2430"/>
              <a:ext cx="507" cy="440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 rot="2790637">
              <a:off x="2111" y="2334"/>
              <a:ext cx="742" cy="679"/>
            </a:xfrm>
            <a:custGeom>
              <a:avLst/>
              <a:gdLst>
                <a:gd name="T0" fmla="*/ 0 w 174"/>
                <a:gd name="T1" fmla="*/ 0 h 234"/>
                <a:gd name="T2" fmla="*/ 42 w 174"/>
                <a:gd name="T3" fmla="*/ 10 h 234"/>
                <a:gd name="T4" fmla="*/ 92 w 174"/>
                <a:gd name="T5" fmla="*/ 48 h 234"/>
                <a:gd name="T6" fmla="*/ 122 w 174"/>
                <a:gd name="T7" fmla="*/ 80 h 234"/>
                <a:gd name="T8" fmla="*/ 146 w 174"/>
                <a:gd name="T9" fmla="*/ 128 h 234"/>
                <a:gd name="T10" fmla="*/ 170 w 174"/>
                <a:gd name="T11" fmla="*/ 206 h 234"/>
                <a:gd name="T12" fmla="*/ 170 w 174"/>
                <a:gd name="T13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4" h="234">
                  <a:moveTo>
                    <a:pt x="0" y="0"/>
                  </a:moveTo>
                  <a:cubicBezTo>
                    <a:pt x="13" y="1"/>
                    <a:pt x="27" y="2"/>
                    <a:pt x="42" y="10"/>
                  </a:cubicBezTo>
                  <a:cubicBezTo>
                    <a:pt x="57" y="18"/>
                    <a:pt x="79" y="36"/>
                    <a:pt x="92" y="48"/>
                  </a:cubicBezTo>
                  <a:cubicBezTo>
                    <a:pt x="105" y="60"/>
                    <a:pt x="113" y="67"/>
                    <a:pt x="122" y="80"/>
                  </a:cubicBezTo>
                  <a:cubicBezTo>
                    <a:pt x="131" y="93"/>
                    <a:pt x="138" y="107"/>
                    <a:pt x="146" y="128"/>
                  </a:cubicBezTo>
                  <a:cubicBezTo>
                    <a:pt x="154" y="149"/>
                    <a:pt x="166" y="188"/>
                    <a:pt x="170" y="206"/>
                  </a:cubicBezTo>
                  <a:cubicBezTo>
                    <a:pt x="174" y="224"/>
                    <a:pt x="170" y="229"/>
                    <a:pt x="170" y="234"/>
                  </a:cubicBezTo>
                </a:path>
              </a:pathLst>
            </a:cu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>
              <a:off x="1872" y="2580"/>
              <a:ext cx="0" cy="1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6511926" y="3396543"/>
          <a:ext cx="1599286" cy="7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Equation" r:id="rId5" imgW="647640" imgH="304560" progId="Equation.3">
                  <p:embed/>
                </p:oleObj>
              </mc:Choice>
              <mc:Fallback>
                <p:oleObj name="Equation" r:id="rId5" imgW="64764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6" y="3396543"/>
                        <a:ext cx="1599286" cy="75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4609108" y="5044653"/>
            <a:ext cx="26765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 </a:t>
            </a:r>
            <a:r>
              <a:rPr lang="en-GB" alt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wavefront</a:t>
            </a:r>
            <a:r>
              <a:rPr lang="en-GB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from this element is different from the rest of the beam</a:t>
            </a:r>
          </a:p>
        </p:txBody>
      </p: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4401148" y="1412776"/>
            <a:ext cx="4356130" cy="3991688"/>
            <a:chOff x="2670" y="1812"/>
            <a:chExt cx="2163" cy="7585"/>
          </a:xfrm>
        </p:grpSpPr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2823" y="1812"/>
              <a:ext cx="2010" cy="2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We measure this phase difference by imaging the plane 1 Rayleigh range from the intersection point 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</a:rPr>
                <a:t>(virtual detection plane)</a:t>
              </a:r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2670" y="3223"/>
              <a:ext cx="0" cy="617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3318473" y="4879702"/>
            <a:ext cx="1082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 err="1">
                <a:latin typeface="Symbol" panose="05050102010706020507" pitchFamily="18" charset="2"/>
              </a:rPr>
              <a:t>D</a:t>
            </a:r>
            <a:r>
              <a:rPr lang="en-GB" altLang="en-US" sz="2000" dirty="0" err="1"/>
              <a:t>n</a:t>
            </a:r>
            <a:endParaRPr lang="en-GB" altLang="en-US" sz="2000" dirty="0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auto">
          <a:xfrm>
            <a:off x="295275" y="1110943"/>
            <a:ext cx="3183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1800" dirty="0" smtClean="0">
                <a:latin typeface="+mn-lt"/>
              </a:rPr>
              <a:t>Getting absorption by comparing signal to calibration substrate with known absorption</a:t>
            </a:r>
            <a:endParaRPr lang="en-GB" altLang="en-US" sz="18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488668"/>
            <a:ext cx="4181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Slides courtesy of J. </a:t>
            </a:r>
            <a:r>
              <a:rPr lang="en-US" sz="1600" i="1" dirty="0" err="1" smtClean="0"/>
              <a:t>Steinlechner</a:t>
            </a:r>
            <a:r>
              <a:rPr lang="en-US" sz="1600" i="1" dirty="0" smtClean="0"/>
              <a:t> (IGR, Glasgow)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70499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err="1" smtClean="0">
                <a:latin typeface="Apple Symbols"/>
                <a:cs typeface="Apple Symbols"/>
              </a:rPr>
              <a:t>aSi</a:t>
            </a:r>
            <a:r>
              <a:rPr lang="en-GB" sz="3600" dirty="0" smtClean="0">
                <a:latin typeface="Apple Symbols"/>
                <a:cs typeface="Apple Symbols"/>
              </a:rPr>
              <a:t> coatings fabricated using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16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10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8075" r="9537" b="38995"/>
          <a:stretch>
            <a:fillRect/>
          </a:stretch>
        </p:blipFill>
        <p:spPr bwMode="auto">
          <a:xfrm>
            <a:off x="179512" y="1281214"/>
            <a:ext cx="5993407" cy="178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080" t="8075" r="9537" b="389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5004048" cy="3158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1340768"/>
            <a:ext cx="192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20mm JGS3 silica witness samples</a:t>
            </a:r>
          </a:p>
          <a:p>
            <a:r>
              <a:rPr lang="en-US" dirty="0" smtClean="0"/>
              <a:t>(optical </a:t>
            </a:r>
            <a:r>
              <a:rPr lang="en-US" dirty="0" err="1" smtClean="0"/>
              <a:t>characterisation</a:t>
            </a:r>
            <a:r>
              <a:rPr lang="en-US" dirty="0" smtClean="0"/>
              <a:t> and absorption)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4581128"/>
            <a:ext cx="1924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Cross-section SEM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88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err="1" smtClean="0">
                <a:latin typeface="Apple Symbols"/>
                <a:cs typeface="Apple Symbols"/>
              </a:rPr>
              <a:t>aSi</a:t>
            </a:r>
            <a:r>
              <a:rPr lang="en-GB" sz="3600" dirty="0" smtClean="0">
                <a:latin typeface="Apple Symbols"/>
                <a:cs typeface="Apple Symbols"/>
              </a:rPr>
              <a:t> coatings fabricated using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17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3" name="Picture 2" descr="be2c94a2-b8e0-4a69-8317-f4adc6e5785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7"/>
          <a:stretch/>
        </p:blipFill>
        <p:spPr>
          <a:xfrm>
            <a:off x="395536" y="1268760"/>
            <a:ext cx="4764021" cy="3053990"/>
          </a:xfrm>
          <a:prstGeom prst="rect">
            <a:avLst/>
          </a:prstGeom>
        </p:spPr>
      </p:pic>
      <p:pic>
        <p:nvPicPr>
          <p:cNvPr id="11" name="Picture 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23728" y="4941168"/>
            <a:ext cx="4532437" cy="135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2555776" y="2492896"/>
            <a:ext cx="1440160" cy="266429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08104" y="2780928"/>
            <a:ext cx="3253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silica cantilevers, coated with </a:t>
            </a:r>
            <a:r>
              <a:rPr lang="en-US" dirty="0" err="1" smtClean="0"/>
              <a:t>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12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Absorption measurements on </a:t>
            </a:r>
            <a:r>
              <a:rPr lang="en-GB" sz="2800" dirty="0" err="1" smtClean="0">
                <a:latin typeface="Apple Symbols"/>
                <a:cs typeface="Apple Symbols"/>
              </a:rPr>
              <a:t>aSi</a:t>
            </a:r>
            <a:r>
              <a:rPr lang="en-GB" sz="2800" dirty="0" smtClean="0">
                <a:latin typeface="Apple Symbols"/>
                <a:cs typeface="Apple Symbols"/>
              </a:rPr>
              <a:t> – 1550 nm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18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aphicFrame>
        <p:nvGraphicFramePr>
          <p:cNvPr id="9" name="Diagram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298824"/>
              </p:ext>
            </p:extLst>
          </p:nvPr>
        </p:nvGraphicFramePr>
        <p:xfrm>
          <a:off x="36237" y="1526096"/>
          <a:ext cx="6297803" cy="392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feld 5"/>
          <p:cNvSpPr txBox="1"/>
          <p:nvPr/>
        </p:nvSpPr>
        <p:spPr>
          <a:xfrm>
            <a:off x="6372200" y="1456323"/>
            <a:ext cx="27718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1550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Absorption significantly lower than for ATF coatings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Refractive index ~3.4 from transmission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UWS measured on a ~660 nm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/>
              <a:t>ATF measured on a 500 nm layer</a:t>
            </a:r>
            <a:br>
              <a:rPr lang="en-GB" sz="2000" b="1" dirty="0" smtClean="0"/>
            </a:b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→ both scaled to HR coating</a:t>
            </a:r>
          </a:p>
          <a:p>
            <a:endParaRPr lang="en-GB" sz="2000" dirty="0" smtClean="0"/>
          </a:p>
        </p:txBody>
      </p:sp>
      <p:sp>
        <p:nvSpPr>
          <p:cNvPr id="11" name="Pfeil nach rechts 10"/>
          <p:cNvSpPr/>
          <p:nvPr/>
        </p:nvSpPr>
        <p:spPr>
          <a:xfrm rot="8545229">
            <a:off x="5140028" y="1889781"/>
            <a:ext cx="923458" cy="318422"/>
          </a:xfrm>
          <a:prstGeom prst="rightArrow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5220072" y="148478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1000 ppm</a:t>
            </a:r>
            <a:endParaRPr lang="en-GB" dirty="0"/>
          </a:p>
        </p:txBody>
      </p:sp>
      <p:sp>
        <p:nvSpPr>
          <p:cNvPr id="13" name="Pfeil nach rechts 12"/>
          <p:cNvSpPr/>
          <p:nvPr/>
        </p:nvSpPr>
        <p:spPr>
          <a:xfrm rot="8545229">
            <a:off x="4722808" y="3391282"/>
            <a:ext cx="923458" cy="318422"/>
          </a:xfrm>
          <a:prstGeom prst="rightArrow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>
            <a:off x="4932040" y="2924944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&lt; 20* ppm</a:t>
            </a:r>
            <a:endParaRPr lang="en-GB" dirty="0"/>
          </a:p>
        </p:txBody>
      </p:sp>
      <p:sp>
        <p:nvSpPr>
          <p:cNvPr id="16" name="Textfeld 16"/>
          <p:cNvSpPr txBox="1"/>
          <p:nvPr/>
        </p:nvSpPr>
        <p:spPr>
          <a:xfrm>
            <a:off x="53163" y="5651956"/>
            <a:ext cx="3681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r>
              <a:rPr lang="en-GB" sz="1400" dirty="0" smtClean="0"/>
              <a:t> measurement limited by substrate absorption</a:t>
            </a:r>
            <a:endParaRPr lang="en-GB" sz="1400" dirty="0"/>
          </a:p>
        </p:txBody>
      </p:sp>
      <p:sp>
        <p:nvSpPr>
          <p:cNvPr id="3" name="Oval 2"/>
          <p:cNvSpPr/>
          <p:nvPr/>
        </p:nvSpPr>
        <p:spPr>
          <a:xfrm>
            <a:off x="4860032" y="188640"/>
            <a:ext cx="1368152" cy="6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Absorption measurements on </a:t>
            </a:r>
            <a:r>
              <a:rPr lang="en-GB" sz="2800" dirty="0" err="1" smtClean="0">
                <a:latin typeface="Apple Symbols"/>
                <a:cs typeface="Apple Symbols"/>
              </a:rPr>
              <a:t>aSi</a:t>
            </a:r>
            <a:r>
              <a:rPr lang="en-GB" sz="2800" dirty="0" smtClean="0">
                <a:latin typeface="Apple Symbols"/>
                <a:cs typeface="Apple Symbols"/>
              </a:rPr>
              <a:t> – 1064 nm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19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60032" y="188640"/>
            <a:ext cx="1368152" cy="692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essages Image(4065411460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380006" cy="42930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12160" y="1412776"/>
            <a:ext cx="2880320" cy="72008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640904" y="2339588"/>
            <a:ext cx="61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ppm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676456" y="3564304"/>
            <a:ext cx="512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117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“Take home message”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1628800"/>
            <a:ext cx="57606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pple Symbols"/>
                <a:cs typeface="Apple Symbols"/>
              </a:rPr>
              <a:t>Recent results from UWS/UG suggest: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latin typeface="Apple Symbols"/>
              <a:cs typeface="Apple Symbol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pple Symbols"/>
                <a:cs typeface="Apple Symbols"/>
              </a:rPr>
              <a:t>It is possible to reduce optical absorption in IBS </a:t>
            </a:r>
            <a:r>
              <a:rPr lang="en-US" sz="2400" dirty="0" err="1" smtClean="0">
                <a:latin typeface="Apple Symbols"/>
                <a:cs typeface="Apple Symbols"/>
              </a:rPr>
              <a:t>aSi</a:t>
            </a:r>
            <a:r>
              <a:rPr lang="en-US" sz="2400" dirty="0" smtClean="0">
                <a:latin typeface="Apple Symbols"/>
                <a:cs typeface="Apple Symbols"/>
              </a:rPr>
              <a:t> coatings, whilst maintaining low </a:t>
            </a:r>
            <a:r>
              <a:rPr lang="en-US" sz="2400" i="1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Apple Symbols"/>
                <a:cs typeface="Apple Symbols"/>
              </a:rPr>
              <a:t>.</a:t>
            </a:r>
            <a:br>
              <a:rPr lang="en-US" sz="2400" dirty="0" smtClean="0">
                <a:latin typeface="Apple Symbols"/>
                <a:cs typeface="Apple Symbols"/>
              </a:rPr>
            </a:br>
            <a:r>
              <a:rPr lang="en-US" sz="2400" dirty="0" smtClean="0">
                <a:latin typeface="Apple Symbols"/>
                <a:cs typeface="Apple Symbols"/>
              </a:rPr>
              <a:t/>
            </a:r>
            <a:br>
              <a:rPr lang="en-US" sz="2400" dirty="0" smtClean="0">
                <a:latin typeface="Apple Symbols"/>
                <a:cs typeface="Apple Symbols"/>
              </a:rPr>
            </a:br>
            <a:endParaRPr lang="en-US" sz="2400" dirty="0" smtClean="0">
              <a:latin typeface="Apple Symbols"/>
              <a:cs typeface="Apple Symbols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pple Symbols"/>
                <a:cs typeface="Apple Symbols"/>
              </a:rPr>
              <a:t>Heated deposition of IBS </a:t>
            </a:r>
            <a:r>
              <a:rPr lang="en-US" sz="2400" dirty="0" err="1" smtClean="0">
                <a:latin typeface="Apple Symbols"/>
                <a:cs typeface="Apple Symbols"/>
              </a:rPr>
              <a:t>aSi</a:t>
            </a:r>
            <a:r>
              <a:rPr lang="en-US" sz="2400" dirty="0" smtClean="0">
                <a:latin typeface="Apple Symbols"/>
                <a:cs typeface="Apple Symbols"/>
              </a:rPr>
              <a:t> films likely to gain similar benefits in atomic structure/mechanical loss as heated e-beam deposition (as observed by Berkley group).</a:t>
            </a:r>
          </a:p>
        </p:txBody>
      </p:sp>
      <p:pic>
        <p:nvPicPr>
          <p:cNvPr id="5" name="Picture 4" descr="IMG_20160518_13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2880000" cy="2284779"/>
          </a:xfrm>
          <a:prstGeom prst="rect">
            <a:avLst/>
          </a:prstGeom>
        </p:spPr>
      </p:pic>
      <p:pic>
        <p:nvPicPr>
          <p:cNvPr id="6" name="Picture 5" descr="d2c43402-eb9e-4794-993e-33d2f982fee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49080"/>
            <a:ext cx="2880000" cy="2160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6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Mechanical loss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20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100" y="6159500"/>
            <a:ext cx="556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mechanical loss measurements on silica cantilevers</a:t>
            </a:r>
            <a:endParaRPr lang="en-US" dirty="0"/>
          </a:p>
        </p:txBody>
      </p:sp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806450" y="1422400"/>
          <a:ext cx="75311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619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200" dirty="0" smtClean="0">
                <a:latin typeface="Apple Symbols"/>
                <a:cs typeface="Apple Symbols"/>
              </a:rPr>
              <a:t>Berkeley high temperature deposition</a:t>
            </a:r>
            <a:endParaRPr lang="en-GB" sz="32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21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08720"/>
            <a:ext cx="4162669" cy="5805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463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X. Liu, F. </a:t>
            </a:r>
            <a:r>
              <a:rPr lang="fr-FR" dirty="0" err="1"/>
              <a:t>Hellman</a:t>
            </a:r>
            <a:r>
              <a:rPr lang="fr-FR" dirty="0"/>
              <a:t>, et al, </a:t>
            </a:r>
            <a:r>
              <a:rPr lang="fr-FR" i="1" dirty="0"/>
              <a:t>PRL </a:t>
            </a:r>
            <a:r>
              <a:rPr lang="fr-FR" b="1" dirty="0"/>
              <a:t>113</a:t>
            </a:r>
            <a:r>
              <a:rPr lang="fr-FR" dirty="0"/>
              <a:t>, 025503 (2014)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268760"/>
            <a:ext cx="4320480" cy="4924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 discussed by M. </a:t>
            </a:r>
            <a:r>
              <a:rPr lang="en-US" dirty="0" err="1" smtClean="0"/>
              <a:t>Fejer</a:t>
            </a:r>
            <a:r>
              <a:rPr lang="en-US" dirty="0" smtClean="0"/>
              <a:t> yesterday (see </a:t>
            </a:r>
            <a:r>
              <a:rPr lang="fi-FI" dirty="0"/>
              <a:t>G1601192-</a:t>
            </a:r>
            <a:r>
              <a:rPr lang="fi-FI" dirty="0" smtClean="0"/>
              <a:t>v1)</a:t>
            </a:r>
          </a:p>
          <a:p>
            <a:pPr marL="285750" indent="-285750">
              <a:buFont typeface="Arial"/>
              <a:buChar char="•"/>
            </a:pPr>
            <a:r>
              <a:rPr lang="fi-FI" dirty="0" err="1" smtClean="0"/>
              <a:t>Heated</a:t>
            </a:r>
            <a:r>
              <a:rPr lang="fi-FI" dirty="0" smtClean="0"/>
              <a:t> deposition </a:t>
            </a:r>
            <a:r>
              <a:rPr lang="fi-FI" dirty="0" err="1" smtClean="0"/>
              <a:t>reduces</a:t>
            </a:r>
            <a:r>
              <a:rPr lang="fi-FI" dirty="0" smtClean="0"/>
              <a:t> </a:t>
            </a:r>
            <a:r>
              <a:rPr lang="fi-FI" dirty="0" err="1" smtClean="0"/>
              <a:t>mechanical</a:t>
            </a:r>
            <a:r>
              <a:rPr lang="fi-FI" dirty="0" smtClean="0"/>
              <a:t> </a:t>
            </a:r>
            <a:r>
              <a:rPr lang="fi-FI" dirty="0" err="1" smtClean="0"/>
              <a:t>loss</a:t>
            </a:r>
            <a:r>
              <a:rPr lang="fi-FI" dirty="0" smtClean="0"/>
              <a:t> </a:t>
            </a:r>
            <a:r>
              <a:rPr lang="fi-FI" dirty="0" err="1" smtClean="0"/>
              <a:t>much</a:t>
            </a:r>
            <a:r>
              <a:rPr lang="fi-FI" dirty="0" smtClean="0"/>
              <a:t> </a:t>
            </a:r>
            <a:r>
              <a:rPr lang="fi-FI" dirty="0" err="1" smtClean="0"/>
              <a:t>further</a:t>
            </a:r>
            <a:r>
              <a:rPr lang="fi-FI" dirty="0" smtClean="0"/>
              <a:t> </a:t>
            </a:r>
            <a:r>
              <a:rPr lang="fi-FI" dirty="0" err="1" smtClean="0"/>
              <a:t>than</a:t>
            </a:r>
            <a:r>
              <a:rPr lang="fi-FI" dirty="0" smtClean="0"/>
              <a:t> post- </a:t>
            </a:r>
            <a:r>
              <a:rPr lang="fi-FI" dirty="0" err="1" smtClean="0"/>
              <a:t>heat</a:t>
            </a:r>
            <a:r>
              <a:rPr lang="fi-FI" dirty="0" smtClean="0"/>
              <a:t> </a:t>
            </a:r>
            <a:r>
              <a:rPr lang="fi-FI" dirty="0" err="1" smtClean="0"/>
              <a:t>treatment</a:t>
            </a:r>
            <a:r>
              <a:rPr lang="fi-FI" dirty="0" smtClean="0"/>
              <a:t> </a:t>
            </a:r>
            <a:r>
              <a:rPr lang="fi-FI" dirty="0" err="1" smtClean="0"/>
              <a:t>alone</a:t>
            </a:r>
            <a:r>
              <a:rPr lang="fi-FI" dirty="0" smtClean="0"/>
              <a:t>.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pPr marL="285750" indent="-285750">
              <a:buFont typeface="Arial"/>
              <a:buChar char="•"/>
            </a:pPr>
            <a:r>
              <a:rPr lang="fi-FI" dirty="0" smtClean="0"/>
              <a:t>~10</a:t>
            </a:r>
            <a:r>
              <a:rPr lang="fi-FI" baseline="30000" dirty="0" smtClean="0"/>
              <a:t>-4</a:t>
            </a:r>
            <a:r>
              <a:rPr lang="fi-FI" dirty="0" smtClean="0"/>
              <a:t> </a:t>
            </a:r>
            <a:r>
              <a:rPr lang="fi-FI" dirty="0" err="1" smtClean="0"/>
              <a:t>vs</a:t>
            </a:r>
            <a:r>
              <a:rPr lang="fi-FI" dirty="0" smtClean="0"/>
              <a:t> ~10</a:t>
            </a:r>
            <a:r>
              <a:rPr lang="fi-FI" baseline="30000" dirty="0" smtClean="0"/>
              <a:t>-6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mobility during deposition:</a:t>
            </a:r>
            <a:br>
              <a:rPr lang="en-US" dirty="0" smtClean="0"/>
            </a:br>
            <a:r>
              <a:rPr lang="en-US" sz="1600" dirty="0" smtClean="0"/>
              <a:t> - </a:t>
            </a:r>
            <a:r>
              <a:rPr lang="en-US" sz="1600" dirty="0"/>
              <a:t>sound velocity approaches asymptote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- distribution </a:t>
            </a:r>
            <a:r>
              <a:rPr lang="en-US" sz="1600" dirty="0"/>
              <a:t>of bond angles </a:t>
            </a:r>
            <a:r>
              <a:rPr lang="en-US" sz="1600" dirty="0" smtClean="0"/>
              <a:t>narrows</a:t>
            </a:r>
            <a:br>
              <a:rPr lang="en-US" sz="1600" dirty="0" smtClean="0"/>
            </a:br>
            <a:r>
              <a:rPr lang="en-US" sz="1600" dirty="0" smtClean="0"/>
              <a:t> - </a:t>
            </a:r>
            <a:r>
              <a:rPr lang="en-US" sz="1600" dirty="0"/>
              <a:t>density increasing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- </a:t>
            </a:r>
            <a:r>
              <a:rPr lang="en-US" sz="1600" dirty="0"/>
              <a:t>Heat </a:t>
            </a:r>
            <a:r>
              <a:rPr lang="en-US" sz="1600" dirty="0" smtClean="0"/>
              <a:t>capacity </a:t>
            </a:r>
            <a:r>
              <a:rPr lang="en-US" sz="1600" dirty="0"/>
              <a:t>a</a:t>
            </a:r>
            <a:r>
              <a:rPr lang="en-US" sz="1600" dirty="0" smtClean="0"/>
              <a:t>pproaches bulk silicon value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Open question – similar benefits for IBS?</a:t>
            </a:r>
            <a:endParaRPr lang="fi-FI" dirty="0" smtClean="0"/>
          </a:p>
        </p:txBody>
      </p:sp>
      <p:cxnSp>
        <p:nvCxnSpPr>
          <p:cNvPr id="10" name="Straight Arrow Connector 9"/>
          <p:cNvCxnSpPr>
            <a:stCxn id="11" idx="3"/>
          </p:cNvCxnSpPr>
          <p:nvPr/>
        </p:nvCxnSpPr>
        <p:spPr>
          <a:xfrm flipV="1">
            <a:off x="4066252" y="2564904"/>
            <a:ext cx="1297836" cy="544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3768" y="2924944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annealed 350C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1" idx="3"/>
          </p:cNvCxnSpPr>
          <p:nvPr/>
        </p:nvCxnSpPr>
        <p:spPr>
          <a:xfrm>
            <a:off x="4066252" y="3109610"/>
            <a:ext cx="1225828" cy="175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29044" y="3347700"/>
            <a:ext cx="169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deposited 350C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139952" y="3645024"/>
            <a:ext cx="1152128" cy="100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44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High-temperature deposition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22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12186" b="19231"/>
          <a:stretch/>
        </p:blipFill>
        <p:spPr>
          <a:xfrm>
            <a:off x="971600" y="1327400"/>
            <a:ext cx="7200800" cy="512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- absorption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23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3" name="Picture 2" descr="heated_stage_50C_100C_200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9021667" cy="3960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09503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Strong evidence that room temperature coatings have been contaminated – strangely reducing the absorption further – however index also lower than expected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139952" y="3573016"/>
            <a:ext cx="4032448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4200" y="5511800"/>
            <a:ext cx="7883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Random spread in absorption – no clear benefit in heated deposition in initial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70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– mechanical loss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24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806450" y="1422400"/>
          <a:ext cx="75311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19872" y="6021288"/>
            <a:ext cx="215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 what happens???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4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– mechanical loss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25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473200"/>
            <a:ext cx="2938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Difficult (but good!) problem: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2888941"/>
            <a:ext cx="4320000" cy="25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2420888"/>
            <a:ext cx="203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/>
              <a:t>uncoated</a:t>
            </a:r>
            <a:r>
              <a:rPr lang="en-US" baseline="-25000" dirty="0" smtClean="0"/>
              <a:t> </a:t>
            </a:r>
            <a:r>
              <a:rPr lang="en-US" dirty="0" smtClean="0"/>
              <a:t>= 1.86x10</a:t>
            </a:r>
            <a:r>
              <a:rPr lang="en-US" baseline="30000" dirty="0" smtClean="0"/>
              <a:t>-6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3356992"/>
            <a:ext cx="1570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250s </a:t>
            </a:r>
            <a:r>
              <a:rPr lang="en-US" dirty="0" err="1" smtClean="0"/>
              <a:t>ringdown</a:t>
            </a:r>
            <a:endParaRPr lang="en-US" dirty="0" smtClean="0"/>
          </a:p>
          <a:p>
            <a:r>
              <a:rPr lang="en-US" dirty="0" smtClean="0"/>
              <a:t>1550Hz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88941"/>
            <a:ext cx="4320000" cy="25000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95536" y="4150821"/>
            <a:ext cx="1570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50s </a:t>
            </a:r>
            <a:r>
              <a:rPr lang="en-US" dirty="0" err="1" smtClean="0"/>
              <a:t>ringdown</a:t>
            </a:r>
            <a:endParaRPr lang="en-US" dirty="0" smtClean="0"/>
          </a:p>
          <a:p>
            <a:r>
              <a:rPr lang="en-US" dirty="0" smtClean="0"/>
              <a:t>1550Hz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19967" y="2420888"/>
            <a:ext cx="184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/>
              <a:t>coated</a:t>
            </a:r>
            <a:r>
              <a:rPr lang="en-US" dirty="0" smtClean="0"/>
              <a:t> = 1.64x10</a:t>
            </a:r>
            <a:r>
              <a:rPr lang="en-US" baseline="30000" dirty="0" smtClean="0"/>
              <a:t>-6</a:t>
            </a:r>
            <a:endParaRPr lang="en-US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491880" y="5661248"/>
            <a:ext cx="173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f</a:t>
            </a:r>
            <a:r>
              <a:rPr lang="en-US" baseline="-25000" dirty="0" err="1" smtClean="0"/>
              <a:t>coating</a:t>
            </a:r>
            <a:r>
              <a:rPr lang="en-US" dirty="0" smtClean="0"/>
              <a:t> = 8.6x10</a:t>
            </a:r>
            <a:r>
              <a:rPr lang="en-US" baseline="30000" dirty="0" smtClean="0"/>
              <a:t>-6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7504" y="2132856"/>
            <a:ext cx="3993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uncoated cantilever – annealed twice at 400C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860032" y="2132856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coated cantilever – annealed at 400C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499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– mechanical loss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26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419515"/>
              </p:ext>
            </p:extLst>
          </p:nvPr>
        </p:nvGraphicFramePr>
        <p:xfrm>
          <a:off x="806450" y="1422400"/>
          <a:ext cx="75311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1907704" y="3573016"/>
            <a:ext cx="6336704" cy="72008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91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– mechanical loss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27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5589240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Annealing the 200C </a:t>
            </a:r>
            <a:r>
              <a:rPr lang="en-US" dirty="0" err="1" smtClean="0"/>
              <a:t>aSi</a:t>
            </a:r>
            <a:r>
              <a:rPr lang="en-US" dirty="0" smtClean="0"/>
              <a:t> coating at 400C, measurement approaching experimental uncertainty, at the level of 1x10</a:t>
            </a:r>
            <a:r>
              <a:rPr lang="en-US" baseline="30000" dirty="0" smtClean="0"/>
              <a:t>-5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806450" y="1422400"/>
          <a:ext cx="7531100" cy="401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Elbow Connector 9"/>
          <p:cNvCxnSpPr/>
          <p:nvPr/>
        </p:nvCxnSpPr>
        <p:spPr>
          <a:xfrm>
            <a:off x="3779912" y="4725144"/>
            <a:ext cx="1296144" cy="1080120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699792" y="2492896"/>
            <a:ext cx="0" cy="2304256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79712" y="5373216"/>
            <a:ext cx="1413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Likely factor 25 reduction in loss achievable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9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High-temperature deposition – mechanical loss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28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3" name="Picture 2" descr="c231b735-c122-47be-bf1b-e4aeaad26d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61" y="1484784"/>
            <a:ext cx="6684235" cy="5013176"/>
          </a:xfrm>
          <a:prstGeom prst="rect">
            <a:avLst/>
          </a:prstGeom>
        </p:spPr>
      </p:pic>
      <p:pic>
        <p:nvPicPr>
          <p:cNvPr id="5" name="Picture 4" descr="f6a9125a-1771-41be-868f-277483bc66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029411"/>
            <a:ext cx="2339752" cy="31196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8758" y="6516052"/>
            <a:ext cx="2486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Results are on the way!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1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Characterisation – </a:t>
            </a:r>
            <a:r>
              <a:rPr lang="en-GB" sz="2800" dirty="0" err="1">
                <a:latin typeface="Apple Symbols"/>
                <a:cs typeface="Apple Symbols"/>
              </a:rPr>
              <a:t>b</a:t>
            </a:r>
            <a:r>
              <a:rPr lang="en-GB" sz="2800" dirty="0" err="1" smtClean="0">
                <a:latin typeface="Apple Symbols"/>
                <a:cs typeface="Apple Symbols"/>
              </a:rPr>
              <a:t>andgap</a:t>
            </a:r>
            <a:r>
              <a:rPr lang="en-GB" sz="2800" dirty="0" smtClean="0">
                <a:latin typeface="Apple Symbols"/>
                <a:cs typeface="Apple Symbols"/>
              </a:rPr>
              <a:t> associated absorption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29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212050"/>
              </p:ext>
            </p:extLst>
          </p:nvPr>
        </p:nvGraphicFramePr>
        <p:xfrm>
          <a:off x="1331640" y="1556792"/>
          <a:ext cx="6600060" cy="476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1920" y="1268760"/>
            <a:ext cx="20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Tauc</a:t>
            </a:r>
            <a:r>
              <a:rPr lang="en-US" dirty="0" smtClean="0"/>
              <a:t> plot – UWS </a:t>
            </a:r>
            <a:r>
              <a:rPr lang="en-US" dirty="0" err="1" smtClean="0"/>
              <a:t>aSi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3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Background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3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340768"/>
            <a:ext cx="2571750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1340768"/>
            <a:ext cx="5760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Original requirements for </a:t>
            </a:r>
            <a:r>
              <a:rPr lang="en-US" sz="2400" dirty="0" err="1" smtClean="0">
                <a:latin typeface="Apple Symbols"/>
                <a:cs typeface="Apple Symbols"/>
              </a:rPr>
              <a:t>aLIGO</a:t>
            </a:r>
            <a:r>
              <a:rPr lang="en-US" sz="2400" dirty="0" smtClean="0">
                <a:latin typeface="Apple Symbols"/>
                <a:cs typeface="Apple Symbols"/>
              </a:rPr>
              <a:t> (at 1064nm):</a:t>
            </a:r>
            <a:endParaRPr lang="en-US" sz="2400" dirty="0">
              <a:latin typeface="Apple Symbols"/>
              <a:cs typeface="Apple Symbols"/>
            </a:endParaRPr>
          </a:p>
          <a:p>
            <a:endParaRPr lang="en-US" sz="2400" dirty="0" smtClean="0">
              <a:latin typeface="Apple Symbols"/>
              <a:cs typeface="Apple Symbols"/>
            </a:endParaRPr>
          </a:p>
          <a:p>
            <a:r>
              <a:rPr lang="en-US" sz="2400" dirty="0" smtClean="0">
                <a:latin typeface="Apple Symbols"/>
                <a:cs typeface="Apple Symbols"/>
              </a:rPr>
              <a:t>Absorption </a:t>
            </a:r>
            <a:r>
              <a:rPr lang="en-US" sz="2400" dirty="0">
                <a:latin typeface="Apple Symbols"/>
                <a:cs typeface="Apple Symbols"/>
              </a:rPr>
              <a:t>&lt; 0.5 ppm required (goal &lt; 0.3 ppm)</a:t>
            </a:r>
          </a:p>
          <a:p>
            <a:r>
              <a:rPr lang="en-US" sz="2400" dirty="0">
                <a:latin typeface="Apple Symbols"/>
                <a:cs typeface="Apple Symbols"/>
              </a:rPr>
              <a:t>Scatter &lt; 2 ppm required (goal &lt; 1 ppm)</a:t>
            </a:r>
          </a:p>
          <a:p>
            <a:r>
              <a:rPr lang="en-US" sz="2400" dirty="0">
                <a:latin typeface="Apple Symbols"/>
                <a:cs typeface="Apple Symbols"/>
              </a:rPr>
              <a:t>ITM transmission: (5 ± 0.25) × 10-3.</a:t>
            </a:r>
          </a:p>
          <a:p>
            <a:r>
              <a:rPr lang="en-US" sz="2400" dirty="0">
                <a:latin typeface="Apple Symbols"/>
                <a:cs typeface="Apple Symbols"/>
              </a:rPr>
              <a:t>ETM transmission: &lt; 10 ppm (goal &lt; 5 ppm)</a:t>
            </a:r>
          </a:p>
          <a:p>
            <a:endParaRPr lang="en-US" sz="2400" dirty="0">
              <a:latin typeface="Apple Symbols"/>
              <a:cs typeface="Apple Symbols"/>
            </a:endParaRPr>
          </a:p>
          <a:p>
            <a:r>
              <a:rPr lang="en-US" sz="2400" dirty="0">
                <a:latin typeface="Apple Symbols"/>
                <a:cs typeface="Apple Symbols"/>
              </a:rPr>
              <a:t>Test Mass HR matching = 2 (T1-T2)/(T1+T2)</a:t>
            </a:r>
            <a:br>
              <a:rPr lang="en-US" sz="2400" dirty="0">
                <a:latin typeface="Apple Symbols"/>
                <a:cs typeface="Apple Symbols"/>
              </a:rPr>
            </a:br>
            <a:r>
              <a:rPr lang="en-US" sz="2400" dirty="0">
                <a:latin typeface="Apple Symbols"/>
                <a:cs typeface="Apple Symbols"/>
              </a:rPr>
              <a:t>&lt; 1 × 10-2 required (goal 5 × 10-3)</a:t>
            </a:r>
          </a:p>
          <a:p>
            <a:r>
              <a:rPr lang="en-US" sz="2400" dirty="0">
                <a:latin typeface="Apple Symbols"/>
                <a:cs typeface="Apple Symbols"/>
              </a:rPr>
              <a:t>AR reflectivity: 200 ± 20 ppm</a:t>
            </a:r>
            <a:br>
              <a:rPr lang="en-US" sz="2400" dirty="0">
                <a:latin typeface="Apple Symbols"/>
                <a:cs typeface="Apple Symbols"/>
              </a:rPr>
            </a:br>
            <a:endParaRPr lang="en-US" sz="2400" dirty="0">
              <a:latin typeface="Apple Symbols"/>
              <a:cs typeface="Apple Symbols"/>
            </a:endParaRPr>
          </a:p>
          <a:p>
            <a:r>
              <a:rPr lang="en-US" sz="2400" dirty="0">
                <a:latin typeface="Apple Symbols"/>
                <a:cs typeface="Apple Symbols"/>
              </a:rPr>
              <a:t>Mechanical loss: 3 × 10</a:t>
            </a:r>
            <a:r>
              <a:rPr lang="en-US" sz="2400" baseline="30000" dirty="0">
                <a:latin typeface="Apple Symbols"/>
                <a:cs typeface="Apple Symbols"/>
              </a:rPr>
              <a:t>-5</a:t>
            </a:r>
            <a:r>
              <a:rPr lang="en-US" sz="2400" dirty="0">
                <a:latin typeface="Apple Symbols"/>
                <a:cs typeface="Apple Symbols"/>
              </a:rPr>
              <a:t> (goal 1 × 10</a:t>
            </a:r>
            <a:r>
              <a:rPr lang="en-US" sz="2400" baseline="30000" dirty="0">
                <a:latin typeface="Apple Symbols"/>
                <a:cs typeface="Apple Symbols"/>
              </a:rPr>
              <a:t>-4</a:t>
            </a:r>
            <a:r>
              <a:rPr lang="en-US" sz="2400" dirty="0">
                <a:latin typeface="Apple Symbols"/>
                <a:cs typeface="Apple Symbols"/>
              </a:rPr>
              <a:t>)</a:t>
            </a:r>
          </a:p>
          <a:p>
            <a:endParaRPr lang="en-US" sz="2400" dirty="0" smtClean="0">
              <a:latin typeface="Apple Symbols"/>
              <a:cs typeface="Apple Symbols"/>
            </a:endParaRPr>
          </a:p>
          <a:p>
            <a:r>
              <a:rPr lang="en-US" sz="2400" dirty="0" smtClean="0">
                <a:latin typeface="Apple Symbols"/>
                <a:cs typeface="Apple Symbols"/>
              </a:rPr>
              <a:t>Likely requirements for </a:t>
            </a:r>
            <a:r>
              <a:rPr lang="en-US" sz="2400" dirty="0" err="1" smtClean="0">
                <a:latin typeface="Apple Symbols"/>
                <a:cs typeface="Apple Symbols"/>
              </a:rPr>
              <a:t>aLIGO</a:t>
            </a:r>
            <a:r>
              <a:rPr lang="en-US" sz="2400" dirty="0" smtClean="0">
                <a:latin typeface="Apple Symbols"/>
                <a:cs typeface="Apple Symbols"/>
              </a:rPr>
              <a:t>+ and beyond?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b="36542"/>
          <a:stretch>
            <a:fillRect/>
          </a:stretch>
        </p:blipFill>
        <p:spPr bwMode="auto">
          <a:xfrm>
            <a:off x="107504" y="5157192"/>
            <a:ext cx="321798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75856" y="2060848"/>
            <a:ext cx="5688632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69554" y="2924944"/>
            <a:ext cx="47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IBS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9872" y="5373216"/>
            <a:ext cx="4608512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16416" y="5589240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???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03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Characterisation – </a:t>
            </a:r>
            <a:r>
              <a:rPr lang="en-GB" sz="2800" dirty="0" err="1">
                <a:latin typeface="Apple Symbols"/>
                <a:cs typeface="Apple Symbols"/>
              </a:rPr>
              <a:t>b</a:t>
            </a:r>
            <a:r>
              <a:rPr lang="en-GB" sz="2800" dirty="0" err="1" smtClean="0">
                <a:latin typeface="Apple Symbols"/>
                <a:cs typeface="Apple Symbols"/>
              </a:rPr>
              <a:t>andgap</a:t>
            </a:r>
            <a:r>
              <a:rPr lang="en-GB" sz="2800" dirty="0" smtClean="0">
                <a:latin typeface="Apple Symbols"/>
                <a:cs typeface="Apple Symbols"/>
              </a:rPr>
              <a:t> associated absorption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30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672682"/>
              </p:ext>
            </p:extLst>
          </p:nvPr>
        </p:nvGraphicFramePr>
        <p:xfrm>
          <a:off x="1331640" y="1556792"/>
          <a:ext cx="6600060" cy="476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1920" y="1268760"/>
            <a:ext cx="20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Tauc</a:t>
            </a:r>
            <a:r>
              <a:rPr lang="en-US" dirty="0" smtClean="0"/>
              <a:t> plot – UWS </a:t>
            </a:r>
            <a:r>
              <a:rPr lang="en-US" dirty="0" err="1" smtClean="0"/>
              <a:t>aSi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220072" y="2276872"/>
            <a:ext cx="1584176" cy="29523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88024" y="3212976"/>
            <a:ext cx="1800200" cy="2016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47664" y="6237312"/>
            <a:ext cx="684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</a:t>
            </a:r>
            <a:r>
              <a:rPr lang="en-US" dirty="0" err="1" smtClean="0"/>
              <a:t>bandgap</a:t>
            </a:r>
            <a:r>
              <a:rPr lang="en-US" dirty="0" smtClean="0"/>
              <a:t> energy 1.4eV (commonly reported </a:t>
            </a:r>
            <a:r>
              <a:rPr lang="nb-NO" dirty="0"/>
              <a:t>1.1-1.5eV for a-</a:t>
            </a:r>
            <a:r>
              <a:rPr lang="nb-NO" dirty="0" smtClean="0"/>
              <a:t>Si)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5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Characterisation – Raman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31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443" r="37137"/>
          <a:stretch/>
        </p:blipFill>
        <p:spPr bwMode="auto">
          <a:xfrm>
            <a:off x="1331640" y="1196752"/>
            <a:ext cx="6624736" cy="4915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771800" y="6381328"/>
            <a:ext cx="370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poster </a:t>
            </a:r>
            <a:r>
              <a:rPr lang="en-US" dirty="0"/>
              <a:t>by Zeno </a:t>
            </a:r>
            <a:r>
              <a:rPr lang="en-US" dirty="0" err="1" smtClean="0"/>
              <a:t>Tornasi</a:t>
            </a:r>
            <a:r>
              <a:rPr lang="en-US" dirty="0" smtClean="0"/>
              <a:t> (Glasgow)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97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latin typeface="Apple Symbols"/>
                <a:cs typeface="Apple Symbols"/>
              </a:rPr>
              <a:t>Thermal noise</a:t>
            </a:r>
            <a:endParaRPr lang="en-GB" sz="28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32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9" name="Textfeld 9"/>
          <p:cNvSpPr txBox="1"/>
          <p:nvPr/>
        </p:nvSpPr>
        <p:spPr>
          <a:xfrm>
            <a:off x="0" y="1916832"/>
            <a:ext cx="385192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We can use a multi material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Some bilayers of SiO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and Ta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O</a:t>
            </a:r>
            <a:r>
              <a:rPr lang="en-GB" sz="2200" baseline="-25000" dirty="0" smtClean="0"/>
              <a:t>5</a:t>
            </a:r>
            <a:r>
              <a:rPr lang="en-GB" sz="2200" dirty="0" smtClean="0"/>
              <a:t> are used to reduce the laser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In lower layers amorphous silicon can be used to improve thermal noise due to a high refractive index and low loss</a:t>
            </a:r>
          </a:p>
        </p:txBody>
      </p:sp>
      <p:pic>
        <p:nvPicPr>
          <p:cNvPr id="10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501696"/>
            <a:ext cx="4494068" cy="4303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2820" y="6488668"/>
            <a:ext cx="20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Jessica </a:t>
            </a:r>
            <a:r>
              <a:rPr lang="en-US" i="1" dirty="0" err="1" smtClean="0"/>
              <a:t>Steinlechner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6137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atin typeface="Apple Symbols"/>
                <a:cs typeface="Apple Symbols"/>
              </a:rPr>
              <a:t>What does this mean for thermal noise?</a:t>
            </a:r>
            <a:br>
              <a:rPr lang="en-GB" sz="2400" dirty="0">
                <a:latin typeface="Apple Symbols"/>
                <a:cs typeface="Apple Symbols"/>
              </a:rPr>
            </a:br>
            <a:r>
              <a:rPr lang="en-GB" sz="2400" dirty="0">
                <a:latin typeface="Apple Symbols"/>
                <a:cs typeface="Apple Symbols"/>
              </a:rPr>
              <a:t>… if we want less than 1ppm absorption from the </a:t>
            </a:r>
            <a:r>
              <a:rPr lang="en-GB" sz="2400" dirty="0" err="1">
                <a:latin typeface="Apple Symbols"/>
                <a:cs typeface="Apple Symbols"/>
              </a:rPr>
              <a:t>aSi</a:t>
            </a:r>
            <a:r>
              <a:rPr lang="en-GB" sz="2400" dirty="0">
                <a:latin typeface="Apple Symbols"/>
                <a:cs typeface="Apple Symbols"/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2820" y="6488668"/>
            <a:ext cx="20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Jessica </a:t>
            </a:r>
            <a:r>
              <a:rPr lang="en-US" i="1" dirty="0" err="1" smtClean="0"/>
              <a:t>Steinlechner</a:t>
            </a:r>
            <a:endParaRPr lang="en-US" i="1" dirty="0"/>
          </a:p>
        </p:txBody>
      </p:sp>
      <p:sp>
        <p:nvSpPr>
          <p:cNvPr id="13" name="Textfeld 9"/>
          <p:cNvSpPr txBox="1"/>
          <p:nvPr/>
        </p:nvSpPr>
        <p:spPr>
          <a:xfrm>
            <a:off x="107504" y="1046922"/>
            <a:ext cx="5112567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At 1064 </a:t>
            </a:r>
            <a:r>
              <a:rPr lang="en-GB" sz="2200" dirty="0" smtClean="0"/>
              <a:t>nm RT:</a:t>
            </a:r>
            <a:endParaRPr lang="en-GB" sz="2200" dirty="0" smtClean="0"/>
          </a:p>
          <a:p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We need 8 bilayers of SiO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and Ta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O</a:t>
            </a:r>
            <a:r>
              <a:rPr lang="en-GB" sz="2200" baseline="-25000" dirty="0" smtClean="0"/>
              <a:t>5</a:t>
            </a:r>
            <a:r>
              <a:rPr lang="en-GB" sz="2200" dirty="0" smtClean="0"/>
              <a:t> to reduce the laser power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For an ITM with T= 1.4% we can’t improve the coating using </a:t>
            </a:r>
            <a:r>
              <a:rPr lang="en-GB" sz="2200" dirty="0" err="1" smtClean="0"/>
              <a:t>aSi</a:t>
            </a:r>
            <a:r>
              <a:rPr lang="en-GB" sz="2200" dirty="0" smtClean="0"/>
              <a:t> in lower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For an ETM with T = 6 ppm we need</a:t>
            </a:r>
            <a:br>
              <a:rPr lang="en-GB" sz="2200" dirty="0" smtClean="0"/>
            </a:br>
            <a:r>
              <a:rPr lang="en-GB" sz="2200" dirty="0" smtClean="0"/>
              <a:t>4 bilayers of SiO</a:t>
            </a:r>
            <a:r>
              <a:rPr lang="en-GB" sz="2200" baseline="-25000" dirty="0" smtClean="0"/>
              <a:t>2 </a:t>
            </a:r>
            <a:r>
              <a:rPr lang="en-GB" sz="2200" dirty="0" smtClean="0"/>
              <a:t>and </a:t>
            </a:r>
            <a:r>
              <a:rPr lang="en-GB" sz="2200" dirty="0" err="1" smtClean="0"/>
              <a:t>aSi</a:t>
            </a:r>
            <a:endParaRPr lang="en-GB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Thermal noise improvement* compared to a pure SiO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and Ta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O</a:t>
            </a:r>
            <a:r>
              <a:rPr lang="en-GB" sz="2200" baseline="-25000" dirty="0" smtClean="0"/>
              <a:t>5</a:t>
            </a:r>
            <a:r>
              <a:rPr lang="en-GB" sz="2200" dirty="0" smtClean="0"/>
              <a:t> coating: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 smtClean="0"/>
          </a:p>
          <a:p>
            <a:r>
              <a:rPr lang="en-GB" sz="2200" dirty="0" smtClean="0"/>
              <a:t>	Room temperature: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	ITM: - 0%</a:t>
            </a:r>
            <a:br>
              <a:rPr lang="en-GB" sz="2200" dirty="0" smtClean="0"/>
            </a:br>
            <a:r>
              <a:rPr lang="en-GB" sz="2200" dirty="0" smtClean="0"/>
              <a:t>	ETM: - 28%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	</a:t>
            </a:r>
            <a:r>
              <a:rPr lang="en-GB" sz="2200" dirty="0" smtClean="0">
                <a:solidFill>
                  <a:srgbClr val="FF0000"/>
                </a:solidFill>
              </a:rPr>
              <a:t>total: -18</a:t>
            </a:r>
            <a:r>
              <a:rPr lang="en-GB" sz="2200" dirty="0" smtClean="0">
                <a:solidFill>
                  <a:srgbClr val="FF0000"/>
                </a:solidFill>
              </a:rPr>
              <a:t>%</a:t>
            </a:r>
            <a:endParaRPr lang="en-GB" sz="2200" dirty="0" smtClean="0">
              <a:solidFill>
                <a:srgbClr val="FF0000"/>
              </a:solidFill>
            </a:endParaRPr>
          </a:p>
        </p:txBody>
      </p:sp>
      <p:pic>
        <p:nvPicPr>
          <p:cNvPr id="14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988840"/>
            <a:ext cx="3666918" cy="3511480"/>
          </a:xfrm>
          <a:prstGeom prst="rect">
            <a:avLst/>
          </a:prstGeom>
        </p:spPr>
      </p:pic>
      <p:sp>
        <p:nvSpPr>
          <p:cNvPr id="16" name="Textfeld 3"/>
          <p:cNvSpPr txBox="1"/>
          <p:nvPr/>
        </p:nvSpPr>
        <p:spPr>
          <a:xfrm>
            <a:off x="2827247" y="6457890"/>
            <a:ext cx="6316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*</a:t>
            </a:r>
            <a:r>
              <a:rPr lang="en-GB" sz="1600" dirty="0" smtClean="0"/>
              <a:t>Loss for </a:t>
            </a:r>
            <a:r>
              <a:rPr lang="en-GB" sz="1600" dirty="0" err="1" smtClean="0"/>
              <a:t>aSi</a:t>
            </a:r>
            <a:r>
              <a:rPr lang="en-GB" sz="1600" dirty="0" smtClean="0"/>
              <a:t>: 1.2e-4 measured on UWS </a:t>
            </a:r>
            <a:r>
              <a:rPr lang="en-GB" sz="1600" dirty="0" err="1" smtClean="0"/>
              <a:t>aSi</a:t>
            </a:r>
            <a:r>
              <a:rPr lang="en-GB" sz="1600" dirty="0" smtClean="0"/>
              <a:t> coatings at room temperature</a:t>
            </a:r>
            <a:endParaRPr lang="en-GB" sz="16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995936" y="6525344"/>
            <a:ext cx="576064" cy="3326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115616" y="6165304"/>
            <a:ext cx="1296144" cy="3326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483768" y="6093296"/>
            <a:ext cx="8865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200" dirty="0">
                <a:solidFill>
                  <a:srgbClr val="FF0000"/>
                </a:solidFill>
              </a:rPr>
              <a:t>21.5%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95936" y="6165304"/>
            <a:ext cx="8887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200" dirty="0" smtClean="0">
                <a:solidFill>
                  <a:srgbClr val="FF0000"/>
                </a:solidFill>
              </a:rPr>
              <a:t>5x10</a:t>
            </a:r>
            <a:r>
              <a:rPr lang="en-GB" sz="2200" baseline="30000" dirty="0" smtClean="0">
                <a:solidFill>
                  <a:srgbClr val="FF0000"/>
                </a:solidFill>
              </a:rPr>
              <a:t>-5</a:t>
            </a:r>
            <a:endParaRPr lang="en-GB" sz="2200" baseline="30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5517232"/>
            <a:ext cx="5333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Almost no improvement by reducing mechanical loss further (limited by silica loss and ITM thermal noise)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3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400" dirty="0">
                <a:latin typeface="Apple Symbols"/>
                <a:cs typeface="Apple Symbols"/>
              </a:rPr>
              <a:t>What does this mean for thermal noise?</a:t>
            </a:r>
            <a:br>
              <a:rPr lang="en-GB" sz="2400" dirty="0">
                <a:latin typeface="Apple Symbols"/>
                <a:cs typeface="Apple Symbols"/>
              </a:rPr>
            </a:br>
            <a:r>
              <a:rPr lang="en-GB" sz="2400" dirty="0">
                <a:latin typeface="Apple Symbols"/>
                <a:cs typeface="Apple Symbols"/>
              </a:rPr>
              <a:t>… if we want less than 1ppm absorption from the </a:t>
            </a:r>
            <a:r>
              <a:rPr lang="en-GB" sz="2400" dirty="0" err="1">
                <a:latin typeface="Apple Symbols"/>
                <a:cs typeface="Apple Symbols"/>
              </a:rPr>
              <a:t>aSi</a:t>
            </a:r>
            <a:r>
              <a:rPr lang="en-GB" sz="2400" dirty="0">
                <a:latin typeface="Apple Symbols"/>
                <a:cs typeface="Apple Symbols"/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22820" y="6488668"/>
            <a:ext cx="20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Jessica </a:t>
            </a:r>
            <a:r>
              <a:rPr lang="en-US" i="1" dirty="0" err="1" smtClean="0"/>
              <a:t>Steinlechner</a:t>
            </a:r>
            <a:endParaRPr lang="en-US" i="1" dirty="0"/>
          </a:p>
        </p:txBody>
      </p:sp>
      <p:sp>
        <p:nvSpPr>
          <p:cNvPr id="12" name="Textfeld 9"/>
          <p:cNvSpPr txBox="1"/>
          <p:nvPr/>
        </p:nvSpPr>
        <p:spPr>
          <a:xfrm>
            <a:off x="0" y="1124744"/>
            <a:ext cx="51480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/>
              <a:t>At </a:t>
            </a:r>
            <a:r>
              <a:rPr lang="en-GB" sz="2200" dirty="0" smtClean="0"/>
              <a:t>1550nm RT:</a:t>
            </a:r>
            <a:endParaRPr lang="en-GB" sz="2200" dirty="0" smtClean="0"/>
          </a:p>
          <a:p>
            <a:endParaRPr lang="en-GB" sz="1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We need 5 bilayers of SiO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and Ta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O</a:t>
            </a:r>
            <a:r>
              <a:rPr lang="en-GB" sz="2200" baseline="-25000" dirty="0" smtClean="0"/>
              <a:t>5</a:t>
            </a:r>
            <a:r>
              <a:rPr lang="en-GB" sz="2200" dirty="0" smtClean="0"/>
              <a:t> to reduce the laser power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For an ITM with T= 6000 ppm we need 2 bilayers of SiO</a:t>
            </a:r>
            <a:r>
              <a:rPr lang="en-GB" sz="2200" baseline="-25000" dirty="0" smtClean="0"/>
              <a:t>2 </a:t>
            </a:r>
            <a:r>
              <a:rPr lang="en-GB" sz="2200" dirty="0" smtClean="0"/>
              <a:t>and </a:t>
            </a:r>
            <a:r>
              <a:rPr lang="en-GB" sz="2200" dirty="0" err="1" smtClean="0"/>
              <a:t>aSi</a:t>
            </a: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For an ETM with T = 6 ppm we need 5 bilayers of SiO</a:t>
            </a:r>
            <a:r>
              <a:rPr lang="en-GB" sz="2200" baseline="-25000" dirty="0" smtClean="0"/>
              <a:t>2 </a:t>
            </a:r>
            <a:r>
              <a:rPr lang="en-GB" sz="2200" dirty="0" smtClean="0"/>
              <a:t>and </a:t>
            </a:r>
            <a:r>
              <a:rPr lang="en-GB" sz="2200" dirty="0" err="1" smtClean="0"/>
              <a:t>aSi</a:t>
            </a:r>
            <a:endParaRPr lang="en-GB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 smtClean="0"/>
              <a:t>Thermal noise improvement* compared to a pure SiO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 and Ta</a:t>
            </a:r>
            <a:r>
              <a:rPr lang="en-GB" sz="2200" baseline="-25000" dirty="0" smtClean="0"/>
              <a:t>2</a:t>
            </a:r>
            <a:r>
              <a:rPr lang="en-GB" sz="2200" dirty="0" smtClean="0"/>
              <a:t>O</a:t>
            </a:r>
            <a:r>
              <a:rPr lang="en-GB" sz="2200" baseline="-25000" dirty="0" smtClean="0"/>
              <a:t>5</a:t>
            </a:r>
            <a:r>
              <a:rPr lang="en-GB" sz="2200" dirty="0" smtClean="0"/>
              <a:t> coating:</a:t>
            </a:r>
            <a:endParaRPr lang="en-GB" sz="1000" dirty="0"/>
          </a:p>
          <a:p>
            <a:r>
              <a:rPr lang="en-GB" sz="1000" dirty="0" smtClean="0"/>
              <a:t>			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smtClean="0"/>
              <a:t>	120 K		20 K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	ITM: -21%	-20%</a:t>
            </a:r>
            <a:br>
              <a:rPr lang="en-GB" sz="2200" dirty="0" smtClean="0"/>
            </a:br>
            <a:r>
              <a:rPr lang="en-GB" sz="2200" dirty="0" smtClean="0"/>
              <a:t>	ETM: -38%	-36%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sz="2200" dirty="0" smtClean="0"/>
              <a:t>	</a:t>
            </a:r>
            <a:r>
              <a:rPr lang="en-GB" sz="2200" dirty="0" smtClean="0">
                <a:solidFill>
                  <a:srgbClr val="FF0000"/>
                </a:solidFill>
              </a:rPr>
              <a:t>total: -32%	-31%</a:t>
            </a:r>
          </a:p>
        </p:txBody>
      </p:sp>
      <p:sp>
        <p:nvSpPr>
          <p:cNvPr id="20" name="Textfeld 5"/>
          <p:cNvSpPr txBox="1"/>
          <p:nvPr/>
        </p:nvSpPr>
        <p:spPr>
          <a:xfrm>
            <a:off x="2103139" y="6488668"/>
            <a:ext cx="7025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*</a:t>
            </a:r>
            <a:r>
              <a:rPr lang="en-GB" sz="1400" dirty="0" smtClean="0"/>
              <a:t>Loss for </a:t>
            </a:r>
            <a:r>
              <a:rPr lang="en-GB" sz="1400" dirty="0" err="1" smtClean="0"/>
              <a:t>aSi</a:t>
            </a:r>
            <a:r>
              <a:rPr lang="en-GB" sz="1400" dirty="0" smtClean="0"/>
              <a:t>: values from commercial coatings; no cryogenic measurements on UWS coatings</a:t>
            </a:r>
          </a:p>
        </p:txBody>
      </p:sp>
      <p:pic>
        <p:nvPicPr>
          <p:cNvPr id="21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988840"/>
            <a:ext cx="3666918" cy="35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1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400" dirty="0" smtClean="0">
                <a:latin typeface="Apple Symbols"/>
                <a:cs typeface="Apple Symbols"/>
              </a:rPr>
              <a:t>Conclusion from UWS + GU investigations using ECR-IBD</a:t>
            </a:r>
            <a:endParaRPr lang="en-GB" sz="24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12" name="Textfeld 9"/>
          <p:cNvSpPr txBox="1"/>
          <p:nvPr/>
        </p:nvSpPr>
        <p:spPr>
          <a:xfrm>
            <a:off x="323528" y="1412776"/>
            <a:ext cx="882047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 smtClean="0"/>
              <a:t>aSi</a:t>
            </a:r>
            <a:r>
              <a:rPr lang="en-GB" sz="2200" dirty="0" smtClean="0"/>
              <a:t> attractive high-index material choice for </a:t>
            </a:r>
            <a:r>
              <a:rPr lang="en-GB" sz="2200" dirty="0" err="1" smtClean="0"/>
              <a:t>aLIGO</a:t>
            </a:r>
            <a:r>
              <a:rPr lang="en-GB" sz="2200" dirty="0" smtClean="0"/>
              <a:t>+ and beyond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Optical absorption of 20ppm for HR stack feasible</a:t>
            </a:r>
            <a:br>
              <a:rPr lang="en-GB" sz="2000" dirty="0" smtClean="0">
                <a:solidFill>
                  <a:srgbClr val="FF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(reason due to unique </a:t>
            </a:r>
            <a:r>
              <a:rPr lang="en-GB" sz="2000" dirty="0" err="1" smtClean="0">
                <a:solidFill>
                  <a:srgbClr val="FF0000"/>
                </a:solidFill>
              </a:rPr>
              <a:t>dep</a:t>
            </a:r>
            <a:r>
              <a:rPr lang="en-GB" sz="2000" dirty="0" smtClean="0">
                <a:solidFill>
                  <a:srgbClr val="FF0000"/>
                </a:solidFill>
              </a:rPr>
              <a:t> parameters – low </a:t>
            </a:r>
            <a:r>
              <a:rPr lang="en-GB" sz="2000" dirty="0" err="1" smtClean="0">
                <a:solidFill>
                  <a:srgbClr val="FF0000"/>
                </a:solidFill>
              </a:rPr>
              <a:t>dep</a:t>
            </a:r>
            <a:r>
              <a:rPr lang="en-GB" sz="2000" dirty="0" smtClean="0">
                <a:solidFill>
                  <a:srgbClr val="FF0000"/>
                </a:solidFill>
              </a:rPr>
              <a:t> rate + high ion energy)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Mechanical loss ~ 5x10</a:t>
            </a:r>
            <a:r>
              <a:rPr lang="en-GB" sz="2000" baseline="30000" dirty="0" smtClean="0">
                <a:solidFill>
                  <a:srgbClr val="FF0000"/>
                </a:solidFill>
              </a:rPr>
              <a:t>-5</a:t>
            </a:r>
            <a:r>
              <a:rPr lang="en-GB" sz="2000" dirty="0" smtClean="0">
                <a:solidFill>
                  <a:srgbClr val="FF0000"/>
                </a:solidFill>
              </a:rPr>
              <a:t> (room temp deposition + heat treatment at 400C)</a:t>
            </a:r>
          </a:p>
          <a:p>
            <a:pPr marL="800100" lvl="1" indent="-342900">
              <a:buFont typeface="Arial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000000"/>
                </a:solidFill>
              </a:rPr>
              <a:t>Heated deposition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First evidence that heated substrates + ion-beam deposition can reduce mechanical loss below that achievable through same temperature post-deposition annealing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Mechanical loss ~1x10</a:t>
            </a:r>
            <a:r>
              <a:rPr lang="en-GB" sz="2000" baseline="30000" dirty="0" smtClean="0">
                <a:solidFill>
                  <a:srgbClr val="FF0000"/>
                </a:solidFill>
              </a:rPr>
              <a:t>-5</a:t>
            </a:r>
            <a:r>
              <a:rPr lang="en-GB" sz="2000" dirty="0" smtClean="0">
                <a:solidFill>
                  <a:srgbClr val="FF0000"/>
                </a:solidFill>
              </a:rPr>
              <a:t> for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deposited at 200C then heat treated to 400C</a:t>
            </a:r>
          </a:p>
          <a:p>
            <a:pPr marL="800100" lvl="1" indent="-342900">
              <a:buFont typeface="Arial"/>
              <a:buChar char="•"/>
            </a:pPr>
            <a:endParaRPr lang="en-GB" sz="2000" dirty="0"/>
          </a:p>
          <a:p>
            <a:r>
              <a:rPr lang="en-GB" sz="2000" dirty="0" smtClean="0"/>
              <a:t>Future work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Complete studies on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deposited at elevated temperatures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Investigate effect of elevated temperature on Ta</a:t>
            </a:r>
            <a:r>
              <a:rPr lang="en-GB" sz="2000" baseline="-25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O</a:t>
            </a:r>
            <a:r>
              <a:rPr lang="en-GB" sz="2000" baseline="-25000" dirty="0" smtClean="0">
                <a:solidFill>
                  <a:srgbClr val="FF0000"/>
                </a:solidFill>
              </a:rPr>
              <a:t>5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Investigate effect of shifting </a:t>
            </a:r>
            <a:r>
              <a:rPr lang="en-GB" sz="2000" dirty="0" err="1" smtClean="0">
                <a:solidFill>
                  <a:srgbClr val="FF0000"/>
                </a:solidFill>
              </a:rPr>
              <a:t>bandgap</a:t>
            </a:r>
            <a:r>
              <a:rPr lang="en-GB" sz="2000" dirty="0" smtClean="0">
                <a:solidFill>
                  <a:srgbClr val="FF0000"/>
                </a:solidFill>
              </a:rPr>
              <a:t> absorption edge in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through doping (H, Al, N </a:t>
            </a:r>
            <a:r>
              <a:rPr lang="en-GB" sz="2000" dirty="0" err="1" smtClean="0">
                <a:solidFill>
                  <a:srgbClr val="FF0000"/>
                </a:solidFill>
              </a:rPr>
              <a:t>etc</a:t>
            </a:r>
            <a:r>
              <a:rPr lang="en-GB" sz="2000" dirty="0" smtClean="0">
                <a:solidFill>
                  <a:srgbClr val="FF0000"/>
                </a:solidFill>
              </a:rPr>
              <a:t>) – with particular relevance to 1064nm use.</a:t>
            </a:r>
          </a:p>
          <a:p>
            <a:pPr marL="800100" lvl="1" indent="-342900">
              <a:buFont typeface="Arial"/>
              <a:buChar char="•"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GB" sz="2000" dirty="0"/>
          </a:p>
          <a:p>
            <a:pPr marL="800100" lvl="1" indent="-342900">
              <a:buFont typeface="Arial"/>
              <a:buChar char="•"/>
            </a:pPr>
            <a:endParaRPr lang="en-GB" sz="2000" dirty="0" smtClean="0"/>
          </a:p>
          <a:p>
            <a:pPr marL="800100" lvl="1" indent="-342900">
              <a:buFont typeface="Arial"/>
              <a:buChar char="•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343816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400" dirty="0" smtClean="0">
                <a:latin typeface="Apple Symbols"/>
                <a:cs typeface="Apple Symbols"/>
              </a:rPr>
              <a:t>Towards a more ordered future</a:t>
            </a:r>
            <a:r>
              <a:rPr lang="is-IS" sz="2400" dirty="0" smtClean="0">
                <a:latin typeface="Apple Symbols"/>
                <a:cs typeface="Apple Symbols"/>
              </a:rPr>
              <a:t>…</a:t>
            </a:r>
            <a:endParaRPr lang="en-GB" sz="24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8" name="Picture 7" descr="IMG_935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2" y="1300480"/>
            <a:ext cx="6295813" cy="472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520" y="3510280"/>
            <a:ext cx="3810000" cy="3048000"/>
          </a:xfrm>
          <a:prstGeom prst="rect">
            <a:avLst/>
          </a:prstGeom>
          <a:ln>
            <a:solidFill>
              <a:srgbClr val="BBE0E3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1052736"/>
            <a:ext cx="1299883" cy="6770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696" y="1853952"/>
            <a:ext cx="3131840" cy="78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1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706090"/>
          </a:xfrm>
        </p:spPr>
        <p:txBody>
          <a:bodyPr>
            <a:normAutofit/>
          </a:bodyPr>
          <a:lstStyle/>
          <a:p>
            <a:pPr algn="l"/>
            <a:r>
              <a:rPr lang="en-GB" sz="3200" dirty="0" smtClean="0">
                <a:latin typeface="Calibri Light" panose="020F0302020204030204" pitchFamily="34" charset="0"/>
              </a:rPr>
              <a:t>MBE developments </a:t>
            </a:r>
            <a:r>
              <a:rPr lang="en-GB" sz="2800" dirty="0" smtClean="0">
                <a:latin typeface="Calibri Light" panose="020F0302020204030204" pitchFamily="34" charset="0"/>
              </a:rPr>
              <a:t>(</a:t>
            </a:r>
            <a:r>
              <a:rPr lang="en-GB" sz="2800" dirty="0" err="1" smtClean="0">
                <a:latin typeface="Calibri Light" panose="020F0302020204030204" pitchFamily="34" charset="0"/>
              </a:rPr>
              <a:t>UWS+GU+Stanford+GSS</a:t>
            </a:r>
            <a:r>
              <a:rPr lang="en-GB" sz="2800" dirty="0" smtClean="0">
                <a:latin typeface="Calibri Light" panose="020F0302020204030204" pitchFamily="34" charset="0"/>
              </a:rPr>
              <a:t>)</a:t>
            </a:r>
            <a:endParaRPr lang="en-GB" sz="3200" dirty="0">
              <a:latin typeface="Calibri Light" panose="020F03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1120676"/>
            <a:ext cx="71287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7544" y="1120676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824" y="134469"/>
            <a:ext cx="1299883" cy="677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118" y="1393727"/>
            <a:ext cx="83279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to develop </a:t>
            </a:r>
            <a:r>
              <a:rPr lang="en-US" dirty="0" err="1" smtClean="0"/>
              <a:t>AlGaP</a:t>
            </a:r>
            <a:r>
              <a:rPr lang="en-US" dirty="0" smtClean="0"/>
              <a:t> interference coatings on silicon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Key milestones: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March 2016: all equipment delivered (P cracker, P recovery system, </a:t>
            </a:r>
            <a:r>
              <a:rPr lang="en-US" dirty="0" err="1" smtClean="0"/>
              <a:t>auxillary</a:t>
            </a:r>
            <a:r>
              <a:rPr lang="en-US" dirty="0" smtClean="0"/>
              <a:t> equip.)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June 2016: installation of P cracker and recovery system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August 2016: test growths of </a:t>
            </a:r>
            <a:r>
              <a:rPr lang="en-US" dirty="0" err="1" smtClean="0"/>
              <a:t>AlGaP</a:t>
            </a:r>
            <a:r>
              <a:rPr lang="en-US" dirty="0" smtClean="0"/>
              <a:t> begin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388" y="3469875"/>
            <a:ext cx="4738833" cy="320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1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2400" dirty="0" smtClean="0">
                <a:latin typeface="Apple Symbols"/>
                <a:cs typeface="Apple Symbols"/>
              </a:rPr>
              <a:t>Conclusion from UWS + GU investigations using ECR-IBD</a:t>
            </a:r>
            <a:endParaRPr lang="en-GB" sz="24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2880320" y="-8194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ple Symbols"/>
                <a:cs typeface="Apple Symbols"/>
              </a:rPr>
              <a:t>Description</a:t>
            </a:r>
            <a:endParaRPr lang="en-US" sz="2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sp>
        <p:nvSpPr>
          <p:cNvPr id="12" name="Textfeld 9"/>
          <p:cNvSpPr txBox="1"/>
          <p:nvPr/>
        </p:nvSpPr>
        <p:spPr>
          <a:xfrm>
            <a:off x="323528" y="1412776"/>
            <a:ext cx="882047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 smtClean="0"/>
              <a:t>aSi</a:t>
            </a:r>
            <a:r>
              <a:rPr lang="en-GB" sz="2200" dirty="0" smtClean="0"/>
              <a:t> attractive high-index material choice for </a:t>
            </a:r>
            <a:r>
              <a:rPr lang="en-GB" sz="2200" dirty="0" err="1" smtClean="0"/>
              <a:t>aLIGO</a:t>
            </a:r>
            <a:r>
              <a:rPr lang="en-GB" sz="2200" dirty="0" smtClean="0"/>
              <a:t>+ and beyond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Optical absorption of 20ppm for HR stack feasible</a:t>
            </a:r>
            <a:br>
              <a:rPr lang="en-GB" sz="2000" dirty="0">
                <a:solidFill>
                  <a:srgbClr val="FF0000"/>
                </a:solidFill>
              </a:rPr>
            </a:br>
            <a:r>
              <a:rPr lang="en-GB" sz="2000" dirty="0">
                <a:solidFill>
                  <a:srgbClr val="FF0000"/>
                </a:solidFill>
              </a:rPr>
              <a:t>(reason due to unique </a:t>
            </a:r>
            <a:r>
              <a:rPr lang="en-GB" sz="2000" dirty="0" err="1">
                <a:solidFill>
                  <a:srgbClr val="FF0000"/>
                </a:solidFill>
              </a:rPr>
              <a:t>dep</a:t>
            </a:r>
            <a:r>
              <a:rPr lang="en-GB" sz="2000" dirty="0">
                <a:solidFill>
                  <a:srgbClr val="FF0000"/>
                </a:solidFill>
              </a:rPr>
              <a:t> parameters – low </a:t>
            </a:r>
            <a:r>
              <a:rPr lang="en-GB" sz="2000" dirty="0" err="1">
                <a:solidFill>
                  <a:srgbClr val="FF0000"/>
                </a:solidFill>
              </a:rPr>
              <a:t>dep</a:t>
            </a:r>
            <a:r>
              <a:rPr lang="en-GB" sz="2000" dirty="0">
                <a:solidFill>
                  <a:srgbClr val="FF0000"/>
                </a:solidFill>
              </a:rPr>
              <a:t> rate + high ion energy)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Mechanical loss &lt; 1x10</a:t>
            </a:r>
            <a:r>
              <a:rPr lang="en-GB" sz="2000" baseline="30000" dirty="0" smtClean="0">
                <a:solidFill>
                  <a:srgbClr val="FF0000"/>
                </a:solidFill>
              </a:rPr>
              <a:t>-4</a:t>
            </a:r>
            <a:r>
              <a:rPr lang="en-GB" sz="2000" dirty="0" smtClean="0">
                <a:solidFill>
                  <a:srgbClr val="FF0000"/>
                </a:solidFill>
              </a:rPr>
              <a:t> (room temp deposition + heat treatment at 400C)</a:t>
            </a:r>
          </a:p>
          <a:p>
            <a:pPr marL="800100" lvl="1" indent="-342900">
              <a:buFont typeface="Arial"/>
              <a:buChar char="•"/>
            </a:pP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 smtClean="0">
                <a:solidFill>
                  <a:srgbClr val="000000"/>
                </a:solidFill>
              </a:rPr>
              <a:t>Heated deposition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First evidence that heated substrates + ion-beam deposition can reduce mechanical loss below that achievable through same temperature post-deposition annealing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Mechanical loss ~1x10</a:t>
            </a:r>
            <a:r>
              <a:rPr lang="en-GB" sz="2000" baseline="30000" dirty="0" smtClean="0">
                <a:solidFill>
                  <a:srgbClr val="FF0000"/>
                </a:solidFill>
              </a:rPr>
              <a:t>-5</a:t>
            </a:r>
            <a:r>
              <a:rPr lang="en-GB" sz="2000" dirty="0" smtClean="0">
                <a:solidFill>
                  <a:srgbClr val="FF0000"/>
                </a:solidFill>
              </a:rPr>
              <a:t> for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deposited at 200C then heat treated to 400C</a:t>
            </a:r>
          </a:p>
          <a:p>
            <a:pPr marL="800100" lvl="1" indent="-342900">
              <a:buFont typeface="Arial"/>
              <a:buChar char="•"/>
            </a:pPr>
            <a:endParaRPr lang="en-GB" sz="2000" dirty="0"/>
          </a:p>
          <a:p>
            <a:r>
              <a:rPr lang="en-GB" sz="2000" dirty="0" smtClean="0"/>
              <a:t>Future work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Complete studies on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deposited at elevated temperatures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Investigate effect of elevated temperature on Ta</a:t>
            </a:r>
            <a:r>
              <a:rPr lang="en-GB" sz="2000" baseline="-25000" dirty="0" smtClean="0">
                <a:solidFill>
                  <a:srgbClr val="FF0000"/>
                </a:solidFill>
              </a:rPr>
              <a:t>2</a:t>
            </a:r>
            <a:r>
              <a:rPr lang="en-GB" sz="2000" dirty="0" smtClean="0">
                <a:solidFill>
                  <a:srgbClr val="FF0000"/>
                </a:solidFill>
              </a:rPr>
              <a:t>O</a:t>
            </a:r>
            <a:r>
              <a:rPr lang="en-GB" sz="2000" baseline="-25000" dirty="0" smtClean="0">
                <a:solidFill>
                  <a:srgbClr val="FF0000"/>
                </a:solidFill>
              </a:rPr>
              <a:t>5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Investigate effect of shifting </a:t>
            </a:r>
            <a:r>
              <a:rPr lang="en-GB" sz="2000" dirty="0" err="1" smtClean="0">
                <a:solidFill>
                  <a:srgbClr val="FF0000"/>
                </a:solidFill>
              </a:rPr>
              <a:t>bandgap</a:t>
            </a:r>
            <a:r>
              <a:rPr lang="en-GB" sz="2000" dirty="0" smtClean="0">
                <a:solidFill>
                  <a:srgbClr val="FF0000"/>
                </a:solidFill>
              </a:rPr>
              <a:t> absorption edge in </a:t>
            </a:r>
            <a:r>
              <a:rPr lang="en-GB" sz="2000" dirty="0" err="1" smtClean="0">
                <a:solidFill>
                  <a:srgbClr val="FF0000"/>
                </a:solidFill>
              </a:rPr>
              <a:t>aSi</a:t>
            </a:r>
            <a:r>
              <a:rPr lang="en-GB" sz="2000" dirty="0" smtClean="0">
                <a:solidFill>
                  <a:srgbClr val="FF0000"/>
                </a:solidFill>
              </a:rPr>
              <a:t> through doping (H, Al, N </a:t>
            </a:r>
            <a:r>
              <a:rPr lang="en-GB" sz="2000" dirty="0" err="1" smtClean="0">
                <a:solidFill>
                  <a:srgbClr val="FF0000"/>
                </a:solidFill>
              </a:rPr>
              <a:t>etc</a:t>
            </a:r>
            <a:r>
              <a:rPr lang="en-GB" sz="2000" dirty="0" smtClean="0">
                <a:solidFill>
                  <a:srgbClr val="FF0000"/>
                </a:solidFill>
              </a:rPr>
              <a:t>) – with particular relevance to 1064nm use.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 smtClean="0">
                <a:solidFill>
                  <a:srgbClr val="FF0000"/>
                </a:solidFill>
              </a:rPr>
              <a:t>Further low temperature absorption and thermal noise evaluation.</a:t>
            </a:r>
          </a:p>
          <a:p>
            <a:pPr marL="800100" lvl="1" indent="-342900">
              <a:buFont typeface="Arial"/>
              <a:buChar char="•"/>
            </a:pPr>
            <a:endParaRPr lang="en-GB" sz="2000" dirty="0" smtClean="0">
              <a:solidFill>
                <a:srgbClr val="FF000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GB" sz="2000" dirty="0"/>
          </a:p>
          <a:p>
            <a:pPr marL="800100" lvl="1" indent="-342900">
              <a:buFont typeface="Arial"/>
              <a:buChar char="•"/>
            </a:pPr>
            <a:endParaRPr lang="en-GB" sz="2000" dirty="0" smtClean="0"/>
          </a:p>
          <a:p>
            <a:pPr marL="800100" lvl="1" indent="-342900">
              <a:buFont typeface="Arial"/>
              <a:buChar char="•"/>
            </a:pP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37278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PVD (Physical vapour deposition)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4</a:t>
            </a:fld>
            <a:endParaRPr lang="en-GB" sz="1400" dirty="0">
              <a:latin typeface="Apple Symbols"/>
              <a:cs typeface="Apple Symbols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67544" y="1099744"/>
            <a:ext cx="8621493" cy="601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Apple Symbols"/>
                <a:cs typeface="Apple Symbols"/>
              </a:rPr>
              <a:t>The continued challenges in PVD technology</a:t>
            </a:r>
            <a:endParaRPr lang="en-US" sz="2800" dirty="0">
              <a:latin typeface="Apple Symbols"/>
              <a:cs typeface="Apple Symbol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76028" y="1709986"/>
            <a:ext cx="64699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E25728"/>
                </a:solidFill>
                <a:latin typeface="Apple Symbols"/>
                <a:cs typeface="Apple Symbols"/>
                <a:sym typeface="Symbol" panose="05050102010706020507" pitchFamily="18" charset="2"/>
              </a:rPr>
              <a:t>-&gt; Uniform deposition on large area : difficult</a:t>
            </a:r>
          </a:p>
          <a:p>
            <a:r>
              <a:rPr lang="en-US" sz="2200" dirty="0" smtClean="0">
                <a:solidFill>
                  <a:srgbClr val="E25728"/>
                </a:solidFill>
                <a:latin typeface="Apple Symbols"/>
                <a:cs typeface="Apple Symbols"/>
                <a:sym typeface="Symbol" panose="05050102010706020507" pitchFamily="18" charset="2"/>
              </a:rPr>
              <a:t>-&gt; Multi component deposition: even more difficult</a:t>
            </a:r>
          </a:p>
        </p:txBody>
      </p:sp>
      <p:grpSp>
        <p:nvGrpSpPr>
          <p:cNvPr id="10" name="Groupe 130"/>
          <p:cNvGrpSpPr/>
          <p:nvPr/>
        </p:nvGrpSpPr>
        <p:grpSpPr>
          <a:xfrm>
            <a:off x="875391" y="2953147"/>
            <a:ext cx="7225001" cy="2492077"/>
            <a:chOff x="1189612" y="453543"/>
            <a:chExt cx="7225001" cy="2492077"/>
          </a:xfrm>
        </p:grpSpPr>
        <p:sp>
          <p:nvSpPr>
            <p:cNvPr id="11" name="ZoneTexte 163"/>
            <p:cNvSpPr txBox="1"/>
            <p:nvPr/>
          </p:nvSpPr>
          <p:spPr>
            <a:xfrm>
              <a:off x="1189612" y="474153"/>
              <a:ext cx="1842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Evaporation</a:t>
              </a:r>
              <a:endParaRPr lang="en-US" dirty="0">
                <a:latin typeface="Apple Symbols"/>
                <a:cs typeface="Apple Symbols"/>
              </a:endParaRPr>
            </a:p>
          </p:txBody>
        </p:sp>
        <p:sp>
          <p:nvSpPr>
            <p:cNvPr id="12" name="ZoneTexte 164"/>
            <p:cNvSpPr txBox="1"/>
            <p:nvPr/>
          </p:nvSpPr>
          <p:spPr>
            <a:xfrm>
              <a:off x="6572063" y="456305"/>
              <a:ext cx="18425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Pulsed Laser Deposition </a:t>
              </a:r>
            </a:p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(PLD)</a:t>
              </a:r>
              <a:endParaRPr lang="en-US" dirty="0">
                <a:latin typeface="Apple Symbols"/>
                <a:cs typeface="Apple Symbols"/>
              </a:endParaRPr>
            </a:p>
          </p:txBody>
        </p:sp>
        <p:sp>
          <p:nvSpPr>
            <p:cNvPr id="13" name="ZoneTexte 165"/>
            <p:cNvSpPr txBox="1"/>
            <p:nvPr/>
          </p:nvSpPr>
          <p:spPr>
            <a:xfrm>
              <a:off x="2939271" y="462868"/>
              <a:ext cx="1842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Magnetron sputtering</a:t>
              </a:r>
              <a:endParaRPr lang="en-US" dirty="0">
                <a:latin typeface="Apple Symbols"/>
                <a:cs typeface="Apple Symbols"/>
              </a:endParaRPr>
            </a:p>
          </p:txBody>
        </p:sp>
        <p:grpSp>
          <p:nvGrpSpPr>
            <p:cNvPr id="14" name="Groupe 250"/>
            <p:cNvGrpSpPr/>
            <p:nvPr/>
          </p:nvGrpSpPr>
          <p:grpSpPr>
            <a:xfrm>
              <a:off x="4939052" y="1220249"/>
              <a:ext cx="1839431" cy="1725371"/>
              <a:chOff x="1191266" y="1361743"/>
              <a:chExt cx="1839431" cy="1725371"/>
            </a:xfrm>
          </p:grpSpPr>
          <p:sp>
            <p:nvSpPr>
              <p:cNvPr id="81" name="Rectangle 80"/>
              <p:cNvSpPr/>
              <p:nvPr/>
            </p:nvSpPr>
            <p:spPr>
              <a:xfrm rot="2700000">
                <a:off x="1529992" y="1943204"/>
                <a:ext cx="1564965" cy="402043"/>
              </a:xfrm>
              <a:prstGeom prst="rect">
                <a:avLst/>
              </a:prstGeom>
              <a:solidFill>
                <a:schemeClr val="accent2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82" name="Triangle isocèle 39"/>
              <p:cNvSpPr/>
              <p:nvPr/>
            </p:nvSpPr>
            <p:spPr>
              <a:xfrm rot="9194381">
                <a:off x="1480927" y="1492264"/>
                <a:ext cx="647978" cy="407911"/>
              </a:xfrm>
              <a:prstGeom prst="triangle">
                <a:avLst>
                  <a:gd name="adj" fmla="val 143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83" name="Ellipse 34"/>
              <p:cNvSpPr>
                <a:spLocks noChangeAspect="1"/>
              </p:cNvSpPr>
              <p:nvPr/>
            </p:nvSpPr>
            <p:spPr>
              <a:xfrm>
                <a:off x="1935726" y="2360063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84" name="Ellipse 35"/>
              <p:cNvSpPr>
                <a:spLocks noChangeAspect="1"/>
              </p:cNvSpPr>
              <p:nvPr/>
            </p:nvSpPr>
            <p:spPr>
              <a:xfrm>
                <a:off x="2040698" y="2248623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85" name="Connecteur droit avec flèche 37"/>
              <p:cNvCxnSpPr/>
              <p:nvPr/>
            </p:nvCxnSpPr>
            <p:spPr>
              <a:xfrm>
                <a:off x="2168040" y="1771823"/>
                <a:ext cx="112160" cy="183730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avec flèche 38"/>
              <p:cNvCxnSpPr/>
              <p:nvPr/>
            </p:nvCxnSpPr>
            <p:spPr>
              <a:xfrm>
                <a:off x="1889416" y="1770014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Ellipse 40"/>
              <p:cNvSpPr>
                <a:spLocks noChangeAspect="1"/>
              </p:cNvSpPr>
              <p:nvPr/>
            </p:nvSpPr>
            <p:spPr>
              <a:xfrm rot="1887507">
                <a:off x="1741031" y="2209102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88" name="Ellipse 41"/>
              <p:cNvSpPr>
                <a:spLocks noChangeAspect="1"/>
              </p:cNvSpPr>
              <p:nvPr/>
            </p:nvSpPr>
            <p:spPr>
              <a:xfrm rot="1887507">
                <a:off x="1811708" y="2358773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89" name="Connecteur droit avec flèche 43"/>
              <p:cNvCxnSpPr/>
              <p:nvPr/>
            </p:nvCxnSpPr>
            <p:spPr>
              <a:xfrm flipH="1" flipV="1">
                <a:off x="2155899" y="1970092"/>
                <a:ext cx="236669" cy="223012"/>
              </a:xfrm>
              <a:prstGeom prst="straightConnector1">
                <a:avLst/>
              </a:prstGeom>
              <a:ln>
                <a:solidFill>
                  <a:srgbClr val="E25728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ZoneTexte 57"/>
              <p:cNvSpPr txBox="1"/>
              <p:nvPr/>
            </p:nvSpPr>
            <p:spPr>
              <a:xfrm>
                <a:off x="1423794" y="2748560"/>
                <a:ext cx="10779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A84192"/>
                    </a:solidFill>
                    <a:latin typeface="Apple Symbols"/>
                    <a:cs typeface="Apple Symbols"/>
                  </a:rPr>
                  <a:t>substrate</a:t>
                </a:r>
                <a:endParaRPr lang="en-US" sz="1600" dirty="0">
                  <a:solidFill>
                    <a:srgbClr val="A84192"/>
                  </a:solidFill>
                  <a:latin typeface="Apple Symbols"/>
                  <a:cs typeface="Apple Symbols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1407970" y="2747575"/>
                <a:ext cx="970918" cy="51667"/>
              </a:xfrm>
              <a:prstGeom prst="rect">
                <a:avLst/>
              </a:prstGeom>
              <a:gradFill>
                <a:gsLst>
                  <a:gs pos="49000">
                    <a:schemeClr val="accent1"/>
                  </a:gs>
                  <a:gs pos="7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H="1">
                <a:off x="2671224" y="2052482"/>
                <a:ext cx="359473" cy="800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93" name="Connecteur droit avec flèche 61"/>
              <p:cNvCxnSpPr/>
              <p:nvPr/>
            </p:nvCxnSpPr>
            <p:spPr>
              <a:xfrm flipH="1">
                <a:off x="1531919" y="1780698"/>
                <a:ext cx="113222" cy="153617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 93"/>
              <p:cNvSpPr/>
              <p:nvPr/>
            </p:nvSpPr>
            <p:spPr>
              <a:xfrm flipV="1">
                <a:off x="1537771" y="1679499"/>
                <a:ext cx="720000" cy="612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95" name="Connecteur droit avec flèche 92"/>
              <p:cNvCxnSpPr/>
              <p:nvPr/>
            </p:nvCxnSpPr>
            <p:spPr>
              <a:xfrm>
                <a:off x="2041816" y="1780898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avec flèche 93"/>
              <p:cNvCxnSpPr/>
              <p:nvPr/>
            </p:nvCxnSpPr>
            <p:spPr>
              <a:xfrm>
                <a:off x="1737016" y="1759127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Ellipse 94"/>
              <p:cNvSpPr>
                <a:spLocks noChangeAspect="1"/>
              </p:cNvSpPr>
              <p:nvPr/>
            </p:nvSpPr>
            <p:spPr>
              <a:xfrm>
                <a:off x="2193098" y="2401023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98" name="Ellipse 95"/>
              <p:cNvSpPr>
                <a:spLocks noChangeAspect="1"/>
              </p:cNvSpPr>
              <p:nvPr/>
            </p:nvSpPr>
            <p:spPr>
              <a:xfrm>
                <a:off x="1529063" y="2324820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99" name="ZoneTexte 3"/>
              <p:cNvSpPr txBox="1"/>
              <p:nvPr/>
            </p:nvSpPr>
            <p:spPr>
              <a:xfrm>
                <a:off x="2218015" y="2139925"/>
                <a:ext cx="5043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2"/>
                    </a:solidFill>
                    <a:latin typeface="Apple Symbols"/>
                    <a:cs typeface="Apple Symbols"/>
                  </a:rPr>
                  <a:t>ions</a:t>
                </a:r>
                <a:endParaRPr lang="en-US" sz="1400" dirty="0">
                  <a:solidFill>
                    <a:schemeClr val="accent2"/>
                  </a:solidFill>
                  <a:latin typeface="Apple Symbols"/>
                  <a:cs typeface="Apple Symbols"/>
                </a:endParaRPr>
              </a:p>
            </p:txBody>
          </p:sp>
          <p:sp>
            <p:nvSpPr>
              <p:cNvPr id="100" name="Rectangle à coins arrondis 59"/>
              <p:cNvSpPr/>
              <p:nvPr/>
            </p:nvSpPr>
            <p:spPr>
              <a:xfrm>
                <a:off x="1191266" y="1571412"/>
                <a:ext cx="1476000" cy="147696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</p:grpSp>
        <p:grpSp>
          <p:nvGrpSpPr>
            <p:cNvPr id="16" name="Groupe 245"/>
            <p:cNvGrpSpPr/>
            <p:nvPr/>
          </p:nvGrpSpPr>
          <p:grpSpPr>
            <a:xfrm>
              <a:off x="1354149" y="1438378"/>
              <a:ext cx="1476000" cy="1507242"/>
              <a:chOff x="3591495" y="1411850"/>
              <a:chExt cx="1476000" cy="1507242"/>
            </a:xfrm>
          </p:grpSpPr>
          <p:sp>
            <p:nvSpPr>
              <p:cNvPr id="69" name="Ellipse 5"/>
              <p:cNvSpPr>
                <a:spLocks noChangeAspect="1"/>
              </p:cNvSpPr>
              <p:nvPr/>
            </p:nvSpPr>
            <p:spPr>
              <a:xfrm>
                <a:off x="4385994" y="215322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70" name="Ellipse 6"/>
              <p:cNvSpPr>
                <a:spLocks noChangeAspect="1"/>
              </p:cNvSpPr>
              <p:nvPr/>
            </p:nvSpPr>
            <p:spPr>
              <a:xfrm>
                <a:off x="4490966" y="204178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71" name="Connecteur droit avec flèche 8"/>
              <p:cNvCxnSpPr/>
              <p:nvPr/>
            </p:nvCxnSpPr>
            <p:spPr>
              <a:xfrm>
                <a:off x="4346166" y="1782708"/>
                <a:ext cx="112160" cy="183730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cteur droit avec flèche 9"/>
              <p:cNvCxnSpPr/>
              <p:nvPr/>
            </p:nvCxnSpPr>
            <p:spPr>
              <a:xfrm>
                <a:off x="4339684" y="1780899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Ellipse 11"/>
              <p:cNvSpPr>
                <a:spLocks noChangeAspect="1"/>
              </p:cNvSpPr>
              <p:nvPr/>
            </p:nvSpPr>
            <p:spPr>
              <a:xfrm rot="1887507">
                <a:off x="4191299" y="2002268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74" name="Ellipse 12"/>
              <p:cNvSpPr>
                <a:spLocks noChangeAspect="1"/>
              </p:cNvSpPr>
              <p:nvPr/>
            </p:nvSpPr>
            <p:spPr>
              <a:xfrm rot="1887507">
                <a:off x="4261976" y="215193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75" name="ZoneTexte 28"/>
              <p:cNvSpPr txBox="1"/>
              <p:nvPr/>
            </p:nvSpPr>
            <p:spPr>
              <a:xfrm>
                <a:off x="3800418" y="2580538"/>
                <a:ext cx="11113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A84192"/>
                    </a:solidFill>
                    <a:latin typeface="Apple Symbols"/>
                    <a:cs typeface="Apple Symbols"/>
                  </a:rPr>
                  <a:t>substrate</a:t>
                </a:r>
                <a:endParaRPr lang="en-US" sz="1600" dirty="0">
                  <a:solidFill>
                    <a:srgbClr val="A84192"/>
                  </a:solidFill>
                  <a:latin typeface="Apple Symbols"/>
                  <a:cs typeface="Apple Symbol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868826" y="2587295"/>
                <a:ext cx="970918" cy="51667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7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77" name="Connecteur droit avec flèche 32"/>
              <p:cNvCxnSpPr/>
              <p:nvPr/>
            </p:nvCxnSpPr>
            <p:spPr>
              <a:xfrm flipH="1">
                <a:off x="4210787" y="1791583"/>
                <a:ext cx="113222" cy="153617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 flipV="1">
                <a:off x="4260297" y="1689782"/>
                <a:ext cx="180000" cy="612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pic>
            <p:nvPicPr>
              <p:cNvPr id="79" name="Picture 4" descr="http://www.google.fr/url?source=imglanding&amp;ct=img&amp;q=http://www.clker.com/cliparts/W/P/L/A/7/z/heat-symbol-hi.png&amp;sa=X&amp;ei=isNJVarKMIHkUY-rgdAK&amp;ved=0CAkQ8wc&amp;usg=AFQjCNGyliRzOqOOcU_rcjnt9S7vSkBfI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3017" y="1467936"/>
                <a:ext cx="185907" cy="214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Rectangle à coins arrondis 205"/>
              <p:cNvSpPr/>
              <p:nvPr/>
            </p:nvSpPr>
            <p:spPr>
              <a:xfrm>
                <a:off x="3591495" y="1411850"/>
                <a:ext cx="1476000" cy="147696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</p:grpSp>
        <p:grpSp>
          <p:nvGrpSpPr>
            <p:cNvPr id="17" name="Groupe 246"/>
            <p:cNvGrpSpPr/>
            <p:nvPr/>
          </p:nvGrpSpPr>
          <p:grpSpPr>
            <a:xfrm>
              <a:off x="3148695" y="1381029"/>
              <a:ext cx="1476000" cy="1564591"/>
              <a:chOff x="7452623" y="1404692"/>
              <a:chExt cx="1476000" cy="1564591"/>
            </a:xfrm>
          </p:grpSpPr>
          <p:sp>
            <p:nvSpPr>
              <p:cNvPr id="35" name="ZoneTexte 157"/>
              <p:cNvSpPr txBox="1"/>
              <p:nvPr/>
            </p:nvSpPr>
            <p:spPr>
              <a:xfrm>
                <a:off x="7610727" y="2630729"/>
                <a:ext cx="1126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A84192"/>
                    </a:solidFill>
                    <a:latin typeface="Apple Symbols"/>
                    <a:cs typeface="Apple Symbols"/>
                  </a:rPr>
                  <a:t>substrate</a:t>
                </a:r>
                <a:endParaRPr lang="en-US" sz="1600" dirty="0">
                  <a:solidFill>
                    <a:srgbClr val="A84192"/>
                  </a:solidFill>
                  <a:latin typeface="Apple Symbols"/>
                  <a:cs typeface="Apple Symbols"/>
                </a:endParaRPr>
              </a:p>
            </p:txBody>
          </p:sp>
          <p:sp>
            <p:nvSpPr>
              <p:cNvPr id="36" name="Ellipse 235"/>
              <p:cNvSpPr/>
              <p:nvPr/>
            </p:nvSpPr>
            <p:spPr>
              <a:xfrm rot="5400000">
                <a:off x="7922828" y="1432513"/>
                <a:ext cx="380803" cy="1005004"/>
              </a:xfrm>
              <a:prstGeom prst="ellipse">
                <a:avLst/>
              </a:prstGeom>
              <a:gradFill>
                <a:gsLst>
                  <a:gs pos="0">
                    <a:schemeClr val="tx1">
                      <a:alpha val="57000"/>
                    </a:schemeClr>
                  </a:gs>
                  <a:gs pos="54000">
                    <a:schemeClr val="bg1">
                      <a:lumMod val="75000"/>
                    </a:schemeClr>
                  </a:gs>
                  <a:gs pos="9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chemeClr val="bg1"/>
                </a:solidFill>
              </a:ln>
              <a:effectLst>
                <a:softEdge rad="76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7" name="Ellipse 63"/>
              <p:cNvSpPr>
                <a:spLocks noChangeAspect="1"/>
              </p:cNvSpPr>
              <p:nvPr/>
            </p:nvSpPr>
            <p:spPr>
              <a:xfrm>
                <a:off x="8090119" y="2152990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8" name="Ellipse 69"/>
              <p:cNvSpPr>
                <a:spLocks noChangeAspect="1"/>
              </p:cNvSpPr>
              <p:nvPr/>
            </p:nvSpPr>
            <p:spPr>
              <a:xfrm rot="1887507">
                <a:off x="7881324" y="2127585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9" name="Ellipse 70"/>
              <p:cNvSpPr>
                <a:spLocks noChangeAspect="1"/>
              </p:cNvSpPr>
              <p:nvPr/>
            </p:nvSpPr>
            <p:spPr>
              <a:xfrm rot="1887507">
                <a:off x="7804858" y="2289268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40" name="Ellipse 134"/>
              <p:cNvSpPr>
                <a:spLocks noChangeAspect="1"/>
              </p:cNvSpPr>
              <p:nvPr/>
            </p:nvSpPr>
            <p:spPr>
              <a:xfrm>
                <a:off x="8212713" y="2262246"/>
                <a:ext cx="71658" cy="7242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41" name="Connecteur droit avec flèche 137"/>
              <p:cNvCxnSpPr/>
              <p:nvPr/>
            </p:nvCxnSpPr>
            <p:spPr>
              <a:xfrm>
                <a:off x="7977823" y="1782121"/>
                <a:ext cx="66176" cy="224839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avec flèche 138"/>
              <p:cNvCxnSpPr/>
              <p:nvPr/>
            </p:nvCxnSpPr>
            <p:spPr>
              <a:xfrm>
                <a:off x="7920594" y="1797606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Ellipse 140"/>
              <p:cNvSpPr>
                <a:spLocks noChangeAspect="1"/>
              </p:cNvSpPr>
              <p:nvPr/>
            </p:nvSpPr>
            <p:spPr>
              <a:xfrm rot="1887507">
                <a:off x="7684482" y="2012120"/>
                <a:ext cx="71658" cy="7242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620856" y="2532881"/>
                <a:ext cx="970918" cy="51667"/>
              </a:xfrm>
              <a:prstGeom prst="rect">
                <a:avLst/>
              </a:prstGeom>
              <a:gradFill>
                <a:gsLst>
                  <a:gs pos="41000">
                    <a:schemeClr val="accent1"/>
                  </a:gs>
                  <a:gs pos="7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45" name="Connecteur droit avec flèche 161"/>
              <p:cNvCxnSpPr/>
              <p:nvPr/>
            </p:nvCxnSpPr>
            <p:spPr>
              <a:xfrm flipH="1">
                <a:off x="7791697" y="1781792"/>
                <a:ext cx="70880" cy="203930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e 230"/>
              <p:cNvGrpSpPr/>
              <p:nvPr/>
            </p:nvGrpSpPr>
            <p:grpSpPr>
              <a:xfrm rot="10800000">
                <a:off x="7732642" y="1616553"/>
                <a:ext cx="747864" cy="294387"/>
                <a:chOff x="8056776" y="4991351"/>
                <a:chExt cx="747864" cy="520050"/>
              </a:xfrm>
            </p:grpSpPr>
            <p:sp>
              <p:nvSpPr>
                <p:cNvPr id="63" name="Ellipse 229"/>
                <p:cNvSpPr/>
                <p:nvPr/>
              </p:nvSpPr>
              <p:spPr>
                <a:xfrm>
                  <a:off x="8057294" y="5073805"/>
                  <a:ext cx="373673" cy="370689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64" name="Ellipse 171"/>
                <p:cNvSpPr/>
                <p:nvPr/>
              </p:nvSpPr>
              <p:spPr>
                <a:xfrm>
                  <a:off x="8430967" y="5073805"/>
                  <a:ext cx="373673" cy="370689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65" name="Ellipse 172"/>
                <p:cNvSpPr/>
                <p:nvPr/>
              </p:nvSpPr>
              <p:spPr>
                <a:xfrm>
                  <a:off x="8056776" y="4991351"/>
                  <a:ext cx="373673" cy="5200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66" name="Ellipse 173"/>
                <p:cNvSpPr/>
                <p:nvPr/>
              </p:nvSpPr>
              <p:spPr>
                <a:xfrm>
                  <a:off x="8430449" y="4991351"/>
                  <a:ext cx="373673" cy="52005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67" name="Ellipse 174"/>
                <p:cNvSpPr/>
                <p:nvPr/>
              </p:nvSpPr>
              <p:spPr>
                <a:xfrm>
                  <a:off x="8064213" y="5155627"/>
                  <a:ext cx="373673" cy="216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68" name="Ellipse 175"/>
                <p:cNvSpPr/>
                <p:nvPr/>
              </p:nvSpPr>
              <p:spPr>
                <a:xfrm>
                  <a:off x="8426735" y="5155627"/>
                  <a:ext cx="373673" cy="21600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</p:grpSp>
          <p:sp>
            <p:nvSpPr>
              <p:cNvPr id="47" name="Rectangle 46"/>
              <p:cNvSpPr/>
              <p:nvPr/>
            </p:nvSpPr>
            <p:spPr>
              <a:xfrm rot="16200000" flipH="1">
                <a:off x="7938137" y="1184054"/>
                <a:ext cx="359473" cy="800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 flipV="1">
                <a:off x="7658411" y="1700531"/>
                <a:ext cx="900000" cy="612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49" name="Connecteur droit avec flèche 178"/>
              <p:cNvCxnSpPr/>
              <p:nvPr/>
            </p:nvCxnSpPr>
            <p:spPr>
              <a:xfrm>
                <a:off x="8351151" y="1780044"/>
                <a:ext cx="73159" cy="216779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179"/>
              <p:cNvCxnSpPr/>
              <p:nvPr/>
            </p:nvCxnSpPr>
            <p:spPr>
              <a:xfrm>
                <a:off x="8291379" y="1801758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180"/>
              <p:cNvCxnSpPr/>
              <p:nvPr/>
            </p:nvCxnSpPr>
            <p:spPr>
              <a:xfrm flipH="1">
                <a:off x="8172008" y="1790224"/>
                <a:ext cx="52149" cy="185361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Ellipse 194"/>
              <p:cNvSpPr>
                <a:spLocks noChangeAspect="1"/>
              </p:cNvSpPr>
              <p:nvPr/>
            </p:nvSpPr>
            <p:spPr>
              <a:xfrm rot="1887507">
                <a:off x="8383571" y="2137326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53" name="Parenthèse fermante 236"/>
              <p:cNvSpPr/>
              <p:nvPr/>
            </p:nvSpPr>
            <p:spPr>
              <a:xfrm>
                <a:off x="8546255" y="1724564"/>
                <a:ext cx="191391" cy="828000"/>
              </a:xfrm>
              <a:prstGeom prst="rightBracket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grpSp>
            <p:nvGrpSpPr>
              <p:cNvPr id="54" name="Groupe 243"/>
              <p:cNvGrpSpPr>
                <a:grpSpLocks noChangeAspect="1"/>
              </p:cNvGrpSpPr>
              <p:nvPr/>
            </p:nvGrpSpPr>
            <p:grpSpPr>
              <a:xfrm>
                <a:off x="8594449" y="1832415"/>
                <a:ext cx="289272" cy="489625"/>
                <a:chOff x="9681624" y="201099"/>
                <a:chExt cx="343427" cy="581289"/>
              </a:xfrm>
            </p:grpSpPr>
            <p:grpSp>
              <p:nvGrpSpPr>
                <p:cNvPr id="59" name="Groupe 241"/>
                <p:cNvGrpSpPr/>
                <p:nvPr/>
              </p:nvGrpSpPr>
              <p:grpSpPr>
                <a:xfrm>
                  <a:off x="9698912" y="201099"/>
                  <a:ext cx="286355" cy="362359"/>
                  <a:chOff x="9698912" y="201099"/>
                  <a:chExt cx="286355" cy="362359"/>
                </a:xfrm>
              </p:grpSpPr>
              <p:sp>
                <p:nvSpPr>
                  <p:cNvPr id="61" name="Ellipse 237"/>
                  <p:cNvSpPr>
                    <a:spLocks noChangeAspect="1"/>
                  </p:cNvSpPr>
                  <p:nvPr/>
                </p:nvSpPr>
                <p:spPr>
                  <a:xfrm>
                    <a:off x="9698912" y="277104"/>
                    <a:ext cx="286355" cy="286354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pple Symbols"/>
                      <a:cs typeface="Apple Symbols"/>
                    </a:endParaRPr>
                  </a:p>
                </p:txBody>
              </p:sp>
              <p:sp>
                <p:nvSpPr>
                  <p:cNvPr id="62" name="ZoneTexte 238"/>
                  <p:cNvSpPr txBox="1"/>
                  <p:nvPr/>
                </p:nvSpPr>
                <p:spPr>
                  <a:xfrm>
                    <a:off x="9770123" y="201099"/>
                    <a:ext cx="168117" cy="32885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b="1" dirty="0" smtClean="0">
                        <a:solidFill>
                          <a:schemeClr val="accent1"/>
                        </a:solidFill>
                        <a:latin typeface="Apple Symbols"/>
                        <a:cs typeface="Apple Symbols"/>
                      </a:rPr>
                      <a:t>+</a:t>
                    </a:r>
                  </a:p>
                </p:txBody>
              </p:sp>
            </p:grpSp>
            <p:sp>
              <p:nvSpPr>
                <p:cNvPr id="60" name="ZoneTexte 198"/>
                <p:cNvSpPr txBox="1"/>
                <p:nvPr/>
              </p:nvSpPr>
              <p:spPr>
                <a:xfrm flipV="1">
                  <a:off x="9681624" y="453532"/>
                  <a:ext cx="343427" cy="32885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accent1"/>
                      </a:solidFill>
                      <a:latin typeface="Apple Symbols"/>
                      <a:cs typeface="Apple Symbols"/>
                    </a:rPr>
                    <a:t>_</a:t>
                  </a:r>
                  <a:endParaRPr lang="en-US" b="1" dirty="0">
                    <a:solidFill>
                      <a:schemeClr val="accent1"/>
                    </a:solidFill>
                    <a:latin typeface="Apple Symbols"/>
                    <a:cs typeface="Apple Symbols"/>
                  </a:endParaRPr>
                </a:p>
              </p:txBody>
            </p:sp>
          </p:grpSp>
          <p:grpSp>
            <p:nvGrpSpPr>
              <p:cNvPr id="55" name="Groupe 242"/>
              <p:cNvGrpSpPr/>
              <p:nvPr/>
            </p:nvGrpSpPr>
            <p:grpSpPr>
              <a:xfrm>
                <a:off x="8612862" y="2207905"/>
                <a:ext cx="240434" cy="240434"/>
                <a:chOff x="9776199" y="670306"/>
                <a:chExt cx="360000" cy="360000"/>
              </a:xfrm>
            </p:grpSpPr>
            <p:sp>
              <p:nvSpPr>
                <p:cNvPr id="57" name="Ellipse 201"/>
                <p:cNvSpPr>
                  <a:spLocks noChangeAspect="1"/>
                </p:cNvSpPr>
                <p:nvPr/>
              </p:nvSpPr>
              <p:spPr>
                <a:xfrm>
                  <a:off x="9776199" y="670306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  <p:sp>
              <p:nvSpPr>
                <p:cNvPr id="58" name="Forme libre 240"/>
                <p:cNvSpPr>
                  <a:spLocks noChangeAspect="1"/>
                </p:cNvSpPr>
                <p:nvPr/>
              </p:nvSpPr>
              <p:spPr>
                <a:xfrm>
                  <a:off x="9873631" y="795808"/>
                  <a:ext cx="189528" cy="108000"/>
                </a:xfrm>
                <a:custGeom>
                  <a:avLst/>
                  <a:gdLst>
                    <a:gd name="connsiteX0" fmla="*/ 0 w 457200"/>
                    <a:gd name="connsiteY0" fmla="*/ 142561 h 260531"/>
                    <a:gd name="connsiteX1" fmla="*/ 139700 w 457200"/>
                    <a:gd name="connsiteY1" fmla="*/ 2861 h 260531"/>
                    <a:gd name="connsiteX2" fmla="*/ 342900 w 457200"/>
                    <a:gd name="connsiteY2" fmla="*/ 256861 h 260531"/>
                    <a:gd name="connsiteX3" fmla="*/ 457200 w 457200"/>
                    <a:gd name="connsiteY3" fmla="*/ 129861 h 26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7200" h="260531">
                      <a:moveTo>
                        <a:pt x="0" y="142561"/>
                      </a:moveTo>
                      <a:cubicBezTo>
                        <a:pt x="41275" y="63186"/>
                        <a:pt x="82550" y="-16189"/>
                        <a:pt x="139700" y="2861"/>
                      </a:cubicBezTo>
                      <a:cubicBezTo>
                        <a:pt x="196850" y="21911"/>
                        <a:pt x="289983" y="235694"/>
                        <a:pt x="342900" y="256861"/>
                      </a:cubicBezTo>
                      <a:cubicBezTo>
                        <a:pt x="395817" y="278028"/>
                        <a:pt x="426508" y="203944"/>
                        <a:pt x="457200" y="129861"/>
                      </a:cubicBezTo>
                    </a:path>
                  </a:pathLst>
                </a:cu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pple Symbols"/>
                    <a:cs typeface="Apple Symbols"/>
                  </a:endParaRPr>
                </a:p>
              </p:txBody>
            </p:sp>
          </p:grpSp>
          <p:sp>
            <p:nvSpPr>
              <p:cNvPr id="56" name="Rectangle à coins arrondis 210"/>
              <p:cNvSpPr/>
              <p:nvPr/>
            </p:nvSpPr>
            <p:spPr>
              <a:xfrm>
                <a:off x="7452623" y="1458284"/>
                <a:ext cx="1476000" cy="147696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</p:grpSp>
        <p:grpSp>
          <p:nvGrpSpPr>
            <p:cNvPr id="18" name="Groupe 248"/>
            <p:cNvGrpSpPr/>
            <p:nvPr/>
          </p:nvGrpSpPr>
          <p:grpSpPr>
            <a:xfrm>
              <a:off x="6729332" y="1382411"/>
              <a:ext cx="1601689" cy="1563209"/>
              <a:chOff x="5281532" y="1522111"/>
              <a:chExt cx="1601689" cy="1563209"/>
            </a:xfrm>
          </p:grpSpPr>
          <p:sp>
            <p:nvSpPr>
              <p:cNvPr id="20" name="Ellipse 64"/>
              <p:cNvSpPr>
                <a:spLocks noChangeAspect="1"/>
              </p:cNvSpPr>
              <p:nvPr/>
            </p:nvSpPr>
            <p:spPr>
              <a:xfrm>
                <a:off x="6137131" y="200214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700000">
                <a:off x="5771980" y="2119244"/>
                <a:ext cx="1239986" cy="45719"/>
              </a:xfrm>
              <a:prstGeom prst="rect">
                <a:avLst/>
              </a:prstGeom>
              <a:solidFill>
                <a:schemeClr val="accent2">
                  <a:alpha val="3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22" name="Connecteur droit avec flèche 66"/>
              <p:cNvCxnSpPr/>
              <p:nvPr/>
            </p:nvCxnSpPr>
            <p:spPr>
              <a:xfrm>
                <a:off x="5992331" y="1743068"/>
                <a:ext cx="112160" cy="183730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avec flèche 67"/>
              <p:cNvCxnSpPr/>
              <p:nvPr/>
            </p:nvCxnSpPr>
            <p:spPr>
              <a:xfrm>
                <a:off x="5985849" y="1741259"/>
                <a:ext cx="5209" cy="269458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72"/>
              <p:cNvCxnSpPr/>
              <p:nvPr/>
            </p:nvCxnSpPr>
            <p:spPr>
              <a:xfrm flipH="1" flipV="1">
                <a:off x="6324901" y="2073776"/>
                <a:ext cx="236669" cy="223012"/>
              </a:xfrm>
              <a:prstGeom prst="straightConnector1">
                <a:avLst/>
              </a:prstGeom>
              <a:ln>
                <a:solidFill>
                  <a:srgbClr val="E25728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Texte 86"/>
              <p:cNvSpPr txBox="1"/>
              <p:nvPr/>
            </p:nvSpPr>
            <p:spPr>
              <a:xfrm>
                <a:off x="5569421" y="2746766"/>
                <a:ext cx="10268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A84192"/>
                    </a:solidFill>
                    <a:latin typeface="Apple Symbols"/>
                    <a:cs typeface="Apple Symbols"/>
                  </a:rPr>
                  <a:t>substrate</a:t>
                </a:r>
                <a:endParaRPr lang="en-US" sz="1600" dirty="0">
                  <a:solidFill>
                    <a:srgbClr val="A84192"/>
                  </a:solidFill>
                  <a:latin typeface="Apple Symbols"/>
                  <a:cs typeface="Apple Symbol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569421" y="2754484"/>
                <a:ext cx="970918" cy="51667"/>
              </a:xfrm>
              <a:prstGeom prst="rect">
                <a:avLst/>
              </a:prstGeom>
              <a:gradFill>
                <a:gsLst>
                  <a:gs pos="0">
                    <a:schemeClr val="accent1"/>
                  </a:gs>
                  <a:gs pos="7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cxnSp>
            <p:nvCxnSpPr>
              <p:cNvPr id="27" name="Connecteur droit avec flèche 90"/>
              <p:cNvCxnSpPr/>
              <p:nvPr/>
            </p:nvCxnSpPr>
            <p:spPr>
              <a:xfrm flipH="1">
                <a:off x="5856952" y="1751943"/>
                <a:ext cx="113222" cy="153617"/>
              </a:xfrm>
              <a:prstGeom prst="straightConnector1">
                <a:avLst/>
              </a:prstGeom>
              <a:ln>
                <a:solidFill>
                  <a:srgbClr val="A8419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 flipV="1">
                <a:off x="5905364" y="1668457"/>
                <a:ext cx="180000" cy="612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pic>
            <p:nvPicPr>
              <p:cNvPr id="29" name="Picture 6" descr="http://www.google.fr/url?source=imglanding&amp;ct=img&amp;q=http://www.iconattitude.com/icons/open_icon_library/symbols/png/256/pictograms-aem-0055-laser_beam_hazard.png&amp;sa=X&amp;ei=xMNJVYqTNozXUbzKgeAK&amp;ved=0CAkQ8wc&amp;usg=AFQjCNFliH-LOIkxwGHO_1YLcLa2oJIOow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9009" y="2286245"/>
                <a:ext cx="285459" cy="285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Ellipse 207"/>
              <p:cNvSpPr>
                <a:spLocks noChangeAspect="1"/>
              </p:cNvSpPr>
              <p:nvPr/>
            </p:nvSpPr>
            <p:spPr>
              <a:xfrm>
                <a:off x="6011594" y="211512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1" name="Ellipse 208"/>
              <p:cNvSpPr>
                <a:spLocks noChangeAspect="1"/>
              </p:cNvSpPr>
              <p:nvPr/>
            </p:nvSpPr>
            <p:spPr>
              <a:xfrm rot="1887507">
                <a:off x="5816899" y="1964168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2" name="Ellipse 209"/>
              <p:cNvSpPr>
                <a:spLocks noChangeAspect="1"/>
              </p:cNvSpPr>
              <p:nvPr/>
            </p:nvSpPr>
            <p:spPr>
              <a:xfrm rot="1887507">
                <a:off x="5887576" y="2113839"/>
                <a:ext cx="71658" cy="72421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6770232" y="1770014"/>
                <a:ext cx="112989" cy="9548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  <p:sp>
            <p:nvSpPr>
              <p:cNvPr id="34" name="Rectangle à coins arrondis 206"/>
              <p:cNvSpPr/>
              <p:nvPr/>
            </p:nvSpPr>
            <p:spPr>
              <a:xfrm>
                <a:off x="5281532" y="1574514"/>
                <a:ext cx="1476000" cy="1476968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pple Symbols"/>
                  <a:cs typeface="Apple Symbols"/>
                </a:endParaRPr>
              </a:p>
            </p:txBody>
          </p:sp>
        </p:grpSp>
        <p:sp>
          <p:nvSpPr>
            <p:cNvPr id="19" name="ZoneTexte 223"/>
            <p:cNvSpPr txBox="1"/>
            <p:nvPr/>
          </p:nvSpPr>
          <p:spPr>
            <a:xfrm>
              <a:off x="4741732" y="453543"/>
              <a:ext cx="1842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Ion Beam Deposition </a:t>
              </a:r>
            </a:p>
            <a:p>
              <a:pPr algn="ctr"/>
              <a:r>
                <a:rPr lang="en-US" dirty="0" smtClean="0">
                  <a:latin typeface="Apple Symbols"/>
                  <a:cs typeface="Apple Symbols"/>
                </a:rPr>
                <a:t>(IBD)</a:t>
              </a:r>
              <a:endParaRPr lang="en-US" dirty="0">
                <a:latin typeface="Apple Symbols"/>
                <a:cs typeface="Apple Symbols"/>
              </a:endParaRP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16157" y="6021288"/>
            <a:ext cx="91325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pple Symbols"/>
                <a:cs typeface="Apple Symbols"/>
              </a:rPr>
              <a:t>Deposition profile/conditions </a:t>
            </a:r>
            <a:r>
              <a:rPr lang="en-US" sz="2000" dirty="0" smtClean="0">
                <a:latin typeface="Apple Symbols"/>
                <a:cs typeface="Apple Symbols"/>
              </a:rPr>
              <a:t>is </a:t>
            </a:r>
            <a:r>
              <a:rPr lang="en-US" sz="2000" dirty="0" smtClean="0">
                <a:latin typeface="Apple Symbols"/>
                <a:cs typeface="Apple Symbols"/>
              </a:rPr>
              <a:t>somewhat fixed </a:t>
            </a:r>
            <a:r>
              <a:rPr lang="en-US" sz="2000" dirty="0" smtClean="0">
                <a:latin typeface="Apple Symbols"/>
                <a:cs typeface="Apple Symbols"/>
              </a:rPr>
              <a:t>and </a:t>
            </a:r>
          </a:p>
          <a:p>
            <a:pPr algn="ctr"/>
            <a:r>
              <a:rPr lang="en-US" sz="2000" dirty="0" smtClean="0">
                <a:latin typeface="Apple Symbols"/>
                <a:cs typeface="Apple Symbols"/>
              </a:rPr>
              <a:t>limited by the geometry of the process </a:t>
            </a:r>
            <a:endParaRPr lang="en-US" sz="2000" dirty="0">
              <a:latin typeface="Apple Symbols"/>
              <a:cs typeface="Apple Symbols"/>
            </a:endParaRPr>
          </a:p>
        </p:txBody>
      </p:sp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8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Ion beam deposition (IBD)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92280" y="6592267"/>
            <a:ext cx="2133600" cy="365125"/>
          </a:xfrm>
        </p:spPr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5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97165" y="1268760"/>
            <a:ext cx="8351299" cy="4896544"/>
            <a:chOff x="827584" y="2348880"/>
            <a:chExt cx="6767123" cy="367240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l="36079" t="8809" b="52719"/>
            <a:stretch/>
          </p:blipFill>
          <p:spPr>
            <a:xfrm>
              <a:off x="1187624" y="2348880"/>
              <a:ext cx="6407083" cy="3672408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827584" y="4293096"/>
              <a:ext cx="1296144" cy="1728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678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ECR ion source at UWS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92280" y="6592267"/>
            <a:ext cx="2133600" cy="365125"/>
          </a:xfrm>
        </p:spPr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6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10" name="Picture 2" descr="C:\Users\sortais\Desktop\Photos-COMIC-UWS\IE-Gun\Crop\DSCF1699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6624736" cy="455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02"/>
          <a:stretch/>
        </p:blipFill>
        <p:spPr>
          <a:xfrm>
            <a:off x="5508104" y="1124744"/>
            <a:ext cx="3278267" cy="122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Development of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7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7" name="Picture 6" descr="Stuart:Users:Stu:Documents:Accounts:Dropbox:Photographs &amp; materials for new website:Classified Photos:Reclassified and retaken website photos:Ion beam system:Beam-15kV-11kV-1p0mA-phi4mm-di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5" b="32338"/>
          <a:stretch/>
        </p:blipFill>
        <p:spPr bwMode="auto">
          <a:xfrm flipH="1">
            <a:off x="134469" y="1088085"/>
            <a:ext cx="8862868" cy="3501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8178" y="5085184"/>
            <a:ext cx="2492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Apple Symbols"/>
                <a:cs typeface="Apple Symbols"/>
              </a:rPr>
              <a:t>ECR plasma cavity</a:t>
            </a:r>
          </a:p>
          <a:p>
            <a:pPr algn="ctr"/>
            <a:r>
              <a:rPr lang="en-US" sz="2800" dirty="0" smtClean="0">
                <a:latin typeface="Apple Symbols"/>
                <a:cs typeface="Apple Symbols"/>
              </a:rPr>
              <a:t>(microwave)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84168" y="5858108"/>
            <a:ext cx="3053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Symbols"/>
                <a:cs typeface="Apple Symbols"/>
              </a:rPr>
              <a:t>Divergent </a:t>
            </a:r>
            <a:r>
              <a:rPr lang="en-US" sz="2800" dirty="0" err="1" smtClean="0">
                <a:latin typeface="Apple Symbols"/>
                <a:cs typeface="Apple Symbols"/>
              </a:rPr>
              <a:t>Ar</a:t>
            </a:r>
            <a:r>
              <a:rPr lang="en-US" sz="2800" dirty="0" smtClean="0">
                <a:latin typeface="Apple Symbols"/>
                <a:cs typeface="Apple Symbols"/>
              </a:rPr>
              <a:t> ion beam</a:t>
            </a:r>
            <a:endParaRPr lang="en-US" sz="2800" dirty="0">
              <a:latin typeface="Apple Symbols"/>
              <a:cs typeface="Apple Symbol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60233" y="2924944"/>
            <a:ext cx="648071" cy="2952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0"/>
          </p:cNvCxnSpPr>
          <p:nvPr/>
        </p:nvCxnSpPr>
        <p:spPr>
          <a:xfrm flipV="1">
            <a:off x="1634673" y="2924944"/>
            <a:ext cx="1569175" cy="2160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91880" y="3429000"/>
            <a:ext cx="360040" cy="26642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121834" y="3899570"/>
            <a:ext cx="26230" cy="22657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15816" y="6021288"/>
            <a:ext cx="85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Symbols"/>
                <a:cs typeface="Apple Symbols"/>
              </a:rPr>
              <a:t>focus</a:t>
            </a:r>
            <a:endParaRPr lang="en-US" sz="2800" dirty="0">
              <a:latin typeface="Apple Symbols"/>
              <a:cs typeface="Apple Symbol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9992" y="6093296"/>
            <a:ext cx="104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pple Symbols"/>
                <a:cs typeface="Apple Symbols"/>
              </a:rPr>
              <a:t>ground</a:t>
            </a:r>
            <a:endParaRPr lang="en-US" sz="28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Development of ECR-IBD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8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7" name="Picture 6" descr="Stuart:Users:Stu:Documents:Accounts:Dropbox:Photographs &amp; materials for new website:Classified Photos:Reclassified and retaken website photos:Ion beam system:Beam-15kV-11kV-1p0mA-phi4mm-div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5" b="32338"/>
          <a:stretch/>
        </p:blipFill>
        <p:spPr bwMode="auto">
          <a:xfrm rot="10800000">
            <a:off x="134469" y="1088085"/>
            <a:ext cx="4509539" cy="17814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1691680" y="2348880"/>
            <a:ext cx="1872208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3059832" y="3017142"/>
            <a:ext cx="5976667" cy="3724226"/>
            <a:chOff x="500063" y="1169988"/>
            <a:chExt cx="8143875" cy="5151735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 flipH="1">
              <a:off x="2705100" y="3429000"/>
              <a:ext cx="2735263" cy="7143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22" name="Rectangle 8"/>
            <p:cNvSpPr>
              <a:spLocks noChangeArrowheads="1"/>
            </p:cNvSpPr>
            <p:nvPr/>
          </p:nvSpPr>
          <p:spPr bwMode="auto">
            <a:xfrm flipH="1">
              <a:off x="3136900" y="2419350"/>
              <a:ext cx="71438" cy="9366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 flipH="1">
              <a:off x="3209925" y="2995613"/>
              <a:ext cx="2230438" cy="7143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 flipH="1">
              <a:off x="3136900" y="3571875"/>
              <a:ext cx="71438" cy="9366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 flipH="1">
              <a:off x="3209925" y="3860800"/>
              <a:ext cx="2230438" cy="714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26" name="Freeform 12"/>
            <p:cNvSpPr>
              <a:spLocks/>
            </p:cNvSpPr>
            <p:nvPr/>
          </p:nvSpPr>
          <p:spPr bwMode="auto">
            <a:xfrm flipH="1">
              <a:off x="3278188" y="2420938"/>
              <a:ext cx="2452687" cy="2089150"/>
            </a:xfrm>
            <a:custGeom>
              <a:avLst/>
              <a:gdLst>
                <a:gd name="T0" fmla="*/ 2147483647 w 1545"/>
                <a:gd name="T1" fmla="*/ 2147483647 h 1316"/>
                <a:gd name="T2" fmla="*/ 2147483647 w 1545"/>
                <a:gd name="T3" fmla="*/ 0 h 1316"/>
                <a:gd name="T4" fmla="*/ 2147483647 w 1545"/>
                <a:gd name="T5" fmla="*/ 0 h 1316"/>
                <a:gd name="T6" fmla="*/ 0 w 1545"/>
                <a:gd name="T7" fmla="*/ 2147483647 h 1316"/>
                <a:gd name="T8" fmla="*/ 2147483647 w 1545"/>
                <a:gd name="T9" fmla="*/ 2147483647 h 1316"/>
                <a:gd name="T10" fmla="*/ 2147483647 w 1545"/>
                <a:gd name="T11" fmla="*/ 2147483647 h 1316"/>
                <a:gd name="T12" fmla="*/ 2147483647 w 1545"/>
                <a:gd name="T13" fmla="*/ 2147483647 h 1316"/>
                <a:gd name="T14" fmla="*/ 2147483647 w 1545"/>
                <a:gd name="T15" fmla="*/ 2147483647 h 1316"/>
                <a:gd name="T16" fmla="*/ 2147483647 w 1545"/>
                <a:gd name="T17" fmla="*/ 2147483647 h 1316"/>
                <a:gd name="T18" fmla="*/ 2147483647 w 1545"/>
                <a:gd name="T19" fmla="*/ 2147483647 h 1316"/>
                <a:gd name="T20" fmla="*/ 2147483647 w 1545"/>
                <a:gd name="T21" fmla="*/ 2147483647 h 1316"/>
                <a:gd name="T22" fmla="*/ 2147483647 w 1545"/>
                <a:gd name="T23" fmla="*/ 2147483647 h 1316"/>
                <a:gd name="T24" fmla="*/ 2147483647 w 1545"/>
                <a:gd name="T25" fmla="*/ 2147483647 h 1316"/>
                <a:gd name="T26" fmla="*/ 2147483647 w 1545"/>
                <a:gd name="T27" fmla="*/ 2147483647 h 1316"/>
                <a:gd name="T28" fmla="*/ 2147483647 w 1545"/>
                <a:gd name="T29" fmla="*/ 2147483647 h 1316"/>
                <a:gd name="T30" fmla="*/ 2147483647 w 1545"/>
                <a:gd name="T31" fmla="*/ 2147483647 h 1316"/>
                <a:gd name="T32" fmla="*/ 2147483647 w 1545"/>
                <a:gd name="T33" fmla="*/ 2147483647 h 13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45"/>
                <a:gd name="T52" fmla="*/ 0 h 1316"/>
                <a:gd name="T53" fmla="*/ 1545 w 1545"/>
                <a:gd name="T54" fmla="*/ 1316 h 131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45" h="1316">
                  <a:moveTo>
                    <a:pt x="1543" y="317"/>
                  </a:moveTo>
                  <a:lnTo>
                    <a:pt x="1543" y="0"/>
                  </a:lnTo>
                  <a:lnTo>
                    <a:pt x="1" y="0"/>
                  </a:lnTo>
                  <a:lnTo>
                    <a:pt x="0" y="1316"/>
                  </a:lnTo>
                  <a:lnTo>
                    <a:pt x="1542" y="1316"/>
                  </a:lnTo>
                  <a:lnTo>
                    <a:pt x="1543" y="998"/>
                  </a:lnTo>
                  <a:lnTo>
                    <a:pt x="137" y="998"/>
                  </a:lnTo>
                  <a:lnTo>
                    <a:pt x="137" y="861"/>
                  </a:lnTo>
                  <a:lnTo>
                    <a:pt x="1543" y="861"/>
                  </a:lnTo>
                  <a:lnTo>
                    <a:pt x="1543" y="725"/>
                  </a:lnTo>
                  <a:lnTo>
                    <a:pt x="137" y="725"/>
                  </a:lnTo>
                  <a:lnTo>
                    <a:pt x="136" y="590"/>
                  </a:lnTo>
                  <a:lnTo>
                    <a:pt x="1545" y="589"/>
                  </a:lnTo>
                  <a:lnTo>
                    <a:pt x="1543" y="453"/>
                  </a:lnTo>
                  <a:lnTo>
                    <a:pt x="137" y="453"/>
                  </a:lnTo>
                  <a:lnTo>
                    <a:pt x="137" y="317"/>
                  </a:lnTo>
                  <a:lnTo>
                    <a:pt x="1543" y="317"/>
                  </a:lnTo>
                  <a:close/>
                </a:path>
              </a:pathLst>
            </a:cu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2105025" y="5462588"/>
              <a:ext cx="482441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flipV="1">
              <a:off x="2344738" y="1339850"/>
              <a:ext cx="0" cy="48958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>
              <a:off x="4432300" y="1484313"/>
              <a:ext cx="0" cy="424815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1706563" y="1798638"/>
              <a:ext cx="2725737" cy="4475162"/>
            </a:xfrm>
            <a:custGeom>
              <a:avLst/>
              <a:gdLst>
                <a:gd name="T0" fmla="*/ 2147483647 w 1733"/>
                <a:gd name="T1" fmla="*/ 0 h 3277"/>
                <a:gd name="T2" fmla="*/ 2147483647 w 1733"/>
                <a:gd name="T3" fmla="*/ 2147483647 h 3277"/>
                <a:gd name="T4" fmla="*/ 2147483647 w 1733"/>
                <a:gd name="T5" fmla="*/ 2147483647 h 3277"/>
                <a:gd name="T6" fmla="*/ 2147483647 w 1733"/>
                <a:gd name="T7" fmla="*/ 2147483647 h 3277"/>
                <a:gd name="T8" fmla="*/ 0 w 1733"/>
                <a:gd name="T9" fmla="*/ 2147483647 h 3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3"/>
                <a:gd name="T16" fmla="*/ 0 h 3277"/>
                <a:gd name="T17" fmla="*/ 1733 w 1733"/>
                <a:gd name="T18" fmla="*/ 3277 h 3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3" h="3277">
                  <a:moveTo>
                    <a:pt x="1733" y="0"/>
                  </a:moveTo>
                  <a:cubicBezTo>
                    <a:pt x="1701" y="23"/>
                    <a:pt x="1600" y="23"/>
                    <a:pt x="1538" y="136"/>
                  </a:cubicBezTo>
                  <a:cubicBezTo>
                    <a:pt x="1476" y="249"/>
                    <a:pt x="1497" y="215"/>
                    <a:pt x="1360" y="679"/>
                  </a:cubicBezTo>
                  <a:cubicBezTo>
                    <a:pt x="1223" y="1143"/>
                    <a:pt x="940" y="2560"/>
                    <a:pt x="714" y="2919"/>
                  </a:cubicBezTo>
                  <a:cubicBezTo>
                    <a:pt x="488" y="3277"/>
                    <a:pt x="142" y="2866"/>
                    <a:pt x="0" y="2828"/>
                  </a:cubicBezTo>
                </a:path>
              </a:pathLst>
            </a:custGeom>
            <a:noFill/>
            <a:ln w="19050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31" name="Freeform 17"/>
            <p:cNvSpPr>
              <a:spLocks/>
            </p:cNvSpPr>
            <p:nvPr/>
          </p:nvSpPr>
          <p:spPr bwMode="auto">
            <a:xfrm flipH="1">
              <a:off x="4441825" y="1798638"/>
              <a:ext cx="2725738" cy="4475162"/>
            </a:xfrm>
            <a:custGeom>
              <a:avLst/>
              <a:gdLst>
                <a:gd name="T0" fmla="*/ 2147483647 w 1733"/>
                <a:gd name="T1" fmla="*/ 0 h 3277"/>
                <a:gd name="T2" fmla="*/ 2147483647 w 1733"/>
                <a:gd name="T3" fmla="*/ 2147483647 h 3277"/>
                <a:gd name="T4" fmla="*/ 2147483647 w 1733"/>
                <a:gd name="T5" fmla="*/ 2147483647 h 3277"/>
                <a:gd name="T6" fmla="*/ 2147483647 w 1733"/>
                <a:gd name="T7" fmla="*/ 2147483647 h 3277"/>
                <a:gd name="T8" fmla="*/ 0 w 1733"/>
                <a:gd name="T9" fmla="*/ 2147483647 h 32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3"/>
                <a:gd name="T16" fmla="*/ 0 h 3277"/>
                <a:gd name="T17" fmla="*/ 1733 w 1733"/>
                <a:gd name="T18" fmla="*/ 3277 h 327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3" h="3277">
                  <a:moveTo>
                    <a:pt x="1733" y="0"/>
                  </a:moveTo>
                  <a:cubicBezTo>
                    <a:pt x="1701" y="23"/>
                    <a:pt x="1600" y="23"/>
                    <a:pt x="1538" y="136"/>
                  </a:cubicBezTo>
                  <a:cubicBezTo>
                    <a:pt x="1476" y="249"/>
                    <a:pt x="1497" y="215"/>
                    <a:pt x="1360" y="679"/>
                  </a:cubicBezTo>
                  <a:cubicBezTo>
                    <a:pt x="1223" y="1143"/>
                    <a:pt x="940" y="2560"/>
                    <a:pt x="714" y="2919"/>
                  </a:cubicBezTo>
                  <a:cubicBezTo>
                    <a:pt x="488" y="3277"/>
                    <a:pt x="142" y="2866"/>
                    <a:pt x="0" y="2828"/>
                  </a:cubicBezTo>
                </a:path>
              </a:pathLst>
            </a:custGeom>
            <a:noFill/>
            <a:ln w="19050" cmpd="sng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6459537" y="5300663"/>
              <a:ext cx="687387" cy="6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>
                  <a:latin typeface="Comic Sans MS" pitchFamily="66" charset="0"/>
                </a:rPr>
                <a:t>z</a:t>
              </a:r>
              <a:endParaRPr lang="en-US" altLang="en-US" sz="2400" dirty="0">
                <a:latin typeface="Comic Sans MS" pitchFamily="66" charset="0"/>
              </a:endParaRP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1719262" y="1169988"/>
              <a:ext cx="719139" cy="6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err="1">
                  <a:latin typeface="Comic Sans MS" pitchFamily="66" charset="0"/>
                </a:rPr>
                <a:t>B</a:t>
              </a:r>
              <a:r>
                <a:rPr lang="en-US" altLang="en-US" sz="2400" baseline="-25000" dirty="0" err="1">
                  <a:latin typeface="Comic Sans MS" pitchFamily="66" charset="0"/>
                </a:rPr>
                <a:t>z</a:t>
              </a:r>
              <a:endParaRPr lang="en-US" altLang="en-US" sz="2400" baseline="-25000" dirty="0">
                <a:latin typeface="Comic Sans MS" pitchFamily="66" charset="0"/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4941888" y="1343025"/>
              <a:ext cx="1296987" cy="6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>
                  <a:solidFill>
                    <a:srgbClr val="3366FF"/>
                  </a:solidFill>
                  <a:latin typeface="Comic Sans MS" pitchFamily="66" charset="0"/>
                </a:rPr>
                <a:t>B</a:t>
              </a:r>
              <a:r>
                <a:rPr lang="en-US" altLang="en-US" sz="2400" baseline="-25000" dirty="0" smtClean="0">
                  <a:solidFill>
                    <a:srgbClr val="3366FF"/>
                  </a:solidFill>
                  <a:latin typeface="Comic Sans MS" pitchFamily="66" charset="0"/>
                </a:rPr>
                <a:t>ECR</a:t>
              </a:r>
              <a:endParaRPr lang="en-US" altLang="en-US" sz="2400" baseline="-25000" dirty="0">
                <a:solidFill>
                  <a:srgbClr val="3366FF"/>
                </a:solidFill>
                <a:latin typeface="Comic Sans MS" pitchFamily="66" charset="0"/>
              </a:endParaRPr>
            </a:p>
          </p:txBody>
        </p:sp>
        <p:sp>
          <p:nvSpPr>
            <p:cNvPr id="35" name="Line 21"/>
            <p:cNvSpPr>
              <a:spLocks noChangeShapeType="1"/>
            </p:cNvSpPr>
            <p:nvPr/>
          </p:nvSpPr>
          <p:spPr bwMode="auto">
            <a:xfrm>
              <a:off x="1982788" y="2563813"/>
              <a:ext cx="3384550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36" name="Line 22"/>
            <p:cNvSpPr>
              <a:spLocks noChangeShapeType="1"/>
            </p:cNvSpPr>
            <p:nvPr/>
          </p:nvSpPr>
          <p:spPr bwMode="auto">
            <a:xfrm flipH="1">
              <a:off x="4973638" y="1482725"/>
              <a:ext cx="4762" cy="39624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37" name="Oval 23"/>
            <p:cNvSpPr>
              <a:spLocks noChangeArrowheads="1"/>
            </p:cNvSpPr>
            <p:nvPr/>
          </p:nvSpPr>
          <p:spPr bwMode="auto">
            <a:xfrm>
              <a:off x="4897438" y="2492375"/>
              <a:ext cx="142875" cy="14287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38" name="Oval 24"/>
            <p:cNvSpPr>
              <a:spLocks noChangeArrowheads="1"/>
            </p:cNvSpPr>
            <p:nvPr/>
          </p:nvSpPr>
          <p:spPr bwMode="auto">
            <a:xfrm>
              <a:off x="4430713" y="2779713"/>
              <a:ext cx="1223962" cy="1439862"/>
            </a:xfrm>
            <a:prstGeom prst="ellipse">
              <a:avLst/>
            </a:prstGeom>
            <a:pattFill prst="ltDnDiag">
              <a:fgClr>
                <a:srgbClr val="FF0000">
                  <a:alpha val="32941"/>
                </a:srgbClr>
              </a:fgClr>
              <a:bgClr>
                <a:schemeClr val="bg1">
                  <a:alpha val="32941"/>
                </a:schemeClr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 dirty="0">
                <a:latin typeface="Comic Sans MS" pitchFamily="66" charset="0"/>
              </a:endParaRPr>
            </a:p>
          </p:txBody>
        </p:sp>
        <p:sp>
          <p:nvSpPr>
            <p:cNvPr id="39" name="Freeform 25"/>
            <p:cNvSpPr>
              <a:spLocks/>
            </p:cNvSpPr>
            <p:nvPr/>
          </p:nvSpPr>
          <p:spPr bwMode="auto">
            <a:xfrm>
              <a:off x="5943600" y="4724400"/>
              <a:ext cx="1366838" cy="587375"/>
            </a:xfrm>
            <a:custGeom>
              <a:avLst/>
              <a:gdLst>
                <a:gd name="T0" fmla="*/ 0 w 861"/>
                <a:gd name="T1" fmla="*/ 0 h 370"/>
                <a:gd name="T2" fmla="*/ 2147483647 w 861"/>
                <a:gd name="T3" fmla="*/ 2147483647 h 370"/>
                <a:gd name="T4" fmla="*/ 2147483647 w 861"/>
                <a:gd name="T5" fmla="*/ 2147483647 h 370"/>
                <a:gd name="T6" fmla="*/ 0 60000 65536"/>
                <a:gd name="T7" fmla="*/ 0 60000 65536"/>
                <a:gd name="T8" fmla="*/ 0 60000 65536"/>
                <a:gd name="T9" fmla="*/ 0 w 861"/>
                <a:gd name="T10" fmla="*/ 0 h 370"/>
                <a:gd name="T11" fmla="*/ 861 w 861"/>
                <a:gd name="T12" fmla="*/ 370 h 3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61" h="370">
                  <a:moveTo>
                    <a:pt x="0" y="0"/>
                  </a:moveTo>
                  <a:cubicBezTo>
                    <a:pt x="41" y="132"/>
                    <a:pt x="83" y="264"/>
                    <a:pt x="226" y="317"/>
                  </a:cubicBezTo>
                  <a:cubicBezTo>
                    <a:pt x="369" y="370"/>
                    <a:pt x="755" y="317"/>
                    <a:pt x="861" y="317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40" name="Text Box 26"/>
            <p:cNvSpPr txBox="1">
              <a:spLocks noChangeArrowheads="1"/>
            </p:cNvSpPr>
            <p:nvPr/>
          </p:nvSpPr>
          <p:spPr bwMode="auto">
            <a:xfrm>
              <a:off x="6196013" y="4076700"/>
              <a:ext cx="2447925" cy="102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Comic Sans MS" pitchFamily="66" charset="0"/>
                </a:rPr>
                <a:t>Forward diffusion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Comic Sans MS" pitchFamily="66" charset="0"/>
                </a:rPr>
                <a:t>inside the magnetic field</a:t>
              </a:r>
              <a:endParaRPr lang="en-US" altLang="en-US" sz="1400" baseline="-25000" dirty="0">
                <a:latin typeface="Comic Sans MS" pitchFamily="66" charset="0"/>
              </a:endParaRPr>
            </a:p>
          </p:txBody>
        </p:sp>
        <p:sp>
          <p:nvSpPr>
            <p:cNvPr id="41" name="Text Box 27"/>
            <p:cNvSpPr txBox="1">
              <a:spLocks noChangeArrowheads="1"/>
            </p:cNvSpPr>
            <p:nvPr/>
          </p:nvSpPr>
          <p:spPr bwMode="auto">
            <a:xfrm>
              <a:off x="5772150" y="2571750"/>
              <a:ext cx="2014538" cy="1319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solidFill>
                    <a:srgbClr val="FF0000"/>
                  </a:solidFill>
                  <a:latin typeface="Comic Sans MS" pitchFamily="66" charset="0"/>
                </a:rPr>
                <a:t>Area of maximum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solidFill>
                    <a:srgbClr val="FF0000"/>
                  </a:solidFill>
                  <a:latin typeface="Comic Sans MS" pitchFamily="66" charset="0"/>
                </a:rPr>
                <a:t>power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solidFill>
                    <a:srgbClr val="FF0000"/>
                  </a:solidFill>
                  <a:latin typeface="Comic Sans MS" pitchFamily="66" charset="0"/>
                </a:rPr>
                <a:t>coupling</a:t>
              </a:r>
              <a:endParaRPr lang="en-US" altLang="en-US" sz="1400" baseline="-25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2" name="Line 28"/>
            <p:cNvSpPr>
              <a:spLocks noChangeShapeType="1"/>
            </p:cNvSpPr>
            <p:nvPr/>
          </p:nvSpPr>
          <p:spPr bwMode="auto">
            <a:xfrm>
              <a:off x="3309938" y="5786438"/>
              <a:ext cx="22161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2728912" y="5895974"/>
              <a:ext cx="3268105" cy="425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 smtClean="0">
                  <a:latin typeface="Comic Sans MS" pitchFamily="66" charset="0"/>
                </a:rPr>
                <a:t>~ l</a:t>
              </a:r>
              <a:r>
                <a:rPr lang="en-US" altLang="en-US" sz="1400" dirty="0" smtClean="0">
                  <a:latin typeface="Comic Sans MS" pitchFamily="66" charset="0"/>
                </a:rPr>
                <a:t> / 4 ~ 3 cm at 2.45 GHz</a:t>
              </a:r>
              <a:endParaRPr lang="en-US" altLang="en-US" sz="1400" dirty="0">
                <a:latin typeface="Comic Sans MS" pitchFamily="66" charset="0"/>
              </a:endParaRPr>
            </a:p>
          </p:txBody>
        </p:sp>
        <p:sp>
          <p:nvSpPr>
            <p:cNvPr id="44" name="Line 30"/>
            <p:cNvSpPr>
              <a:spLocks noChangeShapeType="1"/>
            </p:cNvSpPr>
            <p:nvPr/>
          </p:nvSpPr>
          <p:spPr bwMode="auto">
            <a:xfrm>
              <a:off x="5727700" y="1987550"/>
              <a:ext cx="0" cy="3744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 dirty="0"/>
            </a:p>
          </p:txBody>
        </p:sp>
        <p:sp>
          <p:nvSpPr>
            <p:cNvPr id="45" name="Text Box 31"/>
            <p:cNvSpPr txBox="1">
              <a:spLocks noChangeArrowheads="1"/>
            </p:cNvSpPr>
            <p:nvPr/>
          </p:nvSpPr>
          <p:spPr bwMode="auto">
            <a:xfrm>
              <a:off x="5714998" y="2071688"/>
              <a:ext cx="2808287" cy="43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Comic Sans MS" pitchFamily="66" charset="0"/>
                </a:rPr>
                <a:t>Extraction plane</a:t>
              </a:r>
              <a:endParaRPr lang="en-US" altLang="en-US" sz="1400" baseline="-25000" dirty="0">
                <a:latin typeface="Comic Sans MS" pitchFamily="66" charset="0"/>
              </a:endParaRPr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3317875" y="1171575"/>
              <a:ext cx="1296989" cy="63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 err="1" smtClean="0">
                  <a:solidFill>
                    <a:srgbClr val="3366FF"/>
                  </a:solidFill>
                  <a:latin typeface="Comic Sans MS" pitchFamily="66" charset="0"/>
                </a:rPr>
                <a:t>B</a:t>
              </a:r>
              <a:r>
                <a:rPr lang="en-US" altLang="en-US" sz="2400" baseline="-25000" dirty="0" err="1" smtClean="0">
                  <a:solidFill>
                    <a:srgbClr val="3366FF"/>
                  </a:solidFill>
                  <a:latin typeface="Comic Sans MS" pitchFamily="66" charset="0"/>
                </a:rPr>
                <a:t>max</a:t>
              </a:r>
              <a:endParaRPr lang="en-US" altLang="en-US" sz="2400" baseline="-25000" dirty="0">
                <a:solidFill>
                  <a:srgbClr val="3366FF"/>
                </a:solidFill>
                <a:latin typeface="Comic Sans MS" pitchFamily="66" charset="0"/>
              </a:endParaRPr>
            </a:p>
          </p:txBody>
        </p:sp>
        <p:sp>
          <p:nvSpPr>
            <p:cNvPr id="47" name="Text Box 31"/>
            <p:cNvSpPr txBox="1">
              <a:spLocks noChangeArrowheads="1"/>
            </p:cNvSpPr>
            <p:nvPr/>
          </p:nvSpPr>
          <p:spPr bwMode="auto">
            <a:xfrm>
              <a:off x="500063" y="2928938"/>
              <a:ext cx="1285875" cy="43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Comic Sans MS" pitchFamily="66" charset="0"/>
                </a:rPr>
                <a:t>Antenna</a:t>
              </a:r>
              <a:endParaRPr lang="en-US" altLang="en-US" sz="1400" baseline="-25000" dirty="0">
                <a:latin typeface="Comic Sans MS" pitchFamily="66" charset="0"/>
              </a:endParaRPr>
            </a:p>
          </p:txBody>
        </p:sp>
        <p:sp>
          <p:nvSpPr>
            <p:cNvPr id="48" name="Text Box 31"/>
            <p:cNvSpPr txBox="1">
              <a:spLocks noChangeArrowheads="1"/>
            </p:cNvSpPr>
            <p:nvPr/>
          </p:nvSpPr>
          <p:spPr bwMode="auto">
            <a:xfrm>
              <a:off x="642937" y="3857625"/>
              <a:ext cx="1285875" cy="43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 smtClean="0">
                  <a:latin typeface="Comic Sans MS" pitchFamily="66" charset="0"/>
                </a:rPr>
                <a:t>Couplers</a:t>
              </a:r>
              <a:endParaRPr lang="en-US" altLang="en-US" sz="1400" baseline="-25000" dirty="0">
                <a:latin typeface="Comic Sans MS" pitchFamily="66" charset="0"/>
              </a:endParaRPr>
            </a:p>
          </p:txBody>
        </p:sp>
        <p:cxnSp>
          <p:nvCxnSpPr>
            <p:cNvPr id="49" name="Connecteur droit avec flèche 32"/>
            <p:cNvCxnSpPr>
              <a:stCxn id="47" idx="3"/>
            </p:cNvCxnSpPr>
            <p:nvPr/>
          </p:nvCxnSpPr>
          <p:spPr>
            <a:xfrm>
              <a:off x="1785300" y="3147634"/>
              <a:ext cx="786097" cy="28310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33"/>
            <p:cNvCxnSpPr>
              <a:stCxn id="48" idx="3"/>
            </p:cNvCxnSpPr>
            <p:nvPr/>
          </p:nvCxnSpPr>
          <p:spPr>
            <a:xfrm flipV="1">
              <a:off x="1928778" y="3904637"/>
              <a:ext cx="1105384" cy="1723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5004048" y="1196752"/>
            <a:ext cx="30891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Compact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/4 microwave cavity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filament-free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maintenance free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low current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extraction potential 0-20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3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30622"/>
            <a:ext cx="8579296" cy="706090"/>
          </a:xfrm>
        </p:spPr>
        <p:txBody>
          <a:bodyPr>
            <a:noAutofit/>
          </a:bodyPr>
          <a:lstStyle/>
          <a:p>
            <a:pPr algn="l"/>
            <a:r>
              <a:rPr lang="en-GB" sz="3600" dirty="0" smtClean="0">
                <a:latin typeface="Apple Symbols"/>
                <a:cs typeface="Apple Symbols"/>
              </a:rPr>
              <a:t>Comparison to standard IBS</a:t>
            </a:r>
            <a:endParaRPr lang="en-GB" sz="3600" dirty="0">
              <a:latin typeface="Apple Symbols"/>
              <a:cs typeface="Apple Symbol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67544" y="908720"/>
            <a:ext cx="820891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6DC3-511F-4C77-921E-FF712EE44D94}" type="slidenum">
              <a:rPr lang="en-GB" sz="1400" smtClean="0">
                <a:latin typeface="Apple Symbols"/>
                <a:cs typeface="Apple Symbols"/>
              </a:rPr>
              <a:pPr/>
              <a:t>9</a:t>
            </a:fld>
            <a:endParaRPr lang="en-GB" sz="1400" dirty="0">
              <a:latin typeface="Apple Symbols"/>
              <a:cs typeface="Apple Symbols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4624"/>
            <a:ext cx="224461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04664"/>
            <a:ext cx="1512168" cy="469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52736"/>
            <a:ext cx="2993628" cy="2993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6269" y="2564904"/>
            <a:ext cx="6503855" cy="38962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10160" y="1336924"/>
            <a:ext cx="4776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pple Symbols"/>
                <a:cs typeface="Apple Symbols"/>
              </a:rPr>
              <a:t>Filament and extractor grid provide high-current</a:t>
            </a:r>
          </a:p>
          <a:p>
            <a:r>
              <a:rPr lang="en-US" dirty="0" smtClean="0">
                <a:latin typeface="Apple Symbols"/>
                <a:cs typeface="Apple Symbols"/>
              </a:rPr>
              <a:t>(possible contamination and expensive running costs)</a:t>
            </a:r>
          </a:p>
          <a:p>
            <a:r>
              <a:rPr lang="en-US" dirty="0">
                <a:latin typeface="Apple Symbols"/>
                <a:cs typeface="Apple Symbols"/>
              </a:rPr>
              <a:t>50 to 1500eV and 75 to </a:t>
            </a:r>
            <a:r>
              <a:rPr lang="en-US" dirty="0" smtClean="0">
                <a:latin typeface="Apple Symbols"/>
                <a:cs typeface="Apple Symbols"/>
              </a:rPr>
              <a:t>700mA (for </a:t>
            </a:r>
            <a:r>
              <a:rPr lang="en-US" dirty="0" err="1" smtClean="0">
                <a:latin typeface="Apple Symbols"/>
                <a:cs typeface="Apple Symbols"/>
              </a:rPr>
              <a:t>Veeco</a:t>
            </a:r>
            <a:r>
              <a:rPr lang="en-US" dirty="0" smtClean="0">
                <a:latin typeface="Apple Symbols"/>
                <a:cs typeface="Apple Symbols"/>
              </a:rPr>
              <a:t> 16cm RF) </a:t>
            </a:r>
            <a:endParaRPr lang="en-US" dirty="0">
              <a:latin typeface="Apple Symbols"/>
              <a:cs typeface="Apple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74046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14418</TotalTime>
  <Words>1464</Words>
  <Application>Microsoft Macintosh PowerPoint</Application>
  <PresentationFormat>On-screen Show (4:3)</PresentationFormat>
  <Paragraphs>323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Equation</vt:lpstr>
      <vt:lpstr>  Development of ultra-low optical and mechanical loss aSi coatings using novel ECR ion beam deposition  Optical absorption of amorphous silicon coatings  Stuart Reid / Iain Martin (UWS/GU)</vt:lpstr>
      <vt:lpstr>“Take home message”</vt:lpstr>
      <vt:lpstr>Background</vt:lpstr>
      <vt:lpstr>PVD (Physical vapour deposition)</vt:lpstr>
      <vt:lpstr>Ion beam deposition (IBD)</vt:lpstr>
      <vt:lpstr>ECR ion source at UWS</vt:lpstr>
      <vt:lpstr>Development of ECR-IBD</vt:lpstr>
      <vt:lpstr>Development of ECR-IBD</vt:lpstr>
      <vt:lpstr>Comparison to standard IBS</vt:lpstr>
      <vt:lpstr>Development of ECR-IBD</vt:lpstr>
      <vt:lpstr>Development of ECR-IBD</vt:lpstr>
      <vt:lpstr>Absorption measurements - Glasgow</vt:lpstr>
      <vt:lpstr>Absorption measurements - Glasgow</vt:lpstr>
      <vt:lpstr>Absorption measurements - Glasgow</vt:lpstr>
      <vt:lpstr>Absorption measurements - Glasgow</vt:lpstr>
      <vt:lpstr>aSi coatings fabricated using ECR-IBD</vt:lpstr>
      <vt:lpstr>aSi coatings fabricated using ECR-IBD</vt:lpstr>
      <vt:lpstr>Absorption measurements on aSi – 1550 nm</vt:lpstr>
      <vt:lpstr>Absorption measurements on aSi – 1064 nm</vt:lpstr>
      <vt:lpstr>Mechanical loss</vt:lpstr>
      <vt:lpstr>Berkeley high temperature deposition</vt:lpstr>
      <vt:lpstr>High-temperature deposition</vt:lpstr>
      <vt:lpstr>High-temperature deposition - absorption</vt:lpstr>
      <vt:lpstr>High-temperature deposition – mechanical loss</vt:lpstr>
      <vt:lpstr>High-temperature deposition – mechanical loss</vt:lpstr>
      <vt:lpstr>High-temperature deposition – mechanical loss</vt:lpstr>
      <vt:lpstr>High-temperature deposition – mechanical loss</vt:lpstr>
      <vt:lpstr>High-temperature deposition – mechanical loss</vt:lpstr>
      <vt:lpstr>Characterisation – bandgap associated absorption</vt:lpstr>
      <vt:lpstr>Characterisation – bandgap associated absorption</vt:lpstr>
      <vt:lpstr>Characterisation – Raman</vt:lpstr>
      <vt:lpstr>Thermal noise</vt:lpstr>
      <vt:lpstr>What does this mean for thermal noise? … if we want less than 1ppm absorption from the aSi:</vt:lpstr>
      <vt:lpstr>What does this mean for thermal noise? … if we want less than 1ppm absorption from the aSi:</vt:lpstr>
      <vt:lpstr>Conclusion from UWS + GU investigations using ECR-IBD</vt:lpstr>
      <vt:lpstr>Towards a more ordered future…</vt:lpstr>
      <vt:lpstr>MBE developments (UWS+GU+Stanford+GSS)</vt:lpstr>
      <vt:lpstr>Conclusion from UWS + GU investigations using ECR-IBD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Childs</dc:creator>
  <cp:lastModifiedBy>Stuart Reid</cp:lastModifiedBy>
  <cp:revision>1283</cp:revision>
  <dcterms:created xsi:type="dcterms:W3CDTF">2015-01-05T15:43:55Z</dcterms:created>
  <dcterms:modified xsi:type="dcterms:W3CDTF">2016-05-25T06:39:07Z</dcterms:modified>
</cp:coreProperties>
</file>