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8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06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01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99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17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33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98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53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33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39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5A7A-39C0-4C0A-ABC4-CFCCD8A1840F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5486-8ABC-4772-A1D1-34969D5E82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65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thermal noise workshop and goals</a:t>
            </a:r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107504" y="2636912"/>
            <a:ext cx="2808312" cy="1840270"/>
            <a:chOff x="539552" y="1804754"/>
            <a:chExt cx="2808312" cy="184027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539552" y="1988840"/>
              <a:ext cx="2808312" cy="1440160"/>
            </a:xfrm>
            <a:prstGeom prst="roundRect">
              <a:avLst>
                <a:gd name="adj" fmla="val 949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INTRODUCTION</a:t>
              </a:r>
            </a:p>
            <a:p>
              <a:pPr algn="ctr"/>
              <a:endParaRPr lang="fr-F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PRESENTATION OF NEW RESULTS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557223" y="1804754"/>
              <a:ext cx="772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75000"/>
                    </a:schemeClr>
                  </a:solidFill>
                </a:rPr>
                <a:t>09:00</a:t>
              </a:r>
              <a:endParaRPr lang="fr-FR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557222" y="3244914"/>
              <a:ext cx="772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75000"/>
                    </a:schemeClr>
                  </a:solidFill>
                </a:rPr>
                <a:t>10:35</a:t>
              </a:r>
              <a:endParaRPr lang="fr-FR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107504" y="4909230"/>
            <a:ext cx="2808312" cy="1840270"/>
            <a:chOff x="539552" y="3748970"/>
            <a:chExt cx="2808312" cy="1840270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539552" y="3933056"/>
              <a:ext cx="2808312" cy="1440160"/>
            </a:xfrm>
            <a:prstGeom prst="roundRect">
              <a:avLst>
                <a:gd name="adj" fmla="val 949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DISCUSSION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557221" y="3748970"/>
              <a:ext cx="772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75000"/>
                    </a:schemeClr>
                  </a:solidFill>
                </a:rPr>
                <a:t>11:00</a:t>
              </a:r>
              <a:endParaRPr lang="fr-FR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557220" y="5189130"/>
              <a:ext cx="772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75000"/>
                    </a:schemeClr>
                  </a:solidFill>
                </a:rPr>
                <a:t>12:30</a:t>
              </a:r>
              <a:endParaRPr lang="fr-FR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731510" y="4500181"/>
            <a:ext cx="1560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COFFEE BREAK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5496" y="1772816"/>
            <a:ext cx="297825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AMORPHOUS COATINGS:</a:t>
            </a:r>
          </a:p>
          <a:p>
            <a:pPr algn="ctr"/>
            <a:r>
              <a:rPr lang="fr-FR" dirty="0" smtClean="0"/>
              <a:t>STRUCTURE AND MODELLING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3203848" y="2628780"/>
            <a:ext cx="2808312" cy="1840270"/>
            <a:chOff x="539552" y="1804754"/>
            <a:chExt cx="2808312" cy="1840270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539552" y="1988840"/>
              <a:ext cx="2808312" cy="1440160"/>
            </a:xfrm>
            <a:prstGeom prst="roundRect">
              <a:avLst>
                <a:gd name="adj" fmla="val 949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PRESENTATION OF NEW RESULTS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557223" y="1804754"/>
              <a:ext cx="772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75000"/>
                    </a:schemeClr>
                  </a:solidFill>
                </a:rPr>
                <a:t>09:00</a:t>
              </a:r>
              <a:endParaRPr lang="fr-FR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557222" y="3244914"/>
              <a:ext cx="772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75000"/>
                    </a:schemeClr>
                  </a:solidFill>
                </a:rPr>
                <a:t>10:35</a:t>
              </a:r>
              <a:endParaRPr lang="fr-FR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203848" y="4901098"/>
            <a:ext cx="2808312" cy="1840270"/>
            <a:chOff x="539552" y="3748970"/>
            <a:chExt cx="2808312" cy="1840270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539552" y="3933056"/>
              <a:ext cx="2808312" cy="1440160"/>
            </a:xfrm>
            <a:prstGeom prst="roundRect">
              <a:avLst>
                <a:gd name="adj" fmla="val 949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DISCUSSION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557221" y="3748970"/>
              <a:ext cx="772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75000"/>
                    </a:schemeClr>
                  </a:solidFill>
                </a:rPr>
                <a:t>11:00</a:t>
              </a:r>
              <a:endParaRPr lang="fr-FR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557220" y="5189130"/>
              <a:ext cx="772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75000"/>
                    </a:schemeClr>
                  </a:solidFill>
                </a:rPr>
                <a:t>12:30</a:t>
              </a:r>
              <a:endParaRPr lang="fr-FR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3827854" y="4492049"/>
            <a:ext cx="1560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COFFEE BREAK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354528" y="1764684"/>
            <a:ext cx="253287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AMORPHOUS COATINGS:</a:t>
            </a:r>
          </a:p>
          <a:p>
            <a:pPr algn="ctr"/>
            <a:r>
              <a:rPr lang="fr-FR" dirty="0" smtClean="0"/>
              <a:t>CHARACTERIZATION</a:t>
            </a:r>
            <a:endParaRPr lang="fr-FR" dirty="0"/>
          </a:p>
        </p:txBody>
      </p:sp>
      <p:grpSp>
        <p:nvGrpSpPr>
          <p:cNvPr id="26" name="Groupe 25"/>
          <p:cNvGrpSpPr/>
          <p:nvPr/>
        </p:nvGrpSpPr>
        <p:grpSpPr>
          <a:xfrm>
            <a:off x="6228184" y="2636912"/>
            <a:ext cx="2808312" cy="1840270"/>
            <a:chOff x="539552" y="3748970"/>
            <a:chExt cx="2808312" cy="1840270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539552" y="3933056"/>
              <a:ext cx="2808312" cy="1440160"/>
            </a:xfrm>
            <a:prstGeom prst="roundRect">
              <a:avLst>
                <a:gd name="adj" fmla="val 949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INTRODUCTION AND DISCUSSION</a:t>
              </a:r>
            </a:p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BY G. COLE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1557221" y="3748970"/>
              <a:ext cx="772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75000"/>
                    </a:schemeClr>
                  </a:solidFill>
                </a:rPr>
                <a:t>15:30</a:t>
              </a:r>
              <a:endParaRPr lang="fr-FR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557220" y="5189130"/>
              <a:ext cx="77296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solidFill>
                    <a:schemeClr val="tx2">
                      <a:lumMod val="75000"/>
                    </a:schemeClr>
                  </a:solidFill>
                </a:rPr>
                <a:t>16:30</a:t>
              </a:r>
              <a:endParaRPr lang="fr-FR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6396925" y="1979548"/>
            <a:ext cx="24582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CRYSTALLINE COATINGS</a:t>
            </a:r>
          </a:p>
        </p:txBody>
      </p:sp>
    </p:spTree>
    <p:extLst>
      <p:ext uri="{BB962C8B-B14F-4D97-AF65-F5344CB8AC3E}">
        <p14:creationId xmlns:p14="http://schemas.microsoft.com/office/powerpoint/2010/main" val="10184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studies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M. Feyer: </a:t>
            </a:r>
            <a:r>
              <a:rPr lang="fr-FR" dirty="0" err="1" smtClean="0"/>
              <a:t>Amorphous</a:t>
            </a:r>
            <a:r>
              <a:rPr lang="fr-FR" dirty="0" smtClean="0"/>
              <a:t> </a:t>
            </a:r>
            <a:r>
              <a:rPr lang="fr-FR" dirty="0" err="1" smtClean="0"/>
              <a:t>dielectric</a:t>
            </a:r>
            <a:r>
              <a:rPr lang="fr-FR" dirty="0" smtClean="0"/>
              <a:t> </a:t>
            </a:r>
            <a:r>
              <a:rPr lang="fr-FR" dirty="0" err="1" smtClean="0"/>
              <a:t>coatings</a:t>
            </a:r>
            <a:endParaRPr lang="fr-FR" dirty="0" smtClean="0"/>
          </a:p>
          <a:p>
            <a:r>
              <a:rPr lang="fr-FR" dirty="0" smtClean="0"/>
              <a:t>R. </a:t>
            </a:r>
            <a:r>
              <a:rPr lang="fr-FR" dirty="0" err="1" smtClean="0"/>
              <a:t>Bassiri</a:t>
            </a:r>
            <a:r>
              <a:rPr lang="fr-FR" dirty="0" smtClean="0"/>
              <a:t>: </a:t>
            </a:r>
            <a:r>
              <a:rPr lang="en-US" dirty="0" smtClean="0"/>
              <a:t>Atomic structure investigations of </a:t>
            </a:r>
            <a:br>
              <a:rPr lang="en-US" dirty="0" smtClean="0"/>
            </a:br>
            <a:r>
              <a:rPr lang="en-US" dirty="0" smtClean="0"/>
              <a:t>		  amorphous coatings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Billman</a:t>
            </a:r>
            <a:r>
              <a:rPr lang="en-US" dirty="0" smtClean="0"/>
              <a:t>: </a:t>
            </a:r>
            <a:r>
              <a:rPr lang="en-US" dirty="0" smtClean="0"/>
              <a:t>Modeling coating thermal noise for </a:t>
            </a:r>
            <a:br>
              <a:rPr lang="en-US" dirty="0" smtClean="0"/>
            </a:br>
            <a:r>
              <a:rPr lang="en-US" dirty="0" smtClean="0"/>
              <a:t>		    gravitational wave detectors</a:t>
            </a:r>
          </a:p>
          <a:p>
            <a:r>
              <a:rPr lang="en-US" dirty="0" smtClean="0"/>
              <a:t>E. </a:t>
            </a:r>
            <a:r>
              <a:rPr lang="en-US" dirty="0" err="1" smtClean="0"/>
              <a:t>Coillet</a:t>
            </a:r>
            <a:r>
              <a:rPr lang="en-US" dirty="0" smtClean="0"/>
              <a:t>: </a:t>
            </a:r>
            <a:r>
              <a:rPr lang="en-US" dirty="0" smtClean="0"/>
              <a:t>New results on losses correlation </a:t>
            </a:r>
            <a:br>
              <a:rPr lang="en-US" dirty="0" smtClean="0"/>
            </a:br>
            <a:r>
              <a:rPr lang="en-US" dirty="0" smtClean="0"/>
              <a:t>		  with structure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977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Coatings</a:t>
            </a:r>
            <a:r>
              <a:rPr lang="fr-FR" dirty="0" smtClean="0"/>
              <a:t> </a:t>
            </a:r>
            <a:r>
              <a:rPr lang="fr-FR" dirty="0" err="1" smtClean="0"/>
              <a:t>characterization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M. </a:t>
            </a:r>
            <a:r>
              <a:rPr lang="fr-FR" dirty="0" err="1" smtClean="0"/>
              <a:t>Granata</a:t>
            </a:r>
            <a:r>
              <a:rPr lang="fr-FR" dirty="0" smtClean="0"/>
              <a:t>: </a:t>
            </a:r>
            <a:r>
              <a:rPr lang="en-US" dirty="0" smtClean="0"/>
              <a:t>Amorphous optical coatings for </a:t>
            </a:r>
            <a:br>
              <a:rPr lang="en-US" dirty="0" smtClean="0"/>
            </a:br>
            <a:r>
              <a:rPr lang="en-US" dirty="0" smtClean="0"/>
              <a:t>		     gravitational-wave interferometers</a:t>
            </a:r>
          </a:p>
          <a:p>
            <a:r>
              <a:rPr lang="en-US" dirty="0" smtClean="0"/>
              <a:t>S. Reid: Development of ultra-low optical and </a:t>
            </a:r>
            <a:br>
              <a:rPr lang="en-US" dirty="0" smtClean="0"/>
            </a:br>
            <a:r>
              <a:rPr lang="en-US" dirty="0" smtClean="0"/>
              <a:t>	        mechanical loss </a:t>
            </a:r>
            <a:r>
              <a:rPr lang="en-US" dirty="0" err="1" smtClean="0"/>
              <a:t>aSi</a:t>
            </a:r>
            <a:r>
              <a:rPr lang="en-US" dirty="0" smtClean="0"/>
              <a:t> coatings using </a:t>
            </a:r>
            <a:br>
              <a:rPr lang="en-US" dirty="0" smtClean="0"/>
            </a:br>
            <a:r>
              <a:rPr lang="en-US" dirty="0" smtClean="0"/>
              <a:t>	        novel ECR ion beam deposition</a:t>
            </a:r>
          </a:p>
          <a:p>
            <a:r>
              <a:rPr lang="en-US" dirty="0" smtClean="0"/>
              <a:t>I. Martin/S. Reid: Optical absorption of </a:t>
            </a:r>
            <a:br>
              <a:rPr lang="en-US" dirty="0" smtClean="0"/>
            </a:br>
            <a:r>
              <a:rPr lang="en-US" dirty="0" smtClean="0"/>
              <a:t>			     amorphous silicon coatings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Lorenzini</a:t>
            </a:r>
            <a:r>
              <a:rPr lang="en-US" dirty="0" smtClean="0"/>
              <a:t>: </a:t>
            </a:r>
            <a:r>
              <a:rPr lang="en-US" dirty="0" err="1" smtClean="0"/>
              <a:t>Thermoelastic</a:t>
            </a:r>
            <a:r>
              <a:rPr lang="en-US" dirty="0" smtClean="0"/>
              <a:t> damping in silicon </a:t>
            </a:r>
            <a:br>
              <a:rPr lang="en-US" dirty="0" smtClean="0"/>
            </a:br>
            <a:r>
              <a:rPr lang="en-US" dirty="0" smtClean="0"/>
              <a:t>                         and metallic discs: the mode </a:t>
            </a:r>
            <a:br>
              <a:rPr lang="en-US" dirty="0" smtClean="0"/>
            </a:br>
            <a:r>
              <a:rPr lang="en-US" dirty="0" smtClean="0"/>
              <a:t>                         shape dependent branching effect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527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r-FR" dirty="0" smtClean="0"/>
              <a:t>Posters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5439"/>
            <a:ext cx="5651002" cy="50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71" y="1758172"/>
            <a:ext cx="8151123" cy="72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54" y="2481233"/>
            <a:ext cx="8348574" cy="72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395536" y="3347324"/>
            <a:ext cx="7984478" cy="823177"/>
            <a:chOff x="2261188" y="3789040"/>
            <a:chExt cx="4278313" cy="4699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1188" y="3789040"/>
              <a:ext cx="4278313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4052565"/>
              <a:ext cx="3275013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54" y="4432338"/>
            <a:ext cx="5080897" cy="51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68" y="5057250"/>
            <a:ext cx="7800717" cy="51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59" y="5852812"/>
            <a:ext cx="8076035" cy="71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4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18:00 </a:t>
            </a:r>
            <a:r>
              <a:rPr lang="fr-FR" dirty="0" err="1" smtClean="0"/>
              <a:t>Wednesday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are the </a:t>
            </a:r>
            <a:r>
              <a:rPr lang="fr-FR" dirty="0" err="1" smtClean="0"/>
              <a:t>coatings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in 5 to 10 </a:t>
            </a:r>
            <a:r>
              <a:rPr lang="fr-FR" dirty="0" err="1" smtClean="0"/>
              <a:t>years</a:t>
            </a:r>
            <a:r>
              <a:rPr lang="fr-FR" dirty="0" smtClean="0"/>
              <a:t> time?</a:t>
            </a:r>
          </a:p>
          <a:p>
            <a:r>
              <a:rPr lang="fr-FR" dirty="0" smtClean="0"/>
              <a:t>Will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stuck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coatings</a:t>
            </a:r>
            <a:r>
              <a:rPr lang="fr-FR" dirty="0" smtClean="0"/>
              <a:t>?</a:t>
            </a:r>
          </a:p>
          <a:p>
            <a:pPr lvl="1"/>
            <a:r>
              <a:rPr lang="fr-FR" dirty="0" err="1" smtClean="0"/>
              <a:t>Where</a:t>
            </a:r>
            <a:r>
              <a:rPr lang="fr-FR" dirty="0" smtClean="0"/>
              <a:t> do </a:t>
            </a:r>
            <a:r>
              <a:rPr lang="fr-FR" dirty="0" err="1" smtClean="0"/>
              <a:t>we</a:t>
            </a:r>
            <a:r>
              <a:rPr lang="fr-FR" dirty="0" smtClean="0"/>
              <a:t> put the </a:t>
            </a:r>
            <a:r>
              <a:rPr lang="fr-FR" dirty="0" err="1" smtClean="0"/>
              <a:t>threshold</a:t>
            </a:r>
            <a:r>
              <a:rPr lang="fr-FR" dirty="0" smtClean="0"/>
              <a:t> ?….</a:t>
            </a:r>
            <a:endParaRPr lang="fr-FR" dirty="0"/>
          </a:p>
        </p:txBody>
      </p:sp>
      <p:pic>
        <p:nvPicPr>
          <p:cNvPr id="2050" name="Picture 2" descr="http://i.dailymail.co.uk/i/pix/2012/08/06/article-0-1469236C000005DC-977_634x4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80" y="3933056"/>
            <a:ext cx="3960440" cy="264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6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107</Words>
  <Application>Microsoft Office PowerPoint</Application>
  <PresentationFormat>Affichage à l'écran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Introduction to thermal noise workshop and goals</vt:lpstr>
      <vt:lpstr>Structural studies</vt:lpstr>
      <vt:lpstr>Coatings characterization</vt:lpstr>
      <vt:lpstr>Posters</vt:lpstr>
      <vt:lpstr>18:00 Wednesday</vt:lpstr>
    </vt:vector>
  </TitlesOfParts>
  <Company>CNRS - LMA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thermal noise workshop and goals</dc:title>
  <dc:creator>geppo</dc:creator>
  <cp:lastModifiedBy>geppo</cp:lastModifiedBy>
  <cp:revision>5</cp:revision>
  <dcterms:created xsi:type="dcterms:W3CDTF">2016-05-23T13:48:31Z</dcterms:created>
  <dcterms:modified xsi:type="dcterms:W3CDTF">2016-05-23T14:38:04Z</dcterms:modified>
</cp:coreProperties>
</file>