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31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E4FEB-11EE-46FB-AF2C-2B4CFC6687E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6AC4AF-4111-4027-A575-2DDADD68EC77}">
      <dgm:prSet phldrT="[Text]"/>
      <dgm:spPr/>
      <dgm:t>
        <a:bodyPr/>
        <a:lstStyle/>
        <a:p>
          <a:r>
            <a:rPr lang="tr-TR" dirty="0" err="1" smtClean="0"/>
            <a:t>Why</a:t>
          </a:r>
          <a:r>
            <a:rPr lang="tr-TR" dirty="0" smtClean="0"/>
            <a:t> </a:t>
          </a:r>
          <a:r>
            <a:rPr lang="tr-TR" dirty="0" err="1" smtClean="0"/>
            <a:t>did</a:t>
          </a:r>
          <a:r>
            <a:rPr lang="tr-TR" dirty="0" smtClean="0"/>
            <a:t> </a:t>
          </a:r>
          <a:r>
            <a:rPr lang="tr-TR" dirty="0" err="1" smtClean="0"/>
            <a:t>we</a:t>
          </a:r>
          <a:r>
            <a:rPr lang="tr-TR" dirty="0" smtClean="0"/>
            <a:t> </a:t>
          </a:r>
          <a:r>
            <a:rPr lang="tr-TR" dirty="0" err="1" smtClean="0"/>
            <a:t>study</a:t>
          </a:r>
          <a:r>
            <a:rPr lang="tr-TR" dirty="0" smtClean="0"/>
            <a:t> </a:t>
          </a:r>
          <a:r>
            <a:rPr lang="tr-TR" baseline="0" dirty="0" err="1" smtClean="0"/>
            <a:t>B</a:t>
          </a:r>
          <a:r>
            <a:rPr lang="tr-TR" baseline="-25000" dirty="0" err="1" smtClean="0"/>
            <a:t>c</a:t>
          </a:r>
          <a:r>
            <a:rPr lang="tr-TR" baseline="0" dirty="0" smtClean="0"/>
            <a:t> </a:t>
          </a:r>
          <a:r>
            <a:rPr lang="tr-TR" baseline="0" dirty="0" err="1" smtClean="0"/>
            <a:t>meson</a:t>
          </a:r>
          <a:r>
            <a:rPr lang="tr-TR" baseline="0" dirty="0" smtClean="0"/>
            <a:t>?</a:t>
          </a:r>
          <a:endParaRPr lang="tr-TR" baseline="0" dirty="0"/>
        </a:p>
      </dgm:t>
    </dgm:pt>
    <dgm:pt modelId="{B74D5630-3EAB-40EF-A667-85467738B6E6}" type="parTrans" cxnId="{9D84AF47-7CE8-4E9C-8DB8-27A10F357A06}">
      <dgm:prSet/>
      <dgm:spPr/>
      <dgm:t>
        <a:bodyPr/>
        <a:lstStyle/>
        <a:p>
          <a:endParaRPr lang="tr-TR"/>
        </a:p>
      </dgm:t>
    </dgm:pt>
    <dgm:pt modelId="{8946F635-ADF1-4111-AC6E-1872DE2A8E6F}" type="sibTrans" cxnId="{9D84AF47-7CE8-4E9C-8DB8-27A10F357A06}">
      <dgm:prSet/>
      <dgm:spPr/>
      <dgm:t>
        <a:bodyPr/>
        <a:lstStyle/>
        <a:p>
          <a:endParaRPr lang="tr-TR"/>
        </a:p>
      </dgm:t>
    </dgm:pt>
    <dgm:pt modelId="{0A39528C-C8E6-4A83-ABFA-FC22965902BF}">
      <dgm:prSet phldrT="[Text]"/>
      <dgm:spPr/>
      <dgm:t>
        <a:bodyPr/>
        <a:lstStyle/>
        <a:p>
          <a:r>
            <a:rPr lang="tr-TR" dirty="0" err="1" smtClean="0"/>
            <a:t>Considerable</a:t>
          </a:r>
          <a:r>
            <a:rPr lang="tr-TR" dirty="0" smtClean="0"/>
            <a:t> </a:t>
          </a:r>
          <a:r>
            <a:rPr lang="tr-TR" dirty="0" err="1" smtClean="0"/>
            <a:t>interest</a:t>
          </a:r>
          <a:r>
            <a:rPr lang="tr-TR" dirty="0" smtClean="0"/>
            <a:t> in </a:t>
          </a:r>
          <a:r>
            <a:rPr lang="tr-TR" dirty="0" err="1" smtClean="0"/>
            <a:t>its</a:t>
          </a:r>
          <a:r>
            <a:rPr lang="tr-TR" dirty="0" smtClean="0"/>
            <a:t> </a:t>
          </a:r>
          <a:r>
            <a:rPr lang="tr-TR" dirty="0" err="1" smtClean="0"/>
            <a:t>spectroscopy</a:t>
          </a:r>
          <a:r>
            <a:rPr lang="tr-TR" dirty="0" smtClean="0"/>
            <a:t> </a:t>
          </a:r>
          <a:endParaRPr lang="tr-TR" dirty="0"/>
        </a:p>
      </dgm:t>
    </dgm:pt>
    <dgm:pt modelId="{304E5B58-BA79-40A2-93FB-A1AAC7E1808F}" type="parTrans" cxnId="{0815558E-BAED-4CB7-AA25-082AED0E7797}">
      <dgm:prSet/>
      <dgm:spPr/>
      <dgm:t>
        <a:bodyPr/>
        <a:lstStyle/>
        <a:p>
          <a:endParaRPr lang="tr-TR"/>
        </a:p>
      </dgm:t>
    </dgm:pt>
    <dgm:pt modelId="{2C1501D5-9532-4CC0-B9D9-7B2C5997247A}" type="sibTrans" cxnId="{0815558E-BAED-4CB7-AA25-082AED0E7797}">
      <dgm:prSet/>
      <dgm:spPr/>
      <dgm:t>
        <a:bodyPr/>
        <a:lstStyle/>
        <a:p>
          <a:endParaRPr lang="tr-TR"/>
        </a:p>
      </dgm:t>
    </dgm:pt>
    <dgm:pt modelId="{8F0ED274-64AA-4F37-887B-77322A709439}">
      <dgm:prSet phldrT="[Text]"/>
      <dgm:spPr/>
      <dgm:t>
        <a:bodyPr/>
        <a:lstStyle/>
        <a:p>
          <a:r>
            <a:rPr lang="tr-TR" baseline="0" dirty="0" err="1" smtClean="0"/>
            <a:t>the</a:t>
          </a:r>
          <a:r>
            <a:rPr lang="tr-TR" baseline="0" dirty="0" smtClean="0"/>
            <a:t> </a:t>
          </a:r>
          <a:r>
            <a:rPr lang="tr-TR" baseline="0" dirty="0" err="1" smtClean="0"/>
            <a:t>possibility</a:t>
          </a:r>
          <a:r>
            <a:rPr lang="tr-TR" baseline="0" dirty="0" smtClean="0"/>
            <a:t> of </a:t>
          </a:r>
          <a:r>
            <a:rPr lang="tr-TR" baseline="0" dirty="0" err="1" smtClean="0"/>
            <a:t>the</a:t>
          </a:r>
          <a:r>
            <a:rPr lang="tr-TR" baseline="0" dirty="0" smtClean="0"/>
            <a:t>  </a:t>
          </a:r>
          <a:r>
            <a:rPr lang="tr-TR" baseline="0" dirty="0" err="1" smtClean="0"/>
            <a:t>experimental</a:t>
          </a:r>
          <a:r>
            <a:rPr lang="tr-TR" baseline="0" dirty="0" smtClean="0"/>
            <a:t> </a:t>
          </a:r>
          <a:r>
            <a:rPr lang="tr-TR" baseline="0" dirty="0" err="1" smtClean="0"/>
            <a:t>study</a:t>
          </a:r>
          <a:r>
            <a:rPr lang="tr-TR" baseline="0" dirty="0" smtClean="0"/>
            <a:t> of </a:t>
          </a:r>
          <a:r>
            <a:rPr lang="tr-TR" baseline="0" dirty="0" err="1" smtClean="0"/>
            <a:t>the</a:t>
          </a:r>
          <a:r>
            <a:rPr lang="tr-TR" baseline="0" dirty="0" smtClean="0"/>
            <a:t> </a:t>
          </a:r>
          <a:r>
            <a:rPr lang="tr-TR" baseline="0" dirty="0" err="1" smtClean="0"/>
            <a:t>charm</a:t>
          </a:r>
          <a:r>
            <a:rPr lang="tr-TR" baseline="0" dirty="0" smtClean="0"/>
            <a:t>-</a:t>
          </a:r>
          <a:r>
            <a:rPr lang="tr-TR" baseline="0" dirty="0" err="1" smtClean="0"/>
            <a:t>beauty</a:t>
          </a:r>
          <a:r>
            <a:rPr lang="tr-TR" baseline="0" dirty="0" smtClean="0"/>
            <a:t> </a:t>
          </a:r>
          <a:r>
            <a:rPr lang="tr-TR" baseline="0" dirty="0" err="1" smtClean="0"/>
            <a:t>system</a:t>
          </a:r>
          <a:r>
            <a:rPr lang="tr-TR" baseline="0" dirty="0" smtClean="0"/>
            <a:t> </a:t>
          </a:r>
          <a:r>
            <a:rPr lang="tr-TR" dirty="0" smtClean="0"/>
            <a:t> </a:t>
          </a:r>
          <a:endParaRPr lang="tr-TR" dirty="0"/>
        </a:p>
      </dgm:t>
    </dgm:pt>
    <dgm:pt modelId="{3CF29D03-B184-4A23-BC1B-3A11A0A60E4F}" type="parTrans" cxnId="{88D8B5B0-E827-4018-A6DC-E69D659D4DA7}">
      <dgm:prSet/>
      <dgm:spPr/>
      <dgm:t>
        <a:bodyPr/>
        <a:lstStyle/>
        <a:p>
          <a:endParaRPr lang="tr-TR"/>
        </a:p>
      </dgm:t>
    </dgm:pt>
    <dgm:pt modelId="{E3CD87AD-A480-4A4E-8F9A-3EF20E53CA2F}" type="sibTrans" cxnId="{88D8B5B0-E827-4018-A6DC-E69D659D4DA7}">
      <dgm:prSet/>
      <dgm:spPr/>
      <dgm:t>
        <a:bodyPr/>
        <a:lstStyle/>
        <a:p>
          <a:endParaRPr lang="tr-TR"/>
        </a:p>
      </dgm:t>
    </dgm:pt>
    <dgm:pt modelId="{BAB6E066-9457-45AA-BC72-0DFF0DFB1FBE}">
      <dgm:prSet phldrT="[Text]"/>
      <dgm:spPr/>
      <dgm:t>
        <a:bodyPr/>
        <a:lstStyle/>
        <a:p>
          <a:r>
            <a:rPr lang="tr-TR" dirty="0" smtClean="0"/>
            <a:t>A </a:t>
          </a:r>
          <a:r>
            <a:rPr lang="tr-TR" dirty="0" err="1" smtClean="0"/>
            <a:t>plenty</a:t>
          </a:r>
          <a:r>
            <a:rPr lang="tr-TR" dirty="0" smtClean="0"/>
            <a:t> </a:t>
          </a:r>
          <a:r>
            <a:rPr lang="tr-TR" dirty="0" err="1" smtClean="0"/>
            <a:t>number</a:t>
          </a:r>
          <a:r>
            <a:rPr lang="tr-TR" dirty="0" smtClean="0"/>
            <a:t> of </a:t>
          </a:r>
          <a:r>
            <a:rPr lang="tr-TR" baseline="0" dirty="0" err="1" smtClean="0"/>
            <a:t>B</a:t>
          </a:r>
          <a:r>
            <a:rPr lang="tr-TR" baseline="-25000" dirty="0" err="1" smtClean="0"/>
            <a:t>c</a:t>
          </a:r>
          <a:r>
            <a:rPr lang="tr-TR" baseline="-25000" dirty="0" smtClean="0"/>
            <a:t> </a:t>
          </a:r>
          <a:r>
            <a:rPr lang="tr-TR" dirty="0" smtClean="0"/>
            <a:t> </a:t>
          </a:r>
          <a:r>
            <a:rPr lang="tr-TR" dirty="0" err="1" smtClean="0"/>
            <a:t>events</a:t>
          </a:r>
          <a:r>
            <a:rPr lang="tr-TR" dirty="0" smtClean="0"/>
            <a:t> </a:t>
          </a:r>
          <a:r>
            <a:rPr lang="tr-TR" dirty="0" err="1" smtClean="0"/>
            <a:t>will</a:t>
          </a:r>
          <a:r>
            <a:rPr lang="tr-TR" dirty="0" smtClean="0"/>
            <a:t> be </a:t>
          </a:r>
          <a:r>
            <a:rPr lang="tr-TR" dirty="0" err="1" smtClean="0"/>
            <a:t>produced</a:t>
          </a:r>
          <a:r>
            <a:rPr lang="tr-TR" dirty="0" smtClean="0"/>
            <a:t> at LHC</a:t>
          </a:r>
          <a:endParaRPr lang="tr-TR" dirty="0"/>
        </a:p>
      </dgm:t>
    </dgm:pt>
    <dgm:pt modelId="{20EA51FF-99E9-46CD-9032-C1F86AB59A92}" type="sibTrans" cxnId="{5AB916DC-4BBA-4BBB-A56C-993468B258AD}">
      <dgm:prSet/>
      <dgm:spPr/>
      <dgm:t>
        <a:bodyPr/>
        <a:lstStyle/>
        <a:p>
          <a:endParaRPr lang="tr-TR"/>
        </a:p>
      </dgm:t>
    </dgm:pt>
    <dgm:pt modelId="{F9603855-BC38-4F6C-9C89-3201CDF8890C}" type="parTrans" cxnId="{5AB916DC-4BBA-4BBB-A56C-993468B258AD}">
      <dgm:prSet/>
      <dgm:spPr/>
      <dgm:t>
        <a:bodyPr/>
        <a:lstStyle/>
        <a:p>
          <a:endParaRPr lang="tr-TR"/>
        </a:p>
      </dgm:t>
    </dgm:pt>
    <dgm:pt modelId="{22B37B41-61E0-4719-8D99-6FFC8911D201}" type="pres">
      <dgm:prSet presAssocID="{B3EE4FEB-11EE-46FB-AF2C-2B4CFC6687E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CBC631D-3BCF-4246-9F5F-893726B08F85}" type="pres">
      <dgm:prSet presAssocID="{556AC4AF-4111-4027-A575-2DDADD68EC77}" presName="circ1" presStyleLbl="vennNode1" presStyleIdx="0" presStyleCnt="4" custScaleX="156675" custScaleY="98980" custLinFactNeighborX="-2152" custLinFactNeighborY="2480"/>
      <dgm:spPr/>
      <dgm:t>
        <a:bodyPr/>
        <a:lstStyle/>
        <a:p>
          <a:endParaRPr lang="tr-TR"/>
        </a:p>
      </dgm:t>
    </dgm:pt>
    <dgm:pt modelId="{A54F83E3-476B-4C62-B0AD-22D7EBEF3E4E}" type="pres">
      <dgm:prSet presAssocID="{556AC4AF-4111-4027-A575-2DDADD68EC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C36417-B928-45D4-907E-2E17CDAB1A89}" type="pres">
      <dgm:prSet presAssocID="{0A39528C-C8E6-4A83-ABFA-FC22965902BF}" presName="circ2" presStyleLbl="vennNode1" presStyleIdx="1" presStyleCnt="4" custScaleX="148862" custScaleY="89815" custLinFactNeighborX="241" custLinFactNeighborY="1172"/>
      <dgm:spPr/>
      <dgm:t>
        <a:bodyPr/>
        <a:lstStyle/>
        <a:p>
          <a:endParaRPr lang="tr-TR"/>
        </a:p>
      </dgm:t>
    </dgm:pt>
    <dgm:pt modelId="{0ADCC3EA-81AE-4490-B758-9822A978F3A4}" type="pres">
      <dgm:prSet presAssocID="{0A39528C-C8E6-4A83-ABFA-FC22965902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239394-BC2A-4E8E-945C-D47B8C902078}" type="pres">
      <dgm:prSet presAssocID="{BAB6E066-9457-45AA-BC72-0DFF0DFB1FBE}" presName="circ3" presStyleLbl="vennNode1" presStyleIdx="2" presStyleCnt="4" custScaleX="143261" custScaleY="105110"/>
      <dgm:spPr/>
      <dgm:t>
        <a:bodyPr/>
        <a:lstStyle/>
        <a:p>
          <a:endParaRPr lang="tr-TR"/>
        </a:p>
      </dgm:t>
    </dgm:pt>
    <dgm:pt modelId="{092F6538-7EF3-46D2-9749-F580C645B0E2}" type="pres">
      <dgm:prSet presAssocID="{BAB6E066-9457-45AA-BC72-0DFF0DFB1F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2871C5-1E4D-4CAF-B545-6878682806C0}" type="pres">
      <dgm:prSet presAssocID="{8F0ED274-64AA-4F37-887B-77322A709439}" presName="circ4" presStyleLbl="vennNode1" presStyleIdx="3" presStyleCnt="4" custScaleX="137287" custScaleY="92159"/>
      <dgm:spPr/>
      <dgm:t>
        <a:bodyPr/>
        <a:lstStyle/>
        <a:p>
          <a:endParaRPr lang="tr-TR"/>
        </a:p>
      </dgm:t>
    </dgm:pt>
    <dgm:pt modelId="{EB45471E-A40D-47BD-9C02-D00C1BBD5CA3}" type="pres">
      <dgm:prSet presAssocID="{8F0ED274-64AA-4F37-887B-77322A70943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BE12370-2EB8-4069-A69C-680D57D83C2F}" type="presOf" srcId="{8F0ED274-64AA-4F37-887B-77322A709439}" destId="{652871C5-1E4D-4CAF-B545-6878682806C0}" srcOrd="0" destOrd="0" presId="urn:microsoft.com/office/officeart/2005/8/layout/venn1"/>
    <dgm:cxn modelId="{590A9C94-1AB0-4D0B-8B7A-857F90AA9367}" type="presOf" srcId="{0A39528C-C8E6-4A83-ABFA-FC22965902BF}" destId="{0ADCC3EA-81AE-4490-B758-9822A978F3A4}" srcOrd="1" destOrd="0" presId="urn:microsoft.com/office/officeart/2005/8/layout/venn1"/>
    <dgm:cxn modelId="{A9D930C8-1AEB-479C-A34C-AA567A170675}" type="presOf" srcId="{BAB6E066-9457-45AA-BC72-0DFF0DFB1FBE}" destId="{092F6538-7EF3-46D2-9749-F580C645B0E2}" srcOrd="1" destOrd="0" presId="urn:microsoft.com/office/officeart/2005/8/layout/venn1"/>
    <dgm:cxn modelId="{606F67DF-2D8D-41CF-9A1D-19ABA6A81C06}" type="presOf" srcId="{BAB6E066-9457-45AA-BC72-0DFF0DFB1FBE}" destId="{4A239394-BC2A-4E8E-945C-D47B8C902078}" srcOrd="0" destOrd="0" presId="urn:microsoft.com/office/officeart/2005/8/layout/venn1"/>
    <dgm:cxn modelId="{BAE9A37F-07D1-4038-9B28-77A567DB556A}" type="presOf" srcId="{556AC4AF-4111-4027-A575-2DDADD68EC77}" destId="{3CBC631D-3BCF-4246-9F5F-893726B08F85}" srcOrd="0" destOrd="0" presId="urn:microsoft.com/office/officeart/2005/8/layout/venn1"/>
    <dgm:cxn modelId="{DD561819-A586-41C2-B6CE-BB835BD048A6}" type="presOf" srcId="{556AC4AF-4111-4027-A575-2DDADD68EC77}" destId="{A54F83E3-476B-4C62-B0AD-22D7EBEF3E4E}" srcOrd="1" destOrd="0" presId="urn:microsoft.com/office/officeart/2005/8/layout/venn1"/>
    <dgm:cxn modelId="{88D8B5B0-E827-4018-A6DC-E69D659D4DA7}" srcId="{B3EE4FEB-11EE-46FB-AF2C-2B4CFC6687E3}" destId="{8F0ED274-64AA-4F37-887B-77322A709439}" srcOrd="3" destOrd="0" parTransId="{3CF29D03-B184-4A23-BC1B-3A11A0A60E4F}" sibTransId="{E3CD87AD-A480-4A4E-8F9A-3EF20E53CA2F}"/>
    <dgm:cxn modelId="{29F727DD-87C5-461B-8241-F4AEF20A9A40}" type="presOf" srcId="{0A39528C-C8E6-4A83-ABFA-FC22965902BF}" destId="{00C36417-B928-45D4-907E-2E17CDAB1A89}" srcOrd="0" destOrd="0" presId="urn:microsoft.com/office/officeart/2005/8/layout/venn1"/>
    <dgm:cxn modelId="{5AB916DC-4BBA-4BBB-A56C-993468B258AD}" srcId="{B3EE4FEB-11EE-46FB-AF2C-2B4CFC6687E3}" destId="{BAB6E066-9457-45AA-BC72-0DFF0DFB1FBE}" srcOrd="2" destOrd="0" parTransId="{F9603855-BC38-4F6C-9C89-3201CDF8890C}" sibTransId="{20EA51FF-99E9-46CD-9032-C1F86AB59A92}"/>
    <dgm:cxn modelId="{6FB06C20-2A9F-43B3-B1BE-D2B3AF39584F}" type="presOf" srcId="{B3EE4FEB-11EE-46FB-AF2C-2B4CFC6687E3}" destId="{22B37B41-61E0-4719-8D99-6FFC8911D201}" srcOrd="0" destOrd="0" presId="urn:microsoft.com/office/officeart/2005/8/layout/venn1"/>
    <dgm:cxn modelId="{0815558E-BAED-4CB7-AA25-082AED0E7797}" srcId="{B3EE4FEB-11EE-46FB-AF2C-2B4CFC6687E3}" destId="{0A39528C-C8E6-4A83-ABFA-FC22965902BF}" srcOrd="1" destOrd="0" parTransId="{304E5B58-BA79-40A2-93FB-A1AAC7E1808F}" sibTransId="{2C1501D5-9532-4CC0-B9D9-7B2C5997247A}"/>
    <dgm:cxn modelId="{9D84AF47-7CE8-4E9C-8DB8-27A10F357A06}" srcId="{B3EE4FEB-11EE-46FB-AF2C-2B4CFC6687E3}" destId="{556AC4AF-4111-4027-A575-2DDADD68EC77}" srcOrd="0" destOrd="0" parTransId="{B74D5630-3EAB-40EF-A667-85467738B6E6}" sibTransId="{8946F635-ADF1-4111-AC6E-1872DE2A8E6F}"/>
    <dgm:cxn modelId="{ECFA73FD-D44D-4082-B505-414F43632732}" type="presOf" srcId="{8F0ED274-64AA-4F37-887B-77322A709439}" destId="{EB45471E-A40D-47BD-9C02-D00C1BBD5CA3}" srcOrd="1" destOrd="0" presId="urn:microsoft.com/office/officeart/2005/8/layout/venn1"/>
    <dgm:cxn modelId="{2DE842A6-A414-4510-98CD-EE3C80772D98}" type="presParOf" srcId="{22B37B41-61E0-4719-8D99-6FFC8911D201}" destId="{3CBC631D-3BCF-4246-9F5F-893726B08F85}" srcOrd="0" destOrd="0" presId="urn:microsoft.com/office/officeart/2005/8/layout/venn1"/>
    <dgm:cxn modelId="{FBA59CE9-E806-4B24-BDC8-4A4566192E85}" type="presParOf" srcId="{22B37B41-61E0-4719-8D99-6FFC8911D201}" destId="{A54F83E3-476B-4C62-B0AD-22D7EBEF3E4E}" srcOrd="1" destOrd="0" presId="urn:microsoft.com/office/officeart/2005/8/layout/venn1"/>
    <dgm:cxn modelId="{8626A41B-4252-43E0-B814-49B344B307FC}" type="presParOf" srcId="{22B37B41-61E0-4719-8D99-6FFC8911D201}" destId="{00C36417-B928-45D4-907E-2E17CDAB1A89}" srcOrd="2" destOrd="0" presId="urn:microsoft.com/office/officeart/2005/8/layout/venn1"/>
    <dgm:cxn modelId="{A07ACFF5-6713-4A71-B99C-65198A98FB4A}" type="presParOf" srcId="{22B37B41-61E0-4719-8D99-6FFC8911D201}" destId="{0ADCC3EA-81AE-4490-B758-9822A978F3A4}" srcOrd="3" destOrd="0" presId="urn:microsoft.com/office/officeart/2005/8/layout/venn1"/>
    <dgm:cxn modelId="{268A75A9-C9E2-4394-8C7F-9F0726C34AC8}" type="presParOf" srcId="{22B37B41-61E0-4719-8D99-6FFC8911D201}" destId="{4A239394-BC2A-4E8E-945C-D47B8C902078}" srcOrd="4" destOrd="0" presId="urn:microsoft.com/office/officeart/2005/8/layout/venn1"/>
    <dgm:cxn modelId="{300D897A-8638-405C-AE52-9C063C841BE4}" type="presParOf" srcId="{22B37B41-61E0-4719-8D99-6FFC8911D201}" destId="{092F6538-7EF3-46D2-9749-F580C645B0E2}" srcOrd="5" destOrd="0" presId="urn:microsoft.com/office/officeart/2005/8/layout/venn1"/>
    <dgm:cxn modelId="{5A35294C-46AB-4413-9321-C97B0F4E2305}" type="presParOf" srcId="{22B37B41-61E0-4719-8D99-6FFC8911D201}" destId="{652871C5-1E4D-4CAF-B545-6878682806C0}" srcOrd="6" destOrd="0" presId="urn:microsoft.com/office/officeart/2005/8/layout/venn1"/>
    <dgm:cxn modelId="{A804DEC0-8159-4FC7-AE42-79F3D2305F72}" type="presParOf" srcId="{22B37B41-61E0-4719-8D99-6FFC8911D201}" destId="{EB45471E-A40D-47BD-9C02-D00C1BBD5CA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7AABC-2822-4EEB-BBDA-0576F9F2AEB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14FDD6B-00D3-453C-B39A-7FBE26A60EF5}">
      <dgm:prSet phldrT="[Text]" custT="1"/>
      <dgm:spPr/>
      <dgm:t>
        <a:bodyPr/>
        <a:lstStyle/>
        <a:p>
          <a:r>
            <a:rPr lang="tr-TR" sz="2400" dirty="0" err="1" smtClean="0"/>
            <a:t>The</a:t>
          </a:r>
          <a:r>
            <a:rPr lang="tr-TR" sz="2400" dirty="0" smtClean="0"/>
            <a:t> </a:t>
          </a:r>
          <a:r>
            <a:rPr lang="tr-TR" sz="2400" dirty="0" err="1" smtClean="0"/>
            <a:t>B</a:t>
          </a:r>
          <a:r>
            <a:rPr lang="tr-TR" sz="2400" baseline="-25000" dirty="0" err="1" smtClean="0"/>
            <a:t>c</a:t>
          </a:r>
          <a:r>
            <a:rPr lang="tr-TR" sz="2400" baseline="0" dirty="0" smtClean="0"/>
            <a:t> </a:t>
          </a:r>
          <a:r>
            <a:rPr lang="tr-TR" sz="2400" baseline="0" dirty="0" err="1" smtClean="0"/>
            <a:t>meson</a:t>
          </a:r>
          <a:r>
            <a:rPr lang="tr-TR" sz="2400" baseline="0" dirty="0" smtClean="0"/>
            <a:t> </a:t>
          </a:r>
          <a:r>
            <a:rPr lang="tr-TR" sz="2400" baseline="0" dirty="0" err="1" smtClean="0"/>
            <a:t>carries</a:t>
          </a:r>
          <a:r>
            <a:rPr lang="tr-TR" sz="2400" baseline="0" dirty="0" smtClean="0"/>
            <a:t> a </a:t>
          </a:r>
          <a:r>
            <a:rPr lang="tr-TR" sz="2400" baseline="0" dirty="0" err="1" smtClean="0"/>
            <a:t>dinstinctive</a:t>
          </a:r>
          <a:r>
            <a:rPr lang="tr-TR" sz="2400" baseline="0" dirty="0" smtClean="0"/>
            <a:t> </a:t>
          </a:r>
          <a:r>
            <a:rPr lang="tr-TR" sz="2400" baseline="0" dirty="0" err="1" smtClean="0"/>
            <a:t>signature</a:t>
          </a:r>
          <a:r>
            <a:rPr lang="tr-TR" sz="2400" baseline="0" dirty="0" smtClean="0"/>
            <a:t> </a:t>
          </a:r>
          <a:endParaRPr lang="tr-TR" sz="2400" dirty="0"/>
        </a:p>
      </dgm:t>
    </dgm:pt>
    <dgm:pt modelId="{BB9B36D2-4640-497A-8964-50EDB16C8584}" type="parTrans" cxnId="{0FE71A32-9916-486A-BEDD-ADA3AD001016}">
      <dgm:prSet/>
      <dgm:spPr/>
      <dgm:t>
        <a:bodyPr/>
        <a:lstStyle/>
        <a:p>
          <a:endParaRPr lang="tr-TR"/>
        </a:p>
      </dgm:t>
    </dgm:pt>
    <dgm:pt modelId="{0983176E-BCD6-4FF4-99C3-8E129DEAF564}" type="sibTrans" cxnId="{0FE71A32-9916-486A-BEDD-ADA3AD001016}">
      <dgm:prSet/>
      <dgm:spPr/>
      <dgm:t>
        <a:bodyPr/>
        <a:lstStyle/>
        <a:p>
          <a:endParaRPr lang="tr-TR"/>
        </a:p>
      </dgm:t>
    </dgm:pt>
    <dgm:pt modelId="{A0AE8B14-FFC7-4239-A105-40C0A086609D}">
      <dgm:prSet phldrT="[Text]" custT="1"/>
      <dgm:spPr/>
      <dgm:t>
        <a:bodyPr/>
        <a:lstStyle/>
        <a:p>
          <a:r>
            <a:rPr lang="tr-TR" sz="1800" dirty="0" err="1" smtClean="0"/>
            <a:t>The</a:t>
          </a:r>
          <a:r>
            <a:rPr lang="tr-TR" sz="1800" dirty="0" smtClean="0"/>
            <a:t> </a:t>
          </a:r>
          <a:r>
            <a:rPr lang="tr-TR" sz="1800" dirty="0" err="1" smtClean="0"/>
            <a:t>B</a:t>
          </a:r>
          <a:r>
            <a:rPr lang="tr-TR" sz="1800" baseline="-25000" dirty="0" err="1" smtClean="0"/>
            <a:t>c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meson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decay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channels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are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expected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to</a:t>
          </a:r>
          <a:r>
            <a:rPr lang="tr-TR" sz="1800" baseline="0" dirty="0" smtClean="0"/>
            <a:t> be </a:t>
          </a:r>
          <a:r>
            <a:rPr lang="tr-TR" sz="1800" baseline="0" dirty="0" err="1" smtClean="0"/>
            <a:t>very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rich</a:t>
          </a:r>
          <a:r>
            <a:rPr lang="tr-TR" sz="1800" baseline="0" dirty="0" smtClean="0"/>
            <a:t> in </a:t>
          </a:r>
          <a:r>
            <a:rPr lang="tr-TR" sz="1800" baseline="0" dirty="0" err="1" smtClean="0"/>
            <a:t>comparison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with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other</a:t>
          </a:r>
          <a:r>
            <a:rPr lang="tr-TR" sz="1800" baseline="0" dirty="0" smtClean="0"/>
            <a:t> B </a:t>
          </a:r>
          <a:r>
            <a:rPr lang="tr-TR" sz="1800" baseline="0" dirty="0" err="1" smtClean="0"/>
            <a:t>mesons</a:t>
          </a:r>
          <a:endParaRPr lang="tr-TR" sz="1800" dirty="0"/>
        </a:p>
      </dgm:t>
    </dgm:pt>
    <dgm:pt modelId="{C5529D93-2979-4732-BD33-35A22139BAA1}" type="parTrans" cxnId="{0614DF17-25B9-4537-AB1D-0F0A928EFB80}">
      <dgm:prSet/>
      <dgm:spPr/>
      <dgm:t>
        <a:bodyPr/>
        <a:lstStyle/>
        <a:p>
          <a:endParaRPr lang="tr-TR"/>
        </a:p>
      </dgm:t>
    </dgm:pt>
    <dgm:pt modelId="{EBB82052-52A9-43A5-A9EE-7CC420E248E9}" type="sibTrans" cxnId="{0614DF17-25B9-4537-AB1D-0F0A928EFB80}">
      <dgm:prSet/>
      <dgm:spPr/>
      <dgm:t>
        <a:bodyPr/>
        <a:lstStyle/>
        <a:p>
          <a:endParaRPr lang="tr-TR"/>
        </a:p>
      </dgm:t>
    </dgm:pt>
    <dgm:pt modelId="{2263D20D-0AB2-4F9C-8197-9FEFC4A73BD9}">
      <dgm:prSet phldrT="[Text]" custT="1"/>
      <dgm:spPr/>
      <dgm:t>
        <a:bodyPr/>
        <a:lstStyle/>
        <a:p>
          <a:r>
            <a:rPr lang="tr-TR" sz="1800" dirty="0" err="1" smtClean="0"/>
            <a:t>The</a:t>
          </a:r>
          <a:r>
            <a:rPr lang="tr-TR" sz="1800" dirty="0" smtClean="0"/>
            <a:t> </a:t>
          </a:r>
          <a:r>
            <a:rPr lang="tr-TR" sz="1800" dirty="0" err="1" smtClean="0"/>
            <a:t>B</a:t>
          </a:r>
          <a:r>
            <a:rPr lang="tr-TR" sz="1800" baseline="-25000" dirty="0" err="1" smtClean="0"/>
            <a:t>c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meson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provides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more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accuracy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and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confidence</a:t>
          </a:r>
          <a:r>
            <a:rPr lang="tr-TR" sz="1800" baseline="0" dirty="0" smtClean="0"/>
            <a:t> in </a:t>
          </a:r>
          <a:r>
            <a:rPr lang="tr-TR" sz="1800" baseline="0" dirty="0" err="1" smtClean="0"/>
            <a:t>the</a:t>
          </a:r>
          <a:r>
            <a:rPr lang="tr-TR" sz="1800" baseline="0" dirty="0" smtClean="0"/>
            <a:t> </a:t>
          </a:r>
          <a:r>
            <a:rPr lang="tr-TR" sz="1800" baseline="0" dirty="0" err="1" smtClean="0"/>
            <a:t>understanding</a:t>
          </a:r>
          <a:r>
            <a:rPr lang="tr-TR" sz="1800" baseline="0" dirty="0" smtClean="0"/>
            <a:t> of </a:t>
          </a:r>
          <a:r>
            <a:rPr lang="tr-TR" sz="1800" baseline="0" dirty="0" err="1" smtClean="0"/>
            <a:t>the</a:t>
          </a:r>
          <a:r>
            <a:rPr lang="tr-TR" sz="1800" baseline="0" dirty="0" smtClean="0"/>
            <a:t> QCD </a:t>
          </a:r>
          <a:r>
            <a:rPr lang="tr-TR" sz="1800" baseline="0" dirty="0" err="1" smtClean="0"/>
            <a:t>dynamics</a:t>
          </a:r>
          <a:endParaRPr lang="tr-TR" sz="1800" b="1" dirty="0"/>
        </a:p>
      </dgm:t>
    </dgm:pt>
    <dgm:pt modelId="{162C386F-4E0A-45E6-922E-473B54F6CA39}" type="parTrans" cxnId="{8C50786A-7DCF-412F-B196-A4BB48541318}">
      <dgm:prSet/>
      <dgm:spPr/>
      <dgm:t>
        <a:bodyPr/>
        <a:lstStyle/>
        <a:p>
          <a:endParaRPr lang="tr-TR"/>
        </a:p>
      </dgm:t>
    </dgm:pt>
    <dgm:pt modelId="{F15E3BA1-3F9C-47D5-8208-83F8239FA4C5}" type="sibTrans" cxnId="{8C50786A-7DCF-412F-B196-A4BB48541318}">
      <dgm:prSet/>
      <dgm:spPr/>
      <dgm:t>
        <a:bodyPr/>
        <a:lstStyle/>
        <a:p>
          <a:endParaRPr lang="tr-TR"/>
        </a:p>
      </dgm:t>
    </dgm:pt>
    <dgm:pt modelId="{4C4663D2-B456-4FA4-8D5A-ECC6E4E62187}" type="pres">
      <dgm:prSet presAssocID="{2BE7AABC-2822-4EEB-BBDA-0576F9F2AE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AEB39DB-E65B-4EA9-9DE9-0BCDE47A33E1}" type="pres">
      <dgm:prSet presAssocID="{714FDD6B-00D3-453C-B39A-7FBE26A60EF5}" presName="hierRoot1" presStyleCnt="0"/>
      <dgm:spPr/>
    </dgm:pt>
    <dgm:pt modelId="{27ED8001-3839-409A-A81F-27926B43DC02}" type="pres">
      <dgm:prSet presAssocID="{714FDD6B-00D3-453C-B39A-7FBE26A60EF5}" presName="composite" presStyleCnt="0"/>
      <dgm:spPr/>
    </dgm:pt>
    <dgm:pt modelId="{CB150748-0AC4-40FD-AA71-7A16B15F9D5A}" type="pres">
      <dgm:prSet presAssocID="{714FDD6B-00D3-453C-B39A-7FBE26A60EF5}" presName="background" presStyleLbl="node0" presStyleIdx="0" presStyleCnt="1"/>
      <dgm:spPr/>
    </dgm:pt>
    <dgm:pt modelId="{E53B03B2-F717-4A8C-B6EF-92C3D64109D2}" type="pres">
      <dgm:prSet presAssocID="{714FDD6B-00D3-453C-B39A-7FBE26A60EF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D83FB12-C0D3-4BE5-8C54-1CF9CBBBDF1C}" type="pres">
      <dgm:prSet presAssocID="{714FDD6B-00D3-453C-B39A-7FBE26A60EF5}" presName="hierChild2" presStyleCnt="0"/>
      <dgm:spPr/>
    </dgm:pt>
    <dgm:pt modelId="{A912B8DE-7C93-4495-9687-0A84FF760D83}" type="pres">
      <dgm:prSet presAssocID="{C5529D93-2979-4732-BD33-35A22139BAA1}" presName="Name10" presStyleLbl="parChTrans1D2" presStyleIdx="0" presStyleCnt="2"/>
      <dgm:spPr/>
      <dgm:t>
        <a:bodyPr/>
        <a:lstStyle/>
        <a:p>
          <a:endParaRPr lang="tr-TR"/>
        </a:p>
      </dgm:t>
    </dgm:pt>
    <dgm:pt modelId="{0DE6BFD3-78DB-473A-9668-07F2D772F66E}" type="pres">
      <dgm:prSet presAssocID="{A0AE8B14-FFC7-4239-A105-40C0A086609D}" presName="hierRoot2" presStyleCnt="0"/>
      <dgm:spPr/>
    </dgm:pt>
    <dgm:pt modelId="{652940B9-DE07-461E-8C19-9417BFDFFD7C}" type="pres">
      <dgm:prSet presAssocID="{A0AE8B14-FFC7-4239-A105-40C0A086609D}" presName="composite2" presStyleCnt="0"/>
      <dgm:spPr/>
    </dgm:pt>
    <dgm:pt modelId="{E8E763A6-685E-4626-92B4-AFC9D8F1E061}" type="pres">
      <dgm:prSet presAssocID="{A0AE8B14-FFC7-4239-A105-40C0A086609D}" presName="background2" presStyleLbl="node2" presStyleIdx="0" presStyleCnt="2"/>
      <dgm:spPr/>
    </dgm:pt>
    <dgm:pt modelId="{D8B898A2-DBA8-4CAC-B61D-920AD752D57F}" type="pres">
      <dgm:prSet presAssocID="{A0AE8B14-FFC7-4239-A105-40C0A086609D}" presName="text2" presStyleLbl="fgAcc2" presStyleIdx="0" presStyleCnt="2" custLinFactNeighborX="60" custLinFactNeighborY="-45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B852B4C-B309-4738-8A9F-FA10E56B2B9A}" type="pres">
      <dgm:prSet presAssocID="{A0AE8B14-FFC7-4239-A105-40C0A086609D}" presName="hierChild3" presStyleCnt="0"/>
      <dgm:spPr/>
    </dgm:pt>
    <dgm:pt modelId="{F9D50648-97A9-42A7-B69D-BFA54AC134A4}" type="pres">
      <dgm:prSet presAssocID="{162C386F-4E0A-45E6-922E-473B54F6CA39}" presName="Name10" presStyleLbl="parChTrans1D2" presStyleIdx="1" presStyleCnt="2"/>
      <dgm:spPr/>
      <dgm:t>
        <a:bodyPr/>
        <a:lstStyle/>
        <a:p>
          <a:endParaRPr lang="tr-TR"/>
        </a:p>
      </dgm:t>
    </dgm:pt>
    <dgm:pt modelId="{363C8996-8224-4C51-813E-39E020277201}" type="pres">
      <dgm:prSet presAssocID="{2263D20D-0AB2-4F9C-8197-9FEFC4A73BD9}" presName="hierRoot2" presStyleCnt="0"/>
      <dgm:spPr/>
    </dgm:pt>
    <dgm:pt modelId="{AF33F75A-33EC-454F-9422-E0602B81AAC9}" type="pres">
      <dgm:prSet presAssocID="{2263D20D-0AB2-4F9C-8197-9FEFC4A73BD9}" presName="composite2" presStyleCnt="0"/>
      <dgm:spPr/>
    </dgm:pt>
    <dgm:pt modelId="{26884432-C5ED-4560-9FF4-E28328BA844D}" type="pres">
      <dgm:prSet presAssocID="{2263D20D-0AB2-4F9C-8197-9FEFC4A73BD9}" presName="background2" presStyleLbl="node2" presStyleIdx="1" presStyleCnt="2"/>
      <dgm:spPr/>
    </dgm:pt>
    <dgm:pt modelId="{5D009702-178B-448F-B55B-BECF8352DB51}" type="pres">
      <dgm:prSet presAssocID="{2263D20D-0AB2-4F9C-8197-9FEFC4A73BD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7FE268-FE17-4181-B45C-6C1A7A82B96E}" type="pres">
      <dgm:prSet presAssocID="{2263D20D-0AB2-4F9C-8197-9FEFC4A73BD9}" presName="hierChild3" presStyleCnt="0"/>
      <dgm:spPr/>
    </dgm:pt>
  </dgm:ptLst>
  <dgm:cxnLst>
    <dgm:cxn modelId="{0614DF17-25B9-4537-AB1D-0F0A928EFB80}" srcId="{714FDD6B-00D3-453C-B39A-7FBE26A60EF5}" destId="{A0AE8B14-FFC7-4239-A105-40C0A086609D}" srcOrd="0" destOrd="0" parTransId="{C5529D93-2979-4732-BD33-35A22139BAA1}" sibTransId="{EBB82052-52A9-43A5-A9EE-7CC420E248E9}"/>
    <dgm:cxn modelId="{2D587FCB-8455-4C50-A0D7-544FE209FAEB}" type="presOf" srcId="{2BE7AABC-2822-4EEB-BBDA-0576F9F2AEB2}" destId="{4C4663D2-B456-4FA4-8D5A-ECC6E4E62187}" srcOrd="0" destOrd="0" presId="urn:microsoft.com/office/officeart/2005/8/layout/hierarchy1"/>
    <dgm:cxn modelId="{618D5DC0-4FDA-4896-B069-E357547EEDD3}" type="presOf" srcId="{162C386F-4E0A-45E6-922E-473B54F6CA39}" destId="{F9D50648-97A9-42A7-B69D-BFA54AC134A4}" srcOrd="0" destOrd="0" presId="urn:microsoft.com/office/officeart/2005/8/layout/hierarchy1"/>
    <dgm:cxn modelId="{800139F9-8199-44E5-A959-7306581BEE4A}" type="presOf" srcId="{2263D20D-0AB2-4F9C-8197-9FEFC4A73BD9}" destId="{5D009702-178B-448F-B55B-BECF8352DB51}" srcOrd="0" destOrd="0" presId="urn:microsoft.com/office/officeart/2005/8/layout/hierarchy1"/>
    <dgm:cxn modelId="{245DBEFD-31F5-4086-90EC-09D5CD7956C5}" type="presOf" srcId="{C5529D93-2979-4732-BD33-35A22139BAA1}" destId="{A912B8DE-7C93-4495-9687-0A84FF760D83}" srcOrd="0" destOrd="0" presId="urn:microsoft.com/office/officeart/2005/8/layout/hierarchy1"/>
    <dgm:cxn modelId="{8C50786A-7DCF-412F-B196-A4BB48541318}" srcId="{714FDD6B-00D3-453C-B39A-7FBE26A60EF5}" destId="{2263D20D-0AB2-4F9C-8197-9FEFC4A73BD9}" srcOrd="1" destOrd="0" parTransId="{162C386F-4E0A-45E6-922E-473B54F6CA39}" sibTransId="{F15E3BA1-3F9C-47D5-8208-83F8239FA4C5}"/>
    <dgm:cxn modelId="{0C2138CC-E6D0-4BC2-B3E8-0518B085D1CC}" type="presOf" srcId="{A0AE8B14-FFC7-4239-A105-40C0A086609D}" destId="{D8B898A2-DBA8-4CAC-B61D-920AD752D57F}" srcOrd="0" destOrd="0" presId="urn:microsoft.com/office/officeart/2005/8/layout/hierarchy1"/>
    <dgm:cxn modelId="{0FE71A32-9916-486A-BEDD-ADA3AD001016}" srcId="{2BE7AABC-2822-4EEB-BBDA-0576F9F2AEB2}" destId="{714FDD6B-00D3-453C-B39A-7FBE26A60EF5}" srcOrd="0" destOrd="0" parTransId="{BB9B36D2-4640-497A-8964-50EDB16C8584}" sibTransId="{0983176E-BCD6-4FF4-99C3-8E129DEAF564}"/>
    <dgm:cxn modelId="{0EBD3E34-ED7A-4C21-B426-553EF5564A3B}" type="presOf" srcId="{714FDD6B-00D3-453C-B39A-7FBE26A60EF5}" destId="{E53B03B2-F717-4A8C-B6EF-92C3D64109D2}" srcOrd="0" destOrd="0" presId="urn:microsoft.com/office/officeart/2005/8/layout/hierarchy1"/>
    <dgm:cxn modelId="{7971956A-225B-49B4-A165-3A8C35D9FEB5}" type="presParOf" srcId="{4C4663D2-B456-4FA4-8D5A-ECC6E4E62187}" destId="{4AEB39DB-E65B-4EA9-9DE9-0BCDE47A33E1}" srcOrd="0" destOrd="0" presId="urn:microsoft.com/office/officeart/2005/8/layout/hierarchy1"/>
    <dgm:cxn modelId="{3F05EE54-E219-48A8-A572-ABEE7CFCD85E}" type="presParOf" srcId="{4AEB39DB-E65B-4EA9-9DE9-0BCDE47A33E1}" destId="{27ED8001-3839-409A-A81F-27926B43DC02}" srcOrd="0" destOrd="0" presId="urn:microsoft.com/office/officeart/2005/8/layout/hierarchy1"/>
    <dgm:cxn modelId="{E33B2730-8C3A-4701-B62C-E96181D7BB28}" type="presParOf" srcId="{27ED8001-3839-409A-A81F-27926B43DC02}" destId="{CB150748-0AC4-40FD-AA71-7A16B15F9D5A}" srcOrd="0" destOrd="0" presId="urn:microsoft.com/office/officeart/2005/8/layout/hierarchy1"/>
    <dgm:cxn modelId="{22DB9A51-F3BF-441A-8FCA-2C6E97BFBD04}" type="presParOf" srcId="{27ED8001-3839-409A-A81F-27926B43DC02}" destId="{E53B03B2-F717-4A8C-B6EF-92C3D64109D2}" srcOrd="1" destOrd="0" presId="urn:microsoft.com/office/officeart/2005/8/layout/hierarchy1"/>
    <dgm:cxn modelId="{7E448A7F-2C1F-416B-A4F5-53ADE90F712F}" type="presParOf" srcId="{4AEB39DB-E65B-4EA9-9DE9-0BCDE47A33E1}" destId="{7D83FB12-C0D3-4BE5-8C54-1CF9CBBBDF1C}" srcOrd="1" destOrd="0" presId="urn:microsoft.com/office/officeart/2005/8/layout/hierarchy1"/>
    <dgm:cxn modelId="{0D44BC53-CFBC-4937-AF28-06F4EEC1C6CD}" type="presParOf" srcId="{7D83FB12-C0D3-4BE5-8C54-1CF9CBBBDF1C}" destId="{A912B8DE-7C93-4495-9687-0A84FF760D83}" srcOrd="0" destOrd="0" presId="urn:microsoft.com/office/officeart/2005/8/layout/hierarchy1"/>
    <dgm:cxn modelId="{D68E49CD-5420-4D04-A9C6-023EB1BACA5A}" type="presParOf" srcId="{7D83FB12-C0D3-4BE5-8C54-1CF9CBBBDF1C}" destId="{0DE6BFD3-78DB-473A-9668-07F2D772F66E}" srcOrd="1" destOrd="0" presId="urn:microsoft.com/office/officeart/2005/8/layout/hierarchy1"/>
    <dgm:cxn modelId="{9C73D4DB-F57D-4111-8912-F5FDA139B5C4}" type="presParOf" srcId="{0DE6BFD3-78DB-473A-9668-07F2D772F66E}" destId="{652940B9-DE07-461E-8C19-9417BFDFFD7C}" srcOrd="0" destOrd="0" presId="urn:microsoft.com/office/officeart/2005/8/layout/hierarchy1"/>
    <dgm:cxn modelId="{64007194-5319-49A5-BED4-DE34793B35AD}" type="presParOf" srcId="{652940B9-DE07-461E-8C19-9417BFDFFD7C}" destId="{E8E763A6-685E-4626-92B4-AFC9D8F1E061}" srcOrd="0" destOrd="0" presId="urn:microsoft.com/office/officeart/2005/8/layout/hierarchy1"/>
    <dgm:cxn modelId="{76FF38A3-1DA7-4ECE-81D4-902C036DFE11}" type="presParOf" srcId="{652940B9-DE07-461E-8C19-9417BFDFFD7C}" destId="{D8B898A2-DBA8-4CAC-B61D-920AD752D57F}" srcOrd="1" destOrd="0" presId="urn:microsoft.com/office/officeart/2005/8/layout/hierarchy1"/>
    <dgm:cxn modelId="{FFCCD0EE-9F0D-4991-822F-6C2DB0FCFA1F}" type="presParOf" srcId="{0DE6BFD3-78DB-473A-9668-07F2D772F66E}" destId="{5B852B4C-B309-4738-8A9F-FA10E56B2B9A}" srcOrd="1" destOrd="0" presId="urn:microsoft.com/office/officeart/2005/8/layout/hierarchy1"/>
    <dgm:cxn modelId="{14847EBC-8ACC-4006-91CA-A50A8C934395}" type="presParOf" srcId="{7D83FB12-C0D3-4BE5-8C54-1CF9CBBBDF1C}" destId="{F9D50648-97A9-42A7-B69D-BFA54AC134A4}" srcOrd="2" destOrd="0" presId="urn:microsoft.com/office/officeart/2005/8/layout/hierarchy1"/>
    <dgm:cxn modelId="{95D97FD0-CF94-4AEC-A4A4-CF7560660EE9}" type="presParOf" srcId="{7D83FB12-C0D3-4BE5-8C54-1CF9CBBBDF1C}" destId="{363C8996-8224-4C51-813E-39E020277201}" srcOrd="3" destOrd="0" presId="urn:microsoft.com/office/officeart/2005/8/layout/hierarchy1"/>
    <dgm:cxn modelId="{CE03C017-D05F-4135-BAC5-907D35DB0ACA}" type="presParOf" srcId="{363C8996-8224-4C51-813E-39E020277201}" destId="{AF33F75A-33EC-454F-9422-E0602B81AAC9}" srcOrd="0" destOrd="0" presId="urn:microsoft.com/office/officeart/2005/8/layout/hierarchy1"/>
    <dgm:cxn modelId="{E8C4745C-59F3-4D88-AF20-3CB67847256D}" type="presParOf" srcId="{AF33F75A-33EC-454F-9422-E0602B81AAC9}" destId="{26884432-C5ED-4560-9FF4-E28328BA844D}" srcOrd="0" destOrd="0" presId="urn:microsoft.com/office/officeart/2005/8/layout/hierarchy1"/>
    <dgm:cxn modelId="{147B470D-239E-41A2-A77C-83CAAF3580D7}" type="presParOf" srcId="{AF33F75A-33EC-454F-9422-E0602B81AAC9}" destId="{5D009702-178B-448F-B55B-BECF8352DB51}" srcOrd="1" destOrd="0" presId="urn:microsoft.com/office/officeart/2005/8/layout/hierarchy1"/>
    <dgm:cxn modelId="{71F9B42F-AD6E-4C9D-A1E5-0D87D0A1B6E5}" type="presParOf" srcId="{363C8996-8224-4C51-813E-39E020277201}" destId="{1C7FE268-FE17-4181-B45C-6C1A7A82B9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69FCDC-469C-4407-9455-13D91C87D0A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D0690EF-7378-477C-BF31-BC51C423C8C1}">
      <dgm:prSet phldrT="[Text]"/>
      <dgm:spPr/>
      <dgm:t>
        <a:bodyPr/>
        <a:lstStyle/>
        <a:p>
          <a:r>
            <a:rPr lang="tr-TR" dirty="0" err="1" smtClean="0"/>
            <a:t>Philosophy</a:t>
          </a:r>
          <a:r>
            <a:rPr lang="tr-TR" dirty="0" smtClean="0"/>
            <a:t> of </a:t>
          </a:r>
          <a:r>
            <a:rPr lang="tr-TR" dirty="0" err="1" smtClean="0"/>
            <a:t>the</a:t>
          </a:r>
          <a:r>
            <a:rPr lang="tr-TR" dirty="0" smtClean="0"/>
            <a:t> QCD </a:t>
          </a:r>
          <a:r>
            <a:rPr lang="tr-TR" dirty="0" err="1" smtClean="0"/>
            <a:t>sum</a:t>
          </a:r>
          <a:r>
            <a:rPr lang="tr-TR" dirty="0" smtClean="0"/>
            <a:t> </a:t>
          </a:r>
          <a:r>
            <a:rPr lang="tr-TR" dirty="0" err="1" smtClean="0"/>
            <a:t>rules</a:t>
          </a:r>
          <a:endParaRPr lang="tr-TR" dirty="0"/>
        </a:p>
      </dgm:t>
    </dgm:pt>
    <dgm:pt modelId="{68EE5313-23AC-4E37-8FDA-7DB25186F611}" type="parTrans" cxnId="{D9466F80-2B10-4DF3-AE7E-FF6A75DC26E9}">
      <dgm:prSet/>
      <dgm:spPr/>
      <dgm:t>
        <a:bodyPr/>
        <a:lstStyle/>
        <a:p>
          <a:endParaRPr lang="tr-TR"/>
        </a:p>
      </dgm:t>
    </dgm:pt>
    <dgm:pt modelId="{88443038-3FC2-4BAE-9CAC-CC7FE90DF7E3}" type="sibTrans" cxnId="{D9466F80-2B10-4DF3-AE7E-FF6A75DC26E9}">
      <dgm:prSet/>
      <dgm:spPr/>
      <dgm:t>
        <a:bodyPr/>
        <a:lstStyle/>
        <a:p>
          <a:endParaRPr lang="tr-TR"/>
        </a:p>
      </dgm:t>
    </dgm:pt>
    <dgm:pt modelId="{F6CDCD7E-8671-44C1-8F27-0F7D586CCC89}">
      <dgm:prSet phldrT="[Text]"/>
      <dgm:spPr/>
      <dgm:t>
        <a:bodyPr/>
        <a:lstStyle/>
        <a:p>
          <a:r>
            <a:rPr lang="tr-TR" dirty="0" err="1" smtClean="0"/>
            <a:t>We</a:t>
          </a:r>
          <a:r>
            <a:rPr lang="tr-TR" dirty="0" smtClean="0"/>
            <a:t> </a:t>
          </a:r>
          <a:r>
            <a:rPr lang="tr-TR" dirty="0" err="1" smtClean="0"/>
            <a:t>see</a:t>
          </a:r>
          <a:r>
            <a:rPr lang="tr-TR" dirty="0" smtClean="0"/>
            <a:t> </a:t>
          </a:r>
          <a:r>
            <a:rPr lang="tr-TR" dirty="0" err="1" smtClean="0"/>
            <a:t>the</a:t>
          </a:r>
          <a:r>
            <a:rPr lang="tr-TR" dirty="0" smtClean="0"/>
            <a:t> </a:t>
          </a:r>
          <a:r>
            <a:rPr lang="tr-TR" dirty="0" err="1" smtClean="0"/>
            <a:t>internal</a:t>
          </a:r>
          <a:r>
            <a:rPr lang="tr-TR" dirty="0" smtClean="0"/>
            <a:t> </a:t>
          </a:r>
          <a:r>
            <a:rPr lang="tr-TR" dirty="0" err="1" smtClean="0"/>
            <a:t>structure</a:t>
          </a:r>
          <a:r>
            <a:rPr lang="tr-TR" dirty="0" smtClean="0"/>
            <a:t> of </a:t>
          </a:r>
          <a:r>
            <a:rPr lang="tr-TR" dirty="0" err="1" smtClean="0"/>
            <a:t>the</a:t>
          </a:r>
          <a:r>
            <a:rPr lang="tr-TR" dirty="0" smtClean="0"/>
            <a:t> </a:t>
          </a:r>
          <a:r>
            <a:rPr lang="tr-TR" dirty="0" err="1" smtClean="0"/>
            <a:t>hadron</a:t>
          </a:r>
          <a:endParaRPr lang="tr-TR" dirty="0"/>
        </a:p>
      </dgm:t>
    </dgm:pt>
    <dgm:pt modelId="{091B2B72-DCB8-4415-9C03-AC1617F656A8}" type="parTrans" cxnId="{A77D8B7F-BF58-407D-96AC-77DC01B96B0C}">
      <dgm:prSet/>
      <dgm:spPr/>
      <dgm:t>
        <a:bodyPr/>
        <a:lstStyle/>
        <a:p>
          <a:endParaRPr lang="tr-TR"/>
        </a:p>
      </dgm:t>
    </dgm:pt>
    <dgm:pt modelId="{74FE7E4D-2D49-4DDF-8F94-D87F07BAF3CD}" type="sibTrans" cxnId="{A77D8B7F-BF58-407D-96AC-77DC01B96B0C}">
      <dgm:prSet/>
      <dgm:spPr/>
      <dgm:t>
        <a:bodyPr/>
        <a:lstStyle/>
        <a:p>
          <a:endParaRPr lang="tr-TR"/>
        </a:p>
      </dgm:t>
    </dgm:pt>
    <dgm:pt modelId="{4BAA3930-A787-469F-8F63-7532C0301478}">
      <dgm:prSet phldrT="[Text]"/>
      <dgm:spPr/>
      <dgm:t>
        <a:bodyPr/>
        <a:lstStyle/>
        <a:p>
          <a:r>
            <a:rPr lang="tr-TR" dirty="0" err="1" smtClean="0"/>
            <a:t>We</a:t>
          </a:r>
          <a:r>
            <a:rPr lang="tr-TR" dirty="0" smtClean="0"/>
            <a:t> </a:t>
          </a:r>
          <a:r>
            <a:rPr lang="tr-TR" dirty="0" err="1" smtClean="0"/>
            <a:t>see</a:t>
          </a:r>
          <a:r>
            <a:rPr lang="tr-TR" dirty="0" smtClean="0"/>
            <a:t> it </a:t>
          </a:r>
          <a:r>
            <a:rPr lang="tr-TR" dirty="0" err="1" smtClean="0"/>
            <a:t>from</a:t>
          </a:r>
          <a:r>
            <a:rPr lang="tr-TR" dirty="0" smtClean="0"/>
            <a:t> </a:t>
          </a:r>
          <a:r>
            <a:rPr lang="tr-TR" dirty="0" err="1" smtClean="0"/>
            <a:t>the</a:t>
          </a:r>
          <a:r>
            <a:rPr lang="tr-TR" dirty="0" smtClean="0"/>
            <a:t> </a:t>
          </a:r>
          <a:r>
            <a:rPr lang="tr-TR" dirty="0" err="1" smtClean="0"/>
            <a:t>outside</a:t>
          </a:r>
          <a:endParaRPr lang="tr-TR" dirty="0"/>
        </a:p>
      </dgm:t>
    </dgm:pt>
    <dgm:pt modelId="{5746FC99-7A96-4C3F-A3CD-5E9FA671A2CF}" type="parTrans" cxnId="{3A58DCE8-7D70-41CD-B38E-B7C06DEF69C1}">
      <dgm:prSet/>
      <dgm:spPr/>
      <dgm:t>
        <a:bodyPr/>
        <a:lstStyle/>
        <a:p>
          <a:endParaRPr lang="tr-TR"/>
        </a:p>
      </dgm:t>
    </dgm:pt>
    <dgm:pt modelId="{2BDC6561-6D1D-4227-AB53-1F34E41955C6}" type="sibTrans" cxnId="{3A58DCE8-7D70-41CD-B38E-B7C06DEF69C1}">
      <dgm:prSet/>
      <dgm:spPr/>
      <dgm:t>
        <a:bodyPr/>
        <a:lstStyle/>
        <a:p>
          <a:endParaRPr lang="tr-TR"/>
        </a:p>
      </dgm:t>
    </dgm:pt>
    <dgm:pt modelId="{8364BD4B-1B48-4151-BBCA-C43944F9C9EB}" type="pres">
      <dgm:prSet presAssocID="{3F69FCDC-469C-4407-9455-13D91C87D0A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01243EF-40C8-4826-9F33-4FB1F345DB35}" type="pres">
      <dgm:prSet presAssocID="{3F69FCDC-469C-4407-9455-13D91C87D0A6}" presName="radial" presStyleCnt="0">
        <dgm:presLayoutVars>
          <dgm:animLvl val="ctr"/>
        </dgm:presLayoutVars>
      </dgm:prSet>
      <dgm:spPr/>
    </dgm:pt>
    <dgm:pt modelId="{7C2C7763-221B-49ED-A8A4-FFDBCE4E8244}" type="pres">
      <dgm:prSet presAssocID="{3D0690EF-7378-477C-BF31-BC51C423C8C1}" presName="centerShape" presStyleLbl="vennNode1" presStyleIdx="0" presStyleCnt="3" custScaleX="117218" custScaleY="129931"/>
      <dgm:spPr/>
      <dgm:t>
        <a:bodyPr/>
        <a:lstStyle/>
        <a:p>
          <a:endParaRPr lang="tr-TR"/>
        </a:p>
      </dgm:t>
    </dgm:pt>
    <dgm:pt modelId="{7BD281CE-498D-4CE6-AB9A-764323D51A80}" type="pres">
      <dgm:prSet presAssocID="{F6CDCD7E-8671-44C1-8F27-0F7D586CCC89}" presName="node" presStyleLbl="vennNode1" presStyleIdx="1" presStyleCnt="3" custScaleX="226762" custScaleY="138492" custRadScaleRad="148635" custRadScaleInc="502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EC8706-E172-426D-8790-123A63D0FDAC}" type="pres">
      <dgm:prSet presAssocID="{4BAA3930-A787-469F-8F63-7532C0301478}" presName="node" presStyleLbl="vennNode1" presStyleIdx="2" presStyleCnt="3" custScaleX="216905" custScaleY="134507" custRadScaleRad="144178" custRadScaleInc="510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4FA478-3402-41FF-B5AC-F429B73B1B9B}" type="presOf" srcId="{F6CDCD7E-8671-44C1-8F27-0F7D586CCC89}" destId="{7BD281CE-498D-4CE6-AB9A-764323D51A80}" srcOrd="0" destOrd="0" presId="urn:microsoft.com/office/officeart/2005/8/layout/radial3"/>
    <dgm:cxn modelId="{4EA75BC1-2B29-4857-B54A-1D393B5E2E19}" type="presOf" srcId="{3D0690EF-7378-477C-BF31-BC51C423C8C1}" destId="{7C2C7763-221B-49ED-A8A4-FFDBCE4E8244}" srcOrd="0" destOrd="0" presId="urn:microsoft.com/office/officeart/2005/8/layout/radial3"/>
    <dgm:cxn modelId="{D9466F80-2B10-4DF3-AE7E-FF6A75DC26E9}" srcId="{3F69FCDC-469C-4407-9455-13D91C87D0A6}" destId="{3D0690EF-7378-477C-BF31-BC51C423C8C1}" srcOrd="0" destOrd="0" parTransId="{68EE5313-23AC-4E37-8FDA-7DB25186F611}" sibTransId="{88443038-3FC2-4BAE-9CAC-CC7FE90DF7E3}"/>
    <dgm:cxn modelId="{3A58DCE8-7D70-41CD-B38E-B7C06DEF69C1}" srcId="{3D0690EF-7378-477C-BF31-BC51C423C8C1}" destId="{4BAA3930-A787-469F-8F63-7532C0301478}" srcOrd="1" destOrd="0" parTransId="{5746FC99-7A96-4C3F-A3CD-5E9FA671A2CF}" sibTransId="{2BDC6561-6D1D-4227-AB53-1F34E41955C6}"/>
    <dgm:cxn modelId="{0E82EC7D-CA1F-4660-AB97-43CD4FD31CC1}" type="presOf" srcId="{3F69FCDC-469C-4407-9455-13D91C87D0A6}" destId="{8364BD4B-1B48-4151-BBCA-C43944F9C9EB}" srcOrd="0" destOrd="0" presId="urn:microsoft.com/office/officeart/2005/8/layout/radial3"/>
    <dgm:cxn modelId="{A77D8B7F-BF58-407D-96AC-77DC01B96B0C}" srcId="{3D0690EF-7378-477C-BF31-BC51C423C8C1}" destId="{F6CDCD7E-8671-44C1-8F27-0F7D586CCC89}" srcOrd="0" destOrd="0" parTransId="{091B2B72-DCB8-4415-9C03-AC1617F656A8}" sibTransId="{74FE7E4D-2D49-4DDF-8F94-D87F07BAF3CD}"/>
    <dgm:cxn modelId="{4AAB1F5C-8F95-41FA-A71F-AEBD92B98302}" type="presOf" srcId="{4BAA3930-A787-469F-8F63-7532C0301478}" destId="{D4EC8706-E172-426D-8790-123A63D0FDAC}" srcOrd="0" destOrd="0" presId="urn:microsoft.com/office/officeart/2005/8/layout/radial3"/>
    <dgm:cxn modelId="{548D68C3-6284-41CC-B12C-3167CF538855}" type="presParOf" srcId="{8364BD4B-1B48-4151-BBCA-C43944F9C9EB}" destId="{601243EF-40C8-4826-9F33-4FB1F345DB35}" srcOrd="0" destOrd="0" presId="urn:microsoft.com/office/officeart/2005/8/layout/radial3"/>
    <dgm:cxn modelId="{8F933C37-3ADA-4A04-88CF-4B5CA0634855}" type="presParOf" srcId="{601243EF-40C8-4826-9F33-4FB1F345DB35}" destId="{7C2C7763-221B-49ED-A8A4-FFDBCE4E8244}" srcOrd="0" destOrd="0" presId="urn:microsoft.com/office/officeart/2005/8/layout/radial3"/>
    <dgm:cxn modelId="{6FAE4E61-F19A-4D4A-94E1-120956AEB186}" type="presParOf" srcId="{601243EF-40C8-4826-9F33-4FB1F345DB35}" destId="{7BD281CE-498D-4CE6-AB9A-764323D51A80}" srcOrd="1" destOrd="0" presId="urn:microsoft.com/office/officeart/2005/8/layout/radial3"/>
    <dgm:cxn modelId="{14F12014-803B-412F-B4A7-DC8608314FD0}" type="presParOf" srcId="{601243EF-40C8-4826-9F33-4FB1F345DB35}" destId="{D4EC8706-E172-426D-8790-123A63D0FDAC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BC631D-3BCF-4246-9F5F-893726B08F85}">
      <dsp:nvSpPr>
        <dsp:cNvPr id="0" name=""/>
        <dsp:cNvSpPr/>
      </dsp:nvSpPr>
      <dsp:spPr>
        <a:xfrm>
          <a:off x="1975153" y="87906"/>
          <a:ext cx="4074087" cy="25738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Why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did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we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study</a:t>
          </a:r>
          <a:r>
            <a:rPr lang="tr-TR" sz="1800" kern="1200" dirty="0" smtClean="0"/>
            <a:t> </a:t>
          </a:r>
          <a:r>
            <a:rPr lang="tr-TR" sz="1800" kern="1200" baseline="0" dirty="0" err="1" smtClean="0"/>
            <a:t>B</a:t>
          </a:r>
          <a:r>
            <a:rPr lang="tr-TR" sz="1800" kern="1200" baseline="-25000" dirty="0" err="1" smtClean="0"/>
            <a:t>c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meson</a:t>
          </a:r>
          <a:r>
            <a:rPr lang="tr-TR" sz="1800" kern="1200" baseline="0" dirty="0" smtClean="0"/>
            <a:t>?</a:t>
          </a:r>
          <a:endParaRPr lang="tr-TR" sz="1800" kern="1200" baseline="0" dirty="0"/>
        </a:p>
      </dsp:txBody>
      <dsp:txXfrm>
        <a:off x="2445240" y="434382"/>
        <a:ext cx="3133913" cy="816692"/>
      </dsp:txXfrm>
    </dsp:sp>
    <dsp:sp modelId="{00C36417-B928-45D4-907E-2E17CDAB1A89}">
      <dsp:nvSpPr>
        <dsp:cNvPr id="0" name=""/>
        <dsp:cNvSpPr/>
      </dsp:nvSpPr>
      <dsp:spPr>
        <a:xfrm>
          <a:off x="3289113" y="1323206"/>
          <a:ext cx="3870922" cy="23354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Considerable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interest</a:t>
          </a:r>
          <a:r>
            <a:rPr lang="tr-TR" sz="1700" kern="1200" dirty="0" smtClean="0"/>
            <a:t> in </a:t>
          </a:r>
          <a:r>
            <a:rPr lang="tr-TR" sz="1700" kern="1200" dirty="0" err="1" smtClean="0"/>
            <a:t>its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spectroscopy</a:t>
          </a:r>
          <a:r>
            <a:rPr lang="tr-TR" sz="1700" kern="1200" dirty="0" smtClean="0"/>
            <a:t> </a:t>
          </a:r>
          <a:endParaRPr lang="tr-TR" sz="1700" kern="1200" dirty="0"/>
        </a:p>
      </dsp:txBody>
      <dsp:txXfrm>
        <a:off x="5373456" y="1592687"/>
        <a:ext cx="1488816" cy="1796537"/>
      </dsp:txXfrm>
    </dsp:sp>
    <dsp:sp modelId="{4A239394-BC2A-4E8E-945C-D47B8C902078}">
      <dsp:nvSpPr>
        <dsp:cNvPr id="0" name=""/>
        <dsp:cNvSpPr/>
      </dsp:nvSpPr>
      <dsp:spPr>
        <a:xfrm>
          <a:off x="2205517" y="2244021"/>
          <a:ext cx="3725277" cy="27332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 </a:t>
          </a:r>
          <a:r>
            <a:rPr lang="tr-TR" sz="1700" kern="1200" dirty="0" err="1" smtClean="0"/>
            <a:t>plenty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number</a:t>
          </a:r>
          <a:r>
            <a:rPr lang="tr-TR" sz="1700" kern="1200" dirty="0" smtClean="0"/>
            <a:t> of </a:t>
          </a:r>
          <a:r>
            <a:rPr lang="tr-TR" sz="1700" kern="1200" baseline="0" dirty="0" err="1" smtClean="0"/>
            <a:t>B</a:t>
          </a:r>
          <a:r>
            <a:rPr lang="tr-TR" sz="1700" kern="1200" baseline="-25000" dirty="0" err="1" smtClean="0"/>
            <a:t>c</a:t>
          </a:r>
          <a:r>
            <a:rPr lang="tr-TR" sz="1700" kern="1200" baseline="-25000" dirty="0" smtClean="0"/>
            <a:t> 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events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will</a:t>
          </a:r>
          <a:r>
            <a:rPr lang="tr-TR" sz="1700" kern="1200" dirty="0" smtClean="0"/>
            <a:t> be </a:t>
          </a:r>
          <a:r>
            <a:rPr lang="tr-TR" sz="1700" kern="1200" dirty="0" err="1" smtClean="0"/>
            <a:t>produced</a:t>
          </a:r>
          <a:r>
            <a:rPr lang="tr-TR" sz="1700" kern="1200" dirty="0" smtClean="0"/>
            <a:t> at LHC</a:t>
          </a:r>
          <a:endParaRPr lang="tr-TR" sz="1700" kern="1200" dirty="0"/>
        </a:p>
      </dsp:txBody>
      <dsp:txXfrm>
        <a:off x="2635357" y="3742036"/>
        <a:ext cx="2865598" cy="867271"/>
      </dsp:txXfrm>
    </dsp:sp>
    <dsp:sp modelId="{652871C5-1E4D-4CAF-B545-6878682806C0}">
      <dsp:nvSpPr>
        <dsp:cNvPr id="0" name=""/>
        <dsp:cNvSpPr/>
      </dsp:nvSpPr>
      <dsp:spPr>
        <a:xfrm>
          <a:off x="1133038" y="1262254"/>
          <a:ext cx="3569933" cy="2396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baseline="0" dirty="0" err="1" smtClean="0"/>
            <a:t>the</a:t>
          </a:r>
          <a:r>
            <a:rPr lang="tr-TR" sz="1700" kern="1200" baseline="0" dirty="0" smtClean="0"/>
            <a:t> </a:t>
          </a:r>
          <a:r>
            <a:rPr lang="tr-TR" sz="1700" kern="1200" baseline="0" dirty="0" err="1" smtClean="0"/>
            <a:t>possibility</a:t>
          </a:r>
          <a:r>
            <a:rPr lang="tr-TR" sz="1700" kern="1200" baseline="0" dirty="0" smtClean="0"/>
            <a:t> of </a:t>
          </a:r>
          <a:r>
            <a:rPr lang="tr-TR" sz="1700" kern="1200" baseline="0" dirty="0" err="1" smtClean="0"/>
            <a:t>the</a:t>
          </a:r>
          <a:r>
            <a:rPr lang="tr-TR" sz="1700" kern="1200" baseline="0" dirty="0" smtClean="0"/>
            <a:t>  </a:t>
          </a:r>
          <a:r>
            <a:rPr lang="tr-TR" sz="1700" kern="1200" baseline="0" dirty="0" err="1" smtClean="0"/>
            <a:t>experimental</a:t>
          </a:r>
          <a:r>
            <a:rPr lang="tr-TR" sz="1700" kern="1200" baseline="0" dirty="0" smtClean="0"/>
            <a:t> </a:t>
          </a:r>
          <a:r>
            <a:rPr lang="tr-TR" sz="1700" kern="1200" baseline="0" dirty="0" err="1" smtClean="0"/>
            <a:t>study</a:t>
          </a:r>
          <a:r>
            <a:rPr lang="tr-TR" sz="1700" kern="1200" baseline="0" dirty="0" smtClean="0"/>
            <a:t> of </a:t>
          </a:r>
          <a:r>
            <a:rPr lang="tr-TR" sz="1700" kern="1200" baseline="0" dirty="0" err="1" smtClean="0"/>
            <a:t>the</a:t>
          </a:r>
          <a:r>
            <a:rPr lang="tr-TR" sz="1700" kern="1200" baseline="0" dirty="0" smtClean="0"/>
            <a:t> </a:t>
          </a:r>
          <a:r>
            <a:rPr lang="tr-TR" sz="1700" kern="1200" baseline="0" dirty="0" err="1" smtClean="0"/>
            <a:t>charm</a:t>
          </a:r>
          <a:r>
            <a:rPr lang="tr-TR" sz="1700" kern="1200" baseline="0" dirty="0" smtClean="0"/>
            <a:t>-</a:t>
          </a:r>
          <a:r>
            <a:rPr lang="tr-TR" sz="1700" kern="1200" baseline="0" dirty="0" err="1" smtClean="0"/>
            <a:t>beauty</a:t>
          </a:r>
          <a:r>
            <a:rPr lang="tr-TR" sz="1700" kern="1200" baseline="0" dirty="0" smtClean="0"/>
            <a:t> </a:t>
          </a:r>
          <a:r>
            <a:rPr lang="tr-TR" sz="1700" kern="1200" baseline="0" dirty="0" err="1" smtClean="0"/>
            <a:t>system</a:t>
          </a:r>
          <a:r>
            <a:rPr lang="tr-TR" sz="1700" kern="1200" baseline="0" dirty="0" smtClean="0"/>
            <a:t> </a:t>
          </a:r>
          <a:r>
            <a:rPr lang="tr-TR" sz="1700" kern="1200" dirty="0" smtClean="0"/>
            <a:t> </a:t>
          </a:r>
          <a:endParaRPr lang="tr-TR" sz="1700" kern="1200" dirty="0"/>
        </a:p>
      </dsp:txBody>
      <dsp:txXfrm>
        <a:off x="1407648" y="1538768"/>
        <a:ext cx="1373051" cy="18434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D50648-97A9-42A7-B69D-BFA54AC134A4}">
      <dsp:nvSpPr>
        <dsp:cNvPr id="0" name=""/>
        <dsp:cNvSpPr/>
      </dsp:nvSpPr>
      <dsp:spPr>
        <a:xfrm>
          <a:off x="3748130" y="1660711"/>
          <a:ext cx="1597650" cy="760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147"/>
              </a:lnTo>
              <a:lnTo>
                <a:pt x="1597650" y="518147"/>
              </a:lnTo>
              <a:lnTo>
                <a:pt x="1597650" y="7603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2B8DE-7C93-4495-9687-0A84FF760D83}">
      <dsp:nvSpPr>
        <dsp:cNvPr id="0" name=""/>
        <dsp:cNvSpPr/>
      </dsp:nvSpPr>
      <dsp:spPr>
        <a:xfrm>
          <a:off x="2152047" y="1660711"/>
          <a:ext cx="1596082" cy="684619"/>
        </a:xfrm>
        <a:custGeom>
          <a:avLst/>
          <a:gdLst/>
          <a:ahLst/>
          <a:cxnLst/>
          <a:rect l="0" t="0" r="0" b="0"/>
          <a:pathLst>
            <a:path>
              <a:moveTo>
                <a:pt x="1596082" y="0"/>
              </a:moveTo>
              <a:lnTo>
                <a:pt x="1596082" y="442429"/>
              </a:lnTo>
              <a:lnTo>
                <a:pt x="0" y="442429"/>
              </a:lnTo>
              <a:lnTo>
                <a:pt x="0" y="684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50748-0AC4-40FD-AA71-7A16B15F9D5A}">
      <dsp:nvSpPr>
        <dsp:cNvPr id="0" name=""/>
        <dsp:cNvSpPr/>
      </dsp:nvSpPr>
      <dsp:spPr>
        <a:xfrm>
          <a:off x="2440961" y="607"/>
          <a:ext cx="2614337" cy="166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B03B2-F717-4A8C-B6EF-92C3D64109D2}">
      <dsp:nvSpPr>
        <dsp:cNvPr id="0" name=""/>
        <dsp:cNvSpPr/>
      </dsp:nvSpPr>
      <dsp:spPr>
        <a:xfrm>
          <a:off x="2731443" y="276565"/>
          <a:ext cx="2614337" cy="16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The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B</a:t>
          </a:r>
          <a:r>
            <a:rPr lang="tr-TR" sz="2400" kern="1200" baseline="-25000" dirty="0" err="1" smtClean="0"/>
            <a:t>c</a:t>
          </a:r>
          <a:r>
            <a:rPr lang="tr-TR" sz="2400" kern="1200" baseline="0" dirty="0" smtClean="0"/>
            <a:t> </a:t>
          </a:r>
          <a:r>
            <a:rPr lang="tr-TR" sz="2400" kern="1200" baseline="0" dirty="0" err="1" smtClean="0"/>
            <a:t>meson</a:t>
          </a:r>
          <a:r>
            <a:rPr lang="tr-TR" sz="2400" kern="1200" baseline="0" dirty="0" smtClean="0"/>
            <a:t> </a:t>
          </a:r>
          <a:r>
            <a:rPr lang="tr-TR" sz="2400" kern="1200" baseline="0" dirty="0" err="1" smtClean="0"/>
            <a:t>carries</a:t>
          </a:r>
          <a:r>
            <a:rPr lang="tr-TR" sz="2400" kern="1200" baseline="0" dirty="0" smtClean="0"/>
            <a:t> a </a:t>
          </a:r>
          <a:r>
            <a:rPr lang="tr-TR" sz="2400" kern="1200" baseline="0" dirty="0" err="1" smtClean="0"/>
            <a:t>dinstinctive</a:t>
          </a:r>
          <a:r>
            <a:rPr lang="tr-TR" sz="2400" kern="1200" baseline="0" dirty="0" smtClean="0"/>
            <a:t> </a:t>
          </a:r>
          <a:r>
            <a:rPr lang="tr-TR" sz="2400" kern="1200" baseline="0" dirty="0" err="1" smtClean="0"/>
            <a:t>signature</a:t>
          </a:r>
          <a:r>
            <a:rPr lang="tr-TR" sz="2400" kern="1200" baseline="0" dirty="0" smtClean="0"/>
            <a:t> </a:t>
          </a:r>
          <a:endParaRPr lang="tr-TR" sz="2400" kern="1200" dirty="0"/>
        </a:p>
      </dsp:txBody>
      <dsp:txXfrm>
        <a:off x="2731443" y="276565"/>
        <a:ext cx="2614337" cy="1660104"/>
      </dsp:txXfrm>
    </dsp:sp>
    <dsp:sp modelId="{E8E763A6-685E-4626-92B4-AFC9D8F1E061}">
      <dsp:nvSpPr>
        <dsp:cNvPr id="0" name=""/>
        <dsp:cNvSpPr/>
      </dsp:nvSpPr>
      <dsp:spPr>
        <a:xfrm>
          <a:off x="844878" y="2345330"/>
          <a:ext cx="2614337" cy="166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898A2-DBA8-4CAC-B61D-920AD752D57F}">
      <dsp:nvSpPr>
        <dsp:cNvPr id="0" name=""/>
        <dsp:cNvSpPr/>
      </dsp:nvSpPr>
      <dsp:spPr>
        <a:xfrm>
          <a:off x="1135360" y="2621288"/>
          <a:ext cx="2614337" cy="16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The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B</a:t>
          </a:r>
          <a:r>
            <a:rPr lang="tr-TR" sz="1800" kern="1200" baseline="-25000" dirty="0" err="1" smtClean="0"/>
            <a:t>c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meson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decay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channels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are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expected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to</a:t>
          </a:r>
          <a:r>
            <a:rPr lang="tr-TR" sz="1800" kern="1200" baseline="0" dirty="0" smtClean="0"/>
            <a:t> be </a:t>
          </a:r>
          <a:r>
            <a:rPr lang="tr-TR" sz="1800" kern="1200" baseline="0" dirty="0" err="1" smtClean="0"/>
            <a:t>very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rich</a:t>
          </a:r>
          <a:r>
            <a:rPr lang="tr-TR" sz="1800" kern="1200" baseline="0" dirty="0" smtClean="0"/>
            <a:t> in </a:t>
          </a:r>
          <a:r>
            <a:rPr lang="tr-TR" sz="1800" kern="1200" baseline="0" dirty="0" err="1" smtClean="0"/>
            <a:t>comparison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with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other</a:t>
          </a:r>
          <a:r>
            <a:rPr lang="tr-TR" sz="1800" kern="1200" baseline="0" dirty="0" smtClean="0"/>
            <a:t> B </a:t>
          </a:r>
          <a:r>
            <a:rPr lang="tr-TR" sz="1800" kern="1200" baseline="0" dirty="0" err="1" smtClean="0"/>
            <a:t>mesons</a:t>
          </a:r>
          <a:endParaRPr lang="tr-TR" sz="1800" kern="1200" dirty="0"/>
        </a:p>
      </dsp:txBody>
      <dsp:txXfrm>
        <a:off x="1135360" y="2621288"/>
        <a:ext cx="2614337" cy="1660104"/>
      </dsp:txXfrm>
    </dsp:sp>
    <dsp:sp modelId="{26884432-C5ED-4560-9FF4-E28328BA844D}">
      <dsp:nvSpPr>
        <dsp:cNvPr id="0" name=""/>
        <dsp:cNvSpPr/>
      </dsp:nvSpPr>
      <dsp:spPr>
        <a:xfrm>
          <a:off x="4038611" y="2421048"/>
          <a:ext cx="2614337" cy="166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09702-178B-448F-B55B-BECF8352DB51}">
      <dsp:nvSpPr>
        <dsp:cNvPr id="0" name=""/>
        <dsp:cNvSpPr/>
      </dsp:nvSpPr>
      <dsp:spPr>
        <a:xfrm>
          <a:off x="4329093" y="2697006"/>
          <a:ext cx="2614337" cy="16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The</a:t>
          </a:r>
          <a:r>
            <a:rPr lang="tr-TR" sz="1800" kern="1200" dirty="0" smtClean="0"/>
            <a:t> </a:t>
          </a:r>
          <a:r>
            <a:rPr lang="tr-TR" sz="1800" kern="1200" dirty="0" err="1" smtClean="0"/>
            <a:t>B</a:t>
          </a:r>
          <a:r>
            <a:rPr lang="tr-TR" sz="1800" kern="1200" baseline="-25000" dirty="0" err="1" smtClean="0"/>
            <a:t>c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meson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provides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more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accuracy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and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confidence</a:t>
          </a:r>
          <a:r>
            <a:rPr lang="tr-TR" sz="1800" kern="1200" baseline="0" dirty="0" smtClean="0"/>
            <a:t> in </a:t>
          </a:r>
          <a:r>
            <a:rPr lang="tr-TR" sz="1800" kern="1200" baseline="0" dirty="0" err="1" smtClean="0"/>
            <a:t>the</a:t>
          </a:r>
          <a:r>
            <a:rPr lang="tr-TR" sz="1800" kern="1200" baseline="0" dirty="0" smtClean="0"/>
            <a:t> </a:t>
          </a:r>
          <a:r>
            <a:rPr lang="tr-TR" sz="1800" kern="1200" baseline="0" dirty="0" err="1" smtClean="0"/>
            <a:t>understanding</a:t>
          </a:r>
          <a:r>
            <a:rPr lang="tr-TR" sz="1800" kern="1200" baseline="0" dirty="0" smtClean="0"/>
            <a:t> of </a:t>
          </a:r>
          <a:r>
            <a:rPr lang="tr-TR" sz="1800" kern="1200" baseline="0" dirty="0" err="1" smtClean="0"/>
            <a:t>the</a:t>
          </a:r>
          <a:r>
            <a:rPr lang="tr-TR" sz="1800" kern="1200" baseline="0" dirty="0" smtClean="0"/>
            <a:t> QCD </a:t>
          </a:r>
          <a:r>
            <a:rPr lang="tr-TR" sz="1800" kern="1200" baseline="0" dirty="0" err="1" smtClean="0"/>
            <a:t>dynamics</a:t>
          </a:r>
          <a:endParaRPr lang="tr-TR" sz="1800" b="1" kern="1200" dirty="0"/>
        </a:p>
      </dsp:txBody>
      <dsp:txXfrm>
        <a:off x="4329093" y="2697006"/>
        <a:ext cx="2614337" cy="16601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C7763-221B-49ED-A8A4-FFDBCE4E8244}">
      <dsp:nvSpPr>
        <dsp:cNvPr id="0" name=""/>
        <dsp:cNvSpPr/>
      </dsp:nvSpPr>
      <dsp:spPr>
        <a:xfrm>
          <a:off x="2643203" y="594571"/>
          <a:ext cx="2714649" cy="30090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Philosophy</a:t>
          </a:r>
          <a:r>
            <a:rPr lang="tr-TR" sz="3200" kern="1200" dirty="0" smtClean="0"/>
            <a:t> of </a:t>
          </a:r>
          <a:r>
            <a:rPr lang="tr-TR" sz="3200" kern="1200" dirty="0" err="1" smtClean="0"/>
            <a:t>the</a:t>
          </a:r>
          <a:r>
            <a:rPr lang="tr-TR" sz="3200" kern="1200" dirty="0" smtClean="0"/>
            <a:t> QCD </a:t>
          </a:r>
          <a:r>
            <a:rPr lang="tr-TR" sz="3200" kern="1200" dirty="0" err="1" smtClean="0"/>
            <a:t>sum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rules</a:t>
          </a:r>
          <a:endParaRPr lang="tr-TR" sz="3200" kern="1200" dirty="0"/>
        </a:p>
      </dsp:txBody>
      <dsp:txXfrm>
        <a:off x="2643203" y="594571"/>
        <a:ext cx="2714649" cy="3009069"/>
      </dsp:txXfrm>
    </dsp:sp>
    <dsp:sp modelId="{7BD281CE-498D-4CE6-AB9A-764323D51A80}">
      <dsp:nvSpPr>
        <dsp:cNvPr id="0" name=""/>
        <dsp:cNvSpPr/>
      </dsp:nvSpPr>
      <dsp:spPr>
        <a:xfrm>
          <a:off x="4929227" y="1317625"/>
          <a:ext cx="2625788" cy="1603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We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see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the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internal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structure</a:t>
          </a:r>
          <a:r>
            <a:rPr lang="tr-TR" sz="2000" kern="1200" dirty="0" smtClean="0"/>
            <a:t> of </a:t>
          </a:r>
          <a:r>
            <a:rPr lang="tr-TR" sz="2000" kern="1200" dirty="0" err="1" smtClean="0"/>
            <a:t>the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hadron</a:t>
          </a:r>
          <a:endParaRPr lang="tr-TR" sz="2000" kern="1200" dirty="0"/>
        </a:p>
      </dsp:txBody>
      <dsp:txXfrm>
        <a:off x="4929227" y="1317625"/>
        <a:ext cx="2625788" cy="1603666"/>
      </dsp:txXfrm>
    </dsp:sp>
    <dsp:sp modelId="{D4EC8706-E172-426D-8790-123A63D0FDAC}">
      <dsp:nvSpPr>
        <dsp:cNvPr id="0" name=""/>
        <dsp:cNvSpPr/>
      </dsp:nvSpPr>
      <dsp:spPr>
        <a:xfrm>
          <a:off x="571501" y="1246171"/>
          <a:ext cx="2511649" cy="15575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We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see</a:t>
          </a:r>
          <a:r>
            <a:rPr lang="tr-TR" sz="2000" kern="1200" dirty="0" smtClean="0"/>
            <a:t> it </a:t>
          </a:r>
          <a:r>
            <a:rPr lang="tr-TR" sz="2000" kern="1200" dirty="0" err="1" smtClean="0"/>
            <a:t>from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the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outside</a:t>
          </a:r>
          <a:endParaRPr lang="tr-TR" sz="2000" kern="1200" dirty="0"/>
        </a:p>
      </dsp:txBody>
      <dsp:txXfrm>
        <a:off x="571501" y="1246171"/>
        <a:ext cx="2511649" cy="1557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711AE-9539-4232-8EE1-D9DED727A5CC}" type="datetimeFigureOut">
              <a:rPr lang="tr-TR" smtClean="0"/>
              <a:pPr/>
              <a:t>16/06/2010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8B04-9D95-4FE8-B425-C4B28ABE439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8429684" cy="25717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>
                <a:latin typeface="Comic Sans MS" pitchFamily="66" charset="0"/>
              </a:rPr>
              <a:t>SEMILEPTONİC B</a:t>
            </a:r>
            <a:r>
              <a:rPr lang="tr-TR" sz="3600" baseline="-25000" dirty="0" smtClean="0">
                <a:latin typeface="Comic Sans MS" pitchFamily="66" charset="0"/>
              </a:rPr>
              <a:t>C</a:t>
            </a:r>
            <a:r>
              <a:rPr lang="tr-TR" sz="3600" dirty="0" smtClean="0">
                <a:latin typeface="Comic Sans MS" pitchFamily="66" charset="0"/>
              </a:rPr>
              <a:t> TO P-WAVE CHARMONIA (X</a:t>
            </a:r>
            <a:r>
              <a:rPr lang="tr-TR" sz="3600" baseline="-25000" dirty="0" smtClean="0">
                <a:latin typeface="Comic Sans MS" pitchFamily="66" charset="0"/>
              </a:rPr>
              <a:t>C0</a:t>
            </a:r>
            <a:r>
              <a:rPr lang="tr-TR" sz="3600" dirty="0" smtClean="0">
                <a:latin typeface="Comic Sans MS" pitchFamily="66" charset="0"/>
              </a:rPr>
              <a:t> , X</a:t>
            </a:r>
            <a:r>
              <a:rPr lang="tr-TR" sz="3600" baseline="-25000" dirty="0" smtClean="0">
                <a:latin typeface="Comic Sans MS" pitchFamily="66" charset="0"/>
              </a:rPr>
              <a:t>C1</a:t>
            </a:r>
            <a:r>
              <a:rPr lang="tr-TR" sz="3600" dirty="0" smtClean="0">
                <a:latin typeface="Comic Sans MS" pitchFamily="66" charset="0"/>
              </a:rPr>
              <a:t> , </a:t>
            </a:r>
            <a:r>
              <a:rPr lang="tr-TR" sz="3600" dirty="0" err="1" smtClean="0">
                <a:latin typeface="Comic Sans MS" pitchFamily="66" charset="0"/>
              </a:rPr>
              <a:t>h</a:t>
            </a:r>
            <a:r>
              <a:rPr lang="tr-TR" sz="3600" baseline="-25000" dirty="0" err="1" smtClean="0">
                <a:latin typeface="Comic Sans MS" pitchFamily="66" charset="0"/>
              </a:rPr>
              <a:t>C</a:t>
            </a:r>
            <a:r>
              <a:rPr lang="tr-TR" sz="3600" dirty="0" smtClean="0">
                <a:latin typeface="Comic Sans MS" pitchFamily="66" charset="0"/>
              </a:rPr>
              <a:t>) TRANSITION WITHIN </a:t>
            </a:r>
            <a:br>
              <a:rPr lang="tr-TR" sz="3600" dirty="0" smtClean="0">
                <a:latin typeface="Comic Sans MS" pitchFamily="66" charset="0"/>
              </a:rPr>
            </a:br>
            <a:r>
              <a:rPr lang="tr-TR" sz="3600" dirty="0" smtClean="0">
                <a:latin typeface="Comic Sans MS" pitchFamily="66" charset="0"/>
              </a:rPr>
              <a:t>QCD SUM RULES </a:t>
            </a:r>
            <a:r>
              <a:rPr lang="tr-TR" dirty="0" smtClean="0">
                <a:latin typeface="Comic Sans MS" pitchFamily="66" charset="0"/>
              </a:rPr>
              <a:t/>
            </a:r>
            <a:br>
              <a:rPr lang="tr-TR" dirty="0" smtClean="0">
                <a:latin typeface="Comic Sans MS" pitchFamily="66" charset="0"/>
              </a:rPr>
            </a:br>
            <a:r>
              <a:rPr lang="tr-TR" sz="2800" dirty="0" smtClean="0">
                <a:latin typeface="Comic Sans MS" pitchFamily="66" charset="0"/>
              </a:rPr>
              <a:t>H.Sundu, K.Azizi, </a:t>
            </a:r>
            <a:r>
              <a:rPr lang="tr-TR" sz="2800" dirty="0" err="1" smtClean="0">
                <a:latin typeface="Comic Sans MS" pitchFamily="66" charset="0"/>
              </a:rPr>
              <a:t>M.Bayar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800" dirty="0" err="1" smtClean="0">
                <a:solidFill>
                  <a:schemeClr val="tx1"/>
                </a:solidFill>
                <a:latin typeface="Comic Sans MS" pitchFamily="66" charset="0"/>
              </a:rPr>
              <a:t>Presented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Comic Sans MS" pitchFamily="66" charset="0"/>
              </a:rPr>
              <a:t>by</a:t>
            </a:r>
            <a:endParaRPr lang="tr-TR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</a:rPr>
              <a:t>Dr. HAYRİYE SUNDU</a:t>
            </a:r>
          </a:p>
          <a:p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</a:rPr>
              <a:t>KOCAELI UNIVERSITY , TURKEY</a:t>
            </a:r>
            <a:endParaRPr lang="tr-T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267" name="Picture 3" descr="D:\sundu\ITALYAWORKSHOP2010\LOGO-koca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71414"/>
            <a:ext cx="1289433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662" y="1571612"/>
            <a:ext cx="75009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phenomenological side of the correlation functions are obtained </a:t>
            </a:r>
            <a:r>
              <a:rPr lang="en-US" dirty="0" smtClean="0"/>
              <a:t>as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357430"/>
            <a:ext cx="836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94375"/>
            <a:ext cx="9144000" cy="109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285720" y="1714488"/>
            <a:ext cx="86439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On the QCD side, the </a:t>
            </a:r>
            <a:r>
              <a:rPr lang="en-US" dirty="0" smtClean="0"/>
              <a:t>correlation </a:t>
            </a:r>
            <a:r>
              <a:rPr lang="en-US" dirty="0"/>
              <a:t>functions can be calculated by the help of the OPE in the </a:t>
            </a:r>
            <a:r>
              <a:rPr lang="en-US" dirty="0" err="1" smtClean="0"/>
              <a:t>dee</a:t>
            </a:r>
            <a:r>
              <a:rPr lang="tr-TR" dirty="0" smtClean="0"/>
              <a:t>p </a:t>
            </a:r>
            <a:r>
              <a:rPr lang="tr-TR" dirty="0" err="1" smtClean="0"/>
              <a:t>space</a:t>
            </a:r>
            <a:r>
              <a:rPr lang="tr-TR" dirty="0" smtClean="0"/>
              <a:t>-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/>
              <a:t>region</a:t>
            </a:r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286388"/>
            <a:ext cx="3109926" cy="4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899372"/>
            <a:ext cx="8358246" cy="60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422066"/>
            <a:ext cx="3814778" cy="272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214282" y="1643050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az-Cyrl-AZ" dirty="0" smtClean="0"/>
              <a:t>П</a:t>
            </a:r>
            <a:r>
              <a:rPr lang="tr-TR" baseline="30000" dirty="0" err="1" smtClean="0"/>
              <a:t>per</a:t>
            </a:r>
            <a:r>
              <a:rPr lang="en-US" dirty="0" smtClean="0"/>
              <a:t> </a:t>
            </a:r>
            <a:r>
              <a:rPr lang="en-US" dirty="0"/>
              <a:t>function is written in terms of the double dispersion </a:t>
            </a:r>
            <a:r>
              <a:rPr lang="en-US" dirty="0" smtClean="0"/>
              <a:t>representation</a:t>
            </a:r>
            <a:r>
              <a:rPr lang="tr-TR" dirty="0" smtClean="0"/>
              <a:t>: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29627"/>
            <a:ext cx="6786610" cy="7278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8501122" cy="70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144" y="3643314"/>
            <a:ext cx="8541574" cy="62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4244810"/>
            <a:ext cx="4929221" cy="6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29198"/>
            <a:ext cx="9144000" cy="58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6" y="5500702"/>
            <a:ext cx="8358214" cy="63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43625"/>
            <a:ext cx="8877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20"/>
            <a:ext cx="8382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72823" y="1500174"/>
            <a:ext cx="89997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QCD sum rules for the form factors f</a:t>
            </a:r>
            <a:r>
              <a:rPr lang="en-US" baseline="-25000" dirty="0"/>
              <a:t>1</a:t>
            </a:r>
            <a:r>
              <a:rPr lang="en-US" dirty="0"/>
              <a:t>(q</a:t>
            </a:r>
            <a:r>
              <a:rPr lang="en-US" baseline="30000" dirty="0"/>
              <a:t>2</a:t>
            </a:r>
            <a:r>
              <a:rPr lang="en-US" dirty="0"/>
              <a:t>) and </a:t>
            </a:r>
            <a:r>
              <a:rPr lang="en-US" dirty="0" smtClean="0"/>
              <a:t>f</a:t>
            </a:r>
            <a:r>
              <a:rPr lang="tr-TR" baseline="-25000" dirty="0"/>
              <a:t>2</a:t>
            </a:r>
            <a:r>
              <a:rPr lang="en-US" dirty="0" smtClean="0"/>
              <a:t>(q</a:t>
            </a:r>
            <a:r>
              <a:rPr lang="en-US" baseline="30000" dirty="0" smtClean="0"/>
              <a:t>2</a:t>
            </a:r>
            <a:r>
              <a:rPr lang="en-US" dirty="0" smtClean="0"/>
              <a:t>) for the</a:t>
            </a:r>
            <a:r>
              <a:rPr lang="tr-TR" dirty="0" smtClean="0"/>
              <a:t> </a:t>
            </a:r>
            <a:r>
              <a:rPr lang="tr-TR" dirty="0" err="1" smtClean="0"/>
              <a:t>B</a:t>
            </a:r>
            <a:r>
              <a:rPr lang="tr-TR" baseline="-25000" dirty="0" err="1" smtClean="0"/>
              <a:t>c</a:t>
            </a:r>
            <a:r>
              <a:rPr lang="tr-TR" baseline="-25000" dirty="0" smtClean="0"/>
              <a:t> </a:t>
            </a:r>
            <a:r>
              <a:rPr lang="tr-TR" dirty="0" smtClean="0"/>
              <a:t> → X</a:t>
            </a:r>
            <a:r>
              <a:rPr lang="tr-TR" baseline="-25000" dirty="0" smtClean="0"/>
              <a:t>c0 </a:t>
            </a:r>
            <a:r>
              <a:rPr lang="en-US" dirty="0" err="1" smtClean="0"/>
              <a:t>ℓν</a:t>
            </a:r>
            <a:r>
              <a:rPr lang="en-US" dirty="0" smtClean="0"/>
              <a:t> </a:t>
            </a:r>
            <a:r>
              <a:rPr lang="tr-TR" dirty="0" smtClean="0"/>
              <a:t>can be </a:t>
            </a:r>
            <a:r>
              <a:rPr lang="tr-TR" dirty="0" err="1" smtClean="0"/>
              <a:t>acquired</a:t>
            </a:r>
            <a:r>
              <a:rPr lang="tr-TR" dirty="0" smtClean="0"/>
              <a:t>: </a:t>
            </a:r>
            <a:endParaRPr lang="tr-T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145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8596" y="3702610"/>
            <a:ext cx="807249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form factors </a:t>
            </a:r>
            <a:r>
              <a:rPr lang="en-US" dirty="0" smtClean="0"/>
              <a:t>f</a:t>
            </a:r>
            <a:r>
              <a:rPr lang="tr-TR" baseline="-25000" dirty="0"/>
              <a:t>V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f</a:t>
            </a:r>
            <a:r>
              <a:rPr lang="tr-TR" baseline="-25000" dirty="0"/>
              <a:t>0</a:t>
            </a:r>
            <a:r>
              <a:rPr lang="en-US" dirty="0" smtClean="0"/>
              <a:t>, f</a:t>
            </a:r>
            <a:r>
              <a:rPr lang="tr-TR" baseline="-25000" dirty="0"/>
              <a:t>+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f</a:t>
            </a:r>
            <a:r>
              <a:rPr lang="tr-TR" baseline="-25000" dirty="0"/>
              <a:t>-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tr-TR" dirty="0" err="1" smtClean="0"/>
              <a:t>B</a:t>
            </a:r>
            <a:r>
              <a:rPr lang="tr-TR" baseline="-25000" dirty="0" err="1" smtClean="0"/>
              <a:t>c</a:t>
            </a:r>
            <a:r>
              <a:rPr lang="tr-TR" baseline="-25000" dirty="0" smtClean="0"/>
              <a:t> </a:t>
            </a:r>
            <a:r>
              <a:rPr lang="tr-TR" dirty="0" smtClean="0"/>
              <a:t> →( X</a:t>
            </a:r>
            <a:r>
              <a:rPr lang="tr-TR" baseline="-25000" dirty="0" smtClean="0"/>
              <a:t>c1</a:t>
            </a:r>
            <a:r>
              <a:rPr lang="tr-TR" dirty="0" smtClean="0"/>
              <a:t> , </a:t>
            </a:r>
            <a:r>
              <a:rPr lang="tr-TR" dirty="0" err="1" smtClean="0"/>
              <a:t>h</a:t>
            </a:r>
            <a:r>
              <a:rPr lang="tr-TR" baseline="-25000" dirty="0" err="1" smtClean="0"/>
              <a:t>c</a:t>
            </a:r>
            <a:r>
              <a:rPr lang="tr-TR" baseline="-25000" dirty="0"/>
              <a:t> </a:t>
            </a:r>
            <a:r>
              <a:rPr lang="tr-TR" dirty="0" smtClean="0"/>
              <a:t> ) </a:t>
            </a:r>
            <a:r>
              <a:rPr lang="en-US" dirty="0" err="1" smtClean="0"/>
              <a:t>ℓν</a:t>
            </a:r>
            <a:r>
              <a:rPr lang="en-US" dirty="0" smtClean="0"/>
              <a:t> </a:t>
            </a:r>
            <a:r>
              <a:rPr lang="en-US" dirty="0"/>
              <a:t>decays are also obtained </a:t>
            </a:r>
            <a:r>
              <a:rPr lang="en-US" dirty="0" smtClean="0"/>
              <a:t>as</a:t>
            </a:r>
            <a:r>
              <a:rPr lang="tr-TR" dirty="0" smtClean="0"/>
              <a:t>:</a:t>
            </a:r>
            <a:endParaRPr lang="tr-TR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9144000" cy="164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6286519"/>
            <a:ext cx="928694" cy="33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6286520"/>
            <a:ext cx="2786082" cy="30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6286520"/>
            <a:ext cx="2571768" cy="36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1000100" y="2214554"/>
            <a:ext cx="646619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The differential decay width for </a:t>
            </a:r>
            <a:r>
              <a:rPr lang="tr-TR" dirty="0" smtClean="0"/>
              <a:t> </a:t>
            </a:r>
            <a:r>
              <a:rPr lang="tr-TR" dirty="0" err="1" smtClean="0"/>
              <a:t>B</a:t>
            </a:r>
            <a:r>
              <a:rPr lang="tr-TR" baseline="-25000" dirty="0" err="1" smtClean="0"/>
              <a:t>c</a:t>
            </a:r>
            <a:r>
              <a:rPr lang="tr-TR" baseline="-25000" dirty="0" smtClean="0"/>
              <a:t> </a:t>
            </a:r>
            <a:r>
              <a:rPr lang="tr-TR" dirty="0" smtClean="0"/>
              <a:t> → X</a:t>
            </a:r>
            <a:r>
              <a:rPr lang="tr-TR" baseline="-25000" dirty="0" smtClean="0"/>
              <a:t>c0 </a:t>
            </a:r>
            <a:r>
              <a:rPr lang="en-US" dirty="0" err="1" smtClean="0"/>
              <a:t>ℓν</a:t>
            </a:r>
            <a:r>
              <a:rPr lang="en-US" dirty="0" smtClean="0"/>
              <a:t> </a:t>
            </a:r>
            <a:r>
              <a:rPr lang="tr-TR" dirty="0"/>
              <a:t>is </a:t>
            </a:r>
            <a:r>
              <a:rPr lang="tr-TR" dirty="0" err="1"/>
              <a:t>obtained</a:t>
            </a:r>
            <a:r>
              <a:rPr lang="tr-TR" dirty="0"/>
              <a:t> as </a:t>
            </a:r>
            <a:r>
              <a:rPr lang="tr-TR" dirty="0" err="1"/>
              <a:t>follows</a:t>
            </a:r>
            <a:r>
              <a:rPr lang="tr-TR" dirty="0"/>
              <a:t> 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2228"/>
            <a:ext cx="9144000" cy="152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95561"/>
            <a:ext cx="7620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357158" y="1702346"/>
            <a:ext cx="85011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differential decay width </a:t>
            </a:r>
            <a:r>
              <a:rPr lang="tr-TR" dirty="0" err="1" smtClean="0"/>
              <a:t>corresponding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</a:t>
            </a:r>
            <a:r>
              <a:rPr lang="tr-TR" baseline="-25000" dirty="0" err="1" smtClean="0"/>
              <a:t>c</a:t>
            </a:r>
            <a:r>
              <a:rPr lang="tr-TR" baseline="-25000" dirty="0" smtClean="0"/>
              <a:t> </a:t>
            </a:r>
            <a:r>
              <a:rPr lang="tr-TR" dirty="0" smtClean="0"/>
              <a:t> →( X</a:t>
            </a:r>
            <a:r>
              <a:rPr lang="tr-TR" baseline="-25000" dirty="0" smtClean="0"/>
              <a:t>c1</a:t>
            </a:r>
            <a:r>
              <a:rPr lang="tr-TR" dirty="0" smtClean="0"/>
              <a:t> , </a:t>
            </a:r>
            <a:r>
              <a:rPr lang="tr-TR" dirty="0" err="1" smtClean="0"/>
              <a:t>h</a:t>
            </a:r>
            <a:r>
              <a:rPr lang="tr-TR" baseline="-25000" dirty="0" err="1" smtClean="0"/>
              <a:t>c</a:t>
            </a:r>
            <a:r>
              <a:rPr lang="tr-TR" baseline="-25000" dirty="0"/>
              <a:t> </a:t>
            </a:r>
            <a:r>
              <a:rPr lang="tr-TR" dirty="0" smtClean="0"/>
              <a:t> ) </a:t>
            </a:r>
            <a:r>
              <a:rPr lang="en-US" dirty="0" err="1" smtClean="0"/>
              <a:t>ℓν</a:t>
            </a:r>
            <a:r>
              <a:rPr lang="en-US" dirty="0" smtClean="0"/>
              <a:t> </a:t>
            </a:r>
            <a:r>
              <a:rPr lang="en-US" dirty="0"/>
              <a:t>decays are </a:t>
            </a:r>
            <a:r>
              <a:rPr lang="tr-TR" dirty="0" err="1" smtClean="0"/>
              <a:t>acquired</a:t>
            </a:r>
            <a:r>
              <a:rPr lang="tr-TR" dirty="0" smtClean="0"/>
              <a:t> as: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85992"/>
            <a:ext cx="3857652" cy="26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err="1" smtClean="0"/>
              <a:t>Heavy</a:t>
            </a:r>
            <a:r>
              <a:rPr lang="tr-TR" sz="3600" dirty="0" smtClean="0"/>
              <a:t> </a:t>
            </a:r>
            <a:r>
              <a:rPr lang="tr-TR" sz="3600" dirty="0" err="1" smtClean="0"/>
              <a:t>quark</a:t>
            </a:r>
            <a:r>
              <a:rPr lang="tr-TR" sz="3600" dirty="0" smtClean="0"/>
              <a:t> </a:t>
            </a:r>
            <a:r>
              <a:rPr lang="tr-TR" sz="3600" dirty="0" err="1" smtClean="0"/>
              <a:t>effective</a:t>
            </a:r>
            <a:r>
              <a:rPr lang="tr-TR" sz="3600" dirty="0" smtClean="0"/>
              <a:t> </a:t>
            </a:r>
            <a:r>
              <a:rPr lang="tr-TR" sz="3600" dirty="0" err="1" smtClean="0"/>
              <a:t>theory</a:t>
            </a:r>
            <a:r>
              <a:rPr lang="tr-TR" sz="3600" dirty="0" smtClean="0"/>
              <a:t> limit of </a:t>
            </a:r>
            <a:r>
              <a:rPr lang="tr-TR" sz="3600" dirty="0" err="1" smtClean="0"/>
              <a:t>the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357158" y="1714488"/>
            <a:ext cx="850112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In this section, we calculate the heavy quark effective theory (HQET) limits of the transition form factors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</a:t>
            </a:r>
            <a:r>
              <a:rPr lang="tr-TR" baseline="-25000" dirty="0" err="1" smtClean="0"/>
              <a:t>c</a:t>
            </a:r>
            <a:r>
              <a:rPr lang="tr-TR" baseline="-25000" dirty="0" smtClean="0"/>
              <a:t> </a:t>
            </a:r>
            <a:r>
              <a:rPr lang="tr-TR" dirty="0" smtClean="0"/>
              <a:t> → X</a:t>
            </a:r>
            <a:r>
              <a:rPr lang="tr-TR" baseline="-25000" dirty="0" smtClean="0"/>
              <a:t>c0</a:t>
            </a:r>
            <a:r>
              <a:rPr lang="tr-TR" dirty="0" smtClean="0"/>
              <a:t>( X</a:t>
            </a:r>
            <a:r>
              <a:rPr lang="tr-TR" baseline="-25000" dirty="0" smtClean="0"/>
              <a:t>c1</a:t>
            </a:r>
            <a:r>
              <a:rPr lang="tr-TR" dirty="0" smtClean="0"/>
              <a:t> , </a:t>
            </a:r>
            <a:r>
              <a:rPr lang="tr-TR" dirty="0" err="1" smtClean="0"/>
              <a:t>h</a:t>
            </a:r>
            <a:r>
              <a:rPr lang="tr-TR" baseline="-25000" dirty="0" err="1" smtClean="0"/>
              <a:t>c</a:t>
            </a:r>
            <a:r>
              <a:rPr lang="tr-TR" baseline="-25000" dirty="0" smtClean="0"/>
              <a:t> </a:t>
            </a:r>
            <a:r>
              <a:rPr lang="tr-TR" dirty="0" smtClean="0"/>
              <a:t> ) </a:t>
            </a:r>
            <a:r>
              <a:rPr lang="en-US" dirty="0" err="1" smtClean="0"/>
              <a:t>ℓν</a:t>
            </a:r>
            <a:r>
              <a:rPr lang="en-US" dirty="0" smtClean="0"/>
              <a:t> . For this aim, we use the parameterization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3462353" cy="7532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2214578" cy="34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643314"/>
            <a:ext cx="2143140" cy="40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39554"/>
            <a:ext cx="2286016" cy="3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671450"/>
            <a:ext cx="140677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995157"/>
            <a:ext cx="4357718" cy="71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357290" y="4345552"/>
            <a:ext cx="535785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new integration variables take the following form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2357961" y="5857892"/>
            <a:ext cx="414286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leptonic</a:t>
            </a:r>
            <a:r>
              <a:rPr lang="en-US" dirty="0" smtClean="0"/>
              <a:t> decay constants are rescaled: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6357958"/>
            <a:ext cx="5429288" cy="40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err="1" smtClean="0"/>
              <a:t>Heavy</a:t>
            </a:r>
            <a:r>
              <a:rPr lang="tr-TR" sz="3600" dirty="0" smtClean="0"/>
              <a:t> </a:t>
            </a:r>
            <a:r>
              <a:rPr lang="tr-TR" sz="3600" dirty="0" err="1" smtClean="0"/>
              <a:t>quark</a:t>
            </a:r>
            <a:r>
              <a:rPr lang="tr-TR" sz="3600" dirty="0" smtClean="0"/>
              <a:t> </a:t>
            </a:r>
            <a:r>
              <a:rPr lang="tr-TR" sz="3600" dirty="0" err="1" smtClean="0"/>
              <a:t>effective</a:t>
            </a:r>
            <a:r>
              <a:rPr lang="tr-TR" sz="3600" dirty="0" smtClean="0"/>
              <a:t> </a:t>
            </a:r>
            <a:r>
              <a:rPr lang="tr-TR" sz="3600" dirty="0" err="1" smtClean="0"/>
              <a:t>theory</a:t>
            </a:r>
            <a:r>
              <a:rPr lang="tr-TR" sz="3600" dirty="0" smtClean="0"/>
              <a:t> limit of </a:t>
            </a:r>
            <a:r>
              <a:rPr lang="tr-TR" sz="3600" dirty="0" err="1" smtClean="0"/>
              <a:t>the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428596" y="1571612"/>
            <a:ext cx="84296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To evaluate the form factors in HQET, we also need to redefine the form factors in the following form: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58087"/>
            <a:ext cx="3429024" cy="14407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7746"/>
            <a:ext cx="9144000" cy="208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99711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After standard calculations, we obtain the y-dependent expressions of the form factors</a:t>
            </a:r>
            <a:r>
              <a:rPr lang="tr-TR" dirty="0" smtClean="0"/>
              <a:t> f</a:t>
            </a:r>
            <a:r>
              <a:rPr lang="tr-TR" baseline="-25000" dirty="0" smtClean="0"/>
              <a:t>1</a:t>
            </a:r>
            <a:r>
              <a:rPr lang="tr-TR" baseline="30000" dirty="0" smtClean="0"/>
              <a:t>'</a:t>
            </a:r>
            <a:r>
              <a:rPr lang="en-US" dirty="0" smtClean="0"/>
              <a:t> for</a:t>
            </a:r>
            <a:endParaRPr lang="tr-TR" dirty="0" smtClean="0"/>
          </a:p>
          <a:p>
            <a:pPr algn="ctr"/>
            <a:r>
              <a:rPr lang="tr-TR" dirty="0" err="1" smtClean="0"/>
              <a:t>B</a:t>
            </a:r>
            <a:r>
              <a:rPr lang="tr-TR" baseline="-25000" dirty="0" err="1" smtClean="0"/>
              <a:t>c</a:t>
            </a:r>
            <a:r>
              <a:rPr lang="tr-TR" baseline="-25000" dirty="0" smtClean="0"/>
              <a:t> </a:t>
            </a:r>
            <a:r>
              <a:rPr lang="tr-TR" dirty="0" smtClean="0"/>
              <a:t> → X</a:t>
            </a:r>
            <a:r>
              <a:rPr lang="tr-TR" baseline="-25000" dirty="0" smtClean="0"/>
              <a:t>c0 </a:t>
            </a:r>
            <a:r>
              <a:rPr lang="en-US" dirty="0" err="1" smtClean="0"/>
              <a:t>ℓν</a:t>
            </a:r>
            <a:r>
              <a:rPr lang="en-US" dirty="0" smtClean="0"/>
              <a:t> transition as</a:t>
            </a:r>
            <a:r>
              <a:rPr lang="tr-TR" dirty="0" smtClean="0"/>
              <a:t> </a:t>
            </a:r>
            <a:r>
              <a:rPr lang="tr-TR" dirty="0" err="1" smtClean="0"/>
              <a:t>follows</a:t>
            </a:r>
            <a:r>
              <a:rPr lang="tr-TR" dirty="0" smtClean="0"/>
              <a:t>:</a:t>
            </a:r>
            <a:endParaRPr lang="tr-T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286520"/>
            <a:ext cx="5072098" cy="41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CONTENTS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 smtClean="0"/>
              <a:t>Introduction</a:t>
            </a:r>
            <a:endParaRPr lang="tr-TR" dirty="0" smtClean="0"/>
          </a:p>
          <a:p>
            <a:r>
              <a:rPr lang="tr-TR" dirty="0" err="1" smtClean="0"/>
              <a:t>Sum</a:t>
            </a:r>
            <a:r>
              <a:rPr lang="tr-TR" dirty="0" smtClean="0"/>
              <a:t> </a:t>
            </a:r>
            <a:r>
              <a:rPr lang="tr-TR" dirty="0" err="1" smtClean="0"/>
              <a:t>Rules</a:t>
            </a:r>
            <a:r>
              <a:rPr lang="tr-TR" dirty="0" smtClean="0"/>
              <a:t> </a:t>
            </a:r>
            <a:r>
              <a:rPr lang="tr-TR" dirty="0" err="1"/>
              <a:t>f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</a:t>
            </a:r>
            <a:r>
              <a:rPr lang="tr-TR" baseline="-25000" dirty="0" err="1" smtClean="0"/>
              <a:t>c</a:t>
            </a:r>
            <a:r>
              <a:rPr lang="tr-TR" dirty="0" smtClean="0"/>
              <a:t> → S(AV)l</a:t>
            </a:r>
            <a:r>
              <a:rPr lang="el-GR" dirty="0" smtClean="0"/>
              <a:t>ν</a:t>
            </a:r>
            <a:r>
              <a:rPr lang="tr-TR" dirty="0" smtClean="0"/>
              <a:t> </a:t>
            </a:r>
            <a:r>
              <a:rPr lang="tr-TR" dirty="0" err="1" smtClean="0"/>
              <a:t>transition</a:t>
            </a:r>
            <a:r>
              <a:rPr lang="tr-TR" dirty="0" smtClean="0"/>
              <a:t> form </a:t>
            </a:r>
            <a:r>
              <a:rPr lang="tr-TR" dirty="0" err="1" smtClean="0"/>
              <a:t>factors</a:t>
            </a:r>
            <a:endParaRPr lang="tr-TR" dirty="0" smtClean="0"/>
          </a:p>
          <a:p>
            <a:r>
              <a:rPr lang="tr-TR" dirty="0" err="1" smtClean="0"/>
              <a:t>Heavy</a:t>
            </a:r>
            <a:r>
              <a:rPr lang="tr-TR" dirty="0" smtClean="0"/>
              <a:t> </a:t>
            </a:r>
            <a:r>
              <a:rPr lang="tr-TR" dirty="0" err="1" smtClean="0"/>
              <a:t>quark</a:t>
            </a:r>
            <a:r>
              <a:rPr lang="tr-TR" dirty="0" smtClean="0"/>
              <a:t>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theory</a:t>
            </a:r>
            <a:r>
              <a:rPr lang="tr-TR" dirty="0" smtClean="0"/>
              <a:t> limit of </a:t>
            </a:r>
            <a:r>
              <a:rPr lang="tr-TR" dirty="0" err="1" smtClean="0"/>
              <a:t>the</a:t>
            </a:r>
            <a:r>
              <a:rPr lang="tr-TR" dirty="0" smtClean="0"/>
              <a:t> form </a:t>
            </a:r>
            <a:r>
              <a:rPr lang="tr-TR" dirty="0" err="1" smtClean="0"/>
              <a:t>factors</a:t>
            </a:r>
            <a:endParaRPr lang="tr-TR" dirty="0" smtClean="0"/>
          </a:p>
          <a:p>
            <a:r>
              <a:rPr lang="tr-TR" dirty="0" err="1" smtClean="0"/>
              <a:t>Numerical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endParaRPr lang="tr-TR" dirty="0" smtClean="0"/>
          </a:p>
          <a:p>
            <a:r>
              <a:rPr lang="tr-TR" dirty="0" err="1" smtClean="0"/>
              <a:t>Conclusion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err="1" smtClean="0"/>
              <a:t>Numerical</a:t>
            </a:r>
            <a:r>
              <a:rPr lang="tr-TR" sz="3600" dirty="0" smtClean="0"/>
              <a:t> </a:t>
            </a:r>
            <a:r>
              <a:rPr lang="tr-TR" sz="3600" dirty="0" err="1" smtClean="0"/>
              <a:t>analysis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3"/>
            <a:ext cx="3214710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992"/>
            <a:ext cx="240367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1857388" cy="28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9674" y="3571876"/>
            <a:ext cx="1928826" cy="27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857496"/>
            <a:ext cx="216569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000372"/>
            <a:ext cx="2000264" cy="24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9784" y="4143380"/>
            <a:ext cx="2357454" cy="2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060" y="4143380"/>
            <a:ext cx="368469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40882" y="4929198"/>
            <a:ext cx="2000264" cy="31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4916228"/>
            <a:ext cx="2143140" cy="3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98678" y="5643578"/>
            <a:ext cx="2571768" cy="2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5286" y="5644676"/>
            <a:ext cx="2500330" cy="23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357554" y="1600130"/>
            <a:ext cx="25003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 err="1" smtClean="0"/>
              <a:t>Numerical</a:t>
            </a:r>
            <a:r>
              <a:rPr lang="tr-TR" sz="2400" dirty="0" smtClean="0"/>
              <a:t> </a:t>
            </a:r>
            <a:r>
              <a:rPr lang="tr-TR" sz="2400" dirty="0" err="1" smtClean="0"/>
              <a:t>values</a:t>
            </a:r>
            <a:r>
              <a:rPr lang="tr-TR" sz="2400" dirty="0" smtClean="0"/>
              <a:t>: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err="1" smtClean="0"/>
              <a:t>Numerical</a:t>
            </a:r>
            <a:r>
              <a:rPr lang="tr-TR" sz="3600" dirty="0" smtClean="0"/>
              <a:t> </a:t>
            </a:r>
            <a:r>
              <a:rPr lang="tr-TR" sz="3600" dirty="0" err="1" smtClean="0"/>
              <a:t>analysis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79762"/>
            <a:ext cx="4714908" cy="8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8"/>
            <a:ext cx="5929354" cy="58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714884"/>
            <a:ext cx="6500858" cy="98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143380"/>
            <a:ext cx="5929354" cy="52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err="1" smtClean="0"/>
              <a:t>Numerical</a:t>
            </a:r>
            <a:r>
              <a:rPr lang="tr-TR" sz="3600" dirty="0" smtClean="0"/>
              <a:t> </a:t>
            </a:r>
            <a:r>
              <a:rPr lang="tr-TR" sz="3600" dirty="0" err="1" smtClean="0"/>
              <a:t>analysis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8572560" cy="22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9144000" cy="3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err="1" smtClean="0"/>
              <a:t>Numerical</a:t>
            </a:r>
            <a:r>
              <a:rPr lang="tr-TR" sz="3600" dirty="0" smtClean="0"/>
              <a:t> </a:t>
            </a:r>
            <a:r>
              <a:rPr lang="tr-TR" sz="3600" dirty="0" err="1" smtClean="0"/>
              <a:t>analysis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8215370" cy="34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9144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err="1" smtClean="0"/>
              <a:t>Numerical</a:t>
            </a:r>
            <a:r>
              <a:rPr lang="tr-TR" sz="3600" dirty="0" smtClean="0"/>
              <a:t> </a:t>
            </a:r>
            <a:r>
              <a:rPr lang="tr-TR" sz="3600" dirty="0" err="1" smtClean="0"/>
              <a:t>analysis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572560" cy="36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err="1" smtClean="0"/>
              <a:t>Numerical</a:t>
            </a:r>
            <a:r>
              <a:rPr lang="tr-TR" sz="3600" dirty="0" smtClean="0"/>
              <a:t> </a:t>
            </a:r>
            <a:r>
              <a:rPr lang="tr-TR" sz="3600" dirty="0" err="1" smtClean="0"/>
              <a:t>analysis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7143800" cy="486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600" dirty="0" err="1" smtClean="0"/>
              <a:t>Conclusion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500034" y="2880366"/>
            <a:ext cx="8143932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In conclusion, using the QCD sum rules approach, we investigated the </a:t>
            </a:r>
            <a:r>
              <a:rPr lang="en-US" sz="2000" dirty="0" err="1" smtClean="0"/>
              <a:t>semileptonic</a:t>
            </a:r>
            <a:r>
              <a:rPr lang="tr-TR" sz="2000" dirty="0" smtClean="0"/>
              <a:t> </a:t>
            </a:r>
            <a:r>
              <a:rPr lang="tr-TR" sz="2000" dirty="0" err="1" smtClean="0"/>
              <a:t>B</a:t>
            </a:r>
            <a:r>
              <a:rPr lang="tr-TR" sz="2000" baseline="-25000" dirty="0" err="1" smtClean="0"/>
              <a:t>c</a:t>
            </a:r>
            <a:r>
              <a:rPr lang="tr-TR" sz="2000" baseline="-25000" dirty="0" smtClean="0"/>
              <a:t> </a:t>
            </a:r>
            <a:r>
              <a:rPr lang="tr-TR" sz="2000" dirty="0" smtClean="0"/>
              <a:t> → X</a:t>
            </a:r>
            <a:r>
              <a:rPr lang="tr-TR" sz="2000" baseline="-25000" dirty="0" smtClean="0"/>
              <a:t>c0 </a:t>
            </a:r>
            <a:r>
              <a:rPr lang="tr-TR" sz="2000" dirty="0" smtClean="0"/>
              <a:t>(X</a:t>
            </a:r>
            <a:r>
              <a:rPr lang="tr-TR" sz="2000" baseline="-25000" dirty="0" smtClean="0"/>
              <a:t>c1,</a:t>
            </a:r>
            <a:r>
              <a:rPr lang="tr-TR" sz="2000" dirty="0" smtClean="0"/>
              <a:t> </a:t>
            </a:r>
            <a:r>
              <a:rPr lang="tr-TR" sz="2000" dirty="0" err="1" smtClean="0"/>
              <a:t>h</a:t>
            </a:r>
            <a:r>
              <a:rPr lang="tr-TR" sz="2000" baseline="-25000" dirty="0" err="1" smtClean="0"/>
              <a:t>c</a:t>
            </a:r>
            <a:r>
              <a:rPr lang="tr-TR" sz="2000" dirty="0" smtClean="0"/>
              <a:t>)l</a:t>
            </a:r>
            <a:r>
              <a:rPr lang="el-GR" sz="2000" dirty="0" smtClean="0"/>
              <a:t>ν</a:t>
            </a:r>
            <a:r>
              <a:rPr lang="tr-TR" sz="2000" dirty="0" smtClean="0"/>
              <a:t> </a:t>
            </a:r>
            <a:r>
              <a:rPr lang="en-US" sz="2000" dirty="0" smtClean="0"/>
              <a:t>decays. The q</a:t>
            </a:r>
            <a:r>
              <a:rPr lang="en-US" sz="2000" baseline="30000" dirty="0" smtClean="0"/>
              <a:t>2</a:t>
            </a:r>
            <a:r>
              <a:rPr lang="tr-TR" sz="2000" dirty="0" smtClean="0"/>
              <a:t> </a:t>
            </a:r>
            <a:r>
              <a:rPr lang="en-US" sz="2000" dirty="0" smtClean="0"/>
              <a:t>dependencies of the transition form factors were calculated. The HQET limits of the form factors were also evaluated</a:t>
            </a:r>
            <a:r>
              <a:rPr lang="tr-TR" sz="2000" dirty="0" smtClean="0"/>
              <a:t> </a:t>
            </a:r>
            <a:r>
              <a:rPr lang="en-US" sz="2000" dirty="0" smtClean="0"/>
              <a:t>and compared with original form factors. The obtained results were used to estimate the total decay widths and</a:t>
            </a:r>
            <a:r>
              <a:rPr lang="tr-TR" sz="2000" dirty="0" smtClean="0"/>
              <a:t> </a:t>
            </a:r>
            <a:r>
              <a:rPr lang="en-US" sz="2000" dirty="0" smtClean="0"/>
              <a:t>branching ratios of these transitions.</a:t>
            </a:r>
            <a:r>
              <a:rPr lang="tr-TR" sz="2000" dirty="0" smtClean="0"/>
              <a:t> </a:t>
            </a:r>
            <a:r>
              <a:rPr lang="tr-TR" sz="2000" dirty="0" err="1" smtClean="0"/>
              <a:t>These</a:t>
            </a:r>
            <a:r>
              <a:rPr lang="tr-TR" sz="2000" dirty="0" smtClean="0"/>
              <a:t> </a:t>
            </a:r>
            <a:r>
              <a:rPr lang="tr-TR" sz="2000" dirty="0" err="1" smtClean="0"/>
              <a:t>results</a:t>
            </a:r>
            <a:r>
              <a:rPr lang="tr-TR" sz="2000" dirty="0" smtClean="0"/>
              <a:t> can be </a:t>
            </a:r>
            <a:r>
              <a:rPr lang="tr-TR" sz="2000" dirty="0" err="1" smtClean="0"/>
              <a:t>tested</a:t>
            </a:r>
            <a:r>
              <a:rPr lang="tr-TR" sz="2000" dirty="0" smtClean="0"/>
              <a:t> in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future</a:t>
            </a:r>
            <a:r>
              <a:rPr lang="tr-TR" sz="2000" dirty="0" smtClean="0"/>
              <a:t>  </a:t>
            </a:r>
            <a:r>
              <a:rPr lang="tr-TR" sz="2000" dirty="0" err="1" smtClean="0"/>
              <a:t>experiments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2786058"/>
            <a:ext cx="5830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Kunstler Script" pitchFamily="66" charset="0"/>
              </a:rPr>
              <a:t>THANKS</a:t>
            </a:r>
            <a:r>
              <a:rPr lang="tr-TR" sz="8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Kunstler Script" pitchFamily="66" charset="0"/>
              </a:rPr>
              <a:t> </a:t>
            </a:r>
            <a:endParaRPr lang="en-US" sz="8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Kunstler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INTRODUCTION</a:t>
            </a:r>
            <a:endParaRPr lang="tr-TR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500174"/>
          <a:ext cx="828680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INTRODUCTION</a:t>
            </a:r>
            <a:endParaRPr lang="tr-TR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42910" y="1714488"/>
          <a:ext cx="77867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4338" name="Picture 2" descr="D:\sundu\ITALYAWORKSHOP2010\sek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4" y="2497639"/>
            <a:ext cx="4362467" cy="22886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1714488"/>
            <a:ext cx="407196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B</a:t>
            </a:r>
            <a:r>
              <a:rPr lang="tr-TR" baseline="-25000" dirty="0" err="1" smtClean="0"/>
              <a:t>c</a:t>
            </a:r>
            <a:r>
              <a:rPr lang="tr-TR" baseline="-25000" dirty="0" smtClean="0"/>
              <a:t> </a:t>
            </a:r>
            <a:r>
              <a:rPr lang="tr-TR" dirty="0" smtClean="0"/>
              <a:t> → X</a:t>
            </a:r>
            <a:r>
              <a:rPr lang="tr-TR" baseline="-25000" dirty="0" smtClean="0"/>
              <a:t>c0 </a:t>
            </a:r>
            <a:r>
              <a:rPr lang="tr-TR" dirty="0" smtClean="0"/>
              <a:t>(X</a:t>
            </a:r>
            <a:r>
              <a:rPr lang="tr-TR" baseline="-25000" dirty="0" smtClean="0"/>
              <a:t>c1,</a:t>
            </a:r>
            <a:r>
              <a:rPr lang="tr-TR" dirty="0" smtClean="0"/>
              <a:t> </a:t>
            </a:r>
            <a:r>
              <a:rPr lang="tr-TR" dirty="0" err="1" smtClean="0"/>
              <a:t>h</a:t>
            </a:r>
            <a:r>
              <a:rPr lang="tr-TR" baseline="-25000" dirty="0" err="1" smtClean="0"/>
              <a:t>c</a:t>
            </a:r>
            <a:r>
              <a:rPr lang="tr-TR" dirty="0" smtClean="0"/>
              <a:t>)l</a:t>
            </a:r>
            <a:r>
              <a:rPr lang="el-GR" dirty="0" smtClean="0"/>
              <a:t>ν</a:t>
            </a:r>
            <a:r>
              <a:rPr lang="tr-TR" dirty="0" smtClean="0"/>
              <a:t> </a:t>
            </a:r>
            <a:r>
              <a:rPr lang="tr-TR" dirty="0" err="1" smtClean="0"/>
              <a:t>transition</a:t>
            </a:r>
            <a:r>
              <a:rPr lang="tr-TR" dirty="0" smtClean="0"/>
              <a:t> at </a:t>
            </a:r>
            <a:r>
              <a:rPr lang="tr-TR" dirty="0" err="1" smtClean="0"/>
              <a:t>tree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baseline="-25000" dirty="0" smtClean="0"/>
              <a:t>  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26310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</a:t>
            </a:r>
            <a:endParaRPr lang="tr-T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286388"/>
            <a:ext cx="5857916" cy="81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3"/>
            <a:ext cx="7215238" cy="648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071670" y="185736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Matrix</a:t>
            </a:r>
            <a:r>
              <a:rPr lang="tr-TR" dirty="0" smtClean="0"/>
              <a:t> </a:t>
            </a:r>
            <a:r>
              <a:rPr lang="tr-TR" dirty="0" err="1" smtClean="0"/>
              <a:t>elements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</a:t>
            </a:r>
            <a:r>
              <a:rPr lang="tr-TR" baseline="-25000" dirty="0" err="1" smtClean="0"/>
              <a:t>c</a:t>
            </a:r>
            <a:r>
              <a:rPr lang="tr-TR" baseline="-25000" dirty="0" smtClean="0"/>
              <a:t> </a:t>
            </a:r>
            <a:r>
              <a:rPr lang="tr-TR" dirty="0" smtClean="0"/>
              <a:t> → X</a:t>
            </a:r>
            <a:r>
              <a:rPr lang="tr-TR" baseline="-25000" dirty="0" smtClean="0"/>
              <a:t>c0 </a:t>
            </a:r>
            <a:r>
              <a:rPr lang="tr-TR" dirty="0" smtClean="0"/>
              <a:t>(X</a:t>
            </a:r>
            <a:r>
              <a:rPr lang="tr-TR" baseline="-25000" dirty="0" smtClean="0"/>
              <a:t>c1,</a:t>
            </a:r>
            <a:r>
              <a:rPr lang="tr-TR" dirty="0" smtClean="0"/>
              <a:t> </a:t>
            </a:r>
            <a:r>
              <a:rPr lang="tr-TR" dirty="0" err="1" smtClean="0"/>
              <a:t>h</a:t>
            </a:r>
            <a:r>
              <a:rPr lang="tr-TR" baseline="-25000" dirty="0" err="1" smtClean="0"/>
              <a:t>c</a:t>
            </a:r>
            <a:r>
              <a:rPr lang="tr-TR" dirty="0" smtClean="0"/>
              <a:t>)l</a:t>
            </a:r>
            <a:r>
              <a:rPr lang="el-GR" dirty="0" smtClean="0"/>
              <a:t>ν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00438"/>
            <a:ext cx="6200775" cy="514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14818"/>
            <a:ext cx="7915275" cy="847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86388"/>
            <a:ext cx="9144000" cy="5994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8358" y="6057921"/>
            <a:ext cx="1790700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6028244"/>
            <a:ext cx="2000264" cy="4725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57158" y="1397000"/>
          <a:ext cx="8001056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072494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dirty="0"/>
              <a:t>In technique language, we start with the main object in QCD sum rules so called the correlation function</a:t>
            </a:r>
            <a:endParaRPr lang="tr-T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8001056" cy="171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357694"/>
            <a:ext cx="1571636" cy="3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14818"/>
            <a:ext cx="24378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000636"/>
            <a:ext cx="1785950" cy="36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5643578"/>
            <a:ext cx="1857388" cy="38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5643578"/>
            <a:ext cx="1928826" cy="37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err="1" smtClean="0"/>
              <a:t>Sum</a:t>
            </a:r>
            <a:r>
              <a:rPr lang="tr-TR" sz="3600" dirty="0" smtClean="0"/>
              <a:t> </a:t>
            </a:r>
            <a:r>
              <a:rPr lang="tr-TR" sz="3600" dirty="0" err="1" smtClean="0"/>
              <a:t>Rules</a:t>
            </a:r>
            <a:r>
              <a:rPr lang="tr-TR" sz="3600" dirty="0" smtClean="0"/>
              <a:t> </a:t>
            </a:r>
            <a:r>
              <a:rPr lang="tr-TR" sz="3600" dirty="0" err="1" smtClean="0"/>
              <a:t>for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</a:t>
            </a:r>
            <a:r>
              <a:rPr lang="tr-TR" sz="3600" baseline="-25000" dirty="0" err="1" smtClean="0"/>
              <a:t>c</a:t>
            </a:r>
            <a:r>
              <a:rPr lang="tr-TR" sz="3600" dirty="0" smtClean="0"/>
              <a:t> → S(AV)l</a:t>
            </a:r>
            <a:r>
              <a:rPr lang="el-GR" sz="3600" dirty="0" smtClean="0"/>
              <a:t>ν</a:t>
            </a:r>
            <a:r>
              <a:rPr lang="tr-TR" sz="3600" dirty="0" smtClean="0"/>
              <a:t> </a:t>
            </a:r>
            <a:r>
              <a:rPr lang="tr-TR" sz="3600" dirty="0" err="1" smtClean="0"/>
              <a:t>transition</a:t>
            </a:r>
            <a:r>
              <a:rPr lang="tr-TR" sz="3600" dirty="0" smtClean="0"/>
              <a:t> form </a:t>
            </a:r>
            <a:r>
              <a:rPr lang="tr-TR" sz="3600" dirty="0" err="1" smtClean="0"/>
              <a:t>factors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643998" cy="11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8929718" cy="9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5720" y="4143381"/>
            <a:ext cx="85011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The vacuum to the </a:t>
            </a:r>
            <a:r>
              <a:rPr lang="en-US" dirty="0" err="1"/>
              <a:t>hadronic</a:t>
            </a:r>
            <a:r>
              <a:rPr lang="en-US" dirty="0"/>
              <a:t> </a:t>
            </a:r>
            <a:r>
              <a:rPr lang="en-US" dirty="0" smtClean="0"/>
              <a:t>state</a:t>
            </a:r>
            <a:r>
              <a:rPr lang="tr-TR" dirty="0" smtClean="0"/>
              <a:t> </a:t>
            </a:r>
            <a:r>
              <a:rPr lang="en-US" dirty="0" smtClean="0"/>
              <a:t>matrix </a:t>
            </a:r>
            <a:r>
              <a:rPr lang="en-US" dirty="0"/>
              <a:t>elements </a:t>
            </a:r>
            <a:r>
              <a:rPr lang="en-US" dirty="0" smtClean="0"/>
              <a:t> </a:t>
            </a:r>
            <a:r>
              <a:rPr lang="en-US" dirty="0"/>
              <a:t>can be parameterized in terms of the </a:t>
            </a:r>
            <a:r>
              <a:rPr lang="en-US" dirty="0" err="1"/>
              <a:t>leptonic</a:t>
            </a:r>
            <a:r>
              <a:rPr lang="en-US" dirty="0"/>
              <a:t> decay constants as</a:t>
            </a:r>
            <a:endParaRPr lang="tr-TR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072074"/>
            <a:ext cx="2609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00636"/>
            <a:ext cx="319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5643578"/>
            <a:ext cx="356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1571612"/>
            <a:ext cx="36433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Phenomenological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side</a:t>
            </a:r>
            <a:r>
              <a:rPr lang="tr-TR" dirty="0" smtClean="0"/>
              <a:t>: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532</Words>
  <Application>Microsoft Office PowerPoint</Application>
  <PresentationFormat>On-screen Show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SEMILEPTONİC BC TO P-WAVE CHARMONIA (XC0 , XC1 , hC) TRANSITION WITHIN  QCD SUM RULES  H.Sundu, K.Azizi, M.Bayar</vt:lpstr>
      <vt:lpstr>CONTENTS</vt:lpstr>
      <vt:lpstr>INTRODUCTION</vt:lpstr>
      <vt:lpstr>INTRODUCTION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Sum Rules for the Bc → S(AV)lν transition form factors </vt:lpstr>
      <vt:lpstr>  Heavy quark effective theory limit of the form factors  </vt:lpstr>
      <vt:lpstr>  Heavy quark effective theory limit of the form factors  </vt:lpstr>
      <vt:lpstr>   Numerical analysis   </vt:lpstr>
      <vt:lpstr>   Numerical analysis   </vt:lpstr>
      <vt:lpstr>   Numerical analysis   </vt:lpstr>
      <vt:lpstr>   Numerical analysis   </vt:lpstr>
      <vt:lpstr>   Numerical analysis   </vt:lpstr>
      <vt:lpstr>   Numerical analysis   </vt:lpstr>
      <vt:lpstr>   Conclusion  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SEMILEPTONİC BC TO P-WAVE CHARMONIA (XC0 , XC1 , hC) TRANSITION WITHIN  QCD SUM RULES</dc:title>
  <dc:creator>neutron</dc:creator>
  <cp:lastModifiedBy>neutron</cp:lastModifiedBy>
  <cp:revision>74</cp:revision>
  <dcterms:created xsi:type="dcterms:W3CDTF">2010-06-09T17:52:24Z</dcterms:created>
  <dcterms:modified xsi:type="dcterms:W3CDTF">2010-06-16T18:45:51Z</dcterms:modified>
</cp:coreProperties>
</file>