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0.xml" ContentType="application/vnd.openxmlformats-officedocument.presentationml.slideLayout+xml"/>
  <Default Extension="gif" ContentType="image/gif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68" r:id="rId3"/>
    <p:sldId id="269" r:id="rId4"/>
    <p:sldId id="270" r:id="rId5"/>
    <p:sldId id="263" r:id="rId6"/>
    <p:sldId id="264" r:id="rId7"/>
    <p:sldId id="258" r:id="rId8"/>
    <p:sldId id="259" r:id="rId9"/>
    <p:sldId id="260" r:id="rId10"/>
    <p:sldId id="261" r:id="rId11"/>
    <p:sldId id="262" r:id="rId12"/>
    <p:sldId id="265" r:id="rId13"/>
    <p:sldId id="266" r:id="rId14"/>
    <p:sldId id="267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03C91-D17C-4831-9B73-E4AFB473EC47}" type="datetimeFigureOut">
              <a:rPr lang="it-IT" smtClean="0"/>
              <a:pPr/>
              <a:t>27/02/2009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5A63B-2D10-428D-98E6-28D9AB29D901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5A63B-2D10-428D-98E6-28D9AB29D901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5A63B-2D10-428D-98E6-28D9AB29D901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.png"/><Relationship Id="rId5" Type="http://schemas.openxmlformats.org/officeDocument/2006/relationships/tags" Target="../tags/tag5.xml"/><Relationship Id="rId10" Type="http://schemas.openxmlformats.org/officeDocument/2006/relationships/image" Target="../media/image6.png"/><Relationship Id="rId4" Type="http://schemas.openxmlformats.org/officeDocument/2006/relationships/tags" Target="../tags/tag4.xm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0.xml"/><Relationship Id="rId7" Type="http://schemas.openxmlformats.org/officeDocument/2006/relationships/image" Target="../media/image14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0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9.gif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5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7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2.png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5" Type="http://schemas.openxmlformats.org/officeDocument/2006/relationships/image" Target="../media/image32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Springs &amp; </a:t>
            </a:r>
            <a:r>
              <a:rPr lang="it-IT" dirty="0" smtClean="0"/>
              <a:t>Antisprings</a:t>
            </a:r>
            <a:br>
              <a:rPr lang="it-IT" dirty="0" smtClean="0"/>
            </a:br>
            <a:r>
              <a:rPr lang="it-IT" sz="2000" dirty="0" smtClean="0"/>
              <a:t> (the monolithic geometric antispring approach)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G. Cella – INFN sez. Pisa</a:t>
            </a:r>
            <a:endParaRPr lang="it-IT" dirty="0"/>
          </a:p>
        </p:txBody>
      </p:sp>
      <p:pic>
        <p:nvPicPr>
          <p:cNvPr id="4" name="Picture 3" descr="Slin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57199"/>
            <a:ext cx="3371850" cy="3522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717550"/>
          </a:xfrm>
        </p:spPr>
        <p:txBody>
          <a:bodyPr/>
          <a:lstStyle/>
          <a:p>
            <a:r>
              <a:rPr lang="it-IT" dirty="0" smtClean="0"/>
              <a:t>Thermal stability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2133600" cy="5270500"/>
          </a:xfrm>
        </p:spPr>
        <p:txBody>
          <a:bodyPr/>
          <a:lstStyle/>
          <a:p>
            <a:r>
              <a:rPr lang="it-IT" dirty="0" smtClean="0"/>
              <a:t>We can define thermal variation coefficients for each quantity of interest.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/>
              <a:t>Tuning is possible, they can be reduced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/>
              <a:t>Tuning can be difficult very near a critical point</a:t>
            </a:r>
            <a:endParaRPr lang="it-I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219200"/>
            <a:ext cx="633716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19200" y="5791200"/>
            <a:ext cx="7331021" cy="70814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Universality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Results are quite robusts: interesting configurations can be obtained with 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/>
              <a:t>a </a:t>
            </a:r>
            <a:r>
              <a:rPr lang="it-IT" dirty="0" smtClean="0"/>
              <a:t>large range of boundary conditions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/>
              <a:t>several different blade profiles</a:t>
            </a:r>
          </a:p>
          <a:p>
            <a:r>
              <a:rPr lang="it-IT" dirty="0" smtClean="0"/>
              <a:t>This freedom can be exploited to optimize the design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/>
              <a:t>minimization of the stress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/>
              <a:t>thermal stability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/>
              <a:t>reduction of nonlinear effects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524000"/>
            <a:ext cx="568904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91200" y="1812410"/>
            <a:ext cx="2925820" cy="32119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170669" y="5334000"/>
            <a:ext cx="2925712" cy="35101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Results: measured transfer function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1981200" cy="4356100"/>
          </a:xfrm>
        </p:spPr>
        <p:txBody>
          <a:bodyPr/>
          <a:lstStyle/>
          <a:p>
            <a:r>
              <a:rPr lang="it-IT" dirty="0" smtClean="0"/>
              <a:t>Measurements shows high frequency features not taken into account in the previous modelization: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/>
              <a:t>Blade inertia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/>
              <a:t>Internal modes</a:t>
            </a:r>
          </a:p>
          <a:p>
            <a:r>
              <a:rPr lang="it-IT" dirty="0" smtClean="0"/>
              <a:t>In the case considered, these are relevant above 10 Hz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143000"/>
            <a:ext cx="6218576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5943600"/>
            <a:ext cx="6756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488950"/>
          </a:xfrm>
        </p:spPr>
        <p:txBody>
          <a:bodyPr/>
          <a:lstStyle/>
          <a:p>
            <a:r>
              <a:rPr lang="it-IT" dirty="0" smtClean="0"/>
              <a:t>Results: two filter chain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762000"/>
            <a:ext cx="8229600" cy="762000"/>
          </a:xfrm>
        </p:spPr>
        <p:txBody>
          <a:bodyPr/>
          <a:lstStyle/>
          <a:p>
            <a:r>
              <a:rPr lang="it-IT" dirty="0" smtClean="0"/>
              <a:t>The behaviour is as expected.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/>
              <a:t>Percussion point effects can be corrected (to some extent)</a:t>
            </a:r>
            <a:endParaRPr lang="it-IT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0"/>
            <a:ext cx="7315200" cy="525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905000"/>
            <a:ext cx="6196506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Connector 10"/>
          <p:cNvCxnSpPr/>
          <p:nvPr/>
        </p:nvCxnSpPr>
        <p:spPr>
          <a:xfrm>
            <a:off x="2743200" y="2971800"/>
            <a:ext cx="2590800" cy="1905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>
            <a:off x="2895600" y="4343400"/>
            <a:ext cx="2057400" cy="14478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488950"/>
          </a:xfrm>
        </p:spPr>
        <p:txBody>
          <a:bodyPr/>
          <a:lstStyle/>
          <a:p>
            <a:r>
              <a:rPr lang="it-IT" sz="2400" dirty="0" smtClean="0"/>
              <a:t>Seismic attenuation: expected behaviour of a chain</a:t>
            </a:r>
            <a:endParaRPr lang="it-IT" sz="24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762000"/>
            <a:ext cx="7467600" cy="5642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5105400"/>
            <a:ext cx="6057900" cy="628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it-IT" dirty="0" smtClean="0"/>
              <a:t>Conclusions</a:t>
            </a:r>
            <a:endParaRPr lang="it-IT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990600"/>
            <a:ext cx="7772400" cy="3657600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MGAS filters are a viable alternative to the magnetic solution</a:t>
            </a:r>
          </a:p>
          <a:p>
            <a:pPr lvl="1"/>
            <a:r>
              <a:rPr lang="it-IT" dirty="0" smtClean="0"/>
              <a:t>Clean design</a:t>
            </a:r>
          </a:p>
          <a:p>
            <a:pPr lvl="1"/>
            <a:r>
              <a:rPr lang="it-IT" dirty="0" smtClean="0"/>
              <a:t>Scalable</a:t>
            </a:r>
          </a:p>
          <a:p>
            <a:pPr lvl="1"/>
            <a:r>
              <a:rPr lang="it-IT" dirty="0" smtClean="0"/>
              <a:t>Good thermal and mechanical stability</a:t>
            </a:r>
          </a:p>
          <a:p>
            <a:r>
              <a:rPr lang="it-IT" dirty="0" smtClean="0"/>
              <a:t>Some applications</a:t>
            </a:r>
          </a:p>
          <a:p>
            <a:pPr lvl="1"/>
            <a:r>
              <a:rPr lang="it-IT" dirty="0" smtClean="0"/>
              <a:t>SAS filters for TAMA</a:t>
            </a:r>
          </a:p>
          <a:p>
            <a:pPr lvl="1"/>
            <a:r>
              <a:rPr lang="it-IT" dirty="0" smtClean="0"/>
              <a:t>Optical bench isolation system in LIGO</a:t>
            </a:r>
          </a:p>
          <a:p>
            <a:pPr lvl="1"/>
            <a:r>
              <a:rPr lang="it-IT" dirty="0" smtClean="0"/>
              <a:t>Accelerometers</a:t>
            </a:r>
          </a:p>
          <a:p>
            <a:r>
              <a:rPr lang="it-IT" dirty="0" smtClean="0"/>
              <a:t>Work is continuing about that in LIGO</a:t>
            </a:r>
          </a:p>
          <a:p>
            <a:pPr>
              <a:buNone/>
            </a:pPr>
            <a:r>
              <a:rPr lang="it-IT" dirty="0" smtClean="0"/>
              <a:t>References: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5429250"/>
            <a:ext cx="5867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6096000"/>
            <a:ext cx="5867400" cy="546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761381"/>
            <a:ext cx="5867399" cy="496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5716" y="4876800"/>
            <a:ext cx="2315884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Seismic attenuation principle</a:t>
            </a:r>
            <a:endParaRPr lang="it-IT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490776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 chain of oscillators</a:t>
            </a:r>
          </a:p>
          <a:p>
            <a:r>
              <a:rPr lang="it-IT" sz="2000" dirty="0" smtClean="0"/>
              <a:t>Horizontal attenuation: a chain of pendula is the natural solution</a:t>
            </a:r>
            <a:endParaRPr lang="it-IT" sz="2000" dirty="0"/>
          </a:p>
        </p:txBody>
      </p:sp>
      <p:pic>
        <p:nvPicPr>
          <p:cNvPr id="26" name="Picture 2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3400" y="2362200"/>
            <a:ext cx="8348101" cy="1333429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9600" y="3962400"/>
            <a:ext cx="1880117" cy="663415"/>
          </a:xfrm>
          <a:prstGeom prst="rect">
            <a:avLst/>
          </a:prstGeom>
          <a:noFill/>
          <a:ln/>
          <a:effectLst/>
        </p:spPr>
      </p:pic>
      <p:pic>
        <p:nvPicPr>
          <p:cNvPr id="37" name="Picture 3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71800" y="4038600"/>
            <a:ext cx="6003656" cy="609565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55750" y="5715000"/>
            <a:ext cx="3777245" cy="587072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67400" y="5715000"/>
            <a:ext cx="2487941" cy="633602"/>
          </a:xfrm>
          <a:prstGeom prst="rect">
            <a:avLst/>
          </a:prstGeom>
          <a:noFill/>
          <a:ln/>
          <a:effectLst/>
        </p:spPr>
      </p:pic>
      <p:sp>
        <p:nvSpPr>
          <p:cNvPr id="11" name="TextBox 10"/>
          <p:cNvSpPr txBox="1"/>
          <p:nvPr/>
        </p:nvSpPr>
        <p:spPr>
          <a:xfrm>
            <a:off x="609600" y="48006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Solving for the transfer function we get, above the resonances, (equal lengts, optimal case)</a:t>
            </a:r>
            <a:endParaRPr lang="it-IT" dirty="0"/>
          </a:p>
        </p:txBody>
      </p:sp>
      <p:sp>
        <p:nvSpPr>
          <p:cNvPr id="13" name="Rectangle 12"/>
          <p:cNvSpPr/>
          <p:nvPr/>
        </p:nvSpPr>
        <p:spPr>
          <a:xfrm>
            <a:off x="4456423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latin typeface="Courier"/>
              </a:rPr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r>
              <a:rPr lang="it-IT" dirty="0" smtClean="0"/>
              <a:t>Vertical attenuation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572000"/>
            <a:ext cx="7772400" cy="1981200"/>
          </a:xfrm>
        </p:spPr>
        <p:txBody>
          <a:bodyPr/>
          <a:lstStyle/>
          <a:p>
            <a:r>
              <a:rPr lang="it-IT" dirty="0" smtClean="0"/>
              <a:t>Same approach?</a:t>
            </a:r>
          </a:p>
          <a:p>
            <a:pPr lvl="1"/>
            <a:r>
              <a:rPr lang="it-IT" dirty="0" smtClean="0"/>
              <a:t>Pendula no more available </a:t>
            </a:r>
          </a:p>
          <a:p>
            <a:pPr lvl="1"/>
            <a:r>
              <a:rPr lang="it-IT" dirty="0" smtClean="0"/>
              <a:t>Springs. But they must substain heavy loads</a:t>
            </a:r>
          </a:p>
          <a:p>
            <a:pPr lvl="1">
              <a:buNone/>
            </a:pPr>
            <a:r>
              <a:rPr lang="it-IT" dirty="0" smtClean="0"/>
              <a:t>How to obtain low resonant frequencies?</a:t>
            </a:r>
            <a:endParaRPr lang="it-IT" dirty="0"/>
          </a:p>
        </p:txBody>
      </p:sp>
      <p:pic>
        <p:nvPicPr>
          <p:cNvPr id="4" name="Picture 3" descr="T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838200"/>
            <a:ext cx="5762625" cy="3533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42815" y="914400"/>
            <a:ext cx="1448169" cy="146246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876800" y="3962400"/>
            <a:ext cx="1668516" cy="256271"/>
          </a:xfrm>
          <a:prstGeom prst="rect">
            <a:avLst/>
          </a:prstGeom>
          <a:noFill/>
          <a:ln/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1752600"/>
            <a:ext cx="234445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Antisprings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2743200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Suppose we find a spring with   </a:t>
            </a:r>
            <a:r>
              <a:rPr lang="it-IT" dirty="0" smtClean="0">
                <a:latin typeface="Consolas"/>
              </a:rPr>
              <a:t>    </a:t>
            </a:r>
            <a:r>
              <a:rPr lang="it-IT" dirty="0" smtClean="0"/>
              <a:t> (which is, an antispring) </a:t>
            </a:r>
          </a:p>
          <a:p>
            <a:r>
              <a:rPr lang="it-IT" dirty="0" smtClean="0"/>
              <a:t>In parallel with a traditional spring with          </a:t>
            </a:r>
            <a:r>
              <a:rPr lang="it-IT" dirty="0" smtClean="0">
                <a:latin typeface="Consolas"/>
              </a:rPr>
              <a:t>we obtain          </a:t>
            </a:r>
            <a:endParaRPr lang="it-IT" baseline="-25000" dirty="0" smtClean="0">
              <a:latin typeface="Consolas"/>
            </a:endParaRPr>
          </a:p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  <a:latin typeface="Consolas"/>
              </a:rPr>
              <a:t>In principle it can be tuned near zero .....</a:t>
            </a: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96000" y="1371600"/>
            <a:ext cx="1066800" cy="314206"/>
          </a:xfrm>
          <a:prstGeom prst="rect">
            <a:avLst/>
          </a:prstGeom>
          <a:noFill/>
          <a:ln/>
          <a:effectLst/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59485" y="2286000"/>
            <a:ext cx="1035428" cy="314393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01474" y="2667000"/>
            <a:ext cx="2008726" cy="314392"/>
          </a:xfrm>
          <a:prstGeom prst="rect">
            <a:avLst/>
          </a:prstGeom>
          <a:noFill/>
          <a:ln/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3733800"/>
            <a:ext cx="3429000" cy="26894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600" y="6096000"/>
            <a:ext cx="4610100" cy="32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990600" y="44958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VIRGO solution, implemented using magnets as antisprings.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762000"/>
          </a:xfrm>
        </p:spPr>
        <p:txBody>
          <a:bodyPr/>
          <a:lstStyle/>
          <a:p>
            <a:r>
              <a:rPr lang="it-IT" dirty="0" smtClean="0"/>
              <a:t>Monolithic Geometric Anti Springs</a:t>
            </a:r>
            <a:endParaRPr lang="it-I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3048000" cy="5270500"/>
          </a:xfrm>
        </p:spPr>
        <p:txBody>
          <a:bodyPr>
            <a:normAutofit/>
          </a:bodyPr>
          <a:lstStyle/>
          <a:p>
            <a:r>
              <a:rPr lang="it-IT" dirty="0" smtClean="0"/>
              <a:t>A different approach: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/>
              <a:t>Use mechanical effects only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Exploit the non linearity of the apparatus to find a “good” working point, which means:</a:t>
            </a:r>
            <a:endParaRPr lang="it-IT" dirty="0"/>
          </a:p>
          <a:p>
            <a:pPr lvl="1">
              <a:buFont typeface="Arial" pitchFamily="34" charset="0"/>
              <a:buChar char="•"/>
            </a:pPr>
            <a:r>
              <a:rPr lang="it-IT" sz="1800" dirty="0" smtClean="0"/>
              <a:t>Low stiffness</a:t>
            </a:r>
          </a:p>
          <a:p>
            <a:pPr lvl="1">
              <a:buFont typeface="Arial" pitchFamily="34" charset="0"/>
              <a:buChar char="•"/>
            </a:pPr>
            <a:r>
              <a:rPr lang="it-IT" sz="1600" dirty="0" smtClean="0"/>
              <a:t>High static force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pPr lvl="1"/>
            <a:endParaRPr lang="it-IT" sz="1800" dirty="0" smtClean="0"/>
          </a:p>
          <a:p>
            <a:pPr lvl="1"/>
            <a:endParaRPr lang="it-IT" sz="1800" dirty="0" smtClean="0"/>
          </a:p>
          <a:p>
            <a:pPr lvl="1"/>
            <a:endParaRPr lang="it-IT" sz="1800" dirty="0" smtClean="0"/>
          </a:p>
          <a:p>
            <a:pPr lvl="1"/>
            <a:endParaRPr lang="it-IT" sz="1800" dirty="0" smtClean="0"/>
          </a:p>
          <a:p>
            <a:pPr lvl="1"/>
            <a:r>
              <a:rPr lang="it-IT" sz="1800" dirty="0" smtClean="0"/>
              <a:t>Is this possible?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10000" y="1219200"/>
            <a:ext cx="5143500" cy="30003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4419600"/>
            <a:ext cx="2667000" cy="2392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 descr="nonlinearspring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3962400"/>
            <a:ext cx="3429000" cy="2190750"/>
          </a:xfrm>
          <a:prstGeom prst="rect">
            <a:avLst/>
          </a:prstGeom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86000" y="4038600"/>
            <a:ext cx="592302" cy="232100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81600" y="5791200"/>
            <a:ext cx="126921" cy="105344"/>
          </a:xfrm>
          <a:prstGeom prst="rect">
            <a:avLst/>
          </a:prstGeom>
          <a:noFill/>
          <a:ln/>
          <a:effectLst/>
        </p:spPr>
      </p:pic>
      <p:sp>
        <p:nvSpPr>
          <p:cNvPr id="13" name="Smiley Face 12"/>
          <p:cNvSpPr/>
          <p:nvPr/>
        </p:nvSpPr>
        <p:spPr>
          <a:xfrm>
            <a:off x="3733800" y="4876800"/>
            <a:ext cx="304800" cy="304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 rot="10800000">
            <a:off x="2209800" y="5257800"/>
            <a:ext cx="16764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352800" y="5181600"/>
            <a:ext cx="990600" cy="2286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&quot;No&quot; Symbol 17"/>
          <p:cNvSpPr/>
          <p:nvPr/>
        </p:nvSpPr>
        <p:spPr>
          <a:xfrm>
            <a:off x="4495800" y="4267200"/>
            <a:ext cx="304800" cy="228600"/>
          </a:xfrm>
          <a:prstGeom prst="noSmoking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9" name="&quot;No&quot; Symbol 18"/>
          <p:cNvSpPr/>
          <p:nvPr/>
        </p:nvSpPr>
        <p:spPr>
          <a:xfrm>
            <a:off x="2895600" y="5638800"/>
            <a:ext cx="304800" cy="228600"/>
          </a:xfrm>
          <a:prstGeom prst="noSmoking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10800000">
            <a:off x="2209800" y="4572000"/>
            <a:ext cx="25908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4419600" y="4343400"/>
            <a:ext cx="762000" cy="4572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743200" y="5791200"/>
            <a:ext cx="990600" cy="30480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0800000">
            <a:off x="2133600" y="5943600"/>
            <a:ext cx="1143000" cy="15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MGAS: low frequency modelization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8077200" cy="11557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Do not take into account inertia effects (low frequency)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/>
              <a:t>Write the energy of the system</a:t>
            </a:r>
          </a:p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smtClean="0"/>
              <a:t>Formally: a pendum (with “time” dependent mass)</a:t>
            </a:r>
            <a:endParaRPr lang="it-IT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743200"/>
            <a:ext cx="4114800" cy="161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8200" y="4648200"/>
            <a:ext cx="4343400" cy="482911"/>
          </a:xfrm>
          <a:prstGeom prst="rect">
            <a:avLst/>
          </a:prstGeom>
          <a:noFill/>
          <a:ln/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2743200"/>
            <a:ext cx="39624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91200" y="5334000"/>
            <a:ext cx="1802485" cy="609600"/>
          </a:xfrm>
          <a:prstGeom prst="rect">
            <a:avLst/>
          </a:prstGeom>
          <a:noFill/>
          <a:ln/>
          <a:effectLst/>
        </p:spPr>
      </p:pic>
      <p:sp>
        <p:nvSpPr>
          <p:cNvPr id="11" name="TextBox 10"/>
          <p:cNvSpPr txBox="1"/>
          <p:nvPr/>
        </p:nvSpPr>
        <p:spPr>
          <a:xfrm>
            <a:off x="4038600" y="61722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Large number of interesting configurations.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Static vertical load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133600" cy="4572000"/>
          </a:xfrm>
        </p:spPr>
        <p:txBody>
          <a:bodyPr/>
          <a:lstStyle/>
          <a:p>
            <a:r>
              <a:rPr lang="it-IT" sz="2400" dirty="0" smtClean="0"/>
              <a:t>Study of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Saddle point: something interesting around there?</a:t>
            </a:r>
          </a:p>
          <a:p>
            <a:endParaRPr lang="it-IT" sz="2400" dirty="0" smtClean="0"/>
          </a:p>
          <a:p>
            <a:r>
              <a:rPr lang="it-IT" sz="2400" dirty="0" smtClean="0"/>
              <a:t>Yes, because</a:t>
            </a:r>
          </a:p>
          <a:p>
            <a:endParaRPr lang="it-IT" sz="2400" dirty="0" smtClean="0"/>
          </a:p>
          <a:p>
            <a:endParaRPr lang="it-IT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895600" y="1524000"/>
            <a:ext cx="6019836" cy="389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5562600"/>
            <a:ext cx="3124200" cy="122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66800" y="1981200"/>
            <a:ext cx="1456545" cy="457200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95400" y="5486400"/>
            <a:ext cx="2871481" cy="104122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641350"/>
          </a:xfrm>
        </p:spPr>
        <p:txBody>
          <a:bodyPr/>
          <a:lstStyle/>
          <a:p>
            <a:r>
              <a:rPr lang="it-IT" dirty="0" smtClean="0"/>
              <a:t>Vertical resonance frequency (I)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990600"/>
            <a:ext cx="2971800" cy="4419600"/>
          </a:xfrm>
        </p:spPr>
        <p:txBody>
          <a:bodyPr>
            <a:normAutofit lnSpcReduction="10000"/>
          </a:bodyPr>
          <a:lstStyle/>
          <a:p>
            <a:r>
              <a:rPr lang="it-IT" sz="2400" dirty="0" smtClean="0"/>
              <a:t>Study of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Resonance frequency goes to zero near a “critical” curve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smtClean="0"/>
              <a:t>Critical curve is a separatrix between a monostable and bistable regime</a:t>
            </a:r>
          </a:p>
          <a:p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23360" y="838199"/>
            <a:ext cx="4815840" cy="592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5410200"/>
            <a:ext cx="3124200" cy="122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71600" y="1524000"/>
            <a:ext cx="1455715" cy="45693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488950"/>
          </a:xfrm>
        </p:spPr>
        <p:txBody>
          <a:bodyPr/>
          <a:lstStyle/>
          <a:p>
            <a:r>
              <a:rPr lang="it-IT" dirty="0" smtClean="0"/>
              <a:t>Vertical resonance frequency (II)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791200" y="838200"/>
            <a:ext cx="3124200" cy="42672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Study of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smtClean="0"/>
              <a:t>A line of “near zero frequency” working points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 </a:t>
            </a:r>
            <a:r>
              <a:rPr lang="it-IT" sz="2400" dirty="0" smtClean="0"/>
              <a:t>Robust configurations near them</a:t>
            </a:r>
            <a:endParaRPr lang="it-IT" sz="2400" dirty="0" smtClean="0"/>
          </a:p>
          <a:p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838200"/>
            <a:ext cx="4876800" cy="595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486400"/>
            <a:ext cx="3124200" cy="122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91200" y="1295400"/>
            <a:ext cx="2912275" cy="1040634"/>
          </a:xfrm>
          <a:prstGeom prst="rect">
            <a:avLst/>
          </a:prstGeom>
          <a:noFill/>
          <a:ln/>
          <a:effectLst/>
        </p:spPr>
      </p:pic>
      <p:cxnSp>
        <p:nvCxnSpPr>
          <p:cNvPr id="11" name="Straight Connector 10"/>
          <p:cNvCxnSpPr/>
          <p:nvPr/>
        </p:nvCxnSpPr>
        <p:spPr>
          <a:xfrm>
            <a:off x="1143000" y="5484812"/>
            <a:ext cx="3886200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1,0}&#10;&#10;\setcounter{equation}{1}&#10;\addtocounter{equation}{-1}&#10;&#10;\[&#10;\left[&#10;\left(      &#10;\begin{array}{ccccccc}&#10;K_0+K_1 &amp; -K_1 &amp; 0 &amp; \vdots  &amp; 0 &amp; 0 \\&#10;-K_1 &amp; K_1+K_2 &amp; 0  &amp; \vdots &amp; 0 &amp; 0 \\&#10; 0 &amp; -K_2 &amp; K_2 + K_3 &amp; \vdots &amp; 0 &amp; 0 \\&#10;\cdots  &amp; \cdots &amp; \cdots &amp;\ddots &amp; \cdots &amp; \cdots \\&#10;0 &amp; 0 &amp; 0 &amp; \cdots &amp; K_{n-1}+K_{n}&amp; -K_{n-1} \\&#10;0 &amp; 0 &amp; 0 &amp; \cdots&amp;  -K_{n-1} &amp; K_n \\&#10;\end{array}&#10;\right)&#10;- \omega^2&#10;\left(      &#10;\begin{array}{cccccc}&#10;m_1&amp; 0 &amp; 0 &amp; \vdots &amp; 0 &amp; 0\\&#10;0 &amp; m_2 &amp; 0 &amp; \vdots &amp; 0 &amp; 0 \\&#10;0 &amp; 0 &amp; m_3 &amp; \vdots &amp; 0 &amp; 0 \\&#10;\cdots &amp; \cdots &amp; \cdots &amp; \ddots&amp; 0&amp; 0 \\&#10;0   &amp; 0  &amp; 0   &amp; 0   &amp; m_{n-1}  &amp; 0 \\&#10;0 &amp; 0 &amp; 0 &amp; 0 &amp; 0 &amp; m_n \\&#10;\end{array}&#10;\right)&#10;\right] &#10;\left(&#10;\begin{array}{c}&#10;x_1 \\&#10;x_2 \\&#10;x_3 \\&#10;\vdots \\&#10;x_{n-1} \\&#10;x_{n}&#10;\end{array}&#10;\right) = K_0&#10;\left(&#10;\begin{array}{c}&#10;x_0 \\&#10;0 \\&#10;0 \\&#10;\vdots \\&#10;0 \\&#10;0&#10;\end{array}&#10;\right)&#10;\] 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01"/>
  <p:tag name="PICTUREFILESIZE" val="9515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1,0}&#10;&#10;\setcounter{equation}{2}&#10;\addtocounter{equation}{-1}&#10;&#10;$K=K_A+K_S$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4"/>
  <p:tag name="PICTUREFILESIZE" val="344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2}&#10;\addtocounter{equation}{-1}&#10;&#10;$-F(x)$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8"/>
  <p:tag name="PICTUREFILESIZE" val="233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2}&#10;\addtocounter{equation}{-1}&#10;&#10;$x$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"/>
  <p:tag name="PICTUREFILESIZE" val="8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color[rgb]{1,1,0}&#10;&#10;\setcounter{equation}{1}&#10;\addtocounter{equation}{-1}&#10;&#10;\[&#10;U=&#10;\frac{EI(0)}{L}&#10;\int_0^1 \left\{&#10;\frac{1}{2\gamma(\xi)} \left[  \frac{d\theta(\xi)}{d\xi} \right]^2 - G_x \cos \theta(\xi)-G_y \sin \theta(\xi)&#10;\right\} d\xi&#10;\]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79"/>
  <p:tag name="PICTUREFILESIZE" val="2719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color[rgb]{1,1,0}&#10;&#10;\setcounter{equation}{1}&#10;\addtocounter{equation}{-1}&#10;&#10;\[&#10;G_i = \frac{12 L^2}{Ed^3 w(0)} F_i&#10;\]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4"/>
  <p:tag name="PICTUREFILESIZE" val="835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color[rgb]{1,1,0}&#10;&#10;\setcounter{equation}{1}&#10;\addtocounter{equation}{-1}&#10;&#10;\[&#10;G_y(x,y)&#10;\]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5"/>
  <p:tag name="PICTUREFILESIZE" val="370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color[rgb]{1,1,0}&#10;&#10;\setcounter{equation}{1}&#10;\addtocounter{equation}{-1}&#10;&#10;\[&#10;\omega_y^2 = \frac{g}{L} \frac{1}{G_y} \frac{\partial G_y}{\partial y}&#10;\]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69"/>
  <p:tag name="PICTUREFILESIZE" val="890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color[rgb]{1,1,0}&#10;&#10;\setcounter{equation}{1}&#10;\addtocounter{equation}{-1}&#10;&#10;\[&#10;x(G_y,y)&#10;\]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5"/>
  <p:tag name="PICTUREFILESIZE" val="370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color[rgb]{1,1,0}&#10;&#10;\setcounter{equation}{1}&#10;\addtocounter{equation}{-1}&#10;&#10;\[&#10;x\left(&#10;G_y^{-1}\frac{\partial G_y}{\partial y},y&#10;\right)&#10;\]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0"/>
  <p:tag name="PICTUREFILESIZE" val="929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color[rgb]{1,1,0}&#10;&#10;\setcounter{equation}{1}&#10;\addtocounter{equation}{-1}&#10;&#10;\[&#10;\alpha_\omega = \frac{1}{\omega_y} \frac{d\omega_y}{dT} = &#10;\left[&#10;x\alpha_x \omega_y^{-1} \left( \frac{\partial \omega_y}{\partial x} \right)&#10;+ G_y \alpha_G \omega_y^{-1} \left( \frac{\partial \omega_y}{\partial y} \right)&#10;-\alpha&#10;\right]&#10;\]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259"/>
  <p:tag name="PICTUREFILESIZE" val="2254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1,0}&#10;&#10;\setcounter{equation}{1}&#10;\addtocounter{equation}{-1}&#10;&#10;\[&#10;K_i = \frac{g}{\ell_{i+1}} \sum_{k=i+1}^{n} m_k&#10;\]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85"/>
  <p:tag name="PICTUREFILESIZE" val="937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color[rgb]{0,0,1}&#10;&#10;\setcounter{equation}{1}&#10;\addtocounter{equation}{-1}&#10;&#10;$&#10;1-x^\star\left(\theta_1,\theta_2\right)&#10;$ (dashed)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0"/>
  <p:tag name="PICTUREFILESIZE" val="672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color[rgb]{0,0,1}&#10;&#10;\setcounter{equation}{1}&#10;\addtocounter{equation}{-1}&#10;&#10;$&#10;G_y^*(\theta_1,\theta_2)&#10;$ (continuous)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0"/>
  <p:tag name="PICTUREFILESIZE" val="75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1,0}&#10;&#10;\setcounter{equation}{1}&#10;\addtocounter{equation}{-1}&#10;&#10;\[&#10; x_n = -\frac{K_0}{\omega^2} x_0 \left[ \left( M-\frac{1}{\omega^2} K \right)^{-1} \right]_{n0}&#10;= -\frac{K_0}{\omega^2} x_0&#10;\left[ M^{-1}&#10;\sum_{k=0}^{\infty}  \left(  \frac{1}{\omega^{2}} KM^{-1} \right)^k&#10;\right]_{n,0}&#10;\] 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25"/>
  <p:tag name="PICTUREFILESIZE" val="270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1,0}&#10;&#10;\setcounter{equation}{1}&#10;\addtocounter{equation}{-1}&#10;&#10;\[&#10; x_n = (-1)^{n} \left( \frac{\omega_c}{\omega} \right)^{2n} x_0&#10; + O\left(  \frac{1}{\omega^{2n+2}} \right)&#10;\]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61"/>
  <p:tag name="PICTUREFILESIZE" val="1356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1,0}&#10;&#10;\setcounter{equation}{1}&#10;\addtocounter{equation}{-1}&#10;&#10;\[&#10;\omega_c^2 = \frac{n g}{L} \frac{\prod_{k=1}^{n} \sum_{p=k}^{n} m_p}{\prod_{k=1}^{n} m_k} &#10;\]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06"/>
  <p:tag name="PICTUREFILESIZE" val="1183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\mbox{Transfer Function}$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79"/>
  <p:tag name="PICTUREFILESIZE" val="422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0,0,0}&#10;&#10;\setcounter{equation}{1}&#10;\addtocounter{equation}{-1}&#10;&#10;$f$ (in $\frac{1}{2\pi} \sqrt{g/L}$ units)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91"/>
  <p:tag name="PICTUREFILESIZE" val="667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1,0}&#10;&#10;\setcounter{equation}{2}&#10;\addtocounter{equation}{-1}&#10;&#10;$K_A&lt;0$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4"/>
  <p:tag name="PICTUREFILESIZE" val="253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amsmath,amssymb]{article}&#10;\usepackage[usenames]{color}&#10;&#10;\pagestyle{empty}&#10;\begin{document}&#10;\pagecolor[rgb]{1,1,1}%&#10;\color[rgb]{1,1,0}&#10;&#10;\setcounter{equation}{2}&#10;\addtocounter{equation}{-1}&#10;&#10;$K_S&gt;0$&#10;&#10;\end{document}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3"/>
  <p:tag name="PICTUREFILESIZE" val="271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C8E0D8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8E0D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448</TotalTime>
  <Words>457</Words>
  <Application>Microsoft Office PowerPoint</Application>
  <PresentationFormat>On-screen Show (4:3)</PresentationFormat>
  <Paragraphs>87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Metro</vt:lpstr>
      <vt:lpstr>Springs &amp; Antisprings  (the monolithic geometric antispring approach)</vt:lpstr>
      <vt:lpstr>Seismic attenuation principle</vt:lpstr>
      <vt:lpstr>Vertical attenuation</vt:lpstr>
      <vt:lpstr>Antisprings</vt:lpstr>
      <vt:lpstr>Monolithic Geometric Anti Springs</vt:lpstr>
      <vt:lpstr>MGAS: low frequency modelization</vt:lpstr>
      <vt:lpstr>Static vertical load</vt:lpstr>
      <vt:lpstr>Vertical resonance frequency (I)</vt:lpstr>
      <vt:lpstr>Vertical resonance frequency (II)</vt:lpstr>
      <vt:lpstr>Thermal stability</vt:lpstr>
      <vt:lpstr>Universality</vt:lpstr>
      <vt:lpstr>Results: measured transfer function</vt:lpstr>
      <vt:lpstr>Results: two filter chain</vt:lpstr>
      <vt:lpstr>Seismic attenuation: expected behaviour of a chain</vt:lpstr>
      <vt:lpstr>Conclusions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Springs &amp; Antisprings</dc:title>
  <dc:creator/>
  <cp:lastModifiedBy>Giancarlo Cella</cp:lastModifiedBy>
  <cp:revision>49</cp:revision>
  <dcterms:created xsi:type="dcterms:W3CDTF">2006-08-16T00:00:00Z</dcterms:created>
  <dcterms:modified xsi:type="dcterms:W3CDTF">2009-02-27T14:16:49Z</dcterms:modified>
</cp:coreProperties>
</file>