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7" r:id="rId22"/>
    <p:sldId id="275" r:id="rId23"/>
    <p:sldId id="278" r:id="rId24"/>
    <p:sldId id="279" r:id="rId25"/>
    <p:sldId id="282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7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98" y="-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209DB-FDA4-419E-ABE7-0EC890E93E77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6EE1-4B93-4BDC-AD24-4436B689A1A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7414-D29A-4188-BDA1-007C245A5C94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367C-9FD7-4F57-82CC-10DD14370B8C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DFFA-A091-46E7-9C43-212FB77DC302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3CC4-C7AD-4E28-AC4F-4EB7405FB3CB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DD8B-E2FE-4A49-AAAB-879499B1F8AE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F081-50E1-4E20-89ED-5047FF4199C9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C09B-3BAD-4C3C-8D11-2238EB2AF026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0B9-A884-42B9-B55D-0431C3968F11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F01-EC59-41EA-98ED-8162D18FF7E0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1F6F-8B96-4EDF-BD6F-181BDB66C57F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5774-F44C-4F27-8300-78D17DDFA990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EADFFA-A091-46E7-9C43-212FB77DC302}" type="datetime1">
              <a:rPr lang="en-US" smtClean="0"/>
              <a:pPr/>
              <a:t>2/23/2009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C564A8-B1AC-4C53-A751-B226040927D8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Suspension Thermal </a:t>
            </a:r>
            <a:r>
              <a:rPr lang="en-US" dirty="0" smtClean="0"/>
              <a:t>Noise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Michele Punturo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84274"/>
            <a:ext cx="8229600" cy="952472"/>
          </a:xfrm>
        </p:spPr>
        <p:txBody>
          <a:bodyPr/>
          <a:lstStyle/>
          <a:p>
            <a:r>
              <a:rPr lang="en-US" dirty="0" smtClean="0"/>
              <a:t>Explicit computation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58983"/>
            <a:ext cx="8229600" cy="749297"/>
          </a:xfrm>
        </p:spPr>
        <p:txBody>
          <a:bodyPr/>
          <a:lstStyle/>
          <a:p>
            <a:r>
              <a:rPr lang="en-US" dirty="0" smtClean="0"/>
              <a:t>If the term &lt;x&gt;</a:t>
            </a:r>
            <a:r>
              <a:rPr lang="en-US" baseline="-25000" dirty="0" smtClean="0"/>
              <a:t>11</a:t>
            </a:r>
            <a:r>
              <a:rPr lang="en-US" dirty="0" smtClean="0"/>
              <a:t> is explicitly computed: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5720" y="2708280"/>
          <a:ext cx="8429684" cy="649530"/>
        </p:xfrm>
        <a:graphic>
          <a:graphicData uri="http://schemas.openxmlformats.org/presentationml/2006/ole">
            <p:oleObj spid="_x0000_s7170" name="Equation" r:id="rId3" imgW="6286320" imgH="482400" progId="Equation.3">
              <p:embed/>
            </p:oleObj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428596" y="3387743"/>
            <a:ext cx="8229600" cy="74929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compared with a simple pendulum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014663" y="4065596"/>
          <a:ext cx="2827337" cy="649288"/>
        </p:xfrm>
        <a:graphic>
          <a:graphicData uri="http://schemas.openxmlformats.org/presentationml/2006/ole">
            <p:oleObj spid="_x0000_s7171" name="Equation" r:id="rId4" imgW="21081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29025"/>
            <a:ext cx="59340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524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dissipation is introduced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928670"/>
            <a:ext cx="8229600" cy="642942"/>
          </a:xfrm>
        </p:spPr>
        <p:txBody>
          <a:bodyPr/>
          <a:lstStyle/>
          <a:p>
            <a:r>
              <a:rPr lang="en-US" dirty="0" smtClean="0"/>
              <a:t>Fused silica suspension wires: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42844" y="1500174"/>
          <a:ext cx="4211958" cy="623882"/>
        </p:xfrm>
        <a:graphic>
          <a:graphicData uri="http://schemas.openxmlformats.org/presentationml/2006/ole">
            <p:oleObj spid="_x0000_s26626" name="Equation" r:id="rId4" imgW="1638000" imgH="2412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429520" y="1357298"/>
          <a:ext cx="1633537" cy="623887"/>
        </p:xfrm>
        <a:graphic>
          <a:graphicData uri="http://schemas.openxmlformats.org/presentationml/2006/ole">
            <p:oleObj spid="_x0000_s26627" name="Equation" r:id="rId5" imgW="634680" imgH="24120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000657" y="2071685"/>
          <a:ext cx="4071937" cy="985837"/>
        </p:xfrm>
        <a:graphic>
          <a:graphicData uri="http://schemas.openxmlformats.org/presentationml/2006/ole">
            <p:oleObj spid="_x0000_s26628" name="Equation" r:id="rId6" imgW="1790640" imgH="431640" progId="Equation.3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401603" y="3071810"/>
            <a:ext cx="46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A.M. </a:t>
            </a:r>
            <a:r>
              <a:rPr lang="en-US" dirty="0" err="1" smtClean="0"/>
              <a:t>Gretarsson</a:t>
            </a:r>
            <a:r>
              <a:rPr lang="en-US" dirty="0" smtClean="0"/>
              <a:t> et al, PLA 270 (2000), 108-114</a:t>
            </a:r>
            <a:endParaRPr lang="en-US" dirty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714876" y="3500439"/>
          <a:ext cx="4310058" cy="972742"/>
        </p:xfrm>
        <a:graphic>
          <a:graphicData uri="http://schemas.openxmlformats.org/presentationml/2006/ole">
            <p:oleObj spid="_x0000_s26629" name="Equation" r:id="rId7" imgW="2145960" imgH="48240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072198" y="4643446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Cagnoli G and </a:t>
            </a:r>
            <a:r>
              <a:rPr lang="en-US" dirty="0" err="1" smtClean="0"/>
              <a:t>Willems</a:t>
            </a:r>
            <a:r>
              <a:rPr lang="en-US" dirty="0" smtClean="0"/>
              <a:t> P A Phys. Rev. </a:t>
            </a:r>
            <a:r>
              <a:rPr lang="en-US" dirty="0" smtClean="0"/>
              <a:t>B, 65, 17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71604" y="5857892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Mirror FS suspension wire (r=200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8728" y="3929066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RM steel suspension wire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(r=300 </a:t>
            </a:r>
            <a:r>
              <a:rPr lang="en-US" dirty="0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6"/>
                </a:solidFill>
              </a:rPr>
              <a:t>m)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23898"/>
          </a:xfrm>
        </p:spPr>
        <p:txBody>
          <a:bodyPr/>
          <a:lstStyle/>
          <a:p>
            <a:r>
              <a:rPr lang="en-US" dirty="0" smtClean="0"/>
              <a:t>Dilution factor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677859"/>
          </a:xfrm>
        </p:spPr>
        <p:txBody>
          <a:bodyPr/>
          <a:lstStyle/>
          <a:p>
            <a:r>
              <a:rPr lang="en-US" dirty="0" smtClean="0"/>
              <a:t>Losses only in the elastic force: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643042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adVirgo</a:t>
            </a:r>
            <a:r>
              <a:rPr lang="en-US" dirty="0" smtClean="0"/>
              <a:t> and ET thermal noise meeting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42976" y="1571612"/>
          <a:ext cx="4505325" cy="695325"/>
        </p:xfrm>
        <a:graphic>
          <a:graphicData uri="http://schemas.openxmlformats.org/presentationml/2006/ole">
            <p:oleObj spid="_x0000_s27650" name="Equation" r:id="rId3" imgW="1981080" imgH="304560" progId="Equation.3">
              <p:embed/>
            </p:oleObj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71406" y="2285992"/>
            <a:ext cx="8229600" cy="1500198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we do it also for the RM wires?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/>
              <a:t>th</a:t>
            </a:r>
            <a:r>
              <a:rPr lang="en-US" sz="2400" dirty="0" smtClean="0"/>
              <a:t>(max)~10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, Dilution factor ~ 200, but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=10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(G. Cagnoli et al, RSI,  71 (5), 2206)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7072330" y="571480"/>
          <a:ext cx="1795458" cy="1933941"/>
        </p:xfrm>
        <a:graphic>
          <a:graphicData uri="http://schemas.openxmlformats.org/presentationml/2006/ole">
            <p:oleObj spid="_x0000_s27651" name="Equation" r:id="rId4" imgW="1041120" imgH="1117440" progId="Equation.3">
              <p:embed/>
            </p:oleObj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44932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-14262" y="3571876"/>
            <a:ext cx="4657700" cy="2786058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conservative, we consider Q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RM</a:t>
            </a:r>
            <a:r>
              <a:rPr lang="en-US" sz="2400" dirty="0" smtClean="0"/>
              <a:t>=10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4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any frequency dependence of the losses for the RM can be neglected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00088"/>
          </a:xfrm>
        </p:spPr>
        <p:txBody>
          <a:bodyPr/>
          <a:lstStyle/>
          <a:p>
            <a:r>
              <a:rPr lang="en-US" dirty="0" smtClean="0"/>
              <a:t>Payload thermal noise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181" y="990605"/>
            <a:ext cx="5864471" cy="579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 rot="16200000">
            <a:off x="2397482" y="210305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m/</a:t>
            </a:r>
            <a:r>
              <a:rPr lang="en-US" dirty="0" err="1" smtClean="0">
                <a:solidFill>
                  <a:schemeClr val="bg1"/>
                </a:solidFill>
              </a:rPr>
              <a:t>sqrt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hz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2582898">
            <a:off x="5325691" y="385686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Payload thermal noise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1743848">
            <a:off x="5008850" y="506727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Pendulum thermal noise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00034" y="1214422"/>
          <a:ext cx="1436688" cy="1247775"/>
        </p:xfrm>
        <a:graphic>
          <a:graphicData uri="http://schemas.openxmlformats.org/presentationml/2006/ole">
            <p:oleObj spid="_x0000_s28675" name="Equation" r:id="rId4" imgW="5587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the Marionette losses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000924" cy="5812958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48"/>
          </a:xfrm>
        </p:spPr>
        <p:txBody>
          <a:bodyPr/>
          <a:lstStyle/>
          <a:p>
            <a:r>
              <a:rPr lang="en-US" dirty="0" smtClean="0"/>
              <a:t>Effect of the RM losses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517" y="1000108"/>
            <a:ext cx="7055069" cy="5857916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42886" y="214290"/>
            <a:ext cx="8543956" cy="681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 of the Mirror suspension losses</a:t>
            </a:r>
            <a:endParaRPr lang="en-US" sz="36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2844" y="1000108"/>
            <a:ext cx="8643998" cy="1928826"/>
          </a:xfrm>
        </p:spPr>
        <p:txBody>
          <a:bodyPr/>
          <a:lstStyle/>
          <a:p>
            <a:r>
              <a:rPr lang="en-US" dirty="0" err="1" smtClean="0"/>
              <a:t>Thermoelastic</a:t>
            </a:r>
            <a:r>
              <a:rPr lang="en-US" dirty="0" smtClean="0"/>
              <a:t> effect is by far the dominant component with r=300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thermoelastic</a:t>
            </a:r>
            <a:r>
              <a:rPr lang="en-US" dirty="0" smtClean="0"/>
              <a:t> effect is minimized if r~400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3571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6810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…Effect </a:t>
            </a:r>
            <a:r>
              <a:rPr lang="en-US" sz="3600" dirty="0" smtClean="0"/>
              <a:t>of the Mirror suspension losses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85860"/>
            <a:ext cx="2714612" cy="4857784"/>
          </a:xfrm>
        </p:spPr>
        <p:txBody>
          <a:bodyPr>
            <a:normAutofit/>
          </a:bodyPr>
          <a:lstStyle/>
          <a:p>
            <a:r>
              <a:rPr lang="en-US" dirty="0" smtClean="0"/>
              <a:t>Simple pendulum noise benefits of this new selection, but the payload thermal noise is totally insensitive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8736" y="1000108"/>
            <a:ext cx="6485296" cy="5384826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752460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928670"/>
            <a:ext cx="3000396" cy="30718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benefit of the improvements in thermal noise, we need to optimize the losses both on the RM and on the Marionette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177" y="989444"/>
            <a:ext cx="6139855" cy="5095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71406" y="3857628"/>
            <a:ext cx="3000396" cy="2643206"/>
          </a:xfrm>
          <a:prstGeom prst="rect">
            <a:avLst/>
          </a:prstGeom>
        </p:spPr>
        <p:txBody>
          <a:bodyPr vert="horz" lIns="91440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we sure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to search for the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minumum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thermoelastic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good strategy, anyhow?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52460"/>
          </a:xfrm>
        </p:spPr>
        <p:txBody>
          <a:bodyPr/>
          <a:lstStyle/>
          <a:p>
            <a:r>
              <a:rPr lang="en-US" dirty="0" smtClean="0"/>
              <a:t>Vertical Fluctuations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071546"/>
            <a:ext cx="8643998" cy="10001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formalism adopted for the pendulum modes works equally for the vertical fluctuation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3571900" cy="100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181502" y="1928802"/>
          <a:ext cx="4672998" cy="1571636"/>
        </p:xfrm>
        <a:graphic>
          <a:graphicData uri="http://schemas.openxmlformats.org/presentationml/2006/ole">
            <p:oleObj spid="_x0000_s34818" name="Equation" r:id="rId4" imgW="3848040" imgH="129528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42844" y="3000372"/>
          <a:ext cx="2118927" cy="500066"/>
        </p:xfrm>
        <a:graphic>
          <a:graphicData uri="http://schemas.openxmlformats.org/presentationml/2006/ole">
            <p:oleObj spid="_x0000_s34819" name="Equation" r:id="rId5" imgW="1079280" imgH="2538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425697" y="3000372"/>
          <a:ext cx="1646237" cy="474663"/>
        </p:xfrm>
        <a:graphic>
          <a:graphicData uri="http://schemas.openxmlformats.org/presentationml/2006/ole">
            <p:oleObj spid="_x0000_s34820" name="Equation" r:id="rId6" imgW="838080" imgH="24120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42844" y="3597897"/>
          <a:ext cx="4036517" cy="1617053"/>
        </p:xfrm>
        <a:graphic>
          <a:graphicData uri="http://schemas.openxmlformats.org/presentationml/2006/ole">
            <p:oleObj spid="_x0000_s34822" name="Equation" r:id="rId7" imgW="2666880" imgH="106668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286248" y="3643314"/>
          <a:ext cx="1720850" cy="774700"/>
        </p:xfrm>
        <a:graphic>
          <a:graphicData uri="http://schemas.openxmlformats.org/presentationml/2006/ole">
            <p:oleObj spid="_x0000_s34823" name="Equation" r:id="rId8" imgW="876240" imgH="39348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938213" y="5357826"/>
          <a:ext cx="7581900" cy="1041400"/>
        </p:xfrm>
        <a:graphic>
          <a:graphicData uri="http://schemas.openxmlformats.org/presentationml/2006/ole">
            <p:oleObj spid="_x0000_s34824" name="Equation" r:id="rId9" imgW="2869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Adv LIGO Proposal Stuff\A0_fullpendulum_no h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9" y="4429132"/>
            <a:ext cx="323849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8" y="0"/>
            <a:ext cx="9001156" cy="10001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Suspension thermal noise in GWINC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500174"/>
            <a:ext cx="8858312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the advanced Virgo current modeling the suspension wires have a ribbon geometry (GWINC heritage)</a:t>
            </a:r>
          </a:p>
          <a:p>
            <a:r>
              <a:rPr lang="en-US" dirty="0" smtClean="0"/>
              <a:t>We need to use the cylindrical geometry (implemented in GWINC)</a:t>
            </a:r>
          </a:p>
          <a:p>
            <a:r>
              <a:rPr lang="en-US" dirty="0" smtClean="0"/>
              <a:t>In the Virgo sensitivity curve the suspension thermal noise is modeled by a single pendulum stage</a:t>
            </a:r>
          </a:p>
          <a:p>
            <a:r>
              <a:rPr lang="en-US" dirty="0" smtClean="0"/>
              <a:t>In advanced (and ET) we need to model all the last stage</a:t>
            </a:r>
          </a:p>
          <a:p>
            <a:r>
              <a:rPr lang="en-US" dirty="0" smtClean="0"/>
              <a:t>GWINC implements it, but for a different geometry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66774"/>
          </a:xfrm>
        </p:spPr>
        <p:txBody>
          <a:bodyPr/>
          <a:lstStyle/>
          <a:p>
            <a:r>
              <a:rPr lang="en-US" dirty="0" smtClean="0"/>
              <a:t>Vertical frequencies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7"/>
            <a:ext cx="8472518" cy="8572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Mirror (1) and RM (2) natural vertical frequencies are easy to compute: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643174" y="2428868"/>
          <a:ext cx="3429024" cy="1124825"/>
        </p:xfrm>
        <a:graphic>
          <a:graphicData uri="http://schemas.openxmlformats.org/presentationml/2006/ole">
            <p:oleObj spid="_x0000_s36866" name="Equation" r:id="rId3" imgW="1473120" imgH="482400" progId="Equation.3">
              <p:embed/>
            </p:oleObj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142844" y="3857628"/>
            <a:ext cx="8715436" cy="1643074"/>
          </a:xfrm>
          <a:prstGeom prst="rect">
            <a:avLst/>
          </a:prstGeom>
        </p:spPr>
        <p:txBody>
          <a:bodyPr vert="horz" lIns="91440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elastic constant of the marionette suspension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is, instead, dominated by the magnetic anti-spring compliance. </a:t>
            </a:r>
            <a:r>
              <a:rPr lang="en-US" sz="3000" dirty="0" smtClean="0"/>
              <a:t>To evaluate it a natural frequency of  0.4Hz is </a:t>
            </a:r>
            <a:r>
              <a:rPr lang="en-US" sz="3000" dirty="0" err="1" smtClean="0"/>
              <a:t>hypotized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23898"/>
          </a:xfrm>
        </p:spPr>
        <p:txBody>
          <a:bodyPr/>
          <a:lstStyle/>
          <a:p>
            <a:r>
              <a:rPr lang="en-US" dirty="0" smtClean="0"/>
              <a:t>Dissipations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000108"/>
            <a:ext cx="8215370" cy="5080015"/>
          </a:xfrm>
        </p:spPr>
        <p:txBody>
          <a:bodyPr/>
          <a:lstStyle/>
          <a:p>
            <a:r>
              <a:rPr lang="en-US" dirty="0" smtClean="0"/>
              <a:t>Dilution Factor don’t help the vertical mode</a:t>
            </a:r>
          </a:p>
          <a:p>
            <a:r>
              <a:rPr lang="en-US" dirty="0" smtClean="0"/>
              <a:t>The dissipation component in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3</a:t>
            </a:r>
            <a:r>
              <a:rPr lang="en-US" dirty="0" smtClean="0"/>
              <a:t> could be huge (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/>
              <a:t>-10</a:t>
            </a:r>
            <a:r>
              <a:rPr lang="en-US" baseline="30000" dirty="0" smtClean="0"/>
              <a:t>-1</a:t>
            </a:r>
            <a:r>
              <a:rPr lang="en-US" dirty="0" smtClean="0"/>
              <a:t>) because of the magnetic suspension and the so-called junction box</a:t>
            </a:r>
          </a:p>
          <a:p>
            <a:r>
              <a:rPr lang="en-US" dirty="0" smtClean="0"/>
              <a:t>The dissipation component in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could be </a:t>
            </a:r>
            <a:r>
              <a:rPr lang="en-US" dirty="0" smtClean="0"/>
              <a:t>large (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/>
              <a:t>-10</a:t>
            </a:r>
            <a:r>
              <a:rPr lang="en-US" baseline="30000" dirty="0" smtClean="0"/>
              <a:t>-2</a:t>
            </a:r>
            <a:r>
              <a:rPr lang="en-US" dirty="0" smtClean="0"/>
              <a:t>) </a:t>
            </a:r>
            <a:r>
              <a:rPr lang="en-US" dirty="0" smtClean="0"/>
              <a:t>because of the </a:t>
            </a:r>
            <a:r>
              <a:rPr lang="en-US" dirty="0" smtClean="0"/>
              <a:t>friction between the wires and the RM grows</a:t>
            </a:r>
          </a:p>
          <a:p>
            <a:r>
              <a:rPr lang="en-US" dirty="0" smtClean="0"/>
              <a:t>These numbers are (in some sense) confirmed by the Q measured by P. Ruggi in the Virgo payload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7648"/>
            <a:ext cx="8229600" cy="8238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Horizontal-to-Vertical coupling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000240"/>
            <a:ext cx="8472518" cy="642942"/>
          </a:xfrm>
        </p:spPr>
        <p:txBody>
          <a:bodyPr/>
          <a:lstStyle/>
          <a:p>
            <a:r>
              <a:rPr lang="en-US" dirty="0" smtClean="0"/>
              <a:t>Earth Radius limit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786182" y="1643049"/>
          <a:ext cx="3355973" cy="713912"/>
        </p:xfrm>
        <a:graphic>
          <a:graphicData uri="http://schemas.openxmlformats.org/presentationml/2006/ole">
            <p:oleObj spid="_x0000_s35842" name="Equation" r:id="rId3" imgW="1854000" imgH="393480" progId="Equation.3">
              <p:embed/>
            </p:oleObj>
          </a:graphicData>
        </a:graphic>
      </p:graphicFrame>
      <p:sp>
        <p:nvSpPr>
          <p:cNvPr id="8" name="Segnaposto contenuto 2"/>
          <p:cNvSpPr txBox="1">
            <a:spLocks/>
          </p:cNvSpPr>
          <p:nvPr/>
        </p:nvSpPr>
        <p:spPr>
          <a:xfrm>
            <a:off x="214282" y="3000372"/>
            <a:ext cx="8472518" cy="642942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value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18038" y="2854325"/>
          <a:ext cx="1319212" cy="558800"/>
        </p:xfrm>
        <a:graphic>
          <a:graphicData uri="http://schemas.openxmlformats.org/presentationml/2006/ole">
            <p:oleObj spid="_x0000_s35843" name="Equation" r:id="rId4" imgW="571320" imgH="241200" progId="Equation.3">
              <p:embed/>
            </p:oleObj>
          </a:graphicData>
        </a:graphic>
      </p:graphicFrame>
      <p:sp>
        <p:nvSpPr>
          <p:cNvPr id="10" name="Segnaposto contenuto 2"/>
          <p:cNvSpPr txBox="1">
            <a:spLocks/>
          </p:cNvSpPr>
          <p:nvPr/>
        </p:nvSpPr>
        <p:spPr>
          <a:xfrm>
            <a:off x="214282" y="4000504"/>
            <a:ext cx="8472518" cy="642942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normal value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4618038" y="3854457"/>
          <a:ext cx="1319212" cy="558800"/>
        </p:xfrm>
        <a:graphic>
          <a:graphicData uri="http://schemas.openxmlformats.org/presentationml/2006/ole">
            <p:oleObj spid="_x0000_s35844" name="Equation" r:id="rId5" imgW="571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8387" y="785794"/>
            <a:ext cx="5725613" cy="56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810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Total suspension thermal noise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2400288" cy="642942"/>
          </a:xfrm>
        </p:spPr>
        <p:txBody>
          <a:bodyPr/>
          <a:lstStyle/>
          <a:p>
            <a:r>
              <a:rPr lang="en-US" dirty="0" smtClean="0"/>
              <a:t>Parameters: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4915" y="1928813"/>
          <a:ext cx="3108325" cy="2235200"/>
        </p:xfrm>
        <a:graphic>
          <a:graphicData uri="http://schemas.openxmlformats.org/presentationml/2006/ole">
            <p:oleObj spid="_x0000_s37891" name="Equation" r:id="rId4" imgW="1346040" imgH="965160" progId="Equation.3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 rot="2201789">
            <a:off x="5237358" y="3539349"/>
            <a:ext cx="98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Vertical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2474180">
            <a:off x="5539645" y="334001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B737"/>
                </a:solidFill>
              </a:rPr>
              <a:t>Simple pendulum</a:t>
            </a:r>
            <a:endParaRPr lang="en-US" dirty="0">
              <a:solidFill>
                <a:srgbClr val="09B737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2801715">
            <a:off x="6346510" y="30658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Payload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85860"/>
            <a:ext cx="52197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mirror suspension wire </a:t>
            </a:r>
            <a:r>
              <a:rPr lang="en-US" sz="3600" dirty="0" err="1" smtClean="0"/>
              <a:t>tickness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3636" y="1785926"/>
            <a:ext cx="2543164" cy="67785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=300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285861"/>
            <a:ext cx="5225579" cy="51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2428860" y="1785926"/>
            <a:ext cx="2543164" cy="677859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=400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5857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GWINC – </a:t>
            </a:r>
            <a:r>
              <a:rPr lang="en-US" sz="3600" dirty="0" err="1" smtClean="0"/>
              <a:t>Lagrangian</a:t>
            </a:r>
            <a:r>
              <a:rPr lang="en-US" sz="3600" dirty="0" smtClean="0"/>
              <a:t> model comparison</a:t>
            </a:r>
            <a:endParaRPr lang="en-US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572296" cy="5457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52460"/>
          </a:xfrm>
        </p:spPr>
        <p:txBody>
          <a:bodyPr/>
          <a:lstStyle/>
          <a:p>
            <a:r>
              <a:rPr lang="en-US" dirty="0" smtClean="0"/>
              <a:t>What is the effect in Virgo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214422"/>
            <a:ext cx="2357454" cy="52864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new model affects also the evaluation of the nominal Virgo sensitivity.</a:t>
            </a:r>
          </a:p>
          <a:p>
            <a:r>
              <a:rPr lang="en-US" dirty="0" smtClean="0"/>
              <a:t>Because of the reduced pendulum Q the impact is smaller, but not completely negligible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98734"/>
            <a:ext cx="6643702" cy="55163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2389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720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more complete model is presented</a:t>
            </a:r>
          </a:p>
          <a:p>
            <a:pPr lvl="1"/>
            <a:r>
              <a:rPr lang="en-US" dirty="0" smtClean="0"/>
              <a:t>Further steps possible considering the angular modes</a:t>
            </a:r>
          </a:p>
          <a:p>
            <a:r>
              <a:rPr lang="en-US" dirty="0" smtClean="0"/>
              <a:t>An important effect on the low frequency sensitivity could occur</a:t>
            </a:r>
          </a:p>
          <a:p>
            <a:r>
              <a:rPr lang="en-US" dirty="0" smtClean="0"/>
              <a:t>If the results of this model are confirmed (see next talks) it is important to further increase the </a:t>
            </a:r>
            <a:r>
              <a:rPr lang="en-US" smtClean="0"/>
              <a:t>efforts to optimize </a:t>
            </a:r>
            <a:r>
              <a:rPr lang="en-US" dirty="0" smtClean="0"/>
              <a:t>the design of the payload to minimize the dissipation effects of the other components of the payload.</a:t>
            </a:r>
          </a:p>
          <a:p>
            <a:r>
              <a:rPr lang="en-US" dirty="0" smtClean="0"/>
              <a:t>An effort to understand the effects on the current Virgo sensitivity should be done.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2460"/>
          </a:xfrm>
        </p:spPr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865701"/>
          </a:xfrm>
        </p:spPr>
        <p:txBody>
          <a:bodyPr/>
          <a:lstStyle/>
          <a:p>
            <a:r>
              <a:rPr lang="en-US" dirty="0" smtClean="0"/>
              <a:t>Implementation in GWINC</a:t>
            </a:r>
          </a:p>
          <a:p>
            <a:r>
              <a:rPr lang="en-US" dirty="0" smtClean="0"/>
              <a:t>Angular fluctuations</a:t>
            </a:r>
          </a:p>
          <a:p>
            <a:r>
              <a:rPr lang="en-US" dirty="0" smtClean="0"/>
              <a:t>How to evaluate the many dissipation parameters</a:t>
            </a:r>
          </a:p>
          <a:p>
            <a:r>
              <a:rPr lang="en-US" dirty="0" smtClean="0"/>
              <a:t>Measure the Vertical-Horizontal coupling</a:t>
            </a:r>
          </a:p>
          <a:p>
            <a:r>
              <a:rPr lang="en-US" dirty="0" smtClean="0"/>
              <a:t>Extract from here an optimization strategy</a:t>
            </a:r>
          </a:p>
          <a:p>
            <a:r>
              <a:rPr lang="en-US" dirty="0" smtClean="0"/>
              <a:t>Use the model also for the seismic transfer function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28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reference</a:t>
            </a:r>
            <a:endParaRPr lang="en-US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5786478" cy="2357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this presentation we consider:</a:t>
            </a:r>
          </a:p>
          <a:p>
            <a:pPr lvl="1"/>
            <a:r>
              <a:rPr lang="en-US" dirty="0" smtClean="0"/>
              <a:t>Index </a:t>
            </a:r>
            <a:r>
              <a:rPr lang="en-US" dirty="0" err="1" smtClean="0"/>
              <a:t>i</a:t>
            </a:r>
            <a:r>
              <a:rPr lang="en-US" dirty="0" smtClean="0"/>
              <a:t>=1 </a:t>
            </a:r>
            <a:r>
              <a:rPr lang="en-US" dirty="0" smtClean="0">
                <a:sym typeface="Symbol"/>
              </a:rPr>
              <a:t> Mirror</a:t>
            </a:r>
          </a:p>
          <a:p>
            <a:pPr lvl="1"/>
            <a:r>
              <a:rPr lang="en-US" dirty="0" smtClean="0"/>
              <a:t>Index </a:t>
            </a:r>
            <a:r>
              <a:rPr lang="en-US" dirty="0" err="1" smtClean="0"/>
              <a:t>i</a:t>
            </a:r>
            <a:r>
              <a:rPr lang="en-US" dirty="0" smtClean="0"/>
              <a:t>=2 </a:t>
            </a:r>
            <a:r>
              <a:rPr lang="en-US" dirty="0" smtClean="0">
                <a:sym typeface="Symbol"/>
              </a:rPr>
              <a:t> Reference mass</a:t>
            </a:r>
            <a:endParaRPr lang="en-US" dirty="0" smtClean="0"/>
          </a:p>
          <a:p>
            <a:pPr lvl="1"/>
            <a:r>
              <a:rPr lang="en-US" dirty="0" smtClean="0"/>
              <a:t>Index </a:t>
            </a:r>
            <a:r>
              <a:rPr lang="en-US" dirty="0" err="1" smtClean="0"/>
              <a:t>i</a:t>
            </a:r>
            <a:r>
              <a:rPr lang="en-US" dirty="0" smtClean="0"/>
              <a:t>=3 </a:t>
            </a:r>
            <a:r>
              <a:rPr lang="en-US" dirty="0" smtClean="0">
                <a:sym typeface="Symbol"/>
              </a:rPr>
              <a:t> Marionette</a:t>
            </a:r>
            <a:endParaRPr lang="en-US" dirty="0" smtClean="0"/>
          </a:p>
          <a:p>
            <a:r>
              <a:rPr lang="en-US" dirty="0" smtClean="0"/>
              <a:t>All the geometrical computations are extracted from: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4052" y="0"/>
            <a:ext cx="3169948" cy="464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egnaposto contenuto 9"/>
          <p:cNvSpPr txBox="1">
            <a:spLocks/>
          </p:cNvSpPr>
          <p:nvPr/>
        </p:nvSpPr>
        <p:spPr>
          <a:xfrm>
            <a:off x="71406" y="5072074"/>
            <a:ext cx="8929750" cy="1500198"/>
          </a:xfrm>
          <a:prstGeom prst="rect">
            <a:avLst/>
          </a:prstGeom>
        </p:spPr>
        <p:txBody>
          <a:bodyPr vert="horz" lIns="91440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reference and cross-checks are also useful: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2800" dirty="0" smtClean="0"/>
              <a:t>E. Majorana, Y. Ogawa, PLA 233 (1997) , 162-168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Punturo, VIR-NOT-PER-1390-240 (2003)</a:t>
            </a:r>
            <a:endParaRPr kumimoji="0" lang="en-US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914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52460"/>
          </a:xfrm>
        </p:spPr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modeling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42844" y="1285861"/>
            <a:ext cx="8543956" cy="571504"/>
          </a:xfrm>
        </p:spPr>
        <p:txBody>
          <a:bodyPr/>
          <a:lstStyle/>
          <a:p>
            <a:r>
              <a:rPr lang="en-US" dirty="0" smtClean="0"/>
              <a:t>Pendulum oscillation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791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gnaposto contenuto 7"/>
          <p:cNvSpPr txBox="1">
            <a:spLocks/>
          </p:cNvSpPr>
          <p:nvPr/>
        </p:nvSpPr>
        <p:spPr>
          <a:xfrm>
            <a:off x="142844" y="3429000"/>
            <a:ext cx="8543956" cy="57150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oscillation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143380"/>
            <a:ext cx="4486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8102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Pendulum equation of motion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642942"/>
          </a:xfrm>
        </p:spPr>
        <p:txBody>
          <a:bodyPr/>
          <a:lstStyle/>
          <a:p>
            <a:r>
              <a:rPr lang="en-US" dirty="0" smtClean="0"/>
              <a:t>Solving the </a:t>
            </a:r>
            <a:r>
              <a:rPr lang="en-US" dirty="0" err="1" smtClean="0"/>
              <a:t>Eulero</a:t>
            </a:r>
            <a:r>
              <a:rPr lang="en-US" dirty="0" smtClean="0"/>
              <a:t>-Lagrange equations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2857488" y="1714488"/>
          <a:ext cx="2552426" cy="1138244"/>
        </p:xfrm>
        <a:graphic>
          <a:graphicData uri="http://schemas.openxmlformats.org/presentationml/2006/ole">
            <p:oleObj spid="_x0000_s3074" name="Equation" r:id="rId3" imgW="939600" imgH="419040" progId="Equation.3">
              <p:embed/>
            </p:oleObj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214282" y="2857496"/>
            <a:ext cx="8572560" cy="642942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/>
              <a:t>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is possible to find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equation of motion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58" y="3929066"/>
          <a:ext cx="3101976" cy="2271700"/>
        </p:xfrm>
        <a:graphic>
          <a:graphicData uri="http://schemas.openxmlformats.org/presentationml/2006/ole">
            <p:oleObj spid="_x0000_s3075" name="Equation" r:id="rId4" imgW="1803240" imgH="1320480" progId="Equation.3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57224" y="350043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“In angle”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857884" y="350043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“In displacement”</a:t>
            </a:r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105430" y="3971925"/>
          <a:ext cx="3824288" cy="2184400"/>
        </p:xfrm>
        <a:graphic>
          <a:graphicData uri="http://schemas.openxmlformats.org/presentationml/2006/ole">
            <p:oleObj spid="_x0000_s3076" name="Equation" r:id="rId5" imgW="2222280" imgH="126972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643306" y="4572008"/>
          <a:ext cx="1168759" cy="990278"/>
        </p:xfrm>
        <a:graphic>
          <a:graphicData uri="http://schemas.openxmlformats.org/presentationml/2006/ole">
            <p:oleObj spid="_x0000_s3077" name="Equation" r:id="rId6" imgW="74916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52460"/>
          </a:xfrm>
        </p:spPr>
        <p:txBody>
          <a:bodyPr/>
          <a:lstStyle/>
          <a:p>
            <a:r>
              <a:rPr lang="en-US" dirty="0" smtClean="0"/>
              <a:t>Matrix equations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1035049"/>
          </a:xfrm>
        </p:spPr>
        <p:txBody>
          <a:bodyPr/>
          <a:lstStyle/>
          <a:p>
            <a:r>
              <a:rPr lang="en-US" dirty="0" smtClean="0"/>
              <a:t>The previous system of equations can be generalized and written in matrix format: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5984" y="2071678"/>
          <a:ext cx="3020339" cy="1108085"/>
        </p:xfrm>
        <a:graphic>
          <a:graphicData uri="http://schemas.openxmlformats.org/presentationml/2006/ole">
            <p:oleObj spid="_x0000_s4098" name="Equation" r:id="rId3" imgW="1143000" imgH="419040" progId="Equation.3">
              <p:embed/>
            </p:oleObj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214282" y="3071810"/>
            <a:ext cx="8715436" cy="642942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Where, in the pendulum case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57158" y="3643314"/>
          <a:ext cx="3000396" cy="1833867"/>
        </p:xfrm>
        <a:graphic>
          <a:graphicData uri="http://schemas.openxmlformats.org/presentationml/2006/ole">
            <p:oleObj spid="_x0000_s4099" name="Equation" r:id="rId4" imgW="1371600" imgH="8380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714744" y="3857628"/>
          <a:ext cx="2071702" cy="1302653"/>
        </p:xfrm>
        <a:graphic>
          <a:graphicData uri="http://schemas.openxmlformats.org/presentationml/2006/ole">
            <p:oleObj spid="_x0000_s4100" name="Equation" r:id="rId5" imgW="1130040" imgH="71100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321425" y="3857625"/>
          <a:ext cx="1001713" cy="1303338"/>
        </p:xfrm>
        <a:graphic>
          <a:graphicData uri="http://schemas.openxmlformats.org/presentationml/2006/ole">
            <p:oleObj spid="_x0000_s4101" name="Equation" r:id="rId6" imgW="545760" imgH="711000" progId="Equation.3">
              <p:embed/>
            </p:oleObj>
          </a:graphicData>
        </a:graphic>
      </p:graphicFrame>
      <p:sp>
        <p:nvSpPr>
          <p:cNvPr id="11" name="Segnaposto contenuto 2"/>
          <p:cNvSpPr txBox="1">
            <a:spLocks/>
          </p:cNvSpPr>
          <p:nvPr/>
        </p:nvSpPr>
        <p:spPr>
          <a:xfrm>
            <a:off x="142844" y="5572140"/>
            <a:ext cx="8715436" cy="642942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d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/dt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double derivative operator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23898"/>
          </a:xfrm>
        </p:spPr>
        <p:txBody>
          <a:bodyPr/>
          <a:lstStyle/>
          <a:p>
            <a:r>
              <a:rPr lang="en-US" dirty="0" smtClean="0"/>
              <a:t>… Matrix equations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2285992"/>
            <a:ext cx="8786874" cy="8572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we consider a thermal stochastic force and we pass to the frequency domain: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357422" y="1142984"/>
          <a:ext cx="2986088" cy="1108075"/>
        </p:xfrm>
        <a:graphic>
          <a:graphicData uri="http://schemas.openxmlformats.org/presentationml/2006/ole">
            <p:oleObj spid="_x0000_s5122" name="Equation" r:id="rId3" imgW="1130040" imgH="4190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2844" y="3395642"/>
          <a:ext cx="4595813" cy="538163"/>
        </p:xfrm>
        <a:graphic>
          <a:graphicData uri="http://schemas.openxmlformats.org/presentationml/2006/ole">
            <p:oleObj spid="_x0000_s5123" name="Equation" r:id="rId4" imgW="1739880" imgH="20304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857752" y="3109890"/>
          <a:ext cx="1731977" cy="889833"/>
        </p:xfrm>
        <a:graphic>
          <a:graphicData uri="http://schemas.openxmlformats.org/presentationml/2006/ole">
            <p:oleObj spid="_x0000_s5124" name="Equation" r:id="rId5" imgW="1384200" imgH="7110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786578" y="3109890"/>
          <a:ext cx="1158875" cy="890588"/>
        </p:xfrm>
        <a:graphic>
          <a:graphicData uri="http://schemas.openxmlformats.org/presentationml/2006/ole">
            <p:oleObj spid="_x0000_s5125" name="Equation" r:id="rId6" imgW="927000" imgH="71100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8013700" y="2873352"/>
          <a:ext cx="1119188" cy="1349375"/>
        </p:xfrm>
        <a:graphic>
          <a:graphicData uri="http://schemas.openxmlformats.org/presentationml/2006/ole">
            <p:oleObj spid="_x0000_s5126" name="Equation" r:id="rId7" imgW="609480" imgH="736560" progId="Equation.3">
              <p:embed/>
            </p:oleObj>
          </a:graphicData>
        </a:graphic>
      </p:graphicFrame>
      <p:sp>
        <p:nvSpPr>
          <p:cNvPr id="11" name="Segnaposto contenuto 2"/>
          <p:cNvSpPr txBox="1">
            <a:spLocks/>
          </p:cNvSpPr>
          <p:nvPr/>
        </p:nvSpPr>
        <p:spPr>
          <a:xfrm>
            <a:off x="142844" y="4000504"/>
            <a:ext cx="8229600" cy="57150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transfer function is: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00013" y="4500563"/>
          <a:ext cx="8380412" cy="625475"/>
        </p:xfrm>
        <a:graphic>
          <a:graphicData uri="http://schemas.openxmlformats.org/presentationml/2006/ole">
            <p:oleObj spid="_x0000_s5127" name="Equation" r:id="rId8" imgW="3581280" imgH="266400" progId="Equation.3">
              <p:embed/>
            </p:oleObj>
          </a:graphicData>
        </a:graphic>
      </p:graphicFrame>
      <p:sp>
        <p:nvSpPr>
          <p:cNvPr id="13" name="Segnaposto contenuto 2"/>
          <p:cNvSpPr txBox="1">
            <a:spLocks/>
          </p:cNvSpPr>
          <p:nvPr/>
        </p:nvSpPr>
        <p:spPr>
          <a:xfrm>
            <a:off x="214282" y="5143512"/>
            <a:ext cx="8229600" cy="571504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impedance matrix is: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827213" y="5745163"/>
          <a:ext cx="5618162" cy="566737"/>
        </p:xfrm>
        <a:graphic>
          <a:graphicData uri="http://schemas.openxmlformats.org/presentationml/2006/ole">
            <p:oleObj spid="_x0000_s5128" name="Equation" r:id="rId9" imgW="24001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52460"/>
          </a:xfrm>
        </p:spPr>
        <p:txBody>
          <a:bodyPr/>
          <a:lstStyle/>
          <a:p>
            <a:r>
              <a:rPr lang="en-US" dirty="0" smtClean="0"/>
              <a:t>Application of the FDT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7143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 of the Fluctuation-Dissipation Theorem: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74713" y="2071688"/>
          <a:ext cx="7278687" cy="1041400"/>
        </p:xfrm>
        <a:graphic>
          <a:graphicData uri="http://schemas.openxmlformats.org/presentationml/2006/ole">
            <p:oleObj spid="_x0000_s6146" name="Equation" r:id="rId3" imgW="2755800" imgH="393480" progId="Equation.3">
              <p:embed/>
            </p:oleObj>
          </a:graphicData>
        </a:graphic>
      </p:graphicFrame>
      <p:sp>
        <p:nvSpPr>
          <p:cNvPr id="7" name="Segnaposto contenuto 2"/>
          <p:cNvSpPr txBox="1">
            <a:spLocks/>
          </p:cNvSpPr>
          <p:nvPr/>
        </p:nvSpPr>
        <p:spPr>
          <a:xfrm>
            <a:off x="142844" y="3214686"/>
            <a:ext cx="8229600" cy="71438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implement it?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42844" y="3929066"/>
            <a:ext cx="8715436" cy="2143140"/>
          </a:xfrm>
          <a:prstGeom prst="rect">
            <a:avLst/>
          </a:prstGeom>
        </p:spPr>
        <p:txBody>
          <a:bodyPr vert="horz" lIns="91440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all the computation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tools (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Matlab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Mathcad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,…)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 the matrix algebra it is better to leave as it is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 for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any pendulum geometry</a:t>
            </a:r>
          </a:p>
          <a:p>
            <a:pPr marL="777240" lvl="1" indent="-32004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</a:pPr>
            <a:r>
              <a:rPr lang="en-US" sz="3000" baseline="0" dirty="0" smtClean="0"/>
              <a:t>It</a:t>
            </a:r>
            <a:r>
              <a:rPr lang="en-US" sz="3000" dirty="0" smtClean="0"/>
              <a:t> is easy to compute the fluctuations of the other bodies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810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of the </a:t>
            </a:r>
            <a:r>
              <a:rPr lang="en-US" sz="4000" dirty="0" err="1" smtClean="0"/>
              <a:t>Mathcad</a:t>
            </a:r>
            <a:r>
              <a:rPr lang="en-US" sz="4000" dirty="0" smtClean="0"/>
              <a:t> code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357298"/>
            <a:ext cx="4286280" cy="2643206"/>
          </a:xfrm>
        </p:spPr>
        <p:txBody>
          <a:bodyPr/>
          <a:lstStyle/>
          <a:p>
            <a:r>
              <a:rPr lang="en-US" dirty="0" smtClean="0"/>
              <a:t>Example of the compactness of the code using matrix algebra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adVirgo and ET thermal noise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64A8-B1AC-4C53-A751-B226040927D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286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0</TotalTime>
  <Words>1045</Words>
  <Application>Microsoft Office PowerPoint</Application>
  <PresentationFormat>Presentazione su schermo (4:3)</PresentationFormat>
  <Paragraphs>163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Deluxe</vt:lpstr>
      <vt:lpstr>Equation</vt:lpstr>
      <vt:lpstr>Microsoft Equation 3.0</vt:lpstr>
      <vt:lpstr>Suspension Thermal Noise modeling</vt:lpstr>
      <vt:lpstr>Suspension thermal noise in GWINC</vt:lpstr>
      <vt:lpstr>Some reference</vt:lpstr>
      <vt:lpstr>Lagrangian modeling</vt:lpstr>
      <vt:lpstr>Pendulum equation of motion</vt:lpstr>
      <vt:lpstr>Matrix equations</vt:lpstr>
      <vt:lpstr>… Matrix equations</vt:lpstr>
      <vt:lpstr>Application of the FDT</vt:lpstr>
      <vt:lpstr>Example of the Mathcad code</vt:lpstr>
      <vt:lpstr>Explicit computation</vt:lpstr>
      <vt:lpstr>How dissipation is introduced</vt:lpstr>
      <vt:lpstr>Dilution factor</vt:lpstr>
      <vt:lpstr>Payload thermal noise</vt:lpstr>
      <vt:lpstr>Effect of the Marionette losses</vt:lpstr>
      <vt:lpstr>Effect of the RM losses</vt:lpstr>
      <vt:lpstr>Effect of the Mirror suspension losses</vt:lpstr>
      <vt:lpstr>…Effect of the Mirror suspension losses</vt:lpstr>
      <vt:lpstr>Strategy</vt:lpstr>
      <vt:lpstr>Vertical Fluctuations</vt:lpstr>
      <vt:lpstr>Vertical frequencies</vt:lpstr>
      <vt:lpstr>Dissipations</vt:lpstr>
      <vt:lpstr>Horizontal-to-Vertical coupling</vt:lpstr>
      <vt:lpstr>Total suspension thermal noise</vt:lpstr>
      <vt:lpstr>Role of the mirror suspension wire tickness</vt:lpstr>
      <vt:lpstr>GWINC – Lagrangian model comparison</vt:lpstr>
      <vt:lpstr>What is the effect in Virgo</vt:lpstr>
      <vt:lpstr>Conclusions</vt:lpstr>
      <vt:lpstr>Discussion points</vt:lpstr>
    </vt:vector>
  </TitlesOfParts>
  <Company>INFN Perugia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Noise in adv</dc:title>
  <dc:creator>Michele Punturo</dc:creator>
  <cp:lastModifiedBy>Michele Punturo</cp:lastModifiedBy>
  <cp:revision>30</cp:revision>
  <dcterms:created xsi:type="dcterms:W3CDTF">2009-02-20T10:15:44Z</dcterms:created>
  <dcterms:modified xsi:type="dcterms:W3CDTF">2009-02-26T13:07:49Z</dcterms:modified>
</cp:coreProperties>
</file>