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Equation39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8.bin" ContentType="application/vnd.openxmlformats-officedocument.oleObject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embeddings/Microsoft_Equation36.bin" ContentType="application/vnd.openxmlformats-officedocument.oleObject"/>
  <Override PartName="/ppt/embeddings/Microsoft_Equation4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Override PartName="/ppt/embeddings/Microsoft_Equation18.bin" ContentType="application/vnd.openxmlformats-officedocument.oleObje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embeddings/Microsoft_Equation24.bin" ContentType="application/vnd.openxmlformats-officedocument.oleObject"/>
  <Override PartName="/ppt/embeddings/Microsoft_Equation30.bin" ContentType="application/vnd.openxmlformats-officedocument.oleObject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28.bin" ContentType="application/vnd.openxmlformats-officedocument.oleObject"/>
  <Override PartName="/ppt/embeddings/Microsoft_Equation47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35.bin" ContentType="application/vnd.openxmlformats-officedocument.oleObject"/>
  <Override PartName="/ppt/embeddings/Microsoft_Equation43.bin" ContentType="application/vnd.openxmlformats-officedocument.oleObject"/>
  <Override PartName="/ppt/embeddings/Microsoft_Equation16.bin" ContentType="application/vnd.openxmlformats-officedocument.oleObject"/>
  <Default Extension="xml" ContentType="application/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Masters/slideMaster1.xml" ContentType="application/vnd.openxmlformats-officedocument.presentationml.slideMaster+xml"/>
  <Override PartName="/ppt/embeddings/Microsoft_Equation40.bin" ContentType="application/vnd.openxmlformats-officedocument.oleObject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embeddings/Microsoft_Equation48.bin" ContentType="application/vnd.openxmlformats-officedocument.oleObject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Microsoft_Equation31.bin" ContentType="application/vnd.openxmlformats-officedocument.oleObject"/>
  <Override PartName="/ppt/embeddings/Microsoft_Equation46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Override PartName="/ppt/embeddings/Microsoft_Equation32.bin" ContentType="application/vnd.openxmlformats-officedocument.oleObject"/>
  <Override PartName="/ppt/slides/slide9.xml" ContentType="application/vnd.openxmlformats-officedocument.presentationml.slide+xml"/>
  <Default Extension="rels" ContentType="application/vnd.openxmlformats-package.relationships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391" r:id="rId3"/>
    <p:sldId id="398" r:id="rId4"/>
    <p:sldId id="392" r:id="rId5"/>
    <p:sldId id="397" r:id="rId6"/>
    <p:sldId id="399" r:id="rId7"/>
    <p:sldId id="400" r:id="rId8"/>
    <p:sldId id="401" r:id="rId9"/>
    <p:sldId id="402" r:id="rId10"/>
    <p:sldId id="403" r:id="rId11"/>
    <p:sldId id="404" r:id="rId12"/>
    <p:sldId id="407" r:id="rId13"/>
    <p:sldId id="405" r:id="rId14"/>
    <p:sldId id="406" r:id="rId15"/>
    <p:sldId id="408" r:id="rId16"/>
    <p:sldId id="412" r:id="rId17"/>
    <p:sldId id="409" r:id="rId18"/>
    <p:sldId id="411" r:id="rId19"/>
    <p:sldId id="4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  <a:srgbClr val="FF0000"/>
    <a:srgbClr val="000000"/>
    <a:srgbClr val="9900FF"/>
    <a:srgbClr val="FFFF00"/>
    <a:srgbClr val="009900"/>
    <a:srgbClr val="00FF00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5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Relationship Id="rId3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5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1" Type="http://schemas.openxmlformats.org/officeDocument/2006/relationships/image" Target="../media/image15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Relationship Id="rId5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.wmf"/><Relationship Id="rId4" Type="http://schemas.openxmlformats.org/officeDocument/2006/relationships/image" Target="../media/image35.wmf"/><Relationship Id="rId1" Type="http://schemas.openxmlformats.org/officeDocument/2006/relationships/image" Target="../media/image15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5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C35083-4293-4861-982E-DB6441EF0213}" type="datetime1">
              <a:rPr lang="en-US"/>
              <a:pPr/>
              <a:t>2/26/09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FD27FCF-9BF1-4A03-B629-E9995E1EA8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fld id="{76DDA151-10C8-420D-980F-70B5D80089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/>
            </a:lvl1pPr>
          </a:lstStyle>
          <a:p>
            <a:fld id="{B93A0411-4227-4630-9949-A00832A9A565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charset="0"/>
              </a:defRPr>
            </a:lvl1pPr>
          </a:lstStyle>
          <a:p>
            <a:fld id="{1408CE2E-6676-4A3B-8E30-92DAA0CFE60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98CE2F7-9717-42FA-B50B-E1051ED25469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9C03997-4A71-4A2E-912C-7D4614C8C74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C029248-71F3-4046-B47B-1DA879CC83CC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36A4226-F970-47F4-B920-36D0056A6B1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28856-C83F-4D45-901C-7BBC28644FC0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F884-8587-485B-9495-46FD425552E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7304B-2BD8-4A8F-8052-80008F2410B3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4AD9C-B935-417F-AF06-62F281524F1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4E857-B54E-439E-ACAC-502D92F1BE02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03874-B763-4F34-81EF-DFC58E06FC0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2346" y="380443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504A037-7D18-4957-8A4D-7FB63FE4AB3C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836A1DF-C35C-4950-AA34-80C264B5F5D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4997" y="371681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6A448766-A1D2-4DBC-93AA-56969599D4B6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5914BBE-AF00-4ED8-9450-83E9826B15D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1E24FA6-CA60-49A0-B318-CC8AAA784F5A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3429E8D-2EB1-459F-A587-7601CE3B72A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2580" y="380160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DBAC320-B57F-4358-A68C-9DB98471C161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7424837-95BB-4A8A-8C48-17EC84A0B21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6251C-1C59-4015-88A1-4675C81ECCDC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6C2D-B35B-4688-9F24-3814BA011AB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26th,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263D-8D0A-4199-BFE8-18D47DA97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21D4C-B3A0-4FBC-BA4D-2248F0EE3FB7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C3B48-FEE1-492E-B360-A15F0D7C81A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fld id="{16C6C5C7-B489-42F2-8E8B-7FBC2F98FFA8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charset="0"/>
              </a:defRPr>
            </a:lvl1pPr>
          </a:lstStyle>
          <a:p>
            <a:fld id="{E1D3D069-BB9D-4745-9B57-389CA6D0C90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DA945-4FA6-43F6-9B9B-77EA26DD2193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9885F-98AA-4CE9-B22A-060CCD74A94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23D51D8-354C-4C25-BD61-5A6B4E9D6049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336F80-74AE-40E3-9CEE-8C91CFCDC51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332" y="373560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latin typeface="Goudy Old Style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B391AED-DE8C-4BCC-B649-5969852E1E52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D9FB012-CC68-412B-BAED-2AC97B3B632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AEEFE-3399-4CAE-99BF-AE27009DD8CD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CDAC-1144-4E17-AC9F-28E942B15D1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E27FC-5301-45BC-8B9E-7A0B99F6432E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6792-2E84-4446-B108-D3F2CE05C11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BCA1398-3B58-4D52-A14B-21C47037FFE3}" type="datetime1">
              <a:rPr lang="it-IT"/>
              <a:pPr/>
              <a:t>2/26/09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0D3D8A-811F-43F0-BB73-1D2988CD2DE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charset="0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charset="0"/>
              </a:defRPr>
            </a:lvl1pPr>
          </a:lstStyle>
          <a:p>
            <a:r>
              <a:rPr lang="it-IT"/>
              <a:t>Cascina - April 21st 2008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charset="0"/>
              </a:defRPr>
            </a:lvl1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6.bin"/><Relationship Id="rId4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3.bin"/><Relationship Id="rId7" Type="http://schemas.openxmlformats.org/officeDocument/2006/relationships/oleObject" Target="../embeddings/Microsoft_Equation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27.bin"/><Relationship Id="rId3" Type="http://schemas.openxmlformats.org/officeDocument/2006/relationships/oleObject" Target="../embeddings/Microsoft_Equation21.bin"/><Relationship Id="rId6" Type="http://schemas.openxmlformats.org/officeDocument/2006/relationships/oleObject" Target="../embeddings/Microsoft_Equation2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jpeg"/><Relationship Id="rId5" Type="http://schemas.openxmlformats.org/officeDocument/2006/relationships/oleObject" Target="../embeddings/Microsoft_Equation29.bin"/><Relationship Id="rId7" Type="http://schemas.openxmlformats.org/officeDocument/2006/relationships/oleObject" Target="../embeddings/Microsoft_Equation3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6" Type="http://schemas.openxmlformats.org/officeDocument/2006/relationships/oleObject" Target="../embeddings/Microsoft_Equation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36.bin"/><Relationship Id="rId4" Type="http://schemas.openxmlformats.org/officeDocument/2006/relationships/oleObject" Target="../embeddings/Microsoft_Equation32.bin"/><Relationship Id="rId5" Type="http://schemas.openxmlformats.org/officeDocument/2006/relationships/oleObject" Target="../embeddings/Microsoft_Equation33.bin"/><Relationship Id="rId7" Type="http://schemas.openxmlformats.org/officeDocument/2006/relationships/oleObject" Target="../embeddings/Microsoft_Equation3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9.jpeg"/><Relationship Id="rId3" Type="http://schemas.openxmlformats.org/officeDocument/2006/relationships/image" Target="../media/image48.jpeg"/><Relationship Id="rId6" Type="http://schemas.openxmlformats.org/officeDocument/2006/relationships/oleObject" Target="../embeddings/Microsoft_Equation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0.bin"/><Relationship Id="rId4" Type="http://schemas.openxmlformats.org/officeDocument/2006/relationships/image" Target="../media/image55.jpeg"/><Relationship Id="rId5" Type="http://schemas.openxmlformats.org/officeDocument/2006/relationships/oleObject" Target="../embeddings/Microsoft_Equation37.bin"/><Relationship Id="rId7" Type="http://schemas.openxmlformats.org/officeDocument/2006/relationships/oleObject" Target="../embeddings/Microsoft_Equation3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6" Type="http://schemas.openxmlformats.org/officeDocument/2006/relationships/oleObject" Target="../embeddings/Microsoft_Equation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4.bin"/><Relationship Id="rId4" Type="http://schemas.openxmlformats.org/officeDocument/2006/relationships/oleObject" Target="../embeddings/Microsoft_Equation41.bin"/><Relationship Id="rId5" Type="http://schemas.openxmlformats.org/officeDocument/2006/relationships/oleObject" Target="../embeddings/Microsoft_Equation42.bin"/><Relationship Id="rId7" Type="http://schemas.openxmlformats.org/officeDocument/2006/relationships/image" Target="../media/image61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6" Type="http://schemas.openxmlformats.org/officeDocument/2006/relationships/oleObject" Target="../embeddings/Microsoft_Equation43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4.jpeg"/><Relationship Id="rId5" Type="http://schemas.openxmlformats.org/officeDocument/2006/relationships/oleObject" Target="../embeddings/Microsoft_Equation46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48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jpeg"/><Relationship Id="rId5" Type="http://schemas.openxmlformats.org/officeDocument/2006/relationships/oleObject" Target="../embeddings/Microsoft_Equation4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.bin"/><Relationship Id="rId4" Type="http://schemas.openxmlformats.org/officeDocument/2006/relationships/image" Target="../media/image21.png"/><Relationship Id="rId10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.bin"/><Relationship Id="rId3" Type="http://schemas.openxmlformats.org/officeDocument/2006/relationships/image" Target="../media/image20.jpeg"/><Relationship Id="rId6" Type="http://schemas.openxmlformats.org/officeDocument/2006/relationships/oleObject" Target="../embeddings/Microsoft_Equation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10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5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8050" y="228600"/>
            <a:ext cx="8235950" cy="914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The Thermal Noise of Virgo Advanced Payload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5029200"/>
            <a:ext cx="6840537" cy="1600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u="sng" dirty="0" smtClean="0">
                <a:latin typeface="Comic Sans MS" charset="0"/>
                <a:ea typeface="ＭＳ Ｐゴシック" charset="-128"/>
              </a:rPr>
              <a:t>Paola </a:t>
            </a:r>
            <a:r>
              <a:rPr lang="en-US" sz="1800" u="sng" dirty="0" err="1" smtClean="0">
                <a:latin typeface="Comic Sans MS" charset="0"/>
                <a:ea typeface="ＭＳ Ｐゴシック" charset="-128"/>
              </a:rPr>
              <a:t>Puppo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i="1" dirty="0" smtClean="0">
                <a:latin typeface="Comic Sans MS" charset="0"/>
                <a:ea typeface="ＭＳ Ｐゴシック" charset="-128"/>
              </a:rPr>
              <a:t>INFN – Rome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1800" i="1" dirty="0" smtClean="0">
              <a:latin typeface="Comic Sans MS" charset="0"/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400" i="1" dirty="0" smtClean="0">
                <a:latin typeface="Comic Sans MS" charset="0"/>
                <a:ea typeface="ＭＳ Ｐゴシック" charset="-128"/>
              </a:rPr>
              <a:t>Thermal Noise Meeting – “</a:t>
            </a:r>
            <a:r>
              <a:rPr lang="en-US" sz="1400" i="1" dirty="0" err="1" smtClean="0">
                <a:latin typeface="Comic Sans MS" charset="0"/>
                <a:ea typeface="ＭＳ Ｐゴシック" charset="-128"/>
              </a:rPr>
              <a:t>Sapienza</a:t>
            </a:r>
            <a:r>
              <a:rPr lang="en-US" sz="1400" i="1" dirty="0" smtClean="0">
                <a:latin typeface="Comic Sans MS" charset="0"/>
                <a:ea typeface="ＭＳ Ｐゴシック" charset="-128"/>
              </a:rPr>
              <a:t>”-Rome - February 26</a:t>
            </a:r>
            <a:r>
              <a:rPr lang="en-US" sz="1400" i="1" baseline="30000" dirty="0" smtClean="0">
                <a:latin typeface="Comic Sans MS" charset="0"/>
                <a:ea typeface="ＭＳ Ｐゴシック" charset="-128"/>
              </a:rPr>
              <a:t>th</a:t>
            </a:r>
            <a:r>
              <a:rPr lang="en-US" sz="1400" i="1" dirty="0" smtClean="0">
                <a:latin typeface="Comic Sans MS" charset="0"/>
                <a:ea typeface="ＭＳ Ｐゴシック" charset="-128"/>
              </a:rPr>
              <a:t>  2008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1800" i="1" dirty="0" smtClean="0">
              <a:latin typeface="Comic Sans MS" charset="0"/>
              <a:ea typeface="ＭＳ Ｐゴシック" charset="-128"/>
            </a:endParaRPr>
          </a:p>
        </p:txBody>
      </p:sp>
      <p:pic>
        <p:nvPicPr>
          <p:cNvPr id="24580" name="Picture 4" descr="AdV_payload_IV.bmp"/>
          <p:cNvPicPr>
            <a:picLocks noChangeAspect="1"/>
          </p:cNvPicPr>
          <p:nvPr/>
        </p:nvPicPr>
        <p:blipFill>
          <a:blip r:embed="rId3"/>
          <a:srcRect l="1666" t="2754" r="22501" b="2238"/>
          <a:stretch>
            <a:fillRect/>
          </a:stretch>
        </p:blipFill>
        <p:spPr bwMode="auto">
          <a:xfrm>
            <a:off x="2133600" y="914400"/>
            <a:ext cx="5243530" cy="39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0" y="0"/>
            <a:ext cx="89297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65" charset="-128"/>
                <a:cs typeface="ＭＳ Ｐゴシック" pitchFamily="-65" charset="-128"/>
              </a:rPr>
              <a:t>Thermal Noise Model for the Last Stage Suspension: Normal Modes Treatment</a:t>
            </a:r>
            <a:endParaRPr kumimoji="0" lang="it-IT" sz="2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00042"/>
            <a:ext cx="536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Thermal Noise of the  2°  oscillator (Mirror)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00100" y="1000108"/>
          <a:ext cx="6584950" cy="1990725"/>
        </p:xfrm>
        <a:graphic>
          <a:graphicData uri="http://schemas.openxmlformats.org/presentationml/2006/ole">
            <p:oleObj spid="_x0000_s76803" name="Equazione" r:id="rId3" imgW="3111480" imgH="93960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14282" y="4500570"/>
            <a:ext cx="4805363" cy="2195942"/>
            <a:chOff x="368300" y="2879723"/>
            <a:chExt cx="4805363" cy="219594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14800" y="3321050"/>
            <a:ext cx="914400" cy="215900"/>
          </p:xfrm>
          <a:graphic>
            <a:graphicData uri="http://schemas.openxmlformats.org/presentationml/2006/ole">
              <p:oleObj spid="_x0000_s76802" name="Equation" r:id="rId4" imgW="914400" imgH="215640" progId="Equation.3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68300" y="2879723"/>
            <a:ext cx="4805363" cy="2168525"/>
          </p:xfrm>
          <a:graphic>
            <a:graphicData uri="http://schemas.openxmlformats.org/presentationml/2006/ole">
              <p:oleObj spid="_x0000_s76804" name="Equation" r:id="rId5" imgW="2616120" imgH="118080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011242" y="4237045"/>
              <a:ext cx="2396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Normal modes mass matrix</a:t>
              </a:r>
              <a:endParaRPr lang="it-IT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1242" y="4737111"/>
              <a:ext cx="2916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Uncoupled oscillators mass matrix</a:t>
              </a:r>
              <a:endParaRPr lang="it-IT" dirty="0"/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5508625" y="4452938"/>
          <a:ext cx="3486150" cy="2238375"/>
        </p:xfrm>
        <a:graphic>
          <a:graphicData uri="http://schemas.openxmlformats.org/presentationml/2006/ole">
            <p:oleObj spid="_x0000_s76805" name="Equazione" r:id="rId6" imgW="1752480" imgH="1168200" progId="Equation.3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571472" y="2857496"/>
          <a:ext cx="4143405" cy="1121695"/>
        </p:xfrm>
        <a:graphic>
          <a:graphicData uri="http://schemas.openxmlformats.org/presentationml/2006/ole">
            <p:oleObj spid="_x0000_s76806" name="Equation" r:id="rId7" imgW="2298600" imgH="62208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4286256"/>
            <a:ext cx="9144000" cy="2571744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642910" y="1928802"/>
            <a:ext cx="7500990" cy="714380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214438" y="500063"/>
          <a:ext cx="6381750" cy="1397000"/>
        </p:xfrm>
        <a:graphic>
          <a:graphicData uri="http://schemas.openxmlformats.org/presentationml/2006/ole">
            <p:oleObj spid="_x0000_s77826" name="Equation" r:id="rId3" imgW="0" imgH="0" progId="Equation.3">
              <p:embed/>
            </p:oleObj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77827" name="Equazione" r:id="rId4" imgW="914400" imgH="215640" progId="Equation.3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181100" y="1000125"/>
          <a:ext cx="6783388" cy="620713"/>
        </p:xfrm>
        <a:graphic>
          <a:graphicData uri="http://schemas.openxmlformats.org/presentationml/2006/ole">
            <p:oleObj spid="_x0000_s77828" name="Equazione" r:id="rId5" imgW="3606480" imgH="330120" progId="Equation.3">
              <p:embed/>
            </p:oleObj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89297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65" charset="-128"/>
                <a:cs typeface="ＭＳ Ｐゴシック" pitchFamily="-65" charset="-128"/>
              </a:rPr>
              <a:t>Thermal Noise Model for the Last Stage Suspension: Normal Modes Treatment</a:t>
            </a:r>
            <a:endParaRPr kumimoji="0" lang="it-IT" sz="2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571604" y="500042"/>
            <a:ext cx="536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Thermal Noise of the  2°  oscillator (Mirror)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92880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calculation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quite</a:t>
            </a:r>
            <a:r>
              <a:rPr lang="it-IT" dirty="0" smtClean="0"/>
              <a:t> </a:t>
            </a:r>
            <a:r>
              <a:rPr lang="it-IT" dirty="0" err="1" smtClean="0"/>
              <a:t>complex…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remember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b="1" u="sng" dirty="0" err="1" smtClean="0">
                <a:solidFill>
                  <a:srgbClr val="FF0000"/>
                </a:solidFill>
              </a:rPr>
              <a:t>stochastic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thermal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forces</a:t>
            </a:r>
            <a:r>
              <a:rPr lang="it-IT" b="1" u="sng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u="sng" dirty="0" smtClean="0"/>
              <a:t>free</a:t>
            </a:r>
            <a:r>
              <a:rPr lang="it-IT" dirty="0" smtClean="0"/>
              <a:t> </a:t>
            </a:r>
            <a:r>
              <a:rPr lang="it-IT" dirty="0" err="1" smtClean="0"/>
              <a:t>oscillators</a:t>
            </a:r>
            <a:r>
              <a:rPr lang="it-IT" dirty="0" smtClean="0"/>
              <a:t> are </a:t>
            </a:r>
            <a:r>
              <a:rPr lang="it-IT" b="1" u="sng" dirty="0" err="1" smtClean="0">
                <a:solidFill>
                  <a:srgbClr val="FF0000"/>
                </a:solidFill>
              </a:rPr>
              <a:t>uncorrelated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909638" y="3132138"/>
          <a:ext cx="6416675" cy="522287"/>
        </p:xfrm>
        <a:graphic>
          <a:graphicData uri="http://schemas.openxmlformats.org/presentationml/2006/ole">
            <p:oleObj spid="_x0000_s77829" name="Equazione" r:id="rId6" imgW="3746160" imgH="304560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571472" y="3929066"/>
          <a:ext cx="7276093" cy="785818"/>
        </p:xfrm>
        <a:graphic>
          <a:graphicData uri="http://schemas.openxmlformats.org/presentationml/2006/ole">
            <p:oleObj spid="_x0000_s77830" name="Equazione" r:id="rId7" imgW="6349680" imgH="685800" progId="Equation.3">
              <p:embed/>
            </p:oleObj>
          </a:graphicData>
        </a:graphic>
      </p:graphicFrame>
      <p:sp>
        <p:nvSpPr>
          <p:cNvPr id="10" name="Rettangolo 9"/>
          <p:cNvSpPr/>
          <p:nvPr/>
        </p:nvSpPr>
        <p:spPr>
          <a:xfrm>
            <a:off x="785786" y="3000372"/>
            <a:ext cx="6572296" cy="714380"/>
          </a:xfrm>
          <a:prstGeom prst="rect">
            <a:avLst/>
          </a:prstGeom>
          <a:noFill/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357158" y="5429264"/>
          <a:ext cx="8431212" cy="573087"/>
        </p:xfrm>
        <a:graphic>
          <a:graphicData uri="http://schemas.openxmlformats.org/presentationml/2006/ole">
            <p:oleObj spid="_x0000_s77831" name="Equazione" r:id="rId8" imgW="4483080" imgH="304560" progId="Equation.3">
              <p:embed/>
            </p:oleObj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85720" y="5072074"/>
            <a:ext cx="8802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functions T</a:t>
            </a:r>
            <a:r>
              <a:rPr lang="it-IT" b="1" baseline="-25000" dirty="0" smtClean="0">
                <a:solidFill>
                  <a:srgbClr val="FF0000"/>
                </a:solidFill>
              </a:rPr>
              <a:t>ni</a:t>
            </a:r>
            <a:r>
              <a:rPr lang="it-IT" b="1" dirty="0" smtClean="0">
                <a:solidFill>
                  <a:srgbClr val="FF0000"/>
                </a:solidFill>
              </a:rPr>
              <a:t>(</a:t>
            </a:r>
            <a:r>
              <a:rPr lang="it-IT" b="1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it-IT" b="1" dirty="0" smtClean="0">
                <a:solidFill>
                  <a:srgbClr val="FF0000"/>
                </a:solidFill>
              </a:rPr>
              <a:t>) contain the crossterms which makes the difference with the “naive treatment”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6476677" y="6186506"/>
          <a:ext cx="2667323" cy="671494"/>
        </p:xfrm>
        <a:graphic>
          <a:graphicData uri="http://schemas.openxmlformats.org/presentationml/2006/ole">
            <p:oleObj spid="_x0000_s77832" name="Equazione" r:id="rId9" imgW="18158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\\MACAMBER\amber-data\Trasparenze\Advanced\ThermalNoiseMeeting260209\thermvsna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858048" cy="42561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868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Comparison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between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the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naive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and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modal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treatment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57884" y="2643182"/>
            <a:ext cx="647741" cy="338554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Naive</a:t>
            </a:r>
            <a:endParaRPr lang="it-IT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5572132" y="307181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286248" y="4143380"/>
            <a:ext cx="712054" cy="338554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Modal</a:t>
            </a:r>
            <a:endParaRPr lang="it-IT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5072066" y="385762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42910" y="5357826"/>
            <a:ext cx="821333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The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crossterm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more </a:t>
            </a:r>
            <a:r>
              <a:rPr lang="it-IT" dirty="0" err="1" smtClean="0"/>
              <a:t>evident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the </a:t>
            </a:r>
            <a:r>
              <a:rPr lang="it-IT" dirty="0" err="1" smtClean="0"/>
              <a:t>modal</a:t>
            </a:r>
            <a:r>
              <a:rPr lang="it-IT" dirty="0" smtClean="0"/>
              <a:t> </a:t>
            </a:r>
            <a:r>
              <a:rPr lang="it-IT" dirty="0" err="1" smtClean="0"/>
              <a:t>frequencies</a:t>
            </a:r>
            <a:r>
              <a:rPr lang="it-IT" dirty="0" smtClean="0"/>
              <a:t>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endParaRPr lang="it-IT" dirty="0" smtClean="0"/>
          </a:p>
          <a:p>
            <a:r>
              <a:rPr lang="it-IT" dirty="0" smtClean="0"/>
              <a:t>account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obtain</a:t>
            </a:r>
            <a:r>
              <a:rPr lang="it-IT" dirty="0" smtClean="0"/>
              <a:t> a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noise*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The </a:t>
            </a:r>
            <a:r>
              <a:rPr lang="it-IT" dirty="0" err="1" smtClean="0"/>
              <a:t>normal</a:t>
            </a:r>
            <a:r>
              <a:rPr lang="it-IT" dirty="0" smtClean="0"/>
              <a:t> mode treatment </a:t>
            </a:r>
            <a:r>
              <a:rPr lang="it-IT" dirty="0" err="1" smtClean="0"/>
              <a:t>is</a:t>
            </a:r>
            <a:r>
              <a:rPr lang="it-IT" dirty="0" smtClean="0"/>
              <a:t> in complete agreement </a:t>
            </a:r>
            <a:r>
              <a:rPr lang="it-IT" dirty="0" err="1" smtClean="0"/>
              <a:t>with</a:t>
            </a:r>
            <a:r>
              <a:rPr lang="it-IT" dirty="0" smtClean="0"/>
              <a:t> the FDT treatment </a:t>
            </a:r>
            <a:endParaRPr lang="it-IT" dirty="0"/>
          </a:p>
        </p:txBody>
      </p:sp>
      <p:graphicFrame>
        <p:nvGraphicFramePr>
          <p:cNvPr id="16" name="Segnaposto contenuto 15"/>
          <p:cNvGraphicFramePr>
            <a:graphicFrameLocks noChangeAspect="1"/>
          </p:cNvGraphicFramePr>
          <p:nvPr>
            <p:ph idx="1"/>
          </p:nvPr>
        </p:nvGraphicFramePr>
        <p:xfrm>
          <a:off x="1071539" y="1285861"/>
          <a:ext cx="642942" cy="263764"/>
        </p:xfrm>
        <a:graphic>
          <a:graphicData uri="http://schemas.openxmlformats.org/presentationml/2006/ole">
            <p:oleObj spid="_x0000_s89091" name="Equazione" r:id="rId4" imgW="495000" imgH="203040" progId="Equation.3">
              <p:embed/>
            </p:oleObj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7500958" y="4714884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Hz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6519446"/>
            <a:ext cx="6485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* E. </a:t>
            </a:r>
            <a:r>
              <a:rPr lang="it-IT" sz="1400" i="1" dirty="0" err="1" smtClean="0"/>
              <a:t>Majorana</a:t>
            </a:r>
            <a:r>
              <a:rPr lang="it-IT" sz="1400" i="1" dirty="0" smtClean="0"/>
              <a:t>, Y. </a:t>
            </a:r>
            <a:r>
              <a:rPr lang="it-IT" sz="1400" i="1" dirty="0" err="1" smtClean="0"/>
              <a:t>Ogawa</a:t>
            </a:r>
            <a:r>
              <a:rPr lang="it-IT" sz="1400" i="1" dirty="0" smtClean="0"/>
              <a:t>, “</a:t>
            </a:r>
            <a:r>
              <a:rPr lang="it-IT" sz="1400" i="1" dirty="0" err="1" smtClean="0"/>
              <a:t>Mechanical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thermal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noise</a:t>
            </a:r>
            <a:r>
              <a:rPr lang="it-IT" sz="1400" i="1" dirty="0" smtClean="0"/>
              <a:t> in </a:t>
            </a:r>
            <a:r>
              <a:rPr lang="it-IT" sz="1400" i="1" dirty="0" err="1" smtClean="0"/>
              <a:t>coupled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oscillators</a:t>
            </a:r>
            <a:r>
              <a:rPr lang="it-IT" sz="1400" i="1" dirty="0" smtClean="0"/>
              <a:t>”, </a:t>
            </a:r>
            <a:r>
              <a:rPr lang="it-IT" sz="1400" i="1" dirty="0" err="1" smtClean="0"/>
              <a:t>Phys.Lett.</a:t>
            </a:r>
            <a:r>
              <a:rPr lang="it-IT" sz="1400" i="1" dirty="0" smtClean="0"/>
              <a:t> A, </a:t>
            </a:r>
            <a:r>
              <a:rPr lang="it-IT" sz="1400" i="1" dirty="0" err="1" smtClean="0"/>
              <a:t>Aug</a:t>
            </a:r>
            <a:r>
              <a:rPr lang="it-IT" sz="1400" i="1" dirty="0" smtClean="0"/>
              <a:t>. 1977</a:t>
            </a:r>
            <a:endParaRPr lang="it-IT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\\MACAMBER\amber-data\Trasparenze\Advanced\ThermalNoiseMeeting260209\thermal_vir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47910"/>
            <a:ext cx="6883171" cy="4410090"/>
          </a:xfrm>
          <a:prstGeom prst="rect">
            <a:avLst/>
          </a:prstGeom>
          <a:noFill/>
        </p:spPr>
      </p:pic>
      <p:pic>
        <p:nvPicPr>
          <p:cNvPr id="88072" name="Picture 8" descr="\\MACAMBER\amber-data\Trasparenze\Advanced\ThermalNoiseMeeting260209\thermal_virg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43562"/>
            <a:ext cx="6858016" cy="4414438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5715008" y="3714752"/>
            <a:ext cx="3286148" cy="2286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350043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Garamond" pitchFamily="18" charset="0"/>
              </a:rPr>
              <a:t>Virgo</a:t>
            </a:r>
            <a:endParaRPr lang="en-US" dirty="0" smtClean="0">
              <a:latin typeface="Garamond" pitchFamily="18" charset="0"/>
            </a:endParaRP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Marionette (AISI316L): 110 kg 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Reaction Mass(Al6063): 50 kg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Mirror (</a:t>
            </a:r>
            <a:r>
              <a:rPr lang="en-US" sz="1400" dirty="0" err="1" smtClean="0">
                <a:latin typeface="Garamond" pitchFamily="18" charset="0"/>
              </a:rPr>
              <a:t>Suprasil</a:t>
            </a:r>
            <a:r>
              <a:rPr lang="en-US" sz="1400" dirty="0" smtClean="0">
                <a:latin typeface="Garamond" pitchFamily="18" charset="0"/>
              </a:rPr>
              <a:t>): 21 kg              </a:t>
            </a:r>
          </a:p>
          <a:p>
            <a:pPr lvl="2"/>
            <a:endParaRPr lang="en-US" sz="1400" dirty="0" smtClean="0">
              <a:latin typeface="Garamond" pitchFamily="18" charset="0"/>
            </a:endParaRPr>
          </a:p>
          <a:p>
            <a:pPr lvl="2"/>
            <a:r>
              <a:rPr lang="en-US" sz="1400" b="1" dirty="0" smtClean="0">
                <a:latin typeface="Garamond" pitchFamily="18" charset="0"/>
              </a:rPr>
              <a:t>Measured</a:t>
            </a:r>
            <a:r>
              <a:rPr lang="en-US" sz="1400" dirty="0" smtClean="0">
                <a:latin typeface="Garamond" pitchFamily="18" charset="0"/>
              </a:rPr>
              <a:t> </a:t>
            </a:r>
            <a:r>
              <a:rPr lang="en-US" sz="1400" b="1" dirty="0" smtClean="0">
                <a:latin typeface="Garamond" pitchFamily="18" charset="0"/>
              </a:rPr>
              <a:t>Modes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</a:t>
            </a:r>
            <a:r>
              <a:rPr lang="en-US" sz="1400" dirty="0" smtClean="0">
                <a:latin typeface="Garamond" pitchFamily="18" charset="0"/>
                <a:sym typeface="Symbol"/>
              </a:rPr>
              <a:t></a:t>
            </a:r>
            <a:r>
              <a:rPr lang="en-US" sz="1400" baseline="-25000" dirty="0" smtClean="0">
                <a:latin typeface="Garamond" pitchFamily="18" charset="0"/>
                <a:sym typeface="Symbol"/>
              </a:rPr>
              <a:t>1</a:t>
            </a:r>
            <a:r>
              <a:rPr lang="en-US" sz="1400" dirty="0" smtClean="0">
                <a:latin typeface="Garamond" pitchFamily="18" charset="0"/>
              </a:rPr>
              <a:t>=0.446 Hz; </a:t>
            </a:r>
            <a:r>
              <a:rPr lang="en-US" sz="1400" b="1" dirty="0" smtClean="0">
                <a:latin typeface="Garamond" pitchFamily="18" charset="0"/>
              </a:rPr>
              <a:t>Q</a:t>
            </a:r>
            <a:r>
              <a:rPr lang="en-US" sz="1400" b="1" baseline="-25000" dirty="0" smtClean="0">
                <a:latin typeface="Garamond" pitchFamily="18" charset="0"/>
              </a:rPr>
              <a:t>1</a:t>
            </a:r>
            <a:r>
              <a:rPr lang="en-US" sz="1400" b="1" dirty="0" smtClean="0">
                <a:latin typeface="Garamond" pitchFamily="18" charset="0"/>
              </a:rPr>
              <a:t>=50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  <a:sym typeface="Symbol"/>
              </a:rPr>
              <a:t> </a:t>
            </a:r>
            <a:r>
              <a:rPr lang="en-US" sz="1400" baseline="-25000" dirty="0" smtClean="0">
                <a:latin typeface="Garamond" pitchFamily="18" charset="0"/>
                <a:sym typeface="Symbol"/>
              </a:rPr>
              <a:t>2</a:t>
            </a:r>
            <a:r>
              <a:rPr lang="en-US" sz="1400" dirty="0" smtClean="0">
                <a:latin typeface="Garamond" pitchFamily="18" charset="0"/>
              </a:rPr>
              <a:t>=0.6 Hz; Q</a:t>
            </a:r>
            <a:r>
              <a:rPr lang="en-US" sz="1400" baseline="-25000" dirty="0" smtClean="0">
                <a:latin typeface="Garamond" pitchFamily="18" charset="0"/>
              </a:rPr>
              <a:t>2</a:t>
            </a:r>
            <a:r>
              <a:rPr lang="en-US" sz="1400" dirty="0" smtClean="0">
                <a:latin typeface="Garamond" pitchFamily="18" charset="0"/>
              </a:rPr>
              <a:t>=10000-200000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  <a:sym typeface="Symbol"/>
              </a:rPr>
              <a:t> </a:t>
            </a:r>
            <a:r>
              <a:rPr lang="en-US" sz="1400" baseline="-25000" dirty="0" smtClean="0">
                <a:latin typeface="Garamond" pitchFamily="18" charset="0"/>
                <a:sym typeface="Symbol"/>
              </a:rPr>
              <a:t>3</a:t>
            </a:r>
            <a:r>
              <a:rPr lang="en-US" sz="1400" dirty="0" smtClean="0">
                <a:latin typeface="Garamond" pitchFamily="18" charset="0"/>
              </a:rPr>
              <a:t>=0.979 Hz; </a:t>
            </a:r>
            <a:r>
              <a:rPr lang="en-US" sz="1400" b="1" dirty="0" smtClean="0">
                <a:latin typeface="Garamond" pitchFamily="18" charset="0"/>
              </a:rPr>
              <a:t>Q</a:t>
            </a:r>
            <a:r>
              <a:rPr lang="en-US" sz="1400" b="1" baseline="-25000" dirty="0" smtClean="0">
                <a:latin typeface="Garamond" pitchFamily="18" charset="0"/>
              </a:rPr>
              <a:t>3</a:t>
            </a:r>
            <a:r>
              <a:rPr lang="en-US" sz="1400" b="1" dirty="0" smtClean="0">
                <a:latin typeface="Garamond" pitchFamily="18" charset="0"/>
              </a:rPr>
              <a:t>=70</a:t>
            </a:r>
          </a:p>
          <a:p>
            <a:pPr lvl="1"/>
            <a:r>
              <a:rPr lang="en-US" sz="1400" dirty="0" smtClean="0"/>
              <a:t>VIR-NOT-ROM-1390-242 and </a:t>
            </a:r>
          </a:p>
          <a:p>
            <a:pPr lvl="1"/>
            <a:r>
              <a:rPr lang="en-US" sz="1400" dirty="0" smtClean="0"/>
              <a:t>VIR-NOT-ROM-1390-239</a:t>
            </a:r>
            <a:endParaRPr lang="it-IT" sz="1400" dirty="0" smtClean="0"/>
          </a:p>
          <a:p>
            <a:pPr lvl="2"/>
            <a:endParaRPr lang="it-IT" sz="1400" dirty="0" smtClean="0"/>
          </a:p>
          <a:p>
            <a:pPr lvl="2">
              <a:buFont typeface="Courier New" charset="0"/>
              <a:buChar char="o"/>
            </a:pPr>
            <a:endParaRPr lang="it-IT" sz="1400" baseline="-25000" dirty="0">
              <a:latin typeface="Garamond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29058" y="571480"/>
            <a:ext cx="5214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Garamond" pitchFamily="18" charset="0"/>
              </a:rPr>
              <a:t>Computation</a:t>
            </a:r>
            <a:endParaRPr lang="en-US" sz="1400" dirty="0" smtClean="0">
              <a:latin typeface="Garamond" pitchFamily="18" charset="0"/>
            </a:endParaRP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</a:t>
            </a:r>
            <a:r>
              <a:rPr lang="en-US" sz="1400" b="1" dirty="0" smtClean="0">
                <a:latin typeface="Garamond" pitchFamily="18" charset="0"/>
              </a:rPr>
              <a:t>Marionette (AISI316L): 110 kg  (Q=30)</a:t>
            </a:r>
          </a:p>
          <a:p>
            <a:pPr lvl="1">
              <a:buFont typeface="Courier New" charset="0"/>
              <a:buChar char="o"/>
            </a:pPr>
            <a:r>
              <a:rPr lang="en-US" sz="1400" b="1" dirty="0" smtClean="0">
                <a:latin typeface="Garamond" pitchFamily="18" charset="0"/>
              </a:rPr>
              <a:t> Reaction Mass(Al6063): 50 kg    (Q=10000-150000)</a:t>
            </a:r>
          </a:p>
          <a:p>
            <a:pPr lvl="1">
              <a:buFont typeface="Courier New" charset="0"/>
              <a:buChar char="o"/>
            </a:pPr>
            <a:r>
              <a:rPr lang="en-US" sz="1400" b="1" dirty="0" smtClean="0">
                <a:latin typeface="Garamond" pitchFamily="18" charset="0"/>
              </a:rPr>
              <a:t> Mirror (</a:t>
            </a:r>
            <a:r>
              <a:rPr lang="en-US" sz="1400" b="1" dirty="0" err="1" smtClean="0">
                <a:latin typeface="Garamond" pitchFamily="18" charset="0"/>
              </a:rPr>
              <a:t>Suprasil</a:t>
            </a:r>
            <a:r>
              <a:rPr lang="en-US" sz="1400" b="1" dirty="0" smtClean="0">
                <a:latin typeface="Garamond" pitchFamily="18" charset="0"/>
              </a:rPr>
              <a:t>): 21 kg              (Q=10</a:t>
            </a:r>
            <a:r>
              <a:rPr lang="en-US" sz="1400" b="1" baseline="30000" dirty="0" smtClean="0">
                <a:latin typeface="Garamond" pitchFamily="18" charset="0"/>
              </a:rPr>
              <a:t>6</a:t>
            </a:r>
            <a:r>
              <a:rPr lang="en-US" sz="1400" b="1" dirty="0" smtClean="0">
                <a:latin typeface="Garamond" pitchFamily="18" charset="0"/>
              </a:rPr>
              <a:t>)</a:t>
            </a:r>
          </a:p>
          <a:p>
            <a:pPr lvl="1">
              <a:buFont typeface="Courier New" charset="0"/>
              <a:buChar char="o"/>
            </a:pPr>
            <a:endParaRPr lang="en-US" sz="1400" dirty="0" smtClean="0">
              <a:latin typeface="Garamond" pitchFamily="18" charset="0"/>
            </a:endParaRP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  	Q</a:t>
            </a:r>
            <a:r>
              <a:rPr lang="en-US" sz="1400" baseline="-25000" dirty="0" smtClean="0">
                <a:latin typeface="Garamond" pitchFamily="18" charset="0"/>
              </a:rPr>
              <a:t>-</a:t>
            </a:r>
            <a:r>
              <a:rPr lang="en-US" sz="1400" dirty="0" smtClean="0">
                <a:latin typeface="Garamond" pitchFamily="18" charset="0"/>
              </a:rPr>
              <a:t>=50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	Q</a:t>
            </a:r>
            <a:r>
              <a:rPr lang="en-US" sz="1400" baseline="-25000" dirty="0" smtClean="0">
                <a:latin typeface="Garamond" pitchFamily="18" charset="0"/>
              </a:rPr>
              <a:t>0</a:t>
            </a:r>
            <a:r>
              <a:rPr lang="en-US" sz="1400" dirty="0" smtClean="0">
                <a:latin typeface="Garamond" pitchFamily="18" charset="0"/>
              </a:rPr>
              <a:t>=14000-200000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Garamond" pitchFamily="18" charset="0"/>
              </a:rPr>
              <a:t> 	Q</a:t>
            </a:r>
            <a:r>
              <a:rPr lang="en-US" sz="1400" baseline="-25000" dirty="0" smtClean="0">
                <a:latin typeface="Garamond" pitchFamily="18" charset="0"/>
              </a:rPr>
              <a:t>+</a:t>
            </a:r>
            <a:r>
              <a:rPr lang="en-US" sz="1400" dirty="0" smtClean="0">
                <a:latin typeface="Garamond" pitchFamily="18" charset="0"/>
              </a:rPr>
              <a:t>=90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28992" y="0"/>
            <a:ext cx="574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Using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measures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the Q’s </a:t>
            </a:r>
            <a:r>
              <a:rPr lang="it-IT" b="1" dirty="0" err="1" smtClean="0">
                <a:solidFill>
                  <a:srgbClr val="FF0000"/>
                </a:solidFill>
              </a:rPr>
              <a:t>we</a:t>
            </a:r>
            <a:r>
              <a:rPr lang="it-IT" b="1" dirty="0" smtClean="0">
                <a:solidFill>
                  <a:srgbClr val="FF0000"/>
                </a:solidFill>
              </a:rPr>
              <a:t> can </a:t>
            </a:r>
            <a:r>
              <a:rPr lang="it-IT" b="1" dirty="0" err="1" smtClean="0">
                <a:solidFill>
                  <a:srgbClr val="FF0000"/>
                </a:solidFill>
              </a:rPr>
              <a:t>infer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informations</a:t>
            </a:r>
            <a:r>
              <a:rPr lang="it-IT" b="1" dirty="0" smtClean="0">
                <a:solidFill>
                  <a:srgbClr val="FF0000"/>
                </a:solidFill>
              </a:rPr>
              <a:t> on the </a:t>
            </a:r>
          </a:p>
          <a:p>
            <a:r>
              <a:rPr lang="it-IT" b="1" dirty="0" err="1" smtClean="0">
                <a:solidFill>
                  <a:srgbClr val="FF0000"/>
                </a:solidFill>
              </a:rPr>
              <a:t>quality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factor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uncoupled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oscillators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8067" name="Equazione" r:id="rId5" imgW="914400" imgH="215640" progId="Equation.3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716588" y="4113213"/>
          <a:ext cx="3143250" cy="398462"/>
        </p:xfrm>
        <a:graphic>
          <a:graphicData uri="http://schemas.openxmlformats.org/presentationml/2006/ole">
            <p:oleObj spid="_x0000_s88068" name="Equation" r:id="rId6" imgW="2590560" imgH="330120" progId="Equation.3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14282" y="3214686"/>
            <a:ext cx="2256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Thermal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branched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4643446"/>
            <a:ext cx="284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Thermal</a:t>
            </a:r>
            <a:r>
              <a:rPr lang="it-IT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mirror</a:t>
            </a:r>
            <a:r>
              <a:rPr lang="it-IT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pendulum</a:t>
            </a:r>
            <a:endParaRPr lang="it-IT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14810" y="2643182"/>
            <a:ext cx="457203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want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pendulum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thermal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noise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at 10Hz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4143372" y="5715016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 flipH="1" flipV="1">
            <a:off x="4429979" y="6214227"/>
            <a:ext cx="1000132" cy="17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786446" y="3786190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(Q</a:t>
            </a:r>
            <a:r>
              <a:rPr lang="it-IT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=10000,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Qmir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viscous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57884" y="4857760"/>
            <a:ext cx="245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Worst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case </a:t>
            </a: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(Q</a:t>
            </a:r>
            <a:r>
              <a:rPr lang="it-IT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=10000,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Qmir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internal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835650" y="5470525"/>
          <a:ext cx="3049588" cy="400050"/>
        </p:xfrm>
        <a:graphic>
          <a:graphicData uri="http://schemas.openxmlformats.org/presentationml/2006/ole">
            <p:oleObj spid="_x0000_s88069" name="Equation" r:id="rId7" imgW="25146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\\MACAMBER\amber-data\Trasparenze\Advanced\ThermalNoiseMeeting260209\thermal_virgo_f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7302983" cy="471490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Thermal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Noise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of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the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pendulum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with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F7 (or MRM)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6116" y="2285992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33CC"/>
                </a:solidFill>
              </a:rPr>
              <a:t>Branched</a:t>
            </a:r>
            <a:endParaRPr lang="it-IT" b="1" dirty="0">
              <a:solidFill>
                <a:srgbClr val="0033CC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7686" y="2928934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Branched+F7</a:t>
            </a:r>
            <a:endParaRPr lang="it-IT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3607587" y="2678901"/>
            <a:ext cx="428628" cy="35719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>
            <a:off x="4036215" y="3178967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214810" y="3286124"/>
          <a:ext cx="3048000" cy="398463"/>
        </p:xfrm>
        <a:graphic>
          <a:graphicData uri="http://schemas.openxmlformats.org/presentationml/2006/ole">
            <p:oleObj spid="_x0000_s90115" name="Equation" r:id="rId4" imgW="2514600" imgH="330120" progId="Equation.3">
              <p:embed/>
            </p:oleObj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000364" y="785794"/>
            <a:ext cx="412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 F7 doesn’t spoil the thermal noise (Q</a:t>
            </a:r>
            <a:r>
              <a:rPr lang="it-IT" baseline="-25000" dirty="0" smtClean="0"/>
              <a:t>F7</a:t>
            </a:r>
            <a:r>
              <a:rPr lang="it-IT" dirty="0" smtClean="0"/>
              <a:t>=30)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2844" y="5357826"/>
            <a:ext cx="8452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ratio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don’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change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changing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losses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Reaction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Mass</a:t>
            </a:r>
          </a:p>
          <a:p>
            <a:endParaRPr lang="it-I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ratio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do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change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considerably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losses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1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it-IT" sz="1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Marionetta</a:t>
            </a: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071538" y="5357826"/>
          <a:ext cx="2070100" cy="279400"/>
        </p:xfrm>
        <a:graphic>
          <a:graphicData uri="http://schemas.openxmlformats.org/presentationml/2006/ole">
            <p:oleObj spid="_x0000_s90116" name="Equazione" r:id="rId5" imgW="2070000" imgH="27936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143000" y="5867400"/>
          <a:ext cx="2070100" cy="279400"/>
        </p:xfrm>
        <a:graphic>
          <a:graphicData uri="http://schemas.openxmlformats.org/presentationml/2006/ole">
            <p:oleObj spid="_x0000_s90117" name="Equazione" r:id="rId6" imgW="2070000" imgH="27936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855788" y="6188075"/>
          <a:ext cx="5146675" cy="619125"/>
        </p:xfrm>
        <a:graphic>
          <a:graphicData uri="http://schemas.openxmlformats.org/presentationml/2006/ole">
            <p:oleObj spid="_x0000_s90118" name="Equation" r:id="rId7" imgW="3581280" imgH="431640" progId="Equation.3">
              <p:embed/>
            </p:oleObj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4227513" y="2255838"/>
          <a:ext cx="3049587" cy="400050"/>
        </p:xfrm>
        <a:graphic>
          <a:graphicData uri="http://schemas.openxmlformats.org/presentationml/2006/ole">
            <p:oleObj spid="_x0000_s90120" name="Equation" r:id="rId8" imgW="2514600" imgH="330120" progId="Equation.3">
              <p:embed/>
            </p:oleObj>
          </a:graphicData>
        </a:graphic>
      </p:graphicFrame>
      <p:pic>
        <p:nvPicPr>
          <p:cNvPr id="16" name="Picture 15" descr="four_branched.jpg"/>
          <p:cNvPicPr>
            <a:picLocks noChangeAspect="1"/>
          </p:cNvPicPr>
          <p:nvPr/>
        </p:nvPicPr>
        <p:blipFill>
          <a:blip r:embed="rId9"/>
          <a:srcRect l="12222" t="17778" b="20000"/>
          <a:stretch>
            <a:fillRect/>
          </a:stretch>
        </p:blipFill>
        <p:spPr>
          <a:xfrm>
            <a:off x="6994072" y="609600"/>
            <a:ext cx="2149928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atiovsfreq Virgo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9715"/>
            <a:ext cx="5286412" cy="32782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14744" y="4071942"/>
            <a:ext cx="4929222" cy="5715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3571900" cy="868362"/>
          </a:xfrm>
        </p:spPr>
        <p:txBody>
          <a:bodyPr/>
          <a:lstStyle/>
          <a:p>
            <a:pPr lvl="2" algn="l"/>
            <a:r>
              <a:rPr lang="en-US" sz="1600" dirty="0" smtClean="0">
                <a:latin typeface="Comic Sans MS" charset="0"/>
              </a:rPr>
              <a:t> Marionette  110 kg (Q=50)</a:t>
            </a:r>
            <a:br>
              <a:rPr lang="en-US" sz="1600" dirty="0" smtClean="0">
                <a:latin typeface="Comic Sans MS" charset="0"/>
              </a:rPr>
            </a:br>
            <a:r>
              <a:rPr lang="en-US" sz="1600" dirty="0" smtClean="0">
                <a:latin typeface="Comic Sans MS" charset="0"/>
              </a:rPr>
              <a:t> Reaction Mass  50 kg (Q=100000)</a:t>
            </a:r>
            <a:br>
              <a:rPr lang="en-US" sz="1600" dirty="0" smtClean="0">
                <a:latin typeface="Comic Sans MS" charset="0"/>
              </a:rPr>
            </a:br>
            <a:r>
              <a:rPr lang="en-US" sz="1600" dirty="0" smtClean="0">
                <a:latin typeface="Comic Sans MS" charset="0"/>
              </a:rPr>
              <a:t> Mirror (</a:t>
            </a:r>
            <a:r>
              <a:rPr lang="en-US" sz="1600" dirty="0" err="1" smtClean="0">
                <a:latin typeface="Comic Sans MS" charset="0"/>
              </a:rPr>
              <a:t>Suprasil</a:t>
            </a:r>
            <a:r>
              <a:rPr lang="en-US" sz="1600" dirty="0" smtClean="0">
                <a:latin typeface="Comic Sans MS" charset="0"/>
              </a:rPr>
              <a:t>): 21 kg (</a:t>
            </a:r>
            <a:r>
              <a:rPr lang="en-US" sz="1600" dirty="0" smtClean="0">
                <a:latin typeface="Symbol" pitchFamily="18" charset="2"/>
              </a:rPr>
              <a:t>f=10</a:t>
            </a:r>
            <a:r>
              <a:rPr lang="en-US" sz="1600" baseline="30000" dirty="0" smtClean="0">
                <a:latin typeface="Symbol" pitchFamily="18" charset="2"/>
              </a:rPr>
              <a:t>-7</a:t>
            </a:r>
            <a:r>
              <a:rPr lang="en-US" sz="1600" dirty="0" smtClean="0">
                <a:latin typeface="Comic Sans MS" charset="0"/>
              </a:rPr>
              <a:t>)</a:t>
            </a:r>
            <a:endParaRPr lang="en-US" sz="1600" dirty="0">
              <a:latin typeface="Comic Sans MS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42852"/>
            <a:ext cx="126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Virgo+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1138" name="Picture 2" descr="\\MACAMBER\amber-data\Trasparenze\Advanced\ThermalNoiseMeeting260209\Virgo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42852"/>
            <a:ext cx="5058860" cy="3286148"/>
          </a:xfrm>
          <a:prstGeom prst="rect">
            <a:avLst/>
          </a:prstGeom>
          <a:noFill/>
        </p:spPr>
      </p:pic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395913" y="192088"/>
          <a:ext cx="3629025" cy="473075"/>
        </p:xfrm>
        <a:graphic>
          <a:graphicData uri="http://schemas.openxmlformats.org/presentationml/2006/ole">
            <p:oleObj spid="_x0000_s91139" name="Equation" r:id="rId5" imgW="2527200" imgH="330120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142844" y="1785926"/>
          <a:ext cx="3770313" cy="738181"/>
        </p:xfrm>
        <a:graphic>
          <a:graphicData uri="http://schemas.openxmlformats.org/presentationml/2006/ole">
            <p:oleObj spid="_x0000_s91140" name="Equazione" r:id="rId6" imgW="2946240" imgH="507960" progId="Equation.3">
              <p:embed/>
            </p:oleObj>
          </a:graphicData>
        </a:graphic>
      </p:graphicFrame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571472" y="3643314"/>
          <a:ext cx="2497138" cy="473075"/>
        </p:xfrm>
        <a:graphic>
          <a:graphicData uri="http://schemas.openxmlformats.org/presentationml/2006/ole">
            <p:oleObj spid="_x0000_s91145" name="Equation" r:id="rId7" imgW="1739880" imgH="33012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86314" y="3643314"/>
            <a:ext cx="370165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Behavior of the ratio with frequency</a:t>
            </a:r>
            <a:endParaRPr lang="it-IT" dirty="0">
              <a:latin typeface="Comic Sans MS" pitchFamily="66" charset="0"/>
            </a:endParaRPr>
          </a:p>
        </p:txBody>
      </p:sp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3795713" y="4143375"/>
          <a:ext cx="4465637" cy="619125"/>
        </p:xfrm>
        <a:graphic>
          <a:graphicData uri="http://schemas.openxmlformats.org/presentationml/2006/ole">
            <p:oleObj spid="_x0000_s91146" name="Equation" r:id="rId8" imgW="3111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0" y="3714752"/>
            <a:ext cx="35719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 Marionette  110 kg (Q=1000)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 Reaction Mass  50 kg (Q=100000)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 Mirror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Suprasil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): 21 kg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-65" charset="-128"/>
                <a:cs typeface="ＭＳ Ｐゴシック" pitchFamily="-65" charset="-128"/>
              </a:rPr>
              <a:t>f=10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-65" charset="-128"/>
                <a:cs typeface="ＭＳ Ｐゴシック" pitchFamily="-65" charset="-128"/>
              </a:rPr>
              <a:t>-7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Mintermediate</a:t>
            </a:r>
            <a:r>
              <a:rPr lang="en-US" kern="0" dirty="0" smtClean="0"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=30kg, (Q=30)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CasellaDiTesto 6"/>
          <p:cNvSpPr txBox="1"/>
          <p:nvPr/>
        </p:nvSpPr>
        <p:spPr>
          <a:xfrm>
            <a:off x="142844" y="142852"/>
            <a:ext cx="126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Virgo+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CasellaDiTesto 11"/>
          <p:cNvSpPr txBox="1"/>
          <p:nvPr/>
        </p:nvSpPr>
        <p:spPr>
          <a:xfrm>
            <a:off x="0" y="592114"/>
            <a:ext cx="38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can play </a:t>
            </a:r>
            <a:r>
              <a:rPr lang="it-IT" dirty="0" err="1" smtClean="0">
                <a:latin typeface="Comic Sans MS" pitchFamily="66" charset="0"/>
              </a:rPr>
              <a:t>with</a:t>
            </a:r>
            <a:r>
              <a:rPr lang="it-IT" dirty="0" smtClean="0">
                <a:latin typeface="Comic Sans MS" pitchFamily="66" charset="0"/>
              </a:rPr>
              <a:t> the marionette mass 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10" name="Picture 5" descr="\\MACAMBER\amber-data\Trasparenze\Advanced\ThermalNoiseMeeting260209\virgo+vs m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098174"/>
          </a:xfrm>
          <a:prstGeom prst="rect">
            <a:avLst/>
          </a:prstGeom>
          <a:noFill/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429124" y="2143116"/>
          <a:ext cx="2070100" cy="279400"/>
        </p:xfrm>
        <a:graphic>
          <a:graphicData uri="http://schemas.openxmlformats.org/presentationml/2006/ole">
            <p:oleObj spid="_x0000_s98306" name="Equazione" r:id="rId4" imgW="2070000" imgH="279360" progId="Equation.3">
              <p:embed/>
            </p:oleObj>
          </a:graphicData>
        </a:graphic>
      </p:graphicFrame>
      <p:sp>
        <p:nvSpPr>
          <p:cNvPr id="12" name="CasellaDiTesto 15"/>
          <p:cNvSpPr txBox="1"/>
          <p:nvPr/>
        </p:nvSpPr>
        <p:spPr>
          <a:xfrm>
            <a:off x="7500958" y="2571744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M(kg)</a:t>
            </a:r>
            <a:endParaRPr lang="it-IT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7625" y="928678"/>
          <a:ext cx="3675063" cy="900112"/>
        </p:xfrm>
        <a:graphic>
          <a:graphicData uri="http://schemas.openxmlformats.org/presentationml/2006/ole">
            <p:oleObj spid="_x0000_s98307" name="Equation" r:id="rId5" imgW="2184120" imgH="53316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17475" y="2000240"/>
          <a:ext cx="3676650" cy="900113"/>
        </p:xfrm>
        <a:graphic>
          <a:graphicData uri="http://schemas.openxmlformats.org/presentationml/2006/ole">
            <p:oleObj spid="_x0000_s98308" name="Equation" r:id="rId6" imgW="2184120" imgH="533160" progId="Equation.3">
              <p:embed/>
            </p:oleObj>
          </a:graphicData>
        </a:graphic>
      </p:graphicFrame>
      <p:sp>
        <p:nvSpPr>
          <p:cNvPr id="15" name="CasellaDiTesto 18"/>
          <p:cNvSpPr txBox="1"/>
          <p:nvPr/>
        </p:nvSpPr>
        <p:spPr>
          <a:xfrm>
            <a:off x="4429124" y="2500306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Qmario=100</a:t>
            </a:r>
            <a:endParaRPr lang="it-IT" dirty="0"/>
          </a:p>
        </p:txBody>
      </p:sp>
      <p:sp>
        <p:nvSpPr>
          <p:cNvPr id="16" name="Rettangolo 19"/>
          <p:cNvSpPr/>
          <p:nvPr/>
        </p:nvSpPr>
        <p:spPr>
          <a:xfrm>
            <a:off x="0" y="1877998"/>
            <a:ext cx="3929058" cy="10715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0" y="3071810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Possible solution: Increase the juction box mass of about 30 kg at level of the junction box of the marionette cable and improve the coupling between the marionette and the intermediate mass</a:t>
            </a:r>
          </a:p>
        </p:txBody>
      </p:sp>
      <p:pic>
        <p:nvPicPr>
          <p:cNvPr id="19" name="Picture 18" descr="Virgo+Adma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282" y="3643314"/>
            <a:ext cx="4968718" cy="3214686"/>
          </a:xfrm>
          <a:prstGeom prst="rect">
            <a:avLst/>
          </a:prstGeom>
        </p:spPr>
      </p:pic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0" y="5534025"/>
          <a:ext cx="4286250" cy="896938"/>
        </p:xfrm>
        <a:graphic>
          <a:graphicData uri="http://schemas.openxmlformats.org/presentationml/2006/ole">
            <p:oleObj spid="_x0000_s98309" name="Equation" r:id="rId8" imgW="25016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0"/>
            <a:ext cx="4357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Virgo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Advanced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reference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71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Marionette 100 kg </a:t>
            </a:r>
            <a:r>
              <a:rPr lang="en-US" dirty="0" smtClean="0">
                <a:latin typeface="Comic Sans MS" charset="0"/>
              </a:rPr>
              <a:t>(Q=100)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Reaction</a:t>
            </a:r>
            <a:r>
              <a:rPr lang="it-IT" dirty="0" smtClean="0">
                <a:latin typeface="Comic Sans MS" pitchFamily="66" charset="0"/>
              </a:rPr>
              <a:t> Mass 40 kg </a:t>
            </a:r>
            <a:r>
              <a:rPr lang="en-US" dirty="0" smtClean="0">
                <a:latin typeface="Comic Sans MS" charset="0"/>
              </a:rPr>
              <a:t>(Q=100000)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Mirror</a:t>
            </a:r>
            <a:r>
              <a:rPr lang="it-IT" dirty="0" smtClean="0">
                <a:latin typeface="Comic Sans MS" pitchFamily="66" charset="0"/>
              </a:rPr>
              <a:t> 40 kg </a:t>
            </a:r>
            <a:r>
              <a:rPr lang="en-US" dirty="0" smtClean="0">
                <a:latin typeface="Comic Sans MS" charset="0"/>
              </a:rPr>
              <a:t>(</a:t>
            </a:r>
            <a:r>
              <a:rPr lang="en-US" dirty="0" smtClean="0">
                <a:latin typeface="Symbol" pitchFamily="18" charset="2"/>
              </a:rPr>
              <a:t>f=10</a:t>
            </a:r>
            <a:r>
              <a:rPr lang="en-US" baseline="30000" dirty="0" smtClean="0">
                <a:latin typeface="Symbol" pitchFamily="18" charset="2"/>
              </a:rPr>
              <a:t>-7</a:t>
            </a:r>
            <a:r>
              <a:rPr lang="en-US" dirty="0" smtClean="0">
                <a:latin typeface="Comic Sans MS" charset="0"/>
              </a:rPr>
              <a:t>)</a:t>
            </a:r>
            <a:endParaRPr lang="it-IT" dirty="0" smtClean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  <p:pic>
        <p:nvPicPr>
          <p:cNvPr id="92162" name="Picture 2" descr="\\MACAMBER\amber-data\Trasparenze\Advanced\ThermalNoiseMeeting260209\VirgoA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215370" cy="5342176"/>
          </a:xfrm>
          <a:prstGeom prst="rect">
            <a:avLst/>
          </a:prstGeom>
          <a:noFill/>
        </p:spPr>
      </p:pic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3428992" y="1428736"/>
          <a:ext cx="3883025" cy="896938"/>
        </p:xfrm>
        <a:graphic>
          <a:graphicData uri="http://schemas.openxmlformats.org/presentationml/2006/ole">
            <p:oleObj spid="_x0000_s92163" name="Equation" r:id="rId4" imgW="2527200" imgH="583920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3857620" y="3000372"/>
          <a:ext cx="4649788" cy="849313"/>
        </p:xfrm>
        <a:graphic>
          <a:graphicData uri="http://schemas.openxmlformats.org/presentationml/2006/ole">
            <p:oleObj spid="_x0000_s92164" name="Equation" r:id="rId5" imgW="31622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V_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061"/>
            <a:ext cx="9144000" cy="5907939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685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83820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lvl="2" indent="-463550">
              <a:spcBef>
                <a:spcPts val="2000"/>
              </a:spcBef>
              <a:buBlip>
                <a:blip r:embed="rId4"/>
              </a:buBlip>
            </a:pPr>
            <a:r>
              <a:rPr lang="it-IT" sz="2000" b="1" dirty="0" smtClean="0"/>
              <a:t>AdV:</a:t>
            </a:r>
            <a:r>
              <a:rPr lang="it-IT" sz="2000" dirty="0" smtClean="0"/>
              <a:t> </a:t>
            </a:r>
            <a:r>
              <a:rPr lang="en-US" sz="2000" dirty="0" smtClean="0">
                <a:sym typeface="Wingdings"/>
              </a:rPr>
              <a:t>the MRM is helpful in filtering the coupling with the F7</a:t>
            </a:r>
            <a:endParaRPr lang="it-IT" sz="2000" dirty="0" smtClean="0"/>
          </a:p>
        </p:txBody>
      </p:sp>
      <p:sp>
        <p:nvSpPr>
          <p:cNvPr id="10" name="Rettangolo 7"/>
          <p:cNvSpPr/>
          <p:nvPr/>
        </p:nvSpPr>
        <p:spPr>
          <a:xfrm>
            <a:off x="4267200" y="160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F7: 85 kg (Q=30)</a:t>
            </a:r>
          </a:p>
          <a:p>
            <a:r>
              <a:rPr lang="it-IT" dirty="0" smtClean="0">
                <a:latin typeface="Comic Sans MS" pitchFamily="66" charset="0"/>
              </a:rPr>
              <a:t>Marionette 100 kg 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</a:rPr>
              <a:t>(Q=1000)</a:t>
            </a:r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Reaction</a:t>
            </a:r>
            <a:r>
              <a:rPr lang="it-IT" dirty="0" smtClean="0">
                <a:latin typeface="Comic Sans MS" pitchFamily="66" charset="0"/>
              </a:rPr>
              <a:t> Mass 40 kg </a:t>
            </a:r>
            <a:r>
              <a:rPr lang="en-US" dirty="0" smtClean="0">
                <a:latin typeface="Comic Sans MS" charset="0"/>
              </a:rPr>
              <a:t>(Q=100000)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Mirror</a:t>
            </a:r>
            <a:r>
              <a:rPr lang="it-IT" dirty="0" smtClean="0">
                <a:latin typeface="Comic Sans MS" pitchFamily="66" charset="0"/>
              </a:rPr>
              <a:t> 40 kg </a:t>
            </a:r>
            <a:r>
              <a:rPr lang="en-US" dirty="0" smtClean="0">
                <a:latin typeface="Comic Sans MS" charset="0"/>
              </a:rPr>
              <a:t>(</a:t>
            </a:r>
            <a:r>
              <a:rPr lang="en-US" dirty="0" smtClean="0">
                <a:latin typeface="Symbol" pitchFamily="18" charset="2"/>
              </a:rPr>
              <a:t>f=10</a:t>
            </a:r>
            <a:r>
              <a:rPr lang="en-US" baseline="30000" dirty="0" smtClean="0">
                <a:latin typeface="Symbol" pitchFamily="18" charset="2"/>
              </a:rPr>
              <a:t>-7</a:t>
            </a:r>
            <a:r>
              <a:rPr lang="en-US" dirty="0" smtClean="0">
                <a:latin typeface="Comic Sans MS" charset="0"/>
              </a:rPr>
              <a:t>)</a:t>
            </a:r>
            <a:endParaRPr lang="it-IT" dirty="0" smtClean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-1" y="-1"/>
          <a:ext cx="0" cy="0"/>
        </p:xfrm>
        <a:graphic>
          <a:graphicData uri="http://schemas.openxmlformats.org/presentationml/2006/ole">
            <p:oleObj spid="_x0000_s96258" name="Equation" r:id="rId5" imgW="2514600" imgH="33012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114800" y="2971800"/>
            <a:ext cx="4724400" cy="990600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105275" y="2943225"/>
          <a:ext cx="4486275" cy="1044575"/>
        </p:xfrm>
        <a:graphic>
          <a:graphicData uri="http://schemas.openxmlformats.org/presentationml/2006/ole">
            <p:oleObj spid="_x0000_s96259" name="Equation" r:id="rId6" imgW="25016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466748"/>
          </a:xfrm>
        </p:spPr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86520"/>
          </a:xfrm>
        </p:spPr>
        <p:txBody>
          <a:bodyPr/>
          <a:lstStyle/>
          <a:p>
            <a:r>
              <a:rPr lang="it-IT" sz="1800" dirty="0" smtClean="0"/>
              <a:t>In the </a:t>
            </a:r>
            <a:r>
              <a:rPr lang="it-IT" sz="1800" dirty="0" err="1" smtClean="0"/>
              <a:t>thermal</a:t>
            </a:r>
            <a:r>
              <a:rPr lang="it-IT" sz="1800" dirty="0" smtClean="0"/>
              <a:t> </a:t>
            </a:r>
            <a:r>
              <a:rPr lang="it-IT" sz="1800" dirty="0" err="1" smtClean="0"/>
              <a:t>noise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mirror</a:t>
            </a:r>
            <a:r>
              <a:rPr lang="it-IT" sz="1800" dirty="0" smtClean="0"/>
              <a:t> </a:t>
            </a:r>
            <a:r>
              <a:rPr lang="it-IT" sz="1800" dirty="0" err="1" smtClean="0"/>
              <a:t>pendulum</a:t>
            </a:r>
            <a:endParaRPr lang="it-IT" sz="1800" dirty="0" smtClean="0"/>
          </a:p>
          <a:p>
            <a:pPr lvl="2"/>
            <a:r>
              <a:rPr lang="it-IT" sz="1600" dirty="0" smtClean="0"/>
              <a:t>the </a:t>
            </a:r>
            <a:r>
              <a:rPr lang="it-IT" sz="1600" dirty="0" err="1" smtClean="0"/>
              <a:t>losses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the marionette stage play a </a:t>
            </a:r>
            <a:r>
              <a:rPr lang="it-IT" sz="1600" dirty="0" err="1" smtClean="0"/>
              <a:t>crucial</a:t>
            </a:r>
            <a:r>
              <a:rPr lang="it-IT" sz="1600" dirty="0" smtClean="0"/>
              <a:t> </a:t>
            </a:r>
            <a:r>
              <a:rPr lang="it-IT" sz="1600" dirty="0" err="1" smtClean="0"/>
              <a:t>role</a:t>
            </a:r>
            <a:r>
              <a:rPr lang="it-IT" sz="1600" dirty="0" smtClean="0"/>
              <a:t>;</a:t>
            </a:r>
          </a:p>
          <a:p>
            <a:pPr lvl="2"/>
            <a:r>
              <a:rPr lang="it-IT" sz="1600" dirty="0" smtClean="0"/>
              <a:t>the marionette mass  </a:t>
            </a:r>
            <a:r>
              <a:rPr lang="it-IT" sz="1600" dirty="0" err="1" smtClean="0"/>
              <a:t>plays</a:t>
            </a:r>
            <a:r>
              <a:rPr lang="it-IT" sz="1600" dirty="0" smtClean="0"/>
              <a:t> a </a:t>
            </a:r>
            <a:r>
              <a:rPr lang="it-IT" sz="1600" dirty="0" err="1" smtClean="0"/>
              <a:t>crucial</a:t>
            </a:r>
            <a:r>
              <a:rPr lang="it-IT" sz="1600" dirty="0" smtClean="0"/>
              <a:t> </a:t>
            </a:r>
            <a:r>
              <a:rPr lang="it-IT" sz="1600" dirty="0" err="1" smtClean="0"/>
              <a:t>role</a:t>
            </a:r>
            <a:r>
              <a:rPr lang="it-IT" sz="1600" dirty="0" smtClean="0"/>
              <a:t>;</a:t>
            </a:r>
          </a:p>
          <a:p>
            <a:r>
              <a:rPr lang="it-IT" sz="1600" b="1" dirty="0" err="1" smtClean="0"/>
              <a:t>Virgo</a:t>
            </a:r>
            <a:r>
              <a:rPr lang="it-IT" sz="1600" b="1" dirty="0" smtClean="0"/>
              <a:t>:</a:t>
            </a:r>
            <a:r>
              <a:rPr lang="it-IT" sz="1600" dirty="0" smtClean="0"/>
              <a:t> the </a:t>
            </a:r>
            <a:r>
              <a:rPr lang="it-IT" sz="1600" dirty="0" err="1" smtClean="0"/>
              <a:t>setup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at the </a:t>
            </a:r>
            <a:r>
              <a:rPr lang="it-IT" sz="1600" dirty="0" err="1" smtClean="0"/>
              <a:t>limit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the </a:t>
            </a:r>
            <a:r>
              <a:rPr lang="it-IT" sz="1600" dirty="0" err="1" smtClean="0"/>
              <a:t>mirror</a:t>
            </a:r>
            <a:r>
              <a:rPr lang="it-IT" sz="1600" dirty="0" smtClean="0"/>
              <a:t> steel </a:t>
            </a:r>
            <a:r>
              <a:rPr lang="it-IT" sz="1600" dirty="0" err="1" smtClean="0"/>
              <a:t>wires</a:t>
            </a:r>
            <a:r>
              <a:rPr lang="it-IT" sz="1600" dirty="0" smtClean="0"/>
              <a:t> </a:t>
            </a:r>
            <a:r>
              <a:rPr lang="it-IT" sz="1600" dirty="0" err="1" smtClean="0"/>
              <a:t>losses</a:t>
            </a:r>
            <a:r>
              <a:rPr lang="it-IT" sz="1600" dirty="0" smtClean="0"/>
              <a:t>;</a:t>
            </a:r>
          </a:p>
          <a:p>
            <a:r>
              <a:rPr lang="it-IT" sz="1600" b="1" dirty="0" smtClean="0"/>
              <a:t>Virgo+ and AdV</a:t>
            </a:r>
            <a:r>
              <a:rPr lang="it-IT" sz="1600" dirty="0" smtClean="0"/>
              <a:t>: the coupling of the marionette to  F7 will be improved with respect to the present one;</a:t>
            </a:r>
          </a:p>
          <a:p>
            <a:r>
              <a:rPr lang="it-IT" sz="2000" b="1" dirty="0" smtClean="0"/>
              <a:t>How could we decrease the losses?</a:t>
            </a:r>
            <a:endParaRPr lang="it-IT" sz="2000" b="1" dirty="0" smtClean="0"/>
          </a:p>
          <a:p>
            <a:pPr lvl="2"/>
            <a:r>
              <a:rPr lang="it-IT" sz="1600" dirty="0" err="1" smtClean="0"/>
              <a:t>Increase</a:t>
            </a:r>
            <a:r>
              <a:rPr lang="it-IT" sz="1600" dirty="0" smtClean="0"/>
              <a:t> the Marionette </a:t>
            </a:r>
            <a:r>
              <a:rPr lang="it-IT" sz="1600" dirty="0" smtClean="0"/>
              <a:t>Mass	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see SA load </a:t>
            </a:r>
            <a:r>
              <a:rPr lang="en-US" sz="1600" dirty="0" smtClean="0">
                <a:sym typeface="Wingdings"/>
              </a:rPr>
              <a:t>issues</a:t>
            </a:r>
          </a:p>
          <a:p>
            <a:pPr lvl="2"/>
            <a:r>
              <a:rPr lang="en-US" sz="1600" dirty="0" smtClean="0">
                <a:sym typeface="Wingdings"/>
              </a:rPr>
              <a:t>Add intermediate mass between the Marionette and F7 (MRM for example)</a:t>
            </a:r>
            <a:endParaRPr lang="en-US" sz="1600" dirty="0" smtClean="0">
              <a:sym typeface="Wingdings"/>
            </a:endParaRPr>
          </a:p>
          <a:p>
            <a:pPr lvl="2"/>
            <a:r>
              <a:rPr lang="en-US" sz="1600" dirty="0" smtClean="0">
                <a:sym typeface="Wingdings"/>
              </a:rPr>
              <a:t>Act on losses</a:t>
            </a:r>
            <a:endParaRPr lang="en-US" sz="1600" dirty="0" smtClean="0">
              <a:sym typeface="Wingdings"/>
            </a:endParaRPr>
          </a:p>
          <a:p>
            <a:pPr lvl="4">
              <a:buNone/>
            </a:pPr>
            <a:r>
              <a:rPr lang="en-US" sz="1600" dirty="0" smtClean="0">
                <a:sym typeface="Wingdings"/>
              </a:rPr>
              <a:t>weak points on F7:</a:t>
            </a:r>
          </a:p>
          <a:p>
            <a:pPr lvl="4"/>
            <a:r>
              <a:rPr lang="en-US" sz="1600" dirty="0" smtClean="0">
                <a:sym typeface="Wingdings"/>
              </a:rPr>
              <a:t>Electrical cabling passing around the </a:t>
            </a:r>
            <a:r>
              <a:rPr lang="en-US" sz="1600" dirty="0" err="1" smtClean="0">
                <a:sym typeface="Wingdings"/>
              </a:rPr>
              <a:t>marionetta</a:t>
            </a:r>
            <a:r>
              <a:rPr lang="en-US" sz="1600" dirty="0" smtClean="0">
                <a:sym typeface="Wingdings"/>
              </a:rPr>
              <a:t> wire</a:t>
            </a:r>
          </a:p>
          <a:p>
            <a:pPr lvl="4"/>
            <a:r>
              <a:rPr lang="en-US" sz="1600" dirty="0" smtClean="0">
                <a:sym typeface="Wingdings"/>
              </a:rPr>
              <a:t>Magnetic </a:t>
            </a:r>
            <a:r>
              <a:rPr lang="en-US" sz="1600" dirty="0" err="1" smtClean="0">
                <a:sym typeface="Wingdings"/>
              </a:rPr>
              <a:t>antisprings</a:t>
            </a:r>
            <a:r>
              <a:rPr lang="en-US" sz="1600" dirty="0" smtClean="0">
                <a:sym typeface="Wingdings"/>
              </a:rPr>
              <a:t> and centering wires: probably they add viscous damping on vertical </a:t>
            </a:r>
            <a:r>
              <a:rPr lang="en-US" sz="1600" dirty="0" err="1" smtClean="0">
                <a:sym typeface="Wingdings"/>
              </a:rPr>
              <a:t>d.o.f</a:t>
            </a:r>
            <a:r>
              <a:rPr lang="en-US" sz="1600" dirty="0" smtClean="0">
                <a:sym typeface="Wingdings"/>
              </a:rPr>
              <a:t>.</a:t>
            </a:r>
          </a:p>
          <a:p>
            <a:pPr lvl="4"/>
            <a:r>
              <a:rPr lang="en-US" sz="1600" dirty="0" smtClean="0">
                <a:sym typeface="Wingdings"/>
              </a:rPr>
              <a:t>Crossbar positioning: can we reduce the coupling between the vertical and horizontal degrees of freedom?</a:t>
            </a:r>
          </a:p>
          <a:p>
            <a:pPr lvl="1"/>
            <a:r>
              <a:rPr lang="en-US" sz="1800" dirty="0" smtClean="0">
                <a:sym typeface="Wingdings"/>
              </a:rPr>
              <a:t>Geometric </a:t>
            </a:r>
            <a:r>
              <a:rPr lang="en-US" sz="1800" dirty="0" err="1" smtClean="0">
                <a:sym typeface="Wingdings"/>
              </a:rPr>
              <a:t>Antisprings</a:t>
            </a:r>
            <a:r>
              <a:rPr lang="en-US" sz="1800" dirty="0" smtClean="0">
                <a:sym typeface="Wingdings"/>
              </a:rPr>
              <a:t> (GAS ):  the measured Q of the vertical mode is about 1000 (private communication)</a:t>
            </a:r>
          </a:p>
          <a:p>
            <a:pPr lvl="4"/>
            <a:r>
              <a:rPr lang="en-US" sz="1600" dirty="0" smtClean="0">
                <a:sym typeface="Wingdings"/>
              </a:rPr>
              <a:t>The GAS are less tunable for the load mismatching</a:t>
            </a:r>
          </a:p>
          <a:p>
            <a:pPr lvl="4"/>
            <a:endParaRPr lang="en-US" sz="1600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762000" y="2286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latin typeface="Comic Sans MS" charset="0"/>
              </a:rPr>
              <a:t>Scientific motivations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0" y="10668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latin typeface="Comic Sans MS" charset="0"/>
              </a:rPr>
              <a:t>In the advanced VIRGO configuration </a:t>
            </a:r>
            <a:r>
              <a:rPr lang="en-US" b="1" i="1" u="sng" dirty="0">
                <a:latin typeface="Comic Sans MS" charset="0"/>
              </a:rPr>
              <a:t>is foreseen</a:t>
            </a:r>
            <a:r>
              <a:rPr lang="en-US" i="1" u="sng" dirty="0">
                <a:latin typeface="Comic Sans MS" charset="0"/>
              </a:rPr>
              <a:t>:</a:t>
            </a:r>
          </a:p>
          <a:p>
            <a:endParaRPr lang="en-US" dirty="0">
              <a:latin typeface="Comic Sans MS" charset="0"/>
            </a:endParaRPr>
          </a:p>
          <a:p>
            <a:pPr lvl="3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to  use  heavier mirrors</a:t>
            </a:r>
          </a:p>
          <a:p>
            <a:pPr lvl="4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40 kg </a:t>
            </a:r>
            <a:r>
              <a:rPr lang="en-US" dirty="0" smtClean="0">
                <a:latin typeface="Comic Sans MS" charset="0"/>
              </a:rPr>
              <a:t>mass (reference solution)</a:t>
            </a:r>
            <a:endParaRPr lang="en-US" dirty="0">
              <a:latin typeface="Comic Sans MS" charset="0"/>
            </a:endParaRPr>
          </a:p>
          <a:p>
            <a:pPr lvl="4">
              <a:buFont typeface="Courier New" charset="0"/>
              <a:buChar char="o"/>
            </a:pPr>
            <a:r>
              <a:rPr lang="en-US" dirty="0" smtClean="0">
                <a:latin typeface="Comic Sans MS" charset="0"/>
              </a:rPr>
              <a:t> 60 </a:t>
            </a:r>
            <a:r>
              <a:rPr lang="en-US" dirty="0">
                <a:latin typeface="Comic Sans MS" charset="0"/>
              </a:rPr>
              <a:t>kg mass.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Comic Sans MS" charset="0"/>
              </a:rPr>
              <a:t>In the advanced VIRGO configuration </a:t>
            </a:r>
            <a:r>
              <a:rPr lang="en-US" b="1" i="1" u="sng">
                <a:solidFill>
                  <a:srgbClr val="000000"/>
                </a:solidFill>
                <a:latin typeface="Comic Sans MS" charset="0"/>
              </a:rPr>
              <a:t>is not foreseen:</a:t>
            </a:r>
          </a:p>
          <a:p>
            <a:pPr lvl="3">
              <a:buFont typeface="Courier New" charset="0"/>
              <a:buChar char="o"/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 to change the SA </a:t>
            </a:r>
          </a:p>
          <a:p>
            <a:pPr lvl="3"/>
            <a:endParaRPr lang="en-US" u="sng">
              <a:latin typeface="Comic Sans MS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5052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 u="sng" dirty="0">
                <a:latin typeface="Comic Sans MS" charset="0"/>
              </a:rPr>
              <a:t>Implications:</a:t>
            </a:r>
          </a:p>
          <a:p>
            <a:pPr lvl="3">
              <a:buFont typeface="Wingdings" charset="2"/>
              <a:buChar char="²"/>
            </a:pPr>
            <a:r>
              <a:rPr lang="en-US" sz="1800" dirty="0">
                <a:latin typeface="Comic Sans MS" charset="0"/>
              </a:rPr>
              <a:t>  Take into account the actual payload requirements;</a:t>
            </a:r>
          </a:p>
          <a:p>
            <a:pPr lvl="3"/>
            <a:endParaRPr lang="en-US" sz="1800" dirty="0">
              <a:latin typeface="Comic Sans MS" charset="0"/>
            </a:endParaRPr>
          </a:p>
          <a:p>
            <a:pPr lvl="3">
              <a:buFont typeface="Wingdings" charset="2"/>
              <a:buChar char="²"/>
            </a:pPr>
            <a:r>
              <a:rPr lang="en-US" sz="1800" dirty="0">
                <a:latin typeface="Comic Sans MS" charset="0"/>
              </a:rPr>
              <a:t> Adapt the weight of all the payload components in order to </a:t>
            </a:r>
          </a:p>
          <a:p>
            <a:pPr lvl="3"/>
            <a:r>
              <a:rPr lang="en-US" sz="1800" dirty="0">
                <a:latin typeface="Comic Sans MS" charset="0"/>
              </a:rPr>
              <a:t>be compliant with the SA suspension: </a:t>
            </a:r>
            <a:r>
              <a:rPr lang="en-US" sz="1800" u="sng" dirty="0">
                <a:latin typeface="Comic Sans MS" charset="0"/>
              </a:rPr>
              <a:t>we must preserve the overall </a:t>
            </a:r>
            <a:r>
              <a:rPr lang="en-US" sz="1800" u="sng" dirty="0" smtClean="0">
                <a:latin typeface="Comic Sans MS" charset="0"/>
              </a:rPr>
              <a:t>weight.</a:t>
            </a:r>
          </a:p>
          <a:p>
            <a:pPr lvl="3"/>
            <a:endParaRPr lang="en-US" sz="1800" dirty="0" smtClean="0">
              <a:latin typeface="Comic Sans MS" charset="0"/>
            </a:endParaRPr>
          </a:p>
          <a:p>
            <a:pPr lvl="3"/>
            <a:endParaRPr dirty="0"/>
          </a:p>
          <a:p>
            <a:pPr lvl="3"/>
            <a:endParaRPr lang="en-US" sz="1800" i="1" dirty="0" smtClean="0">
              <a:latin typeface="Comic Sans MS" charset="0"/>
            </a:endParaRPr>
          </a:p>
          <a:p>
            <a:pPr lvl="3"/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371600" y="5486400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en-US" sz="1800" u="sng" dirty="0" smtClean="0">
              <a:latin typeface="Comic Sans MS" charset="0"/>
            </a:endParaRPr>
          </a:p>
          <a:p>
            <a:pPr lvl="3"/>
            <a:r>
              <a:rPr lang="en-US" sz="2000" u="sng" dirty="0" smtClean="0">
                <a:solidFill>
                  <a:srgbClr val="FF0000"/>
                </a:solidFill>
                <a:latin typeface="Comic Sans MS" charset="0"/>
              </a:rPr>
              <a:t>But what about the thermal noise?</a:t>
            </a:r>
            <a:endParaRPr lang="en-US" sz="2000" u="sng" dirty="0" smtClean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762000" y="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Comic Sans MS" charset="0"/>
              </a:rPr>
              <a:t>Payload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0" y="76200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000" i="1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role of the Last Stage Suspension </a:t>
            </a:r>
            <a:r>
              <a:rPr lang="en-US" sz="2000" i="1">
                <a:solidFill>
                  <a:srgbClr val="FF0000"/>
                </a:solidFill>
                <a:latin typeface="Comic Sans MS" charset="0"/>
              </a:rPr>
              <a:t>is to compensate the residual seismic noise and to steer the optical components maintaining the relative position of the interferometer mirrors.</a:t>
            </a:r>
          </a:p>
          <a:p>
            <a:pPr>
              <a:buFont typeface="Wingdings" charset="2"/>
              <a:buChar char="²"/>
            </a:pPr>
            <a:endParaRPr lang="en-US" sz="1800">
              <a:latin typeface="Comic Sans M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charset="0"/>
              </a:rPr>
              <a:t>Components and roles:</a:t>
            </a:r>
          </a:p>
          <a:p>
            <a:pPr lvl="3">
              <a:buFont typeface="Arial" charset="0"/>
              <a:buChar char="•"/>
            </a:pPr>
            <a:r>
              <a:rPr lang="en-US" b="1" dirty="0">
                <a:latin typeface="Comic Sans MS" charset="0"/>
              </a:rPr>
              <a:t>Marionette: </a:t>
            </a:r>
            <a:r>
              <a:rPr lang="en-US" dirty="0">
                <a:latin typeface="Comic Sans MS" charset="0"/>
              </a:rPr>
              <a:t>Mirror control with coil-magnet actuator between F7 and marionette; </a:t>
            </a:r>
          </a:p>
          <a:p>
            <a:pPr lvl="3">
              <a:buFont typeface="Arial" charset="0"/>
              <a:buChar char="•"/>
            </a:pPr>
            <a:r>
              <a:rPr lang="en-US" b="1" dirty="0">
                <a:latin typeface="Comic Sans MS" charset="0"/>
              </a:rPr>
              <a:t>  Reaction Mass (RM):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Mirror steering with coil-magnet actuator between RM and mirror; Mirror protection;</a:t>
            </a:r>
            <a:endParaRPr lang="en-US" b="1" dirty="0">
              <a:latin typeface="Comic Sans MS" charset="0"/>
            </a:endParaRPr>
          </a:p>
          <a:p>
            <a:endParaRPr lang="en-US" sz="2400" b="1" dirty="0">
              <a:latin typeface="Comic Sans MS" charset="0"/>
            </a:endParaRPr>
          </a:p>
          <a:p>
            <a:r>
              <a:rPr lang="en-US" sz="2000" b="1" dirty="0">
                <a:latin typeface="Comic Sans MS" charset="0"/>
              </a:rPr>
              <a:t>Requirements:</a:t>
            </a:r>
          </a:p>
          <a:p>
            <a:pPr>
              <a:buFont typeface="Wingdings" charset="2"/>
              <a:buChar char="²"/>
            </a:pPr>
            <a:r>
              <a:rPr lang="en-US" b="1" dirty="0">
                <a:latin typeface="Comic Sans MS" charset="0"/>
              </a:rPr>
              <a:t>Materials: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UHV compatible;</a:t>
            </a:r>
          </a:p>
          <a:p>
            <a:pPr lvl="2">
              <a:buFont typeface="Wingdings" charset="2"/>
              <a:buChar char="²"/>
            </a:pPr>
            <a:r>
              <a:rPr lang="en-US" dirty="0" err="1">
                <a:latin typeface="Comic Sans MS" charset="0"/>
              </a:rPr>
              <a:t>Amagnetic</a:t>
            </a:r>
            <a:r>
              <a:rPr lang="en-US" dirty="0">
                <a:latin typeface="Comic Sans MS" charset="0"/>
              </a:rPr>
              <a:t>;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No electrostatic charges;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Internal Frequencies above Virgo bandwidth;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Low frequencies of the system below Virgo bandwidth;</a:t>
            </a:r>
          </a:p>
          <a:p>
            <a:pPr lvl="2"/>
            <a:endParaRPr lang="en-US" dirty="0">
              <a:latin typeface="Comic Sans MS" charset="0"/>
            </a:endParaRPr>
          </a:p>
          <a:p>
            <a:pPr>
              <a:buFont typeface="Wingdings" charset="2"/>
              <a:buChar char="²"/>
            </a:pPr>
            <a:r>
              <a:rPr lang="en-US" b="1" dirty="0">
                <a:latin typeface="Comic Sans MS" charset="0"/>
              </a:rPr>
              <a:t>Compatibility with </a:t>
            </a:r>
            <a:r>
              <a:rPr lang="en-US" b="1" dirty="0" err="1">
                <a:latin typeface="Comic Sans MS" charset="0"/>
              </a:rPr>
              <a:t>SuperAttenuator</a:t>
            </a:r>
            <a:r>
              <a:rPr lang="en-US" b="1" dirty="0">
                <a:latin typeface="Comic Sans MS" charset="0"/>
              </a:rPr>
              <a:t> and lower part of the tower: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Weights</a:t>
            </a:r>
          </a:p>
          <a:p>
            <a:pPr lvl="2">
              <a:buFont typeface="Wingdings" charset="2"/>
              <a:buChar char="²"/>
            </a:pPr>
            <a:r>
              <a:rPr lang="en-US" dirty="0">
                <a:latin typeface="Comic Sans MS" charset="0"/>
              </a:rPr>
              <a:t>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685800"/>
            <a:ext cx="4735513" cy="5638800"/>
            <a:chOff x="0" y="685800"/>
            <a:chExt cx="4735513" cy="5638800"/>
          </a:xfrm>
        </p:grpSpPr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0" y="685800"/>
              <a:ext cx="39624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Comic Sans MS" charset="0"/>
                </a:rPr>
                <a:t>Virgo</a:t>
              </a:r>
            </a:p>
            <a:p>
              <a:pPr algn="ctr"/>
              <a:endParaRPr dirty="0"/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F7 legs and coils: 84 kg</a:t>
              </a: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Marionette (AISI316L): </a:t>
              </a:r>
              <a:r>
                <a:rPr lang="en-US" sz="1400" dirty="0" smtClean="0">
                  <a:latin typeface="Comic Sans MS" charset="0"/>
                </a:rPr>
                <a:t>110 </a:t>
              </a:r>
              <a:r>
                <a:rPr lang="en-US" sz="1400" dirty="0">
                  <a:latin typeface="Comic Sans MS" charset="0"/>
                </a:rPr>
                <a:t>kg </a:t>
              </a: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Reaction Mass(Al6063): </a:t>
              </a:r>
              <a:r>
                <a:rPr lang="en-US" sz="1400" dirty="0" smtClean="0">
                  <a:latin typeface="Comic Sans MS" charset="0"/>
                </a:rPr>
                <a:t>50 </a:t>
              </a:r>
              <a:r>
                <a:rPr lang="en-US" sz="1400" dirty="0">
                  <a:latin typeface="Comic Sans MS" charset="0"/>
                </a:rPr>
                <a:t>kg</a:t>
              </a: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Mirror (</a:t>
              </a:r>
              <a:r>
                <a:rPr lang="en-US" sz="1400" dirty="0" err="1">
                  <a:latin typeface="Comic Sans MS" charset="0"/>
                </a:rPr>
                <a:t>Suprasil</a:t>
              </a:r>
              <a:r>
                <a:rPr lang="en-US" sz="1400" dirty="0">
                  <a:latin typeface="Comic Sans MS" charset="0"/>
                </a:rPr>
                <a:t>): 21 kg</a:t>
              </a:r>
            </a:p>
            <a:p>
              <a:pPr lvl="2">
                <a:buFont typeface="Courier New" charset="0"/>
                <a:buChar char="o"/>
              </a:pPr>
              <a:endParaRPr lang="en-US" sz="1400" dirty="0">
                <a:latin typeface="Comic Sans MS" charset="0"/>
              </a:endParaRP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Overall payload weight: 181 kg</a:t>
              </a:r>
            </a:p>
            <a:p>
              <a:pPr lvl="2"/>
              <a:endParaRPr lang="en-US" sz="1400" dirty="0">
                <a:latin typeface="Comic Sans MS" charset="0"/>
              </a:endParaRPr>
            </a:p>
          </p:txBody>
        </p:sp>
        <p:pic>
          <p:nvPicPr>
            <p:cNvPr id="28680" name="Picture 1028" descr="Paolo_1_marionet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971800"/>
              <a:ext cx="45069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67200" y="609600"/>
            <a:ext cx="4876800" cy="5749925"/>
            <a:chOff x="4267200" y="609600"/>
            <a:chExt cx="4876800" cy="5749925"/>
          </a:xfrm>
        </p:grpSpPr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4267200" y="609600"/>
              <a:ext cx="4876800" cy="2708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Comic Sans MS" charset="0"/>
                </a:rPr>
                <a:t>Virgo +</a:t>
              </a:r>
            </a:p>
            <a:p>
              <a:pPr algn="ctr"/>
              <a:endParaRPr/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Marionette (AISI316L+Peek): </a:t>
              </a:r>
              <a:r>
                <a:rPr lang="en-US" sz="1400" dirty="0" smtClean="0">
                  <a:latin typeface="Comic Sans MS" charset="0"/>
                </a:rPr>
                <a:t>110 </a:t>
              </a:r>
              <a:r>
                <a:rPr lang="en-US" sz="1400" dirty="0">
                  <a:latin typeface="Comic Sans MS" charset="0"/>
                </a:rPr>
                <a:t>kg</a:t>
              </a: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Reaction Mass (AISI316L+Peek): </a:t>
              </a:r>
              <a:r>
                <a:rPr lang="en-US" sz="1400" dirty="0" smtClean="0">
                  <a:latin typeface="Comic Sans MS" charset="0"/>
                </a:rPr>
                <a:t>50 </a:t>
              </a:r>
              <a:r>
                <a:rPr lang="en-US" sz="1400" dirty="0">
                  <a:latin typeface="Comic Sans MS" charset="0"/>
                </a:rPr>
                <a:t>kg</a:t>
              </a: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Mirror (</a:t>
              </a:r>
              <a:r>
                <a:rPr lang="en-US" sz="1400" dirty="0" err="1">
                  <a:latin typeface="Comic Sans MS" charset="0"/>
                </a:rPr>
                <a:t>Suprasil</a:t>
              </a:r>
              <a:r>
                <a:rPr lang="en-US" sz="1400" dirty="0">
                  <a:latin typeface="Comic Sans MS" charset="0"/>
                </a:rPr>
                <a:t>): 21 kg</a:t>
              </a:r>
            </a:p>
            <a:p>
              <a:pPr lvl="2">
                <a:buFont typeface="Courier New" charset="0"/>
                <a:buChar char="o"/>
              </a:pPr>
              <a:endParaRPr lang="en-US" sz="1400" dirty="0">
                <a:latin typeface="Comic Sans MS" charset="0"/>
              </a:endParaRPr>
            </a:p>
            <a:p>
              <a:pPr lvl="2">
                <a:buFont typeface="Courier New" charset="0"/>
                <a:buChar char="o"/>
              </a:pPr>
              <a:r>
                <a:rPr lang="en-US" sz="1400" dirty="0">
                  <a:latin typeface="Comic Sans MS" charset="0"/>
                </a:rPr>
                <a:t> Overall payload weight: 181 kg</a:t>
              </a:r>
            </a:p>
            <a:p>
              <a:pPr lvl="2">
                <a:buFont typeface="Courier New" charset="0"/>
                <a:buChar char="o"/>
              </a:pPr>
              <a:endParaRPr lang="en-US" sz="1400" dirty="0">
                <a:latin typeface="Comic Sans MS" charset="0"/>
              </a:endParaRPr>
            </a:p>
            <a:p>
              <a:pPr lvl="2">
                <a:buFont typeface="Courier New" charset="0"/>
                <a:buChar char="o"/>
              </a:pPr>
              <a:endParaRPr lang="en-US" sz="1400" dirty="0">
                <a:latin typeface="Comic Sans MS" charset="0"/>
              </a:endParaRPr>
            </a:p>
            <a:p>
              <a:pPr lvl="2">
                <a:buFont typeface="Courier New" charset="0"/>
                <a:buChar char="o"/>
              </a:pPr>
              <a:endParaRPr lang="en-US" sz="1400" dirty="0">
                <a:latin typeface="Comic Sans MS" charset="0"/>
              </a:endParaRPr>
            </a:p>
            <a:p>
              <a:pPr lvl="2"/>
              <a:endParaRPr lang="en-US" sz="1400" dirty="0">
                <a:latin typeface="Comic Sans MS" charset="0"/>
              </a:endParaRPr>
            </a:p>
            <a:p>
              <a:pPr lvl="2"/>
              <a:endParaRPr lang="en-US" sz="1400" dirty="0">
                <a:latin typeface="Comic Sans MS" charset="0"/>
              </a:endParaRPr>
            </a:p>
          </p:txBody>
        </p:sp>
        <p:pic>
          <p:nvPicPr>
            <p:cNvPr id="28678" name="Picture 5" descr="Mono_payload.bmp"/>
            <p:cNvPicPr>
              <a:picLocks noChangeAspect="1"/>
            </p:cNvPicPr>
            <p:nvPr/>
          </p:nvPicPr>
          <p:blipFill>
            <a:blip r:embed="rId3"/>
            <a:srcRect l="21667" t="3185" r="19167" b="4385"/>
            <a:stretch>
              <a:fillRect/>
            </a:stretch>
          </p:blipFill>
          <p:spPr bwMode="auto">
            <a:xfrm>
              <a:off x="5791200" y="2971800"/>
              <a:ext cx="3124200" cy="338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276600" y="0"/>
            <a:ext cx="3289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Comic Sans MS" charset="0"/>
                <a:ea typeface="AppleGothic" charset="-127"/>
              </a:rPr>
              <a:t>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0" y="0"/>
            <a:ext cx="8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omic Sans MS" charset="0"/>
              </a:rPr>
              <a:t>Advanced Payload</a:t>
            </a:r>
          </a:p>
          <a:p>
            <a:endParaRPr lang="en-US" dirty="0">
              <a:latin typeface="Comic Sans MS" charset="0"/>
            </a:endParaRP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Marionette (Virgo+ like, monolithic suspensions compliant)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Reaction Mass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Mirror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Marionette Reaction Mass (MRM) (R&amp;D) </a:t>
            </a:r>
          </a:p>
          <a:p>
            <a:pPr lvl="4"/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marionette steering </a:t>
            </a:r>
            <a:endParaRPr lang="en-US" dirty="0">
              <a:latin typeface="Comic Sans MS" charset="0"/>
            </a:endParaRPr>
          </a:p>
          <a:p>
            <a:pPr lvl="3"/>
            <a:r>
              <a:rPr lang="en-US" dirty="0">
                <a:latin typeface="Comic Sans MS" charset="0"/>
                <a:sym typeface="Wingdings" charset="2"/>
              </a:rPr>
              <a:t>	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no </a:t>
            </a:r>
            <a:r>
              <a:rPr lang="en-US" dirty="0" err="1">
                <a:latin typeface="Comic Sans MS" charset="0"/>
                <a:sym typeface="Wingdings" charset="2"/>
              </a:rPr>
              <a:t>bechers</a:t>
            </a:r>
            <a:r>
              <a:rPr lang="en-US" dirty="0">
                <a:latin typeface="Comic Sans MS" charset="0"/>
                <a:sym typeface="Wingdings" charset="2"/>
              </a:rPr>
              <a:t>, no filter 7 legs</a:t>
            </a:r>
          </a:p>
          <a:p>
            <a:pPr lvl="3"/>
            <a:r>
              <a:rPr lang="en-US" dirty="0">
                <a:latin typeface="Comic Sans MS" charset="0"/>
                <a:sym typeface="Wingdings" charset="2"/>
              </a:rPr>
              <a:t>	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compliant with bigger diameter mirrors (e.g. BS</a:t>
            </a:r>
            <a:r>
              <a:rPr lang="en-US" dirty="0" smtClean="0">
                <a:latin typeface="Comic Sans MS" charset="0"/>
                <a:sym typeface="Wingdings" charset="2"/>
              </a:rPr>
              <a:t>)</a:t>
            </a:r>
          </a:p>
          <a:p>
            <a:pPr lvl="3"/>
            <a:endParaRPr lang="en-US" dirty="0" smtClean="0">
              <a:latin typeface="Comic Sans MS" charset="0"/>
            </a:endParaRPr>
          </a:p>
          <a:p>
            <a:pPr lvl="2">
              <a:buFont typeface="Arial"/>
              <a:buChar char="•"/>
            </a:pPr>
            <a:r>
              <a:rPr lang="en-US" dirty="0" smtClean="0">
                <a:latin typeface="Comic Sans MS" charset="0"/>
              </a:rPr>
              <a:t> Other elements suspended to the </a:t>
            </a:r>
            <a:r>
              <a:rPr lang="en-US" dirty="0" err="1" smtClean="0">
                <a:latin typeface="Comic Sans MS" charset="0"/>
              </a:rPr>
              <a:t>marionetta</a:t>
            </a:r>
            <a:r>
              <a:rPr lang="en-US" dirty="0" smtClean="0">
                <a:latin typeface="Comic Sans MS" charset="0"/>
              </a:rPr>
              <a:t> or to the MRM – see non-degenerate recycling cavities configuration</a:t>
            </a:r>
            <a:endParaRPr lang="en-US" dirty="0">
              <a:latin typeface="Comic Sans MS" charset="0"/>
            </a:endParaRPr>
          </a:p>
        </p:txBody>
      </p:sp>
      <p:pic>
        <p:nvPicPr>
          <p:cNvPr id="30723" name="Picture 13" descr="AdV_payload_IV.bmp"/>
          <p:cNvPicPr>
            <a:picLocks noChangeAspect="1"/>
          </p:cNvPicPr>
          <p:nvPr/>
        </p:nvPicPr>
        <p:blipFill>
          <a:blip r:embed="rId2"/>
          <a:srcRect l="1666" t="2754" r="22501" b="2238"/>
          <a:stretch>
            <a:fillRect/>
          </a:stretch>
        </p:blipFill>
        <p:spPr bwMode="auto">
          <a:xfrm>
            <a:off x="2133600" y="3725863"/>
            <a:ext cx="41306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en-US" sz="1800" b="1" dirty="0" smtClean="0">
                <a:latin typeface="Comic Sans MS" charset="0"/>
                <a:sym typeface="Wingdings" charset="2"/>
              </a:rPr>
              <a:t> </a:t>
            </a:r>
            <a:r>
              <a:rPr lang="en-US" sz="1800" b="1" dirty="0">
                <a:latin typeface="Comic Sans MS" charset="0"/>
                <a:sym typeface="Wingdings" charset="2"/>
              </a:rPr>
              <a:t>compliant with SA (overall allowed mass 180 kg)</a:t>
            </a:r>
            <a:endParaRPr lang="en-US" sz="1800" b="1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charset="0"/>
              </a:rPr>
              <a:t>Advanced </a:t>
            </a:r>
            <a:r>
              <a:rPr lang="en-US" sz="2000" dirty="0" smtClean="0">
                <a:latin typeface="Comic Sans MS" charset="0"/>
              </a:rPr>
              <a:t>Payload (Virgo-like configuration): </a:t>
            </a:r>
          </a:p>
          <a:p>
            <a:pPr algn="ctr"/>
            <a:r>
              <a:rPr lang="en-US" sz="2000" dirty="0" smtClean="0">
                <a:latin typeface="Comic Sans MS" charset="0"/>
              </a:rPr>
              <a:t>mirror mass</a:t>
            </a:r>
          </a:p>
          <a:p>
            <a:pPr algn="ctr"/>
            <a:r>
              <a:rPr lang="en-US" sz="1400" i="1" dirty="0" smtClean="0">
                <a:latin typeface="Comic Sans MS" charset="0"/>
              </a:rPr>
              <a:t>Acting </a:t>
            </a:r>
            <a:r>
              <a:rPr lang="en-US" sz="1400" i="1" dirty="0">
                <a:latin typeface="Comic Sans MS" charset="0"/>
              </a:rPr>
              <a:t>on the shapes we can adjust the weights (we can play with some geometric parameters)</a:t>
            </a:r>
          </a:p>
        </p:txBody>
      </p:sp>
      <p:pic>
        <p:nvPicPr>
          <p:cNvPr id="31747" name="Picture 13" descr="AdV_payload_IV.bmp"/>
          <p:cNvPicPr>
            <a:picLocks noChangeAspect="1"/>
          </p:cNvPicPr>
          <p:nvPr/>
        </p:nvPicPr>
        <p:blipFill>
          <a:blip r:embed="rId2" cstate="print"/>
          <a:srcRect l="1666" t="2754" r="22501" b="2238"/>
          <a:stretch>
            <a:fillRect/>
          </a:stretch>
        </p:blipFill>
        <p:spPr bwMode="auto">
          <a:xfrm>
            <a:off x="6932613" y="5181600"/>
            <a:ext cx="2211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895600"/>
            <a:ext cx="8686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2. </a:t>
            </a:r>
            <a:r>
              <a:rPr lang="en-US" sz="2000" b="1" dirty="0">
                <a:latin typeface="Comic Sans MS" charset="0"/>
              </a:rPr>
              <a:t>60 kg mirror, 300 mm thick, 350 mm </a:t>
            </a:r>
            <a:r>
              <a:rPr lang="en-US" sz="2000" b="1" dirty="0" err="1">
                <a:latin typeface="Comic Sans MS" charset="0"/>
              </a:rPr>
              <a:t>diam</a:t>
            </a:r>
            <a:r>
              <a:rPr lang="en-US" sz="2000" b="1" dirty="0">
                <a:latin typeface="Comic Sans MS" charset="0"/>
              </a:rPr>
              <a:t> (challenging!)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Marionette (Virgo+ like, monolithic suspensions compliant) (90 kg)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Reaction Mass (40 kg) (Can we accept a double displacement on the RM respect to  the mirror? See the TC requirements. We can share the weight with the marionette…(50,80))</a:t>
            </a:r>
          </a:p>
          <a:p>
            <a:pPr lvl="2"/>
            <a:r>
              <a:rPr lang="en-US" dirty="0">
                <a:latin typeface="Comic Sans MS" charset="0"/>
              </a:rPr>
              <a:t>Total payload weight: 190 kg</a:t>
            </a:r>
          </a:p>
          <a:p>
            <a:pPr lvl="2"/>
            <a:endParaRPr lang="en-US" dirty="0">
              <a:latin typeface="Comic Sans MS" charset="0"/>
            </a:endParaRPr>
          </a:p>
          <a:p>
            <a:pPr lvl="2"/>
            <a:r>
              <a:rPr lang="en-US" dirty="0">
                <a:latin typeface="Comic Sans MS" charset="0"/>
              </a:rPr>
              <a:t>but we can gain 10kg from MRM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Marionette Reaction Mass (MRM) (New coils): max 74 kg.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928670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1. </a:t>
            </a:r>
            <a:r>
              <a:rPr lang="en-US" sz="2000" b="1" dirty="0">
                <a:latin typeface="Comic Sans MS" charset="0"/>
              </a:rPr>
              <a:t>40 kg mirror, 200 mm thick, 350 mm diam.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Marionette (Virgo+ like, monolithic suspensions compliant) (100 kg)</a:t>
            </a: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Reaction Mass (40 kg)</a:t>
            </a:r>
          </a:p>
          <a:p>
            <a:pPr lvl="2"/>
            <a:r>
              <a:rPr lang="en-US" dirty="0">
                <a:latin typeface="Comic Sans MS" charset="0"/>
              </a:rPr>
              <a:t>Total payload weight: 180 kg</a:t>
            </a:r>
          </a:p>
          <a:p>
            <a:pPr lvl="2"/>
            <a:endParaRPr lang="en-US" dirty="0">
              <a:latin typeface="Comic Sans MS" charset="0"/>
            </a:endParaRPr>
          </a:p>
          <a:p>
            <a:pPr lvl="2">
              <a:buFont typeface="Courier New" charset="0"/>
              <a:buChar char="o"/>
            </a:pPr>
            <a:r>
              <a:rPr lang="en-US" dirty="0">
                <a:latin typeface="Comic Sans MS" charset="0"/>
              </a:rPr>
              <a:t> Marionette Reaction Mass (MRM) (New coils): max 84 kg.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43600"/>
            <a:ext cx="6952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ratios between the masses change, what about the thermal noise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lang="en-US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429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Thermal Noise Model for the Last Stage Suspension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Content Placeholder 9" descr="branch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142984"/>
            <a:ext cx="2730082" cy="2428892"/>
          </a:xfrm>
        </p:spPr>
      </p:pic>
      <p:sp>
        <p:nvSpPr>
          <p:cNvPr id="11" name="TextBox 10"/>
          <p:cNvSpPr txBox="1"/>
          <p:nvPr/>
        </p:nvSpPr>
        <p:spPr>
          <a:xfrm>
            <a:off x="4572000" y="1000108"/>
            <a:ext cx="395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b="1" dirty="0" smtClean="0"/>
              <a:t>Marionette 	(M</a:t>
            </a:r>
            <a:r>
              <a:rPr lang="it-IT" sz="2000" b="1" baseline="-25000" dirty="0" smtClean="0"/>
              <a:t>1</a:t>
            </a:r>
            <a:r>
              <a:rPr lang="it-IT" sz="2000" b="1" dirty="0" smtClean="0"/>
              <a:t>, </a:t>
            </a:r>
            <a:r>
              <a:rPr lang="it-IT" sz="2000" b="1" dirty="0" smtClean="0">
                <a:latin typeface="Symbol" pitchFamily="18" charset="2"/>
              </a:rPr>
              <a:t>b</a:t>
            </a:r>
            <a:r>
              <a:rPr lang="it-IT" sz="2000" b="1" baseline="-25000" dirty="0" smtClean="0"/>
              <a:t>1</a:t>
            </a:r>
            <a:r>
              <a:rPr lang="it-IT" sz="2000" b="1" dirty="0" smtClean="0"/>
              <a:t>=M</a:t>
            </a:r>
            <a:r>
              <a:rPr lang="it-IT" sz="2000" b="1" baseline="-25000" dirty="0" smtClean="0"/>
              <a:t>1</a:t>
            </a:r>
            <a:r>
              <a:rPr lang="it-IT" sz="2000" b="1" dirty="0" smtClean="0"/>
              <a:t>/</a:t>
            </a:r>
            <a:r>
              <a:rPr lang="it-IT" sz="2000" b="1" dirty="0" smtClean="0">
                <a:latin typeface="Symbol" pitchFamily="18" charset="2"/>
              </a:rPr>
              <a:t>t</a:t>
            </a:r>
            <a:r>
              <a:rPr lang="it-IT" sz="2000" b="1" baseline="-25000" dirty="0" smtClean="0"/>
              <a:t>01</a:t>
            </a:r>
            <a:r>
              <a:rPr lang="it-IT" sz="20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it-IT" sz="2000" b="1" dirty="0" smtClean="0"/>
              <a:t>Mirror 	(M</a:t>
            </a:r>
            <a:r>
              <a:rPr lang="it-IT" sz="2000" b="1" baseline="-25000" dirty="0" smtClean="0"/>
              <a:t>2</a:t>
            </a:r>
            <a:r>
              <a:rPr lang="it-IT" sz="2000" b="1" dirty="0" smtClean="0"/>
              <a:t>, </a:t>
            </a:r>
            <a:r>
              <a:rPr lang="it-IT" sz="2000" b="1" dirty="0" smtClean="0">
                <a:latin typeface="Symbol" pitchFamily="18" charset="2"/>
              </a:rPr>
              <a:t>b</a:t>
            </a:r>
            <a:r>
              <a:rPr lang="it-IT" sz="2000" b="1" baseline="-25000" dirty="0" smtClean="0"/>
              <a:t>2</a:t>
            </a:r>
            <a:r>
              <a:rPr lang="it-IT" sz="2000" b="1" dirty="0" smtClean="0"/>
              <a:t>=M</a:t>
            </a:r>
            <a:r>
              <a:rPr lang="it-IT" sz="2000" b="1" baseline="-25000" dirty="0" smtClean="0"/>
              <a:t>2</a:t>
            </a:r>
            <a:r>
              <a:rPr lang="it-IT" sz="2000" b="1" dirty="0" smtClean="0"/>
              <a:t>/</a:t>
            </a:r>
            <a:r>
              <a:rPr lang="it-IT" sz="2000" b="1" dirty="0" smtClean="0">
                <a:latin typeface="Symbol" pitchFamily="18" charset="2"/>
              </a:rPr>
              <a:t>t</a:t>
            </a:r>
            <a:r>
              <a:rPr lang="it-IT" sz="2000" b="1" baseline="-25000" dirty="0" smtClean="0"/>
              <a:t>02</a:t>
            </a:r>
            <a:r>
              <a:rPr lang="it-IT" sz="20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it-IT" sz="2000" b="1" dirty="0" smtClean="0"/>
              <a:t>Reaction Mass (M</a:t>
            </a:r>
            <a:r>
              <a:rPr lang="it-IT" sz="2000" b="1" baseline="-25000" dirty="0" smtClean="0"/>
              <a:t>3</a:t>
            </a:r>
            <a:r>
              <a:rPr lang="it-IT" sz="2000" b="1" dirty="0" smtClean="0"/>
              <a:t>, </a:t>
            </a:r>
            <a:r>
              <a:rPr lang="it-IT" sz="2000" b="1" dirty="0" smtClean="0">
                <a:latin typeface="Symbol" pitchFamily="18" charset="2"/>
              </a:rPr>
              <a:t>b</a:t>
            </a:r>
            <a:r>
              <a:rPr lang="it-IT" sz="2000" b="1" baseline="-25000" dirty="0" smtClean="0"/>
              <a:t>3</a:t>
            </a:r>
            <a:r>
              <a:rPr lang="it-IT" sz="2000" b="1" dirty="0" smtClean="0"/>
              <a:t>=M</a:t>
            </a:r>
            <a:r>
              <a:rPr lang="it-IT" sz="2000" b="1" baseline="-25000" dirty="0" smtClean="0"/>
              <a:t>3</a:t>
            </a:r>
            <a:r>
              <a:rPr lang="it-IT" sz="2000" b="1" dirty="0" smtClean="0"/>
              <a:t>/</a:t>
            </a:r>
            <a:r>
              <a:rPr lang="it-IT" sz="2000" b="1" dirty="0" smtClean="0">
                <a:latin typeface="Symbol" pitchFamily="18" charset="2"/>
              </a:rPr>
              <a:t>t</a:t>
            </a:r>
            <a:r>
              <a:rPr lang="it-IT" sz="2000" b="1" baseline="-25000" dirty="0" smtClean="0"/>
              <a:t>03</a:t>
            </a:r>
            <a:r>
              <a:rPr lang="it-IT" sz="2000" b="1" dirty="0" smtClean="0"/>
              <a:t>)</a:t>
            </a:r>
            <a:endParaRPr lang="it-IT" sz="2000" b="1" dirty="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5016"/>
            <a:ext cx="635798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ＭＳ Ｐゴシック" pitchFamily="34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643306" y="2214554"/>
          <a:ext cx="2832006" cy="1428760"/>
        </p:xfrm>
        <a:graphic>
          <a:graphicData uri="http://schemas.openxmlformats.org/presentationml/2006/ole">
            <p:oleObj spid="_x0000_s53257" name="Equation" r:id="rId5" imgW="1409400" imgH="7110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3258" name="Equation" r:id="rId6" imgW="914400" imgH="21564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929058" y="3857628"/>
          <a:ext cx="2576526" cy="1313988"/>
        </p:xfrm>
        <a:graphic>
          <a:graphicData uri="http://schemas.openxmlformats.org/presentationml/2006/ole">
            <p:oleObj spid="_x0000_s53259" name="Equation" r:id="rId7" imgW="1295280" imgH="6858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00760" y="428625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Stochastic Thermal forces </a:t>
            </a:r>
          </a:p>
          <a:p>
            <a:r>
              <a:rPr lang="it-IT" b="1" dirty="0" smtClean="0"/>
              <a:t>related to the uncoupled thermal forces </a:t>
            </a:r>
            <a:endParaRPr lang="it-IT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857232"/>
            <a:ext cx="227087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Branched system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264318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Equations of motion with thermal stochastic forces</a:t>
            </a:r>
            <a:endParaRPr lang="it-IT" b="1" dirty="0"/>
          </a:p>
        </p:txBody>
      </p:sp>
      <p:sp>
        <p:nvSpPr>
          <p:cNvPr id="25" name="Rectangle 24"/>
          <p:cNvSpPr/>
          <p:nvPr/>
        </p:nvSpPr>
        <p:spPr>
          <a:xfrm>
            <a:off x="3643306" y="785794"/>
            <a:ext cx="5357850" cy="442915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42844" y="4286256"/>
          <a:ext cx="3429024" cy="1130447"/>
        </p:xfrm>
        <a:graphic>
          <a:graphicData uri="http://schemas.openxmlformats.org/presentationml/2006/ole">
            <p:oleObj spid="_x0000_s53260" name="Equation" r:id="rId8" imgW="2311200" imgH="76176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7158" y="385762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Impedance Matrix</a:t>
            </a:r>
            <a:endParaRPr lang="it-IT" b="1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214546" y="3857628"/>
          <a:ext cx="1003534" cy="357190"/>
        </p:xfrm>
        <a:graphic>
          <a:graphicData uri="http://schemas.openxmlformats.org/presentationml/2006/ole">
            <p:oleObj spid="_x0000_s53261" name="Equation" r:id="rId9" imgW="749160" imgH="2664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3786190"/>
            <a:ext cx="3643306" cy="17859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715140" y="5357826"/>
          <a:ext cx="1860550" cy="1338263"/>
        </p:xfrm>
        <a:graphic>
          <a:graphicData uri="http://schemas.openxmlformats.org/presentationml/2006/ole">
            <p:oleObj spid="_x0000_s53262" name="Equation" r:id="rId10" imgW="1193760" imgH="96516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3429000"/>
            <a:ext cx="332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*RSI v70,1999,”Suspension Last Stage…”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5715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Thermal Noise Model for the Last Stage Suspension: </a:t>
            </a:r>
            <a:r>
              <a:rPr lang="it-IT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Normal Modes Treatment</a:t>
            </a:r>
            <a:endParaRPr lang="it-IT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1447800" y="1524000"/>
          <a:ext cx="5954713" cy="473075"/>
        </p:xfrm>
        <a:graphic>
          <a:graphicData uri="http://schemas.openxmlformats.org/presentationml/2006/ole">
            <p:oleObj spid="_x0000_s74756" name="Equation" r:id="rId3" imgW="3352680" imgH="2664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86116" y="500042"/>
            <a:ext cx="207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Normal Modes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8894" y="2786058"/>
            <a:ext cx="6215106" cy="4071942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00034" y="2000240"/>
          <a:ext cx="1714512" cy="787488"/>
        </p:xfrm>
        <a:graphic>
          <a:graphicData uri="http://schemas.openxmlformats.org/presentationml/2006/ole">
            <p:oleObj spid="_x0000_s74757" name="Equation" r:id="rId4" imgW="1002960" imgH="4824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5720" y="3714752"/>
          <a:ext cx="2214578" cy="2112992"/>
        </p:xfrm>
        <a:graphic>
          <a:graphicData uri="http://schemas.openxmlformats.org/presentationml/2006/ole">
            <p:oleObj spid="_x0000_s74758" name="Equation" r:id="rId5" imgW="1384200" imgH="13204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038475" y="3214688"/>
          <a:ext cx="6011863" cy="3475037"/>
        </p:xfrm>
        <a:graphic>
          <a:graphicData uri="http://schemas.openxmlformats.org/presentationml/2006/ole">
            <p:oleObj spid="_x0000_s74759" name="Equation" r:id="rId6" imgW="4483080" imgH="25905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43504" y="2786058"/>
            <a:ext cx="16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Eigenvectors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1000108"/>
            <a:ext cx="274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Eigenvalues equation: 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928670"/>
            <a:ext cx="9144000" cy="1857388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142875" y="1444625"/>
          <a:ext cx="2190750" cy="541338"/>
        </p:xfrm>
        <a:graphic>
          <a:graphicData uri="http://schemas.openxmlformats.org/presentationml/2006/ole">
            <p:oleObj spid="_x0000_s74760" name="Equation" r:id="rId7" imgW="0" imgH="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28860" y="2143116"/>
            <a:ext cx="214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Normal frequencies</a:t>
            </a:r>
            <a:endParaRPr lang="it-IT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857496"/>
            <a:ext cx="283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Equation of the modes: 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358082" y="1071546"/>
          <a:ext cx="1624275" cy="428628"/>
        </p:xfrm>
        <a:graphic>
          <a:graphicData uri="http://schemas.openxmlformats.org/presentationml/2006/ole">
            <p:oleObj spid="_x0000_s74761" name="Equation" r:id="rId8" imgW="914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590675"/>
          <a:ext cx="6502400" cy="4557713"/>
        </p:xfrm>
        <a:graphic>
          <a:graphicData uri="http://schemas.openxmlformats.org/presentationml/2006/ole">
            <p:oleObj spid="_x0000_s75778" name="Equation" r:id="rId3" imgW="3809880" imgH="2666880" progId="Equation.3">
              <p:embed/>
            </p:oleObj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 bwMode="auto">
          <a:xfrm>
            <a:off x="0" y="0"/>
            <a:ext cx="89297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65" charset="-128"/>
                <a:cs typeface="ＭＳ Ｐゴシック" pitchFamily="-65" charset="-128"/>
              </a:rPr>
              <a:t>Thermal Noise Model for the Last Stage Suspension: </a:t>
            </a:r>
            <a:r>
              <a:rPr kumimoji="0" lang="it-IT" sz="20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65" charset="-128"/>
                <a:cs typeface="ＭＳ Ｐゴシック" pitchFamily="-65" charset="-128"/>
              </a:rPr>
              <a:t>Normal Modes Treatment</a:t>
            </a:r>
            <a:endParaRPr kumimoji="0" lang="it-IT" sz="2000" b="1" i="0" u="sng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00042"/>
            <a:ext cx="458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Decay times of the normal modes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417513" y="1016000"/>
          <a:ext cx="2166937" cy="541338"/>
        </p:xfrm>
        <a:graphic>
          <a:graphicData uri="http://schemas.openxmlformats.org/presentationml/2006/ole">
            <p:oleObj spid="_x0000_s75779" name="Equation" r:id="rId4" imgW="0" imgH="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44" y="6429396"/>
            <a:ext cx="7526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E. Majorana, P. Tricarico, “Decay Times of an N-Normal-Mode System”, Il Nuovo Cimento, Sept 1993</a:t>
            </a:r>
            <a:endParaRPr lang="it-IT" i="1" dirty="0"/>
          </a:p>
        </p:txBody>
      </p:sp>
      <p:sp>
        <p:nvSpPr>
          <p:cNvPr id="12" name="Rectangle 11"/>
          <p:cNvSpPr/>
          <p:nvPr/>
        </p:nvSpPr>
        <p:spPr>
          <a:xfrm>
            <a:off x="1071538" y="3286124"/>
            <a:ext cx="6715172" cy="2928958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143000" y="5867400"/>
            <a:ext cx="649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uncoupled decay times can contain both the viscous and the internal losses</a:t>
            </a:r>
            <a:endParaRPr lang="en-US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714744" y="928670"/>
          <a:ext cx="1624012" cy="428625"/>
        </p:xfrm>
        <a:graphic>
          <a:graphicData uri="http://schemas.openxmlformats.org/presentationml/2006/ole">
            <p:oleObj spid="_x0000_s75780" name="Equation" r:id="rId5" imgW="914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24880</TotalTime>
  <Words>1562</Words>
  <Application>Microsoft PowerPoint</Application>
  <PresentationFormat>On-screen Show (4:3)</PresentationFormat>
  <Paragraphs>197</Paragraphs>
  <Slides>19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Inkwell</vt:lpstr>
      <vt:lpstr>Equation</vt:lpstr>
      <vt:lpstr>Equazione</vt:lpstr>
      <vt:lpstr>The Thermal Noise of Virgo Advanced Payload</vt:lpstr>
      <vt:lpstr>Slide 2</vt:lpstr>
      <vt:lpstr>Slide 3</vt:lpstr>
      <vt:lpstr>Slide 4</vt:lpstr>
      <vt:lpstr>Slide 5</vt:lpstr>
      <vt:lpstr>Slide 6</vt:lpstr>
      <vt:lpstr>Thermal Noise Model for the Last Stage Suspension</vt:lpstr>
      <vt:lpstr>Thermal Noise Model for the Last Stage Suspension: Normal Modes Treatment</vt:lpstr>
      <vt:lpstr>Slide 9</vt:lpstr>
      <vt:lpstr>Slide 10</vt:lpstr>
      <vt:lpstr>Slide 11</vt:lpstr>
      <vt:lpstr>Comparison between the naive and modal treatment</vt:lpstr>
      <vt:lpstr>Slide 13</vt:lpstr>
      <vt:lpstr>Thermal Noise of the pendulum with F7 (or MRM)</vt:lpstr>
      <vt:lpstr> Marionette  110 kg (Q=50)  Reaction Mass  50 kg (Q=100000)  Mirror (Suprasil): 21 kg (f=10-7)</vt:lpstr>
      <vt:lpstr>Slide 16</vt:lpstr>
      <vt:lpstr>Slide 17</vt:lpstr>
      <vt:lpstr>Slide 18</vt:lpstr>
      <vt:lpstr>Conclusions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</dc:creator>
  <cp:lastModifiedBy>Paola Puppo</cp:lastModifiedBy>
  <cp:revision>481</cp:revision>
  <cp:lastPrinted>2004-06-04T15:52:40Z</cp:lastPrinted>
  <dcterms:created xsi:type="dcterms:W3CDTF">2009-02-26T13:34:06Z</dcterms:created>
  <dcterms:modified xsi:type="dcterms:W3CDTF">2009-02-26T13:44:35Z</dcterms:modified>
</cp:coreProperties>
</file>