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4F81BD"/>
    <a:srgbClr val="FFFFFF"/>
    <a:srgbClr val="FF0000"/>
    <a:srgbClr val="33CC33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2AA200C-E218-454A-B956-CB809BD21267}" type="datetimeFigureOut">
              <a:rPr lang="it-IT" smtClean="0"/>
              <a:pPr/>
              <a:t>26/02/2009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EB9D86D-20DB-4352-A9AB-25D04FB3A6B7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ET-WP2, Rome, Feb 26,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G.Losurdo - AdV Coordinator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ET-WP2, Rome, Feb 26,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G.Losurdo - AdV Coordinator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ET-WP2, Rome, Feb 26,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G.Losurdo - AdV Coordinator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6248400" cy="86836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 b="0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 tIns="72000" anchor="t" anchorCtr="0"/>
          <a:lstStyle>
            <a:lvl1pPr>
              <a:buClr>
                <a:schemeClr val="tx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>
              <a:buClr>
                <a:schemeClr val="tx2"/>
              </a:buClr>
              <a:buSzPct val="70000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057400" cy="365125"/>
          </a:xfrm>
        </p:spPr>
        <p:txBody>
          <a:bodyPr/>
          <a:lstStyle/>
          <a:p>
            <a:r>
              <a:rPr lang="it-IT" smtClean="0"/>
              <a:t>ET-WP2, Rome, Feb 26,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4191000" cy="365125"/>
          </a:xfrm>
        </p:spPr>
        <p:txBody>
          <a:bodyPr/>
          <a:lstStyle/>
          <a:p>
            <a:r>
              <a:rPr lang="en-US" smtClean="0"/>
              <a:t>G.Losurdo - AdV Coordinator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356350"/>
            <a:ext cx="4572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8" descr="advlogo_fina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2" y="369484"/>
            <a:ext cx="1143008" cy="621116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381000"/>
            <a:ext cx="914400" cy="646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ET-WP2, Rome, Feb 26,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G.Losurdo - AdV Coordinator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ET-WP2, Rome, Feb 26,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G.Losurdo - AdV Coordinator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ET-WP2, Rome, Feb 26, 2009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G.Losurdo - AdV Coordinator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ET-WP2, Rome, Feb 26,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G.Losurdo - AdV Coordinator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ET-WP2, Rome, Feb 26, 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G.Losurdo - AdV Coordinator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ET-WP2, Rome, Feb 26,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G.Losurdo - AdV Coordinator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ET-WP2, Rome, Feb 26,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G.Losurdo - AdV Coordinator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tx2"/>
            </a:gs>
            <a:gs pos="0">
              <a:schemeClr val="accent1">
                <a:tint val="66000"/>
                <a:satMod val="160000"/>
              </a:schemeClr>
            </a:gs>
            <a:gs pos="33000">
              <a:schemeClr val="accent1">
                <a:tint val="66000"/>
                <a:satMod val="160000"/>
              </a:schemeClr>
            </a:gs>
            <a:gs pos="0">
              <a:schemeClr val="accent1">
                <a:tint val="66000"/>
                <a:satMod val="160000"/>
              </a:schemeClr>
            </a:gs>
            <a:gs pos="8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ET-WP2, Rome, Feb 26,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G.Losurdo - AdV Coordinator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ub3.ego-gw.it/codifier/includes/showTmpFile.php?doc=2110&amp;calledFile=VIR-089A-08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hocds.ligo-wa.caltech.edu:8000/advligo/GWINC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tx2"/>
                </a:solidFill>
              </a:rPr>
              <a:t>Why this session?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Giovanni Losurdo</a:t>
            </a:r>
          </a:p>
          <a:p>
            <a:r>
              <a:rPr lang="it-IT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AdV Coordinator</a:t>
            </a:r>
            <a:endParaRPr lang="it-IT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" name="Picture 9" descr="advlogo_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838200"/>
            <a:ext cx="2209800" cy="1200599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869758"/>
            <a:ext cx="1800905" cy="1273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ADVANCED VIRGO (AdV)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886200"/>
          </a:xfr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 smtClean="0">
                <a:hlinkClick r:id="rId2"/>
              </a:rPr>
              <a:t>Advanced Virgo Preliminary Design</a:t>
            </a:r>
            <a:r>
              <a:rPr lang="it-IT" dirty="0" smtClean="0"/>
              <a:t> submitted to funding agencies Oct 08</a:t>
            </a:r>
          </a:p>
          <a:p>
            <a:r>
              <a:rPr lang="it-IT" dirty="0" smtClean="0"/>
              <a:t>PROJECT GOALS</a:t>
            </a:r>
          </a:p>
          <a:p>
            <a:pPr lvl="1"/>
            <a:r>
              <a:rPr lang="it-IT" dirty="0" smtClean="0"/>
              <a:t>Upgrade Virgo to a 2</a:t>
            </a:r>
            <a:r>
              <a:rPr lang="it-IT" baseline="30000" dirty="0" smtClean="0"/>
              <a:t>nd</a:t>
            </a:r>
            <a:r>
              <a:rPr lang="it-IT" dirty="0" smtClean="0"/>
              <a:t> generation detector. Sensitivity: 10x better than Virgo</a:t>
            </a:r>
          </a:p>
          <a:p>
            <a:pPr lvl="1"/>
            <a:r>
              <a:rPr lang="it-IT" dirty="0" smtClean="0"/>
              <a:t>Be part of the 2</a:t>
            </a:r>
            <a:r>
              <a:rPr lang="it-IT" baseline="30000" dirty="0" smtClean="0"/>
              <a:t>nd</a:t>
            </a:r>
            <a:r>
              <a:rPr lang="it-IT" dirty="0" smtClean="0"/>
              <a:t> generation GW detectors network: up in data taking with Advanced LIGO</a:t>
            </a:r>
          </a:p>
          <a:p>
            <a:r>
              <a:rPr lang="it-IT" dirty="0" smtClean="0"/>
              <a:t>Now under review: </a:t>
            </a:r>
          </a:p>
          <a:p>
            <a:pPr lvl="1"/>
            <a:r>
              <a:rPr lang="it-IT" dirty="0" smtClean="0"/>
              <a:t>started Nov 08, to end May 09</a:t>
            </a:r>
          </a:p>
          <a:p>
            <a:pPr lvl="1"/>
            <a:r>
              <a:rPr lang="it-IT" dirty="0" smtClean="0"/>
              <a:t>External Review Committee: B.Barish (chair), G.Cantatore, P.Dargent, H.Lück, C.Salomon, G.Tino</a:t>
            </a:r>
          </a:p>
          <a:p>
            <a:r>
              <a:rPr lang="it-IT" i="1" dirty="0" smtClean="0"/>
              <a:t>Advanced Virgo Reference Design </a:t>
            </a:r>
            <a:r>
              <a:rPr lang="it-IT" dirty="0" smtClean="0"/>
              <a:t>and </a:t>
            </a:r>
            <a:r>
              <a:rPr lang="it-IT" i="1" dirty="0" smtClean="0"/>
              <a:t>Project Execution Plan </a:t>
            </a:r>
            <a:r>
              <a:rPr lang="it-IT" dirty="0" smtClean="0"/>
              <a:t>to be released before the end of the review</a:t>
            </a:r>
          </a:p>
          <a:p>
            <a:r>
              <a:rPr lang="it-IT" dirty="0" smtClean="0"/>
              <a:t>EGO Council decision on funding expected on July 09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ET-WP2, Rome, Feb 26, 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G.Losurdo - AdV Coordinator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AdV PRELIMINARY DESIGN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ET-WP2, Rome, Feb 26,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G.Losurdo - AdV Coordinator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4" descr="AdV-nond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5913" y="2146300"/>
            <a:ext cx="5400675" cy="4156075"/>
          </a:xfrm>
          <a:prstGeom prst="rect">
            <a:avLst/>
          </a:prstGeom>
          <a:noFill/>
        </p:spPr>
      </p:pic>
      <p:pic>
        <p:nvPicPr>
          <p:cNvPr id="8" name="Picture 6" descr="Immagin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125538"/>
            <a:ext cx="2879725" cy="113347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4997570" y="5445125"/>
            <a:ext cx="16619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it-IT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Signal Recycling (SR)</a:t>
            </a: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2552205" y="4811713"/>
            <a:ext cx="14038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it-IT" sz="1400">
                <a:solidFill>
                  <a:schemeClr val="tx1">
                    <a:lumMod val="65000"/>
                    <a:lumOff val="35000"/>
                  </a:schemeClr>
                </a:solidFill>
              </a:rPr>
              <a:t>Non degenerate </a:t>
            </a:r>
          </a:p>
          <a:p>
            <a:pPr algn="r"/>
            <a:r>
              <a:rPr lang="it-IT" sz="1400">
                <a:solidFill>
                  <a:schemeClr val="tx1">
                    <a:lumMod val="65000"/>
                    <a:lumOff val="35000"/>
                  </a:schemeClr>
                </a:solidFill>
              </a:rPr>
              <a:t>rec. cavities</a:t>
            </a: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162901" y="4595813"/>
            <a:ext cx="14166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it-IT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High power </a:t>
            </a:r>
            <a:r>
              <a:rPr lang="it-IT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laser</a:t>
            </a: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4705988" y="3082925"/>
            <a:ext cx="13392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it-IT" sz="1400">
                <a:solidFill>
                  <a:schemeClr val="tx1">
                    <a:lumMod val="65000"/>
                    <a:lumOff val="35000"/>
                  </a:schemeClr>
                </a:solidFill>
              </a:rPr>
              <a:t>Higher finesse</a:t>
            </a:r>
          </a:p>
          <a:p>
            <a:pPr algn="r"/>
            <a:r>
              <a:rPr lang="it-IT" sz="1400">
                <a:solidFill>
                  <a:schemeClr val="tx1">
                    <a:lumMod val="65000"/>
                    <a:lumOff val="35000"/>
                  </a:schemeClr>
                </a:solidFill>
              </a:rPr>
              <a:t>3km FP cavities </a:t>
            </a:r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4648200" y="2209800"/>
            <a:ext cx="131709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it-IT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Heavier mirrors</a:t>
            </a:r>
          </a:p>
        </p:txBody>
      </p:sp>
      <p:sp>
        <p:nvSpPr>
          <p:cNvPr id="14" name="Text Box 25"/>
          <p:cNvSpPr txBox="1">
            <a:spLocks noChangeArrowheads="1"/>
          </p:cNvSpPr>
          <p:nvPr/>
        </p:nvSpPr>
        <p:spPr bwMode="auto">
          <a:xfrm>
            <a:off x="5381612" y="3716338"/>
            <a:ext cx="11176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it-IT" sz="1400">
                <a:solidFill>
                  <a:schemeClr val="tx1">
                    <a:lumMod val="65000"/>
                    <a:lumOff val="35000"/>
                  </a:schemeClr>
                </a:solidFill>
              </a:rPr>
              <a:t>Waist in the </a:t>
            </a:r>
          </a:p>
          <a:p>
            <a:pPr algn="r"/>
            <a:r>
              <a:rPr lang="it-IT" sz="1400">
                <a:solidFill>
                  <a:schemeClr val="tx1">
                    <a:lumMod val="65000"/>
                    <a:lumOff val="35000"/>
                  </a:schemeClr>
                </a:solidFill>
              </a:rPr>
              <a:t>cavity center</a:t>
            </a:r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1828800" y="2219980"/>
            <a:ext cx="15571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it-IT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Larger central links</a:t>
            </a:r>
          </a:p>
          <a:p>
            <a:pPr algn="r"/>
            <a:r>
              <a:rPr lang="it-IT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Cryotraps </a:t>
            </a:r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7348587" y="4783138"/>
            <a:ext cx="1111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it-IT" sz="1400">
                <a:solidFill>
                  <a:schemeClr val="tx1">
                    <a:lumMod val="65000"/>
                    <a:lumOff val="35000"/>
                  </a:schemeClr>
                </a:solidFill>
              </a:rPr>
              <a:t>Monolithic</a:t>
            </a:r>
          </a:p>
          <a:p>
            <a:pPr algn="r"/>
            <a:r>
              <a:rPr lang="it-IT" sz="1400">
                <a:solidFill>
                  <a:schemeClr val="tx1">
                    <a:lumMod val="65000"/>
                    <a:lumOff val="35000"/>
                  </a:schemeClr>
                </a:solidFill>
              </a:rPr>
              <a:t>suspensions </a:t>
            </a:r>
          </a:p>
        </p:txBody>
      </p:sp>
      <p:pic>
        <p:nvPicPr>
          <p:cNvPr id="17" name="Picture 28" descr="S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80288" y="1268413"/>
            <a:ext cx="1020762" cy="350043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AdV PRELIMINARY SENSITIVITY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ET-WP2, Rome, Feb 26,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G.Losurdo - AdV Coordinator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9" name="Content Placeholder 8" descr="AdVrefsens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371600"/>
            <a:ext cx="6513689" cy="4876800"/>
          </a:xfr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Rectangle 9"/>
          <p:cNvSpPr/>
          <p:nvPr/>
        </p:nvSpPr>
        <p:spPr>
          <a:xfrm>
            <a:off x="2895600" y="1295400"/>
            <a:ext cx="4572000" cy="64633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it-IT" dirty="0" smtClean="0"/>
              <a:t>LIGO’s </a:t>
            </a:r>
            <a:r>
              <a:rPr lang="it-IT" dirty="0" smtClean="0">
                <a:hlinkClick r:id="rId3"/>
              </a:rPr>
              <a:t>GWINC</a:t>
            </a:r>
            <a:r>
              <a:rPr lang="it-IT" dirty="0" smtClean="0"/>
              <a:t> has been adapted and used to compute the reference sensitivity curve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48000" y="2438400"/>
            <a:ext cx="1752600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dirty="0" smtClean="0"/>
              <a:t>SUSPENSION thermal noise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2743200" y="3200400"/>
            <a:ext cx="609600" cy="457200"/>
          </a:xfrm>
          <a:prstGeom prst="straightConnector1">
            <a:avLst/>
          </a:prstGeom>
          <a:ln w="28575"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343400" y="3200400"/>
            <a:ext cx="1752600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dirty="0" smtClean="0"/>
              <a:t>COATING brownian noise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4038600" y="3886200"/>
            <a:ext cx="685800" cy="533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AdV PRELIMINARY SENSITIVITY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ET-WP2, Rome, Feb 26,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G.Losurdo - AdV Coordinator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Content Placeholder 8" descr="AdVrefsens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371600"/>
            <a:ext cx="6513689" cy="4876800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362200" y="1905000"/>
            <a:ext cx="6096000" cy="1371600"/>
          </a:xfr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it-IT" sz="1800" b="1" dirty="0" smtClean="0"/>
              <a:t>SUSPENSION THERMAL NOISE – Simplified model</a:t>
            </a:r>
          </a:p>
          <a:p>
            <a:pPr lvl="1">
              <a:buNone/>
            </a:pPr>
            <a:r>
              <a:rPr lang="it-IT" sz="1400" dirty="0" smtClean="0"/>
              <a:t>	</a:t>
            </a:r>
          </a:p>
          <a:p>
            <a:r>
              <a:rPr lang="it-IT" sz="1800" dirty="0" smtClean="0"/>
              <a:t>Recoil losses not considered (simple pendulum model)</a:t>
            </a:r>
          </a:p>
          <a:p>
            <a:r>
              <a:rPr lang="it-IT" sz="1800" dirty="0" smtClean="0"/>
              <a:t>Ribbons (optimized tapered fibers expected to be better) </a:t>
            </a:r>
            <a:endParaRPr lang="it-IT" sz="1800" dirty="0"/>
          </a:p>
        </p:txBody>
      </p:sp>
      <p:sp>
        <p:nvSpPr>
          <p:cNvPr id="12" name="Content Placeholder 10"/>
          <p:cNvSpPr txBox="1">
            <a:spLocks/>
          </p:cNvSpPr>
          <p:nvPr/>
        </p:nvSpPr>
        <p:spPr>
          <a:xfrm>
            <a:off x="3429000" y="3276600"/>
            <a:ext cx="5486400" cy="1600200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SUSPENSION THERMAL NOISE – Next</a:t>
            </a:r>
            <a:r>
              <a:rPr kumimoji="0" lang="it-IT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steps</a:t>
            </a:r>
            <a:endParaRPr kumimoji="0" lang="it-IT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70000"/>
              <a:buFont typeface="Arial" pitchFamily="34" charset="0"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70000"/>
              <a:buFont typeface="Wingdings" pitchFamily="2" charset="2"/>
              <a:buChar char="q"/>
              <a:tabLst/>
              <a:defRPr/>
            </a:pPr>
            <a:r>
              <a:rPr kumimoji="0" lang="it-IT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Modelling of the full payload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•"/>
            </a:pPr>
            <a:r>
              <a:rPr lang="it-IT" sz="17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Talks by Punturo and Puppo</a:t>
            </a:r>
            <a:endParaRPr kumimoji="0" lang="it-IT" sz="17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70000"/>
              <a:buFont typeface="Wingdings" pitchFamily="2" charset="2"/>
              <a:buChar char="q"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Modelling of the optimized tapered fiber</a:t>
            </a: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•"/>
            </a:pPr>
            <a:r>
              <a:rPr lang="it-IT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Talk by Piergiovanni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70000"/>
              <a:buFont typeface="Wingdings" pitchFamily="2" charset="2"/>
              <a:buChar char="q"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AdV PRELIMINARY SENSITIVITY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ET-WP2, Rome, Feb 26,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G.Losurdo - AdV Coordinator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Content Placeholder 8" descr="AdVrefsens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371600"/>
            <a:ext cx="6513689" cy="4876800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81000" y="1371600"/>
            <a:ext cx="6096000" cy="1371600"/>
          </a:xfr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it-IT" sz="1800" b="1" dirty="0" smtClean="0"/>
              <a:t>MIRROR THERMAL NOISE</a:t>
            </a:r>
          </a:p>
          <a:p>
            <a:pPr lvl="1">
              <a:buNone/>
            </a:pPr>
            <a:r>
              <a:rPr lang="it-IT" sz="1400" dirty="0" smtClean="0"/>
              <a:t>	</a:t>
            </a:r>
          </a:p>
          <a:p>
            <a:r>
              <a:rPr lang="it-IT" sz="1800" dirty="0" smtClean="0"/>
              <a:t>Main contribution: coating brownian noise</a:t>
            </a:r>
          </a:p>
          <a:p>
            <a:r>
              <a:rPr lang="it-IT" sz="1800" dirty="0" smtClean="0"/>
              <a:t>Substrate brownian and coating thermooptic are negligible </a:t>
            </a:r>
            <a:endParaRPr lang="it-IT" sz="1800" dirty="0"/>
          </a:p>
        </p:txBody>
      </p:sp>
      <p:sp>
        <p:nvSpPr>
          <p:cNvPr id="12" name="Content Placeholder 10"/>
          <p:cNvSpPr txBox="1">
            <a:spLocks/>
          </p:cNvSpPr>
          <p:nvPr/>
        </p:nvSpPr>
        <p:spPr>
          <a:xfrm>
            <a:off x="3276600" y="2667000"/>
            <a:ext cx="5638800" cy="1828800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it-IT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MIRROR</a:t>
            </a:r>
            <a:r>
              <a:rPr kumimoji="0" lang="it-IT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THERMAL NOISE – Next</a:t>
            </a:r>
            <a:r>
              <a:rPr kumimoji="0" lang="it-IT" sz="19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steps</a:t>
            </a:r>
            <a:endParaRPr kumimoji="0" lang="it-IT" sz="19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70000"/>
              <a:buFont typeface="Arial" pitchFamily="34" charset="0"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70000"/>
              <a:buFont typeface="Wingdings" pitchFamily="2" charset="2"/>
              <a:buChar char="q"/>
              <a:tabLst/>
              <a:defRPr/>
            </a:pPr>
            <a:r>
              <a:rPr kumimoji="0" lang="it-IT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Fine tuning of the models wrt AdV optical</a:t>
            </a:r>
            <a:r>
              <a:rPr kumimoji="0" lang="it-IT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configuration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70000"/>
              <a:buFont typeface="Wingdings" pitchFamily="2" charset="2"/>
              <a:buChar char="q"/>
              <a:tabLst/>
              <a:defRPr/>
            </a:pPr>
            <a:r>
              <a:rPr lang="it-IT" sz="1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Look at BS thermorefractive noise and coating noise of recycling mirrors</a:t>
            </a:r>
            <a:endParaRPr kumimoji="0" lang="it-IT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•"/>
            </a:pPr>
            <a:r>
              <a:rPr lang="it-IT" sz="17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Talk by S.Hild</a:t>
            </a:r>
            <a:endParaRPr kumimoji="0" lang="it-IT" sz="17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70000"/>
              <a:buFont typeface="Wingdings" pitchFamily="2" charset="2"/>
              <a:buChar char="q"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7010400" cy="868362"/>
          </a:xfrm>
        </p:spPr>
        <p:txBody>
          <a:bodyPr>
            <a:normAutofit/>
          </a:bodyPr>
          <a:lstStyle/>
          <a:p>
            <a:r>
              <a:rPr lang="it-IT" dirty="0" smtClean="0"/>
              <a:t>AdV REFERENCE SENSITIVITY 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274320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it-IT" dirty="0" smtClean="0"/>
              <a:t>The effort towards a more accurate modelling of the thermal noise sources in AdV has started. First open discussion in this workshop</a:t>
            </a:r>
          </a:p>
          <a:p>
            <a:r>
              <a:rPr lang="it-IT" dirty="0" smtClean="0"/>
              <a:t>This will contribute to the completion of the AdV Reference Design </a:t>
            </a:r>
          </a:p>
          <a:p>
            <a:pPr lvl="1"/>
            <a:r>
              <a:rPr lang="it-IT" dirty="0" smtClean="0"/>
              <a:t>Steering the design choices (i.e. the payload)</a:t>
            </a:r>
          </a:p>
          <a:p>
            <a:pPr lvl="1"/>
            <a:r>
              <a:rPr lang="it-IT" dirty="0" smtClean="0"/>
              <a:t>Allowing to compute the AdV reference sensitivity curve</a:t>
            </a:r>
          </a:p>
          <a:p>
            <a:endParaRPr lang="it-IT" dirty="0" smtClean="0"/>
          </a:p>
          <a:p>
            <a:pPr algn="ctr">
              <a:buNone/>
            </a:pPr>
            <a:r>
              <a:rPr lang="it-IT" b="1" i="1" dirty="0" smtClean="0">
                <a:solidFill>
                  <a:schemeClr val="tx2"/>
                </a:solidFill>
              </a:rPr>
              <a:t>All contributions are very welcome!</a:t>
            </a:r>
          </a:p>
          <a:p>
            <a:pPr algn="ctr">
              <a:buNone/>
            </a:pPr>
            <a:endParaRPr lang="it-IT" b="1" i="1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ET-WP2, Rome, Feb 26,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G.Losurdo</a:t>
            </a:r>
            <a:r>
              <a:rPr lang="en-US" dirty="0" smtClean="0"/>
              <a:t> - </a:t>
            </a:r>
            <a:r>
              <a:rPr lang="en-US" dirty="0" err="1" smtClean="0"/>
              <a:t>AdV</a:t>
            </a:r>
            <a:r>
              <a:rPr lang="en-US" dirty="0" smtClean="0"/>
              <a:t> Coordinator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1518</TotalTime>
  <Words>333</Words>
  <Application>Microsoft Office PowerPoint</Application>
  <PresentationFormat>On-screen Show (4:3)</PresentationFormat>
  <Paragraphs>77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Why this session?</vt:lpstr>
      <vt:lpstr>ADVANCED VIRGO (AdV)</vt:lpstr>
      <vt:lpstr>AdV PRELIMINARY DESIGN</vt:lpstr>
      <vt:lpstr>AdV PRELIMINARY SENSITIVITY</vt:lpstr>
      <vt:lpstr>AdV PRELIMINARY SENSITIVITY</vt:lpstr>
      <vt:lpstr>AdV PRELIMINARY SENSITIVITY</vt:lpstr>
      <vt:lpstr>AdV REFERENCE SENSITIVITY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 </cp:lastModifiedBy>
  <cp:revision>22</cp:revision>
  <dcterms:created xsi:type="dcterms:W3CDTF">2006-08-16T00:00:00Z</dcterms:created>
  <dcterms:modified xsi:type="dcterms:W3CDTF">2009-02-26T11:20:19Z</dcterms:modified>
</cp:coreProperties>
</file>